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5" r:id="rId2"/>
  </p:sldMasterIdLst>
  <p:notesMasterIdLst>
    <p:notesMasterId r:id="rId27"/>
  </p:notesMasterIdLst>
  <p:sldIdLst>
    <p:sldId id="256" r:id="rId3"/>
    <p:sldId id="261" r:id="rId4"/>
    <p:sldId id="263" r:id="rId5"/>
    <p:sldId id="264" r:id="rId6"/>
    <p:sldId id="266" r:id="rId7"/>
    <p:sldId id="267" r:id="rId8"/>
    <p:sldId id="260" r:id="rId9"/>
    <p:sldId id="290" r:id="rId10"/>
    <p:sldId id="292" r:id="rId11"/>
    <p:sldId id="295" r:id="rId12"/>
    <p:sldId id="294" r:id="rId13"/>
    <p:sldId id="297" r:id="rId14"/>
    <p:sldId id="296" r:id="rId15"/>
    <p:sldId id="298" r:id="rId16"/>
    <p:sldId id="299" r:id="rId17"/>
    <p:sldId id="301" r:id="rId18"/>
    <p:sldId id="300" r:id="rId19"/>
    <p:sldId id="291" r:id="rId20"/>
    <p:sldId id="302" r:id="rId21"/>
    <p:sldId id="293" r:id="rId22"/>
    <p:sldId id="285" r:id="rId23"/>
    <p:sldId id="286" r:id="rId24"/>
    <p:sldId id="288" r:id="rId25"/>
    <p:sldId id="289" r:id="rId26"/>
  </p:sldIdLst>
  <p:sldSz cx="9144000" cy="5143500" type="screen16x9"/>
  <p:notesSz cx="6858000" cy="9144000"/>
  <p:embeddedFontLst>
    <p:embeddedFont>
      <p:font typeface="Source Sans Pro" panose="020B0503030403020204"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5" roundtripDataSignature="AMtx7miyPJN0IKHBM/gAleQe/kSIAm1Up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uren Lashle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77"/>
    <p:restoredTop sz="94726"/>
  </p:normalViewPr>
  <p:slideViewPr>
    <p:cSldViewPr snapToGrid="0">
      <p:cViewPr varScale="1">
        <p:scale>
          <a:sx n="160" d="100"/>
          <a:sy n="160" d="100"/>
        </p:scale>
        <p:origin x="712" y="176"/>
      </p:cViewPr>
      <p:guideLst>
        <p:guide orient="horz" pos="162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46"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45"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font" Target="fonts/font1.fntdata"/><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font" Target="fonts/font3.fntdata"/><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5-03-21T17:58:53.563" idx="1">
    <p:pos x="6000" y="0"/>
    <p:text>@Melanie.Moses@gmail.com
_Assigned to Melanie.Moses@gmail.com_</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commentPostId="AAABgs8j88c"/>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a:extLst>
            <a:ext uri="{FF2B5EF4-FFF2-40B4-BE49-F238E27FC236}">
              <a16:creationId xmlns:a16="http://schemas.microsoft.com/office/drawing/2014/main" id="{3428554B-4CDD-E67E-3D41-83E5858B3D0F}"/>
            </a:ext>
          </a:extLst>
        </p:cNvPr>
        <p:cNvGrpSpPr/>
        <p:nvPr/>
      </p:nvGrpSpPr>
      <p:grpSpPr>
        <a:xfrm>
          <a:off x="0" y="0"/>
          <a:ext cx="0" cy="0"/>
          <a:chOff x="0" y="0"/>
          <a:chExt cx="0" cy="0"/>
        </a:xfrm>
      </p:grpSpPr>
      <p:sp>
        <p:nvSpPr>
          <p:cNvPr id="147" name="Google Shape;147;p4:notes">
            <a:extLst>
              <a:ext uri="{FF2B5EF4-FFF2-40B4-BE49-F238E27FC236}">
                <a16:creationId xmlns:a16="http://schemas.microsoft.com/office/drawing/2014/main" id="{7F5ACCAA-9A30-02BB-EACA-C69F96950189}"/>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8" name="Google Shape;148;p4:notes">
            <a:extLst>
              <a:ext uri="{FF2B5EF4-FFF2-40B4-BE49-F238E27FC236}">
                <a16:creationId xmlns:a16="http://schemas.microsoft.com/office/drawing/2014/main" id="{14DD0B4D-AEC2-56DF-DC54-DA502098DC6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10912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a:extLst>
            <a:ext uri="{FF2B5EF4-FFF2-40B4-BE49-F238E27FC236}">
              <a16:creationId xmlns:a16="http://schemas.microsoft.com/office/drawing/2014/main" id="{11906416-9E9A-0BF4-C5C0-51939052CE1B}"/>
            </a:ext>
          </a:extLst>
        </p:cNvPr>
        <p:cNvGrpSpPr/>
        <p:nvPr/>
      </p:nvGrpSpPr>
      <p:grpSpPr>
        <a:xfrm>
          <a:off x="0" y="0"/>
          <a:ext cx="0" cy="0"/>
          <a:chOff x="0" y="0"/>
          <a:chExt cx="0" cy="0"/>
        </a:xfrm>
      </p:grpSpPr>
      <p:sp>
        <p:nvSpPr>
          <p:cNvPr id="147" name="Google Shape;147;p4:notes">
            <a:extLst>
              <a:ext uri="{FF2B5EF4-FFF2-40B4-BE49-F238E27FC236}">
                <a16:creationId xmlns:a16="http://schemas.microsoft.com/office/drawing/2014/main" id="{BE742E18-60F0-91CE-7C9F-8E2223CBCB99}"/>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48" name="Google Shape;148;p4:notes">
            <a:extLst>
              <a:ext uri="{FF2B5EF4-FFF2-40B4-BE49-F238E27FC236}">
                <a16:creationId xmlns:a16="http://schemas.microsoft.com/office/drawing/2014/main" id="{38BF88F8-7371-DC7C-42EF-CFB1260306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06709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a:extLst>
            <a:ext uri="{FF2B5EF4-FFF2-40B4-BE49-F238E27FC236}">
              <a16:creationId xmlns:a16="http://schemas.microsoft.com/office/drawing/2014/main" id="{B876DD7E-BBBA-5DB0-A0A2-8ABEFF9A6BDE}"/>
            </a:ext>
          </a:extLst>
        </p:cNvPr>
        <p:cNvGrpSpPr/>
        <p:nvPr/>
      </p:nvGrpSpPr>
      <p:grpSpPr>
        <a:xfrm>
          <a:off x="0" y="0"/>
          <a:ext cx="0" cy="0"/>
          <a:chOff x="0" y="0"/>
          <a:chExt cx="0" cy="0"/>
        </a:xfrm>
      </p:grpSpPr>
      <p:sp>
        <p:nvSpPr>
          <p:cNvPr id="147" name="Google Shape;147;p4:notes">
            <a:extLst>
              <a:ext uri="{FF2B5EF4-FFF2-40B4-BE49-F238E27FC236}">
                <a16:creationId xmlns:a16="http://schemas.microsoft.com/office/drawing/2014/main" id="{A84CBE54-C1CF-759E-6A09-0787163B1B1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48" name="Google Shape;148;p4:notes">
            <a:extLst>
              <a:ext uri="{FF2B5EF4-FFF2-40B4-BE49-F238E27FC236}">
                <a16:creationId xmlns:a16="http://schemas.microsoft.com/office/drawing/2014/main" id="{E592A585-3269-82FC-3423-163CD54A52C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6784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6" name="Google Shape;29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2" name="Google Shape;30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100"/>
              <a:buNone/>
            </a:pPr>
            <a:fld id="{00000000-1234-1234-1234-123412341234}" type="slidenum">
              <a:rPr lang="en-US" sz="1100">
                <a:solidFill>
                  <a:schemeClr val="dk1"/>
                </a:solidFill>
                <a:latin typeface="Arial"/>
                <a:ea typeface="Arial"/>
                <a:cs typeface="Arial"/>
                <a:sym typeface="Arial"/>
              </a:rPr>
              <a:t>23</a:t>
            </a:fld>
            <a:endParaRPr sz="1100">
              <a:solidFill>
                <a:schemeClr val="dk1"/>
              </a:solidFill>
              <a:latin typeface="Arial"/>
              <a:ea typeface="Arial"/>
              <a:cs typeface="Arial"/>
              <a:sym typeface="Arial"/>
            </a:endParaRPr>
          </a:p>
        </p:txBody>
      </p:sp>
      <p:sp>
        <p:nvSpPr>
          <p:cNvPr id="319" name="Google Shape;319;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20" name="Google Shape;320;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a:extLst>
            <a:ext uri="{FF2B5EF4-FFF2-40B4-BE49-F238E27FC236}">
              <a16:creationId xmlns:a16="http://schemas.microsoft.com/office/drawing/2014/main" id="{6B0D6D5A-40E6-335B-2C84-D7E774E45CB4}"/>
            </a:ext>
          </a:extLst>
        </p:cNvPr>
        <p:cNvGrpSpPr/>
        <p:nvPr/>
      </p:nvGrpSpPr>
      <p:grpSpPr>
        <a:xfrm>
          <a:off x="0" y="0"/>
          <a:ext cx="0" cy="0"/>
          <a:chOff x="0" y="0"/>
          <a:chExt cx="0" cy="0"/>
        </a:xfrm>
      </p:grpSpPr>
      <p:sp>
        <p:nvSpPr>
          <p:cNvPr id="307" name="Google Shape;307;g22ce3084161_0_0:notes">
            <a:extLst>
              <a:ext uri="{FF2B5EF4-FFF2-40B4-BE49-F238E27FC236}">
                <a16:creationId xmlns:a16="http://schemas.microsoft.com/office/drawing/2014/main" id="{8C931BDC-2ADF-AD80-F478-2722DDEF907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8" name="Google Shape;308;g22ce3084161_0_0:notes">
            <a:extLst>
              <a:ext uri="{FF2B5EF4-FFF2-40B4-BE49-F238E27FC236}">
                <a16:creationId xmlns:a16="http://schemas.microsoft.com/office/drawing/2014/main" id="{DE62DC5B-316F-D032-3918-4130F4463E2D}"/>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09" name="Google Shape;309;g22ce3084161_0_0:notes">
            <a:extLst>
              <a:ext uri="{FF2B5EF4-FFF2-40B4-BE49-F238E27FC236}">
                <a16:creationId xmlns:a16="http://schemas.microsoft.com/office/drawing/2014/main" id="{AB814384-75B6-7F5F-25FE-70EB8B4B5BD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24</a:t>
            </a:fld>
            <a:endParaRPr/>
          </a:p>
        </p:txBody>
      </p:sp>
    </p:spTree>
    <p:extLst>
      <p:ext uri="{BB962C8B-B14F-4D97-AF65-F5344CB8AC3E}">
        <p14:creationId xmlns:p14="http://schemas.microsoft.com/office/powerpoint/2010/main" val="1211956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8" name="Google Shape;14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9" name="Google Shape;15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1" name="Google Shape;17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
        <p:nvSpPr>
          <p:cNvPr id="183" name="Google Shape;18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38a1db2daa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742950" lvl="1" indent="-285750" algn="l" rtl="0">
              <a:lnSpc>
                <a:spcPct val="100000"/>
              </a:lnSpc>
              <a:spcBef>
                <a:spcPts val="0"/>
              </a:spcBef>
              <a:spcAft>
                <a:spcPts val="0"/>
              </a:spcAft>
              <a:buClr>
                <a:schemeClr val="dk1"/>
              </a:buClr>
              <a:buSzPts val="2000"/>
              <a:buFont typeface="Calibri"/>
              <a:buChar char="•"/>
            </a:pPr>
            <a:r>
              <a:rPr lang="en-US" sz="2000"/>
              <a:t>Talk with current graduate students to find out about</a:t>
            </a:r>
            <a:br>
              <a:rPr lang="en-US" sz="2000"/>
            </a:br>
            <a:r>
              <a:rPr lang="en-US" sz="2000"/>
              <a:t>advisor’s working style &amp; expectations </a:t>
            </a:r>
            <a:endParaRPr/>
          </a:p>
        </p:txBody>
      </p:sp>
      <p:sp>
        <p:nvSpPr>
          <p:cNvPr id="189" name="Google Shape;189;g238a1db2daa_0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a:extLst>
            <a:ext uri="{FF2B5EF4-FFF2-40B4-BE49-F238E27FC236}">
              <a16:creationId xmlns:a16="http://schemas.microsoft.com/office/drawing/2014/main" id="{0FA6594D-AC2F-1801-4F37-B1B1BC126B96}"/>
            </a:ext>
          </a:extLst>
        </p:cNvPr>
        <p:cNvGrpSpPr/>
        <p:nvPr/>
      </p:nvGrpSpPr>
      <p:grpSpPr>
        <a:xfrm>
          <a:off x="0" y="0"/>
          <a:ext cx="0" cy="0"/>
          <a:chOff x="0" y="0"/>
          <a:chExt cx="0" cy="0"/>
        </a:xfrm>
      </p:grpSpPr>
      <p:sp>
        <p:nvSpPr>
          <p:cNvPr id="140" name="Google Shape;140;g21d27a8d9c0_0_26:notes">
            <a:extLst>
              <a:ext uri="{FF2B5EF4-FFF2-40B4-BE49-F238E27FC236}">
                <a16:creationId xmlns:a16="http://schemas.microsoft.com/office/drawing/2014/main" id="{22AFD90D-13F8-A274-7EC5-8BCB650ADB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g21d27a8d9c0_0_26:notes">
            <a:extLst>
              <a:ext uri="{FF2B5EF4-FFF2-40B4-BE49-F238E27FC236}">
                <a16:creationId xmlns:a16="http://schemas.microsoft.com/office/drawing/2014/main" id="{6AEC5F7E-29CD-F5A7-7A22-FD4F27E8B2C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Definitions evolve over time</a:t>
            </a:r>
            <a:endParaRPr/>
          </a:p>
          <a:p>
            <a:pPr marL="0" lvl="0" indent="0" algn="l" rtl="0">
              <a:lnSpc>
                <a:spcPct val="100000"/>
              </a:lnSpc>
              <a:spcBef>
                <a:spcPts val="0"/>
              </a:spcBef>
              <a:spcAft>
                <a:spcPts val="0"/>
              </a:spcAft>
              <a:buSzPts val="1400"/>
              <a:buNone/>
            </a:pPr>
            <a:r>
              <a:rPr lang="en-US"/>
              <a:t>Some topics are broader than others (examples)</a:t>
            </a:r>
            <a:endParaRPr/>
          </a:p>
        </p:txBody>
      </p:sp>
      <p:sp>
        <p:nvSpPr>
          <p:cNvPr id="142" name="Google Shape;142;g21d27a8d9c0_0_26:notes">
            <a:extLst>
              <a:ext uri="{FF2B5EF4-FFF2-40B4-BE49-F238E27FC236}">
                <a16:creationId xmlns:a16="http://schemas.microsoft.com/office/drawing/2014/main" id="{5E3460F3-588F-D01B-02DF-392B17D2334E}"/>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extLst>
      <p:ext uri="{BB962C8B-B14F-4D97-AF65-F5344CB8AC3E}">
        <p14:creationId xmlns:p14="http://schemas.microsoft.com/office/powerpoint/2010/main" val="2748871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a:extLst>
            <a:ext uri="{FF2B5EF4-FFF2-40B4-BE49-F238E27FC236}">
              <a16:creationId xmlns:a16="http://schemas.microsoft.com/office/drawing/2014/main" id="{48D0A746-8E65-6AA7-9F50-94A84D7C8DFC}"/>
            </a:ext>
          </a:extLst>
        </p:cNvPr>
        <p:cNvGrpSpPr/>
        <p:nvPr/>
      </p:nvGrpSpPr>
      <p:grpSpPr>
        <a:xfrm>
          <a:off x="0" y="0"/>
          <a:ext cx="0" cy="0"/>
          <a:chOff x="0" y="0"/>
          <a:chExt cx="0" cy="0"/>
        </a:xfrm>
      </p:grpSpPr>
      <p:sp>
        <p:nvSpPr>
          <p:cNvPr id="147" name="Google Shape;147;p4:notes">
            <a:extLst>
              <a:ext uri="{FF2B5EF4-FFF2-40B4-BE49-F238E27FC236}">
                <a16:creationId xmlns:a16="http://schemas.microsoft.com/office/drawing/2014/main" id="{41365994-0209-ADF5-B45E-256E7F0D72B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8" name="Google Shape;148;p4:notes">
            <a:extLst>
              <a:ext uri="{FF2B5EF4-FFF2-40B4-BE49-F238E27FC236}">
                <a16:creationId xmlns:a16="http://schemas.microsoft.com/office/drawing/2014/main" id="{4A18DADA-702D-80A7-5243-085062CBF4F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61769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a:extLst>
            <a:ext uri="{FF2B5EF4-FFF2-40B4-BE49-F238E27FC236}">
              <a16:creationId xmlns:a16="http://schemas.microsoft.com/office/drawing/2014/main" id="{B5023D52-133A-45C3-F259-203CFFBB9E2D}"/>
            </a:ext>
          </a:extLst>
        </p:cNvPr>
        <p:cNvGrpSpPr/>
        <p:nvPr/>
      </p:nvGrpSpPr>
      <p:grpSpPr>
        <a:xfrm>
          <a:off x="0" y="0"/>
          <a:ext cx="0" cy="0"/>
          <a:chOff x="0" y="0"/>
          <a:chExt cx="0" cy="0"/>
        </a:xfrm>
      </p:grpSpPr>
      <p:sp>
        <p:nvSpPr>
          <p:cNvPr id="147" name="Google Shape;147;p4:notes">
            <a:extLst>
              <a:ext uri="{FF2B5EF4-FFF2-40B4-BE49-F238E27FC236}">
                <a16:creationId xmlns:a16="http://schemas.microsoft.com/office/drawing/2014/main" id="{21E61219-27DD-46D0-FDF4-F2149EEBF8EA}"/>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8" name="Google Shape;148;p4:notes">
            <a:extLst>
              <a:ext uri="{FF2B5EF4-FFF2-40B4-BE49-F238E27FC236}">
                <a16:creationId xmlns:a16="http://schemas.microsoft.com/office/drawing/2014/main" id="{DF5D337B-C02E-DA9A-C2E5-2D379EE254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81386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33"/>
          <p:cNvSpPr txBox="1">
            <a:spLocks noGrp="1"/>
          </p:cNvSpPr>
          <p:nvPr>
            <p:ph type="ctrTitle"/>
          </p:nvPr>
        </p:nvSpPr>
        <p:spPr>
          <a:xfrm>
            <a:off x="1089212" y="1077045"/>
            <a:ext cx="6858000" cy="63294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400"/>
              <a:buFont typeface="Calibri"/>
              <a:buNone/>
              <a:defRPr sz="4400" b="0">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3"/>
          <p:cNvSpPr txBox="1">
            <a:spLocks noGrp="1"/>
          </p:cNvSpPr>
          <p:nvPr>
            <p:ph type="subTitle" idx="1"/>
          </p:nvPr>
        </p:nvSpPr>
        <p:spPr>
          <a:xfrm>
            <a:off x="1089212" y="1802893"/>
            <a:ext cx="6858000" cy="124142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3200"/>
              <a:buNone/>
              <a:defRPr sz="32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0"/>
        <p:cNvGrpSpPr/>
        <p:nvPr/>
      </p:nvGrpSpPr>
      <p:grpSpPr>
        <a:xfrm>
          <a:off x="0" y="0"/>
          <a:ext cx="0" cy="0"/>
          <a:chOff x="0" y="0"/>
          <a:chExt cx="0" cy="0"/>
        </a:xfrm>
      </p:grpSpPr>
      <p:sp>
        <p:nvSpPr>
          <p:cNvPr id="51" name="Google Shape;51;p40"/>
          <p:cNvSpPr txBox="1">
            <a:spLocks noGrp="1"/>
          </p:cNvSpPr>
          <p:nvPr>
            <p:ph type="title"/>
          </p:nvPr>
        </p:nvSpPr>
        <p:spPr>
          <a:xfrm>
            <a:off x="630238" y="342900"/>
            <a:ext cx="2949575" cy="120015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40"/>
          <p:cNvSpPr>
            <a:spLocks noGrp="1"/>
          </p:cNvSpPr>
          <p:nvPr>
            <p:ph type="pic" idx="2"/>
          </p:nvPr>
        </p:nvSpPr>
        <p:spPr>
          <a:xfrm>
            <a:off x="3884612" y="499316"/>
            <a:ext cx="4629150" cy="3654425"/>
          </a:xfrm>
          <a:prstGeom prst="rect">
            <a:avLst/>
          </a:prstGeom>
          <a:noFill/>
          <a:ln>
            <a:noFill/>
          </a:ln>
        </p:spPr>
      </p:sp>
      <p:sp>
        <p:nvSpPr>
          <p:cNvPr id="53" name="Google Shape;53;p40"/>
          <p:cNvSpPr txBox="1">
            <a:spLocks noGrp="1"/>
          </p:cNvSpPr>
          <p:nvPr>
            <p:ph type="body" idx="1"/>
          </p:nvPr>
        </p:nvSpPr>
        <p:spPr>
          <a:xfrm>
            <a:off x="630238" y="1543050"/>
            <a:ext cx="2949575" cy="28590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54"/>
        <p:cNvGrpSpPr/>
        <p:nvPr/>
      </p:nvGrpSpPr>
      <p:grpSpPr>
        <a:xfrm>
          <a:off x="0" y="0"/>
          <a:ext cx="0" cy="0"/>
          <a:chOff x="0" y="0"/>
          <a:chExt cx="0" cy="0"/>
        </a:xfrm>
      </p:grpSpPr>
      <p:sp>
        <p:nvSpPr>
          <p:cNvPr id="55" name="Google Shape;55;p41"/>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with content 1">
  <p:cSld name="1_Title with content_1">
    <p:bg>
      <p:bgPr>
        <a:blipFill>
          <a:blip r:embed="rId2">
            <a:alphaModFix/>
          </a:blip>
          <a:stretch>
            <a:fillRect/>
          </a:stretch>
        </a:blipFill>
        <a:effectLst/>
      </p:bgPr>
    </p:bg>
    <p:spTree>
      <p:nvGrpSpPr>
        <p:cNvPr id="1" name="Shape 56"/>
        <p:cNvGrpSpPr/>
        <p:nvPr/>
      </p:nvGrpSpPr>
      <p:grpSpPr>
        <a:xfrm>
          <a:off x="0" y="0"/>
          <a:ext cx="0" cy="0"/>
          <a:chOff x="0" y="0"/>
          <a:chExt cx="0" cy="0"/>
        </a:xfrm>
      </p:grpSpPr>
      <p:sp>
        <p:nvSpPr>
          <p:cNvPr id="57" name="Google Shape;57;g2c7ab1eea38_0_432"/>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005079"/>
              </a:buClr>
              <a:buSzPts val="4400"/>
              <a:buFont typeface="Calibri"/>
              <a:buNone/>
              <a:defRPr sz="4400" b="1" i="0" cap="none">
                <a:solidFill>
                  <a:srgbClr val="005079"/>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58" name="Google Shape;58;g2c7ab1eea38_0_432" descr="topbar.jpg"/>
          <p:cNvPicPr preferRelativeResize="0"/>
          <p:nvPr/>
        </p:nvPicPr>
        <p:blipFill rotWithShape="1">
          <a:blip r:embed="rId3">
            <a:alphaModFix/>
          </a:blip>
          <a:srcRect/>
          <a:stretch/>
        </p:blipFill>
        <p:spPr>
          <a:xfrm>
            <a:off x="0" y="5048250"/>
            <a:ext cx="9144000" cy="95250"/>
          </a:xfrm>
          <a:prstGeom prst="rect">
            <a:avLst/>
          </a:prstGeom>
          <a:noFill/>
          <a:ln>
            <a:noFill/>
          </a:ln>
        </p:spPr>
      </p:pic>
      <p:sp>
        <p:nvSpPr>
          <p:cNvPr id="59" name="Google Shape;59;g2c7ab1eea38_0_432"/>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60" name="Google Shape;60;g2c7ab1eea38_0_432"/>
          <p:cNvPicPr preferRelativeResize="0"/>
          <p:nvPr/>
        </p:nvPicPr>
        <p:blipFill rotWithShape="1">
          <a:blip r:embed="rId4">
            <a:alphaModFix/>
          </a:blip>
          <a:srcRect/>
          <a:stretch/>
        </p:blipFill>
        <p:spPr>
          <a:xfrm>
            <a:off x="7000341" y="4399977"/>
            <a:ext cx="1833393" cy="54398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Section Header 1" type="tx">
  <p:cSld name="TITLE_AND_BODY">
    <p:bg>
      <p:bgPr>
        <a:solidFill>
          <a:srgbClr val="5798BC"/>
        </a:solidFill>
        <a:effectLst/>
      </p:bgPr>
    </p:bg>
    <p:spTree>
      <p:nvGrpSpPr>
        <p:cNvPr id="1" name="Shape 61"/>
        <p:cNvGrpSpPr/>
        <p:nvPr/>
      </p:nvGrpSpPr>
      <p:grpSpPr>
        <a:xfrm>
          <a:off x="0" y="0"/>
          <a:ext cx="0" cy="0"/>
          <a:chOff x="0" y="0"/>
          <a:chExt cx="0" cy="0"/>
        </a:xfrm>
      </p:grpSpPr>
      <p:pic>
        <p:nvPicPr>
          <p:cNvPr id="62" name="Google Shape;62;g2c7ab1eea38_0_584" descr="Picture 6"/>
          <p:cNvPicPr preferRelativeResize="0"/>
          <p:nvPr/>
        </p:nvPicPr>
        <p:blipFill rotWithShape="1">
          <a:blip r:embed="rId2">
            <a:alphaModFix/>
          </a:blip>
          <a:srcRect/>
          <a:stretch/>
        </p:blipFill>
        <p:spPr>
          <a:xfrm>
            <a:off x="0" y="0"/>
            <a:ext cx="9144000" cy="95250"/>
          </a:xfrm>
          <a:prstGeom prst="rect">
            <a:avLst/>
          </a:prstGeom>
          <a:noFill/>
          <a:ln>
            <a:noFill/>
          </a:ln>
        </p:spPr>
      </p:pic>
      <p:sp>
        <p:nvSpPr>
          <p:cNvPr id="63" name="Google Shape;63;g2c7ab1eea38_0_584"/>
          <p:cNvSpPr txBox="1">
            <a:spLocks noGrp="1"/>
          </p:cNvSpPr>
          <p:nvPr>
            <p:ph type="title"/>
          </p:nvPr>
        </p:nvSpPr>
        <p:spPr>
          <a:xfrm>
            <a:off x="0" y="1775523"/>
            <a:ext cx="9144000" cy="637200"/>
          </a:xfrm>
          <a:prstGeom prst="rect">
            <a:avLst/>
          </a:prstGeom>
          <a:noFill/>
          <a:ln>
            <a:noFill/>
          </a:ln>
        </p:spPr>
        <p:txBody>
          <a:bodyPr spcFirstLastPara="1" wrap="square" lIns="45700" tIns="45700" rIns="45700" bIns="45700" anchor="ctr" anchorCtr="0">
            <a:normAutofit/>
          </a:bodyPr>
          <a:lstStyle>
            <a:lvl1pPr lvl="0" algn="ctr">
              <a:lnSpc>
                <a:spcPct val="100000"/>
              </a:lnSpc>
              <a:spcBef>
                <a:spcPts val="0"/>
              </a:spcBef>
              <a:spcAft>
                <a:spcPts val="0"/>
              </a:spcAft>
              <a:buClr>
                <a:srgbClr val="FFFFFF"/>
              </a:buClr>
              <a:buSzPts val="4400"/>
              <a:buFont typeface="Arial"/>
              <a:buNone/>
              <a:defRPr>
                <a:solidFill>
                  <a:srgbClr val="FFFFFF"/>
                </a:solidFill>
              </a:defRPr>
            </a:lvl1pPr>
            <a:lvl2pPr lvl="1" algn="ctr">
              <a:lnSpc>
                <a:spcPct val="100000"/>
              </a:lnSpc>
              <a:spcBef>
                <a:spcPts val="0"/>
              </a:spcBef>
              <a:spcAft>
                <a:spcPts val="0"/>
              </a:spcAft>
              <a:buClr>
                <a:srgbClr val="005079"/>
              </a:buClr>
              <a:buSzPts val="1800"/>
              <a:buNone/>
              <a:defRPr/>
            </a:lvl2pPr>
            <a:lvl3pPr lvl="2" algn="ctr">
              <a:lnSpc>
                <a:spcPct val="100000"/>
              </a:lnSpc>
              <a:spcBef>
                <a:spcPts val="0"/>
              </a:spcBef>
              <a:spcAft>
                <a:spcPts val="0"/>
              </a:spcAft>
              <a:buClr>
                <a:srgbClr val="005079"/>
              </a:buClr>
              <a:buSzPts val="1800"/>
              <a:buNone/>
              <a:defRPr/>
            </a:lvl3pPr>
            <a:lvl4pPr lvl="3" algn="ctr">
              <a:lnSpc>
                <a:spcPct val="100000"/>
              </a:lnSpc>
              <a:spcBef>
                <a:spcPts val="0"/>
              </a:spcBef>
              <a:spcAft>
                <a:spcPts val="0"/>
              </a:spcAft>
              <a:buClr>
                <a:srgbClr val="005079"/>
              </a:buClr>
              <a:buSzPts val="1800"/>
              <a:buNone/>
              <a:defRPr/>
            </a:lvl4pPr>
            <a:lvl5pPr lvl="4" algn="ctr">
              <a:lnSpc>
                <a:spcPct val="100000"/>
              </a:lnSpc>
              <a:spcBef>
                <a:spcPts val="0"/>
              </a:spcBef>
              <a:spcAft>
                <a:spcPts val="0"/>
              </a:spcAft>
              <a:buClr>
                <a:srgbClr val="005079"/>
              </a:buClr>
              <a:buSzPts val="1800"/>
              <a:buNone/>
              <a:defRPr/>
            </a:lvl5pPr>
            <a:lvl6pPr lvl="5" algn="ctr">
              <a:lnSpc>
                <a:spcPct val="100000"/>
              </a:lnSpc>
              <a:spcBef>
                <a:spcPts val="0"/>
              </a:spcBef>
              <a:spcAft>
                <a:spcPts val="0"/>
              </a:spcAft>
              <a:buClr>
                <a:srgbClr val="005079"/>
              </a:buClr>
              <a:buSzPts val="1800"/>
              <a:buNone/>
              <a:defRPr/>
            </a:lvl6pPr>
            <a:lvl7pPr lvl="6" algn="ctr">
              <a:lnSpc>
                <a:spcPct val="100000"/>
              </a:lnSpc>
              <a:spcBef>
                <a:spcPts val="0"/>
              </a:spcBef>
              <a:spcAft>
                <a:spcPts val="0"/>
              </a:spcAft>
              <a:buClr>
                <a:srgbClr val="005079"/>
              </a:buClr>
              <a:buSzPts val="1800"/>
              <a:buNone/>
              <a:defRPr/>
            </a:lvl7pPr>
            <a:lvl8pPr lvl="7" algn="ctr">
              <a:lnSpc>
                <a:spcPct val="100000"/>
              </a:lnSpc>
              <a:spcBef>
                <a:spcPts val="0"/>
              </a:spcBef>
              <a:spcAft>
                <a:spcPts val="0"/>
              </a:spcAft>
              <a:buClr>
                <a:srgbClr val="005079"/>
              </a:buClr>
              <a:buSzPts val="1800"/>
              <a:buNone/>
              <a:defRPr/>
            </a:lvl8pPr>
            <a:lvl9pPr lvl="8" algn="ctr">
              <a:lnSpc>
                <a:spcPct val="100000"/>
              </a:lnSpc>
              <a:spcBef>
                <a:spcPts val="0"/>
              </a:spcBef>
              <a:spcAft>
                <a:spcPts val="0"/>
              </a:spcAft>
              <a:buClr>
                <a:srgbClr val="005079"/>
              </a:buClr>
              <a:buSzPts val="1800"/>
              <a:buNone/>
              <a:defRPr/>
            </a:lvl9pPr>
          </a:lstStyle>
          <a:p>
            <a:endParaRPr/>
          </a:p>
        </p:txBody>
      </p:sp>
      <p:sp>
        <p:nvSpPr>
          <p:cNvPr id="64" name="Google Shape;64;g2c7ab1eea38_0_584"/>
          <p:cNvSpPr txBox="1">
            <a:spLocks noGrp="1"/>
          </p:cNvSpPr>
          <p:nvPr>
            <p:ph type="sldNum" idx="12"/>
          </p:nvPr>
        </p:nvSpPr>
        <p:spPr>
          <a:xfrm>
            <a:off x="8428178" y="4780034"/>
            <a:ext cx="258600" cy="276900"/>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with content">
  <p:cSld name="1_Title with content">
    <p:bg>
      <p:bgPr>
        <a:solidFill>
          <a:schemeClr val="lt1"/>
        </a:solidFill>
        <a:effectLst/>
      </p:bgPr>
    </p:bg>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SzPts val="4400"/>
              <a:buNone/>
              <a:defRPr sz="3300" b="1" i="0" cap="none">
                <a:solidFill>
                  <a:srgbClr val="00507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2" descr="topbar.jpg"/>
          <p:cNvSpPr/>
          <p:nvPr/>
        </p:nvSpPr>
        <p:spPr>
          <a:xfrm>
            <a:off x="0" y="5048250"/>
            <a:ext cx="9144000" cy="95250"/>
          </a:xfrm>
          <a:prstGeom prst="rect">
            <a:avLst/>
          </a:prstGeom>
          <a:noFill/>
          <a:ln>
            <a:noFill/>
          </a:ln>
        </p:spPr>
      </p:sp>
      <p:sp>
        <p:nvSpPr>
          <p:cNvPr id="68" name="Google Shape;68;p22"/>
          <p:cNvSpPr txBox="1">
            <a:spLocks noGrp="1"/>
          </p:cNvSpPr>
          <p:nvPr>
            <p:ph type="body" idx="1"/>
          </p:nvPr>
        </p:nvSpPr>
        <p:spPr>
          <a:xfrm>
            <a:off x="457200" y="1242309"/>
            <a:ext cx="8229600" cy="333683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3200"/>
              <a:buNone/>
              <a:defRPr sz="2400">
                <a:latin typeface="Arial"/>
                <a:ea typeface="Arial"/>
                <a:cs typeface="Arial"/>
                <a:sym typeface="Arial"/>
              </a:defRPr>
            </a:lvl1pPr>
            <a:lvl2pPr marL="914400" lvl="1" indent="-381000" algn="l">
              <a:lnSpc>
                <a:spcPct val="90000"/>
              </a:lnSpc>
              <a:spcBef>
                <a:spcPts val="500"/>
              </a:spcBef>
              <a:spcAft>
                <a:spcPts val="0"/>
              </a:spcAft>
              <a:buSzPts val="2400"/>
              <a:buChar char="•"/>
              <a:defRPr sz="2100">
                <a:latin typeface="Arial"/>
                <a:ea typeface="Arial"/>
                <a:cs typeface="Arial"/>
                <a:sym typeface="Arial"/>
              </a:defRPr>
            </a:lvl2pPr>
            <a:lvl3pPr marL="1371600" lvl="2" indent="-355600" algn="l">
              <a:lnSpc>
                <a:spcPct val="90000"/>
              </a:lnSpc>
              <a:spcBef>
                <a:spcPts val="500"/>
              </a:spcBef>
              <a:spcAft>
                <a:spcPts val="0"/>
              </a:spcAft>
              <a:buSzPts val="2000"/>
              <a:buChar char="•"/>
              <a:defRPr sz="2100">
                <a:latin typeface="Arial"/>
                <a:ea typeface="Arial"/>
                <a:cs typeface="Arial"/>
                <a:sym typeface="Arial"/>
              </a:defRPr>
            </a:lvl3pPr>
            <a:lvl4pPr marL="1828800" lvl="3" indent="-342900" algn="l">
              <a:lnSpc>
                <a:spcPct val="90000"/>
              </a:lnSpc>
              <a:spcBef>
                <a:spcPts val="500"/>
              </a:spcBef>
              <a:spcAft>
                <a:spcPts val="0"/>
              </a:spcAft>
              <a:buSzPts val="1800"/>
              <a:buChar char="•"/>
              <a:defRPr sz="2100">
                <a:latin typeface="Arial"/>
                <a:ea typeface="Arial"/>
                <a:cs typeface="Arial"/>
                <a:sym typeface="Arial"/>
              </a:defRPr>
            </a:lvl4pPr>
            <a:lvl5pPr marL="2286000" lvl="4" indent="-342900" algn="l">
              <a:lnSpc>
                <a:spcPct val="90000"/>
              </a:lnSpc>
              <a:spcBef>
                <a:spcPts val="500"/>
              </a:spcBef>
              <a:spcAft>
                <a:spcPts val="0"/>
              </a:spcAft>
              <a:buSzPts val="1800"/>
              <a:buChar char="•"/>
              <a:defRPr sz="2100">
                <a:latin typeface="Arial"/>
                <a:ea typeface="Arial"/>
                <a:cs typeface="Arial"/>
                <a:sym typeface="Arial"/>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69" name="Google Shape;69;p2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0" name="Google Shape;70;p22" descr="https://lh3.googleusercontent.com/apiE0zv1vW3PakVqW94kcH38dzwK6GDVEAMcObNuClniDKNi_zeVyBGOarcH0UJLAw0jBTjkBauLpGAiJMjWSy0djaVcDSjgmxSahNLTRXLQ8NdzB0SFpQ8x1zNHHOKxq02eI9gED00"/>
          <p:cNvPicPr preferRelativeResize="0"/>
          <p:nvPr/>
        </p:nvPicPr>
        <p:blipFill rotWithShape="1">
          <a:blip r:embed="rId2">
            <a:alphaModFix/>
          </a:blip>
          <a:srcRect/>
          <a:stretch/>
        </p:blipFill>
        <p:spPr>
          <a:xfrm>
            <a:off x="7381892" y="4347288"/>
            <a:ext cx="1623092" cy="41997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3_Title with content">
  <p:cSld name="3_Title with content">
    <p:bg>
      <p:bgPr>
        <a:solidFill>
          <a:schemeClr val="lt1"/>
        </a:solidFill>
        <a:effectLst/>
      </p:bgPr>
    </p:bg>
    <p:spTree>
      <p:nvGrpSpPr>
        <p:cNvPr id="1" name="Shape 71"/>
        <p:cNvGrpSpPr/>
        <p:nvPr/>
      </p:nvGrpSpPr>
      <p:grpSpPr>
        <a:xfrm>
          <a:off x="0" y="0"/>
          <a:ext cx="0" cy="0"/>
          <a:chOff x="0" y="0"/>
          <a:chExt cx="0" cy="0"/>
        </a:xfrm>
      </p:grpSpPr>
      <p:sp>
        <p:nvSpPr>
          <p:cNvPr id="72" name="Google Shape;72;p43"/>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SzPts val="4400"/>
              <a:buNone/>
              <a:defRPr sz="3300" b="1" i="0" cap="none">
                <a:solidFill>
                  <a:srgbClr val="00507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43" descr="topbar.jpg"/>
          <p:cNvSpPr/>
          <p:nvPr/>
        </p:nvSpPr>
        <p:spPr>
          <a:xfrm>
            <a:off x="0" y="5048250"/>
            <a:ext cx="9144000" cy="95250"/>
          </a:xfrm>
          <a:prstGeom prst="rect">
            <a:avLst/>
          </a:prstGeom>
          <a:noFill/>
          <a:ln>
            <a:noFill/>
          </a:ln>
        </p:spPr>
      </p:sp>
      <p:sp>
        <p:nvSpPr>
          <p:cNvPr id="74" name="Google Shape;74;p43"/>
          <p:cNvSpPr txBox="1">
            <a:spLocks noGrp="1"/>
          </p:cNvSpPr>
          <p:nvPr>
            <p:ph type="body" idx="1"/>
          </p:nvPr>
        </p:nvSpPr>
        <p:spPr>
          <a:xfrm>
            <a:off x="457200" y="1242309"/>
            <a:ext cx="8229600" cy="333683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3200"/>
              <a:buNone/>
              <a:defRPr sz="2400">
                <a:latin typeface="Arial"/>
                <a:ea typeface="Arial"/>
                <a:cs typeface="Arial"/>
                <a:sym typeface="Arial"/>
              </a:defRPr>
            </a:lvl1pPr>
            <a:lvl2pPr marL="914400" lvl="1" indent="-381000" algn="l">
              <a:lnSpc>
                <a:spcPct val="90000"/>
              </a:lnSpc>
              <a:spcBef>
                <a:spcPts val="500"/>
              </a:spcBef>
              <a:spcAft>
                <a:spcPts val="0"/>
              </a:spcAft>
              <a:buSzPts val="2400"/>
              <a:buChar char="•"/>
              <a:defRPr sz="2100">
                <a:latin typeface="Arial"/>
                <a:ea typeface="Arial"/>
                <a:cs typeface="Arial"/>
                <a:sym typeface="Arial"/>
              </a:defRPr>
            </a:lvl2pPr>
            <a:lvl3pPr marL="1371600" lvl="2" indent="-355600" algn="l">
              <a:lnSpc>
                <a:spcPct val="90000"/>
              </a:lnSpc>
              <a:spcBef>
                <a:spcPts val="500"/>
              </a:spcBef>
              <a:spcAft>
                <a:spcPts val="0"/>
              </a:spcAft>
              <a:buSzPts val="2000"/>
              <a:buChar char="•"/>
              <a:defRPr sz="2100">
                <a:latin typeface="Arial"/>
                <a:ea typeface="Arial"/>
                <a:cs typeface="Arial"/>
                <a:sym typeface="Arial"/>
              </a:defRPr>
            </a:lvl3pPr>
            <a:lvl4pPr marL="1828800" lvl="3" indent="-342900" algn="l">
              <a:lnSpc>
                <a:spcPct val="90000"/>
              </a:lnSpc>
              <a:spcBef>
                <a:spcPts val="500"/>
              </a:spcBef>
              <a:spcAft>
                <a:spcPts val="0"/>
              </a:spcAft>
              <a:buSzPts val="1800"/>
              <a:buChar char="•"/>
              <a:defRPr sz="2100">
                <a:latin typeface="Arial"/>
                <a:ea typeface="Arial"/>
                <a:cs typeface="Arial"/>
                <a:sym typeface="Arial"/>
              </a:defRPr>
            </a:lvl4pPr>
            <a:lvl5pPr marL="2286000" lvl="4" indent="-342900" algn="l">
              <a:lnSpc>
                <a:spcPct val="90000"/>
              </a:lnSpc>
              <a:spcBef>
                <a:spcPts val="500"/>
              </a:spcBef>
              <a:spcAft>
                <a:spcPts val="0"/>
              </a:spcAft>
              <a:buSzPts val="1800"/>
              <a:buChar char="•"/>
              <a:defRPr sz="2100">
                <a:latin typeface="Arial"/>
                <a:ea typeface="Arial"/>
                <a:cs typeface="Arial"/>
                <a:sym typeface="Arial"/>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75" name="Google Shape;75;p4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3_Title with content">
  <p:cSld name="3_Title with content">
    <p:bg>
      <p:bgPr>
        <a:solidFill>
          <a:schemeClr val="lt1"/>
        </a:solidFill>
        <a:effectLst/>
      </p:bgPr>
    </p:bg>
    <p:spTree>
      <p:nvGrpSpPr>
        <p:cNvPr id="1" name="Shape 87"/>
        <p:cNvGrpSpPr/>
        <p:nvPr/>
      </p:nvGrpSpPr>
      <p:grpSpPr>
        <a:xfrm>
          <a:off x="0" y="0"/>
          <a:ext cx="0" cy="0"/>
          <a:chOff x="0" y="0"/>
          <a:chExt cx="0" cy="0"/>
        </a:xfrm>
      </p:grpSpPr>
      <p:sp>
        <p:nvSpPr>
          <p:cNvPr id="88" name="Google Shape;88;p44"/>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SzPts val="4400"/>
              <a:buNone/>
              <a:defRPr sz="3300" b="1" i="0" cap="none">
                <a:solidFill>
                  <a:srgbClr val="00507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44" descr="topbar.jpg"/>
          <p:cNvSpPr/>
          <p:nvPr/>
        </p:nvSpPr>
        <p:spPr>
          <a:xfrm>
            <a:off x="0" y="5048250"/>
            <a:ext cx="9144000" cy="95250"/>
          </a:xfrm>
          <a:prstGeom prst="rect">
            <a:avLst/>
          </a:prstGeom>
          <a:noFill/>
          <a:ln>
            <a:noFill/>
          </a:ln>
        </p:spPr>
        <p:txBody>
          <a:bodyPr/>
          <a:lstStyle/>
          <a:p>
            <a:endParaRPr lang="en-US"/>
          </a:p>
        </p:txBody>
      </p:sp>
      <p:sp>
        <p:nvSpPr>
          <p:cNvPr id="90" name="Google Shape;90;p44"/>
          <p:cNvSpPr txBox="1">
            <a:spLocks noGrp="1"/>
          </p:cNvSpPr>
          <p:nvPr>
            <p:ph type="body" idx="1"/>
          </p:nvPr>
        </p:nvSpPr>
        <p:spPr>
          <a:xfrm>
            <a:off x="457200" y="1242309"/>
            <a:ext cx="8229600" cy="333683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3200"/>
              <a:buNone/>
              <a:defRPr sz="2400">
                <a:latin typeface="Arial"/>
                <a:ea typeface="Arial"/>
                <a:cs typeface="Arial"/>
                <a:sym typeface="Arial"/>
              </a:defRPr>
            </a:lvl1pPr>
            <a:lvl2pPr marL="914400" lvl="1" indent="-381000" algn="l">
              <a:lnSpc>
                <a:spcPct val="90000"/>
              </a:lnSpc>
              <a:spcBef>
                <a:spcPts val="500"/>
              </a:spcBef>
              <a:spcAft>
                <a:spcPts val="0"/>
              </a:spcAft>
              <a:buSzPts val="2400"/>
              <a:buChar char="•"/>
              <a:defRPr sz="2100">
                <a:latin typeface="Arial"/>
                <a:ea typeface="Arial"/>
                <a:cs typeface="Arial"/>
                <a:sym typeface="Arial"/>
              </a:defRPr>
            </a:lvl2pPr>
            <a:lvl3pPr marL="1371600" lvl="2" indent="-355600" algn="l">
              <a:lnSpc>
                <a:spcPct val="90000"/>
              </a:lnSpc>
              <a:spcBef>
                <a:spcPts val="500"/>
              </a:spcBef>
              <a:spcAft>
                <a:spcPts val="0"/>
              </a:spcAft>
              <a:buSzPts val="2000"/>
              <a:buChar char="•"/>
              <a:defRPr sz="2100">
                <a:latin typeface="Arial"/>
                <a:ea typeface="Arial"/>
                <a:cs typeface="Arial"/>
                <a:sym typeface="Arial"/>
              </a:defRPr>
            </a:lvl3pPr>
            <a:lvl4pPr marL="1828800" lvl="3" indent="-342900" algn="l">
              <a:lnSpc>
                <a:spcPct val="90000"/>
              </a:lnSpc>
              <a:spcBef>
                <a:spcPts val="500"/>
              </a:spcBef>
              <a:spcAft>
                <a:spcPts val="0"/>
              </a:spcAft>
              <a:buSzPts val="1800"/>
              <a:buChar char="•"/>
              <a:defRPr sz="2100">
                <a:latin typeface="Arial"/>
                <a:ea typeface="Arial"/>
                <a:cs typeface="Arial"/>
                <a:sym typeface="Arial"/>
              </a:defRPr>
            </a:lvl4pPr>
            <a:lvl5pPr marL="2286000" lvl="4" indent="-342900" algn="l">
              <a:lnSpc>
                <a:spcPct val="90000"/>
              </a:lnSpc>
              <a:spcBef>
                <a:spcPts val="500"/>
              </a:spcBef>
              <a:spcAft>
                <a:spcPts val="0"/>
              </a:spcAft>
              <a:buSzPts val="1800"/>
              <a:buChar char="•"/>
              <a:defRPr sz="2100">
                <a:latin typeface="Arial"/>
                <a:ea typeface="Arial"/>
                <a:cs typeface="Arial"/>
                <a:sym typeface="Arial"/>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91" name="Google Shape;91;p4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with content">
  <p:cSld name="Title with content">
    <p:bg>
      <p:bgPr>
        <a:solidFill>
          <a:schemeClr val="lt1"/>
        </a:solidFill>
        <a:effectLst/>
      </p:bgPr>
    </p:bg>
    <p:spTree>
      <p:nvGrpSpPr>
        <p:cNvPr id="1" name="Shape 17"/>
        <p:cNvGrpSpPr/>
        <p:nvPr/>
      </p:nvGrpSpPr>
      <p:grpSpPr>
        <a:xfrm>
          <a:off x="0" y="0"/>
          <a:ext cx="0" cy="0"/>
          <a:chOff x="0" y="0"/>
          <a:chExt cx="0" cy="0"/>
        </a:xfrm>
      </p:grpSpPr>
      <p:sp>
        <p:nvSpPr>
          <p:cNvPr id="18" name="Google Shape;18;p32"/>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rgbClr val="005079"/>
              </a:buClr>
              <a:buSzPts val="3300"/>
              <a:buFont typeface="Arial"/>
              <a:buNone/>
              <a:defRPr sz="3300" b="1" i="0" cap="none">
                <a:solidFill>
                  <a:srgbClr val="00507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2"/>
          <p:cNvSpPr txBox="1">
            <a:spLocks noGrp="1"/>
          </p:cNvSpPr>
          <p:nvPr>
            <p:ph type="body" idx="1"/>
          </p:nvPr>
        </p:nvSpPr>
        <p:spPr>
          <a:xfrm>
            <a:off x="457200" y="1242309"/>
            <a:ext cx="8229600" cy="333683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latin typeface="Arial"/>
                <a:ea typeface="Arial"/>
                <a:cs typeface="Arial"/>
                <a:sym typeface="Arial"/>
              </a:defRPr>
            </a:lvl1pPr>
            <a:lvl2pPr marL="914400" lvl="1" indent="-361950" algn="l">
              <a:lnSpc>
                <a:spcPct val="90000"/>
              </a:lnSpc>
              <a:spcBef>
                <a:spcPts val="500"/>
              </a:spcBef>
              <a:spcAft>
                <a:spcPts val="0"/>
              </a:spcAft>
              <a:buClr>
                <a:schemeClr val="dk1"/>
              </a:buClr>
              <a:buSzPts val="2100"/>
              <a:buChar char="•"/>
              <a:defRPr sz="2100">
                <a:latin typeface="Arial"/>
                <a:ea typeface="Arial"/>
                <a:cs typeface="Arial"/>
                <a:sym typeface="Arial"/>
              </a:defRPr>
            </a:lvl2pPr>
            <a:lvl3pPr marL="1371600" lvl="2" indent="-361950" algn="l">
              <a:lnSpc>
                <a:spcPct val="90000"/>
              </a:lnSpc>
              <a:spcBef>
                <a:spcPts val="500"/>
              </a:spcBef>
              <a:spcAft>
                <a:spcPts val="0"/>
              </a:spcAft>
              <a:buClr>
                <a:schemeClr val="dk1"/>
              </a:buClr>
              <a:buSzPts val="2100"/>
              <a:buChar char="•"/>
              <a:defRPr sz="2100">
                <a:latin typeface="Arial"/>
                <a:ea typeface="Arial"/>
                <a:cs typeface="Arial"/>
                <a:sym typeface="Arial"/>
              </a:defRPr>
            </a:lvl3pPr>
            <a:lvl4pPr marL="1828800" lvl="3" indent="-361950" algn="l">
              <a:lnSpc>
                <a:spcPct val="90000"/>
              </a:lnSpc>
              <a:spcBef>
                <a:spcPts val="500"/>
              </a:spcBef>
              <a:spcAft>
                <a:spcPts val="0"/>
              </a:spcAft>
              <a:buClr>
                <a:schemeClr val="dk1"/>
              </a:buClr>
              <a:buSzPts val="2100"/>
              <a:buChar char="•"/>
              <a:defRPr sz="2100">
                <a:latin typeface="Arial"/>
                <a:ea typeface="Arial"/>
                <a:cs typeface="Arial"/>
                <a:sym typeface="Arial"/>
              </a:defRPr>
            </a:lvl4pPr>
            <a:lvl5pPr marL="2286000" lvl="4" indent="-361950" algn="l">
              <a:lnSpc>
                <a:spcPct val="90000"/>
              </a:lnSpc>
              <a:spcBef>
                <a:spcPts val="500"/>
              </a:spcBef>
              <a:spcAft>
                <a:spcPts val="0"/>
              </a:spcAft>
              <a:buClr>
                <a:schemeClr val="dk1"/>
              </a:buClr>
              <a:buSzPts val="2100"/>
              <a:buChar char="•"/>
              <a:defRPr sz="2100">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4"/>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Title with content">
  <p:cSld name="2_Title with content">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Google Shape;26;p42"/>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SzPts val="4400"/>
              <a:buNone/>
              <a:defRPr sz="3300" b="1" i="0" cap="none">
                <a:solidFill>
                  <a:srgbClr val="00507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27" name="Google Shape;27;p42" descr="topbar.jpg"/>
          <p:cNvPicPr preferRelativeResize="0"/>
          <p:nvPr/>
        </p:nvPicPr>
        <p:blipFill rotWithShape="1">
          <a:blip r:embed="rId3">
            <a:alphaModFix/>
          </a:blip>
          <a:srcRect/>
          <a:stretch/>
        </p:blipFill>
        <p:spPr>
          <a:xfrm>
            <a:off x="0" y="5048250"/>
            <a:ext cx="9144000" cy="95250"/>
          </a:xfrm>
          <a:prstGeom prst="rect">
            <a:avLst/>
          </a:prstGeom>
          <a:noFill/>
          <a:ln>
            <a:noFill/>
          </a:ln>
        </p:spPr>
      </p:pic>
      <p:sp>
        <p:nvSpPr>
          <p:cNvPr id="28" name="Google Shape;28;p42"/>
          <p:cNvSpPr txBox="1">
            <a:spLocks noGrp="1"/>
          </p:cNvSpPr>
          <p:nvPr>
            <p:ph type="body" idx="1"/>
          </p:nvPr>
        </p:nvSpPr>
        <p:spPr>
          <a:xfrm>
            <a:off x="457200" y="1242309"/>
            <a:ext cx="8229600" cy="3336836"/>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SzPts val="3200"/>
              <a:buFont typeface="Noto Sans Symbols"/>
              <a:buChar char="⮚"/>
              <a:defRPr sz="2100">
                <a:latin typeface="Arial"/>
                <a:ea typeface="Arial"/>
                <a:cs typeface="Arial"/>
                <a:sym typeface="Arial"/>
              </a:defRPr>
            </a:lvl1pPr>
            <a:lvl2pPr marL="914400" lvl="1" indent="-381000" algn="l">
              <a:lnSpc>
                <a:spcPct val="90000"/>
              </a:lnSpc>
              <a:spcBef>
                <a:spcPts val="500"/>
              </a:spcBef>
              <a:spcAft>
                <a:spcPts val="0"/>
              </a:spcAft>
              <a:buSzPts val="2400"/>
              <a:buChar char="•"/>
              <a:defRPr sz="2100">
                <a:latin typeface="Arial"/>
                <a:ea typeface="Arial"/>
                <a:cs typeface="Arial"/>
                <a:sym typeface="Arial"/>
              </a:defRPr>
            </a:lvl2pPr>
            <a:lvl3pPr marL="1371600" lvl="2" indent="-355600" algn="l">
              <a:lnSpc>
                <a:spcPct val="90000"/>
              </a:lnSpc>
              <a:spcBef>
                <a:spcPts val="500"/>
              </a:spcBef>
              <a:spcAft>
                <a:spcPts val="0"/>
              </a:spcAft>
              <a:buSzPts val="2000"/>
              <a:buChar char="•"/>
              <a:defRPr sz="2100">
                <a:latin typeface="Arial"/>
                <a:ea typeface="Arial"/>
                <a:cs typeface="Arial"/>
                <a:sym typeface="Arial"/>
              </a:defRPr>
            </a:lvl3pPr>
            <a:lvl4pPr marL="1828800" lvl="3" indent="-342900" algn="l">
              <a:lnSpc>
                <a:spcPct val="90000"/>
              </a:lnSpc>
              <a:spcBef>
                <a:spcPts val="500"/>
              </a:spcBef>
              <a:spcAft>
                <a:spcPts val="0"/>
              </a:spcAft>
              <a:buSzPts val="1800"/>
              <a:buChar char="•"/>
              <a:defRPr sz="2100">
                <a:latin typeface="Arial"/>
                <a:ea typeface="Arial"/>
                <a:cs typeface="Arial"/>
                <a:sym typeface="Arial"/>
              </a:defRPr>
            </a:lvl4pPr>
            <a:lvl5pPr marL="2286000" lvl="4" indent="-342900" algn="l">
              <a:lnSpc>
                <a:spcPct val="90000"/>
              </a:lnSpc>
              <a:spcBef>
                <a:spcPts val="500"/>
              </a:spcBef>
              <a:spcAft>
                <a:spcPts val="0"/>
              </a:spcAft>
              <a:buSzPts val="1800"/>
              <a:buChar char="•"/>
              <a:defRPr sz="2100">
                <a:latin typeface="Arial"/>
                <a:ea typeface="Arial"/>
                <a:cs typeface="Arial"/>
                <a:sym typeface="Arial"/>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29" name="Google Shape;29;p4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0" name="Google Shape;30;p42"/>
          <p:cNvSpPr txBox="1"/>
          <p:nvPr/>
        </p:nvSpPr>
        <p:spPr>
          <a:xfrm>
            <a:off x="4049487" y="1436914"/>
            <a:ext cx="184731" cy="4154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05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05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35"/>
          <p:cNvSpPr txBox="1">
            <a:spLocks noGrp="1"/>
          </p:cNvSpPr>
          <p:nvPr>
            <p:ph type="title"/>
          </p:nvPr>
        </p:nvSpPr>
        <p:spPr>
          <a:xfrm>
            <a:off x="628650" y="1106501"/>
            <a:ext cx="7886700" cy="69481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400"/>
              <a:buFont typeface="Calibri"/>
              <a:buNone/>
              <a:defRPr sz="4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5"/>
          <p:cNvSpPr txBox="1">
            <a:spLocks noGrp="1"/>
          </p:cNvSpPr>
          <p:nvPr>
            <p:ph type="body" idx="1"/>
          </p:nvPr>
        </p:nvSpPr>
        <p:spPr>
          <a:xfrm>
            <a:off x="628650" y="1820369"/>
            <a:ext cx="7886700" cy="1125538"/>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000"/>
              </a:spcBef>
              <a:spcAft>
                <a:spcPts val="0"/>
              </a:spcAft>
              <a:buClr>
                <a:srgbClr val="888888"/>
              </a:buClr>
              <a:buSzPts val="3200"/>
              <a:buNone/>
              <a:defRPr sz="32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36"/>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36"/>
          <p:cNvSpPr txBox="1">
            <a:spLocks noGrp="1"/>
          </p:cNvSpPr>
          <p:nvPr>
            <p:ph type="body" idx="1"/>
          </p:nvPr>
        </p:nvSpPr>
        <p:spPr>
          <a:xfrm>
            <a:off x="628650" y="1370013"/>
            <a:ext cx="3867150" cy="32623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6"/>
          <p:cNvSpPr txBox="1">
            <a:spLocks noGrp="1"/>
          </p:cNvSpPr>
          <p:nvPr>
            <p:ph type="body" idx="2"/>
          </p:nvPr>
        </p:nvSpPr>
        <p:spPr>
          <a:xfrm>
            <a:off x="4648200" y="1370013"/>
            <a:ext cx="3867150" cy="32623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228600" algn="l">
              <a:lnSpc>
                <a:spcPct val="90000"/>
              </a:lnSpc>
              <a:spcBef>
                <a:spcPts val="500"/>
              </a:spcBef>
              <a:spcAft>
                <a:spcPts val="0"/>
              </a:spcAft>
              <a:buClr>
                <a:schemeClr val="dk1"/>
              </a:buClr>
              <a:buSzPts val="2000"/>
              <a:buNone/>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8"/>
        <p:cNvGrpSpPr/>
        <p:nvPr/>
      </p:nvGrpSpPr>
      <p:grpSpPr>
        <a:xfrm>
          <a:off x="0" y="0"/>
          <a:ext cx="0" cy="0"/>
          <a:chOff x="0" y="0"/>
          <a:chExt cx="0" cy="0"/>
        </a:xfrm>
      </p:grpSpPr>
      <p:sp>
        <p:nvSpPr>
          <p:cNvPr id="39" name="Google Shape;39;p37"/>
          <p:cNvSpPr txBox="1">
            <a:spLocks noGrp="1"/>
          </p:cNvSpPr>
          <p:nvPr>
            <p:ph type="title"/>
          </p:nvPr>
        </p:nvSpPr>
        <p:spPr>
          <a:xfrm>
            <a:off x="630238" y="274638"/>
            <a:ext cx="7886700" cy="993775"/>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37"/>
          <p:cNvSpPr txBox="1">
            <a:spLocks noGrp="1"/>
          </p:cNvSpPr>
          <p:nvPr>
            <p:ph type="body" idx="1"/>
          </p:nvPr>
        </p:nvSpPr>
        <p:spPr>
          <a:xfrm>
            <a:off x="630238" y="1260475"/>
            <a:ext cx="3868737" cy="61912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37"/>
          <p:cNvSpPr txBox="1">
            <a:spLocks noGrp="1"/>
          </p:cNvSpPr>
          <p:nvPr>
            <p:ph type="body" idx="2"/>
          </p:nvPr>
        </p:nvSpPr>
        <p:spPr>
          <a:xfrm>
            <a:off x="630238" y="1879600"/>
            <a:ext cx="3868737" cy="276225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228600" algn="l">
              <a:lnSpc>
                <a:spcPct val="90000"/>
              </a:lnSpc>
              <a:spcBef>
                <a:spcPts val="500"/>
              </a:spcBef>
              <a:spcAft>
                <a:spcPts val="0"/>
              </a:spcAft>
              <a:buClr>
                <a:schemeClr val="dk1"/>
              </a:buClr>
              <a:buSzPts val="2000"/>
              <a:buNone/>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37"/>
          <p:cNvSpPr txBox="1">
            <a:spLocks noGrp="1"/>
          </p:cNvSpPr>
          <p:nvPr>
            <p:ph type="body" idx="3"/>
          </p:nvPr>
        </p:nvSpPr>
        <p:spPr>
          <a:xfrm>
            <a:off x="4629150" y="1260475"/>
            <a:ext cx="3887788" cy="61912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37"/>
          <p:cNvSpPr txBox="1">
            <a:spLocks noGrp="1"/>
          </p:cNvSpPr>
          <p:nvPr>
            <p:ph type="body" idx="4"/>
          </p:nvPr>
        </p:nvSpPr>
        <p:spPr>
          <a:xfrm>
            <a:off x="4629150" y="1879600"/>
            <a:ext cx="3887788" cy="276225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228600" algn="l">
              <a:lnSpc>
                <a:spcPct val="90000"/>
              </a:lnSpc>
              <a:spcBef>
                <a:spcPts val="500"/>
              </a:spcBef>
              <a:spcAft>
                <a:spcPts val="0"/>
              </a:spcAft>
              <a:buClr>
                <a:schemeClr val="dk1"/>
              </a:buClr>
              <a:buSzPts val="2000"/>
              <a:buNone/>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p38"/>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6"/>
        <p:cNvGrpSpPr/>
        <p:nvPr/>
      </p:nvGrpSpPr>
      <p:grpSpPr>
        <a:xfrm>
          <a:off x="0" y="0"/>
          <a:ext cx="0" cy="0"/>
          <a:chOff x="0" y="0"/>
          <a:chExt cx="0" cy="0"/>
        </a:xfrm>
      </p:grpSpPr>
      <p:sp>
        <p:nvSpPr>
          <p:cNvPr id="47" name="Google Shape;47;p39"/>
          <p:cNvSpPr txBox="1">
            <a:spLocks noGrp="1"/>
          </p:cNvSpPr>
          <p:nvPr>
            <p:ph type="title"/>
          </p:nvPr>
        </p:nvSpPr>
        <p:spPr>
          <a:xfrm>
            <a:off x="630238" y="342900"/>
            <a:ext cx="2949575" cy="120015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39"/>
          <p:cNvSpPr txBox="1">
            <a:spLocks noGrp="1"/>
          </p:cNvSpPr>
          <p:nvPr>
            <p:ph type="body" idx="1"/>
          </p:nvPr>
        </p:nvSpPr>
        <p:spPr>
          <a:xfrm>
            <a:off x="3887788" y="741363"/>
            <a:ext cx="4629150" cy="36544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381000" algn="l">
              <a:lnSpc>
                <a:spcPct val="90000"/>
              </a:lnSpc>
              <a:spcBef>
                <a:spcPts val="500"/>
              </a:spcBef>
              <a:spcAft>
                <a:spcPts val="0"/>
              </a:spcAft>
              <a:buClr>
                <a:schemeClr val="dk1"/>
              </a:buClr>
              <a:buSzPts val="2400"/>
              <a:buChar char="•"/>
              <a:defRPr sz="2400"/>
            </a:lvl2pPr>
            <a:lvl3pPr marL="1371600" lvl="2" indent="-228600" algn="l">
              <a:lnSpc>
                <a:spcPct val="90000"/>
              </a:lnSpc>
              <a:spcBef>
                <a:spcPts val="500"/>
              </a:spcBef>
              <a:spcAft>
                <a:spcPts val="0"/>
              </a:spcAft>
              <a:buClr>
                <a:schemeClr val="dk1"/>
              </a:buClr>
              <a:buSzPts val="2400"/>
              <a:buNone/>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9" name="Google Shape;49;p39"/>
          <p:cNvSpPr txBox="1">
            <a:spLocks noGrp="1"/>
          </p:cNvSpPr>
          <p:nvPr>
            <p:ph type="body" idx="2"/>
          </p:nvPr>
        </p:nvSpPr>
        <p:spPr>
          <a:xfrm>
            <a:off x="630238" y="1543050"/>
            <a:ext cx="2949575" cy="28590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0"/>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0"/>
          <p:cNvSpPr txBox="1">
            <a:spLocks noGrp="1"/>
          </p:cNvSpPr>
          <p:nvPr>
            <p:ph type="body" idx="1"/>
          </p:nvPr>
        </p:nvSpPr>
        <p:spPr>
          <a:xfrm>
            <a:off x="628650" y="1370013"/>
            <a:ext cx="7886700" cy="3262312"/>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30" descr="topbar.jpg"/>
          <p:cNvPicPr preferRelativeResize="0"/>
          <p:nvPr/>
        </p:nvPicPr>
        <p:blipFill rotWithShape="1">
          <a:blip r:embed="rId17">
            <a:alphaModFix/>
          </a:blip>
          <a:srcRect/>
          <a:stretch/>
        </p:blipFill>
        <p:spPr>
          <a:xfrm>
            <a:off x="0" y="0"/>
            <a:ext cx="9144000" cy="9525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6"/>
        <p:cNvGrpSpPr/>
        <p:nvPr/>
      </p:nvGrpSpPr>
      <p:grpSpPr>
        <a:xfrm>
          <a:off x="0" y="0"/>
          <a:ext cx="0" cy="0"/>
          <a:chOff x="0" y="0"/>
          <a:chExt cx="0" cy="0"/>
        </a:xfrm>
      </p:grpSpPr>
      <p:sp>
        <p:nvSpPr>
          <p:cNvPr id="77" name="Google Shape;77;p20"/>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8" name="Google Shape;78;p20"/>
          <p:cNvSpPr txBox="1">
            <a:spLocks noGrp="1"/>
          </p:cNvSpPr>
          <p:nvPr>
            <p:ph type="body" idx="1"/>
          </p:nvPr>
        </p:nvSpPr>
        <p:spPr>
          <a:xfrm>
            <a:off x="628650" y="1370013"/>
            <a:ext cx="7886700" cy="3262312"/>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79" name="Google Shape;79;p20" descr="topbar.jpg"/>
          <p:cNvPicPr preferRelativeResize="0"/>
          <p:nvPr/>
        </p:nvPicPr>
        <p:blipFill rotWithShape="1">
          <a:blip r:embed="rId3">
            <a:alphaModFix/>
          </a:blip>
          <a:srcRect/>
          <a:stretch/>
        </p:blipFill>
        <p:spPr>
          <a:xfrm>
            <a:off x="0" y="0"/>
            <a:ext cx="9144000" cy="9525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n@umd.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csee.umbc.edu/~mariedj/papers/advice.pdf"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http://dynamicecology.wordpress.com/2014/02/04/you-do-not-need-to-work-80-hours-a-week-to-succeed-in-academia/" TargetMode="External"/><Relationship Id="rId2" Type="http://schemas.openxmlformats.org/officeDocument/2006/relationships/notesSlide" Target="../notesSlides/notesSlide14.xml"/><Relationship Id="rId1" Type="http://schemas.openxmlformats.org/officeDocument/2006/relationships/slideLayout" Target="../slideLayouts/slideLayout16.xml"/><Relationship Id="rId5" Type="http://schemas.openxmlformats.org/officeDocument/2006/relationships/hyperlink" Target="http://cra.org/ads/" TargetMode="External"/><Relationship Id="rId4" Type="http://schemas.openxmlformats.org/officeDocument/2006/relationships/hyperlink" Target="http://cra.org/resources/bp-view/best_practices_memo_computer_science_postdocs_best_practice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ctrTitle"/>
          </p:nvPr>
        </p:nvSpPr>
        <p:spPr>
          <a:xfrm>
            <a:off x="461175" y="1584325"/>
            <a:ext cx="8460187" cy="637246"/>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400"/>
              <a:buFont typeface="Calibri"/>
              <a:buNone/>
            </a:pPr>
            <a:r>
              <a:rPr lang="en-US" b="1" i="0" u="none" strike="noStrike" dirty="0">
                <a:solidFill>
                  <a:srgbClr val="FF2600"/>
                </a:solidFill>
                <a:effectLst/>
                <a:latin typeface="Arial" panose="020B0604020202020204" pitchFamily="34" charset="0"/>
              </a:rPr>
              <a:t>Advanced Planning &amp; Preparation for Research and Graduate School</a:t>
            </a:r>
            <a:endParaRPr dirty="0"/>
          </a:p>
        </p:txBody>
      </p:sp>
      <p:sp>
        <p:nvSpPr>
          <p:cNvPr id="100" name="Google Shape;100;p2"/>
          <p:cNvSpPr txBox="1"/>
          <p:nvPr/>
        </p:nvSpPr>
        <p:spPr>
          <a:xfrm>
            <a:off x="2266626" y="2331531"/>
            <a:ext cx="5112688" cy="1897443"/>
          </a:xfrm>
          <a:prstGeom prst="rect">
            <a:avLst/>
          </a:prstGeom>
          <a:noFill/>
          <a:ln>
            <a:noFill/>
          </a:ln>
        </p:spPr>
        <p:txBody>
          <a:bodyPr spcFirstLastPara="1" wrap="square" lIns="0" tIns="0" rIns="0" bIns="0" anchor="b" anchorCtr="0">
            <a:spAutoFit/>
          </a:bodyPr>
          <a:lstStyle/>
          <a:p>
            <a:pPr marL="0" marR="0" lvl="0" indent="0" algn="ctr" rtl="0">
              <a:lnSpc>
                <a:spcPct val="90000"/>
              </a:lnSpc>
              <a:spcBef>
                <a:spcPts val="0"/>
              </a:spcBef>
              <a:spcAft>
                <a:spcPts val="0"/>
              </a:spcAft>
              <a:buClr>
                <a:schemeClr val="lt2"/>
              </a:buClr>
              <a:buSzPts val="2280"/>
              <a:buFont typeface="Noto Sans Symbols"/>
              <a:buNone/>
            </a:pPr>
            <a:endParaRPr lang="en-US" sz="2000" b="1" i="1" dirty="0">
              <a:solidFill>
                <a:srgbClr val="005079"/>
              </a:solidFill>
              <a:hlinkClick r:id="rId3"/>
            </a:endParaRPr>
          </a:p>
          <a:p>
            <a:pPr marL="0" marR="0" lvl="0" indent="0" algn="ctr" rtl="0">
              <a:lnSpc>
                <a:spcPct val="90000"/>
              </a:lnSpc>
              <a:spcBef>
                <a:spcPts val="0"/>
              </a:spcBef>
              <a:spcAft>
                <a:spcPts val="0"/>
              </a:spcAft>
              <a:buClr>
                <a:schemeClr val="lt2"/>
              </a:buClr>
              <a:buSzPts val="2280"/>
              <a:buFont typeface="Noto Sans Symbols"/>
              <a:buNone/>
            </a:pPr>
            <a:r>
              <a:rPr lang="en-US" sz="2800" b="1" dirty="0">
                <a:solidFill>
                  <a:srgbClr val="0070C0"/>
                </a:solidFill>
              </a:rPr>
              <a:t>William Gasarch</a:t>
            </a:r>
            <a:endParaRPr lang="en-US" sz="2800" dirty="0">
              <a:solidFill>
                <a:srgbClr val="0563C1"/>
              </a:solidFill>
              <a:hlinkClick r:id="rId3">
                <a:extLst>
                  <a:ext uri="{A12FA001-AC4F-418D-AE19-62706E023703}">
                    <ahyp:hlinkClr xmlns:ahyp="http://schemas.microsoft.com/office/drawing/2018/hyperlinkcolor" val="tx"/>
                  </a:ext>
                </a:extLst>
              </a:hlinkClick>
            </a:endParaRPr>
          </a:p>
          <a:p>
            <a:pPr marL="0" marR="0" lvl="0" indent="0" algn="ctr" rtl="0">
              <a:lnSpc>
                <a:spcPct val="90000"/>
              </a:lnSpc>
              <a:spcBef>
                <a:spcPts val="0"/>
              </a:spcBef>
              <a:spcAft>
                <a:spcPts val="0"/>
              </a:spcAft>
              <a:buClr>
                <a:schemeClr val="lt2"/>
              </a:buClr>
              <a:buSzPts val="2280"/>
              <a:buFont typeface="Noto Sans Symbols"/>
              <a:buNone/>
            </a:pPr>
            <a:endParaRPr lang="en-US" sz="800" b="1" i="1" dirty="0">
              <a:solidFill>
                <a:srgbClr val="0070C0"/>
              </a:solidFill>
              <a:hlinkClick r:id="rId3">
                <a:extLst>
                  <a:ext uri="{A12FA001-AC4F-418D-AE19-62706E023703}">
                    <ahyp:hlinkClr xmlns:ahyp="http://schemas.microsoft.com/office/drawing/2018/hyperlinkcolor" val="tx"/>
                  </a:ext>
                </a:extLst>
              </a:hlinkClick>
            </a:endParaRPr>
          </a:p>
          <a:p>
            <a:pPr lvl="0" algn="ctr">
              <a:lnSpc>
                <a:spcPct val="90000"/>
              </a:lnSpc>
              <a:buClr>
                <a:schemeClr val="lt2"/>
              </a:buClr>
              <a:buSzPts val="2280"/>
            </a:pPr>
            <a:r>
              <a:rPr lang="en-US" sz="2400" b="1" dirty="0">
                <a:solidFill>
                  <a:srgbClr val="0070C0"/>
                </a:solidFill>
              </a:rPr>
              <a:t>Director of UMD REU-CAAR</a:t>
            </a:r>
          </a:p>
          <a:p>
            <a:pPr lvl="0" algn="ctr">
              <a:lnSpc>
                <a:spcPct val="90000"/>
              </a:lnSpc>
              <a:buClr>
                <a:schemeClr val="lt2"/>
              </a:buClr>
              <a:buSzPts val="2280"/>
            </a:pPr>
            <a:endParaRPr lang="en-US" sz="900" b="1" i="1" dirty="0">
              <a:solidFill>
                <a:srgbClr val="0563C1"/>
              </a:solidFill>
              <a:hlinkClick r:id="rId3">
                <a:extLst>
                  <a:ext uri="{A12FA001-AC4F-418D-AE19-62706E023703}">
                    <ahyp:hlinkClr xmlns:ahyp="http://schemas.microsoft.com/office/drawing/2018/hyperlinkcolor" val="tx"/>
                  </a:ext>
                </a:extLst>
              </a:hlinkClick>
            </a:endParaRPr>
          </a:p>
          <a:p>
            <a:pPr marL="0" marR="0" lvl="0" indent="0" algn="ctr" rtl="0">
              <a:lnSpc>
                <a:spcPct val="90000"/>
              </a:lnSpc>
              <a:spcBef>
                <a:spcPts val="0"/>
              </a:spcBef>
              <a:spcAft>
                <a:spcPts val="0"/>
              </a:spcAft>
              <a:buClr>
                <a:schemeClr val="lt2"/>
              </a:buClr>
              <a:buSzPts val="2280"/>
              <a:buFont typeface="Noto Sans Symbols"/>
              <a:buNone/>
            </a:pPr>
            <a:r>
              <a:rPr lang="en-US" sz="2400" b="1" i="1" dirty="0">
                <a:solidFill>
                  <a:srgbClr val="0070C0"/>
                </a:solidFill>
                <a:hlinkClick r:id="rId3">
                  <a:extLst>
                    <a:ext uri="{A12FA001-AC4F-418D-AE19-62706E023703}">
                      <ahyp:hlinkClr xmlns:ahyp="http://schemas.microsoft.com/office/drawing/2018/hyperlinkcolor" val="tx"/>
                    </a:ext>
                  </a:extLst>
                </a:hlinkClick>
              </a:rPr>
              <a:t>gasarch@umd.edu</a:t>
            </a:r>
            <a:endParaRPr lang="en-US" sz="2400" b="1" i="1" dirty="0">
              <a:solidFill>
                <a:srgbClr val="0070C0"/>
              </a:solidFill>
            </a:endParaRPr>
          </a:p>
          <a:p>
            <a:pPr marL="0" marR="0" lvl="0" indent="0" algn="ctr" rtl="0">
              <a:lnSpc>
                <a:spcPct val="90000"/>
              </a:lnSpc>
              <a:spcBef>
                <a:spcPts val="0"/>
              </a:spcBef>
              <a:spcAft>
                <a:spcPts val="0"/>
              </a:spcAft>
              <a:buClr>
                <a:schemeClr val="lt2"/>
              </a:buClr>
              <a:buSzPts val="2280"/>
              <a:buFont typeface="Noto Sans Symbols"/>
              <a:buNone/>
            </a:pPr>
            <a:endParaRPr lang="en-US" sz="2400" b="1" i="1" dirty="0">
              <a:solidFill>
                <a:srgbClr val="005079"/>
              </a:solidFill>
            </a:endParaRPr>
          </a:p>
        </p:txBody>
      </p:sp>
      <p:pic>
        <p:nvPicPr>
          <p:cNvPr id="101" name="Google Shape;101;p2" descr="formallogo.png"/>
          <p:cNvPicPr preferRelativeResize="0"/>
          <p:nvPr/>
        </p:nvPicPr>
        <p:blipFill rotWithShape="1">
          <a:blip r:embed="rId4">
            <a:alphaModFix/>
          </a:blip>
          <a:srcRect/>
          <a:stretch/>
        </p:blipFill>
        <p:spPr>
          <a:xfrm>
            <a:off x="3513082" y="4338935"/>
            <a:ext cx="2492557" cy="44159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FF232-5BD6-9D59-BCEC-50EEA19A7380}"/>
              </a:ext>
            </a:extLst>
          </p:cNvPr>
          <p:cNvSpPr>
            <a:spLocks noGrp="1"/>
          </p:cNvSpPr>
          <p:nvPr>
            <p:ph type="title"/>
          </p:nvPr>
        </p:nvSpPr>
        <p:spPr/>
        <p:txBody>
          <a:bodyPr/>
          <a:lstStyle/>
          <a:p>
            <a:r>
              <a:rPr lang="en-US" dirty="0"/>
              <a:t>Identify the Process</a:t>
            </a:r>
          </a:p>
        </p:txBody>
      </p:sp>
      <p:sp>
        <p:nvSpPr>
          <p:cNvPr id="3" name="Text Placeholder 2">
            <a:extLst>
              <a:ext uri="{FF2B5EF4-FFF2-40B4-BE49-F238E27FC236}">
                <a16:creationId xmlns:a16="http://schemas.microsoft.com/office/drawing/2014/main" id="{BA0B8C99-FA96-2C81-BE1B-D83EA0D184A8}"/>
              </a:ext>
            </a:extLst>
          </p:cNvPr>
          <p:cNvSpPr>
            <a:spLocks noGrp="1"/>
          </p:cNvSpPr>
          <p:nvPr>
            <p:ph type="body" idx="1"/>
          </p:nvPr>
        </p:nvSpPr>
        <p:spPr/>
        <p:txBody>
          <a:bodyPr/>
          <a:lstStyle/>
          <a:p>
            <a:r>
              <a:rPr lang="en-US" dirty="0"/>
              <a:t>At admission time: each faculty member may (not) admit students specifically to work with them</a:t>
            </a:r>
          </a:p>
          <a:p>
            <a:r>
              <a:rPr lang="en-US" dirty="0"/>
              <a:t>How advisee-advisor match is done?</a:t>
            </a:r>
          </a:p>
          <a:p>
            <a:pPr lvl="1"/>
            <a:r>
              <a:rPr lang="en-US" i="1" dirty="0"/>
              <a:t>Faculty identify potential students from classes?</a:t>
            </a:r>
          </a:p>
          <a:p>
            <a:pPr lvl="1"/>
            <a:r>
              <a:rPr lang="en-US" i="1" dirty="0"/>
              <a:t>Faculty require trial period through independent study?</a:t>
            </a:r>
          </a:p>
          <a:p>
            <a:pPr lvl="1"/>
            <a:r>
              <a:rPr lang="en-US" i="1" dirty="0"/>
              <a:t>Students identify preferences and approach faculty </a:t>
            </a:r>
          </a:p>
        </p:txBody>
      </p:sp>
    </p:spTree>
    <p:extLst>
      <p:ext uri="{BB962C8B-B14F-4D97-AF65-F5344CB8AC3E}">
        <p14:creationId xmlns:p14="http://schemas.microsoft.com/office/powerpoint/2010/main" val="79395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83B4F-5395-893A-8D11-6A9798DEF465}"/>
              </a:ext>
            </a:extLst>
          </p:cNvPr>
          <p:cNvSpPr>
            <a:spLocks noGrp="1"/>
          </p:cNvSpPr>
          <p:nvPr>
            <p:ph type="title"/>
          </p:nvPr>
        </p:nvSpPr>
        <p:spPr/>
        <p:txBody>
          <a:bodyPr/>
          <a:lstStyle/>
          <a:p>
            <a:r>
              <a:rPr lang="en-US" dirty="0"/>
              <a:t>Start by Doing YOUR Research</a:t>
            </a:r>
          </a:p>
        </p:txBody>
      </p:sp>
      <p:sp>
        <p:nvSpPr>
          <p:cNvPr id="3" name="Text Placeholder 2">
            <a:extLst>
              <a:ext uri="{FF2B5EF4-FFF2-40B4-BE49-F238E27FC236}">
                <a16:creationId xmlns:a16="http://schemas.microsoft.com/office/drawing/2014/main" id="{51D8B226-60BB-B866-7FAF-CAF251947289}"/>
              </a:ext>
            </a:extLst>
          </p:cNvPr>
          <p:cNvSpPr>
            <a:spLocks noGrp="1"/>
          </p:cNvSpPr>
          <p:nvPr>
            <p:ph type="body" idx="1"/>
          </p:nvPr>
        </p:nvSpPr>
        <p:spPr/>
        <p:txBody>
          <a:bodyPr/>
          <a:lstStyle/>
          <a:p>
            <a:pPr marL="571500" indent="-342900">
              <a:buFont typeface="Arial" panose="020B0604020202020204" pitchFamily="34" charset="0"/>
              <a:buChar char="•"/>
            </a:pPr>
            <a:r>
              <a:rPr lang="en-US" dirty="0"/>
              <a:t>Identify potential faculty research advisors</a:t>
            </a:r>
          </a:p>
          <a:p>
            <a:pPr marL="571500" indent="-342900">
              <a:buFont typeface="Arial" panose="020B0604020202020204" pitchFamily="34" charset="0"/>
              <a:buChar char="•"/>
            </a:pPr>
            <a:r>
              <a:rPr lang="en-US" dirty="0"/>
              <a:t>Talk to students who have worked with them</a:t>
            </a:r>
          </a:p>
          <a:p>
            <a:pPr marL="571500" indent="-342900">
              <a:buFont typeface="Arial" panose="020B0604020202020204" pitchFamily="34" charset="0"/>
              <a:buChar char="•"/>
            </a:pPr>
            <a:r>
              <a:rPr lang="en-US" dirty="0"/>
              <a:t>Take classes from them</a:t>
            </a:r>
          </a:p>
          <a:p>
            <a:pPr marL="571500" indent="-342900">
              <a:buFont typeface="Arial" panose="020B0604020202020204" pitchFamily="34" charset="0"/>
              <a:buChar char="•"/>
            </a:pPr>
            <a:r>
              <a:rPr lang="en-US" dirty="0"/>
              <a:t>Do a small independent study project with them</a:t>
            </a:r>
          </a:p>
          <a:p>
            <a:pPr marL="571500" indent="-342900">
              <a:buFont typeface="Arial" panose="020B0604020202020204" pitchFamily="34" charset="0"/>
              <a:buChar char="•"/>
            </a:pPr>
            <a:r>
              <a:rPr lang="en-US" dirty="0"/>
              <a:t>Consider funding consequences (RA, TA, Fellowship) </a:t>
            </a:r>
          </a:p>
          <a:p>
            <a:pPr marL="571500" indent="-342900">
              <a:buFont typeface="Arial" panose="020B0604020202020204" pitchFamily="34" charset="0"/>
              <a:buChar char="•"/>
            </a:pPr>
            <a:r>
              <a:rPr lang="en-US" dirty="0"/>
              <a:t>Consider your research interests and career goals</a:t>
            </a:r>
          </a:p>
          <a:p>
            <a:pPr marL="571500" indent="-342900">
              <a:buFont typeface="Arial" panose="020B0604020202020204" pitchFamily="34" charset="0"/>
              <a:buChar char="•"/>
            </a:pPr>
            <a:r>
              <a:rPr lang="en-US" dirty="0"/>
              <a:t>Explore broadly (breadth) and then go deep (depth)</a:t>
            </a:r>
          </a:p>
        </p:txBody>
      </p:sp>
    </p:spTree>
    <p:extLst>
      <p:ext uri="{BB962C8B-B14F-4D97-AF65-F5344CB8AC3E}">
        <p14:creationId xmlns:p14="http://schemas.microsoft.com/office/powerpoint/2010/main" val="670187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B12DF-B5AB-BBF4-7A0A-CF6B49F20AC4}"/>
              </a:ext>
            </a:extLst>
          </p:cNvPr>
          <p:cNvSpPr>
            <a:spLocks noGrp="1"/>
          </p:cNvSpPr>
          <p:nvPr>
            <p:ph type="title"/>
          </p:nvPr>
        </p:nvSpPr>
        <p:spPr/>
        <p:txBody>
          <a:bodyPr/>
          <a:lstStyle/>
          <a:p>
            <a:r>
              <a:rPr lang="en-US" dirty="0"/>
              <a:t>Questions to Consider</a:t>
            </a:r>
          </a:p>
        </p:txBody>
      </p:sp>
      <p:sp>
        <p:nvSpPr>
          <p:cNvPr id="3" name="Text Placeholder 2">
            <a:extLst>
              <a:ext uri="{FF2B5EF4-FFF2-40B4-BE49-F238E27FC236}">
                <a16:creationId xmlns:a16="http://schemas.microsoft.com/office/drawing/2014/main" id="{516DBBCB-439C-6461-B066-FACC89973DE2}"/>
              </a:ext>
            </a:extLst>
          </p:cNvPr>
          <p:cNvSpPr>
            <a:spLocks noGrp="1"/>
          </p:cNvSpPr>
          <p:nvPr>
            <p:ph type="body" idx="1"/>
          </p:nvPr>
        </p:nvSpPr>
        <p:spPr>
          <a:xfrm>
            <a:off x="457200" y="1242309"/>
            <a:ext cx="8229600" cy="3703402"/>
          </a:xfrm>
        </p:spPr>
        <p:txBody>
          <a:bodyPr>
            <a:normAutofit fontScale="92500" lnSpcReduction="10000"/>
          </a:bodyPr>
          <a:lstStyle/>
          <a:p>
            <a:pPr marL="571500" indent="-342900">
              <a:buFont typeface="Arial" panose="020B0604020202020204" pitchFamily="34" charset="0"/>
              <a:buChar char="•"/>
            </a:pPr>
            <a:r>
              <a:rPr lang="en-US" dirty="0"/>
              <a:t>Is the faculty in a research area you like? </a:t>
            </a:r>
          </a:p>
          <a:p>
            <a:pPr marL="571500" indent="-342900">
              <a:buFont typeface="Arial" panose="020B0604020202020204" pitchFamily="34" charset="0"/>
              <a:buChar char="•"/>
            </a:pPr>
            <a:r>
              <a:rPr lang="en-US" dirty="0"/>
              <a:t>Is their work current and relevant? </a:t>
            </a:r>
          </a:p>
          <a:p>
            <a:pPr marL="571500" indent="-342900">
              <a:buFont typeface="Arial" panose="020B0604020202020204" pitchFamily="34" charset="0"/>
              <a:buChar char="•"/>
            </a:pPr>
            <a:r>
              <a:rPr lang="en-US" dirty="0"/>
              <a:t>Funded?  Where published? </a:t>
            </a:r>
          </a:p>
          <a:p>
            <a:pPr marL="571500" indent="-342900">
              <a:buFont typeface="Arial" panose="020B0604020202020204" pitchFamily="34" charset="0"/>
              <a:buChar char="•"/>
            </a:pPr>
            <a:r>
              <a:rPr lang="en-US" dirty="0"/>
              <a:t>How many students do they supervise?  </a:t>
            </a:r>
          </a:p>
          <a:p>
            <a:pPr marL="571500" indent="-342900">
              <a:buFont typeface="Arial" panose="020B0604020202020204" pitchFamily="34" charset="0"/>
              <a:buChar char="•"/>
            </a:pPr>
            <a:r>
              <a:rPr lang="en-US" dirty="0"/>
              <a:t>What is the placement of past students? </a:t>
            </a:r>
          </a:p>
          <a:p>
            <a:pPr marL="571500" indent="-342900">
              <a:buFont typeface="Arial" panose="020B0604020202020204" pitchFamily="34" charset="0"/>
              <a:buChar char="•"/>
            </a:pPr>
            <a:r>
              <a:rPr lang="en-US" dirty="0"/>
              <a:t>How responsive are they? </a:t>
            </a:r>
          </a:p>
          <a:p>
            <a:pPr marL="571500" indent="-342900">
              <a:buFont typeface="Arial" panose="020B0604020202020204" pitchFamily="34" charset="0"/>
              <a:buChar char="•"/>
            </a:pPr>
            <a:r>
              <a:rPr lang="en-US" dirty="0"/>
              <a:t>How long to return written materials? </a:t>
            </a:r>
          </a:p>
          <a:p>
            <a:pPr marL="571500" indent="-342900">
              <a:buFont typeface="Arial" panose="020B0604020202020204" pitchFamily="34" charset="0"/>
              <a:buChar char="•"/>
            </a:pPr>
            <a:r>
              <a:rPr lang="en-US" dirty="0"/>
              <a:t>How accessible? </a:t>
            </a:r>
          </a:p>
          <a:p>
            <a:pPr marL="571500" indent="-342900">
              <a:buFont typeface="Arial" panose="020B0604020202020204" pitchFamily="34" charset="0"/>
              <a:buChar char="•"/>
            </a:pPr>
            <a:r>
              <a:rPr lang="en-US" dirty="0"/>
              <a:t>How helpful?</a:t>
            </a:r>
          </a:p>
        </p:txBody>
      </p:sp>
    </p:spTree>
    <p:extLst>
      <p:ext uri="{BB962C8B-B14F-4D97-AF65-F5344CB8AC3E}">
        <p14:creationId xmlns:p14="http://schemas.microsoft.com/office/powerpoint/2010/main" val="1248961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5F06C-1170-1882-4F2E-D408CC9EBED4}"/>
              </a:ext>
            </a:extLst>
          </p:cNvPr>
          <p:cNvSpPr>
            <a:spLocks noGrp="1"/>
          </p:cNvSpPr>
          <p:nvPr>
            <p:ph type="title"/>
          </p:nvPr>
        </p:nvSpPr>
        <p:spPr/>
        <p:txBody>
          <a:bodyPr/>
          <a:lstStyle/>
          <a:p>
            <a:r>
              <a:rPr lang="en-US" dirty="0"/>
              <a:t>More Questions to Consider</a:t>
            </a:r>
          </a:p>
        </p:txBody>
      </p:sp>
      <p:sp>
        <p:nvSpPr>
          <p:cNvPr id="3" name="Text Placeholder 2">
            <a:extLst>
              <a:ext uri="{FF2B5EF4-FFF2-40B4-BE49-F238E27FC236}">
                <a16:creationId xmlns:a16="http://schemas.microsoft.com/office/drawing/2014/main" id="{F861F091-9791-5A2C-290B-8C6B0C140661}"/>
              </a:ext>
            </a:extLst>
          </p:cNvPr>
          <p:cNvSpPr>
            <a:spLocks noGrp="1"/>
          </p:cNvSpPr>
          <p:nvPr>
            <p:ph type="body" idx="1"/>
          </p:nvPr>
        </p:nvSpPr>
        <p:spPr/>
        <p:txBody>
          <a:bodyPr>
            <a:normAutofit lnSpcReduction="10000"/>
          </a:bodyPr>
          <a:lstStyle/>
          <a:p>
            <a:pPr marL="571500" indent="-342900">
              <a:buFont typeface="Arial" panose="020B0604020202020204" pitchFamily="34" charset="0"/>
              <a:buChar char="•"/>
            </a:pPr>
            <a:r>
              <a:rPr lang="en-US" dirty="0"/>
              <a:t>Are students given responsibilities? </a:t>
            </a:r>
          </a:p>
          <a:p>
            <a:pPr marL="571500" indent="-342900">
              <a:buFont typeface="Arial" panose="020B0604020202020204" pitchFamily="34" charset="0"/>
              <a:buChar char="•"/>
            </a:pPr>
            <a:r>
              <a:rPr lang="en-US" dirty="0"/>
              <a:t>How much freedom does the student have? </a:t>
            </a:r>
          </a:p>
          <a:p>
            <a:pPr marL="228600" indent="0"/>
            <a:r>
              <a:rPr lang="en-US" dirty="0"/>
              <a:t>	- Learn to do research, find problems </a:t>
            </a:r>
          </a:p>
          <a:p>
            <a:pPr marL="571500" indent="-342900">
              <a:buFont typeface="Arial" panose="020B0604020202020204" pitchFamily="34" charset="0"/>
              <a:buChar char="•"/>
            </a:pPr>
            <a:r>
              <a:rPr lang="en-US" dirty="0"/>
              <a:t>What is the order of names in pubs? </a:t>
            </a:r>
          </a:p>
          <a:p>
            <a:pPr marL="571500" indent="-342900">
              <a:buFont typeface="Arial" panose="020B0604020202020204" pitchFamily="34" charset="0"/>
              <a:buChar char="•"/>
            </a:pPr>
            <a:r>
              <a:rPr lang="en-US" dirty="0"/>
              <a:t>Who presents the papers that are co-authored? </a:t>
            </a:r>
          </a:p>
          <a:p>
            <a:pPr marL="571500" indent="-342900">
              <a:buFont typeface="Arial" panose="020B0604020202020204" pitchFamily="34" charset="0"/>
              <a:buChar char="•"/>
            </a:pPr>
            <a:r>
              <a:rPr lang="en-US" dirty="0"/>
              <a:t>Do they take students to conferences and help with networking? </a:t>
            </a:r>
          </a:p>
          <a:p>
            <a:pPr marL="571500" indent="-342900">
              <a:buFont typeface="Arial" panose="020B0604020202020204" pitchFamily="34" charset="0"/>
              <a:buChar char="•"/>
            </a:pPr>
            <a:r>
              <a:rPr lang="en-US" dirty="0"/>
              <a:t>Are their work habits compatible with yours? </a:t>
            </a:r>
          </a:p>
        </p:txBody>
      </p:sp>
    </p:spTree>
    <p:extLst>
      <p:ext uri="{BB962C8B-B14F-4D97-AF65-F5344CB8AC3E}">
        <p14:creationId xmlns:p14="http://schemas.microsoft.com/office/powerpoint/2010/main" val="2475514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EC8B0-2196-F533-CAA5-0095F318B9B9}"/>
              </a:ext>
            </a:extLst>
          </p:cNvPr>
          <p:cNvSpPr>
            <a:spLocks noGrp="1"/>
          </p:cNvSpPr>
          <p:nvPr>
            <p:ph type="title"/>
          </p:nvPr>
        </p:nvSpPr>
        <p:spPr/>
        <p:txBody>
          <a:bodyPr/>
          <a:lstStyle/>
          <a:p>
            <a:r>
              <a:rPr lang="en-US" dirty="0"/>
              <a:t>Interact with Advisors</a:t>
            </a:r>
          </a:p>
        </p:txBody>
      </p:sp>
      <p:sp>
        <p:nvSpPr>
          <p:cNvPr id="3" name="Text Placeholder 2">
            <a:extLst>
              <a:ext uri="{FF2B5EF4-FFF2-40B4-BE49-F238E27FC236}">
                <a16:creationId xmlns:a16="http://schemas.microsoft.com/office/drawing/2014/main" id="{37851B56-E649-6033-C9C4-F0B7C9AB42EE}"/>
              </a:ext>
            </a:extLst>
          </p:cNvPr>
          <p:cNvSpPr>
            <a:spLocks noGrp="1"/>
          </p:cNvSpPr>
          <p:nvPr>
            <p:ph type="body" idx="1"/>
          </p:nvPr>
        </p:nvSpPr>
        <p:spPr/>
        <p:txBody>
          <a:bodyPr>
            <a:normAutofit fontScale="85000" lnSpcReduction="20000"/>
          </a:bodyPr>
          <a:lstStyle/>
          <a:p>
            <a:r>
              <a:rPr lang="en-US" b="1" dirty="0"/>
              <a:t>Listen to your advisor </a:t>
            </a:r>
            <a:r>
              <a:rPr lang="en-US" dirty="0"/>
              <a:t>- they won't always be right, but they have (usually) been doing research for longer than you have, and have successfully gone through the PhD process and the academic job market.  </a:t>
            </a:r>
          </a:p>
          <a:p>
            <a:r>
              <a:rPr lang="en-US" b="1" dirty="0"/>
              <a:t>E-mailing with your advisor</a:t>
            </a:r>
            <a:r>
              <a:rPr lang="en-US" dirty="0"/>
              <a:t>. Make sure you answer your advisor’s e-mails, in a clear and timely fashion.  If your adviser hasn’t replied to an important e-mail of yours after a few days, remind them that you are waiting for their reply. </a:t>
            </a:r>
          </a:p>
          <a:p>
            <a:r>
              <a:rPr lang="en-US" b="1" dirty="0"/>
              <a:t>Meet with your advisor</a:t>
            </a:r>
            <a:r>
              <a:rPr lang="en-US" dirty="0"/>
              <a:t>.  Meet regularly – don’t cancel meetings.  </a:t>
            </a:r>
          </a:p>
          <a:p>
            <a:r>
              <a:rPr lang="en-US" b="1" dirty="0"/>
              <a:t>Feedback</a:t>
            </a:r>
            <a:r>
              <a:rPr lang="en-US" dirty="0"/>
              <a:t>. Make sure you obtain feedback from your advisor. This should happen regularly </a:t>
            </a:r>
          </a:p>
          <a:p>
            <a:r>
              <a:rPr lang="en-US" b="1" dirty="0"/>
              <a:t>Keep it professional</a:t>
            </a:r>
          </a:p>
        </p:txBody>
      </p:sp>
    </p:spTree>
    <p:extLst>
      <p:ext uri="{BB962C8B-B14F-4D97-AF65-F5344CB8AC3E}">
        <p14:creationId xmlns:p14="http://schemas.microsoft.com/office/powerpoint/2010/main" val="574921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CAD03-AE5F-60C8-72D2-B0738E833D61}"/>
              </a:ext>
            </a:extLst>
          </p:cNvPr>
          <p:cNvSpPr>
            <a:spLocks noGrp="1"/>
          </p:cNvSpPr>
          <p:nvPr>
            <p:ph type="title"/>
          </p:nvPr>
        </p:nvSpPr>
        <p:spPr>
          <a:xfrm>
            <a:off x="628650" y="113361"/>
            <a:ext cx="7886700" cy="993775"/>
          </a:xfrm>
        </p:spPr>
        <p:txBody>
          <a:bodyPr/>
          <a:lstStyle/>
          <a:p>
            <a:r>
              <a:rPr lang="en-US" dirty="0"/>
              <a:t>Research Meetings</a:t>
            </a:r>
          </a:p>
        </p:txBody>
      </p:sp>
      <p:sp>
        <p:nvSpPr>
          <p:cNvPr id="3" name="Text Placeholder 2">
            <a:extLst>
              <a:ext uri="{FF2B5EF4-FFF2-40B4-BE49-F238E27FC236}">
                <a16:creationId xmlns:a16="http://schemas.microsoft.com/office/drawing/2014/main" id="{B298FEC9-519E-3B50-DEA4-4B5ACD216AF1}"/>
              </a:ext>
            </a:extLst>
          </p:cNvPr>
          <p:cNvSpPr>
            <a:spLocks noGrp="1"/>
          </p:cNvSpPr>
          <p:nvPr>
            <p:ph type="body" idx="1"/>
          </p:nvPr>
        </p:nvSpPr>
        <p:spPr>
          <a:xfrm>
            <a:off x="457200" y="947117"/>
            <a:ext cx="8229600" cy="4196383"/>
          </a:xfrm>
        </p:spPr>
        <p:txBody>
          <a:bodyPr>
            <a:normAutofit fontScale="77500" lnSpcReduction="20000"/>
          </a:bodyPr>
          <a:lstStyle/>
          <a:p>
            <a:r>
              <a:rPr lang="en-US" b="1" dirty="0"/>
              <a:t>Agenda</a:t>
            </a:r>
            <a:r>
              <a:rPr lang="en-US" dirty="0"/>
              <a:t>: Make an agenda for every meeting with your advisor. Outline each of the topics that you'd like to cover during the meeting and their relative importance. </a:t>
            </a:r>
          </a:p>
          <a:p>
            <a:r>
              <a:rPr lang="en-US" b="1" dirty="0"/>
              <a:t>Summary</a:t>
            </a:r>
            <a:r>
              <a:rPr lang="en-US" dirty="0"/>
              <a:t>: Start each meeting by summarizing the previous meeting. Remind them what you agreed on as next steps, summarize what you've done (and haven’t done) since then, and go over your agenda. • Next steps: – you propose the next steps – revise / refine with advisor – agree on goals for the next meeting </a:t>
            </a:r>
          </a:p>
          <a:p>
            <a:r>
              <a:rPr lang="en-US" b="1" dirty="0"/>
              <a:t>Results</a:t>
            </a:r>
            <a:r>
              <a:rPr lang="en-US" dirty="0"/>
              <a:t>: Try to bring results (e.g., graphs, tables, theorems, proofs, figures, demos, etc.) to every meeting.  Discuss problems and alternatives, ideally based on explicit examples/counterexamples, data. </a:t>
            </a:r>
          </a:p>
          <a:p>
            <a:r>
              <a:rPr lang="en-US" b="1" dirty="0"/>
              <a:t>Next steps: </a:t>
            </a:r>
          </a:p>
          <a:p>
            <a:pPr>
              <a:spcBef>
                <a:spcPts val="0"/>
              </a:spcBef>
            </a:pPr>
            <a:r>
              <a:rPr lang="en-US" dirty="0"/>
              <a:t>	– you propose the next steps </a:t>
            </a:r>
          </a:p>
          <a:p>
            <a:pPr>
              <a:spcBef>
                <a:spcPts val="0"/>
              </a:spcBef>
            </a:pPr>
            <a:r>
              <a:rPr lang="en-US" dirty="0"/>
              <a:t>	– revise / refine with advisor </a:t>
            </a:r>
          </a:p>
          <a:p>
            <a:pPr>
              <a:spcBef>
                <a:spcPts val="0"/>
              </a:spcBef>
            </a:pPr>
            <a:r>
              <a:rPr lang="en-US" dirty="0"/>
              <a:t>	– agree on goals for the next meeting </a:t>
            </a:r>
          </a:p>
          <a:p>
            <a:r>
              <a:rPr lang="en-US" b="1" dirty="0"/>
              <a:t>Write up meeting notes </a:t>
            </a:r>
            <a:r>
              <a:rPr lang="en-US" dirty="0"/>
              <a:t>and share with advisor/group </a:t>
            </a:r>
          </a:p>
        </p:txBody>
      </p:sp>
    </p:spTree>
    <p:extLst>
      <p:ext uri="{BB962C8B-B14F-4D97-AF65-F5344CB8AC3E}">
        <p14:creationId xmlns:p14="http://schemas.microsoft.com/office/powerpoint/2010/main" val="2154419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B8A05-D2DB-3DE4-2E9E-D9C4D9049805}"/>
              </a:ext>
            </a:extLst>
          </p:cNvPr>
          <p:cNvSpPr>
            <a:spLocks noGrp="1"/>
          </p:cNvSpPr>
          <p:nvPr>
            <p:ph type="title"/>
          </p:nvPr>
        </p:nvSpPr>
        <p:spPr>
          <a:xfrm>
            <a:off x="628650" y="73605"/>
            <a:ext cx="7886700" cy="993775"/>
          </a:xfrm>
        </p:spPr>
        <p:txBody>
          <a:bodyPr/>
          <a:lstStyle/>
          <a:p>
            <a:r>
              <a:rPr lang="en-US" dirty="0"/>
              <a:t>Combined BS/MS Degree:  Eligibility</a:t>
            </a:r>
          </a:p>
        </p:txBody>
      </p:sp>
      <p:sp>
        <p:nvSpPr>
          <p:cNvPr id="3" name="Text Placeholder 2">
            <a:extLst>
              <a:ext uri="{FF2B5EF4-FFF2-40B4-BE49-F238E27FC236}">
                <a16:creationId xmlns:a16="http://schemas.microsoft.com/office/drawing/2014/main" id="{982A8DD9-479A-15A0-B088-C40A47369375}"/>
              </a:ext>
            </a:extLst>
          </p:cNvPr>
          <p:cNvSpPr>
            <a:spLocks noGrp="1"/>
          </p:cNvSpPr>
          <p:nvPr>
            <p:ph type="body" idx="1"/>
          </p:nvPr>
        </p:nvSpPr>
        <p:spPr>
          <a:xfrm>
            <a:off x="628650" y="993776"/>
            <a:ext cx="8229600" cy="4076119"/>
          </a:xfrm>
        </p:spPr>
        <p:txBody>
          <a:bodyPr>
            <a:normAutofit fontScale="92500" lnSpcReduction="10000"/>
          </a:bodyPr>
          <a:lstStyle/>
          <a:p>
            <a:pPr>
              <a:spcBef>
                <a:spcPts val="0"/>
              </a:spcBef>
              <a:spcAft>
                <a:spcPts val="300"/>
              </a:spcAft>
              <a:buFont typeface="Arial" panose="020B0604020202020204" pitchFamily="34" charset="0"/>
              <a:buChar char="•"/>
            </a:pPr>
            <a:r>
              <a:rPr lang="en-US" b="0" i="0" dirty="0">
                <a:solidFill>
                  <a:srgbClr val="000000"/>
                </a:solidFill>
                <a:effectLst/>
                <a:latin typeface="Source Sans Pro" panose="020B0503030403020204" pitchFamily="34" charset="0"/>
              </a:rPr>
              <a:t>Hold CSBS at UMD; double majors are acceptable, however, students from non-CS majors are ineligible</a:t>
            </a:r>
          </a:p>
          <a:p>
            <a:pPr>
              <a:spcBef>
                <a:spcPts val="0"/>
              </a:spcBef>
              <a:spcAft>
                <a:spcPts val="300"/>
              </a:spcAft>
              <a:buFont typeface="Arial" panose="020B0604020202020204" pitchFamily="34" charset="0"/>
              <a:buChar char="•"/>
            </a:pPr>
            <a:r>
              <a:rPr lang="en-US" b="0" i="0" dirty="0">
                <a:solidFill>
                  <a:srgbClr val="000000"/>
                </a:solidFill>
                <a:effectLst/>
                <a:latin typeface="Source Sans Pro" panose="020B0503030403020204" pitchFamily="34" charset="0"/>
              </a:rPr>
              <a:t>Maintain a minimum cumulative GPA of 3.5 (</a:t>
            </a:r>
            <a:r>
              <a:rPr lang="en-US" b="1" i="1" dirty="0">
                <a:solidFill>
                  <a:srgbClr val="000000"/>
                </a:solidFill>
                <a:effectLst/>
                <a:latin typeface="Source Sans Pro" panose="020B0503030403020204" pitchFamily="34" charset="0"/>
              </a:rPr>
              <a:t>usually higher expected</a:t>
            </a:r>
            <a:r>
              <a:rPr lang="en-US" b="0" i="0" dirty="0">
                <a:solidFill>
                  <a:srgbClr val="000000"/>
                </a:solidFill>
                <a:effectLst/>
                <a:latin typeface="Source Sans Pro" panose="020B0503030403020204" pitchFamily="34" charset="0"/>
              </a:rPr>
              <a:t>)</a:t>
            </a:r>
          </a:p>
          <a:p>
            <a:pPr>
              <a:spcBef>
                <a:spcPts val="0"/>
              </a:spcBef>
              <a:spcAft>
                <a:spcPts val="300"/>
              </a:spcAft>
              <a:buFont typeface="Arial" panose="020B0604020202020204" pitchFamily="34" charset="0"/>
              <a:buChar char="•"/>
            </a:pPr>
            <a:r>
              <a:rPr lang="en-US" b="0" i="0" dirty="0">
                <a:solidFill>
                  <a:srgbClr val="000000"/>
                </a:solidFill>
                <a:effectLst/>
                <a:latin typeface="Source Sans Pro" panose="020B0503030403020204" pitchFamily="34" charset="0"/>
              </a:rPr>
              <a:t>Have completed a minimum of 90 credits prior to application</a:t>
            </a:r>
          </a:p>
          <a:p>
            <a:pPr marL="457200" lvl="1" indent="0">
              <a:spcBef>
                <a:spcPts val="0"/>
              </a:spcBef>
              <a:spcAft>
                <a:spcPts val="300"/>
              </a:spcAft>
              <a:buNone/>
            </a:pPr>
            <a:r>
              <a:rPr lang="en-US" b="0" i="1" dirty="0">
                <a:solidFill>
                  <a:srgbClr val="000000"/>
                </a:solidFill>
                <a:effectLst/>
                <a:latin typeface="Source Sans Pro" panose="020B0503030403020204" pitchFamily="34" charset="0"/>
              </a:rPr>
              <a:t>- Possess no more than 30 remaining credits of CMSC courses for B.S. in CS</a:t>
            </a:r>
          </a:p>
          <a:p>
            <a:pPr marL="457200" lvl="1" indent="0">
              <a:spcBef>
                <a:spcPts val="0"/>
              </a:spcBef>
              <a:spcAft>
                <a:spcPts val="300"/>
              </a:spcAft>
              <a:buNone/>
            </a:pPr>
            <a:r>
              <a:rPr lang="en-US" b="0" i="1" dirty="0">
                <a:solidFill>
                  <a:srgbClr val="000000"/>
                </a:solidFill>
                <a:effectLst/>
                <a:latin typeface="Source Sans Pro" panose="020B0503030403020204" pitchFamily="34" charset="0"/>
              </a:rPr>
              <a:t>- Have six or less credits of General Education requirements left to graduate</a:t>
            </a:r>
          </a:p>
          <a:p>
            <a:pPr>
              <a:spcBef>
                <a:spcPts val="0"/>
              </a:spcBef>
              <a:spcAft>
                <a:spcPts val="300"/>
              </a:spcAft>
              <a:buFont typeface="Arial" panose="020B0604020202020204" pitchFamily="34" charset="0"/>
              <a:buChar char="•"/>
            </a:pPr>
            <a:r>
              <a:rPr lang="en-US" b="0" i="0" dirty="0">
                <a:solidFill>
                  <a:srgbClr val="000000"/>
                </a:solidFill>
                <a:effectLst/>
                <a:latin typeface="Source Sans Pro" panose="020B0503030403020204" pitchFamily="34" charset="0"/>
              </a:rPr>
              <a:t>At the time of submitting the Combined BS/MS form, be within two to three semesters away from their undergraduate graduation</a:t>
            </a:r>
          </a:p>
          <a:p>
            <a:pPr>
              <a:spcBef>
                <a:spcPts val="0"/>
              </a:spcBef>
              <a:spcAft>
                <a:spcPts val="300"/>
              </a:spcAft>
              <a:buFont typeface="Arial" panose="020B0604020202020204" pitchFamily="34" charset="0"/>
              <a:buChar char="•"/>
            </a:pPr>
            <a:r>
              <a:rPr lang="en-US" b="0" i="1" dirty="0">
                <a:solidFill>
                  <a:srgbClr val="000000"/>
                </a:solidFill>
                <a:effectLst/>
                <a:latin typeface="Source Sans Pro" panose="020B0503030403020204" pitchFamily="34" charset="0"/>
              </a:rPr>
              <a:t>Preferably have engaged/initiated research activities </a:t>
            </a:r>
            <a:r>
              <a:rPr lang="en-US" b="0" i="0" dirty="0">
                <a:solidFill>
                  <a:srgbClr val="000000"/>
                </a:solidFill>
                <a:effectLst/>
                <a:latin typeface="Source Sans Pro" panose="020B0503030403020204" pitchFamily="34" charset="0"/>
              </a:rPr>
              <a:t>under the supervision of a member of the graduate faculty</a:t>
            </a:r>
          </a:p>
          <a:p>
            <a:pPr>
              <a:spcBef>
                <a:spcPts val="0"/>
              </a:spcBef>
              <a:spcAft>
                <a:spcPts val="300"/>
              </a:spcAft>
              <a:buFont typeface="Arial" panose="020B0604020202020204" pitchFamily="34" charset="0"/>
              <a:buChar char="•"/>
            </a:pPr>
            <a:r>
              <a:rPr lang="en-US" b="0" i="0" dirty="0">
                <a:solidFill>
                  <a:srgbClr val="000000"/>
                </a:solidFill>
                <a:effectLst/>
                <a:latin typeface="Source Sans Pro" panose="020B0503030403020204" pitchFamily="34" charset="0"/>
              </a:rPr>
              <a:t>Have obtained a recommendation letter from that faculty member endorsing the student applying to the M.S. program </a:t>
            </a:r>
          </a:p>
          <a:p>
            <a:pPr>
              <a:spcBef>
                <a:spcPts val="0"/>
              </a:spcBef>
              <a:spcAft>
                <a:spcPts val="300"/>
              </a:spcAft>
              <a:buFont typeface="Arial" panose="020B0604020202020204" pitchFamily="34" charset="0"/>
              <a:buChar char="•"/>
            </a:pPr>
            <a:r>
              <a:rPr lang="en-US" b="0" i="0" dirty="0">
                <a:solidFill>
                  <a:srgbClr val="000000"/>
                </a:solidFill>
                <a:effectLst/>
                <a:latin typeface="Source Sans Pro" panose="020B0503030403020204" pitchFamily="34" charset="0"/>
              </a:rPr>
              <a:t>Submit a CV detailing relevant experience and qualifications</a:t>
            </a:r>
          </a:p>
          <a:p>
            <a:pPr marL="25400" indent="0" algn="ctr">
              <a:buNone/>
            </a:pPr>
            <a:r>
              <a:rPr lang="en-US" sz="2400" b="1" u="sng" dirty="0">
                <a:solidFill>
                  <a:srgbClr val="FF0000"/>
                </a:solidFill>
              </a:rPr>
              <a:t>https://</a:t>
            </a:r>
            <a:r>
              <a:rPr lang="en-US" sz="2400" b="1" u="sng" dirty="0" err="1">
                <a:solidFill>
                  <a:srgbClr val="FF0000"/>
                </a:solidFill>
              </a:rPr>
              <a:t>undergrad.cs.umd.edu</a:t>
            </a:r>
            <a:r>
              <a:rPr lang="en-US" sz="2400" b="1" u="sng" dirty="0">
                <a:solidFill>
                  <a:srgbClr val="FF0000"/>
                </a:solidFill>
              </a:rPr>
              <a:t>/combined-</a:t>
            </a:r>
            <a:r>
              <a:rPr lang="en-US" sz="2400" b="1" u="sng" dirty="0" err="1">
                <a:solidFill>
                  <a:srgbClr val="FF0000"/>
                </a:solidFill>
              </a:rPr>
              <a:t>bsms</a:t>
            </a:r>
            <a:r>
              <a:rPr lang="en-US" sz="2400" b="1" u="sng" dirty="0">
                <a:solidFill>
                  <a:srgbClr val="FF0000"/>
                </a:solidFill>
              </a:rPr>
              <a:t>-program</a:t>
            </a:r>
          </a:p>
        </p:txBody>
      </p:sp>
    </p:spTree>
    <p:extLst>
      <p:ext uri="{BB962C8B-B14F-4D97-AF65-F5344CB8AC3E}">
        <p14:creationId xmlns:p14="http://schemas.microsoft.com/office/powerpoint/2010/main" val="3379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D8F74-D1CD-59AC-ADFC-C759612774CA}"/>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CB8DF797-84DC-E40C-F3A5-6879CEF21067}"/>
              </a:ext>
            </a:extLst>
          </p:cNvPr>
          <p:cNvSpPr>
            <a:spLocks noGrp="1"/>
          </p:cNvSpPr>
          <p:nvPr>
            <p:ph type="body" idx="1"/>
          </p:nvPr>
        </p:nvSpPr>
        <p:spPr>
          <a:xfrm>
            <a:off x="457200" y="1242308"/>
            <a:ext cx="8229600" cy="3425107"/>
          </a:xfrm>
        </p:spPr>
        <p:txBody>
          <a:bodyPr/>
          <a:lstStyle/>
          <a:p>
            <a:endParaRPr lang="en-US" dirty="0"/>
          </a:p>
        </p:txBody>
      </p:sp>
      <p:pic>
        <p:nvPicPr>
          <p:cNvPr id="1026" name="Picture 2">
            <a:extLst>
              <a:ext uri="{FF2B5EF4-FFF2-40B4-BE49-F238E27FC236}">
                <a16:creationId xmlns:a16="http://schemas.microsoft.com/office/drawing/2014/main" id="{50D6D392-C0EC-F765-6DBD-3BDDFDA2A3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415"/>
            <a:ext cx="9144000" cy="5279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5546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9">
          <a:extLst>
            <a:ext uri="{FF2B5EF4-FFF2-40B4-BE49-F238E27FC236}">
              <a16:creationId xmlns:a16="http://schemas.microsoft.com/office/drawing/2014/main" id="{AB0A2EC8-67AB-A3EA-CCA8-843D57E32C18}"/>
            </a:ext>
          </a:extLst>
        </p:cNvPr>
        <p:cNvGrpSpPr/>
        <p:nvPr/>
      </p:nvGrpSpPr>
      <p:grpSpPr>
        <a:xfrm>
          <a:off x="0" y="0"/>
          <a:ext cx="0" cy="0"/>
          <a:chOff x="0" y="0"/>
          <a:chExt cx="0" cy="0"/>
        </a:xfrm>
      </p:grpSpPr>
      <p:sp>
        <p:nvSpPr>
          <p:cNvPr id="150" name="Google Shape;150;p4">
            <a:extLst>
              <a:ext uri="{FF2B5EF4-FFF2-40B4-BE49-F238E27FC236}">
                <a16:creationId xmlns:a16="http://schemas.microsoft.com/office/drawing/2014/main" id="{92C5541C-EA70-F17B-62E3-FD195A108792}"/>
              </a:ext>
            </a:extLst>
          </p:cNvPr>
          <p:cNvSpPr txBox="1">
            <a:spLocks noGrp="1"/>
          </p:cNvSpPr>
          <p:nvPr>
            <p:ph type="title"/>
          </p:nvPr>
        </p:nvSpPr>
        <p:spPr>
          <a:xfrm>
            <a:off x="628650" y="149225"/>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dirty="0"/>
              <a:t>Some DO’s</a:t>
            </a:r>
            <a:endParaRPr sz="3200" dirty="0"/>
          </a:p>
        </p:txBody>
      </p:sp>
      <p:sp>
        <p:nvSpPr>
          <p:cNvPr id="151" name="Google Shape;151;p4">
            <a:extLst>
              <a:ext uri="{FF2B5EF4-FFF2-40B4-BE49-F238E27FC236}">
                <a16:creationId xmlns:a16="http://schemas.microsoft.com/office/drawing/2014/main" id="{BE57BEC8-8525-B18C-D2D7-3B630C97403B}"/>
              </a:ext>
            </a:extLst>
          </p:cNvPr>
          <p:cNvSpPr txBox="1">
            <a:spLocks noGrp="1"/>
          </p:cNvSpPr>
          <p:nvPr>
            <p:ph type="body" idx="1"/>
          </p:nvPr>
        </p:nvSpPr>
        <p:spPr>
          <a:xfrm>
            <a:off x="489004" y="1063156"/>
            <a:ext cx="8352845" cy="3921180"/>
          </a:xfrm>
          <a:prstGeom prst="rect">
            <a:avLst/>
          </a:prstGeom>
          <a:noFill/>
          <a:ln>
            <a:noFill/>
          </a:ln>
        </p:spPr>
        <p:txBody>
          <a:bodyPr spcFirstLastPara="1" wrap="square" lIns="91425" tIns="45700" rIns="91425" bIns="45700" anchor="t" anchorCtr="0">
            <a:normAutofit fontScale="92500" lnSpcReduction="10000"/>
          </a:bodyPr>
          <a:lstStyle/>
          <a:p>
            <a:pPr marL="457200" lvl="0" indent="-368300" algn="l" rtl="0">
              <a:lnSpc>
                <a:spcPct val="90000"/>
              </a:lnSpc>
              <a:spcBef>
                <a:spcPts val="1000"/>
              </a:spcBef>
              <a:spcAft>
                <a:spcPts val="0"/>
              </a:spcAft>
              <a:buSzPts val="2200"/>
              <a:buFont typeface="Calibri"/>
              <a:buChar char="●"/>
            </a:pPr>
            <a:r>
              <a:rPr lang="en-US" sz="2200" b="1" i="1" dirty="0">
                <a:latin typeface="Calibri"/>
                <a:ea typeface="Calibri"/>
                <a:cs typeface="Calibri"/>
                <a:sym typeface="Calibri"/>
              </a:rPr>
              <a:t>Take advanced courses beyond pre-requisite courses first!!!</a:t>
            </a:r>
          </a:p>
          <a:p>
            <a:pPr lvl="1" indent="-368300">
              <a:spcBef>
                <a:spcPts val="1000"/>
              </a:spcBef>
              <a:buSzPts val="2200"/>
              <a:buFont typeface="Calibri"/>
              <a:buChar char="●"/>
            </a:pPr>
            <a:r>
              <a:rPr lang="en-US" sz="1900" dirty="0">
                <a:latin typeface="Calibri"/>
                <a:ea typeface="Calibri"/>
                <a:cs typeface="Calibri"/>
                <a:sym typeface="Calibri"/>
              </a:rPr>
              <a:t>Beyond 330 &amp; 351</a:t>
            </a:r>
          </a:p>
          <a:p>
            <a:pPr lvl="1" indent="-368300">
              <a:spcBef>
                <a:spcPts val="1000"/>
              </a:spcBef>
              <a:buSzPts val="2200"/>
              <a:buFont typeface="Calibri"/>
              <a:buChar char="●"/>
            </a:pPr>
            <a:r>
              <a:rPr lang="en-US" sz="1900" dirty="0">
                <a:latin typeface="Calibri"/>
                <a:ea typeface="Calibri"/>
                <a:cs typeface="Calibri"/>
                <a:sym typeface="Calibri"/>
              </a:rPr>
              <a:t>Take 131, 132, 216, 250, 330, 351 </a:t>
            </a:r>
            <a:r>
              <a:rPr lang="en-US" sz="1900" i="1" dirty="0">
                <a:latin typeface="Calibri"/>
                <a:ea typeface="Calibri"/>
                <a:cs typeface="Calibri"/>
                <a:sym typeface="Calibri"/>
              </a:rPr>
              <a:t>EARLY</a:t>
            </a:r>
            <a:r>
              <a:rPr lang="en-US" sz="1900" dirty="0">
                <a:latin typeface="Calibri"/>
                <a:ea typeface="Calibri"/>
                <a:cs typeface="Calibri"/>
                <a:sym typeface="Calibri"/>
              </a:rPr>
              <a:t> (by sophomore year, if possible)   </a:t>
            </a:r>
          </a:p>
          <a:p>
            <a:pPr lvl="1" indent="-368300">
              <a:spcBef>
                <a:spcPts val="1000"/>
              </a:spcBef>
              <a:buSzPts val="2200"/>
              <a:buFont typeface="Calibri"/>
              <a:buChar char="●"/>
            </a:pPr>
            <a:r>
              <a:rPr lang="en-US" sz="1900" dirty="0">
                <a:latin typeface="Calibri"/>
                <a:ea typeface="Calibri"/>
                <a:cs typeface="Calibri"/>
                <a:sym typeface="Calibri"/>
              </a:rPr>
              <a:t>Some can be taken </a:t>
            </a:r>
            <a:r>
              <a:rPr lang="en-US" sz="1900" i="1" dirty="0">
                <a:latin typeface="Calibri"/>
                <a:ea typeface="Calibri"/>
                <a:cs typeface="Calibri"/>
                <a:sym typeface="Calibri"/>
              </a:rPr>
              <a:t>simultaneously without dependency</a:t>
            </a:r>
          </a:p>
          <a:p>
            <a:pPr indent="-368300">
              <a:buSzPts val="2200"/>
              <a:buFont typeface="Calibri"/>
              <a:buChar char="●"/>
            </a:pPr>
            <a:r>
              <a:rPr lang="en-US" sz="2200" dirty="0">
                <a:latin typeface="Calibri"/>
                <a:ea typeface="Calibri"/>
                <a:cs typeface="Calibri"/>
                <a:sym typeface="Calibri"/>
              </a:rPr>
              <a:t>Each research area/domain may have different requirement for background knowledge &amp; preparation</a:t>
            </a:r>
          </a:p>
          <a:p>
            <a:pPr indent="-368300">
              <a:buSzPts val="2200"/>
              <a:buFont typeface="Calibri"/>
              <a:buChar char="●"/>
            </a:pPr>
            <a:r>
              <a:rPr lang="en-US" sz="2200" dirty="0">
                <a:latin typeface="Calibri"/>
                <a:ea typeface="Calibri"/>
                <a:cs typeface="Calibri"/>
                <a:sym typeface="Calibri"/>
              </a:rPr>
              <a:t>Talk to your instructors about volunteering to help on projects, even software engineering efforts &amp; building tools/libraries!!!</a:t>
            </a:r>
          </a:p>
          <a:p>
            <a:pPr indent="-368300">
              <a:buSzPts val="2200"/>
              <a:buFont typeface="Calibri"/>
              <a:buChar char="●"/>
            </a:pPr>
            <a:r>
              <a:rPr lang="en-US" sz="2200" dirty="0">
                <a:latin typeface="Calibri"/>
                <a:ea typeface="Calibri"/>
                <a:cs typeface="Calibri"/>
                <a:sym typeface="Calibri"/>
              </a:rPr>
              <a:t>Participate in programming contests &amp; competitions</a:t>
            </a:r>
          </a:p>
          <a:p>
            <a:pPr indent="-368300">
              <a:buSzPts val="2200"/>
              <a:buFont typeface="Calibri"/>
              <a:buChar char="●"/>
            </a:pPr>
            <a:r>
              <a:rPr lang="en-US" sz="2200" dirty="0">
                <a:latin typeface="Calibri"/>
                <a:ea typeface="Calibri"/>
                <a:cs typeface="Calibri"/>
                <a:sym typeface="Calibri"/>
              </a:rPr>
              <a:t>Seek summer internship</a:t>
            </a:r>
          </a:p>
          <a:p>
            <a:pPr indent="-368300">
              <a:buSzPts val="2200"/>
              <a:buFont typeface="Calibri"/>
              <a:buChar char="●"/>
            </a:pPr>
            <a:r>
              <a:rPr lang="en-US" sz="2200" dirty="0">
                <a:latin typeface="Calibri"/>
                <a:ea typeface="Calibri"/>
                <a:cs typeface="Calibri"/>
                <a:sym typeface="Calibri"/>
              </a:rPr>
              <a:t>Broaden your network of friends</a:t>
            </a:r>
          </a:p>
        </p:txBody>
      </p:sp>
    </p:spTree>
    <p:extLst>
      <p:ext uri="{BB962C8B-B14F-4D97-AF65-F5344CB8AC3E}">
        <p14:creationId xmlns:p14="http://schemas.microsoft.com/office/powerpoint/2010/main" val="515967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9">
          <a:extLst>
            <a:ext uri="{FF2B5EF4-FFF2-40B4-BE49-F238E27FC236}">
              <a16:creationId xmlns:a16="http://schemas.microsoft.com/office/drawing/2014/main" id="{038CD3C9-E51E-C644-2A54-B234723B5637}"/>
            </a:ext>
          </a:extLst>
        </p:cNvPr>
        <p:cNvGrpSpPr/>
        <p:nvPr/>
      </p:nvGrpSpPr>
      <p:grpSpPr>
        <a:xfrm>
          <a:off x="0" y="0"/>
          <a:ext cx="0" cy="0"/>
          <a:chOff x="0" y="0"/>
          <a:chExt cx="0" cy="0"/>
        </a:xfrm>
      </p:grpSpPr>
      <p:sp>
        <p:nvSpPr>
          <p:cNvPr id="150" name="Google Shape;150;p4">
            <a:extLst>
              <a:ext uri="{FF2B5EF4-FFF2-40B4-BE49-F238E27FC236}">
                <a16:creationId xmlns:a16="http://schemas.microsoft.com/office/drawing/2014/main" id="{4AEAA63D-FBF8-8DC1-F478-255B4FFBC796}"/>
              </a:ext>
            </a:extLst>
          </p:cNvPr>
          <p:cNvSpPr txBox="1">
            <a:spLocks noGrp="1"/>
          </p:cNvSpPr>
          <p:nvPr>
            <p:ph type="title"/>
          </p:nvPr>
        </p:nvSpPr>
        <p:spPr>
          <a:xfrm>
            <a:off x="628650" y="149225"/>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dirty="0"/>
              <a:t>Some DO’s</a:t>
            </a:r>
            <a:endParaRPr sz="3200" dirty="0"/>
          </a:p>
        </p:txBody>
      </p:sp>
      <p:sp>
        <p:nvSpPr>
          <p:cNvPr id="151" name="Google Shape;151;p4">
            <a:extLst>
              <a:ext uri="{FF2B5EF4-FFF2-40B4-BE49-F238E27FC236}">
                <a16:creationId xmlns:a16="http://schemas.microsoft.com/office/drawing/2014/main" id="{75D9981C-E335-3D41-0631-CAF71871C224}"/>
              </a:ext>
            </a:extLst>
          </p:cNvPr>
          <p:cNvSpPr txBox="1">
            <a:spLocks noGrp="1"/>
          </p:cNvSpPr>
          <p:nvPr>
            <p:ph type="body" idx="1"/>
          </p:nvPr>
        </p:nvSpPr>
        <p:spPr>
          <a:xfrm>
            <a:off x="457200" y="1143000"/>
            <a:ext cx="8229600" cy="3921180"/>
          </a:xfrm>
          <a:prstGeom prst="rect">
            <a:avLst/>
          </a:prstGeom>
          <a:noFill/>
          <a:ln>
            <a:noFill/>
          </a:ln>
        </p:spPr>
        <p:txBody>
          <a:bodyPr spcFirstLastPara="1" wrap="square" lIns="91425" tIns="45700" rIns="91425" bIns="45700" anchor="t" anchorCtr="0">
            <a:normAutofit/>
          </a:bodyPr>
          <a:lstStyle/>
          <a:p>
            <a:pPr marL="88900" lvl="0" indent="0" algn="l" rtl="0">
              <a:lnSpc>
                <a:spcPct val="90000"/>
              </a:lnSpc>
              <a:spcBef>
                <a:spcPts val="1000"/>
              </a:spcBef>
              <a:spcAft>
                <a:spcPts val="0"/>
              </a:spcAft>
              <a:buSzPts val="2200"/>
            </a:pPr>
            <a:r>
              <a:rPr lang="en-US" sz="2200" b="1" dirty="0">
                <a:latin typeface="Calibri"/>
                <a:ea typeface="Calibri"/>
                <a:cs typeface="Calibri"/>
                <a:sym typeface="Calibri"/>
              </a:rPr>
              <a:t>Attend Department Research Fairs (early in semester)</a:t>
            </a:r>
          </a:p>
          <a:p>
            <a:pPr marL="88900" lvl="0" indent="0" algn="l" rtl="0">
              <a:lnSpc>
                <a:spcPct val="90000"/>
              </a:lnSpc>
              <a:spcBef>
                <a:spcPts val="1000"/>
              </a:spcBef>
              <a:spcAft>
                <a:spcPts val="0"/>
              </a:spcAft>
              <a:buSzPts val="2200"/>
            </a:pPr>
            <a:r>
              <a:rPr lang="en-US" sz="2200" b="1" dirty="0">
                <a:latin typeface="Calibri"/>
                <a:ea typeface="Calibri"/>
                <a:cs typeface="Calibri"/>
                <a:sym typeface="Calibri"/>
              </a:rPr>
              <a:t>Department Research Seminars (every Friday)</a:t>
            </a:r>
          </a:p>
          <a:p>
            <a:pPr marL="88900" lvl="0" indent="0" algn="l" rtl="0">
              <a:lnSpc>
                <a:spcPct val="90000"/>
              </a:lnSpc>
              <a:spcBef>
                <a:spcPts val="1000"/>
              </a:spcBef>
              <a:spcAft>
                <a:spcPts val="0"/>
              </a:spcAft>
              <a:buSzPts val="2200"/>
            </a:pPr>
            <a:r>
              <a:rPr lang="en-US" sz="2200" b="1" dirty="0">
                <a:latin typeface="Calibri"/>
                <a:ea typeface="Calibri"/>
                <a:cs typeface="Calibri"/>
                <a:sym typeface="Calibri"/>
              </a:rPr>
              <a:t>R</a:t>
            </a:r>
            <a:r>
              <a:rPr lang="en-US" b="1" dirty="0">
                <a:latin typeface="Calibri"/>
                <a:ea typeface="Calibri"/>
                <a:cs typeface="Calibri"/>
                <a:sym typeface="Calibri"/>
              </a:rPr>
              <a:t>esearch first on your own</a:t>
            </a:r>
            <a:r>
              <a:rPr lang="en-US" sz="2200" dirty="0">
                <a:latin typeface="Calibri"/>
                <a:ea typeface="Calibri"/>
                <a:cs typeface="Calibri"/>
                <a:sym typeface="Calibri"/>
              </a:rPr>
              <a:t>!</a:t>
            </a:r>
          </a:p>
          <a:p>
            <a:pPr lvl="1" indent="-368300">
              <a:spcBef>
                <a:spcPts val="1000"/>
              </a:spcBef>
              <a:buSzPts val="2200"/>
              <a:buFont typeface="Calibri"/>
              <a:buChar char="●"/>
            </a:pPr>
            <a:r>
              <a:rPr lang="en-US" sz="1900" i="1" dirty="0">
                <a:latin typeface="Calibri"/>
                <a:ea typeface="Calibri"/>
                <a:cs typeface="Calibri"/>
                <a:sym typeface="Calibri"/>
              </a:rPr>
              <a:t>What research has the faculty done?</a:t>
            </a:r>
          </a:p>
          <a:p>
            <a:pPr lvl="1" indent="-368300">
              <a:spcBef>
                <a:spcPts val="1000"/>
              </a:spcBef>
              <a:buSzPts val="2200"/>
              <a:buFont typeface="Calibri"/>
              <a:buChar char="●"/>
            </a:pPr>
            <a:r>
              <a:rPr lang="en-US" sz="1900" i="1" dirty="0">
                <a:latin typeface="Calibri"/>
                <a:ea typeface="Calibri"/>
                <a:cs typeface="Calibri"/>
                <a:sym typeface="Calibri"/>
              </a:rPr>
              <a:t>What specific topics are interesting to you?</a:t>
            </a:r>
          </a:p>
          <a:p>
            <a:pPr lvl="1" indent="-368300">
              <a:spcBef>
                <a:spcPts val="1000"/>
              </a:spcBef>
              <a:buSzPts val="2200"/>
              <a:buFont typeface="Calibri"/>
              <a:buChar char="●"/>
            </a:pPr>
            <a:r>
              <a:rPr lang="en-US" sz="1900" i="1" dirty="0">
                <a:latin typeface="Calibri"/>
                <a:ea typeface="Calibri"/>
                <a:cs typeface="Calibri"/>
                <a:sym typeface="Calibri"/>
              </a:rPr>
              <a:t>Have you read their papers?</a:t>
            </a:r>
          </a:p>
          <a:p>
            <a:pPr lvl="1" indent="-368300">
              <a:spcBef>
                <a:spcPts val="1000"/>
              </a:spcBef>
              <a:buSzPts val="2200"/>
              <a:buFont typeface="Calibri"/>
              <a:buChar char="●"/>
            </a:pPr>
            <a:r>
              <a:rPr lang="en-US" sz="1900" i="1" dirty="0">
                <a:latin typeface="Calibri"/>
                <a:ea typeface="Calibri"/>
                <a:cs typeface="Calibri"/>
                <a:sym typeface="Calibri"/>
              </a:rPr>
              <a:t>Do you know what they publish on?</a:t>
            </a:r>
          </a:p>
          <a:p>
            <a:pPr lvl="1" indent="-368300">
              <a:spcBef>
                <a:spcPts val="1000"/>
              </a:spcBef>
              <a:buSzPts val="2200"/>
              <a:buFont typeface="Calibri"/>
              <a:buChar char="●"/>
            </a:pPr>
            <a:r>
              <a:rPr lang="en-US" sz="1900" i="1" dirty="0">
                <a:latin typeface="Calibri"/>
                <a:ea typeface="Calibri"/>
                <a:cs typeface="Calibri"/>
                <a:sym typeface="Calibri"/>
              </a:rPr>
              <a:t>Have you talked to their students?</a:t>
            </a:r>
          </a:p>
          <a:p>
            <a:pPr lvl="1" indent="-368300">
              <a:spcBef>
                <a:spcPts val="1000"/>
              </a:spcBef>
              <a:buSzPts val="2200"/>
              <a:buFont typeface="Calibri"/>
              <a:buChar char="●"/>
            </a:pPr>
            <a:r>
              <a:rPr lang="en-US" sz="1900" i="1" dirty="0">
                <a:latin typeface="Calibri"/>
                <a:ea typeface="Calibri"/>
                <a:cs typeface="Calibri"/>
                <a:sym typeface="Calibri"/>
              </a:rPr>
              <a:t>Do you know their working/advising styles?</a:t>
            </a:r>
          </a:p>
          <a:p>
            <a:pPr marL="457200" lvl="0" indent="-368300" algn="l" rtl="0">
              <a:lnSpc>
                <a:spcPct val="90000"/>
              </a:lnSpc>
              <a:spcBef>
                <a:spcPts val="1000"/>
              </a:spcBef>
              <a:spcAft>
                <a:spcPts val="0"/>
              </a:spcAft>
              <a:buSzPts val="2200"/>
              <a:buFont typeface="Calibri"/>
              <a:buChar char="●"/>
            </a:pPr>
            <a:endParaRPr lang="en-US" sz="2200" dirty="0">
              <a:latin typeface="Calibri"/>
              <a:ea typeface="Calibri"/>
              <a:cs typeface="Calibri"/>
              <a:sym typeface="Calibri"/>
            </a:endParaRPr>
          </a:p>
        </p:txBody>
      </p:sp>
    </p:spTree>
    <p:extLst>
      <p:ext uri="{BB962C8B-B14F-4D97-AF65-F5344CB8AC3E}">
        <p14:creationId xmlns:p14="http://schemas.microsoft.com/office/powerpoint/2010/main" val="3050802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4"/>
          <p:cNvSpPr txBox="1">
            <a:spLocks noGrp="1"/>
          </p:cNvSpPr>
          <p:nvPr>
            <p:ph type="title"/>
          </p:nvPr>
        </p:nvSpPr>
        <p:spPr>
          <a:xfrm>
            <a:off x="628650" y="149225"/>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dirty="0">
                <a:solidFill>
                  <a:schemeClr val="dk1"/>
                </a:solidFill>
                <a:latin typeface="Calibri"/>
                <a:ea typeface="Calibri"/>
                <a:cs typeface="Calibri"/>
                <a:sym typeface="Calibri"/>
              </a:rPr>
              <a:t>Poll</a:t>
            </a:r>
            <a:endParaRPr sz="3200" dirty="0"/>
          </a:p>
        </p:txBody>
      </p:sp>
      <p:sp>
        <p:nvSpPr>
          <p:cNvPr id="151" name="Google Shape;151;p4"/>
          <p:cNvSpPr txBox="1">
            <a:spLocks noGrp="1"/>
          </p:cNvSpPr>
          <p:nvPr>
            <p:ph type="body" idx="1"/>
          </p:nvPr>
        </p:nvSpPr>
        <p:spPr>
          <a:xfrm>
            <a:off x="457200" y="1143000"/>
            <a:ext cx="8229600" cy="3921180"/>
          </a:xfrm>
          <a:prstGeom prst="rect">
            <a:avLst/>
          </a:prstGeom>
          <a:noFill/>
          <a:ln>
            <a:noFill/>
          </a:ln>
        </p:spPr>
        <p:txBody>
          <a:bodyPr spcFirstLastPara="1" wrap="square" lIns="91425" tIns="45700" rIns="91425" bIns="45700" anchor="t" anchorCtr="0">
            <a:normAutofit/>
          </a:bodyPr>
          <a:lstStyle/>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What stage of academic studies?</a:t>
            </a:r>
          </a:p>
          <a:p>
            <a:pPr indent="0"/>
            <a:r>
              <a:rPr lang="en-US" sz="2000" i="1" dirty="0">
                <a:latin typeface="Calibri"/>
                <a:ea typeface="Calibri"/>
                <a:cs typeface="Calibri"/>
                <a:sym typeface="Calibri"/>
              </a:rPr>
              <a:t>Freshmen, Sophomores, Juniors, Seniors, BS/MS, PhD students?</a:t>
            </a:r>
          </a:p>
          <a:p>
            <a:pPr marL="457200" lvl="0" indent="0" algn="l" rtl="0">
              <a:lnSpc>
                <a:spcPct val="90000"/>
              </a:lnSpc>
              <a:spcBef>
                <a:spcPts val="1000"/>
              </a:spcBef>
              <a:spcAft>
                <a:spcPts val="0"/>
              </a:spcAft>
              <a:buSzPts val="2400"/>
              <a:buNone/>
            </a:pPr>
            <a:endParaRPr sz="1000" dirty="0">
              <a:latin typeface="Calibri"/>
              <a:ea typeface="Calibri"/>
              <a:cs typeface="Calibri"/>
              <a:sym typeface="Calibri"/>
            </a:endParaRP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Are you thinking about going to Grad School?</a:t>
            </a:r>
          </a:p>
          <a:p>
            <a:pPr marL="546100" lvl="1" indent="0">
              <a:spcBef>
                <a:spcPts val="1000"/>
              </a:spcBef>
              <a:buSzPts val="2200"/>
              <a:buNone/>
            </a:pPr>
            <a:r>
              <a:rPr lang="en-US" sz="1900" i="1" dirty="0">
                <a:latin typeface="Calibri"/>
                <a:ea typeface="Calibri"/>
                <a:cs typeface="Calibri"/>
                <a:sym typeface="Calibri"/>
              </a:rPr>
              <a:t>Already accepted to a Grad Program or in a Grad Program?</a:t>
            </a:r>
          </a:p>
          <a:p>
            <a:pPr marL="457200" lvl="0" indent="0" algn="l" rtl="0">
              <a:lnSpc>
                <a:spcPct val="90000"/>
              </a:lnSpc>
              <a:spcBef>
                <a:spcPts val="1000"/>
              </a:spcBef>
              <a:spcAft>
                <a:spcPts val="0"/>
              </a:spcAft>
              <a:buSzPts val="2400"/>
              <a:buNone/>
            </a:pPr>
            <a:endParaRPr sz="1000" dirty="0">
              <a:latin typeface="Calibri"/>
              <a:ea typeface="Calibri"/>
              <a:cs typeface="Calibri"/>
              <a:sym typeface="Calibri"/>
            </a:endParaRP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Are you looking for research projects?</a:t>
            </a:r>
          </a:p>
          <a:p>
            <a:pPr marL="457200" lvl="0" indent="-368300" algn="l" rtl="0">
              <a:lnSpc>
                <a:spcPct val="90000"/>
              </a:lnSpc>
              <a:spcBef>
                <a:spcPts val="1000"/>
              </a:spcBef>
              <a:spcAft>
                <a:spcPts val="0"/>
              </a:spcAft>
              <a:buSzPts val="2200"/>
              <a:buFont typeface="Calibri"/>
              <a:buChar char="●"/>
            </a:pPr>
            <a:endParaRPr lang="en-US" sz="1000" dirty="0">
              <a:latin typeface="Calibri"/>
              <a:ea typeface="Calibri"/>
              <a:cs typeface="Calibri"/>
              <a:sym typeface="Calibri"/>
            </a:endParaRP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Have you started on any research?</a:t>
            </a:r>
            <a:endParaRPr sz="2200" dirty="0">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9">
          <a:extLst>
            <a:ext uri="{FF2B5EF4-FFF2-40B4-BE49-F238E27FC236}">
              <a16:creationId xmlns:a16="http://schemas.microsoft.com/office/drawing/2014/main" id="{5267B9DF-C4D5-EA83-2FE3-07564A5F321B}"/>
            </a:ext>
          </a:extLst>
        </p:cNvPr>
        <p:cNvGrpSpPr/>
        <p:nvPr/>
      </p:nvGrpSpPr>
      <p:grpSpPr>
        <a:xfrm>
          <a:off x="0" y="0"/>
          <a:ext cx="0" cy="0"/>
          <a:chOff x="0" y="0"/>
          <a:chExt cx="0" cy="0"/>
        </a:xfrm>
      </p:grpSpPr>
      <p:sp>
        <p:nvSpPr>
          <p:cNvPr id="150" name="Google Shape;150;p4">
            <a:extLst>
              <a:ext uri="{FF2B5EF4-FFF2-40B4-BE49-F238E27FC236}">
                <a16:creationId xmlns:a16="http://schemas.microsoft.com/office/drawing/2014/main" id="{AE5D73B4-F6F8-CB98-49F3-CC05AA418CE0}"/>
              </a:ext>
            </a:extLst>
          </p:cNvPr>
          <p:cNvSpPr txBox="1">
            <a:spLocks noGrp="1"/>
          </p:cNvSpPr>
          <p:nvPr>
            <p:ph type="title"/>
          </p:nvPr>
        </p:nvSpPr>
        <p:spPr>
          <a:xfrm>
            <a:off x="628650" y="149225"/>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dirty="0"/>
              <a:t>Some DON’Ts</a:t>
            </a:r>
            <a:endParaRPr sz="3200" dirty="0"/>
          </a:p>
        </p:txBody>
      </p:sp>
      <p:sp>
        <p:nvSpPr>
          <p:cNvPr id="151" name="Google Shape;151;p4">
            <a:extLst>
              <a:ext uri="{FF2B5EF4-FFF2-40B4-BE49-F238E27FC236}">
                <a16:creationId xmlns:a16="http://schemas.microsoft.com/office/drawing/2014/main" id="{02C60839-7554-74A7-F44F-56B76C9F487C}"/>
              </a:ext>
            </a:extLst>
          </p:cNvPr>
          <p:cNvSpPr txBox="1">
            <a:spLocks noGrp="1"/>
          </p:cNvSpPr>
          <p:nvPr>
            <p:ph type="body" idx="1"/>
          </p:nvPr>
        </p:nvSpPr>
        <p:spPr>
          <a:xfrm>
            <a:off x="628650" y="1143000"/>
            <a:ext cx="7886700" cy="3921180"/>
          </a:xfrm>
          <a:prstGeom prst="rect">
            <a:avLst/>
          </a:prstGeom>
          <a:noFill/>
          <a:ln>
            <a:noFill/>
          </a:ln>
        </p:spPr>
        <p:txBody>
          <a:bodyPr spcFirstLastPara="1" wrap="square" lIns="91425" tIns="45700" rIns="91425" bIns="45700" anchor="t" anchorCtr="0">
            <a:normAutofit/>
          </a:bodyPr>
          <a:lstStyle/>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“Blanket email” multiple faculty at the same time</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Email the faculty without knowing what they actually work on in research, publish, teach, etc.</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Sign up for independent research without putting in efforts and regular contacts with the faculty</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Expect the faculty to tell you what research you should do</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Expect “research listed on CV” to get you into grad school</a:t>
            </a:r>
          </a:p>
        </p:txBody>
      </p:sp>
    </p:spTree>
    <p:extLst>
      <p:ext uri="{BB962C8B-B14F-4D97-AF65-F5344CB8AC3E}">
        <p14:creationId xmlns:p14="http://schemas.microsoft.com/office/powerpoint/2010/main" val="100411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5"/>
          <p:cNvSpPr txBox="1">
            <a:spLocks noGrp="1"/>
          </p:cNvSpPr>
          <p:nvPr>
            <p:ph type="title"/>
          </p:nvPr>
        </p:nvSpPr>
        <p:spPr>
          <a:xfrm>
            <a:off x="628650" y="441616"/>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SzPts val="4400"/>
              <a:buNone/>
            </a:pPr>
            <a:r>
              <a:rPr lang="en-US" dirty="0"/>
              <a:t>A Great Article for Every Grad Student (and Advisor)</a:t>
            </a:r>
            <a:endParaRPr dirty="0"/>
          </a:p>
        </p:txBody>
      </p:sp>
      <p:sp>
        <p:nvSpPr>
          <p:cNvPr id="299" name="Google Shape;299;p5"/>
          <p:cNvSpPr txBox="1">
            <a:spLocks noGrp="1"/>
          </p:cNvSpPr>
          <p:nvPr>
            <p:ph type="body" idx="1"/>
          </p:nvPr>
        </p:nvSpPr>
        <p:spPr>
          <a:xfrm>
            <a:off x="556591" y="2093611"/>
            <a:ext cx="7958759" cy="304988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SzPts val="3200"/>
              <a:buNone/>
            </a:pPr>
            <a:r>
              <a:rPr lang="en-US" sz="2400" dirty="0">
                <a:latin typeface="Arial"/>
                <a:ea typeface="Arial"/>
                <a:cs typeface="Arial"/>
                <a:sym typeface="Arial"/>
              </a:rPr>
              <a:t>“</a:t>
            </a:r>
            <a:r>
              <a:rPr lang="en-US" sz="2400" u="sng" dirty="0">
                <a:solidFill>
                  <a:schemeClr val="hlink"/>
                </a:solidFill>
                <a:latin typeface="Arial"/>
                <a:ea typeface="Arial"/>
                <a:cs typeface="Arial"/>
                <a:sym typeface="Arial"/>
                <a:hlinkClick r:id="rId3"/>
              </a:rPr>
              <a:t>How to Succeed in Graduate School:  A Guide for Students and Advisors</a:t>
            </a:r>
            <a:r>
              <a:rPr lang="en-US" sz="2400" dirty="0">
                <a:latin typeface="Arial"/>
                <a:ea typeface="Arial"/>
                <a:cs typeface="Arial"/>
                <a:sym typeface="Arial"/>
              </a:rPr>
              <a:t>,” </a:t>
            </a:r>
          </a:p>
          <a:p>
            <a:pPr marL="0" lvl="0" indent="0" algn="ctr" rtl="0">
              <a:lnSpc>
                <a:spcPct val="90000"/>
              </a:lnSpc>
              <a:spcBef>
                <a:spcPts val="1000"/>
              </a:spcBef>
              <a:spcAft>
                <a:spcPts val="0"/>
              </a:spcAft>
              <a:buSzPts val="3200"/>
              <a:buNone/>
            </a:pPr>
            <a:r>
              <a:rPr lang="en-US" dirty="0"/>
              <a:t>     </a:t>
            </a:r>
          </a:p>
          <a:p>
            <a:pPr marL="0" lvl="0" indent="0" algn="ctr" rtl="0">
              <a:lnSpc>
                <a:spcPct val="90000"/>
              </a:lnSpc>
              <a:spcBef>
                <a:spcPts val="1000"/>
              </a:spcBef>
              <a:spcAft>
                <a:spcPts val="0"/>
              </a:spcAft>
              <a:buSzPts val="3200"/>
              <a:buNone/>
            </a:pPr>
            <a:r>
              <a:rPr lang="en-US" dirty="0">
                <a:latin typeface="Arial"/>
                <a:ea typeface="Arial"/>
                <a:cs typeface="Arial"/>
                <a:sym typeface="Arial"/>
              </a:rPr>
              <a:t>ACM Digital Library</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7"/>
          <p:cNvSpPr txBox="1">
            <a:spLocks noGrp="1"/>
          </p:cNvSpPr>
          <p:nvPr>
            <p:ph type="title"/>
          </p:nvPr>
        </p:nvSpPr>
        <p:spPr>
          <a:xfrm>
            <a:off x="628650" y="274638"/>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SzPts val="4400"/>
              <a:buNone/>
            </a:pPr>
            <a:r>
              <a:rPr lang="en-US"/>
              <a:t>Resources</a:t>
            </a:r>
            <a:endParaRPr/>
          </a:p>
        </p:txBody>
      </p:sp>
      <p:sp>
        <p:nvSpPr>
          <p:cNvPr id="305" name="Google Shape;305;p7"/>
          <p:cNvSpPr txBox="1">
            <a:spLocks noGrp="1"/>
          </p:cNvSpPr>
          <p:nvPr>
            <p:ph type="body" idx="1"/>
          </p:nvPr>
        </p:nvSpPr>
        <p:spPr>
          <a:xfrm>
            <a:off x="457200" y="1242309"/>
            <a:ext cx="8229600" cy="3336836"/>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1000"/>
              </a:spcBef>
              <a:spcAft>
                <a:spcPts val="0"/>
              </a:spcAft>
              <a:buSzPts val="3200"/>
              <a:buNone/>
            </a:pPr>
            <a:r>
              <a:rPr lang="en-US" sz="1350">
                <a:latin typeface="Arial"/>
                <a:ea typeface="Arial"/>
                <a:cs typeface="Arial"/>
                <a:sym typeface="Arial"/>
              </a:rPr>
              <a:t>CRA-W Career Mentoring Workshops:</a:t>
            </a:r>
            <a:endParaRPr/>
          </a:p>
          <a:p>
            <a:pPr marL="914400" lvl="1" indent="-381000" algn="l" rtl="0">
              <a:lnSpc>
                <a:spcPct val="90000"/>
              </a:lnSpc>
              <a:spcBef>
                <a:spcPts val="500"/>
              </a:spcBef>
              <a:spcAft>
                <a:spcPts val="0"/>
              </a:spcAft>
              <a:buSzPts val="2400"/>
              <a:buChar char="•"/>
            </a:pPr>
            <a:r>
              <a:rPr lang="en-US" sz="1050">
                <a:latin typeface="Arial"/>
                <a:ea typeface="Arial"/>
                <a:cs typeface="Arial"/>
                <a:sym typeface="Arial"/>
              </a:rPr>
              <a:t>http://www.cra-w.org/ArticleDetails/tabid/77/ArticleID/50/Career-Mentoring-Workshop-CMW.aspx</a:t>
            </a:r>
            <a:endParaRPr sz="1050">
              <a:latin typeface="Arial"/>
              <a:ea typeface="Arial"/>
              <a:cs typeface="Arial"/>
              <a:sym typeface="Arial"/>
            </a:endParaRPr>
          </a:p>
          <a:p>
            <a:pPr marL="0" lvl="0" indent="0" algn="l" rtl="0">
              <a:lnSpc>
                <a:spcPct val="90000"/>
              </a:lnSpc>
              <a:spcBef>
                <a:spcPts val="1000"/>
              </a:spcBef>
              <a:spcAft>
                <a:spcPts val="0"/>
              </a:spcAft>
              <a:buSzPts val="3200"/>
              <a:buNone/>
            </a:pPr>
            <a:r>
              <a:rPr lang="en-US" sz="1350">
                <a:latin typeface="Arial"/>
                <a:ea typeface="Arial"/>
                <a:cs typeface="Arial"/>
                <a:sym typeface="Arial"/>
              </a:rPr>
              <a:t>On Academic Life:</a:t>
            </a:r>
            <a:endParaRPr sz="1350" u="sng">
              <a:solidFill>
                <a:schemeClr val="hlink"/>
              </a:solidFill>
              <a:latin typeface="Arial"/>
              <a:ea typeface="Arial"/>
              <a:cs typeface="Arial"/>
              <a:sym typeface="Arial"/>
              <a:hlinkClick r:id="rId3"/>
            </a:endParaRPr>
          </a:p>
          <a:p>
            <a:pPr marL="914400" lvl="1" indent="-381000" algn="l" rtl="0">
              <a:lnSpc>
                <a:spcPct val="90000"/>
              </a:lnSpc>
              <a:spcBef>
                <a:spcPts val="500"/>
              </a:spcBef>
              <a:spcAft>
                <a:spcPts val="0"/>
              </a:spcAft>
              <a:buSzPts val="2400"/>
              <a:buChar char="•"/>
            </a:pPr>
            <a:r>
              <a:rPr lang="en-US" sz="1050" u="sng">
                <a:solidFill>
                  <a:schemeClr val="hlink"/>
                </a:solidFill>
                <a:latin typeface="Arial"/>
                <a:ea typeface="Arial"/>
                <a:cs typeface="Arial"/>
                <a:sym typeface="Arial"/>
                <a:hlinkClick r:id="rId3"/>
              </a:rPr>
              <a:t>http://blogs.scientificamerican.com/guest-blog/2013/07/21/the-awesomest-7-year-postdoc-or-how-i-learned-to-stop-worrying-and-love-the-tenure-track-faculty-life</a:t>
            </a:r>
            <a:r>
              <a:rPr lang="en-US" sz="1050">
                <a:latin typeface="Arial"/>
                <a:ea typeface="Arial"/>
                <a:cs typeface="Arial"/>
                <a:sym typeface="Arial"/>
              </a:rPr>
              <a:t>/</a:t>
            </a:r>
            <a:endParaRPr/>
          </a:p>
          <a:p>
            <a:pPr marL="914400" lvl="1" indent="-381000" algn="l" rtl="0">
              <a:lnSpc>
                <a:spcPct val="90000"/>
              </a:lnSpc>
              <a:spcBef>
                <a:spcPts val="500"/>
              </a:spcBef>
              <a:spcAft>
                <a:spcPts val="0"/>
              </a:spcAft>
              <a:buSzPts val="2400"/>
              <a:buChar char="•"/>
            </a:pPr>
            <a:r>
              <a:rPr lang="en-US" sz="1050">
                <a:latin typeface="Arial"/>
                <a:ea typeface="Arial"/>
                <a:cs typeface="Arial"/>
                <a:sym typeface="Arial"/>
              </a:rPr>
              <a:t>http</a:t>
            </a:r>
            <a:r>
              <a:rPr lang="en-US" sz="1050" u="sng">
                <a:solidFill>
                  <a:schemeClr val="hlink"/>
                </a:solidFill>
                <a:latin typeface="Arial"/>
                <a:ea typeface="Arial"/>
                <a:cs typeface="Arial"/>
                <a:sym typeface="Arial"/>
                <a:hlinkClick r:id="rId3"/>
              </a:rPr>
              <a:t>://dynamicecology.wordpress.com/2014/02/04/you-do-not-need-to-work-80-hours-a-week-to-succeed-in-academia/</a:t>
            </a:r>
            <a:endParaRPr sz="1050">
              <a:latin typeface="Arial"/>
              <a:ea typeface="Arial"/>
              <a:cs typeface="Arial"/>
              <a:sym typeface="Arial"/>
            </a:endParaRPr>
          </a:p>
          <a:p>
            <a:pPr marL="0" lvl="0" indent="0" algn="l" rtl="0">
              <a:lnSpc>
                <a:spcPct val="90000"/>
              </a:lnSpc>
              <a:spcBef>
                <a:spcPts val="1000"/>
              </a:spcBef>
              <a:spcAft>
                <a:spcPts val="0"/>
              </a:spcAft>
              <a:buSzPts val="3200"/>
              <a:buNone/>
            </a:pPr>
            <a:r>
              <a:rPr lang="en-US" sz="1350">
                <a:latin typeface="Arial"/>
                <a:ea typeface="Arial"/>
                <a:cs typeface="Arial"/>
                <a:sym typeface="Arial"/>
              </a:rPr>
              <a:t>On Post-Docs:</a:t>
            </a:r>
            <a:endParaRPr sz="1350" u="sng">
              <a:solidFill>
                <a:schemeClr val="hlink"/>
              </a:solidFill>
              <a:latin typeface="Arial"/>
              <a:ea typeface="Arial"/>
              <a:cs typeface="Arial"/>
              <a:sym typeface="Arial"/>
              <a:hlinkClick r:id="rId4"/>
            </a:endParaRPr>
          </a:p>
          <a:p>
            <a:pPr marL="914400" lvl="1" indent="-381000" algn="l" rtl="0">
              <a:lnSpc>
                <a:spcPct val="90000"/>
              </a:lnSpc>
              <a:spcBef>
                <a:spcPts val="500"/>
              </a:spcBef>
              <a:spcAft>
                <a:spcPts val="0"/>
              </a:spcAft>
              <a:buSzPts val="2400"/>
              <a:buChar char="•"/>
            </a:pPr>
            <a:r>
              <a:rPr lang="en-US" sz="1050" u="sng">
                <a:solidFill>
                  <a:schemeClr val="hlink"/>
                </a:solidFill>
                <a:latin typeface="Arial"/>
                <a:ea typeface="Arial"/>
                <a:cs typeface="Arial"/>
                <a:sym typeface="Arial"/>
                <a:hlinkClick r:id="rId4"/>
              </a:rPr>
              <a:t>http://cra.org/resources/bp-view/best_practices_memo_computer_science_postdocs_best_practices/</a:t>
            </a:r>
            <a:endParaRPr sz="1050">
              <a:latin typeface="Arial"/>
              <a:ea typeface="Arial"/>
              <a:cs typeface="Arial"/>
              <a:sym typeface="Arial"/>
            </a:endParaRPr>
          </a:p>
          <a:p>
            <a:pPr marL="0" lvl="0" indent="0" algn="l" rtl="0">
              <a:lnSpc>
                <a:spcPct val="90000"/>
              </a:lnSpc>
              <a:spcBef>
                <a:spcPts val="1000"/>
              </a:spcBef>
              <a:spcAft>
                <a:spcPts val="0"/>
              </a:spcAft>
              <a:buSzPts val="3200"/>
              <a:buNone/>
            </a:pPr>
            <a:r>
              <a:rPr lang="en-US" sz="1350">
                <a:latin typeface="Arial"/>
                <a:ea typeface="Arial"/>
                <a:cs typeface="Arial"/>
                <a:sym typeface="Arial"/>
              </a:rPr>
              <a:t>Tips on doing an academic job search:</a:t>
            </a:r>
            <a:endParaRPr sz="1350" u="sng">
              <a:solidFill>
                <a:schemeClr val="hlink"/>
              </a:solidFill>
              <a:latin typeface="Arial"/>
              <a:ea typeface="Arial"/>
              <a:cs typeface="Arial"/>
              <a:sym typeface="Arial"/>
              <a:hlinkClick r:id="rId5"/>
            </a:endParaRPr>
          </a:p>
          <a:p>
            <a:pPr marL="914400" lvl="1" indent="-381000" algn="l" rtl="0">
              <a:lnSpc>
                <a:spcPct val="90000"/>
              </a:lnSpc>
              <a:spcBef>
                <a:spcPts val="500"/>
              </a:spcBef>
              <a:spcAft>
                <a:spcPts val="0"/>
              </a:spcAft>
              <a:buSzPts val="2400"/>
              <a:buChar char="•"/>
            </a:pPr>
            <a:r>
              <a:rPr lang="en-US" sz="1050" u="sng">
                <a:solidFill>
                  <a:schemeClr val="hlink"/>
                </a:solidFill>
                <a:latin typeface="Arial"/>
                <a:ea typeface="Arial"/>
                <a:cs typeface="Arial"/>
                <a:sym typeface="Arial"/>
                <a:hlinkClick r:id="rId5"/>
              </a:rPr>
              <a:t>http://matt.might.net/articles/advice-for-academic-job-hunt/</a:t>
            </a:r>
            <a:endParaRPr/>
          </a:p>
          <a:p>
            <a:pPr marL="914400" lvl="1" indent="-381000" algn="l" rtl="0">
              <a:lnSpc>
                <a:spcPct val="90000"/>
              </a:lnSpc>
              <a:spcBef>
                <a:spcPts val="500"/>
              </a:spcBef>
              <a:spcAft>
                <a:spcPts val="0"/>
              </a:spcAft>
              <a:buSzPts val="2400"/>
              <a:buChar char="•"/>
            </a:pPr>
            <a:r>
              <a:rPr lang="en-US" sz="1050" u="sng">
                <a:solidFill>
                  <a:schemeClr val="hlink"/>
                </a:solidFill>
                <a:latin typeface="Arial"/>
                <a:ea typeface="Arial"/>
                <a:cs typeface="Arial"/>
                <a:sym typeface="Arial"/>
                <a:hlinkClick r:id="rId5"/>
              </a:rPr>
              <a:t>http://people.mills.edu/spertus/job-search/job.html</a:t>
            </a:r>
            <a:endParaRPr/>
          </a:p>
          <a:p>
            <a:pPr marL="914400" lvl="1" indent="-381000" algn="l" rtl="0">
              <a:lnSpc>
                <a:spcPct val="90000"/>
              </a:lnSpc>
              <a:spcBef>
                <a:spcPts val="500"/>
              </a:spcBef>
              <a:spcAft>
                <a:spcPts val="0"/>
              </a:spcAft>
              <a:buSzPts val="2400"/>
              <a:buChar char="•"/>
            </a:pPr>
            <a:r>
              <a:rPr lang="en-US" sz="1050" u="sng">
                <a:solidFill>
                  <a:schemeClr val="hlink"/>
                </a:solidFill>
                <a:latin typeface="Arial"/>
                <a:ea typeface="Arial"/>
                <a:cs typeface="Arial"/>
                <a:sym typeface="Arial"/>
                <a:hlinkClick r:id="rId5"/>
              </a:rPr>
              <a:t>https://homes.cs.washington.edu/~mernst/advice/academic-job.html</a:t>
            </a:r>
            <a:endParaRPr/>
          </a:p>
          <a:p>
            <a:pPr marL="0" lvl="0" indent="0" algn="l" rtl="0">
              <a:lnSpc>
                <a:spcPct val="90000"/>
              </a:lnSpc>
              <a:spcBef>
                <a:spcPts val="1000"/>
              </a:spcBef>
              <a:spcAft>
                <a:spcPts val="0"/>
              </a:spcAft>
              <a:buSzPts val="3200"/>
              <a:buNone/>
            </a:pPr>
            <a:r>
              <a:rPr lang="en-US" sz="1350">
                <a:latin typeface="Arial"/>
                <a:ea typeface="Arial"/>
                <a:cs typeface="Arial"/>
                <a:sym typeface="Arial"/>
              </a:rPr>
              <a:t>Job Ads:</a:t>
            </a:r>
            <a:endParaRPr sz="1350" u="sng">
              <a:solidFill>
                <a:schemeClr val="hlink"/>
              </a:solidFill>
              <a:latin typeface="Arial"/>
              <a:ea typeface="Arial"/>
              <a:cs typeface="Arial"/>
              <a:sym typeface="Arial"/>
              <a:hlinkClick r:id="rId5"/>
            </a:endParaRPr>
          </a:p>
          <a:p>
            <a:pPr marL="914400" lvl="1" indent="-381000" algn="l" rtl="0">
              <a:lnSpc>
                <a:spcPct val="90000"/>
              </a:lnSpc>
              <a:spcBef>
                <a:spcPts val="500"/>
              </a:spcBef>
              <a:spcAft>
                <a:spcPts val="0"/>
              </a:spcAft>
              <a:buSzPts val="2400"/>
              <a:buChar char="•"/>
            </a:pPr>
            <a:r>
              <a:rPr lang="en-US" sz="1050" u="sng">
                <a:solidFill>
                  <a:schemeClr val="hlink"/>
                </a:solidFill>
                <a:latin typeface="Arial"/>
                <a:ea typeface="Arial"/>
                <a:cs typeface="Arial"/>
                <a:sym typeface="Arial"/>
                <a:hlinkClick r:id="rId5"/>
              </a:rPr>
              <a:t>http://cra.org/ads/</a:t>
            </a:r>
            <a:endParaRPr sz="1050">
              <a:latin typeface="Arial"/>
              <a:ea typeface="Arial"/>
              <a:cs typeface="Arial"/>
              <a:sym typeface="Arial"/>
            </a:endParaRPr>
          </a:p>
          <a:p>
            <a:pPr marL="0" lvl="0" indent="0" algn="l" rtl="0">
              <a:lnSpc>
                <a:spcPct val="90000"/>
              </a:lnSpc>
              <a:spcBef>
                <a:spcPts val="1000"/>
              </a:spcBef>
              <a:spcAft>
                <a:spcPts val="0"/>
              </a:spcAft>
              <a:buSzPts val="3200"/>
              <a:buNone/>
            </a:pPr>
            <a:endParaRPr sz="1350"/>
          </a:p>
          <a:p>
            <a:pPr marL="0" lvl="0" indent="0" algn="l" rtl="0">
              <a:lnSpc>
                <a:spcPct val="90000"/>
              </a:lnSpc>
              <a:spcBef>
                <a:spcPts val="1000"/>
              </a:spcBef>
              <a:spcAft>
                <a:spcPts val="0"/>
              </a:spcAft>
              <a:buSzPts val="3200"/>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29"/>
          <p:cNvSpPr txBox="1">
            <a:spLocks noGrp="1"/>
          </p:cNvSpPr>
          <p:nvPr>
            <p:ph type="title" idx="4294967295"/>
          </p:nvPr>
        </p:nvSpPr>
        <p:spPr>
          <a:xfrm>
            <a:off x="596885" y="2371367"/>
            <a:ext cx="7950230" cy="5883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10756"/>
              <a:buFont typeface="Calibri"/>
              <a:buNone/>
            </a:pPr>
            <a:r>
              <a:rPr lang="en-US" sz="3200" b="1" i="0" u="none" strike="noStrike" dirty="0">
                <a:solidFill>
                  <a:srgbClr val="FF2600"/>
                </a:solidFill>
                <a:effectLst/>
                <a:latin typeface="Arial" panose="020B0604020202020204" pitchFamily="34" charset="0"/>
              </a:rPr>
              <a:t>Advanced Planning &amp; Preparation for Research and Graduate School</a:t>
            </a:r>
            <a:br>
              <a:rPr lang="en-US" sz="3200" dirty="0">
                <a:latin typeface="Calibri"/>
                <a:ea typeface="Calibri"/>
                <a:cs typeface="Calibri"/>
                <a:sym typeface="Calibri"/>
              </a:rPr>
            </a:br>
            <a:br>
              <a:rPr lang="en-US" sz="3200" dirty="0">
                <a:latin typeface="Calibri"/>
                <a:ea typeface="Calibri"/>
                <a:cs typeface="Calibri"/>
                <a:sym typeface="Calibri"/>
              </a:rPr>
            </a:br>
            <a:r>
              <a:rPr lang="en-US" sz="3200" i="1" dirty="0">
                <a:latin typeface="Calibri"/>
                <a:ea typeface="Calibri"/>
                <a:cs typeface="Calibri"/>
                <a:sym typeface="Calibri"/>
              </a:rPr>
              <a:t>Open Q&amp;A with Panelists!!! </a:t>
            </a:r>
            <a:endParaRPr sz="3200"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0">
          <a:extLst>
            <a:ext uri="{FF2B5EF4-FFF2-40B4-BE49-F238E27FC236}">
              <a16:creationId xmlns:a16="http://schemas.microsoft.com/office/drawing/2014/main" id="{75EB6B91-4DB6-3D93-302B-5D0E038B2CF9}"/>
            </a:ext>
          </a:extLst>
        </p:cNvPr>
        <p:cNvGrpSpPr/>
        <p:nvPr/>
      </p:nvGrpSpPr>
      <p:grpSpPr>
        <a:xfrm>
          <a:off x="0" y="0"/>
          <a:ext cx="0" cy="0"/>
          <a:chOff x="0" y="0"/>
          <a:chExt cx="0" cy="0"/>
        </a:xfrm>
      </p:grpSpPr>
      <p:sp>
        <p:nvSpPr>
          <p:cNvPr id="311" name="Google Shape;311;g22ce3084161_0_0">
            <a:extLst>
              <a:ext uri="{FF2B5EF4-FFF2-40B4-BE49-F238E27FC236}">
                <a16:creationId xmlns:a16="http://schemas.microsoft.com/office/drawing/2014/main" id="{31B45CB7-8704-4A05-4864-6D12AC779C4F}"/>
              </a:ext>
            </a:extLst>
          </p:cNvPr>
          <p:cNvSpPr txBox="1">
            <a:spLocks noGrp="1"/>
          </p:cNvSpPr>
          <p:nvPr>
            <p:ph type="title"/>
          </p:nvPr>
        </p:nvSpPr>
        <p:spPr>
          <a:xfrm>
            <a:off x="724469" y="416886"/>
            <a:ext cx="7886700" cy="9939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SzPts val="3300"/>
              <a:buNone/>
            </a:pPr>
            <a:r>
              <a:rPr lang="en-US" dirty="0"/>
              <a:t>Panelists</a:t>
            </a:r>
            <a:endParaRPr dirty="0"/>
          </a:p>
        </p:txBody>
      </p:sp>
      <p:sp>
        <p:nvSpPr>
          <p:cNvPr id="4" name="Google Shape;313;g22ce3084161_0_0">
            <a:extLst>
              <a:ext uri="{FF2B5EF4-FFF2-40B4-BE49-F238E27FC236}">
                <a16:creationId xmlns:a16="http://schemas.microsoft.com/office/drawing/2014/main" id="{3E9A2822-6853-4FF4-87DF-C4D933484256}"/>
              </a:ext>
            </a:extLst>
          </p:cNvPr>
          <p:cNvSpPr txBox="1"/>
          <p:nvPr/>
        </p:nvSpPr>
        <p:spPr>
          <a:xfrm>
            <a:off x="333955" y="4031488"/>
            <a:ext cx="8937266" cy="1138733"/>
          </a:xfrm>
          <a:prstGeom prst="rect">
            <a:avLst/>
          </a:prstGeom>
          <a:noFill/>
          <a:ln>
            <a:noFill/>
          </a:ln>
        </p:spPr>
        <p:txBody>
          <a:bodyPr spcFirstLastPara="1" wrap="square" lIns="91425" tIns="45700" rIns="91425" bIns="45700" anchor="t" anchorCtr="0">
            <a:spAutoFit/>
          </a:bodyPr>
          <a:lstStyle/>
          <a:p>
            <a:r>
              <a:rPr lang="en-US" sz="1800" b="1" dirty="0">
                <a:solidFill>
                  <a:srgbClr val="FF2600"/>
                </a:solidFill>
                <a:latin typeface="Arial" panose="020B0604020202020204" pitchFamily="34" charset="0"/>
              </a:rPr>
              <a:t>       Amol Deshpande </a:t>
            </a:r>
            <a:r>
              <a:rPr lang="en-US" sz="1800" b="1" dirty="0">
                <a:solidFill>
                  <a:srgbClr val="FF0000"/>
                </a:solidFill>
              </a:rPr>
              <a:t>	       Alan </a:t>
            </a:r>
            <a:r>
              <a:rPr lang="en-US" sz="1800" b="1" dirty="0" err="1">
                <a:solidFill>
                  <a:srgbClr val="FF0000"/>
                </a:solidFill>
              </a:rPr>
              <a:t>Zaoxing</a:t>
            </a:r>
            <a:r>
              <a:rPr lang="en-US" sz="1800" b="1" dirty="0">
                <a:solidFill>
                  <a:srgbClr val="FF0000"/>
                </a:solidFill>
              </a:rPr>
              <a:t> Liu	          Sarah </a:t>
            </a:r>
            <a:r>
              <a:rPr lang="en-US" sz="1800" b="1" dirty="0" err="1">
                <a:solidFill>
                  <a:srgbClr val="FF0000"/>
                </a:solidFill>
              </a:rPr>
              <a:t>Wiegreffe</a:t>
            </a:r>
            <a:endParaRPr lang="en-US" sz="1800" b="1" cap="none" dirty="0">
              <a:solidFill>
                <a:srgbClr val="FF0000"/>
              </a:solidFill>
              <a:latin typeface="Arial" panose="020B0604020202020204" pitchFamily="34" charset="0"/>
              <a:ea typeface="Calibri"/>
              <a:cs typeface="Calibri"/>
              <a:sym typeface="Calibri"/>
            </a:endParaRPr>
          </a:p>
          <a:p>
            <a:r>
              <a:rPr lang="en-US" sz="1600" b="1" dirty="0">
                <a:solidFill>
                  <a:srgbClr val="FF2600"/>
                </a:solidFill>
                <a:latin typeface="Arial" panose="020B0604020202020204" pitchFamily="34" charset="0"/>
                <a:ea typeface="Calibri"/>
                <a:cs typeface="Calibri"/>
                <a:sym typeface="Calibri"/>
              </a:rPr>
              <a:t>     Grad Studies Director            </a:t>
            </a:r>
            <a:r>
              <a:rPr lang="en-US" sz="1600" b="1" dirty="0">
                <a:solidFill>
                  <a:srgbClr val="FF0000"/>
                </a:solidFill>
                <a:latin typeface="Arial" panose="020B0604020202020204" pitchFamily="34" charset="0"/>
                <a:ea typeface="Calibri"/>
                <a:cs typeface="Calibri"/>
                <a:sym typeface="Calibri"/>
              </a:rPr>
              <a:t>Systems &amp; Networks                    NLP, LLM &amp; ML</a:t>
            </a:r>
          </a:p>
          <a:p>
            <a:r>
              <a:rPr lang="en-US" sz="1350" dirty="0">
                <a:solidFill>
                  <a:srgbClr val="FF0000"/>
                </a:solidFill>
                <a:latin typeface="Calibri"/>
                <a:ea typeface="Calibri"/>
                <a:cs typeface="Calibri"/>
                <a:sym typeface="Calibri"/>
              </a:rPr>
              <a:t>                 </a:t>
            </a:r>
            <a:r>
              <a:rPr lang="en-US" sz="1600" b="1" i="1" dirty="0" err="1">
                <a:solidFill>
                  <a:srgbClr val="FF0000"/>
                </a:solidFill>
                <a:latin typeface="Calibri"/>
                <a:ea typeface="Calibri"/>
                <a:cs typeface="Calibri"/>
                <a:sym typeface="Calibri"/>
              </a:rPr>
              <a:t>amol@umd.edu</a:t>
            </a:r>
            <a:r>
              <a:rPr lang="en-US" sz="1600" b="1" i="1" dirty="0">
                <a:solidFill>
                  <a:srgbClr val="FF0000"/>
                </a:solidFill>
                <a:latin typeface="Calibri"/>
                <a:ea typeface="Calibri"/>
                <a:cs typeface="Calibri"/>
                <a:sym typeface="Calibri"/>
              </a:rPr>
              <a:t> 	            </a:t>
            </a:r>
            <a:r>
              <a:rPr lang="en-US" sz="1600" b="1" i="1" dirty="0" err="1">
                <a:solidFill>
                  <a:srgbClr val="FF0000"/>
                </a:solidFill>
                <a:latin typeface="Calibri"/>
                <a:ea typeface="Calibri"/>
                <a:cs typeface="Calibri"/>
                <a:sym typeface="Calibri"/>
              </a:rPr>
              <a:t>zaoxing@umd.edu</a:t>
            </a:r>
            <a:r>
              <a:rPr lang="en-US" sz="1600" b="1" i="1" dirty="0">
                <a:solidFill>
                  <a:srgbClr val="FF0000"/>
                </a:solidFill>
                <a:latin typeface="Calibri"/>
                <a:ea typeface="Calibri"/>
                <a:cs typeface="Calibri"/>
                <a:sym typeface="Calibri"/>
              </a:rPr>
              <a:t> 	                </a:t>
            </a:r>
            <a:r>
              <a:rPr lang="en-US" sz="1600" b="1" i="1" dirty="0" err="1">
                <a:solidFill>
                  <a:srgbClr val="FF0000"/>
                </a:solidFill>
                <a:latin typeface="Calibri"/>
                <a:ea typeface="Calibri"/>
                <a:cs typeface="Calibri"/>
                <a:sym typeface="Calibri"/>
              </a:rPr>
              <a:t>sarahwie@umd.edu</a:t>
            </a:r>
            <a:endParaRPr lang="en-US" b="1" i="1" dirty="0">
              <a:solidFill>
                <a:srgbClr val="FF0000"/>
              </a:solidFill>
            </a:endParaRPr>
          </a:p>
          <a:p>
            <a:endParaRPr sz="1600" b="1" i="1" u="none" strike="noStrike" cap="none" dirty="0">
              <a:solidFill>
                <a:srgbClr val="FF0000"/>
              </a:solidFill>
              <a:latin typeface="Calibri"/>
              <a:ea typeface="Calibri"/>
              <a:cs typeface="Calibri"/>
              <a:sym typeface="Calibri"/>
            </a:endParaRPr>
          </a:p>
        </p:txBody>
      </p:sp>
      <p:pic>
        <p:nvPicPr>
          <p:cNvPr id="2" name="Picture 2" descr="Photo of Alan Zaoxing Liu">
            <a:extLst>
              <a:ext uri="{FF2B5EF4-FFF2-40B4-BE49-F238E27FC236}">
                <a16:creationId xmlns:a16="http://schemas.microsoft.com/office/drawing/2014/main" id="{72C67CC6-6512-B079-70CF-433783D1CB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4118" y="1422803"/>
            <a:ext cx="2441051" cy="259666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Photo of Amol Deshpande">
            <a:extLst>
              <a:ext uri="{FF2B5EF4-FFF2-40B4-BE49-F238E27FC236}">
                <a16:creationId xmlns:a16="http://schemas.microsoft.com/office/drawing/2014/main" id="{3EF20EDE-D77C-4B1D-C805-E67BF9330F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4469" y="1427040"/>
            <a:ext cx="2169135" cy="258324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Sarah Wiegreffe – Assistant Professor ...">
            <a:extLst>
              <a:ext uri="{FF2B5EF4-FFF2-40B4-BE49-F238E27FC236}">
                <a16:creationId xmlns:a16="http://schemas.microsoft.com/office/drawing/2014/main" id="{8485A4BE-2E1C-6307-712D-F12D8B8F81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9145" y="1421565"/>
            <a:ext cx="2583243" cy="2583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651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8"/>
          <p:cNvSpPr txBox="1">
            <a:spLocks noGrp="1"/>
          </p:cNvSpPr>
          <p:nvPr>
            <p:ph type="title"/>
          </p:nvPr>
        </p:nvSpPr>
        <p:spPr>
          <a:xfrm>
            <a:off x="1143000" y="131166"/>
            <a:ext cx="6858000" cy="85725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a:solidFill>
                  <a:schemeClr val="dk1"/>
                </a:solidFill>
                <a:latin typeface="Calibri"/>
                <a:ea typeface="Calibri"/>
                <a:cs typeface="Calibri"/>
                <a:sym typeface="Calibri"/>
              </a:rPr>
              <a:t>Finding a Research Area: You</a:t>
            </a:r>
            <a:endParaRPr sz="3200">
              <a:latin typeface="Calibri"/>
              <a:ea typeface="Calibri"/>
              <a:cs typeface="Calibri"/>
              <a:sym typeface="Calibri"/>
            </a:endParaRPr>
          </a:p>
        </p:txBody>
      </p:sp>
      <p:sp>
        <p:nvSpPr>
          <p:cNvPr id="162" name="Google Shape;162;p8"/>
          <p:cNvSpPr/>
          <p:nvPr/>
        </p:nvSpPr>
        <p:spPr>
          <a:xfrm>
            <a:off x="3069447" y="1212709"/>
            <a:ext cx="1588169" cy="1552073"/>
          </a:xfrm>
          <a:prstGeom prst="ellipse">
            <a:avLst/>
          </a:prstGeom>
          <a:no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Calibri"/>
              <a:ea typeface="Calibri"/>
              <a:cs typeface="Calibri"/>
              <a:sym typeface="Calibri"/>
            </a:endParaRPr>
          </a:p>
        </p:txBody>
      </p:sp>
      <p:sp>
        <p:nvSpPr>
          <p:cNvPr id="163" name="Google Shape;163;p8"/>
          <p:cNvSpPr/>
          <p:nvPr/>
        </p:nvSpPr>
        <p:spPr>
          <a:xfrm>
            <a:off x="4403255" y="1233491"/>
            <a:ext cx="1588169" cy="1552073"/>
          </a:xfrm>
          <a:prstGeom prst="ellipse">
            <a:avLst/>
          </a:prstGeom>
          <a:no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Calibri"/>
              <a:ea typeface="Calibri"/>
              <a:cs typeface="Calibri"/>
              <a:sym typeface="Calibri"/>
            </a:endParaRPr>
          </a:p>
        </p:txBody>
      </p:sp>
      <p:sp>
        <p:nvSpPr>
          <p:cNvPr id="164" name="Google Shape;164;p8"/>
          <p:cNvSpPr/>
          <p:nvPr/>
        </p:nvSpPr>
        <p:spPr>
          <a:xfrm>
            <a:off x="3746743" y="2030310"/>
            <a:ext cx="1588169" cy="1552073"/>
          </a:xfrm>
          <a:prstGeom prst="ellipse">
            <a:avLst/>
          </a:prstGeom>
          <a:noFill/>
          <a:ln w="9525"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Calibri"/>
              <a:ea typeface="Calibri"/>
              <a:cs typeface="Calibri"/>
              <a:sym typeface="Calibri"/>
            </a:endParaRPr>
          </a:p>
        </p:txBody>
      </p:sp>
      <p:sp>
        <p:nvSpPr>
          <p:cNvPr id="165" name="Google Shape;165;p8"/>
          <p:cNvSpPr txBox="1"/>
          <p:nvPr/>
        </p:nvSpPr>
        <p:spPr>
          <a:xfrm>
            <a:off x="3304310" y="1589809"/>
            <a:ext cx="1067772"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Your Strength</a:t>
            </a:r>
            <a:endParaRPr sz="1400" b="0" i="0" u="none" strike="noStrike" cap="none">
              <a:solidFill>
                <a:srgbClr val="000000"/>
              </a:solidFill>
              <a:latin typeface="Arial"/>
              <a:ea typeface="Arial"/>
              <a:cs typeface="Arial"/>
              <a:sym typeface="Arial"/>
            </a:endParaRPr>
          </a:p>
        </p:txBody>
      </p:sp>
      <p:sp>
        <p:nvSpPr>
          <p:cNvPr id="166" name="Google Shape;166;p8"/>
          <p:cNvSpPr txBox="1"/>
          <p:nvPr/>
        </p:nvSpPr>
        <p:spPr>
          <a:xfrm>
            <a:off x="4760739" y="1587760"/>
            <a:ext cx="1067772"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Your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Interest</a:t>
            </a:r>
            <a:endParaRPr sz="1400" b="0" i="0" u="none" strike="noStrike" cap="none">
              <a:solidFill>
                <a:srgbClr val="000000"/>
              </a:solidFill>
              <a:latin typeface="Arial"/>
              <a:ea typeface="Arial"/>
              <a:cs typeface="Arial"/>
              <a:sym typeface="Arial"/>
            </a:endParaRPr>
          </a:p>
        </p:txBody>
      </p:sp>
      <p:sp>
        <p:nvSpPr>
          <p:cNvPr id="167" name="Google Shape;167;p8"/>
          <p:cNvSpPr txBox="1"/>
          <p:nvPr/>
        </p:nvSpPr>
        <p:spPr>
          <a:xfrm>
            <a:off x="4032277" y="2738044"/>
            <a:ext cx="1067772"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Potential</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Impact</a:t>
            </a:r>
            <a:endParaRPr sz="1400" b="0" i="0" u="none" strike="noStrike" cap="none">
              <a:solidFill>
                <a:srgbClr val="000000"/>
              </a:solidFill>
              <a:latin typeface="Arial"/>
              <a:ea typeface="Arial"/>
              <a:cs typeface="Arial"/>
              <a:sym typeface="Arial"/>
            </a:endParaRPr>
          </a:p>
        </p:txBody>
      </p:sp>
      <p:sp>
        <p:nvSpPr>
          <p:cNvPr id="168" name="Google Shape;168;p8"/>
          <p:cNvSpPr txBox="1"/>
          <p:nvPr/>
        </p:nvSpPr>
        <p:spPr>
          <a:xfrm>
            <a:off x="1576746" y="3782285"/>
            <a:ext cx="5928300" cy="70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chemeClr val="dk1"/>
                </a:solidFill>
                <a:latin typeface="Calibri"/>
                <a:ea typeface="Calibri"/>
                <a:cs typeface="Calibri"/>
                <a:sym typeface="Calibri"/>
              </a:rPr>
              <a:t>Find what interests you that you can do well and where you can have potential impact.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9"/>
          <p:cNvSpPr txBox="1">
            <a:spLocks noGrp="1"/>
          </p:cNvSpPr>
          <p:nvPr>
            <p:ph type="title"/>
          </p:nvPr>
        </p:nvSpPr>
        <p:spPr>
          <a:xfrm>
            <a:off x="628650" y="122238"/>
            <a:ext cx="7886700" cy="9939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a:solidFill>
                  <a:schemeClr val="dk1"/>
                </a:solidFill>
                <a:latin typeface="Calibri"/>
                <a:ea typeface="Calibri"/>
                <a:cs typeface="Calibri"/>
                <a:sym typeface="Calibri"/>
              </a:rPr>
              <a:t>Finding Your Strength</a:t>
            </a:r>
            <a:endParaRPr sz="3200">
              <a:latin typeface="Calibri"/>
              <a:ea typeface="Calibri"/>
              <a:cs typeface="Calibri"/>
              <a:sym typeface="Calibri"/>
            </a:endParaRPr>
          </a:p>
        </p:txBody>
      </p:sp>
      <p:sp>
        <p:nvSpPr>
          <p:cNvPr id="174" name="Google Shape;174;p9"/>
          <p:cNvSpPr txBox="1">
            <a:spLocks noGrp="1"/>
          </p:cNvSpPr>
          <p:nvPr>
            <p:ph type="body" idx="1"/>
          </p:nvPr>
        </p:nvSpPr>
        <p:spPr>
          <a:xfrm>
            <a:off x="330000" y="1058477"/>
            <a:ext cx="8532000" cy="3987300"/>
          </a:xfrm>
          <a:prstGeom prst="rect">
            <a:avLst/>
          </a:prstGeom>
          <a:noFill/>
          <a:ln>
            <a:noFill/>
          </a:ln>
        </p:spPr>
        <p:txBody>
          <a:bodyPr spcFirstLastPara="1" wrap="square" lIns="91425" tIns="45700" rIns="91425" bIns="45700" anchor="t" anchorCtr="0">
            <a:noAutofit/>
          </a:bodyPr>
          <a:lstStyle/>
          <a:p>
            <a:pPr marL="351303" lvl="0" indent="-317522" algn="l" rtl="0">
              <a:lnSpc>
                <a:spcPct val="90000"/>
              </a:lnSpc>
              <a:spcBef>
                <a:spcPts val="0"/>
              </a:spcBef>
              <a:spcAft>
                <a:spcPts val="0"/>
              </a:spcAft>
              <a:buClr>
                <a:schemeClr val="dk1"/>
              </a:buClr>
              <a:buSzPts val="2000"/>
              <a:buFont typeface="Calibri"/>
              <a:buChar char="•"/>
            </a:pPr>
            <a:r>
              <a:rPr lang="en-US" sz="2000" dirty="0">
                <a:latin typeface="Calibri"/>
                <a:ea typeface="Calibri"/>
                <a:cs typeface="Calibri"/>
                <a:sym typeface="Calibri"/>
              </a:rPr>
              <a:t>What excites you? </a:t>
            </a:r>
            <a:br>
              <a:rPr lang="en-US" sz="2000" dirty="0">
                <a:latin typeface="Calibri"/>
                <a:ea typeface="Calibri"/>
                <a:cs typeface="Calibri"/>
                <a:sym typeface="Calibri"/>
              </a:rPr>
            </a:br>
            <a:r>
              <a:rPr lang="en-US" sz="2000" dirty="0">
                <a:latin typeface="Calibri"/>
                <a:ea typeface="Calibri"/>
                <a:cs typeface="Calibri"/>
                <a:sym typeface="Calibri"/>
              </a:rPr>
              <a:t>	Technology, puzzles, applications, interdisciplinary work?</a:t>
            </a:r>
            <a:br>
              <a:rPr lang="en-US" sz="2000" dirty="0">
                <a:latin typeface="Calibri"/>
                <a:ea typeface="Calibri"/>
                <a:cs typeface="Calibri"/>
                <a:sym typeface="Calibri"/>
              </a:rPr>
            </a:br>
            <a:endParaRPr sz="2000" dirty="0">
              <a:latin typeface="Calibri"/>
              <a:ea typeface="Calibri"/>
              <a:cs typeface="Calibri"/>
              <a:sym typeface="Calibri"/>
            </a:endParaRPr>
          </a:p>
          <a:p>
            <a:pPr marL="351303" lvl="0" indent="-317522" algn="l" rtl="0">
              <a:lnSpc>
                <a:spcPct val="90000"/>
              </a:lnSpc>
              <a:spcBef>
                <a:spcPts val="1000"/>
              </a:spcBef>
              <a:spcAft>
                <a:spcPts val="0"/>
              </a:spcAft>
              <a:buClr>
                <a:schemeClr val="dk1"/>
              </a:buClr>
              <a:buSzPts val="2000"/>
              <a:buFont typeface="Calibri"/>
              <a:buChar char="•"/>
            </a:pPr>
            <a:r>
              <a:rPr lang="en-US" sz="2000" dirty="0">
                <a:latin typeface="Calibri"/>
                <a:ea typeface="Calibri"/>
                <a:cs typeface="Calibri"/>
                <a:sym typeface="Calibri"/>
              </a:rPr>
              <a:t>What is easier for you?</a:t>
            </a:r>
            <a:endParaRPr sz="2000" dirty="0">
              <a:latin typeface="Calibri"/>
              <a:ea typeface="Calibri"/>
              <a:cs typeface="Calibri"/>
              <a:sym typeface="Calibri"/>
            </a:endParaRPr>
          </a:p>
          <a:p>
            <a:pPr marL="1037103" lvl="1" indent="-342922" algn="l" rtl="0">
              <a:lnSpc>
                <a:spcPct val="90000"/>
              </a:lnSpc>
              <a:spcBef>
                <a:spcPts val="500"/>
              </a:spcBef>
              <a:spcAft>
                <a:spcPts val="0"/>
              </a:spcAft>
              <a:buClr>
                <a:schemeClr val="dk1"/>
              </a:buClr>
              <a:buSzPts val="2000"/>
              <a:buFont typeface="Calibri"/>
              <a:buChar char="•"/>
            </a:pPr>
            <a:r>
              <a:rPr lang="en-US" sz="2000" dirty="0">
                <a:latin typeface="Calibri"/>
                <a:ea typeface="Calibri"/>
                <a:cs typeface="Calibri"/>
                <a:sym typeface="Calibri"/>
              </a:rPr>
              <a:t>Building things?</a:t>
            </a:r>
            <a:endParaRPr sz="2000" dirty="0">
              <a:latin typeface="Calibri"/>
              <a:ea typeface="Calibri"/>
              <a:cs typeface="Calibri"/>
              <a:sym typeface="Calibri"/>
            </a:endParaRPr>
          </a:p>
          <a:p>
            <a:pPr marL="1037103" lvl="1" indent="-342922" algn="l" rtl="0">
              <a:lnSpc>
                <a:spcPct val="90000"/>
              </a:lnSpc>
              <a:spcBef>
                <a:spcPts val="500"/>
              </a:spcBef>
              <a:spcAft>
                <a:spcPts val="0"/>
              </a:spcAft>
              <a:buClr>
                <a:schemeClr val="dk1"/>
              </a:buClr>
              <a:buSzPts val="2000"/>
              <a:buFont typeface="Calibri"/>
              <a:buChar char="•"/>
            </a:pPr>
            <a:r>
              <a:rPr lang="en-US" sz="2000" dirty="0">
                <a:latin typeface="Calibri"/>
                <a:ea typeface="Calibri"/>
                <a:cs typeface="Calibri"/>
                <a:sym typeface="Calibri"/>
              </a:rPr>
              <a:t>Proving theorems?</a:t>
            </a:r>
            <a:endParaRPr sz="2000" dirty="0">
              <a:latin typeface="Calibri"/>
              <a:ea typeface="Calibri"/>
              <a:cs typeface="Calibri"/>
              <a:sym typeface="Calibri"/>
            </a:endParaRPr>
          </a:p>
          <a:p>
            <a:pPr marL="1037103" lvl="1" indent="-342922" algn="l" rtl="0">
              <a:lnSpc>
                <a:spcPct val="90000"/>
              </a:lnSpc>
              <a:spcBef>
                <a:spcPts val="500"/>
              </a:spcBef>
              <a:spcAft>
                <a:spcPts val="0"/>
              </a:spcAft>
              <a:buClr>
                <a:schemeClr val="dk1"/>
              </a:buClr>
              <a:buSzPts val="2000"/>
              <a:buFont typeface="Calibri"/>
              <a:buChar char="•"/>
            </a:pPr>
            <a:r>
              <a:rPr lang="en-US" sz="2000" dirty="0">
                <a:latin typeface="Calibri"/>
                <a:ea typeface="Calibri"/>
                <a:cs typeface="Calibri"/>
                <a:sym typeface="Calibri"/>
              </a:rPr>
              <a:t>Analyzing data?</a:t>
            </a:r>
            <a:endParaRPr sz="2000" dirty="0">
              <a:latin typeface="Calibri"/>
              <a:ea typeface="Calibri"/>
              <a:cs typeface="Calibri"/>
              <a:sym typeface="Calibri"/>
            </a:endParaRPr>
          </a:p>
          <a:p>
            <a:pPr marL="0" lvl="0" indent="0" algn="l" rtl="0">
              <a:lnSpc>
                <a:spcPct val="90000"/>
              </a:lnSpc>
              <a:spcBef>
                <a:spcPts val="500"/>
              </a:spcBef>
              <a:spcAft>
                <a:spcPts val="0"/>
              </a:spcAft>
              <a:buSzPts val="2400"/>
              <a:buNone/>
            </a:pPr>
            <a:endParaRPr sz="2000" dirty="0">
              <a:latin typeface="Calibri"/>
              <a:ea typeface="Calibri"/>
              <a:cs typeface="Calibri"/>
              <a:sym typeface="Calibri"/>
            </a:endParaRPr>
          </a:p>
          <a:p>
            <a:pPr marL="351303" lvl="0" indent="-317522" algn="l" rtl="0">
              <a:lnSpc>
                <a:spcPct val="90000"/>
              </a:lnSpc>
              <a:spcBef>
                <a:spcPts val="1000"/>
              </a:spcBef>
              <a:spcAft>
                <a:spcPts val="0"/>
              </a:spcAft>
              <a:buClr>
                <a:schemeClr val="dk1"/>
              </a:buClr>
              <a:buSzPts val="2000"/>
              <a:buFont typeface="Calibri"/>
              <a:buChar char="•"/>
            </a:pPr>
            <a:r>
              <a:rPr lang="en-US" sz="2000" dirty="0">
                <a:latin typeface="Calibri"/>
                <a:ea typeface="Calibri"/>
                <a:cs typeface="Calibri"/>
                <a:sym typeface="Calibri"/>
              </a:rPr>
              <a:t>How to ﬁnd it if you don’t know?</a:t>
            </a:r>
            <a:endParaRPr sz="2000" dirty="0">
              <a:latin typeface="Calibri"/>
              <a:ea typeface="Calibri"/>
              <a:cs typeface="Calibri"/>
              <a:sym typeface="Calibri"/>
            </a:endParaRPr>
          </a:p>
          <a:p>
            <a:pPr marL="1037103" lvl="1" indent="-342922" algn="l" rtl="0">
              <a:lnSpc>
                <a:spcPct val="90000"/>
              </a:lnSpc>
              <a:spcBef>
                <a:spcPts val="500"/>
              </a:spcBef>
              <a:spcAft>
                <a:spcPts val="0"/>
              </a:spcAft>
              <a:buClr>
                <a:schemeClr val="dk1"/>
              </a:buClr>
              <a:buSzPts val="2000"/>
              <a:buFont typeface="Calibri"/>
              <a:buChar char="•"/>
            </a:pPr>
            <a:r>
              <a:rPr lang="en-US" sz="2000" dirty="0">
                <a:latin typeface="Calibri"/>
                <a:ea typeface="Calibri"/>
                <a:cs typeface="Calibri"/>
                <a:sym typeface="Calibri"/>
              </a:rPr>
              <a:t>Try various projects/classes</a:t>
            </a:r>
            <a:endParaRPr sz="2000" dirty="0">
              <a:latin typeface="Calibri"/>
              <a:ea typeface="Calibri"/>
              <a:cs typeface="Calibri"/>
              <a:sym typeface="Calibri"/>
            </a:endParaRPr>
          </a:p>
          <a:p>
            <a:pPr marL="310907" lvl="0" indent="0" algn="l" rtl="0">
              <a:lnSpc>
                <a:spcPct val="90000"/>
              </a:lnSpc>
              <a:spcBef>
                <a:spcPts val="506"/>
              </a:spcBef>
              <a:spcAft>
                <a:spcPts val="0"/>
              </a:spcAft>
              <a:buClr>
                <a:schemeClr val="dk1"/>
              </a:buClr>
              <a:buSzPts val="2100"/>
              <a:buNone/>
            </a:pPr>
            <a:endParaRPr sz="2000"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2400"/>
              <a:buNone/>
            </a:pPr>
            <a:endParaRPr sz="2000" dirty="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1"/>
          <p:cNvSpPr txBox="1">
            <a:spLocks noGrp="1"/>
          </p:cNvSpPr>
          <p:nvPr>
            <p:ph type="title"/>
          </p:nvPr>
        </p:nvSpPr>
        <p:spPr>
          <a:xfrm>
            <a:off x="768675" y="383900"/>
            <a:ext cx="7629900" cy="527700"/>
          </a:xfrm>
          <a:prstGeom prst="rect">
            <a:avLst/>
          </a:prstGeom>
          <a:noFill/>
          <a:ln>
            <a:noFill/>
          </a:ln>
        </p:spPr>
        <p:txBody>
          <a:bodyPr spcFirstLastPara="1" wrap="square" lIns="0" tIns="83700" rIns="0" bIns="0" anchor="ctr" anchorCtr="0">
            <a:spAutoFit/>
          </a:bodyPr>
          <a:lstStyle/>
          <a:p>
            <a:pPr marL="31511" lvl="0" indent="0" algn="ctr" rtl="0">
              <a:lnSpc>
                <a:spcPct val="90000"/>
              </a:lnSpc>
              <a:spcBef>
                <a:spcPts val="0"/>
              </a:spcBef>
              <a:spcAft>
                <a:spcPts val="0"/>
              </a:spcAft>
              <a:buClr>
                <a:schemeClr val="dk1"/>
              </a:buClr>
              <a:buSzPts val="4400"/>
              <a:buFont typeface="Calibri"/>
              <a:buNone/>
            </a:pPr>
            <a:r>
              <a:rPr lang="en-US" sz="3200" dirty="0">
                <a:solidFill>
                  <a:schemeClr val="dk1"/>
                </a:solidFill>
                <a:latin typeface="Calibri"/>
                <a:ea typeface="Calibri"/>
                <a:cs typeface="Calibri"/>
                <a:sym typeface="Calibri"/>
              </a:rPr>
              <a:t>Identifying Potential Impact</a:t>
            </a:r>
            <a:endParaRPr sz="3200" dirty="0">
              <a:solidFill>
                <a:schemeClr val="dk1"/>
              </a:solidFill>
              <a:latin typeface="Calibri"/>
              <a:ea typeface="Calibri"/>
              <a:cs typeface="Calibri"/>
              <a:sym typeface="Calibri"/>
            </a:endParaRPr>
          </a:p>
        </p:txBody>
      </p:sp>
      <p:sp>
        <p:nvSpPr>
          <p:cNvPr id="186" name="Google Shape;186;p11"/>
          <p:cNvSpPr txBox="1">
            <a:spLocks noGrp="1"/>
          </p:cNvSpPr>
          <p:nvPr>
            <p:ph type="body" idx="1"/>
          </p:nvPr>
        </p:nvSpPr>
        <p:spPr>
          <a:xfrm>
            <a:off x="281883" y="1242309"/>
            <a:ext cx="8442731" cy="3336836"/>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Clr>
                <a:schemeClr val="dk1"/>
              </a:buClr>
              <a:buSzPts val="2400"/>
              <a:buNone/>
            </a:pPr>
            <a:endParaRPr sz="2200" dirty="0"/>
          </a:p>
          <a:p>
            <a:pPr marL="457200" lvl="0" indent="-368300" algn="l" rtl="0">
              <a:lnSpc>
                <a:spcPct val="90000"/>
              </a:lnSpc>
              <a:spcBef>
                <a:spcPts val="1000"/>
              </a:spcBef>
              <a:spcAft>
                <a:spcPts val="0"/>
              </a:spcAft>
              <a:buSzPts val="2200"/>
              <a:buChar char="●"/>
            </a:pPr>
            <a:r>
              <a:rPr lang="en-US" sz="2200" dirty="0">
                <a:latin typeface="Calibri"/>
                <a:ea typeface="Calibri"/>
                <a:cs typeface="Calibri"/>
                <a:sym typeface="Calibri"/>
              </a:rPr>
              <a:t>What kind of impact will the work have?</a:t>
            </a:r>
            <a:endParaRPr sz="2200" dirty="0"/>
          </a:p>
          <a:p>
            <a:pPr marL="457200" lvl="0" indent="-368300" algn="l" rtl="0">
              <a:lnSpc>
                <a:spcPct val="90000"/>
              </a:lnSpc>
              <a:spcBef>
                <a:spcPts val="1000"/>
              </a:spcBef>
              <a:spcAft>
                <a:spcPts val="0"/>
              </a:spcAft>
              <a:buSzPts val="2200"/>
              <a:buChar char="●"/>
            </a:pPr>
            <a:r>
              <a:rPr lang="en-US" sz="2200" dirty="0">
                <a:latin typeface="Calibri"/>
                <a:ea typeface="Calibri"/>
                <a:cs typeface="Calibri"/>
                <a:sym typeface="Calibri"/>
              </a:rPr>
              <a:t>What will you become an expert in?</a:t>
            </a:r>
            <a:endParaRPr sz="2200" dirty="0">
              <a:latin typeface="Calibri"/>
              <a:ea typeface="Calibri"/>
              <a:cs typeface="Calibri"/>
              <a:sym typeface="Calibri"/>
            </a:endParaRPr>
          </a:p>
          <a:p>
            <a:pPr marL="457200" lvl="0" indent="-368300" algn="l" rtl="0">
              <a:lnSpc>
                <a:spcPct val="90000"/>
              </a:lnSpc>
              <a:spcBef>
                <a:spcPts val="1000"/>
              </a:spcBef>
              <a:spcAft>
                <a:spcPts val="0"/>
              </a:spcAft>
              <a:buSzPts val="2200"/>
              <a:buFont typeface="Calibri"/>
              <a:buChar char="●"/>
            </a:pPr>
            <a:r>
              <a:rPr lang="en-US" sz="2200">
                <a:latin typeface="Calibri"/>
                <a:ea typeface="Calibri"/>
                <a:cs typeface="Calibri"/>
                <a:sym typeface="Calibri"/>
              </a:rPr>
              <a:t>Where will this area take you next?</a:t>
            </a:r>
            <a:endParaRPr sz="2200">
              <a:latin typeface="Calibri"/>
              <a:ea typeface="Calibri"/>
              <a:cs typeface="Calibri"/>
              <a:sym typeface="Calibri"/>
            </a:endParaRPr>
          </a:p>
          <a:p>
            <a:pPr marL="8403" lvl="0" indent="0" algn="l" rtl="0">
              <a:lnSpc>
                <a:spcPct val="90000"/>
              </a:lnSpc>
              <a:spcBef>
                <a:spcPts val="1000"/>
              </a:spcBef>
              <a:spcAft>
                <a:spcPts val="0"/>
              </a:spcAft>
              <a:buClr>
                <a:schemeClr val="dk1"/>
              </a:buClr>
              <a:buSzPts val="1800"/>
              <a:buNone/>
            </a:pP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g238a1db2daa_0_11"/>
          <p:cNvSpPr txBox="1"/>
          <p:nvPr/>
        </p:nvSpPr>
        <p:spPr>
          <a:xfrm>
            <a:off x="273000" y="1100155"/>
            <a:ext cx="8871000" cy="360094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en-US" sz="2200" b="1" i="1" u="none" strike="noStrike" cap="none" dirty="0">
                <a:solidFill>
                  <a:schemeClr val="dk1"/>
                </a:solidFill>
                <a:latin typeface="Calibri"/>
                <a:ea typeface="Calibri"/>
                <a:cs typeface="Calibri"/>
                <a:sym typeface="Calibri"/>
              </a:rPr>
              <a:t>What’s the advisor’s role?</a:t>
            </a:r>
            <a:r>
              <a:rPr lang="en-US" sz="2200" b="0" i="0" u="none" strike="noStrike" cap="none" dirty="0">
                <a:solidFill>
                  <a:schemeClr val="dk1"/>
                </a:solidFill>
                <a:latin typeface="Calibri"/>
                <a:ea typeface="Calibri"/>
                <a:cs typeface="Calibri"/>
                <a:sym typeface="Calibri"/>
              </a:rPr>
              <a:t>  </a:t>
            </a:r>
            <a:endParaRPr sz="2200" b="0" i="0" u="none" strike="noStrike" cap="none" dirty="0">
              <a:solidFill>
                <a:schemeClr val="dk1"/>
              </a:solidFill>
              <a:latin typeface="Calibri"/>
              <a:ea typeface="Calibri"/>
              <a:cs typeface="Calibri"/>
              <a:sym typeface="Calibri"/>
            </a:endParaRPr>
          </a:p>
          <a:p>
            <a:pPr marL="914400" marR="0" lvl="1" indent="-35560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research mentor </a:t>
            </a:r>
            <a:endParaRPr sz="2000" b="0" i="0" u="none" strike="noStrike" cap="none" dirty="0">
              <a:solidFill>
                <a:schemeClr val="dk1"/>
              </a:solidFill>
              <a:latin typeface="Calibri"/>
              <a:ea typeface="Calibri"/>
              <a:cs typeface="Calibri"/>
              <a:sym typeface="Calibri"/>
            </a:endParaRPr>
          </a:p>
          <a:p>
            <a:pPr marL="914400" marR="0" lvl="1" indent="-35560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career mentor</a:t>
            </a:r>
            <a:endParaRPr sz="2000" b="0" i="0" u="none" strike="noStrike" cap="none" dirty="0">
              <a:solidFill>
                <a:schemeClr val="dk1"/>
              </a:solidFill>
              <a:latin typeface="Calibri"/>
              <a:ea typeface="Calibri"/>
              <a:cs typeface="Calibri"/>
              <a:sym typeface="Calibri"/>
            </a:endParaRPr>
          </a:p>
          <a:p>
            <a:pPr marL="914400" marR="0" lvl="1" indent="-35560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your connection to a research community </a:t>
            </a: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200"/>
              <a:buFont typeface="Arial"/>
              <a:buNone/>
            </a:pPr>
            <a:endParaRPr sz="2200" b="1"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200"/>
              <a:buFont typeface="Arial"/>
              <a:buNone/>
            </a:pPr>
            <a:r>
              <a:rPr lang="en-US" sz="2200" b="1" i="1" u="none" strike="noStrike" cap="none" dirty="0">
                <a:solidFill>
                  <a:schemeClr val="dk1"/>
                </a:solidFill>
                <a:latin typeface="Calibri"/>
                <a:ea typeface="Calibri"/>
                <a:cs typeface="Calibri"/>
                <a:sym typeface="Calibri"/>
              </a:rPr>
              <a:t>What makes for a </a:t>
            </a:r>
            <a:r>
              <a:rPr lang="en-US" sz="2200" b="1" i="1" u="none" strike="noStrike" cap="none" dirty="0">
                <a:solidFill>
                  <a:srgbClr val="FF0000"/>
                </a:solidFill>
                <a:latin typeface="Calibri"/>
                <a:ea typeface="Calibri"/>
                <a:cs typeface="Calibri"/>
                <a:sym typeface="Calibri"/>
              </a:rPr>
              <a:t>good match </a:t>
            </a:r>
            <a:r>
              <a:rPr lang="en-US" sz="2200" b="1" i="1" u="none" strike="noStrike" cap="none" dirty="0">
                <a:solidFill>
                  <a:schemeClr val="dk1"/>
                </a:solidFill>
                <a:latin typeface="Calibri"/>
                <a:ea typeface="Calibri"/>
                <a:cs typeface="Calibri"/>
                <a:sym typeface="Calibri"/>
              </a:rPr>
              <a:t>?</a:t>
            </a:r>
            <a:endParaRPr sz="2200" b="0" i="0" u="none" strike="noStrike" cap="none" dirty="0">
              <a:solidFill>
                <a:srgbClr val="000000"/>
              </a:solidFill>
              <a:latin typeface="Calibri"/>
              <a:ea typeface="Calibri"/>
              <a:cs typeface="Calibri"/>
              <a:sym typeface="Calibri"/>
            </a:endParaRPr>
          </a:p>
          <a:p>
            <a:pPr marL="742950" marR="0" lvl="1" indent="-28575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Research sub-area: do some background reading; talk with advisor</a:t>
            </a:r>
            <a:endParaRPr sz="2000" b="0" i="0" u="none" strike="noStrike" cap="none" dirty="0">
              <a:solidFill>
                <a:schemeClr val="dk1"/>
              </a:solidFill>
              <a:latin typeface="Calibri"/>
              <a:ea typeface="Calibri"/>
              <a:cs typeface="Calibri"/>
              <a:sym typeface="Calibri"/>
            </a:endParaRPr>
          </a:p>
          <a:p>
            <a:pPr marL="742950" marR="0" lvl="1" indent="-28575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Flexibility: potentially expand to an adjacent sub-area; work with co-advisor</a:t>
            </a:r>
            <a:endParaRPr sz="2000" b="0" i="0" u="none" strike="noStrike" cap="none" dirty="0">
              <a:solidFill>
                <a:schemeClr val="dk1"/>
              </a:solidFill>
              <a:latin typeface="Calibri"/>
              <a:ea typeface="Calibri"/>
              <a:cs typeface="Calibri"/>
              <a:sym typeface="Calibri"/>
            </a:endParaRPr>
          </a:p>
          <a:p>
            <a:pPr marL="742950" marR="0" lvl="1" indent="-28575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Working style: talk with current graduate students; know your own style</a:t>
            </a:r>
            <a:endParaRPr sz="2000" b="0" i="0" u="none" strike="noStrike" cap="none" dirty="0">
              <a:solidFill>
                <a:schemeClr val="dk1"/>
              </a:solidFill>
              <a:latin typeface="Calibri"/>
              <a:ea typeface="Calibri"/>
              <a:cs typeface="Calibri"/>
              <a:sym typeface="Calibri"/>
            </a:endParaRPr>
          </a:p>
          <a:p>
            <a:pPr marL="742950" marR="0" lvl="1" indent="-285750" algn="l" rtl="0">
              <a:lnSpc>
                <a:spcPct val="100000"/>
              </a:lnSpc>
              <a:spcBef>
                <a:spcPts val="0"/>
              </a:spcBef>
              <a:spcAft>
                <a:spcPts val="0"/>
              </a:spcAft>
              <a:buClr>
                <a:schemeClr val="dk1"/>
              </a:buClr>
              <a:buSzPts val="2000"/>
              <a:buFont typeface="Calibri"/>
              <a:buChar char="•"/>
            </a:pPr>
            <a:r>
              <a:rPr lang="en-US" sz="2000" b="0" i="0" u="none" strike="noStrike" cap="none" dirty="0">
                <a:solidFill>
                  <a:schemeClr val="dk1"/>
                </a:solidFill>
                <a:latin typeface="Calibri"/>
                <a:ea typeface="Calibri"/>
                <a:cs typeface="Calibri"/>
                <a:sym typeface="Calibri"/>
              </a:rPr>
              <a:t>Agreeable funding situation</a:t>
            </a:r>
            <a:endParaRPr sz="2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2200" b="0" i="0" u="none" strike="noStrike" cap="none" dirty="0">
              <a:solidFill>
                <a:schemeClr val="dk1"/>
              </a:solidFill>
              <a:latin typeface="Calibri"/>
              <a:ea typeface="Calibri"/>
              <a:cs typeface="Calibri"/>
              <a:sym typeface="Calibri"/>
            </a:endParaRPr>
          </a:p>
        </p:txBody>
      </p:sp>
      <p:sp>
        <p:nvSpPr>
          <p:cNvPr id="192" name="Google Shape;192;g238a1db2daa_0_11"/>
          <p:cNvSpPr txBox="1">
            <a:spLocks noGrp="1"/>
          </p:cNvSpPr>
          <p:nvPr>
            <p:ph type="title"/>
          </p:nvPr>
        </p:nvSpPr>
        <p:spPr>
          <a:xfrm>
            <a:off x="628649" y="106255"/>
            <a:ext cx="7886700" cy="9939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a:solidFill>
                  <a:schemeClr val="dk1"/>
                </a:solidFill>
                <a:latin typeface="Calibri"/>
                <a:ea typeface="Calibri"/>
                <a:cs typeface="Calibri"/>
                <a:sym typeface="Calibri"/>
              </a:rPr>
              <a:t>A </a:t>
            </a:r>
            <a:r>
              <a:rPr lang="en-US" sz="3200">
                <a:solidFill>
                  <a:srgbClr val="FF0000"/>
                </a:solidFill>
                <a:latin typeface="Calibri"/>
                <a:ea typeface="Calibri"/>
                <a:cs typeface="Calibri"/>
                <a:sym typeface="Calibri"/>
              </a:rPr>
              <a:t>good match</a:t>
            </a:r>
            <a:r>
              <a:rPr lang="en-US" sz="3200">
                <a:solidFill>
                  <a:schemeClr val="dk1"/>
                </a:solidFill>
                <a:latin typeface="Calibri"/>
                <a:ea typeface="Calibri"/>
                <a:cs typeface="Calibri"/>
                <a:sym typeface="Calibri"/>
              </a:rPr>
              <a:t> with an advisor is important!</a:t>
            </a:r>
            <a:endParaRPr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3">
          <a:extLst>
            <a:ext uri="{FF2B5EF4-FFF2-40B4-BE49-F238E27FC236}">
              <a16:creationId xmlns:a16="http://schemas.microsoft.com/office/drawing/2014/main" id="{7F3C0655-F670-DF98-F5DE-9368729DD9B3}"/>
            </a:ext>
          </a:extLst>
        </p:cNvPr>
        <p:cNvGrpSpPr/>
        <p:nvPr/>
      </p:nvGrpSpPr>
      <p:grpSpPr>
        <a:xfrm>
          <a:off x="0" y="0"/>
          <a:ext cx="0" cy="0"/>
          <a:chOff x="0" y="0"/>
          <a:chExt cx="0" cy="0"/>
        </a:xfrm>
      </p:grpSpPr>
      <p:sp>
        <p:nvSpPr>
          <p:cNvPr id="144" name="Google Shape;144;g21d27a8d9c0_0_26">
            <a:extLst>
              <a:ext uri="{FF2B5EF4-FFF2-40B4-BE49-F238E27FC236}">
                <a16:creationId xmlns:a16="http://schemas.microsoft.com/office/drawing/2014/main" id="{D2D0DCAF-ABDF-1114-C776-63723CF32223}"/>
              </a:ext>
            </a:extLst>
          </p:cNvPr>
          <p:cNvSpPr txBox="1">
            <a:spLocks noGrp="1"/>
          </p:cNvSpPr>
          <p:nvPr>
            <p:ph type="title"/>
          </p:nvPr>
        </p:nvSpPr>
        <p:spPr>
          <a:xfrm>
            <a:off x="300425" y="165425"/>
            <a:ext cx="8721300" cy="9939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SzPts val="3300"/>
              <a:buNone/>
            </a:pPr>
            <a:r>
              <a:rPr lang="en-US" sz="3200">
                <a:latin typeface="Calibri"/>
                <a:ea typeface="Calibri"/>
                <a:cs typeface="Calibri"/>
                <a:sym typeface="Calibri"/>
              </a:rPr>
              <a:t>Research Area vs. Research Problems</a:t>
            </a:r>
            <a:endParaRPr sz="3200">
              <a:latin typeface="Calibri"/>
              <a:ea typeface="Calibri"/>
              <a:cs typeface="Calibri"/>
              <a:sym typeface="Calibri"/>
            </a:endParaRPr>
          </a:p>
        </p:txBody>
      </p:sp>
      <p:sp>
        <p:nvSpPr>
          <p:cNvPr id="145" name="Google Shape;145;g21d27a8d9c0_0_26">
            <a:extLst>
              <a:ext uri="{FF2B5EF4-FFF2-40B4-BE49-F238E27FC236}">
                <a16:creationId xmlns:a16="http://schemas.microsoft.com/office/drawing/2014/main" id="{B719729E-8DEF-91C2-1F65-C11084378580}"/>
              </a:ext>
            </a:extLst>
          </p:cNvPr>
          <p:cNvSpPr txBox="1">
            <a:spLocks noGrp="1"/>
          </p:cNvSpPr>
          <p:nvPr>
            <p:ph type="body" idx="1"/>
          </p:nvPr>
        </p:nvSpPr>
        <p:spPr>
          <a:xfrm>
            <a:off x="378875" y="1324916"/>
            <a:ext cx="8564400" cy="3573600"/>
          </a:xfrm>
          <a:prstGeom prst="rect">
            <a:avLst/>
          </a:prstGeom>
          <a:noFill/>
          <a:ln>
            <a:noFill/>
          </a:ln>
        </p:spPr>
        <p:txBody>
          <a:bodyPr spcFirstLastPara="1" wrap="square" lIns="91425" tIns="45700" rIns="91425" bIns="45700" anchor="t" anchorCtr="0">
            <a:normAutofit/>
          </a:bodyPr>
          <a:lstStyle/>
          <a:p>
            <a:pPr marL="457200" lvl="0" indent="-368300" algn="l" rtl="0">
              <a:lnSpc>
                <a:spcPct val="90000"/>
              </a:lnSpc>
              <a:spcBef>
                <a:spcPts val="1000"/>
              </a:spcBef>
              <a:spcAft>
                <a:spcPts val="0"/>
              </a:spcAft>
              <a:buSzPts val="2200"/>
              <a:buChar char="●"/>
            </a:pPr>
            <a:r>
              <a:rPr lang="en-US" sz="2200" dirty="0">
                <a:latin typeface="Calibri"/>
                <a:ea typeface="Calibri"/>
                <a:cs typeface="Calibri"/>
                <a:sym typeface="Calibri"/>
              </a:rPr>
              <a:t>Research </a:t>
            </a:r>
            <a:r>
              <a:rPr lang="en-US" sz="2200" b="1" dirty="0">
                <a:latin typeface="Calibri"/>
                <a:ea typeface="Calibri"/>
                <a:cs typeface="Calibri"/>
                <a:sym typeface="Calibri"/>
              </a:rPr>
              <a:t>area</a:t>
            </a:r>
            <a:r>
              <a:rPr lang="en-US" sz="2200" dirty="0">
                <a:latin typeface="Calibri"/>
                <a:ea typeface="Calibri"/>
                <a:cs typeface="Calibri"/>
                <a:sym typeface="Calibri"/>
              </a:rPr>
              <a:t> is broad (e.g., AI/ML, Theory, Systems, CS+X)</a:t>
            </a:r>
            <a:endParaRPr sz="2200" dirty="0">
              <a:latin typeface="Calibri"/>
              <a:ea typeface="Calibri"/>
              <a:cs typeface="Calibri"/>
              <a:sym typeface="Calibri"/>
            </a:endParaRPr>
          </a:p>
          <a:p>
            <a:pPr marL="0" lvl="0" indent="0" algn="l" rtl="0">
              <a:lnSpc>
                <a:spcPct val="90000"/>
              </a:lnSpc>
              <a:spcBef>
                <a:spcPts val="1000"/>
              </a:spcBef>
              <a:spcAft>
                <a:spcPts val="0"/>
              </a:spcAft>
              <a:buSzPts val="2400"/>
              <a:buNone/>
            </a:pPr>
            <a:endParaRPr sz="2200" dirty="0">
              <a:latin typeface="Calibri"/>
              <a:ea typeface="Calibri"/>
              <a:cs typeface="Calibri"/>
              <a:sym typeface="Calibri"/>
            </a:endParaRPr>
          </a:p>
          <a:p>
            <a:pPr marL="457200" lvl="0" indent="-368300" algn="l" rtl="0">
              <a:lnSpc>
                <a:spcPct val="90000"/>
              </a:lnSpc>
              <a:spcBef>
                <a:spcPts val="1000"/>
              </a:spcBef>
              <a:spcAft>
                <a:spcPts val="0"/>
              </a:spcAft>
              <a:buSzPts val="2200"/>
              <a:buChar char="●"/>
            </a:pPr>
            <a:r>
              <a:rPr lang="en-US" sz="2200" dirty="0">
                <a:latin typeface="Calibri"/>
                <a:ea typeface="Calibri"/>
                <a:cs typeface="Calibri"/>
                <a:sym typeface="Calibri"/>
              </a:rPr>
              <a:t>Research </a:t>
            </a:r>
            <a:r>
              <a:rPr lang="en-US" sz="2200" b="1" dirty="0">
                <a:latin typeface="Calibri"/>
                <a:ea typeface="Calibri"/>
                <a:cs typeface="Calibri"/>
                <a:sym typeface="Calibri"/>
              </a:rPr>
              <a:t>problems</a:t>
            </a:r>
            <a:r>
              <a:rPr lang="en-US" sz="2200" dirty="0">
                <a:latin typeface="Calibri"/>
                <a:ea typeface="Calibri"/>
                <a:cs typeface="Calibri"/>
                <a:sym typeface="Calibri"/>
              </a:rPr>
              <a:t> are specific questions to answer within a research area (e.g., combining supervised and unsupervised learning for image recognition; designing efficient data prefetchers for chip-multiprocessors)</a:t>
            </a:r>
            <a:endParaRPr sz="2200" dirty="0">
              <a:latin typeface="Calibri"/>
              <a:ea typeface="Calibri"/>
              <a:cs typeface="Calibri"/>
              <a:sym typeface="Calibri"/>
            </a:endParaRPr>
          </a:p>
          <a:p>
            <a:pPr marL="457200" lvl="0" indent="0" algn="l" rtl="0">
              <a:lnSpc>
                <a:spcPct val="90000"/>
              </a:lnSpc>
              <a:spcBef>
                <a:spcPts val="1000"/>
              </a:spcBef>
              <a:spcAft>
                <a:spcPts val="0"/>
              </a:spcAft>
              <a:buSzPts val="2400"/>
              <a:buNone/>
            </a:pPr>
            <a:endParaRPr sz="2200" dirty="0">
              <a:latin typeface="Calibri"/>
              <a:ea typeface="Calibri"/>
              <a:cs typeface="Calibri"/>
              <a:sym typeface="Calibri"/>
            </a:endParaRPr>
          </a:p>
          <a:p>
            <a:pPr marL="457200" lvl="0" indent="-368300" algn="l" rtl="0">
              <a:lnSpc>
                <a:spcPct val="90000"/>
              </a:lnSpc>
              <a:spcBef>
                <a:spcPts val="1000"/>
              </a:spcBef>
              <a:spcAft>
                <a:spcPts val="0"/>
              </a:spcAft>
              <a:buSzPts val="2200"/>
              <a:buChar char="●"/>
            </a:pPr>
            <a:r>
              <a:rPr lang="en-US" sz="2200" dirty="0">
                <a:latin typeface="Calibri"/>
                <a:ea typeface="Calibri"/>
                <a:cs typeface="Calibri"/>
                <a:sym typeface="Calibri"/>
              </a:rPr>
              <a:t>A </a:t>
            </a:r>
            <a:r>
              <a:rPr lang="en-US" sz="2200" b="1" dirty="0">
                <a:latin typeface="Calibri"/>
                <a:ea typeface="Calibri"/>
                <a:cs typeface="Calibri"/>
                <a:sym typeface="Calibri"/>
              </a:rPr>
              <a:t>thesis</a:t>
            </a:r>
            <a:r>
              <a:rPr lang="en-US" sz="2200" dirty="0">
                <a:latin typeface="Calibri"/>
                <a:ea typeface="Calibri"/>
                <a:cs typeface="Calibri"/>
                <a:sym typeface="Calibri"/>
              </a:rPr>
              <a:t> advances knowledge by addressing important research problem(s)</a:t>
            </a:r>
            <a:endParaRPr sz="2200" dirty="0">
              <a:latin typeface="Calibri"/>
              <a:ea typeface="Calibri"/>
              <a:cs typeface="Calibri"/>
              <a:sym typeface="Calibri"/>
            </a:endParaRPr>
          </a:p>
        </p:txBody>
      </p:sp>
    </p:spTree>
    <p:extLst>
      <p:ext uri="{BB962C8B-B14F-4D97-AF65-F5344CB8AC3E}">
        <p14:creationId xmlns:p14="http://schemas.microsoft.com/office/powerpoint/2010/main" val="409458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9">
          <a:extLst>
            <a:ext uri="{FF2B5EF4-FFF2-40B4-BE49-F238E27FC236}">
              <a16:creationId xmlns:a16="http://schemas.microsoft.com/office/drawing/2014/main" id="{946AEC82-E54E-3310-3869-F1A693997CC2}"/>
            </a:ext>
          </a:extLst>
        </p:cNvPr>
        <p:cNvGrpSpPr/>
        <p:nvPr/>
      </p:nvGrpSpPr>
      <p:grpSpPr>
        <a:xfrm>
          <a:off x="0" y="0"/>
          <a:ext cx="0" cy="0"/>
          <a:chOff x="0" y="0"/>
          <a:chExt cx="0" cy="0"/>
        </a:xfrm>
      </p:grpSpPr>
      <p:sp>
        <p:nvSpPr>
          <p:cNvPr id="150" name="Google Shape;150;p4">
            <a:extLst>
              <a:ext uri="{FF2B5EF4-FFF2-40B4-BE49-F238E27FC236}">
                <a16:creationId xmlns:a16="http://schemas.microsoft.com/office/drawing/2014/main" id="{BA4E7EF2-496A-4CF2-1882-F10A682BE24A}"/>
              </a:ext>
            </a:extLst>
          </p:cNvPr>
          <p:cNvSpPr txBox="1">
            <a:spLocks noGrp="1"/>
          </p:cNvSpPr>
          <p:nvPr>
            <p:ph type="title"/>
          </p:nvPr>
        </p:nvSpPr>
        <p:spPr>
          <a:xfrm>
            <a:off x="628650" y="149225"/>
            <a:ext cx="7886700"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dirty="0"/>
              <a:t>Planning for Research + Grad School</a:t>
            </a:r>
            <a:endParaRPr sz="3200" dirty="0"/>
          </a:p>
        </p:txBody>
      </p:sp>
      <p:sp>
        <p:nvSpPr>
          <p:cNvPr id="151" name="Google Shape;151;p4">
            <a:extLst>
              <a:ext uri="{FF2B5EF4-FFF2-40B4-BE49-F238E27FC236}">
                <a16:creationId xmlns:a16="http://schemas.microsoft.com/office/drawing/2014/main" id="{796B4080-D59A-9DC8-1918-ABDAEBC8CA80}"/>
              </a:ext>
            </a:extLst>
          </p:cNvPr>
          <p:cNvSpPr txBox="1">
            <a:spLocks noGrp="1"/>
          </p:cNvSpPr>
          <p:nvPr>
            <p:ph type="body" idx="1"/>
          </p:nvPr>
        </p:nvSpPr>
        <p:spPr>
          <a:xfrm>
            <a:off x="457200" y="1143000"/>
            <a:ext cx="8229600" cy="3921180"/>
          </a:xfrm>
          <a:prstGeom prst="rect">
            <a:avLst/>
          </a:prstGeom>
          <a:noFill/>
          <a:ln>
            <a:noFill/>
          </a:ln>
        </p:spPr>
        <p:txBody>
          <a:bodyPr spcFirstLastPara="1" wrap="square" lIns="91425" tIns="45700" rIns="91425" bIns="45700" anchor="t" anchorCtr="0">
            <a:normAutofit/>
          </a:bodyPr>
          <a:lstStyle/>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Try out some projects and </a:t>
            </a:r>
            <a:r>
              <a:rPr lang="en-US" sz="2200" b="1" i="1" dirty="0">
                <a:latin typeface="Calibri"/>
                <a:ea typeface="Calibri"/>
                <a:cs typeface="Calibri"/>
                <a:sym typeface="Calibri"/>
              </a:rPr>
              <a:t>research </a:t>
            </a:r>
            <a:r>
              <a:rPr lang="en-US" sz="2200" dirty="0">
                <a:latin typeface="Calibri"/>
                <a:ea typeface="Calibri"/>
                <a:cs typeface="Calibri"/>
                <a:sym typeface="Calibri"/>
              </a:rPr>
              <a:t>first!!!</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Identify your motivation:   why grad school?</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Think about your career goals</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What drives and motivates you?   </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What’s important to </a:t>
            </a:r>
            <a:r>
              <a:rPr lang="en-US" sz="2200" b="1" dirty="0">
                <a:latin typeface="Calibri"/>
                <a:ea typeface="Calibri"/>
                <a:cs typeface="Calibri"/>
                <a:sym typeface="Calibri"/>
              </a:rPr>
              <a:t>YOU</a:t>
            </a:r>
            <a:r>
              <a:rPr lang="en-US" sz="2200" dirty="0">
                <a:latin typeface="Calibri"/>
                <a:ea typeface="Calibri"/>
                <a:cs typeface="Calibri"/>
                <a:sym typeface="Calibri"/>
              </a:rPr>
              <a:t>?</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Start early!!!   </a:t>
            </a:r>
          </a:p>
          <a:p>
            <a:pPr marL="457200" lvl="0" indent="-368300" algn="l" rtl="0">
              <a:lnSpc>
                <a:spcPct val="90000"/>
              </a:lnSpc>
              <a:spcBef>
                <a:spcPts val="1000"/>
              </a:spcBef>
              <a:spcAft>
                <a:spcPts val="0"/>
              </a:spcAft>
              <a:buSzPts val="2200"/>
              <a:buFont typeface="Calibri"/>
              <a:buChar char="●"/>
            </a:pPr>
            <a:r>
              <a:rPr lang="en-US" sz="2200" dirty="0">
                <a:latin typeface="Calibri"/>
                <a:ea typeface="Calibri"/>
                <a:cs typeface="Calibri"/>
                <a:sym typeface="Calibri"/>
              </a:rPr>
              <a:t>BUT…… </a:t>
            </a:r>
            <a:r>
              <a:rPr lang="en-US" sz="2200" b="1" i="1" dirty="0">
                <a:latin typeface="Calibri"/>
                <a:ea typeface="Calibri"/>
                <a:cs typeface="Calibri"/>
                <a:sym typeface="Calibri"/>
              </a:rPr>
              <a:t>never too late</a:t>
            </a:r>
            <a:r>
              <a:rPr lang="en-US" sz="2200" dirty="0">
                <a:latin typeface="Calibri"/>
                <a:ea typeface="Calibri"/>
                <a:cs typeface="Calibri"/>
                <a:sym typeface="Calibri"/>
              </a:rPr>
              <a:t>!!!   </a:t>
            </a:r>
          </a:p>
          <a:p>
            <a:pPr marL="546100" lvl="1" indent="0">
              <a:spcBef>
                <a:spcPts val="1000"/>
              </a:spcBef>
              <a:buSzPts val="2200"/>
              <a:buNone/>
            </a:pPr>
            <a:r>
              <a:rPr lang="en-US" sz="1900" i="1" dirty="0">
                <a:latin typeface="Calibri"/>
                <a:ea typeface="Calibri"/>
                <a:cs typeface="Calibri"/>
                <a:sym typeface="Calibri"/>
              </a:rPr>
              <a:t>Lifelong Learning……everyday can offer a new lesson</a:t>
            </a:r>
            <a:endParaRPr sz="1900" i="1" dirty="0">
              <a:latin typeface="Calibri"/>
              <a:ea typeface="Calibri"/>
              <a:cs typeface="Calibri"/>
              <a:sym typeface="Calibri"/>
            </a:endParaRPr>
          </a:p>
        </p:txBody>
      </p:sp>
    </p:spTree>
    <p:extLst>
      <p:ext uri="{BB962C8B-B14F-4D97-AF65-F5344CB8AC3E}">
        <p14:creationId xmlns:p14="http://schemas.microsoft.com/office/powerpoint/2010/main" val="690103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a:extLst>
            <a:ext uri="{FF2B5EF4-FFF2-40B4-BE49-F238E27FC236}">
              <a16:creationId xmlns:a16="http://schemas.microsoft.com/office/drawing/2014/main" id="{0EA20696-1CDA-6670-F567-3DB1EFEC4AF3}"/>
            </a:ext>
          </a:extLst>
        </p:cNvPr>
        <p:cNvGrpSpPr/>
        <p:nvPr/>
      </p:nvGrpSpPr>
      <p:grpSpPr>
        <a:xfrm>
          <a:off x="0" y="0"/>
          <a:ext cx="0" cy="0"/>
          <a:chOff x="0" y="0"/>
          <a:chExt cx="0" cy="0"/>
        </a:xfrm>
      </p:grpSpPr>
      <p:sp>
        <p:nvSpPr>
          <p:cNvPr id="150" name="Google Shape;150;p4">
            <a:extLst>
              <a:ext uri="{FF2B5EF4-FFF2-40B4-BE49-F238E27FC236}">
                <a16:creationId xmlns:a16="http://schemas.microsoft.com/office/drawing/2014/main" id="{63DB1884-98E4-F530-DAE5-EA7D59CD30E9}"/>
              </a:ext>
            </a:extLst>
          </p:cNvPr>
          <p:cNvSpPr txBox="1">
            <a:spLocks noGrp="1"/>
          </p:cNvSpPr>
          <p:nvPr>
            <p:ph type="title"/>
          </p:nvPr>
        </p:nvSpPr>
        <p:spPr>
          <a:xfrm>
            <a:off x="457199" y="149225"/>
            <a:ext cx="8146111" cy="993775"/>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4400"/>
              <a:buFont typeface="Calibri"/>
              <a:buNone/>
            </a:pPr>
            <a:r>
              <a:rPr lang="en-US" sz="3200" dirty="0"/>
              <a:t>Preparation for Research + Grad School</a:t>
            </a:r>
            <a:endParaRPr sz="3200" dirty="0"/>
          </a:p>
        </p:txBody>
      </p:sp>
      <p:sp>
        <p:nvSpPr>
          <p:cNvPr id="151" name="Google Shape;151;p4">
            <a:extLst>
              <a:ext uri="{FF2B5EF4-FFF2-40B4-BE49-F238E27FC236}">
                <a16:creationId xmlns:a16="http://schemas.microsoft.com/office/drawing/2014/main" id="{D766710E-E2B5-EA03-8189-FF2C55C34207}"/>
              </a:ext>
            </a:extLst>
          </p:cNvPr>
          <p:cNvSpPr txBox="1">
            <a:spLocks noGrp="1"/>
          </p:cNvSpPr>
          <p:nvPr>
            <p:ph type="body" idx="1"/>
          </p:nvPr>
        </p:nvSpPr>
        <p:spPr>
          <a:xfrm>
            <a:off x="457200" y="1015779"/>
            <a:ext cx="8229600" cy="3921180"/>
          </a:xfrm>
          <a:prstGeom prst="rect">
            <a:avLst/>
          </a:prstGeom>
          <a:noFill/>
          <a:ln>
            <a:noFill/>
          </a:ln>
        </p:spPr>
        <p:txBody>
          <a:bodyPr spcFirstLastPara="1" wrap="square" lIns="91425" tIns="45700" rIns="91425" bIns="45700" anchor="t" anchorCtr="0">
            <a:normAutofit/>
          </a:bodyPr>
          <a:lstStyle/>
          <a:p>
            <a:pPr marL="457200" lvl="0" indent="-368300" algn="l" rtl="0">
              <a:lnSpc>
                <a:spcPct val="90000"/>
              </a:lnSpc>
              <a:spcBef>
                <a:spcPts val="1000"/>
              </a:spcBef>
              <a:spcAft>
                <a:spcPts val="0"/>
              </a:spcAft>
              <a:buSzPts val="2200"/>
              <a:buFont typeface="Calibri"/>
              <a:buChar char="●"/>
            </a:pPr>
            <a:r>
              <a:rPr lang="en-US" sz="2200" b="1" i="1" dirty="0">
                <a:latin typeface="Calibri"/>
                <a:ea typeface="Calibri"/>
                <a:cs typeface="Calibri"/>
                <a:sym typeface="Calibri"/>
              </a:rPr>
              <a:t>Take the pre-requisite courses first!!!</a:t>
            </a:r>
          </a:p>
          <a:p>
            <a:pPr lvl="1" indent="-368300">
              <a:spcBef>
                <a:spcPts val="1000"/>
              </a:spcBef>
              <a:buSzPts val="2200"/>
              <a:buFont typeface="Calibri"/>
              <a:buChar char="●"/>
            </a:pPr>
            <a:r>
              <a:rPr lang="en-US" sz="1900" dirty="0">
                <a:latin typeface="Calibri"/>
                <a:ea typeface="Calibri"/>
                <a:cs typeface="Calibri"/>
                <a:sym typeface="Calibri"/>
              </a:rPr>
              <a:t>CMSC330 and 351 now required for independent research classes</a:t>
            </a:r>
          </a:p>
          <a:p>
            <a:pPr indent="-368300">
              <a:buSzPts val="2200"/>
              <a:buFont typeface="Calibri"/>
              <a:buChar char="●"/>
            </a:pPr>
            <a:r>
              <a:rPr lang="en-US" sz="2200" dirty="0">
                <a:latin typeface="Calibri"/>
                <a:ea typeface="Calibri"/>
                <a:cs typeface="Calibri"/>
                <a:sym typeface="Calibri"/>
              </a:rPr>
              <a:t>Each research area/domain may have different requirements for background knowledge &amp; preparation.  Find out what they are!!!</a:t>
            </a:r>
          </a:p>
          <a:p>
            <a:pPr indent="-368300">
              <a:buSzPts val="2200"/>
              <a:buFont typeface="Calibri"/>
              <a:buChar char="●"/>
            </a:pPr>
            <a:r>
              <a:rPr lang="en-US" sz="2200" dirty="0">
                <a:latin typeface="Calibri"/>
                <a:ea typeface="Calibri"/>
                <a:cs typeface="Calibri"/>
                <a:sym typeface="Calibri"/>
              </a:rPr>
              <a:t>Master &amp; </a:t>
            </a:r>
            <a:r>
              <a:rPr lang="en-US" sz="2200" b="1" i="1" dirty="0">
                <a:latin typeface="Calibri"/>
                <a:ea typeface="Calibri"/>
                <a:cs typeface="Calibri"/>
                <a:sym typeface="Calibri"/>
              </a:rPr>
              <a:t>excel</a:t>
            </a:r>
            <a:r>
              <a:rPr lang="en-US" sz="2200" dirty="0">
                <a:latin typeface="Calibri"/>
                <a:ea typeface="Calibri"/>
                <a:cs typeface="Calibri"/>
                <a:sym typeface="Calibri"/>
              </a:rPr>
              <a:t> on background knowledge/skills/libraries/tools </a:t>
            </a:r>
          </a:p>
          <a:p>
            <a:pPr indent="-368300">
              <a:buSzPts val="2200"/>
              <a:buFont typeface="Calibri"/>
              <a:buChar char="●"/>
            </a:pPr>
            <a:r>
              <a:rPr lang="en-US" sz="2200" dirty="0">
                <a:latin typeface="Calibri"/>
                <a:ea typeface="Calibri"/>
                <a:cs typeface="Calibri"/>
                <a:sym typeface="Calibri"/>
              </a:rPr>
              <a:t>Talk to the faculty who you take classes from</a:t>
            </a:r>
          </a:p>
          <a:p>
            <a:pPr indent="-368300">
              <a:buSzPts val="2200"/>
              <a:buFont typeface="Calibri"/>
              <a:buChar char="●"/>
            </a:pPr>
            <a:r>
              <a:rPr lang="en-US" sz="2200" dirty="0">
                <a:latin typeface="Calibri"/>
                <a:ea typeface="Calibri"/>
                <a:cs typeface="Calibri"/>
                <a:sym typeface="Calibri"/>
              </a:rPr>
              <a:t>Seek advices from faculty and senior (grad) students you know</a:t>
            </a:r>
          </a:p>
          <a:p>
            <a:pPr indent="-368300">
              <a:buSzPts val="2200"/>
              <a:buFont typeface="Calibri"/>
              <a:buChar char="●"/>
            </a:pPr>
            <a:r>
              <a:rPr lang="en-US" sz="2200" dirty="0">
                <a:latin typeface="Calibri"/>
                <a:ea typeface="Calibri"/>
                <a:cs typeface="Calibri"/>
                <a:sym typeface="Calibri"/>
              </a:rPr>
              <a:t>Work on what you’re excited and </a:t>
            </a:r>
            <a:r>
              <a:rPr lang="en-US" sz="2200" b="1" i="1" dirty="0">
                <a:latin typeface="Calibri"/>
                <a:ea typeface="Calibri"/>
                <a:cs typeface="Calibri"/>
                <a:sym typeface="Calibri"/>
              </a:rPr>
              <a:t>good </a:t>
            </a:r>
            <a:r>
              <a:rPr lang="en-US" sz="2200" dirty="0">
                <a:latin typeface="Calibri"/>
                <a:ea typeface="Calibri"/>
                <a:cs typeface="Calibri"/>
                <a:sym typeface="Calibri"/>
              </a:rPr>
              <a:t>at </a:t>
            </a:r>
          </a:p>
          <a:p>
            <a:pPr marL="889000" lvl="1" indent="-342900">
              <a:buSzPts val="2200"/>
              <a:buFontTx/>
              <a:buChar char="-"/>
            </a:pPr>
            <a:r>
              <a:rPr lang="en-US" sz="1600" i="1" dirty="0">
                <a:latin typeface="Calibri"/>
                <a:ea typeface="Calibri"/>
                <a:cs typeface="Calibri"/>
                <a:sym typeface="Calibri"/>
              </a:rPr>
              <a:t>Don’t chase after what’s </a:t>
            </a:r>
            <a:r>
              <a:rPr lang="en-US" sz="1600" i="1" u="sng" dirty="0">
                <a:latin typeface="Calibri"/>
                <a:ea typeface="Calibri"/>
                <a:cs typeface="Calibri"/>
                <a:sym typeface="Calibri"/>
              </a:rPr>
              <a:t>perceived</a:t>
            </a:r>
            <a:r>
              <a:rPr lang="en-US" sz="1600" i="1" dirty="0">
                <a:latin typeface="Calibri"/>
                <a:ea typeface="Calibri"/>
                <a:cs typeface="Calibri"/>
                <a:sym typeface="Calibri"/>
              </a:rPr>
              <a:t> to be hot!  </a:t>
            </a:r>
          </a:p>
          <a:p>
            <a:pPr marL="889000" lvl="1" indent="-342900">
              <a:buSzPts val="2200"/>
              <a:buFontTx/>
              <a:buChar char="-"/>
            </a:pPr>
            <a:r>
              <a:rPr lang="en-US" sz="1600" i="1" dirty="0">
                <a:latin typeface="Calibri"/>
                <a:ea typeface="Calibri"/>
                <a:cs typeface="Calibri"/>
                <a:sym typeface="Calibri"/>
              </a:rPr>
              <a:t>What’s hot today may not last beyond 3-5 years!</a:t>
            </a:r>
          </a:p>
        </p:txBody>
      </p:sp>
    </p:spTree>
    <p:extLst>
      <p:ext uri="{BB962C8B-B14F-4D97-AF65-F5344CB8AC3E}">
        <p14:creationId xmlns:p14="http://schemas.microsoft.com/office/powerpoint/2010/main" val="3861670830"/>
      </p:ext>
    </p:extLst>
  </p:cSld>
  <p:clrMapOvr>
    <a:masterClrMapping/>
  </p:clrMapOvr>
</p:sld>
</file>

<file path=ppt/theme/theme1.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1663</Words>
  <Application>Microsoft Macintosh PowerPoint</Application>
  <PresentationFormat>On-screen Show (16:9)</PresentationFormat>
  <Paragraphs>187</Paragraphs>
  <Slides>24</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Source Sans Pro</vt:lpstr>
      <vt:lpstr>Calibri</vt:lpstr>
      <vt:lpstr>Noto Sans Symbols</vt:lpstr>
      <vt:lpstr>Arial</vt:lpstr>
      <vt:lpstr>Custom Design</vt:lpstr>
      <vt:lpstr>Custom Design</vt:lpstr>
      <vt:lpstr>Advanced Planning &amp; Preparation for Research and Graduate School</vt:lpstr>
      <vt:lpstr>Poll</vt:lpstr>
      <vt:lpstr>Finding a Research Area: You</vt:lpstr>
      <vt:lpstr>Finding Your Strength</vt:lpstr>
      <vt:lpstr>Identifying Potential Impact</vt:lpstr>
      <vt:lpstr>A good match with an advisor is important!</vt:lpstr>
      <vt:lpstr>Research Area vs. Research Problems</vt:lpstr>
      <vt:lpstr>Planning for Research + Grad School</vt:lpstr>
      <vt:lpstr>Preparation for Research + Grad School</vt:lpstr>
      <vt:lpstr>Identify the Process</vt:lpstr>
      <vt:lpstr>Start by Doing YOUR Research</vt:lpstr>
      <vt:lpstr>Questions to Consider</vt:lpstr>
      <vt:lpstr>More Questions to Consider</vt:lpstr>
      <vt:lpstr>Interact with Advisors</vt:lpstr>
      <vt:lpstr>Research Meetings</vt:lpstr>
      <vt:lpstr>Combined BS/MS Degree:  Eligibility</vt:lpstr>
      <vt:lpstr>PowerPoint Presentation</vt:lpstr>
      <vt:lpstr>Some DO’s</vt:lpstr>
      <vt:lpstr>Some DO’s</vt:lpstr>
      <vt:lpstr>Some DON’Ts</vt:lpstr>
      <vt:lpstr>A Great Article for Every Grad Student (and Advisor)</vt:lpstr>
      <vt:lpstr>Resources</vt:lpstr>
      <vt:lpstr>Advanced Planning &amp; Preparation for Research and Graduate School  Open Q&amp;A with Panelists!!! </vt:lpstr>
      <vt:lpstr>Panelists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Jileen Hohle</dc:creator>
  <cp:lastModifiedBy>Ming C Lin</cp:lastModifiedBy>
  <cp:revision>24</cp:revision>
  <dcterms:created xsi:type="dcterms:W3CDTF">2014-06-10T18:23:13Z</dcterms:created>
  <dcterms:modified xsi:type="dcterms:W3CDTF">2026-03-26T01:32:12Z</dcterms:modified>
</cp:coreProperties>
</file>