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sldIdLst>
    <p:sldId id="361" r:id="rId2"/>
    <p:sldId id="286" r:id="rId3"/>
    <p:sldId id="288" r:id="rId4"/>
    <p:sldId id="348" r:id="rId5"/>
    <p:sldId id="320" r:id="rId6"/>
    <p:sldId id="369" r:id="rId7"/>
    <p:sldId id="372" r:id="rId8"/>
    <p:sldId id="370" r:id="rId9"/>
    <p:sldId id="371" r:id="rId10"/>
    <p:sldId id="377" r:id="rId11"/>
    <p:sldId id="378" r:id="rId12"/>
    <p:sldId id="376" r:id="rId13"/>
    <p:sldId id="379" r:id="rId14"/>
    <p:sldId id="375" r:id="rId15"/>
    <p:sldId id="387" r:id="rId16"/>
    <p:sldId id="365" r:id="rId17"/>
    <p:sldId id="283" r:id="rId18"/>
    <p:sldId id="366" r:id="rId19"/>
    <p:sldId id="367" r:id="rId20"/>
    <p:sldId id="342" r:id="rId21"/>
    <p:sldId id="315" r:id="rId22"/>
    <p:sldId id="352" r:id="rId23"/>
    <p:sldId id="391" r:id="rId24"/>
    <p:sldId id="392" r:id="rId25"/>
    <p:sldId id="396" r:id="rId26"/>
    <p:sldId id="397" r:id="rId27"/>
    <p:sldId id="266" r:id="rId28"/>
    <p:sldId id="398" r:id="rId29"/>
    <p:sldId id="394" r:id="rId30"/>
    <p:sldId id="363" r:id="rId31"/>
    <p:sldId id="267" r:id="rId32"/>
    <p:sldId id="301" r:id="rId33"/>
    <p:sldId id="384" r:id="rId34"/>
    <p:sldId id="353" r:id="rId35"/>
    <p:sldId id="358" r:id="rId36"/>
    <p:sldId id="305" r:id="rId37"/>
    <p:sldId id="357" r:id="rId38"/>
    <p:sldId id="359" r:id="rId39"/>
    <p:sldId id="263" r:id="rId40"/>
    <p:sldId id="265" r:id="rId41"/>
    <p:sldId id="264" r:id="rId42"/>
    <p:sldId id="272" r:id="rId43"/>
    <p:sldId id="275" r:id="rId44"/>
    <p:sldId id="362" r:id="rId45"/>
    <p:sldId id="382" r:id="rId46"/>
    <p:sldId id="273" r:id="rId47"/>
    <p:sldId id="281" r:id="rId48"/>
    <p:sldId id="291" r:id="rId49"/>
    <p:sldId id="299" r:id="rId50"/>
    <p:sldId id="276" r:id="rId51"/>
    <p:sldId id="308" r:id="rId52"/>
    <p:sldId id="313" r:id="rId53"/>
    <p:sldId id="356" r:id="rId54"/>
    <p:sldId id="346" r:id="rId55"/>
    <p:sldId id="311" r:id="rId56"/>
    <p:sldId id="300" r:id="rId57"/>
    <p:sldId id="303" r:id="rId58"/>
    <p:sldId id="39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0A29"/>
    <a:srgbClr val="C00000"/>
    <a:srgbClr val="575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1355" autoAdjust="0"/>
  </p:normalViewPr>
  <p:slideViewPr>
    <p:cSldViewPr snapToGrid="0">
      <p:cViewPr varScale="1">
        <p:scale>
          <a:sx n="76" d="100"/>
          <a:sy n="76" d="100"/>
        </p:scale>
        <p:origin x="221" y="6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E5608-2E2C-4B8F-979D-B7309BE99E51}"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5C4B9-565D-4929-B420-C5A23A6FC7AC}" type="slidenum">
              <a:rPr lang="en-US" smtClean="0"/>
              <a:t>‹#›</a:t>
            </a:fld>
            <a:endParaRPr lang="en-US"/>
          </a:p>
        </p:txBody>
      </p:sp>
    </p:spTree>
    <p:extLst>
      <p:ext uri="{BB962C8B-B14F-4D97-AF65-F5344CB8AC3E}">
        <p14:creationId xmlns:p14="http://schemas.microsoft.com/office/powerpoint/2010/main" val="115448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p>
          <a:p>
            <a:r>
              <a:rPr lang="en-US" dirty="0"/>
              <a:t>I am Irtaza Shahid, and </a:t>
            </a:r>
          </a:p>
          <a:p>
            <a:r>
              <a:rPr lang="en-US" dirty="0"/>
              <a:t>today I will be presenting “VoiceFind Noise Resilient Speech Recovery in Commodity Headphones”</a:t>
            </a:r>
          </a:p>
          <a:p>
            <a:r>
              <a:rPr lang="en-US" dirty="0"/>
              <a:t>This is a joint work with my colleagues Yang Bai, and Nakul Garg and my adviser Nirupam Roy. </a:t>
            </a:r>
          </a:p>
          <a:p>
            <a:r>
              <a:rPr lang="en-US" dirty="0"/>
              <a:t>We are from University of Maryland</a:t>
            </a:r>
          </a:p>
        </p:txBody>
      </p:sp>
      <p:sp>
        <p:nvSpPr>
          <p:cNvPr id="4" name="Slide Number Placeholder 3"/>
          <p:cNvSpPr>
            <a:spLocks noGrp="1"/>
          </p:cNvSpPr>
          <p:nvPr>
            <p:ph type="sldNum" sz="quarter" idx="5"/>
          </p:nvPr>
        </p:nvSpPr>
        <p:spPr/>
        <p:txBody>
          <a:bodyPr/>
          <a:lstStyle/>
          <a:p>
            <a:fld id="{7315C4B9-565D-4929-B420-C5A23A6FC7AC}" type="slidenum">
              <a:rPr lang="en-US" smtClean="0"/>
              <a:t>1</a:t>
            </a:fld>
            <a:endParaRPr lang="en-US"/>
          </a:p>
        </p:txBody>
      </p:sp>
    </p:spTree>
    <p:extLst>
      <p:ext uri="{BB962C8B-B14F-4D97-AF65-F5344CB8AC3E}">
        <p14:creationId xmlns:p14="http://schemas.microsoft.com/office/powerpoint/2010/main" val="2497429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Listening is only one part of the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not only want to listen, you want to talk and convey your message as well.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And it is microphone’s job to capture your voice.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in addition to your voice, there might be various kinds of noises in your surrounding.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Which also get captured by the microphone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microphone has no way to differentiate between desired speech and disturbing noises.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it cannot stop unwanted sound to enter into the microphone and gets transmitted to the other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makes it difficult for the person on the other end to understand and enjoy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the question arises, How can we enforce microphone to only capture target’s voice?</a:t>
            </a:r>
          </a:p>
        </p:txBody>
      </p:sp>
      <p:sp>
        <p:nvSpPr>
          <p:cNvPr id="4" name="Slide Number Placeholder 3"/>
          <p:cNvSpPr>
            <a:spLocks noGrp="1"/>
          </p:cNvSpPr>
          <p:nvPr>
            <p:ph type="sldNum" sz="quarter" idx="5"/>
          </p:nvPr>
        </p:nvSpPr>
        <p:spPr/>
        <p:txBody>
          <a:bodyPr/>
          <a:lstStyle/>
          <a:p>
            <a:fld id="{7315C4B9-565D-4929-B420-C5A23A6FC7AC}" type="slidenum">
              <a:rPr lang="en-US" smtClean="0"/>
              <a:t>10</a:t>
            </a:fld>
            <a:endParaRPr lang="en-US"/>
          </a:p>
        </p:txBody>
      </p:sp>
    </p:spTree>
    <p:extLst>
      <p:ext uri="{BB962C8B-B14F-4D97-AF65-F5344CB8AC3E}">
        <p14:creationId xmlns:p14="http://schemas.microsoft.com/office/powerpoint/2010/main" val="268699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Listening is only one part of the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not only want to listen, you want to talk and convey your message as well.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And it is microphone’s job to capture your voice.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in addition to your voice, there might be various kinds of noises in your surrounding.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Which also get captured by the microphone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microphone has no way to differentiate between desired speech and disturbing noises.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it cannot stop unwanted sound to enter into the microphone and gets transmitted to the other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makes it difficult for the person on the other end to understand and enjoy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the question arises, How can we enforce microphone to only capture target’s voice?</a:t>
            </a:r>
          </a:p>
        </p:txBody>
      </p:sp>
      <p:sp>
        <p:nvSpPr>
          <p:cNvPr id="4" name="Slide Number Placeholder 3"/>
          <p:cNvSpPr>
            <a:spLocks noGrp="1"/>
          </p:cNvSpPr>
          <p:nvPr>
            <p:ph type="sldNum" sz="quarter" idx="5"/>
          </p:nvPr>
        </p:nvSpPr>
        <p:spPr/>
        <p:txBody>
          <a:bodyPr/>
          <a:lstStyle/>
          <a:p>
            <a:fld id="{7315C4B9-565D-4929-B420-C5A23A6FC7AC}" type="slidenum">
              <a:rPr lang="en-US" smtClean="0"/>
              <a:t>11</a:t>
            </a:fld>
            <a:endParaRPr lang="en-US"/>
          </a:p>
        </p:txBody>
      </p:sp>
    </p:spTree>
    <p:extLst>
      <p:ext uri="{BB962C8B-B14F-4D97-AF65-F5344CB8AC3E}">
        <p14:creationId xmlns:p14="http://schemas.microsoft.com/office/powerpoint/2010/main" val="3574152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Listening is only one part of the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not only want to listen, you want to talk and convey your message as well.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And it is microphone’s job to capture your voice.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in addition to your voice, there might be various kinds of noises in your surrounding.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Which also get captured by the microphone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microphone has no way to differentiate between desired speech and disturbing noises.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it cannot stop unwanted sound to enter into the microphone and gets transmitted to the other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makes it difficult for the person on the other end to understand and enjoy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the question arises, How can we enforce microphone to only capture target’s voice?</a:t>
            </a:r>
          </a:p>
        </p:txBody>
      </p:sp>
      <p:sp>
        <p:nvSpPr>
          <p:cNvPr id="4" name="Slide Number Placeholder 3"/>
          <p:cNvSpPr>
            <a:spLocks noGrp="1"/>
          </p:cNvSpPr>
          <p:nvPr>
            <p:ph type="sldNum" sz="quarter" idx="5"/>
          </p:nvPr>
        </p:nvSpPr>
        <p:spPr/>
        <p:txBody>
          <a:bodyPr/>
          <a:lstStyle/>
          <a:p>
            <a:fld id="{7315C4B9-565D-4929-B420-C5A23A6FC7AC}" type="slidenum">
              <a:rPr lang="en-US" smtClean="0"/>
              <a:t>12</a:t>
            </a:fld>
            <a:endParaRPr lang="en-US"/>
          </a:p>
        </p:txBody>
      </p:sp>
    </p:spTree>
    <p:extLst>
      <p:ext uri="{BB962C8B-B14F-4D97-AF65-F5344CB8AC3E}">
        <p14:creationId xmlns:p14="http://schemas.microsoft.com/office/powerpoint/2010/main" val="44949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Listening is only one part of the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not only want to listen, you want to talk and convey your message as well.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And it is microphone’s job to capture your voice.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in addition to your voice, there might be various kinds of noises in your surrounding.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Which also get captured by the microphone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microphone has no way to differentiate between desired speech and disturbing noises.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it cannot stop unwanted sound to enter into the microphone and gets transmitted to the other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makes it difficult for the person on the other end to understand and enjoy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the question arises, How can we enforce microphone to only capture target’s voice?</a:t>
            </a:r>
          </a:p>
        </p:txBody>
      </p:sp>
      <p:sp>
        <p:nvSpPr>
          <p:cNvPr id="4" name="Slide Number Placeholder 3"/>
          <p:cNvSpPr>
            <a:spLocks noGrp="1"/>
          </p:cNvSpPr>
          <p:nvPr>
            <p:ph type="sldNum" sz="quarter" idx="5"/>
          </p:nvPr>
        </p:nvSpPr>
        <p:spPr/>
        <p:txBody>
          <a:bodyPr/>
          <a:lstStyle/>
          <a:p>
            <a:fld id="{7315C4B9-565D-4929-B420-C5A23A6FC7AC}" type="slidenum">
              <a:rPr lang="en-US" smtClean="0"/>
              <a:t>13</a:t>
            </a:fld>
            <a:endParaRPr lang="en-US"/>
          </a:p>
        </p:txBody>
      </p:sp>
    </p:spTree>
    <p:extLst>
      <p:ext uri="{BB962C8B-B14F-4D97-AF65-F5344CB8AC3E}">
        <p14:creationId xmlns:p14="http://schemas.microsoft.com/office/powerpoint/2010/main" val="290911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Listening is only one part of the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not only want to listen, you want to talk and convey your message as well.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And it is microphone’s job to capture your voice.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But in addition to your voice, there might be various kinds of noises in your surrounding.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Which also get captured by the microphone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microphone has no way to differentiate between desired speech and disturbing noises.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it cannot stop unwanted sound to enter into the microphone and gets transmitted to the other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makes it difficult for the person on the other end to understand and enjoy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 So, the question arises, How can we enforce microphone to only capture target’s voice? </a:t>
            </a:r>
          </a:p>
        </p:txBody>
      </p:sp>
      <p:sp>
        <p:nvSpPr>
          <p:cNvPr id="4" name="Slide Number Placeholder 3"/>
          <p:cNvSpPr>
            <a:spLocks noGrp="1"/>
          </p:cNvSpPr>
          <p:nvPr>
            <p:ph type="sldNum" sz="quarter" idx="5"/>
          </p:nvPr>
        </p:nvSpPr>
        <p:spPr/>
        <p:txBody>
          <a:bodyPr/>
          <a:lstStyle/>
          <a:p>
            <a:fld id="{7315C4B9-565D-4929-B420-C5A23A6FC7AC}" type="slidenum">
              <a:rPr lang="en-US" smtClean="0"/>
              <a:t>14</a:t>
            </a:fld>
            <a:endParaRPr lang="en-US"/>
          </a:p>
        </p:txBody>
      </p:sp>
    </p:spTree>
    <p:extLst>
      <p:ext uri="{BB962C8B-B14F-4D97-AF65-F5344CB8AC3E}">
        <p14:creationId xmlns:p14="http://schemas.microsoft.com/office/powerpoint/2010/main" val="1952891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Definitely it is an important problem, and Industry is actively working in this area.</a:t>
            </a:r>
          </a:p>
          <a:p>
            <a:r>
              <a:rPr lang="en-US" dirty="0"/>
              <a:t>It allows them to provide a better call experience to their user and it also allow users to record an audio even in dense noisy environments.</a:t>
            </a:r>
          </a:p>
          <a:p>
            <a:r>
              <a:rPr lang="en-US" dirty="0"/>
              <a:t>Currently, commodity devices are either using Learning-based voice isolation methods or multiple microphones for beamforming.</a:t>
            </a:r>
          </a:p>
          <a:p>
            <a:endParaRPr lang="en-US" dirty="0"/>
          </a:p>
          <a:p>
            <a:r>
              <a:rPr lang="en-US" dirty="0"/>
              <a:t>Yesterday in conference, we have seen an exciting paper </a:t>
            </a:r>
            <a:r>
              <a:rPr lang="en-US" dirty="0" err="1"/>
              <a:t>ClearBuds</a:t>
            </a:r>
            <a:r>
              <a:rPr lang="en-US" dirty="0"/>
              <a:t> which is also filtering a speech for the user on the other end by training a deep learning model.</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15</a:t>
            </a:fld>
            <a:endParaRPr lang="en-US"/>
          </a:p>
        </p:txBody>
      </p:sp>
    </p:spTree>
    <p:extLst>
      <p:ext uri="{BB962C8B-B14F-4D97-AF65-F5344CB8AC3E}">
        <p14:creationId xmlns:p14="http://schemas.microsoft.com/office/powerpoint/2010/main" val="706527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how learning-based method works is</a:t>
            </a:r>
          </a:p>
          <a:p>
            <a:r>
              <a:rPr lang="en-US" dirty="0"/>
              <a:t>They train a model to extract a clean speech from the mixture of voice and ambient noise.</a:t>
            </a:r>
          </a:p>
          <a:p>
            <a:r>
              <a:rPr lang="en-US" dirty="0"/>
              <a:t>Current, State of the art networks have shown a great potential in removing noise and generating a clean speech.</a:t>
            </a:r>
          </a:p>
        </p:txBody>
      </p:sp>
      <p:sp>
        <p:nvSpPr>
          <p:cNvPr id="4" name="Slide Number Placeholder 3"/>
          <p:cNvSpPr>
            <a:spLocks noGrp="1"/>
          </p:cNvSpPr>
          <p:nvPr>
            <p:ph type="sldNum" sz="quarter" idx="5"/>
          </p:nvPr>
        </p:nvSpPr>
        <p:spPr/>
        <p:txBody>
          <a:bodyPr/>
          <a:lstStyle/>
          <a:p>
            <a:fld id="{7315C4B9-565D-4929-B420-C5A23A6FC7AC}" type="slidenum">
              <a:rPr lang="en-US" smtClean="0"/>
              <a:t>16</a:t>
            </a:fld>
            <a:endParaRPr lang="en-US"/>
          </a:p>
        </p:txBody>
      </p:sp>
    </p:spTree>
    <p:extLst>
      <p:ext uri="{BB962C8B-B14F-4D97-AF65-F5344CB8AC3E}">
        <p14:creationId xmlns:p14="http://schemas.microsoft.com/office/powerpoint/2010/main" val="4244376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this type of model does not perform well when there is a new type of noise in the environment or when there are different number of noise sources.</a:t>
            </a:r>
          </a:p>
          <a:p>
            <a:r>
              <a:rPr lang="en-US" dirty="0"/>
              <a:t>Because during training they tries to learn noise structure or characteristics and then use them for speech separation.</a:t>
            </a:r>
          </a:p>
          <a:p>
            <a:endParaRPr lang="en-US" dirty="0"/>
          </a:p>
          <a:p>
            <a:r>
              <a:rPr lang="en-US" strike="sngStrike" dirty="0"/>
              <a:t>The performance of these trained models degrades in an environment with a new type of ambient noise which is not present in the training process. </a:t>
            </a:r>
          </a:p>
          <a:p>
            <a:endParaRPr lang="en-US" dirty="0"/>
          </a:p>
          <a:p>
            <a:r>
              <a:rPr lang="en-US" strike="sngStrike" dirty="0"/>
              <a:t>It is established in the recent study that the performance of these trained models degrades in those scenarios which are not present in the training process.</a:t>
            </a:r>
          </a:p>
          <a:p>
            <a:r>
              <a:rPr lang="en-US" strike="sngStrike" dirty="0"/>
              <a:t>Because while training model tries to learn the characteristics of a speech and noise in order to separate them out.</a:t>
            </a:r>
          </a:p>
          <a:p>
            <a:r>
              <a:rPr lang="en-US" strike="sngStrike" dirty="0"/>
              <a:t>That is why these solutions face difficulty in generalizing over unseen scenarios such as different type of noise, musical instrument or number of sources, so, they suffers from performance degradation in new environments.</a:t>
            </a:r>
          </a:p>
        </p:txBody>
      </p:sp>
      <p:sp>
        <p:nvSpPr>
          <p:cNvPr id="4" name="Slide Number Placeholder 3"/>
          <p:cNvSpPr>
            <a:spLocks noGrp="1"/>
          </p:cNvSpPr>
          <p:nvPr>
            <p:ph type="sldNum" sz="quarter" idx="5"/>
          </p:nvPr>
        </p:nvSpPr>
        <p:spPr/>
        <p:txBody>
          <a:bodyPr/>
          <a:lstStyle/>
          <a:p>
            <a:fld id="{7315C4B9-565D-4929-B420-C5A23A6FC7AC}" type="slidenum">
              <a:rPr lang="en-US" smtClean="0"/>
              <a:t>17</a:t>
            </a:fld>
            <a:endParaRPr lang="en-US"/>
          </a:p>
        </p:txBody>
      </p:sp>
    </p:spTree>
    <p:extLst>
      <p:ext uri="{BB962C8B-B14F-4D97-AF65-F5344CB8AC3E}">
        <p14:creationId xmlns:p14="http://schemas.microsoft.com/office/powerpoint/2010/main" val="318439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however becomes more challenging when multiple speeches are superimposed and we want to separate them out.</a:t>
            </a:r>
          </a:p>
          <a:p>
            <a:r>
              <a:rPr lang="en-US" dirty="0"/>
              <a:t>Recently deep learning models (such as Conv Tas Net and </a:t>
            </a:r>
            <a:r>
              <a:rPr lang="en-US" dirty="0" err="1"/>
              <a:t>Wavesplit</a:t>
            </a:r>
            <a:r>
              <a:rPr lang="en-US" dirty="0"/>
              <a:t>) are trained to target this problem.</a:t>
            </a:r>
          </a:p>
          <a:p>
            <a:r>
              <a:rPr lang="en-US" dirty="0"/>
              <a:t>These models learn the differences between the speech of different speakers. </a:t>
            </a:r>
          </a:p>
          <a:p>
            <a:r>
              <a:rPr lang="en-US" dirty="0"/>
              <a:t>And given the overlapped speech signals they separate them out and provide the speech corresponding to different users.</a:t>
            </a:r>
          </a:p>
          <a:p>
            <a:endParaRPr lang="en-US" dirty="0"/>
          </a:p>
          <a:p>
            <a:r>
              <a:rPr lang="en-US" dirty="0"/>
              <a:t>This is great! But there is one caveat.</a:t>
            </a:r>
          </a:p>
          <a:p>
            <a:r>
              <a:rPr lang="en-US" dirty="0"/>
              <a:t>Click</a:t>
            </a:r>
          </a:p>
          <a:p>
            <a:r>
              <a:rPr lang="en-US" dirty="0"/>
              <a:t>These model can separate all speeches, but they cannot link extracted speech to the user. </a:t>
            </a:r>
          </a:p>
          <a:p>
            <a:r>
              <a:rPr lang="en-US" dirty="0"/>
              <a:t>Because, it has no information about the speaker, so it cannot decide which speech corresponds to the target speaker.</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18</a:t>
            </a:fld>
            <a:endParaRPr lang="en-US"/>
          </a:p>
        </p:txBody>
      </p:sp>
    </p:spTree>
    <p:extLst>
      <p:ext uri="{BB962C8B-B14F-4D97-AF65-F5344CB8AC3E}">
        <p14:creationId xmlns:p14="http://schemas.microsoft.com/office/powerpoint/2010/main" val="24304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existing solutions that try to solve this problem by using facial cues, lip motion, or ultrasound reflection from the user’s face </a:t>
            </a:r>
          </a:p>
          <a:p>
            <a:r>
              <a:rPr lang="en-US" dirty="0"/>
              <a:t>so that the extracted speech can be identified and linked to the speaker.</a:t>
            </a:r>
          </a:p>
          <a:p>
            <a:r>
              <a:rPr lang="en-US" dirty="0"/>
              <a:t>These solutions are relying on extra modality for identification…</a:t>
            </a:r>
          </a:p>
          <a:p>
            <a:r>
              <a:rPr lang="en-US" dirty="0"/>
              <a:t>Click</a:t>
            </a:r>
          </a:p>
          <a:p>
            <a:r>
              <a:rPr lang="en-US" dirty="0"/>
              <a:t>We believe that more useful solution would be to only use audio which in any case being recorded by the microphones.</a:t>
            </a:r>
          </a:p>
          <a:p>
            <a:endParaRPr lang="en-US" strike="sngStrike" dirty="0"/>
          </a:p>
          <a:p>
            <a:r>
              <a:rPr lang="en-US" strike="sngStrike" dirty="0"/>
              <a:t>But in this paper, we restrict ourself from using any other modality and focus only on audio recording of a human speech for spatial filtering.</a:t>
            </a:r>
            <a:endParaRPr lang="en-US" dirty="0"/>
          </a:p>
          <a:p>
            <a:r>
              <a:rPr lang="en-US" strike="sngStrike" dirty="0"/>
              <a:t>For example: </a:t>
            </a:r>
          </a:p>
          <a:p>
            <a:r>
              <a:rPr lang="en-US" strike="sngStrike" dirty="0" err="1"/>
              <a:t>AudioVisual</a:t>
            </a:r>
            <a:r>
              <a:rPr lang="en-US" strike="sngStrike" dirty="0"/>
              <a:t> Zooming leverages video recording of the speaker’s face to identify the target speech for separation.</a:t>
            </a:r>
          </a:p>
          <a:p>
            <a:r>
              <a:rPr lang="en-US" strike="sngStrike" dirty="0"/>
              <a:t>Recently, </a:t>
            </a:r>
            <a:r>
              <a:rPr lang="en-US" strike="sngStrike" dirty="0" err="1"/>
              <a:t>UltraSE</a:t>
            </a:r>
            <a:r>
              <a:rPr lang="en-US" strike="sngStrike" dirty="0"/>
              <a:t> uses ultrasound reflection from the user’s face as an extra modality and showed state-of-the-art performance in speech separation.</a:t>
            </a:r>
          </a:p>
          <a:p>
            <a:endParaRPr lang="en-US" dirty="0"/>
          </a:p>
          <a:p>
            <a:r>
              <a:rPr lang="en-US" strike="sngStrike" dirty="0"/>
              <a:t>Try to create a separate channel</a:t>
            </a:r>
          </a:p>
          <a:p>
            <a:r>
              <a:rPr lang="en-US" strike="sngStrike" dirty="0"/>
              <a:t>Leave a scope of error</a:t>
            </a:r>
          </a:p>
          <a:p>
            <a:r>
              <a:rPr lang="en-US" strike="sngStrike" dirty="0"/>
              <a:t>Focuses on speech signal as audio recording</a:t>
            </a:r>
          </a:p>
        </p:txBody>
      </p:sp>
      <p:sp>
        <p:nvSpPr>
          <p:cNvPr id="4" name="Slide Number Placeholder 3"/>
          <p:cNvSpPr>
            <a:spLocks noGrp="1"/>
          </p:cNvSpPr>
          <p:nvPr>
            <p:ph type="sldNum" sz="quarter" idx="5"/>
          </p:nvPr>
        </p:nvSpPr>
        <p:spPr/>
        <p:txBody>
          <a:bodyPr/>
          <a:lstStyle/>
          <a:p>
            <a:fld id="{7315C4B9-565D-4929-B420-C5A23A6FC7AC}" type="slidenum">
              <a:rPr lang="en-US" smtClean="0"/>
              <a:t>19</a:t>
            </a:fld>
            <a:endParaRPr lang="en-US"/>
          </a:p>
        </p:txBody>
      </p:sp>
    </p:spTree>
    <p:extLst>
      <p:ext uri="{BB962C8B-B14F-4D97-AF65-F5344CB8AC3E}">
        <p14:creationId xmlns:p14="http://schemas.microsoft.com/office/powerpoint/2010/main" val="425260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Teleconferencing has become an integral part of communication and has its applications in various domains.</a:t>
            </a:r>
          </a:p>
          <a:p>
            <a:r>
              <a:rPr lang="en-US" sz="1100" dirty="0"/>
              <a:t>Commonly, we use it for business meetings, having remote interviews and for conducting online classes.</a:t>
            </a:r>
          </a:p>
          <a:p>
            <a:r>
              <a:rPr lang="en-US" sz="1100" dirty="0"/>
              <a:t>And Recent, pandemic has exponentially increased its demand and usage.</a:t>
            </a:r>
          </a:p>
          <a:p>
            <a:r>
              <a:rPr lang="en-US" sz="1100" strike="sngStrike" dirty="0"/>
              <a:t>And we have observed that the recent pandemic (Covid) has exponentially increased its usage.</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a:t>
            </a:fld>
            <a:endParaRPr lang="en-US"/>
          </a:p>
        </p:txBody>
      </p:sp>
    </p:spTree>
    <p:extLst>
      <p:ext uri="{BB962C8B-B14F-4D97-AF65-F5344CB8AC3E}">
        <p14:creationId xmlns:p14="http://schemas.microsoft.com/office/powerpoint/2010/main" val="95207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type of solution which only rely on audio signal is spatial filtering.</a:t>
            </a:r>
          </a:p>
          <a:p>
            <a:r>
              <a:rPr lang="en-US" dirty="0"/>
              <a:t>It uses multiple microphones to only capture a sound coming from specific direction called beamforming.</a:t>
            </a:r>
          </a:p>
          <a:p>
            <a:r>
              <a:rPr lang="en-US" dirty="0"/>
              <a:t>It can allow us to form a beam towards user’s mouth to only capture his voice, and remove any noise coming from any other direction.</a:t>
            </a:r>
          </a:p>
          <a:p>
            <a:endParaRPr lang="en-US" strike="sngStrike" dirty="0"/>
          </a:p>
          <a:p>
            <a:r>
              <a:rPr lang="en-US" strike="sngStrike" dirty="0"/>
              <a:t>Another solution is to spatially filter and only keep sound coming from user’s mouth. For spatial filtering, the most widely used solution is beamforming. </a:t>
            </a:r>
          </a:p>
          <a:p>
            <a:r>
              <a:rPr lang="en-US" strike="sngStrike" dirty="0"/>
              <a:t>In which we can use multiple microphones and record a sound coming from a particular direction.</a:t>
            </a:r>
          </a:p>
          <a:p>
            <a:endParaRPr lang="en-US" dirty="0"/>
          </a:p>
          <a:p>
            <a:endParaRPr lang="en-US" dirty="0"/>
          </a:p>
          <a:p>
            <a:r>
              <a:rPr lang="en-US" strike="sngStrike" dirty="0"/>
              <a:t>Another obvious solution that comes to our mind for picking a speech coming from a particular direction is traditional beamforming. </a:t>
            </a:r>
          </a:p>
          <a:p>
            <a:r>
              <a:rPr lang="en-US" strike="sngStrike" dirty="0"/>
              <a:t>Which combines data recorded by array of sensors in a specific way so that the sound received from a desired direction gets amplified.</a:t>
            </a:r>
          </a:p>
          <a:p>
            <a:r>
              <a:rPr lang="en-US" strike="sngStrike" dirty="0"/>
              <a:t>Here in this figure, multiple microphones are used to form a beam towards a person. </a:t>
            </a:r>
          </a:p>
          <a:p>
            <a:r>
              <a:rPr lang="en-US" strike="sngStrike" dirty="0"/>
              <a:t>This blue beam depicts that all signals received from this direction get enhanced and the signals from any other direction gets removed such as this noise shown in upper right corner.</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20</a:t>
            </a:fld>
            <a:endParaRPr lang="en-US"/>
          </a:p>
        </p:txBody>
      </p:sp>
    </p:spTree>
    <p:extLst>
      <p:ext uri="{BB962C8B-B14F-4D97-AF65-F5344CB8AC3E}">
        <p14:creationId xmlns:p14="http://schemas.microsoft.com/office/powerpoint/2010/main" val="1471434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The challenge here is that two microphones are not enough for creating a sharp directional beam.</a:t>
            </a:r>
          </a:p>
          <a:p>
            <a:r>
              <a:rPr lang="en-US" strike="noStrike" dirty="0"/>
              <a:t>As per theory of beamforming, large array of microphones is required for creating a precise narrow beam. Which leads to better filtering, and target speech extraction free from any noise.</a:t>
            </a:r>
          </a:p>
          <a:p>
            <a:endParaRPr lang="en-US" strike="sngStrike" dirty="0"/>
          </a:p>
          <a:p>
            <a:r>
              <a:rPr lang="en-US" strike="sngStrike" dirty="0"/>
              <a:t>It is worth mentioning that the width of the beam depends on the number of microphones.</a:t>
            </a:r>
          </a:p>
          <a:p>
            <a:r>
              <a:rPr lang="en-US" strike="sngStrike" dirty="0"/>
              <a:t>And in commodity devices, we only have two microphones, so it is not possible to create a sharp narrow beam for accurate spatial filtering using traditional beamforming.</a:t>
            </a:r>
          </a:p>
          <a:p>
            <a:endParaRPr lang="en-US" strike="sngStrike" dirty="0"/>
          </a:p>
          <a:p>
            <a:r>
              <a:rPr lang="en-US" strike="sngStrike" dirty="0"/>
              <a:t>Unfortunately, it is not feasible to have so many microphones on small commodity devices due to physical constraints.</a:t>
            </a:r>
          </a:p>
        </p:txBody>
      </p:sp>
      <p:sp>
        <p:nvSpPr>
          <p:cNvPr id="4" name="Slide Number Placeholder 3"/>
          <p:cNvSpPr>
            <a:spLocks noGrp="1"/>
          </p:cNvSpPr>
          <p:nvPr>
            <p:ph type="sldNum" sz="quarter" idx="5"/>
          </p:nvPr>
        </p:nvSpPr>
        <p:spPr/>
        <p:txBody>
          <a:bodyPr/>
          <a:lstStyle/>
          <a:p>
            <a:fld id="{7315C4B9-565D-4929-B420-C5A23A6FC7AC}" type="slidenum">
              <a:rPr lang="en-US" smtClean="0"/>
              <a:t>21</a:t>
            </a:fld>
            <a:endParaRPr lang="en-US"/>
          </a:p>
        </p:txBody>
      </p:sp>
    </p:spTree>
    <p:extLst>
      <p:ext uri="{BB962C8B-B14F-4D97-AF65-F5344CB8AC3E}">
        <p14:creationId xmlns:p14="http://schemas.microsoft.com/office/powerpoint/2010/main" val="3626179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Considering these limitations and importance of speech spatial filtering we take a challenge to develop a system that can</a:t>
            </a:r>
          </a:p>
          <a:p>
            <a:r>
              <a:rPr lang="en-US" strike="noStrike" dirty="0"/>
              <a:t>extract user’s voice in a noisy environment and even when multiple people are speaking </a:t>
            </a:r>
          </a:p>
          <a:p>
            <a:r>
              <a:rPr lang="en-US" strike="noStrike" dirty="0"/>
              <a:t>using only two microphones which are commonly available in commodity devices.</a:t>
            </a:r>
          </a:p>
          <a:p>
            <a:r>
              <a:rPr lang="en-US" strike="noStrike" dirty="0"/>
              <a:t>Click</a:t>
            </a:r>
          </a:p>
          <a:p>
            <a:r>
              <a:rPr lang="en-US" strike="noStrike" dirty="0"/>
              <a:t>We call it Voice Find. </a:t>
            </a:r>
          </a:p>
          <a:p>
            <a:endParaRPr lang="en-US" strike="noStrike" dirty="0"/>
          </a:p>
          <a:p>
            <a:r>
              <a:rPr lang="en-US" strike="sngStrike" dirty="0"/>
              <a:t>Unfortunately, it is not feasible to have large microphone array on smaller commodity headphones. </a:t>
            </a:r>
          </a:p>
          <a:p>
            <a:r>
              <a:rPr lang="en-US" strike="sngStrike" dirty="0"/>
              <a:t>Beamforming also requires a specific spacing between the microphones.</a:t>
            </a:r>
          </a:p>
          <a:p>
            <a:r>
              <a:rPr lang="en-US" strike="sngStrike" dirty="0"/>
              <a:t>&gt;&gt; For a 4KHz signal, the spacing between microphones must be less than 4.25cm, but smaller spacing reduce the performance on lower frequencies</a:t>
            </a:r>
            <a:endParaRPr lang="en-US" dirty="0"/>
          </a:p>
          <a:p>
            <a:r>
              <a:rPr lang="en-US" strike="sngStrike" dirty="0"/>
              <a:t>We develop a system called VoiceFind that use only two microphones and spatially filter the speech. </a:t>
            </a:r>
          </a:p>
          <a:p>
            <a:endParaRPr lang="en-US" strike="sngStrike" dirty="0"/>
          </a:p>
          <a:p>
            <a:r>
              <a:rPr lang="en-US" strike="sngStrike" dirty="0"/>
              <a:t>Today, we are presenting VoiceFind: a speech spatial filtering solution using only two microphones.</a:t>
            </a:r>
          </a:p>
          <a:p>
            <a:endParaRPr lang="en-US" strike="noStrike" dirty="0"/>
          </a:p>
        </p:txBody>
      </p:sp>
      <p:sp>
        <p:nvSpPr>
          <p:cNvPr id="4" name="Slide Number Placeholder 3"/>
          <p:cNvSpPr>
            <a:spLocks noGrp="1"/>
          </p:cNvSpPr>
          <p:nvPr>
            <p:ph type="sldNum" sz="quarter" idx="5"/>
          </p:nvPr>
        </p:nvSpPr>
        <p:spPr/>
        <p:txBody>
          <a:bodyPr/>
          <a:lstStyle/>
          <a:p>
            <a:fld id="{7315C4B9-565D-4929-B420-C5A23A6FC7AC}" type="slidenum">
              <a:rPr lang="en-US" smtClean="0"/>
              <a:t>22</a:t>
            </a:fld>
            <a:endParaRPr lang="en-US"/>
          </a:p>
        </p:txBody>
      </p:sp>
    </p:spTree>
    <p:extLst>
      <p:ext uri="{BB962C8B-B14F-4D97-AF65-F5344CB8AC3E}">
        <p14:creationId xmlns:p14="http://schemas.microsoft.com/office/powerpoint/2010/main" val="222348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To develop this system, we start from the fact that</a:t>
            </a:r>
          </a:p>
          <a:p>
            <a:r>
              <a:rPr lang="en-US" strike="noStrike" dirty="0"/>
              <a:t>For spatial filtering, beamforming creates a steering vector, consisting of phase differences across multiple microphones.</a:t>
            </a:r>
          </a:p>
          <a:p>
            <a:r>
              <a:rPr lang="en-US" strike="noStrike" dirty="0"/>
              <a:t>The length of steering vector depends upon the number of microphones.</a:t>
            </a:r>
          </a:p>
          <a:p>
            <a:r>
              <a:rPr lang="en-US" strike="noStrike" dirty="0"/>
              <a:t>Here you can see that the M is the number of microphones</a:t>
            </a:r>
          </a:p>
          <a:p>
            <a:endParaRPr lang="en-US"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Before I tell you about our intuition, let me tell you about the technical challenges.</a:t>
            </a:r>
          </a:p>
          <a:p>
            <a:endParaRPr lang="en-US" strike="noStrike" dirty="0"/>
          </a:p>
          <a:p>
            <a:r>
              <a:rPr lang="en-US" strike="sngStrike" dirty="0"/>
              <a:t>But the question is how this harmonic structure is helpful?</a:t>
            </a:r>
          </a:p>
          <a:p>
            <a:r>
              <a:rPr lang="en-US" strike="sngStrike" dirty="0"/>
              <a:t>Let’s start with the traditional beamforming.</a:t>
            </a:r>
          </a:p>
          <a:p>
            <a:r>
              <a:rPr lang="en-US" strike="sngStrike" dirty="0"/>
              <a:t>Traditional beamforming creates a steering vector.</a:t>
            </a:r>
          </a:p>
          <a:p>
            <a:r>
              <a:rPr lang="en-US" strike="sngStrike" dirty="0"/>
              <a:t>By exploiting the phase different across multiple sensors. </a:t>
            </a:r>
          </a:p>
          <a:p>
            <a:endParaRPr lang="en-US" strike="noStrike" dirty="0"/>
          </a:p>
        </p:txBody>
      </p:sp>
      <p:sp>
        <p:nvSpPr>
          <p:cNvPr id="4" name="Slide Number Placeholder 3"/>
          <p:cNvSpPr>
            <a:spLocks noGrp="1"/>
          </p:cNvSpPr>
          <p:nvPr>
            <p:ph type="sldNum" sz="quarter" idx="5"/>
          </p:nvPr>
        </p:nvSpPr>
        <p:spPr/>
        <p:txBody>
          <a:bodyPr/>
          <a:lstStyle/>
          <a:p>
            <a:fld id="{7315C4B9-565D-4929-B420-C5A23A6FC7AC}" type="slidenum">
              <a:rPr lang="en-US" smtClean="0"/>
              <a:t>23</a:t>
            </a:fld>
            <a:endParaRPr lang="en-US"/>
          </a:p>
        </p:txBody>
      </p:sp>
    </p:spTree>
    <p:extLst>
      <p:ext uri="{BB962C8B-B14F-4D97-AF65-F5344CB8AC3E}">
        <p14:creationId xmlns:p14="http://schemas.microsoft.com/office/powerpoint/2010/main" val="2125475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So, if we only use two microphones, our steering vector reduces to two elements</a:t>
            </a:r>
          </a:p>
        </p:txBody>
      </p:sp>
      <p:sp>
        <p:nvSpPr>
          <p:cNvPr id="4" name="Slide Number Placeholder 3"/>
          <p:cNvSpPr>
            <a:spLocks noGrp="1"/>
          </p:cNvSpPr>
          <p:nvPr>
            <p:ph type="sldNum" sz="quarter" idx="5"/>
          </p:nvPr>
        </p:nvSpPr>
        <p:spPr/>
        <p:txBody>
          <a:bodyPr/>
          <a:lstStyle/>
          <a:p>
            <a:fld id="{7315C4B9-565D-4929-B420-C5A23A6FC7AC}" type="slidenum">
              <a:rPr lang="en-US" smtClean="0"/>
              <a:t>24</a:t>
            </a:fld>
            <a:endParaRPr lang="en-US"/>
          </a:p>
        </p:txBody>
      </p:sp>
    </p:spTree>
    <p:extLst>
      <p:ext uri="{BB962C8B-B14F-4D97-AF65-F5344CB8AC3E}">
        <p14:creationId xmlns:p14="http://schemas.microsoft.com/office/powerpoint/2010/main" val="1386092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So, if we only use two microphones, our steering vector reduces to two elements</a:t>
            </a:r>
          </a:p>
          <a:p>
            <a:endParaRPr lang="en-US" strike="noStrike" dirty="0"/>
          </a:p>
          <a:p>
            <a:r>
              <a:rPr lang="en-US" strike="noStrike" dirty="0"/>
              <a:t>And the performance of beamforming relies on the length of the steering vector.</a:t>
            </a:r>
          </a:p>
          <a:p>
            <a:endParaRPr lang="en-US" strike="noStrike" dirty="0"/>
          </a:p>
        </p:txBody>
      </p:sp>
      <p:sp>
        <p:nvSpPr>
          <p:cNvPr id="4" name="Slide Number Placeholder 3"/>
          <p:cNvSpPr>
            <a:spLocks noGrp="1"/>
          </p:cNvSpPr>
          <p:nvPr>
            <p:ph type="sldNum" sz="quarter" idx="5"/>
          </p:nvPr>
        </p:nvSpPr>
        <p:spPr/>
        <p:txBody>
          <a:bodyPr/>
          <a:lstStyle/>
          <a:p>
            <a:fld id="{7315C4B9-565D-4929-B420-C5A23A6FC7AC}" type="slidenum">
              <a:rPr lang="en-US" smtClean="0"/>
              <a:t>25</a:t>
            </a:fld>
            <a:endParaRPr lang="en-US"/>
          </a:p>
        </p:txBody>
      </p:sp>
    </p:spTree>
    <p:extLst>
      <p:ext uri="{BB962C8B-B14F-4D97-AF65-F5344CB8AC3E}">
        <p14:creationId xmlns:p14="http://schemas.microsoft.com/office/powerpoint/2010/main" val="79537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So, we ask a question, Can we somehow increase the length of steering vector without increasing the number of microphones?</a:t>
            </a:r>
          </a:p>
          <a:p>
            <a:endParaRPr lang="en-US" strike="noStrike" dirty="0"/>
          </a:p>
        </p:txBody>
      </p:sp>
      <p:sp>
        <p:nvSpPr>
          <p:cNvPr id="4" name="Slide Number Placeholder 3"/>
          <p:cNvSpPr>
            <a:spLocks noGrp="1"/>
          </p:cNvSpPr>
          <p:nvPr>
            <p:ph type="sldNum" sz="quarter" idx="5"/>
          </p:nvPr>
        </p:nvSpPr>
        <p:spPr/>
        <p:txBody>
          <a:bodyPr/>
          <a:lstStyle/>
          <a:p>
            <a:fld id="{7315C4B9-565D-4929-B420-C5A23A6FC7AC}" type="slidenum">
              <a:rPr lang="en-US" smtClean="0"/>
              <a:t>26</a:t>
            </a:fld>
            <a:endParaRPr lang="en-US"/>
          </a:p>
        </p:txBody>
      </p:sp>
    </p:spTree>
    <p:extLst>
      <p:ext uri="{BB962C8B-B14F-4D97-AF65-F5344CB8AC3E}">
        <p14:creationId xmlns:p14="http://schemas.microsoft.com/office/powerpoint/2010/main" val="1786332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achieve this by using the structure in human speech.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observe that human speech produce a harmonic structure when we pronounce a vowel sounds.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Let me start with the intuition which led us in developing VoiceFind.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we look into the spectral structure of human speech.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We observe human speech produce a harmonic structure when we pronounce a voiced sounds.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As you can see in this spectrogram, where a person is speaking unvoiced and voiced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During voiced sound, you can observe a pattern which we are calling the harmonic structure.</a:t>
            </a:r>
          </a:p>
        </p:txBody>
      </p:sp>
      <p:sp>
        <p:nvSpPr>
          <p:cNvPr id="4" name="Slide Number Placeholder 3"/>
          <p:cNvSpPr>
            <a:spLocks noGrp="1"/>
          </p:cNvSpPr>
          <p:nvPr>
            <p:ph type="sldNum" sz="quarter" idx="5"/>
          </p:nvPr>
        </p:nvSpPr>
        <p:spPr/>
        <p:txBody>
          <a:bodyPr/>
          <a:lstStyle/>
          <a:p>
            <a:fld id="{7315C4B9-565D-4929-B420-C5A23A6FC7AC}" type="slidenum">
              <a:rPr lang="en-US" smtClean="0"/>
              <a:t>27</a:t>
            </a:fld>
            <a:endParaRPr lang="en-US"/>
          </a:p>
        </p:txBody>
      </p:sp>
    </p:spTree>
    <p:extLst>
      <p:ext uri="{BB962C8B-B14F-4D97-AF65-F5344CB8AC3E}">
        <p14:creationId xmlns:p14="http://schemas.microsoft.com/office/powerpoint/2010/main" val="3814046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achieve this by using the structure in human speech.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observe that human speech produce a harmonic structure when we pronounce a vowel sounds.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leverage this harmonics in creating a modified steering vector for beamforming.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Let me start with the intuition which led us in developing VoiceFind.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we look into the spectral structure of human speech.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We observe human speech produce a harmonic structure when we pronounce a voiced sounds.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As you can see in this spectrogram, where a person is speaking unvoiced and voiced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During voiced sound, you can observe a pattern which we are calling the harmonic structure.</a:t>
            </a:r>
          </a:p>
        </p:txBody>
      </p:sp>
      <p:sp>
        <p:nvSpPr>
          <p:cNvPr id="4" name="Slide Number Placeholder 3"/>
          <p:cNvSpPr>
            <a:spLocks noGrp="1"/>
          </p:cNvSpPr>
          <p:nvPr>
            <p:ph type="sldNum" sz="quarter" idx="5"/>
          </p:nvPr>
        </p:nvSpPr>
        <p:spPr/>
        <p:txBody>
          <a:bodyPr/>
          <a:lstStyle/>
          <a:p>
            <a:fld id="{7315C4B9-565D-4929-B420-C5A23A6FC7AC}" type="slidenum">
              <a:rPr lang="en-US" smtClean="0"/>
              <a:t>28</a:t>
            </a:fld>
            <a:endParaRPr lang="en-US"/>
          </a:p>
        </p:txBody>
      </p:sp>
    </p:spTree>
    <p:extLst>
      <p:ext uri="{BB962C8B-B14F-4D97-AF65-F5344CB8AC3E}">
        <p14:creationId xmlns:p14="http://schemas.microsoft.com/office/powerpoint/2010/main" val="1948482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using phase difference accumulated in space, we use the phase accumulated in harmonic frequencies to create a modified steering vector.</a:t>
            </a:r>
          </a:p>
          <a:p>
            <a:r>
              <a:rPr lang="en-US" dirty="0"/>
              <a:t>Because like distance, phase accumulation is also a function of a frequency.</a:t>
            </a:r>
          </a:p>
          <a:p>
            <a:r>
              <a:rPr lang="en-US" dirty="0"/>
              <a:t>Unlike traditional steering vectors whose resolution depends on the number of sensors and their geometry, our steering vector treats harmonics present in the speech signal as virtual sensors</a:t>
            </a:r>
          </a:p>
        </p:txBody>
      </p:sp>
      <p:sp>
        <p:nvSpPr>
          <p:cNvPr id="4" name="Slide Number Placeholder 3"/>
          <p:cNvSpPr>
            <a:spLocks noGrp="1"/>
          </p:cNvSpPr>
          <p:nvPr>
            <p:ph type="sldNum" sz="quarter" idx="5"/>
          </p:nvPr>
        </p:nvSpPr>
        <p:spPr/>
        <p:txBody>
          <a:bodyPr/>
          <a:lstStyle/>
          <a:p>
            <a:fld id="{7315C4B9-565D-4929-B420-C5A23A6FC7AC}" type="slidenum">
              <a:rPr lang="en-US" smtClean="0"/>
              <a:t>29</a:t>
            </a:fld>
            <a:endParaRPr lang="en-US"/>
          </a:p>
        </p:txBody>
      </p:sp>
    </p:spTree>
    <p:extLst>
      <p:ext uri="{BB962C8B-B14F-4D97-AF65-F5344CB8AC3E}">
        <p14:creationId xmlns:p14="http://schemas.microsoft.com/office/powerpoint/2010/main" val="242115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communication is not only limited to teleconferencing.  We use it for many different purposes. Such as </a:t>
            </a:r>
          </a:p>
          <a:p>
            <a:r>
              <a:rPr lang="en-US" dirty="0"/>
              <a:t>For having a chat with our parents.</a:t>
            </a:r>
          </a:p>
          <a:p>
            <a:r>
              <a:rPr lang="en-US" dirty="0"/>
              <a:t>Calling some person or some department for a quick query.</a:t>
            </a:r>
          </a:p>
          <a:p>
            <a:r>
              <a:rPr lang="en-US" dirty="0"/>
              <a:t>Having a fun session with our friends</a:t>
            </a:r>
          </a:p>
          <a:p>
            <a:r>
              <a:rPr lang="en-US" dirty="0"/>
              <a:t>Interacting with other players while playing multiplayer games.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Growing technologies giving us opportunities to have a video or audio chat virtually in any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people conversing on headphones is a common sight in restaurants, sidewalk, public transports, and home. </a:t>
            </a:r>
          </a:p>
        </p:txBody>
      </p:sp>
      <p:sp>
        <p:nvSpPr>
          <p:cNvPr id="4" name="Slide Number Placeholder 3"/>
          <p:cNvSpPr>
            <a:spLocks noGrp="1"/>
          </p:cNvSpPr>
          <p:nvPr>
            <p:ph type="sldNum" sz="quarter" idx="5"/>
          </p:nvPr>
        </p:nvSpPr>
        <p:spPr/>
        <p:txBody>
          <a:bodyPr/>
          <a:lstStyle/>
          <a:p>
            <a:fld id="{7315C4B9-565D-4929-B420-C5A23A6FC7AC}" type="slidenum">
              <a:rPr lang="en-US" smtClean="0"/>
              <a:t>3</a:t>
            </a:fld>
            <a:endParaRPr lang="en-US"/>
          </a:p>
        </p:txBody>
      </p:sp>
    </p:spTree>
    <p:extLst>
      <p:ext uri="{BB962C8B-B14F-4D97-AF65-F5344CB8AC3E}">
        <p14:creationId xmlns:p14="http://schemas.microsoft.com/office/powerpoint/2010/main" val="4187242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breakdown VoiceFind in four modules.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Where intuition is clean in theory, we still need to solve some systematic challenges to realize this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dirty="0"/>
              <a:t>The system comprises of four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record sound using two microphones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extract the harmonic structure from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we spatially filter the speech using Virtual beamforming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have a Gan-based speech enhancement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this, we finally get a clean speech.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explain each step in more detail.</a:t>
            </a:r>
          </a:p>
        </p:txBody>
      </p:sp>
      <p:sp>
        <p:nvSpPr>
          <p:cNvPr id="4" name="Slide Number Placeholder 3"/>
          <p:cNvSpPr>
            <a:spLocks noGrp="1"/>
          </p:cNvSpPr>
          <p:nvPr>
            <p:ph type="sldNum" sz="quarter" idx="5"/>
          </p:nvPr>
        </p:nvSpPr>
        <p:spPr/>
        <p:txBody>
          <a:bodyPr/>
          <a:lstStyle/>
          <a:p>
            <a:fld id="{7315C4B9-565D-4929-B420-C5A23A6FC7AC}" type="slidenum">
              <a:rPr lang="en-US" smtClean="0"/>
              <a:t>30</a:t>
            </a:fld>
            <a:endParaRPr lang="en-US"/>
          </a:p>
        </p:txBody>
      </p:sp>
    </p:spTree>
    <p:extLst>
      <p:ext uri="{BB962C8B-B14F-4D97-AF65-F5344CB8AC3E}">
        <p14:creationId xmlns:p14="http://schemas.microsoft.com/office/powerpoint/2010/main" val="3317741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looking how we extracted harmonic structure.</a:t>
            </a:r>
          </a:p>
          <a:p>
            <a:r>
              <a:rPr lang="en-US" dirty="0"/>
              <a:t>A signal received by two microphones contain multiple speeches and environmental noise. </a:t>
            </a:r>
          </a:p>
          <a:p>
            <a:r>
              <a:rPr lang="en-US" dirty="0"/>
              <a:t>We already know that human speech will have harmonic structure. </a:t>
            </a:r>
          </a:p>
          <a:p>
            <a:r>
              <a:rPr lang="en-US" dirty="0"/>
              <a:t>So, we first target to extract frequency components corresponding to any speech.</a:t>
            </a:r>
          </a:p>
          <a:p>
            <a:endParaRPr lang="en-US" dirty="0"/>
          </a:p>
          <a:p>
            <a:r>
              <a:rPr lang="en-US" dirty="0"/>
              <a:t>For this purpose, we find all the frequencies under 400Hz for which there exist a spectral structure.</a:t>
            </a:r>
          </a:p>
          <a:p>
            <a:r>
              <a:rPr lang="en-US" dirty="0"/>
              <a:t>Under 400Hz because human pitch frequency lies between 50 – 400 Hz.</a:t>
            </a:r>
          </a:p>
          <a:p>
            <a:r>
              <a:rPr lang="en-US" dirty="0"/>
              <a:t>Note here that Those selected frequencies either corresponds to the target speaker or interference speaker. So, all of these selected frequencies act as a candidate for a target speech.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next block, will help in filtering out the target speech from these candidates. </a:t>
            </a:r>
          </a:p>
          <a:p>
            <a:endParaRPr lang="en-US" dirty="0"/>
          </a:p>
          <a:p>
            <a:endParaRPr lang="en-US" dirty="0"/>
          </a:p>
          <a:p>
            <a:r>
              <a:rPr lang="en-US" strike="sngStrike" dirty="0"/>
              <a:t>For this, we use a cepstral-based approach. Which is nothing but a FFT of the logarithm of the spectrogram.</a:t>
            </a:r>
          </a:p>
          <a:p>
            <a:r>
              <a:rPr lang="en-US" strike="sngStrike" dirty="0"/>
              <a:t>This is widely use to study the periodic structure in the frequency domain. </a:t>
            </a:r>
          </a:p>
          <a:p>
            <a:r>
              <a:rPr lang="en-US" strike="sngStrike" dirty="0"/>
              <a:t>Maximum peak of cepstral corresponds to the fundamental frequency of the signal.</a:t>
            </a:r>
          </a:p>
          <a:p>
            <a:r>
              <a:rPr lang="en-US" strike="sngStrike" dirty="0"/>
              <a:t>But in our case, multiple speeches are present, so multiple periodic signals are present.</a:t>
            </a:r>
          </a:p>
          <a:p>
            <a:r>
              <a:rPr lang="en-US" strike="sngStrike" dirty="0"/>
              <a:t>So, rather than picking the maximum, we pick all fundamental frequencies above threshold as a candidate for the target speech. </a:t>
            </a:r>
          </a:p>
          <a:p>
            <a:r>
              <a:rPr lang="en-US" strike="sngStrike" dirty="0"/>
              <a:t>So, now we only left with frequencies corresponding to speech and any other non-harmonic noise gets removed.</a:t>
            </a:r>
          </a:p>
          <a:p>
            <a:r>
              <a:rPr lang="en-US" strike="sngStrike" dirty="0"/>
              <a:t>Our next block, will help in filtering out the target speech from these candidates. </a:t>
            </a:r>
          </a:p>
        </p:txBody>
      </p:sp>
      <p:sp>
        <p:nvSpPr>
          <p:cNvPr id="4" name="Slide Number Placeholder 3"/>
          <p:cNvSpPr>
            <a:spLocks noGrp="1"/>
          </p:cNvSpPr>
          <p:nvPr>
            <p:ph type="sldNum" sz="quarter" idx="5"/>
          </p:nvPr>
        </p:nvSpPr>
        <p:spPr/>
        <p:txBody>
          <a:bodyPr/>
          <a:lstStyle/>
          <a:p>
            <a:fld id="{7315C4B9-565D-4929-B420-C5A23A6FC7AC}" type="slidenum">
              <a:rPr lang="en-US" smtClean="0"/>
              <a:t>31</a:t>
            </a:fld>
            <a:endParaRPr lang="en-US"/>
          </a:p>
        </p:txBody>
      </p:sp>
    </p:spTree>
    <p:extLst>
      <p:ext uri="{BB962C8B-B14F-4D97-AF65-F5344CB8AC3E}">
        <p14:creationId xmlns:p14="http://schemas.microsoft.com/office/powerpoint/2010/main" val="1827033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spatial filtering, we create a modified steering vector as described earlier for each candidate frequency from the previous block. And estimate its direction of arrival using the MUSIC algorithm.</a:t>
            </a:r>
          </a:p>
          <a:p>
            <a:r>
              <a:rPr lang="en-US" dirty="0"/>
              <a:t>After estimating reception angle for all candidate frequencies, we create a binary mask based on the pre-defined threshold. </a:t>
            </a:r>
            <a:br>
              <a:rPr lang="en-US" dirty="0"/>
            </a:br>
            <a:r>
              <a:rPr lang="en-US" dirty="0"/>
              <a:t>Which means we only keep frequencies received from the defined angle range. </a:t>
            </a:r>
          </a:p>
        </p:txBody>
      </p:sp>
      <p:sp>
        <p:nvSpPr>
          <p:cNvPr id="4" name="Slide Number Placeholder 3"/>
          <p:cNvSpPr>
            <a:spLocks noGrp="1"/>
          </p:cNvSpPr>
          <p:nvPr>
            <p:ph type="sldNum" sz="quarter" idx="5"/>
          </p:nvPr>
        </p:nvSpPr>
        <p:spPr/>
        <p:txBody>
          <a:bodyPr/>
          <a:lstStyle/>
          <a:p>
            <a:fld id="{7315C4B9-565D-4929-B420-C5A23A6FC7AC}" type="slidenum">
              <a:rPr lang="en-US" smtClean="0"/>
              <a:t>32</a:t>
            </a:fld>
            <a:endParaRPr lang="en-US"/>
          </a:p>
        </p:txBody>
      </p:sp>
    </p:spTree>
    <p:extLst>
      <p:ext uri="{BB962C8B-B14F-4D97-AF65-F5344CB8AC3E}">
        <p14:creationId xmlns:p14="http://schemas.microsoft.com/office/powerpoint/2010/main" val="2867492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this example,</a:t>
            </a:r>
          </a:p>
          <a:p>
            <a:r>
              <a:rPr lang="en-US" dirty="0"/>
              <a:t>On the left hand side (Click)</a:t>
            </a:r>
          </a:p>
          <a:p>
            <a:r>
              <a:rPr lang="en-US" dirty="0"/>
              <a:t>we have a desired speech</a:t>
            </a:r>
          </a:p>
          <a:p>
            <a:r>
              <a:rPr lang="en-US" dirty="0"/>
              <a:t>And (Click)</a:t>
            </a:r>
          </a:p>
          <a:p>
            <a:r>
              <a:rPr lang="en-US" dirty="0"/>
              <a:t>An interference speech in the received noisy signal</a:t>
            </a:r>
          </a:p>
          <a:p>
            <a:r>
              <a:rPr lang="en-US" dirty="0"/>
              <a:t>And on the right hand, we have a spectrogram of the speech after passing through the proposed spatial filter.</a:t>
            </a:r>
          </a:p>
          <a:p>
            <a:r>
              <a:rPr lang="en-US" dirty="0"/>
              <a:t>Here you can see that we only left with the harmonics corresponding to the desired speech.</a:t>
            </a:r>
          </a:p>
          <a:p>
            <a:endParaRPr lang="en-US" dirty="0"/>
          </a:p>
          <a:p>
            <a:r>
              <a:rPr lang="en-US" dirty="0"/>
              <a:t>(Click)</a:t>
            </a:r>
          </a:p>
          <a:p>
            <a:r>
              <a:rPr lang="en-US" dirty="0"/>
              <a:t>Like </a:t>
            </a:r>
            <a:r>
              <a:rPr lang="en-US" dirty="0" err="1"/>
              <a:t>anyother</a:t>
            </a:r>
            <a:r>
              <a:rPr lang="en-US" dirty="0"/>
              <a:t> system, proposed beamformer is not perfect as well. </a:t>
            </a:r>
          </a:p>
        </p:txBody>
      </p:sp>
      <p:sp>
        <p:nvSpPr>
          <p:cNvPr id="4" name="Slide Number Placeholder 3"/>
          <p:cNvSpPr>
            <a:spLocks noGrp="1"/>
          </p:cNvSpPr>
          <p:nvPr>
            <p:ph type="sldNum" sz="quarter" idx="5"/>
          </p:nvPr>
        </p:nvSpPr>
        <p:spPr/>
        <p:txBody>
          <a:bodyPr/>
          <a:lstStyle/>
          <a:p>
            <a:fld id="{7315C4B9-565D-4929-B420-C5A23A6FC7AC}" type="slidenum">
              <a:rPr lang="en-US" smtClean="0"/>
              <a:t>33</a:t>
            </a:fld>
            <a:endParaRPr lang="en-US"/>
          </a:p>
        </p:txBody>
      </p:sp>
    </p:spTree>
    <p:extLst>
      <p:ext uri="{BB962C8B-B14F-4D97-AF65-F5344CB8AC3E}">
        <p14:creationId xmlns:p14="http://schemas.microsoft.com/office/powerpoint/2010/main" val="3835179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limitations in the virtual beamformer.</a:t>
            </a:r>
          </a:p>
          <a:p>
            <a:r>
              <a:rPr lang="en-US" dirty="0"/>
              <a:t>Strong Multipaths and environmental noise leads to erroneous DOA estimation which can mistakenly include or exclude some points</a:t>
            </a:r>
          </a:p>
        </p:txBody>
      </p:sp>
      <p:sp>
        <p:nvSpPr>
          <p:cNvPr id="4" name="Slide Number Placeholder 3"/>
          <p:cNvSpPr>
            <a:spLocks noGrp="1"/>
          </p:cNvSpPr>
          <p:nvPr>
            <p:ph type="sldNum" sz="quarter" idx="5"/>
          </p:nvPr>
        </p:nvSpPr>
        <p:spPr/>
        <p:txBody>
          <a:bodyPr/>
          <a:lstStyle/>
          <a:p>
            <a:fld id="{7315C4B9-565D-4929-B420-C5A23A6FC7AC}" type="slidenum">
              <a:rPr lang="en-US" smtClean="0"/>
              <a:t>34</a:t>
            </a:fld>
            <a:endParaRPr lang="en-US"/>
          </a:p>
        </p:txBody>
      </p:sp>
    </p:spTree>
    <p:extLst>
      <p:ext uri="{BB962C8B-B14F-4D97-AF65-F5344CB8AC3E}">
        <p14:creationId xmlns:p14="http://schemas.microsoft.com/office/powerpoint/2010/main" val="876983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limitations in the virtual beamformer.</a:t>
            </a:r>
          </a:p>
          <a:p>
            <a:r>
              <a:rPr lang="en-US" dirty="0"/>
              <a:t>Strong Multipaths and environmental noise leads to erroneous DOA estimation which can mistakenly include or exclude some points</a:t>
            </a:r>
          </a:p>
          <a:p>
            <a:endParaRPr lang="en-US" dirty="0"/>
          </a:p>
          <a:p>
            <a:r>
              <a:rPr lang="en-US" dirty="0"/>
              <a:t>Moreover, binary mask adds some artifacts to the filtered signal. In clean speech, energy near the harmonic region degrades smoothly, but binary masking completely removes that region, which makes the recovered speech unrealistic. </a:t>
            </a:r>
          </a:p>
        </p:txBody>
      </p:sp>
      <p:sp>
        <p:nvSpPr>
          <p:cNvPr id="4" name="Slide Number Placeholder 3"/>
          <p:cNvSpPr>
            <a:spLocks noGrp="1"/>
          </p:cNvSpPr>
          <p:nvPr>
            <p:ph type="sldNum" sz="quarter" idx="5"/>
          </p:nvPr>
        </p:nvSpPr>
        <p:spPr/>
        <p:txBody>
          <a:bodyPr/>
          <a:lstStyle/>
          <a:p>
            <a:fld id="{7315C4B9-565D-4929-B420-C5A23A6FC7AC}" type="slidenum">
              <a:rPr lang="en-US" smtClean="0"/>
              <a:t>35</a:t>
            </a:fld>
            <a:endParaRPr lang="en-US"/>
          </a:p>
        </p:txBody>
      </p:sp>
    </p:spTree>
    <p:extLst>
      <p:ext uri="{BB962C8B-B14F-4D97-AF65-F5344CB8AC3E}">
        <p14:creationId xmlns:p14="http://schemas.microsoft.com/office/powerpoint/2010/main" val="3074793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deal with the artifacts added by the spatial filter and to generate a perceptually pleasant speech. </a:t>
            </a:r>
          </a:p>
          <a:p>
            <a:r>
              <a:rPr lang="en-US" dirty="0"/>
              <a:t>We refer to the Generative Adversarial Networks who have shown remarkable performance in image denoising, and reconstruction.</a:t>
            </a:r>
          </a:p>
          <a:p>
            <a:r>
              <a:rPr lang="en-US" dirty="0"/>
              <a:t>Spectrogram can also be treated as an image. </a:t>
            </a:r>
          </a:p>
          <a:p>
            <a:r>
              <a:rPr lang="en-US" dirty="0"/>
              <a:t>Generator is trained to generate clean spectrogram given spatially filtered speech and also a raw received signal.</a:t>
            </a:r>
          </a:p>
          <a:p>
            <a:r>
              <a:rPr lang="en-US" dirty="0"/>
              <a:t>Rationale behind this additional input is that spatial filtered spectrogram has information about the target speech but due to binary masking there are some missing regions regarding which network has no information.</a:t>
            </a:r>
          </a:p>
          <a:p>
            <a:r>
              <a:rPr lang="en-US" dirty="0"/>
              <a:t>So, rather than training a model to learn a generic speech structures, we provide received signal which has complete information but convoluted. </a:t>
            </a:r>
          </a:p>
          <a:p>
            <a:r>
              <a:rPr lang="en-US" dirty="0"/>
              <a:t>Now, model can learn to use information/harmonic trend from spatial filtered spectrogram and extract the missing information from the received signal.</a:t>
            </a:r>
          </a:p>
          <a:p>
            <a:r>
              <a:rPr lang="en-US" dirty="0"/>
              <a:t>Our discriminator is trained to classify between the real and generated speech signal. Our discriminator not only take clean speech and generated speech.</a:t>
            </a:r>
          </a:p>
          <a:p>
            <a:r>
              <a:rPr lang="en-US" dirty="0"/>
              <a:t>It also takes filtered speech, this adds a conditional dependance that the generated speech must be linked with the spatially filtered speech.</a:t>
            </a:r>
          </a:p>
        </p:txBody>
      </p:sp>
      <p:sp>
        <p:nvSpPr>
          <p:cNvPr id="4" name="Slide Number Placeholder 3"/>
          <p:cNvSpPr>
            <a:spLocks noGrp="1"/>
          </p:cNvSpPr>
          <p:nvPr>
            <p:ph type="sldNum" sz="quarter" idx="5"/>
          </p:nvPr>
        </p:nvSpPr>
        <p:spPr/>
        <p:txBody>
          <a:bodyPr/>
          <a:lstStyle/>
          <a:p>
            <a:fld id="{7315C4B9-565D-4929-B420-C5A23A6FC7AC}" type="slidenum">
              <a:rPr lang="en-US" smtClean="0"/>
              <a:t>36</a:t>
            </a:fld>
            <a:endParaRPr lang="en-US"/>
          </a:p>
        </p:txBody>
      </p:sp>
    </p:spTree>
    <p:extLst>
      <p:ext uri="{BB962C8B-B14F-4D97-AF65-F5344CB8AC3E}">
        <p14:creationId xmlns:p14="http://schemas.microsoft.com/office/powerpoint/2010/main" val="1950078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example after passing through VoiceFind.</a:t>
            </a:r>
          </a:p>
          <a:p>
            <a:r>
              <a:rPr lang="en-US" dirty="0"/>
              <a:t>You can see here that</a:t>
            </a:r>
          </a:p>
          <a:p>
            <a:r>
              <a:rPr lang="en-US" dirty="0"/>
              <a:t>Noisy signal has multiple speeches</a:t>
            </a:r>
          </a:p>
          <a:p>
            <a:r>
              <a:rPr lang="en-US" dirty="0"/>
              <a:t>After spatial filtering, we have harmonics corresponding to only target user.</a:t>
            </a:r>
          </a:p>
          <a:p>
            <a:r>
              <a:rPr lang="en-US" dirty="0"/>
              <a:t>And finally we get an enhanced speech after passing through a trained network.</a:t>
            </a:r>
          </a:p>
          <a:p>
            <a:endParaRPr lang="en-US" dirty="0"/>
          </a:p>
          <a:p>
            <a:r>
              <a:rPr lang="en-US" dirty="0"/>
              <a:t>Visual comparison of the enhanced speech with the target clean speech shows the potential o our proposed system. </a:t>
            </a:r>
          </a:p>
        </p:txBody>
      </p:sp>
      <p:sp>
        <p:nvSpPr>
          <p:cNvPr id="4" name="Slide Number Placeholder 3"/>
          <p:cNvSpPr>
            <a:spLocks noGrp="1"/>
          </p:cNvSpPr>
          <p:nvPr>
            <p:ph type="sldNum" sz="quarter" idx="5"/>
          </p:nvPr>
        </p:nvSpPr>
        <p:spPr/>
        <p:txBody>
          <a:bodyPr/>
          <a:lstStyle/>
          <a:p>
            <a:fld id="{7315C4B9-565D-4929-B420-C5A23A6FC7AC}" type="slidenum">
              <a:rPr lang="en-US" smtClean="0"/>
              <a:t>37</a:t>
            </a:fld>
            <a:endParaRPr lang="en-US"/>
          </a:p>
        </p:txBody>
      </p:sp>
    </p:spTree>
    <p:extLst>
      <p:ext uri="{BB962C8B-B14F-4D97-AF65-F5344CB8AC3E}">
        <p14:creationId xmlns:p14="http://schemas.microsoft.com/office/powerpoint/2010/main" val="509394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observe that the artifacts we have in our filtered speech are corrected by the speech enhancement block.</a:t>
            </a:r>
          </a:p>
        </p:txBody>
      </p:sp>
      <p:sp>
        <p:nvSpPr>
          <p:cNvPr id="4" name="Slide Number Placeholder 3"/>
          <p:cNvSpPr>
            <a:spLocks noGrp="1"/>
          </p:cNvSpPr>
          <p:nvPr>
            <p:ph type="sldNum" sz="quarter" idx="5"/>
          </p:nvPr>
        </p:nvSpPr>
        <p:spPr/>
        <p:txBody>
          <a:bodyPr/>
          <a:lstStyle/>
          <a:p>
            <a:fld id="{7315C4B9-565D-4929-B420-C5A23A6FC7AC}" type="slidenum">
              <a:rPr lang="en-US" smtClean="0"/>
              <a:t>38</a:t>
            </a:fld>
            <a:endParaRPr lang="en-US"/>
          </a:p>
        </p:txBody>
      </p:sp>
    </p:spTree>
    <p:extLst>
      <p:ext uri="{BB962C8B-B14F-4D97-AF65-F5344CB8AC3E}">
        <p14:creationId xmlns:p14="http://schemas.microsoft.com/office/powerpoint/2010/main" val="3236428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our system using both simulated and real world data.</a:t>
            </a:r>
          </a:p>
          <a:p>
            <a:r>
              <a:rPr lang="en-US" dirty="0"/>
              <a:t>For real world data collection, we use two microphones having a 15cm spacing between them. We collected a speech from 0 to 90 degrees with a step of 10 degrees.</a:t>
            </a:r>
          </a:p>
          <a:p>
            <a:r>
              <a:rPr lang="en-US" dirty="0"/>
              <a:t>After collecting a data from all possible angles, we mixed them synthetically in MATLAB by picking one voice received from zero degree and second voice randomly received from any direction.</a:t>
            </a:r>
          </a:p>
          <a:p>
            <a:endParaRPr lang="en-US" dirty="0"/>
          </a:p>
          <a:p>
            <a:r>
              <a:rPr lang="en-US" dirty="0"/>
              <a:t>We use Short-Time Objective Intelligibility (STOI) as our evaluation metric. STOI ranges from 0 to 1 where 1 means perfect intelligible.</a:t>
            </a:r>
          </a:p>
        </p:txBody>
      </p:sp>
      <p:sp>
        <p:nvSpPr>
          <p:cNvPr id="4" name="Slide Number Placeholder 3"/>
          <p:cNvSpPr>
            <a:spLocks noGrp="1"/>
          </p:cNvSpPr>
          <p:nvPr>
            <p:ph type="sldNum" sz="quarter" idx="5"/>
          </p:nvPr>
        </p:nvSpPr>
        <p:spPr/>
        <p:txBody>
          <a:bodyPr/>
          <a:lstStyle/>
          <a:p>
            <a:fld id="{7315C4B9-565D-4929-B420-C5A23A6FC7AC}" type="slidenum">
              <a:rPr lang="en-US" smtClean="0"/>
              <a:t>39</a:t>
            </a:fld>
            <a:endParaRPr lang="en-US"/>
          </a:p>
        </p:txBody>
      </p:sp>
    </p:spTree>
    <p:extLst>
      <p:ext uri="{BB962C8B-B14F-4D97-AF65-F5344CB8AC3E}">
        <p14:creationId xmlns:p14="http://schemas.microsoft.com/office/powerpoint/2010/main" val="284107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having a good quality audio chat becomes difficult</a:t>
            </a:r>
          </a:p>
          <a:p>
            <a:r>
              <a:rPr lang="en-US" dirty="0"/>
              <a:t>-with a traffic noise in the background</a:t>
            </a:r>
            <a:br>
              <a:rPr lang="en-US" dirty="0"/>
            </a:br>
            <a:r>
              <a:rPr lang="en-US" dirty="0"/>
              <a:t>-or when multiple people are speaking nearby</a:t>
            </a:r>
          </a:p>
          <a:p>
            <a:r>
              <a:rPr lang="en-US" dirty="0"/>
              <a:t>-or at home when your kid wants to play with his </a:t>
            </a:r>
            <a:r>
              <a:rPr lang="en-US" dirty="0" err="1"/>
              <a:t>favourite</a:t>
            </a:r>
            <a:r>
              <a:rPr lang="en-US" dirty="0"/>
              <a:t> toy</a:t>
            </a:r>
          </a:p>
        </p:txBody>
      </p:sp>
      <p:sp>
        <p:nvSpPr>
          <p:cNvPr id="4" name="Slide Number Placeholder 3"/>
          <p:cNvSpPr>
            <a:spLocks noGrp="1"/>
          </p:cNvSpPr>
          <p:nvPr>
            <p:ph type="sldNum" sz="quarter" idx="5"/>
          </p:nvPr>
        </p:nvSpPr>
        <p:spPr/>
        <p:txBody>
          <a:bodyPr/>
          <a:lstStyle/>
          <a:p>
            <a:fld id="{7315C4B9-565D-4929-B420-C5A23A6FC7AC}" type="slidenum">
              <a:rPr lang="en-US" smtClean="0"/>
              <a:t>4</a:t>
            </a:fld>
            <a:endParaRPr lang="en-US"/>
          </a:p>
        </p:txBody>
      </p:sp>
    </p:spTree>
    <p:extLst>
      <p:ext uri="{BB962C8B-B14F-4D97-AF65-F5344CB8AC3E}">
        <p14:creationId xmlns:p14="http://schemas.microsoft.com/office/powerpoint/2010/main" val="4173546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left hand side is the </a:t>
            </a:r>
            <a:r>
              <a:rPr lang="en-US" dirty="0" err="1"/>
              <a:t>cdf</a:t>
            </a:r>
            <a:r>
              <a:rPr lang="en-US" dirty="0"/>
              <a:t> of intelligibility score on simulated data with and without using VoiceFind.</a:t>
            </a:r>
          </a:p>
          <a:p>
            <a:r>
              <a:rPr lang="en-US" dirty="0"/>
              <a:t>And you can observe that the median Intelligibility score has increased after using a proposed system.</a:t>
            </a:r>
          </a:p>
          <a:p>
            <a:endParaRPr lang="en-US" dirty="0"/>
          </a:p>
          <a:p>
            <a:r>
              <a:rPr lang="en-US" dirty="0"/>
              <a:t>To check how performance is varying with the direction of interference speech, we perform same experiments but this time, we deliberately pick the direction of interference speech. </a:t>
            </a:r>
          </a:p>
          <a:p>
            <a:r>
              <a:rPr lang="en-US" dirty="0"/>
              <a:t>The plot on the right hand side shows that except 10 degrees, VoiceFind is performing better in all other scenarios.</a:t>
            </a:r>
          </a:p>
        </p:txBody>
      </p:sp>
      <p:sp>
        <p:nvSpPr>
          <p:cNvPr id="4" name="Slide Number Placeholder 3"/>
          <p:cNvSpPr>
            <a:spLocks noGrp="1"/>
          </p:cNvSpPr>
          <p:nvPr>
            <p:ph type="sldNum" sz="quarter" idx="5"/>
          </p:nvPr>
        </p:nvSpPr>
        <p:spPr/>
        <p:txBody>
          <a:bodyPr/>
          <a:lstStyle/>
          <a:p>
            <a:fld id="{7315C4B9-565D-4929-B420-C5A23A6FC7AC}" type="slidenum">
              <a:rPr lang="en-US" smtClean="0"/>
              <a:t>40</a:t>
            </a:fld>
            <a:endParaRPr lang="en-US"/>
          </a:p>
        </p:txBody>
      </p:sp>
    </p:spTree>
    <p:extLst>
      <p:ext uri="{BB962C8B-B14F-4D97-AF65-F5344CB8AC3E}">
        <p14:creationId xmlns:p14="http://schemas.microsoft.com/office/powerpoint/2010/main" val="936706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performed the same two evaluation using real world data.</a:t>
            </a:r>
          </a:p>
          <a:p>
            <a:r>
              <a:rPr lang="en-US" dirty="0"/>
              <a:t>We observed similar results with the real world experiments. </a:t>
            </a:r>
          </a:p>
          <a:p>
            <a:r>
              <a:rPr lang="en-US" dirty="0"/>
              <a:t>The intelligibility score increased after using VoiceFind.</a:t>
            </a:r>
          </a:p>
        </p:txBody>
      </p:sp>
      <p:sp>
        <p:nvSpPr>
          <p:cNvPr id="4" name="Slide Number Placeholder 3"/>
          <p:cNvSpPr>
            <a:spLocks noGrp="1"/>
          </p:cNvSpPr>
          <p:nvPr>
            <p:ph type="sldNum" sz="quarter" idx="5"/>
          </p:nvPr>
        </p:nvSpPr>
        <p:spPr/>
        <p:txBody>
          <a:bodyPr/>
          <a:lstStyle/>
          <a:p>
            <a:fld id="{7315C4B9-565D-4929-B420-C5A23A6FC7AC}" type="slidenum">
              <a:rPr lang="en-US" smtClean="0"/>
              <a:t>41</a:t>
            </a:fld>
            <a:endParaRPr lang="en-US"/>
          </a:p>
        </p:txBody>
      </p:sp>
    </p:spTree>
    <p:extLst>
      <p:ext uri="{BB962C8B-B14F-4D97-AF65-F5344CB8AC3E}">
        <p14:creationId xmlns:p14="http://schemas.microsoft.com/office/powerpoint/2010/main" val="1609869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performed evaluation in different noisy environments.</a:t>
            </a:r>
          </a:p>
          <a:p>
            <a:r>
              <a:rPr lang="en-US" dirty="0"/>
              <a:t>In all these scenarios, VoiceFind has shown the improvement in speech intelligibility</a:t>
            </a:r>
          </a:p>
        </p:txBody>
      </p:sp>
      <p:sp>
        <p:nvSpPr>
          <p:cNvPr id="4" name="Slide Number Placeholder 3"/>
          <p:cNvSpPr>
            <a:spLocks noGrp="1"/>
          </p:cNvSpPr>
          <p:nvPr>
            <p:ph type="sldNum" sz="quarter" idx="5"/>
          </p:nvPr>
        </p:nvSpPr>
        <p:spPr/>
        <p:txBody>
          <a:bodyPr/>
          <a:lstStyle/>
          <a:p>
            <a:fld id="{7315C4B9-565D-4929-B420-C5A23A6FC7AC}" type="slidenum">
              <a:rPr lang="en-US" smtClean="0"/>
              <a:t>42</a:t>
            </a:fld>
            <a:endParaRPr lang="en-US"/>
          </a:p>
        </p:txBody>
      </p:sp>
    </p:spTree>
    <p:extLst>
      <p:ext uri="{BB962C8B-B14F-4D97-AF65-F5344CB8AC3E}">
        <p14:creationId xmlns:p14="http://schemas.microsoft.com/office/powerpoint/2010/main" val="4008764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a:t>
            </a:r>
          </a:p>
          <a:p>
            <a:r>
              <a:rPr lang="en-US" dirty="0"/>
              <a:t>We a propose a system called VoiceFind</a:t>
            </a:r>
          </a:p>
          <a:p>
            <a:r>
              <a:rPr lang="en-US" dirty="0"/>
              <a:t>That use only two microphones and speech harmonics as virtual sensors to spatially filter a speech, and then</a:t>
            </a:r>
          </a:p>
          <a:p>
            <a:r>
              <a:rPr lang="en-US" dirty="0"/>
              <a:t>Use a GAN-based network for final speech enhancement. </a:t>
            </a:r>
          </a:p>
        </p:txBody>
      </p:sp>
      <p:sp>
        <p:nvSpPr>
          <p:cNvPr id="4" name="Slide Number Placeholder 3"/>
          <p:cNvSpPr>
            <a:spLocks noGrp="1"/>
          </p:cNvSpPr>
          <p:nvPr>
            <p:ph type="sldNum" sz="quarter" idx="5"/>
          </p:nvPr>
        </p:nvSpPr>
        <p:spPr/>
        <p:txBody>
          <a:bodyPr/>
          <a:lstStyle/>
          <a:p>
            <a:fld id="{7315C4B9-565D-4929-B420-C5A23A6FC7AC}" type="slidenum">
              <a:rPr lang="en-US" smtClean="0"/>
              <a:t>43</a:t>
            </a:fld>
            <a:endParaRPr lang="en-US"/>
          </a:p>
        </p:txBody>
      </p:sp>
    </p:spTree>
    <p:extLst>
      <p:ext uri="{BB962C8B-B14F-4D97-AF65-F5344CB8AC3E}">
        <p14:creationId xmlns:p14="http://schemas.microsoft.com/office/powerpoint/2010/main" val="481144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all for my presentation today.</a:t>
            </a:r>
          </a:p>
          <a:p>
            <a:r>
              <a:rPr lang="en-US" dirty="0"/>
              <a:t>Thank You for listening to the talk.</a:t>
            </a:r>
          </a:p>
          <a:p>
            <a:r>
              <a:rPr lang="en-US" dirty="0"/>
              <a:t>I will be happy to take your questions now.</a:t>
            </a:r>
          </a:p>
        </p:txBody>
      </p:sp>
      <p:sp>
        <p:nvSpPr>
          <p:cNvPr id="4" name="Slide Number Placeholder 3"/>
          <p:cNvSpPr>
            <a:spLocks noGrp="1"/>
          </p:cNvSpPr>
          <p:nvPr>
            <p:ph type="sldNum" sz="quarter" idx="5"/>
          </p:nvPr>
        </p:nvSpPr>
        <p:spPr/>
        <p:txBody>
          <a:bodyPr/>
          <a:lstStyle/>
          <a:p>
            <a:fld id="{7315C4B9-565D-4929-B420-C5A23A6FC7AC}" type="slidenum">
              <a:rPr lang="en-US" smtClean="0"/>
              <a:t>44</a:t>
            </a:fld>
            <a:endParaRPr lang="en-US"/>
          </a:p>
        </p:txBody>
      </p:sp>
    </p:spTree>
    <p:extLst>
      <p:ext uri="{BB962C8B-B14F-4D97-AF65-F5344CB8AC3E}">
        <p14:creationId xmlns:p14="http://schemas.microsoft.com/office/powerpoint/2010/main" val="2626611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slide</a:t>
            </a:r>
          </a:p>
        </p:txBody>
      </p:sp>
      <p:sp>
        <p:nvSpPr>
          <p:cNvPr id="4" name="Slide Number Placeholder 3"/>
          <p:cNvSpPr>
            <a:spLocks noGrp="1"/>
          </p:cNvSpPr>
          <p:nvPr>
            <p:ph type="sldNum" sz="quarter" idx="5"/>
          </p:nvPr>
        </p:nvSpPr>
        <p:spPr/>
        <p:txBody>
          <a:bodyPr/>
          <a:lstStyle/>
          <a:p>
            <a:fld id="{7315C4B9-565D-4929-B420-C5A23A6FC7AC}" type="slidenum">
              <a:rPr lang="en-US" smtClean="0"/>
              <a:t>46</a:t>
            </a:fld>
            <a:endParaRPr lang="en-US"/>
          </a:p>
        </p:txBody>
      </p:sp>
    </p:spTree>
    <p:extLst>
      <p:ext uri="{BB962C8B-B14F-4D97-AF65-F5344CB8AC3E}">
        <p14:creationId xmlns:p14="http://schemas.microsoft.com/office/powerpoint/2010/main" val="1570914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47</a:t>
            </a:fld>
            <a:endParaRPr lang="en-US"/>
          </a:p>
        </p:txBody>
      </p:sp>
    </p:spTree>
    <p:extLst>
      <p:ext uri="{BB962C8B-B14F-4D97-AF65-F5344CB8AC3E}">
        <p14:creationId xmlns:p14="http://schemas.microsoft.com/office/powerpoint/2010/main" val="3391844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48</a:t>
            </a:fld>
            <a:endParaRPr lang="en-US"/>
          </a:p>
        </p:txBody>
      </p:sp>
    </p:spTree>
    <p:extLst>
      <p:ext uri="{BB962C8B-B14F-4D97-AF65-F5344CB8AC3E}">
        <p14:creationId xmlns:p14="http://schemas.microsoft.com/office/powerpoint/2010/main" val="1063522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49</a:t>
            </a:fld>
            <a:endParaRPr lang="en-US"/>
          </a:p>
        </p:txBody>
      </p:sp>
    </p:spTree>
    <p:extLst>
      <p:ext uri="{BB962C8B-B14F-4D97-AF65-F5344CB8AC3E}">
        <p14:creationId xmlns:p14="http://schemas.microsoft.com/office/powerpoint/2010/main" val="39386965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315C4B9-565D-4929-B420-C5A23A6FC7AC}" type="slidenum">
              <a:rPr lang="en-US" smtClean="0"/>
              <a:t>50</a:t>
            </a:fld>
            <a:endParaRPr lang="en-US"/>
          </a:p>
        </p:txBody>
      </p:sp>
    </p:spTree>
    <p:extLst>
      <p:ext uri="{BB962C8B-B14F-4D97-AF65-F5344CB8AC3E}">
        <p14:creationId xmlns:p14="http://schemas.microsoft.com/office/powerpoint/2010/main" val="152379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Commercial, noise cancelling devices have shown remarkable performance in stopping ambient noise and providing a clear listening experience in noisy environments.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Where these technologies prove to be really helpful in daily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they only solve one of half of the problem.</a:t>
            </a:r>
            <a:endParaRPr lang="en-US" strike="sngStrike" dirty="0"/>
          </a:p>
        </p:txBody>
      </p:sp>
      <p:sp>
        <p:nvSpPr>
          <p:cNvPr id="4" name="Slide Number Placeholder 3"/>
          <p:cNvSpPr>
            <a:spLocks noGrp="1"/>
          </p:cNvSpPr>
          <p:nvPr>
            <p:ph type="sldNum" sz="quarter" idx="5"/>
          </p:nvPr>
        </p:nvSpPr>
        <p:spPr/>
        <p:txBody>
          <a:bodyPr/>
          <a:lstStyle/>
          <a:p>
            <a:fld id="{7315C4B9-565D-4929-B420-C5A23A6FC7AC}" type="slidenum">
              <a:rPr lang="en-US" smtClean="0"/>
              <a:t>5</a:t>
            </a:fld>
            <a:endParaRPr lang="en-US"/>
          </a:p>
        </p:txBody>
      </p:sp>
    </p:spTree>
    <p:extLst>
      <p:ext uri="{BB962C8B-B14F-4D97-AF65-F5344CB8AC3E}">
        <p14:creationId xmlns:p14="http://schemas.microsoft.com/office/powerpoint/2010/main" val="1208646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51</a:t>
            </a:fld>
            <a:endParaRPr lang="en-US"/>
          </a:p>
        </p:txBody>
      </p:sp>
    </p:spTree>
    <p:extLst>
      <p:ext uri="{BB962C8B-B14F-4D97-AF65-F5344CB8AC3E}">
        <p14:creationId xmlns:p14="http://schemas.microsoft.com/office/powerpoint/2010/main" val="40247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52</a:t>
            </a:fld>
            <a:endParaRPr lang="en-US"/>
          </a:p>
        </p:txBody>
      </p:sp>
    </p:spTree>
    <p:extLst>
      <p:ext uri="{BB962C8B-B14F-4D97-AF65-F5344CB8AC3E}">
        <p14:creationId xmlns:p14="http://schemas.microsoft.com/office/powerpoint/2010/main" val="32304029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54</a:t>
            </a:fld>
            <a:endParaRPr lang="en-US"/>
          </a:p>
        </p:txBody>
      </p:sp>
    </p:spTree>
    <p:extLst>
      <p:ext uri="{BB962C8B-B14F-4D97-AF65-F5344CB8AC3E}">
        <p14:creationId xmlns:p14="http://schemas.microsoft.com/office/powerpoint/2010/main" val="1833265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55</a:t>
            </a:fld>
            <a:endParaRPr lang="en-US"/>
          </a:p>
        </p:txBody>
      </p:sp>
    </p:spTree>
    <p:extLst>
      <p:ext uri="{BB962C8B-B14F-4D97-AF65-F5344CB8AC3E}">
        <p14:creationId xmlns:p14="http://schemas.microsoft.com/office/powerpoint/2010/main" val="233047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56</a:t>
            </a:fld>
            <a:endParaRPr lang="en-US"/>
          </a:p>
        </p:txBody>
      </p:sp>
    </p:spTree>
    <p:extLst>
      <p:ext uri="{BB962C8B-B14F-4D97-AF65-F5344CB8AC3E}">
        <p14:creationId xmlns:p14="http://schemas.microsoft.com/office/powerpoint/2010/main" val="2548579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7315C4B9-565D-4929-B420-C5A23A6FC7AC}" type="slidenum">
              <a:rPr lang="en-US" smtClean="0"/>
              <a:t>57</a:t>
            </a:fld>
            <a:endParaRPr lang="en-US"/>
          </a:p>
        </p:txBody>
      </p:sp>
    </p:spTree>
    <p:extLst>
      <p:ext uri="{BB962C8B-B14F-4D97-AF65-F5344CB8AC3E}">
        <p14:creationId xmlns:p14="http://schemas.microsoft.com/office/powerpoint/2010/main" val="183508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what I meant by half of the problem</a:t>
            </a:r>
          </a:p>
          <a:p>
            <a:r>
              <a:rPr lang="en-US" dirty="0"/>
              <a:t>Imagine a scenario, that you are walking on a sidewalk and having an audio chat over the phone. (Click)</a:t>
            </a:r>
          </a:p>
          <a:p>
            <a:r>
              <a:rPr lang="en-US" dirty="0"/>
              <a:t>And there is a strong noise in the background such as traffic noise, or people chatting near by. (Click)</a:t>
            </a:r>
          </a:p>
          <a:p>
            <a:r>
              <a:rPr lang="en-US" dirty="0"/>
              <a:t>These devices have done a very good job in stopping an outside sound to pass through the headphones and reach to our ears. (Click)</a:t>
            </a:r>
          </a:p>
          <a:p>
            <a:r>
              <a:rPr lang="en-US" dirty="0"/>
              <a:t>Which means It protect us from the background noise and allows us to listen clearly even in the noisy environments.</a:t>
            </a:r>
          </a:p>
        </p:txBody>
      </p:sp>
      <p:sp>
        <p:nvSpPr>
          <p:cNvPr id="4" name="Slide Number Placeholder 3"/>
          <p:cNvSpPr>
            <a:spLocks noGrp="1"/>
          </p:cNvSpPr>
          <p:nvPr>
            <p:ph type="sldNum" sz="quarter" idx="5"/>
          </p:nvPr>
        </p:nvSpPr>
        <p:spPr/>
        <p:txBody>
          <a:bodyPr/>
          <a:lstStyle/>
          <a:p>
            <a:fld id="{7315C4B9-565D-4929-B420-C5A23A6FC7AC}" type="slidenum">
              <a:rPr lang="en-US" smtClean="0"/>
              <a:t>6</a:t>
            </a:fld>
            <a:endParaRPr lang="en-US"/>
          </a:p>
        </p:txBody>
      </p:sp>
    </p:spTree>
    <p:extLst>
      <p:ext uri="{BB962C8B-B14F-4D97-AF65-F5344CB8AC3E}">
        <p14:creationId xmlns:p14="http://schemas.microsoft.com/office/powerpoint/2010/main" val="332799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what I meant by half of the problem</a:t>
            </a:r>
          </a:p>
          <a:p>
            <a:r>
              <a:rPr lang="en-US" dirty="0"/>
              <a:t>Imagine a scenario, that you are walking on a sidewalk and having an audio chat over the phone. (Click)</a:t>
            </a:r>
          </a:p>
          <a:p>
            <a:r>
              <a:rPr lang="en-US" dirty="0"/>
              <a:t>And there is a strong noise in the background such as traffic noise, or people chatting near by. (Click)</a:t>
            </a:r>
          </a:p>
          <a:p>
            <a:r>
              <a:rPr lang="en-US" dirty="0"/>
              <a:t>These devices have done a very good job in stopping an outside sound to pass through the headphones and reach to our ears. (Click)</a:t>
            </a:r>
          </a:p>
          <a:p>
            <a:r>
              <a:rPr lang="en-US" dirty="0"/>
              <a:t>Which means It protect us from the background noise and allows us to listen clearly even in the noisy environments.</a:t>
            </a:r>
          </a:p>
        </p:txBody>
      </p:sp>
      <p:sp>
        <p:nvSpPr>
          <p:cNvPr id="4" name="Slide Number Placeholder 3"/>
          <p:cNvSpPr>
            <a:spLocks noGrp="1"/>
          </p:cNvSpPr>
          <p:nvPr>
            <p:ph type="sldNum" sz="quarter" idx="5"/>
          </p:nvPr>
        </p:nvSpPr>
        <p:spPr/>
        <p:txBody>
          <a:bodyPr/>
          <a:lstStyle/>
          <a:p>
            <a:fld id="{7315C4B9-565D-4929-B420-C5A23A6FC7AC}" type="slidenum">
              <a:rPr lang="en-US" smtClean="0"/>
              <a:t>7</a:t>
            </a:fld>
            <a:endParaRPr lang="en-US"/>
          </a:p>
        </p:txBody>
      </p:sp>
    </p:spTree>
    <p:extLst>
      <p:ext uri="{BB962C8B-B14F-4D97-AF65-F5344CB8AC3E}">
        <p14:creationId xmlns:p14="http://schemas.microsoft.com/office/powerpoint/2010/main" val="1116699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what I meant by half of the problem</a:t>
            </a:r>
          </a:p>
          <a:p>
            <a:r>
              <a:rPr lang="en-US" dirty="0"/>
              <a:t>Imagine a scenario, that you are walking on a sidewalk and having an audio chat over the phone. (Click)</a:t>
            </a:r>
          </a:p>
          <a:p>
            <a:r>
              <a:rPr lang="en-US" dirty="0"/>
              <a:t>And there is a strong noise in the background such as traffic noise, or people chatting near by. (Click)</a:t>
            </a:r>
          </a:p>
          <a:p>
            <a:r>
              <a:rPr lang="en-US" dirty="0"/>
              <a:t>These devices have done a very good job in blocking outside sound to reach to our ears. (Click)</a:t>
            </a:r>
          </a:p>
          <a:p>
            <a:r>
              <a:rPr lang="en-US" dirty="0"/>
              <a:t>Which means It protect us from the background noise and allows us to listen clearly even in the noisy environments.</a:t>
            </a:r>
          </a:p>
        </p:txBody>
      </p:sp>
      <p:sp>
        <p:nvSpPr>
          <p:cNvPr id="4" name="Slide Number Placeholder 3"/>
          <p:cNvSpPr>
            <a:spLocks noGrp="1"/>
          </p:cNvSpPr>
          <p:nvPr>
            <p:ph type="sldNum" sz="quarter" idx="5"/>
          </p:nvPr>
        </p:nvSpPr>
        <p:spPr/>
        <p:txBody>
          <a:bodyPr/>
          <a:lstStyle/>
          <a:p>
            <a:fld id="{7315C4B9-565D-4929-B420-C5A23A6FC7AC}" type="slidenum">
              <a:rPr lang="en-US" smtClean="0"/>
              <a:t>8</a:t>
            </a:fld>
            <a:endParaRPr lang="en-US"/>
          </a:p>
        </p:txBody>
      </p:sp>
    </p:spTree>
    <p:extLst>
      <p:ext uri="{BB962C8B-B14F-4D97-AF65-F5344CB8AC3E}">
        <p14:creationId xmlns:p14="http://schemas.microsoft.com/office/powerpoint/2010/main" val="368315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tell you, what I meant by half of the problem</a:t>
            </a:r>
          </a:p>
          <a:p>
            <a:r>
              <a:rPr lang="en-US" dirty="0"/>
              <a:t>Imagine a scenario, that you are walking on a sidewalk and having an audio chat over the phone. (Click)</a:t>
            </a:r>
          </a:p>
          <a:p>
            <a:r>
              <a:rPr lang="en-US" dirty="0"/>
              <a:t>And there is a strong noise in the background such as traffic noise, or people chatting near by. (Click)</a:t>
            </a:r>
          </a:p>
          <a:p>
            <a:r>
              <a:rPr lang="en-US" dirty="0"/>
              <a:t>These devices have done a very good job in stopping an outside sound to pass through the headphones and reach to our ears. (Click)</a:t>
            </a:r>
          </a:p>
          <a:p>
            <a:r>
              <a:rPr lang="en-US" dirty="0"/>
              <a:t>Which means It protect us from the background noise and allows us to listen clearly even in the noisy environments.</a:t>
            </a:r>
          </a:p>
        </p:txBody>
      </p:sp>
      <p:sp>
        <p:nvSpPr>
          <p:cNvPr id="4" name="Slide Number Placeholder 3"/>
          <p:cNvSpPr>
            <a:spLocks noGrp="1"/>
          </p:cNvSpPr>
          <p:nvPr>
            <p:ph type="sldNum" sz="quarter" idx="5"/>
          </p:nvPr>
        </p:nvSpPr>
        <p:spPr/>
        <p:txBody>
          <a:bodyPr/>
          <a:lstStyle/>
          <a:p>
            <a:fld id="{7315C4B9-565D-4929-B420-C5A23A6FC7AC}" type="slidenum">
              <a:rPr lang="en-US" smtClean="0"/>
              <a:t>9</a:t>
            </a:fld>
            <a:endParaRPr lang="en-US"/>
          </a:p>
        </p:txBody>
      </p:sp>
    </p:spTree>
    <p:extLst>
      <p:ext uri="{BB962C8B-B14F-4D97-AF65-F5344CB8AC3E}">
        <p14:creationId xmlns:p14="http://schemas.microsoft.com/office/powerpoint/2010/main" val="274350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40B1-DF14-070A-5390-BEE36622F7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29C589-BAFC-FA05-754D-508DB4219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9F9A2-44AA-E16A-CB65-8C3F292323F9}"/>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5" name="Footer Placeholder 4">
            <a:extLst>
              <a:ext uri="{FF2B5EF4-FFF2-40B4-BE49-F238E27FC236}">
                <a16:creationId xmlns:a16="http://schemas.microsoft.com/office/drawing/2014/main" id="{C1D31D70-AE14-A420-C81C-AD57B48D7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3437F-9CC5-C108-D220-DC71FE5A2F33}"/>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241589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B3C0-32CB-6568-1A7D-AEE3D579B2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13CF38-A122-5442-A2A5-48E3675A0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BEA52-E9CF-54C0-688E-95C6CB914D19}"/>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5" name="Footer Placeholder 4">
            <a:extLst>
              <a:ext uri="{FF2B5EF4-FFF2-40B4-BE49-F238E27FC236}">
                <a16:creationId xmlns:a16="http://schemas.microsoft.com/office/drawing/2014/main" id="{EBA350A2-21B4-A1C9-1228-D1AD9937D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45D2D-013F-C506-0BAC-D8C6EF7318BE}"/>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396261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C2E53C-1461-C521-6BDF-8D3BFA2CB5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E5BB7-ACAB-2186-79DB-4741D86D7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597CD-C591-3568-9DA8-EA2B56824A21}"/>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5" name="Footer Placeholder 4">
            <a:extLst>
              <a:ext uri="{FF2B5EF4-FFF2-40B4-BE49-F238E27FC236}">
                <a16:creationId xmlns:a16="http://schemas.microsoft.com/office/drawing/2014/main" id="{7F234C29-C5A1-D837-E5FF-0A8363FF3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253E0-EBF5-7EE4-8B3F-F28B9A298CA9}"/>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142411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95DB-E5E9-B780-C5A2-84041D463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96449F-1131-4586-2633-78D9BA68F5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34547-2343-396E-20BC-9ED7EDBFBBB9}"/>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5" name="Footer Placeholder 4">
            <a:extLst>
              <a:ext uri="{FF2B5EF4-FFF2-40B4-BE49-F238E27FC236}">
                <a16:creationId xmlns:a16="http://schemas.microsoft.com/office/drawing/2014/main" id="{E310B515-0F29-4259-4ACC-A27DC2906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1FFF9-5125-8DC0-514E-658945A1387B}"/>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96191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E59E-8542-E48C-78C3-AB39AAA665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02081F-ED0E-B8F1-6F1B-C453A4942C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F0CB35-DFE7-95A5-4C90-6146040F4B06}"/>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5" name="Footer Placeholder 4">
            <a:extLst>
              <a:ext uri="{FF2B5EF4-FFF2-40B4-BE49-F238E27FC236}">
                <a16:creationId xmlns:a16="http://schemas.microsoft.com/office/drawing/2014/main" id="{20583311-D050-0F43-72E6-998467BA9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3C641-C468-3A12-8163-B0D94957C029}"/>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3496437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2973-92C7-0B38-4F87-E94C6E468D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A183B-46D8-252E-A10B-076F200D7E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3A5B89-3FBE-E8C2-2ADC-EAA67D2850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B8610B-4D4F-E5D4-7847-E363C5EAA9F7}"/>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6" name="Footer Placeholder 5">
            <a:extLst>
              <a:ext uri="{FF2B5EF4-FFF2-40B4-BE49-F238E27FC236}">
                <a16:creationId xmlns:a16="http://schemas.microsoft.com/office/drawing/2014/main" id="{5D13791D-957D-90B3-D46B-B83B1487D0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A4146F-6D2E-89C8-F729-22D9458BAD5D}"/>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206739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747E-13E2-4BBE-BB0B-355BC14CDD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3FB340-52B5-F10B-96C9-6A296BB905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844627-B87E-DCD1-EFD8-9401042D28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B60A66-6B15-526C-A44F-D6A10E8BA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467BD-C558-BCFC-EA9D-7A3377AEE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9FBA27-5F54-6575-ADF0-6D4F767E9149}"/>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8" name="Footer Placeholder 7">
            <a:extLst>
              <a:ext uri="{FF2B5EF4-FFF2-40B4-BE49-F238E27FC236}">
                <a16:creationId xmlns:a16="http://schemas.microsoft.com/office/drawing/2014/main" id="{7A3BF2B3-9FD5-1D06-5C41-7939807202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C5B5E-04AD-A9F1-9D6E-9501E892B0D5}"/>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186843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DA18-22F1-5C35-BA6B-7E7DBCF03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3BDD6-3790-8D77-9F15-3FB2B6F79956}"/>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4" name="Footer Placeholder 3">
            <a:extLst>
              <a:ext uri="{FF2B5EF4-FFF2-40B4-BE49-F238E27FC236}">
                <a16:creationId xmlns:a16="http://schemas.microsoft.com/office/drawing/2014/main" id="{0F7FAB25-DFB6-8803-F471-492B906553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1FF112-B157-5BFF-0D85-1AB0AC6DC309}"/>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3450584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B8F27-14EC-81D3-6B69-BBD32F5CB862}"/>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3" name="Footer Placeholder 2">
            <a:extLst>
              <a:ext uri="{FF2B5EF4-FFF2-40B4-BE49-F238E27FC236}">
                <a16:creationId xmlns:a16="http://schemas.microsoft.com/office/drawing/2014/main" id="{303ECD69-0E60-CE58-480C-531742314F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B6561-8931-A559-3A40-663240682A52}"/>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185655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7DC4-0433-7222-2ADB-783D88874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675AD9-8FFE-679D-A457-681D98BBD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F1208-58DE-ED56-8AD1-2B0D9A136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8E6D27-2329-F853-7E3F-7D21F8806DEF}"/>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6" name="Footer Placeholder 5">
            <a:extLst>
              <a:ext uri="{FF2B5EF4-FFF2-40B4-BE49-F238E27FC236}">
                <a16:creationId xmlns:a16="http://schemas.microsoft.com/office/drawing/2014/main" id="{AEF66ABE-B64E-877D-7D91-AFE35689A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028D9-D31E-7C14-0A7C-EEDD82C88832}"/>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1168883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6BE4-EDCB-94A2-D4E8-791FAA73B0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5FF99-20C8-D5FE-F436-CC257D0A7B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7A752F-3751-7924-3292-D34162DC95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5A4D1-6EC3-3D90-D504-C609FE04AA8D}"/>
              </a:ext>
            </a:extLst>
          </p:cNvPr>
          <p:cNvSpPr>
            <a:spLocks noGrp="1"/>
          </p:cNvSpPr>
          <p:nvPr>
            <p:ph type="dt" sz="half" idx="10"/>
          </p:nvPr>
        </p:nvSpPr>
        <p:spPr/>
        <p:txBody>
          <a:bodyPr/>
          <a:lstStyle/>
          <a:p>
            <a:fld id="{B2A295E7-390E-40AB-BDB6-684F60619884}" type="datetimeFigureOut">
              <a:rPr lang="en-US" smtClean="0"/>
              <a:t>7/10/2022</a:t>
            </a:fld>
            <a:endParaRPr lang="en-US"/>
          </a:p>
        </p:txBody>
      </p:sp>
      <p:sp>
        <p:nvSpPr>
          <p:cNvPr id="6" name="Footer Placeholder 5">
            <a:extLst>
              <a:ext uri="{FF2B5EF4-FFF2-40B4-BE49-F238E27FC236}">
                <a16:creationId xmlns:a16="http://schemas.microsoft.com/office/drawing/2014/main" id="{26A8F9AA-C45E-F9B4-004F-F9A24B8E7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6754C-EC11-6E99-81F9-4AE2618D8DD9}"/>
              </a:ext>
            </a:extLst>
          </p:cNvPr>
          <p:cNvSpPr>
            <a:spLocks noGrp="1"/>
          </p:cNvSpPr>
          <p:nvPr>
            <p:ph type="sldNum" sz="quarter" idx="12"/>
          </p:nvPr>
        </p:nvSpPr>
        <p:spPr/>
        <p:txBody>
          <a:bodyPr/>
          <a:lstStyle/>
          <a:p>
            <a:fld id="{4740DD2E-A310-4A41-8F45-9E9BF2263431}" type="slidenum">
              <a:rPr lang="en-US" smtClean="0"/>
              <a:t>‹#›</a:t>
            </a:fld>
            <a:endParaRPr lang="en-US"/>
          </a:p>
        </p:txBody>
      </p:sp>
    </p:spTree>
    <p:extLst>
      <p:ext uri="{BB962C8B-B14F-4D97-AF65-F5344CB8AC3E}">
        <p14:creationId xmlns:p14="http://schemas.microsoft.com/office/powerpoint/2010/main" val="378883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51B01-57A2-5389-E29C-F1AE40FCB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2033A0-77FE-FEC9-960A-E421577150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D1279-BE6E-5A74-BBD2-824F95D49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295E7-390E-40AB-BDB6-684F60619884}" type="datetimeFigureOut">
              <a:rPr lang="en-US" smtClean="0"/>
              <a:t>7/10/2022</a:t>
            </a:fld>
            <a:endParaRPr lang="en-US"/>
          </a:p>
        </p:txBody>
      </p:sp>
      <p:sp>
        <p:nvSpPr>
          <p:cNvPr id="5" name="Footer Placeholder 4">
            <a:extLst>
              <a:ext uri="{FF2B5EF4-FFF2-40B4-BE49-F238E27FC236}">
                <a16:creationId xmlns:a16="http://schemas.microsoft.com/office/drawing/2014/main" id="{327CE21C-AFDA-67C0-CF44-B34AB6563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4C0DD0-4AC6-9050-E80B-031C421AC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0DD2E-A310-4A41-8F45-9E9BF2263431}" type="slidenum">
              <a:rPr lang="en-US" smtClean="0"/>
              <a:t>‹#›</a:t>
            </a:fld>
            <a:endParaRPr lang="en-US"/>
          </a:p>
        </p:txBody>
      </p:sp>
    </p:spTree>
    <p:extLst>
      <p:ext uri="{BB962C8B-B14F-4D97-AF65-F5344CB8AC3E}">
        <p14:creationId xmlns:p14="http://schemas.microsoft.com/office/powerpoint/2010/main" val="970817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tif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sv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30.jpe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39.jpeg"/><Relationship Id="rId7" Type="http://schemas.openxmlformats.org/officeDocument/2006/relationships/image" Target="../media/image30.jpeg"/><Relationship Id="rId12" Type="http://schemas.microsoft.com/office/2007/relationships/hdphoto" Target="../media/hdphoto2.wdp"/><Relationship Id="rId2" Type="http://schemas.openxmlformats.org/officeDocument/2006/relationships/notesSlide" Target="../notesSlides/notesSlide17.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microsoft.com/office/2007/relationships/hdphoto" Target="../media/hdphoto3.wdp"/><Relationship Id="rId15" Type="http://schemas.openxmlformats.org/officeDocument/2006/relationships/image" Target="../media/image38.svg"/><Relationship Id="rId10" Type="http://schemas.openxmlformats.org/officeDocument/2006/relationships/image" Target="../media/image34.jpeg"/><Relationship Id="rId4" Type="http://schemas.openxmlformats.org/officeDocument/2006/relationships/image" Target="../media/image40.png"/><Relationship Id="rId9" Type="http://schemas.openxmlformats.org/officeDocument/2006/relationships/image" Target="../media/image33.jpe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43.png"/><Relationship Id="rId5" Type="http://schemas.openxmlformats.org/officeDocument/2006/relationships/image" Target="../media/image31.png"/><Relationship Id="rId10" Type="http://schemas.openxmlformats.org/officeDocument/2006/relationships/image" Target="../media/image42.svg"/><Relationship Id="rId4" Type="http://schemas.openxmlformats.org/officeDocument/2006/relationships/image" Target="../media/image30.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tif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0.png"/><Relationship Id="rId10" Type="http://schemas.openxmlformats.org/officeDocument/2006/relationships/image" Target="../media/image53.png"/></Relationships>
</file>

<file path=ppt/slides/_rels/slide24.xml.rels><?xml version="1.0" encoding="UTF-8" standalone="yes"?>
<Relationships xmlns="http://schemas.openxmlformats.org/package/2006/relationships"><Relationship Id="rId12"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61.png"/><Relationship Id="rId5" Type="http://schemas.openxmlformats.org/officeDocument/2006/relationships/image" Target="../media/image54.png"/><Relationship Id="rId15" Type="http://schemas.openxmlformats.org/officeDocument/2006/relationships/image" Target="../media/image53.png"/><Relationship Id="rId10" Type="http://schemas.openxmlformats.org/officeDocument/2006/relationships/image" Target="../media/image60.png"/><Relationship Id="rId9" Type="http://schemas.openxmlformats.org/officeDocument/2006/relationships/image" Target="../media/image59.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12" Type="http://schemas.openxmlformats.org/officeDocument/2006/relationships/image" Target="../media/image62.png"/><Relationship Id="rId2" Type="http://schemas.openxmlformats.org/officeDocument/2006/relationships/notesSlide" Target="../notesSlides/notesSlide25.xml"/><Relationship Id="rId16" Type="http://schemas.openxmlformats.org/officeDocument/2006/relationships/image" Target="../media/image53.png"/><Relationship Id="rId1" Type="http://schemas.openxmlformats.org/officeDocument/2006/relationships/slideLayout" Target="../slideLayouts/slideLayout4.xml"/><Relationship Id="rId11" Type="http://schemas.openxmlformats.org/officeDocument/2006/relationships/image" Target="../media/image61.png"/><Relationship Id="rId15" Type="http://schemas.openxmlformats.org/officeDocument/2006/relationships/image" Target="../media/image52.png"/><Relationship Id="rId10" Type="http://schemas.openxmlformats.org/officeDocument/2006/relationships/image" Target="../media/image60.png"/><Relationship Id="rId9" Type="http://schemas.openxmlformats.org/officeDocument/2006/relationships/image" Target="../media/image59.pn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0.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4.xml"/><Relationship Id="rId11" Type="http://schemas.openxmlformats.org/officeDocument/2006/relationships/image" Target="../media/image61.png"/><Relationship Id="rId10" Type="http://schemas.openxmlformats.org/officeDocument/2006/relationships/image" Target="../media/image60.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7" Type="http://schemas.openxmlformats.org/officeDocument/2006/relationships/image" Target="../media/image55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6.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openxmlformats.org/officeDocument/2006/relationships/notesSlide" Target="../notesSlides/notesSlide30.xml"/><Relationship Id="rId7" Type="http://schemas.microsoft.com/office/2007/relationships/hdphoto" Target="../media/hdphoto5.wdp"/><Relationship Id="rId12" Type="http://schemas.openxmlformats.org/officeDocument/2006/relationships/image" Target="../media/image71.png"/><Relationship Id="rId2" Type="http://schemas.openxmlformats.org/officeDocument/2006/relationships/slideLayout" Target="../slideLayouts/slideLayout7.xml"/><Relationship Id="rId16" Type="http://schemas.openxmlformats.org/officeDocument/2006/relationships/image" Target="../media/image46.png"/><Relationship Id="rId1" Type="http://schemas.openxmlformats.org/officeDocument/2006/relationships/tags" Target="../tags/tag4.xml"/><Relationship Id="rId6" Type="http://schemas.microsoft.com/office/2007/relationships/hdphoto" Target="../media/hdphoto4.wdp"/><Relationship Id="rId11" Type="http://schemas.openxmlformats.org/officeDocument/2006/relationships/image" Target="../media/image70.png"/><Relationship Id="rId5" Type="http://schemas.openxmlformats.org/officeDocument/2006/relationships/image" Target="../media/image67.png"/><Relationship Id="rId15" Type="http://schemas.microsoft.com/office/2007/relationships/hdphoto" Target="../media/hdphoto7.wdp"/><Relationship Id="rId10" Type="http://schemas.openxmlformats.org/officeDocument/2006/relationships/image" Target="../media/image69.png"/><Relationship Id="rId4" Type="http://schemas.openxmlformats.org/officeDocument/2006/relationships/image" Target="../media/image65.jpeg"/><Relationship Id="rId9" Type="http://schemas.microsoft.com/office/2007/relationships/hdphoto" Target="../media/hdphoto6.wdp"/><Relationship Id="rId1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77.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6.png"/><Relationship Id="rId3" Type="http://schemas.openxmlformats.org/officeDocument/2006/relationships/image" Target="../media/image30.jpeg"/><Relationship Id="rId7" Type="http://schemas.openxmlformats.org/officeDocument/2006/relationships/image" Target="../media/image32.png"/><Relationship Id="rId12" Type="http://schemas.microsoft.com/office/2007/relationships/hdphoto" Target="../media/hdphoto2.wdp"/><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35.png"/><Relationship Id="rId5" Type="http://schemas.openxmlformats.org/officeDocument/2006/relationships/image" Target="../media/image83.png"/><Relationship Id="rId10" Type="http://schemas.openxmlformats.org/officeDocument/2006/relationships/image" Target="../media/image34.jpeg"/><Relationship Id="rId4" Type="http://schemas.openxmlformats.org/officeDocument/2006/relationships/image" Target="../media/image31.png"/><Relationship Id="rId9"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6.pn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48.png"/><Relationship Id="rId7"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80.png"/><Relationship Id="rId11" Type="http://schemas.openxmlformats.org/officeDocument/2006/relationships/image" Target="../media/image570.png"/><Relationship Id="rId10" Type="http://schemas.openxmlformats.org/officeDocument/2006/relationships/image" Target="../media/image99.png"/><Relationship Id="rId9" Type="http://schemas.openxmlformats.org/officeDocument/2006/relationships/image" Target="../media/image450.png"/></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13" Type="http://schemas.microsoft.com/office/2007/relationships/hdphoto" Target="../media/hdphoto7.wdp"/><Relationship Id="rId3"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73.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2.png"/><Relationship Id="rId5" Type="http://schemas.microsoft.com/office/2007/relationships/hdphoto" Target="../media/hdphoto5.wdp"/><Relationship Id="rId10" Type="http://schemas.openxmlformats.org/officeDocument/2006/relationships/image" Target="../media/image71.png"/><Relationship Id="rId4" Type="http://schemas.microsoft.com/office/2007/relationships/hdphoto" Target="../media/hdphoto4.wdp"/><Relationship Id="rId9" Type="http://schemas.openxmlformats.org/officeDocument/2006/relationships/image" Target="../media/image70.pn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643D3-3103-CB17-565C-42B883880F72}"/>
              </a:ext>
            </a:extLst>
          </p:cNvPr>
          <p:cNvSpPr/>
          <p:nvPr/>
        </p:nvSpPr>
        <p:spPr>
          <a:xfrm>
            <a:off x="0" y="781512"/>
            <a:ext cx="12192000" cy="1521113"/>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VoiceFind: Noise-Resilient Speech Recovery in Commodity Headphones</a:t>
            </a:r>
          </a:p>
        </p:txBody>
      </p:sp>
      <p:grpSp>
        <p:nvGrpSpPr>
          <p:cNvPr id="5" name="Group 4">
            <a:extLst>
              <a:ext uri="{FF2B5EF4-FFF2-40B4-BE49-F238E27FC236}">
                <a16:creationId xmlns:a16="http://schemas.microsoft.com/office/drawing/2014/main" id="{E60F47B2-2FF6-66BA-EFA6-ADEF091AD539}"/>
              </a:ext>
            </a:extLst>
          </p:cNvPr>
          <p:cNvGrpSpPr/>
          <p:nvPr/>
        </p:nvGrpSpPr>
        <p:grpSpPr>
          <a:xfrm>
            <a:off x="8798444" y="5583154"/>
            <a:ext cx="3211849" cy="1346474"/>
            <a:chOff x="2891544" y="5247005"/>
            <a:chExt cx="3211849" cy="1346474"/>
          </a:xfrm>
        </p:grpSpPr>
        <p:pic>
          <p:nvPicPr>
            <p:cNvPr id="3" name="Picture 2">
              <a:extLst>
                <a:ext uri="{FF2B5EF4-FFF2-40B4-BE49-F238E27FC236}">
                  <a16:creationId xmlns:a16="http://schemas.microsoft.com/office/drawing/2014/main" id="{B89B2FC9-D46E-9984-2BA6-75DDED0F7FCF}"/>
                </a:ext>
              </a:extLst>
            </p:cNvPr>
            <p:cNvPicPr>
              <a:picLocks noChangeAspect="1"/>
            </p:cNvPicPr>
            <p:nvPr/>
          </p:nvPicPr>
          <p:blipFill rotWithShape="1">
            <a:blip r:embed="rId3"/>
            <a:srcRect r="68720"/>
            <a:stretch/>
          </p:blipFill>
          <p:spPr>
            <a:xfrm>
              <a:off x="2891544" y="5674839"/>
              <a:ext cx="565219" cy="628140"/>
            </a:xfrm>
            <a:prstGeom prst="rect">
              <a:avLst/>
            </a:prstGeom>
          </p:spPr>
        </p:pic>
        <p:pic>
          <p:nvPicPr>
            <p:cNvPr id="4" name="Picture 3">
              <a:extLst>
                <a:ext uri="{FF2B5EF4-FFF2-40B4-BE49-F238E27FC236}">
                  <a16:creationId xmlns:a16="http://schemas.microsoft.com/office/drawing/2014/main" id="{80B46C5C-B785-7FD6-1597-F2B04EF34315}"/>
                </a:ext>
              </a:extLst>
            </p:cNvPr>
            <p:cNvPicPr>
              <a:picLocks noChangeAspect="1"/>
            </p:cNvPicPr>
            <p:nvPr/>
          </p:nvPicPr>
          <p:blipFill rotWithShape="1">
            <a:blip r:embed="rId3"/>
            <a:srcRect l="31671"/>
            <a:stretch/>
          </p:blipFill>
          <p:spPr>
            <a:xfrm>
              <a:off x="3456763" y="5247005"/>
              <a:ext cx="2646630" cy="1346474"/>
            </a:xfrm>
            <a:prstGeom prst="rect">
              <a:avLst/>
            </a:prstGeom>
          </p:spPr>
        </p:pic>
      </p:grpSp>
      <p:sp>
        <p:nvSpPr>
          <p:cNvPr id="12" name="TextBox 11">
            <a:extLst>
              <a:ext uri="{FF2B5EF4-FFF2-40B4-BE49-F238E27FC236}">
                <a16:creationId xmlns:a16="http://schemas.microsoft.com/office/drawing/2014/main" id="{2C4311C8-2A8F-08D2-3D04-BFA236C96DE3}"/>
              </a:ext>
            </a:extLst>
          </p:cNvPr>
          <p:cNvSpPr txBox="1"/>
          <p:nvPr/>
        </p:nvSpPr>
        <p:spPr>
          <a:xfrm>
            <a:off x="456277" y="4186169"/>
            <a:ext cx="2068945" cy="523220"/>
          </a:xfrm>
          <a:prstGeom prst="rect">
            <a:avLst/>
          </a:prstGeom>
          <a:noFill/>
        </p:spPr>
        <p:txBody>
          <a:bodyPr wrap="square" rtlCol="0">
            <a:spAutoFit/>
          </a:bodyPr>
          <a:lstStyle/>
          <a:p>
            <a:pPr algn="ctr"/>
            <a:r>
              <a:rPr lang="en-US" sz="2800" dirty="0"/>
              <a:t>Irtaza Shahid</a:t>
            </a:r>
          </a:p>
        </p:txBody>
      </p:sp>
      <p:sp>
        <p:nvSpPr>
          <p:cNvPr id="13" name="TextBox 12">
            <a:extLst>
              <a:ext uri="{FF2B5EF4-FFF2-40B4-BE49-F238E27FC236}">
                <a16:creationId xmlns:a16="http://schemas.microsoft.com/office/drawing/2014/main" id="{5309DFBB-501A-2173-433E-D0F9798F3ECF}"/>
              </a:ext>
            </a:extLst>
          </p:cNvPr>
          <p:cNvSpPr txBox="1"/>
          <p:nvPr/>
        </p:nvSpPr>
        <p:spPr>
          <a:xfrm>
            <a:off x="3526444" y="4186169"/>
            <a:ext cx="2068945" cy="523220"/>
          </a:xfrm>
          <a:prstGeom prst="rect">
            <a:avLst/>
          </a:prstGeom>
          <a:noFill/>
        </p:spPr>
        <p:txBody>
          <a:bodyPr wrap="square" rtlCol="0">
            <a:spAutoFit/>
          </a:bodyPr>
          <a:lstStyle/>
          <a:p>
            <a:pPr algn="ctr"/>
            <a:r>
              <a:rPr lang="en-US" sz="2800" dirty="0"/>
              <a:t>Yang Bai</a:t>
            </a:r>
          </a:p>
        </p:txBody>
      </p:sp>
      <p:sp>
        <p:nvSpPr>
          <p:cNvPr id="14" name="TextBox 13">
            <a:extLst>
              <a:ext uri="{FF2B5EF4-FFF2-40B4-BE49-F238E27FC236}">
                <a16:creationId xmlns:a16="http://schemas.microsoft.com/office/drawing/2014/main" id="{41EC50DF-7E6A-0138-A8AB-8B791F7D60FC}"/>
              </a:ext>
            </a:extLst>
          </p:cNvPr>
          <p:cNvSpPr txBox="1"/>
          <p:nvPr/>
        </p:nvSpPr>
        <p:spPr>
          <a:xfrm>
            <a:off x="6596611" y="4224222"/>
            <a:ext cx="2068945" cy="523220"/>
          </a:xfrm>
          <a:prstGeom prst="rect">
            <a:avLst/>
          </a:prstGeom>
          <a:noFill/>
        </p:spPr>
        <p:txBody>
          <a:bodyPr wrap="square" rtlCol="0">
            <a:spAutoFit/>
          </a:bodyPr>
          <a:lstStyle/>
          <a:p>
            <a:pPr algn="ctr"/>
            <a:r>
              <a:rPr lang="en-US" sz="2800" dirty="0"/>
              <a:t>Nakul Garg</a:t>
            </a:r>
          </a:p>
        </p:txBody>
      </p:sp>
      <p:sp>
        <p:nvSpPr>
          <p:cNvPr id="15" name="TextBox 14">
            <a:extLst>
              <a:ext uri="{FF2B5EF4-FFF2-40B4-BE49-F238E27FC236}">
                <a16:creationId xmlns:a16="http://schemas.microsoft.com/office/drawing/2014/main" id="{266BEC15-3370-B212-DA5B-A94F5FEC5EF8}"/>
              </a:ext>
            </a:extLst>
          </p:cNvPr>
          <p:cNvSpPr txBox="1"/>
          <p:nvPr/>
        </p:nvSpPr>
        <p:spPr>
          <a:xfrm>
            <a:off x="9666777" y="4224532"/>
            <a:ext cx="2068945" cy="523220"/>
          </a:xfrm>
          <a:prstGeom prst="rect">
            <a:avLst/>
          </a:prstGeom>
          <a:noFill/>
        </p:spPr>
        <p:txBody>
          <a:bodyPr wrap="square" rtlCol="0">
            <a:spAutoFit/>
          </a:bodyPr>
          <a:lstStyle/>
          <a:p>
            <a:pPr algn="ctr"/>
            <a:r>
              <a:rPr lang="en-US" sz="2800" dirty="0"/>
              <a:t>Nirupam Roy</a:t>
            </a:r>
          </a:p>
        </p:txBody>
      </p:sp>
      <p:pic>
        <p:nvPicPr>
          <p:cNvPr id="16" name="Picture 15">
            <a:extLst>
              <a:ext uri="{FF2B5EF4-FFF2-40B4-BE49-F238E27FC236}">
                <a16:creationId xmlns:a16="http://schemas.microsoft.com/office/drawing/2014/main" id="{969C7535-C528-198E-5AE3-F9C3426EDBD2}"/>
              </a:ext>
            </a:extLst>
          </p:cNvPr>
          <p:cNvPicPr>
            <a:picLocks noChangeAspect="1"/>
          </p:cNvPicPr>
          <p:nvPr/>
        </p:nvPicPr>
        <p:blipFill rotWithShape="1">
          <a:blip r:embed="rId4"/>
          <a:srcRect l="34129" t="6039" r="30323" b="31909"/>
          <a:stretch/>
        </p:blipFill>
        <p:spPr>
          <a:xfrm>
            <a:off x="10014863" y="2550260"/>
            <a:ext cx="1372771" cy="1372772"/>
          </a:xfrm>
          <a:prstGeom prst="ellipse">
            <a:avLst/>
          </a:prstGeom>
          <a:ln w="28575">
            <a:solidFill>
              <a:schemeClr val="tx1">
                <a:lumMod val="65000"/>
                <a:lumOff val="35000"/>
              </a:schemeClr>
            </a:solidFill>
          </a:ln>
        </p:spPr>
      </p:pic>
      <p:pic>
        <p:nvPicPr>
          <p:cNvPr id="17" name="Picture 2" descr="Yang Bai">
            <a:extLst>
              <a:ext uri="{FF2B5EF4-FFF2-40B4-BE49-F238E27FC236}">
                <a16:creationId xmlns:a16="http://schemas.microsoft.com/office/drawing/2014/main" id="{B06948CD-7462-668B-C645-87AA163E9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5118" y="2550846"/>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A985F3AF-A628-934C-E6E1-D030C63AB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283" y="2550846"/>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8" name="Picture 7" descr="A person with a mustache&#10;&#10;Description automatically generated with low confidence">
            <a:extLst>
              <a:ext uri="{FF2B5EF4-FFF2-40B4-BE49-F238E27FC236}">
                <a16:creationId xmlns:a16="http://schemas.microsoft.com/office/drawing/2014/main" id="{8534BB57-EBFD-76EC-2317-F546C3821361}"/>
              </a:ext>
            </a:extLst>
          </p:cNvPr>
          <p:cNvPicPr>
            <a:picLocks/>
          </p:cNvPicPr>
          <p:nvPr/>
        </p:nvPicPr>
        <p:blipFill rotWithShape="1">
          <a:blip r:embed="rId7">
            <a:extLst>
              <a:ext uri="{28A0092B-C50C-407E-A947-70E740481C1C}">
                <a14:useLocalDpi xmlns:a14="http://schemas.microsoft.com/office/drawing/2010/main" val="0"/>
              </a:ext>
            </a:extLst>
          </a:blip>
          <a:srcRect l="13048" t="4735" r="11159" b="16415"/>
          <a:stretch/>
        </p:blipFill>
        <p:spPr>
          <a:xfrm>
            <a:off x="804366" y="2550846"/>
            <a:ext cx="1371600" cy="1371600"/>
          </a:xfrm>
          <a:prstGeom prst="ellipse">
            <a:avLst/>
          </a:prstGeom>
          <a:ln w="28575">
            <a:solidFill>
              <a:schemeClr val="tx1">
                <a:lumMod val="65000"/>
                <a:lumOff val="35000"/>
              </a:schemeClr>
            </a:solidFill>
          </a:ln>
        </p:spPr>
      </p:pic>
      <p:sp>
        <p:nvSpPr>
          <p:cNvPr id="19" name="TextBox 18">
            <a:extLst>
              <a:ext uri="{FF2B5EF4-FFF2-40B4-BE49-F238E27FC236}">
                <a16:creationId xmlns:a16="http://schemas.microsoft.com/office/drawing/2014/main" id="{1E394D3A-8F48-7EFB-FA77-1E4ED1EA20AD}"/>
              </a:ext>
            </a:extLst>
          </p:cNvPr>
          <p:cNvSpPr txBox="1"/>
          <p:nvPr/>
        </p:nvSpPr>
        <p:spPr>
          <a:xfrm>
            <a:off x="322805" y="4648567"/>
            <a:ext cx="2334722" cy="400110"/>
          </a:xfrm>
          <a:prstGeom prst="rect">
            <a:avLst/>
          </a:prstGeom>
          <a:noFill/>
        </p:spPr>
        <p:txBody>
          <a:bodyPr wrap="square" rtlCol="0">
            <a:spAutoFit/>
          </a:bodyPr>
          <a:lstStyle/>
          <a:p>
            <a:pPr algn="ctr"/>
            <a:r>
              <a:rPr lang="en-US" sz="2000" dirty="0"/>
              <a:t>irtaza@umd.edu</a:t>
            </a:r>
          </a:p>
        </p:txBody>
      </p:sp>
      <p:sp>
        <p:nvSpPr>
          <p:cNvPr id="20" name="TextBox 19">
            <a:extLst>
              <a:ext uri="{FF2B5EF4-FFF2-40B4-BE49-F238E27FC236}">
                <a16:creationId xmlns:a16="http://schemas.microsoft.com/office/drawing/2014/main" id="{FD156A02-40B1-F126-B531-3DC580F25BA4}"/>
              </a:ext>
            </a:extLst>
          </p:cNvPr>
          <p:cNvSpPr txBox="1"/>
          <p:nvPr/>
        </p:nvSpPr>
        <p:spPr>
          <a:xfrm>
            <a:off x="3306158" y="4648567"/>
            <a:ext cx="2334722" cy="400110"/>
          </a:xfrm>
          <a:prstGeom prst="rect">
            <a:avLst/>
          </a:prstGeom>
          <a:noFill/>
        </p:spPr>
        <p:txBody>
          <a:bodyPr wrap="square" rtlCol="0">
            <a:spAutoFit/>
          </a:bodyPr>
          <a:lstStyle/>
          <a:p>
            <a:pPr algn="ctr"/>
            <a:r>
              <a:rPr lang="en-US" sz="2000" dirty="0"/>
              <a:t>yangbai8@umd.edu</a:t>
            </a:r>
          </a:p>
        </p:txBody>
      </p:sp>
      <p:sp>
        <p:nvSpPr>
          <p:cNvPr id="21" name="TextBox 20">
            <a:extLst>
              <a:ext uri="{FF2B5EF4-FFF2-40B4-BE49-F238E27FC236}">
                <a16:creationId xmlns:a16="http://schemas.microsoft.com/office/drawing/2014/main" id="{61A27573-531F-9D83-E093-A4AFBE09277B}"/>
              </a:ext>
            </a:extLst>
          </p:cNvPr>
          <p:cNvSpPr txBox="1"/>
          <p:nvPr/>
        </p:nvSpPr>
        <p:spPr>
          <a:xfrm>
            <a:off x="6463722" y="4648567"/>
            <a:ext cx="2334722" cy="400110"/>
          </a:xfrm>
          <a:prstGeom prst="rect">
            <a:avLst/>
          </a:prstGeom>
          <a:noFill/>
        </p:spPr>
        <p:txBody>
          <a:bodyPr wrap="square" rtlCol="0">
            <a:spAutoFit/>
          </a:bodyPr>
          <a:lstStyle/>
          <a:p>
            <a:pPr algn="ctr"/>
            <a:r>
              <a:rPr lang="en-US" sz="2000" dirty="0"/>
              <a:t>nakul22@umd.edu</a:t>
            </a:r>
          </a:p>
        </p:txBody>
      </p:sp>
      <p:sp>
        <p:nvSpPr>
          <p:cNvPr id="22" name="TextBox 21">
            <a:extLst>
              <a:ext uri="{FF2B5EF4-FFF2-40B4-BE49-F238E27FC236}">
                <a16:creationId xmlns:a16="http://schemas.microsoft.com/office/drawing/2014/main" id="{81DC8577-F823-8EC5-8B6C-48DF06261D45}"/>
              </a:ext>
            </a:extLst>
          </p:cNvPr>
          <p:cNvSpPr txBox="1"/>
          <p:nvPr/>
        </p:nvSpPr>
        <p:spPr>
          <a:xfrm>
            <a:off x="9533887" y="4648567"/>
            <a:ext cx="2334722" cy="400110"/>
          </a:xfrm>
          <a:prstGeom prst="rect">
            <a:avLst/>
          </a:prstGeom>
          <a:noFill/>
        </p:spPr>
        <p:txBody>
          <a:bodyPr wrap="square" rtlCol="0">
            <a:spAutoFit/>
          </a:bodyPr>
          <a:lstStyle/>
          <a:p>
            <a:pPr algn="ctr"/>
            <a:r>
              <a:rPr lang="en-US" sz="2000" dirty="0"/>
              <a:t>niruroy@umd.edu</a:t>
            </a:r>
          </a:p>
        </p:txBody>
      </p:sp>
      <p:pic>
        <p:nvPicPr>
          <p:cNvPr id="23" name="Picture 22" descr="A picture containing text, light&#10;&#10;Description automatically generated">
            <a:extLst>
              <a:ext uri="{FF2B5EF4-FFF2-40B4-BE49-F238E27FC236}">
                <a16:creationId xmlns:a16="http://schemas.microsoft.com/office/drawing/2014/main" id="{E6EBB3AD-1F66-86F9-909B-04B06D7A152B}"/>
              </a:ext>
            </a:extLst>
          </p:cNvPr>
          <p:cNvPicPr>
            <a:picLocks noChangeAspect="1"/>
          </p:cNvPicPr>
          <p:nvPr/>
        </p:nvPicPr>
        <p:blipFill>
          <a:blip r:embed="rId8"/>
          <a:stretch>
            <a:fillRect/>
          </a:stretch>
        </p:blipFill>
        <p:spPr>
          <a:xfrm>
            <a:off x="105816" y="5916146"/>
            <a:ext cx="2946509" cy="817823"/>
          </a:xfrm>
          <a:prstGeom prst="rect">
            <a:avLst/>
          </a:prstGeom>
        </p:spPr>
      </p:pic>
      <p:sp>
        <p:nvSpPr>
          <p:cNvPr id="6" name="TextBox 5">
            <a:extLst>
              <a:ext uri="{FF2B5EF4-FFF2-40B4-BE49-F238E27FC236}">
                <a16:creationId xmlns:a16="http://schemas.microsoft.com/office/drawing/2014/main" id="{1417E31E-FF41-F7DA-1EF2-DE2B23E62F45}"/>
              </a:ext>
            </a:extLst>
          </p:cNvPr>
          <p:cNvSpPr txBox="1"/>
          <p:nvPr/>
        </p:nvSpPr>
        <p:spPr>
          <a:xfrm>
            <a:off x="4808189" y="5902448"/>
            <a:ext cx="2471764" cy="707886"/>
          </a:xfrm>
          <a:prstGeom prst="rect">
            <a:avLst/>
          </a:prstGeom>
          <a:noFill/>
        </p:spPr>
        <p:txBody>
          <a:bodyPr wrap="square" rtlCol="0">
            <a:spAutoFit/>
          </a:bodyPr>
          <a:lstStyle/>
          <a:p>
            <a:pPr algn="ctr"/>
            <a:r>
              <a:rPr lang="en-US" sz="4000" b="1" dirty="0">
                <a:solidFill>
                  <a:srgbClr val="00B050"/>
                </a:solidFill>
              </a:rPr>
              <a:t>IASA 2022</a:t>
            </a:r>
            <a:endParaRPr lang="en-US" b="1" dirty="0">
              <a:solidFill>
                <a:srgbClr val="00B050"/>
              </a:solidFill>
            </a:endParaRPr>
          </a:p>
        </p:txBody>
      </p:sp>
    </p:spTree>
    <p:extLst>
      <p:ext uri="{BB962C8B-B14F-4D97-AF65-F5344CB8AC3E}">
        <p14:creationId xmlns:p14="http://schemas.microsoft.com/office/powerpoint/2010/main" val="1014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ow to Draw a Face for Beginners | Very Easy Drawing Tutorial">
            <a:extLst>
              <a:ext uri="{FF2B5EF4-FFF2-40B4-BE49-F238E27FC236}">
                <a16:creationId xmlns:a16="http://schemas.microsoft.com/office/drawing/2014/main" id="{FCC5878F-2CF6-98B5-9FE2-0937F53F0AF0}"/>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484315" y="1397591"/>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Fi outline">
            <a:extLst>
              <a:ext uri="{FF2B5EF4-FFF2-40B4-BE49-F238E27FC236}">
                <a16:creationId xmlns:a16="http://schemas.microsoft.com/office/drawing/2014/main" id="{847FF8C6-BF16-3A8B-E272-6D80046389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13671" y="4948820"/>
            <a:ext cx="2256360" cy="1987317"/>
          </a:xfrm>
          <a:prstGeom prst="rect">
            <a:avLst/>
          </a:prstGeom>
        </p:spPr>
      </p:pic>
      <p:cxnSp>
        <p:nvCxnSpPr>
          <p:cNvPr id="8" name="Connector: Curved 7">
            <a:extLst>
              <a:ext uri="{FF2B5EF4-FFF2-40B4-BE49-F238E27FC236}">
                <a16:creationId xmlns:a16="http://schemas.microsoft.com/office/drawing/2014/main" id="{4C2288EC-A35C-13CD-D43B-1DD11175E2EC}"/>
              </a:ext>
            </a:extLst>
          </p:cNvPr>
          <p:cNvCxnSpPr>
            <a:cxnSpLocks/>
            <a:stCxn id="9" idx="3"/>
          </p:cNvCxnSpPr>
          <p:nvPr/>
        </p:nvCxnSpPr>
        <p:spPr>
          <a:xfrm flipV="1">
            <a:off x="3897147" y="5586577"/>
            <a:ext cx="1850763" cy="393341"/>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C1DEDB-2476-7165-071B-F9E3078492BC}"/>
              </a:ext>
            </a:extLst>
          </p:cNvPr>
          <p:cNvSpPr txBox="1"/>
          <p:nvPr/>
        </p:nvSpPr>
        <p:spPr>
          <a:xfrm>
            <a:off x="1834859" y="5718308"/>
            <a:ext cx="2062288" cy="523220"/>
          </a:xfrm>
          <a:prstGeom prst="rect">
            <a:avLst/>
          </a:prstGeom>
          <a:noFill/>
          <a:ln>
            <a:solidFill>
              <a:schemeClr val="tx1"/>
            </a:solidFill>
          </a:ln>
        </p:spPr>
        <p:txBody>
          <a:bodyPr wrap="square" rtlCol="0">
            <a:spAutoFit/>
          </a:bodyPr>
          <a:lstStyle/>
          <a:p>
            <a:pPr algn="ctr"/>
            <a:r>
              <a:rPr lang="en-US" sz="2800" dirty="0"/>
              <a:t>Target Voice</a:t>
            </a:r>
          </a:p>
        </p:txBody>
      </p:sp>
      <p:pic>
        <p:nvPicPr>
          <p:cNvPr id="12" name="Graphic 11" descr="Wi-Fi outline">
            <a:extLst>
              <a:ext uri="{FF2B5EF4-FFF2-40B4-BE49-F238E27FC236}">
                <a16:creationId xmlns:a16="http://schemas.microsoft.com/office/drawing/2014/main" id="{EF45AF38-90F5-0322-7F51-F1267F4973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13671" y="4985766"/>
            <a:ext cx="2256360" cy="1987317"/>
          </a:xfrm>
          <a:prstGeom prst="rect">
            <a:avLst/>
          </a:prstGeom>
        </p:spPr>
      </p:pic>
    </p:spTree>
    <p:extLst>
      <p:ext uri="{BB962C8B-B14F-4D97-AF65-F5344CB8AC3E}">
        <p14:creationId xmlns:p14="http://schemas.microsoft.com/office/powerpoint/2010/main" val="331416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1"/>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Fi outline">
            <a:extLst>
              <a:ext uri="{FF2B5EF4-FFF2-40B4-BE49-F238E27FC236}">
                <a16:creationId xmlns:a16="http://schemas.microsoft.com/office/drawing/2014/main" id="{847FF8C6-BF16-3A8B-E272-6D80046389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13671" y="4948820"/>
            <a:ext cx="2256360" cy="1987317"/>
          </a:xfrm>
          <a:prstGeom prst="rect">
            <a:avLst/>
          </a:prstGeom>
        </p:spPr>
      </p:pic>
      <p:cxnSp>
        <p:nvCxnSpPr>
          <p:cNvPr id="8" name="Connector: Curved 7">
            <a:extLst>
              <a:ext uri="{FF2B5EF4-FFF2-40B4-BE49-F238E27FC236}">
                <a16:creationId xmlns:a16="http://schemas.microsoft.com/office/drawing/2014/main" id="{4C2288EC-A35C-13CD-D43B-1DD11175E2EC}"/>
              </a:ext>
            </a:extLst>
          </p:cNvPr>
          <p:cNvCxnSpPr>
            <a:cxnSpLocks/>
            <a:stCxn id="9" idx="3"/>
          </p:cNvCxnSpPr>
          <p:nvPr/>
        </p:nvCxnSpPr>
        <p:spPr>
          <a:xfrm flipV="1">
            <a:off x="3897147" y="5586577"/>
            <a:ext cx="1850763" cy="393341"/>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C1DEDB-2476-7165-071B-F9E3078492BC}"/>
              </a:ext>
            </a:extLst>
          </p:cNvPr>
          <p:cNvSpPr txBox="1"/>
          <p:nvPr/>
        </p:nvSpPr>
        <p:spPr>
          <a:xfrm>
            <a:off x="1834859" y="5718308"/>
            <a:ext cx="2062288" cy="523220"/>
          </a:xfrm>
          <a:prstGeom prst="rect">
            <a:avLst/>
          </a:prstGeom>
          <a:noFill/>
          <a:ln>
            <a:solidFill>
              <a:schemeClr val="tx1"/>
            </a:solidFill>
          </a:ln>
        </p:spPr>
        <p:txBody>
          <a:bodyPr wrap="square" rtlCol="0">
            <a:spAutoFit/>
          </a:bodyPr>
          <a:lstStyle/>
          <a:p>
            <a:pPr algn="ctr"/>
            <a:r>
              <a:rPr lang="en-US" sz="2800" dirty="0"/>
              <a:t>Target Voice</a:t>
            </a:r>
          </a:p>
        </p:txBody>
      </p:sp>
      <p:cxnSp>
        <p:nvCxnSpPr>
          <p:cNvPr id="31" name="Straight Arrow Connector 30">
            <a:extLst>
              <a:ext uri="{FF2B5EF4-FFF2-40B4-BE49-F238E27FC236}">
                <a16:creationId xmlns:a16="http://schemas.microsoft.com/office/drawing/2014/main" id="{C21F392B-3D6E-917D-0DEB-58263C1E8898}"/>
              </a:ext>
            </a:extLst>
          </p:cNvPr>
          <p:cNvCxnSpPr>
            <a:cxnSpLocks/>
          </p:cNvCxnSpPr>
          <p:nvPr/>
        </p:nvCxnSpPr>
        <p:spPr>
          <a:xfrm flipH="1" flipV="1">
            <a:off x="4711222" y="4955945"/>
            <a:ext cx="1376298" cy="404208"/>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54C4A2B-8538-11B4-91F2-3D41DC8BA0AF}"/>
              </a:ext>
            </a:extLst>
          </p:cNvPr>
          <p:cNvCxnSpPr>
            <a:cxnSpLocks/>
          </p:cNvCxnSpPr>
          <p:nvPr/>
        </p:nvCxnSpPr>
        <p:spPr>
          <a:xfrm flipV="1">
            <a:off x="6159866" y="4948820"/>
            <a:ext cx="1331794" cy="411333"/>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3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1"/>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Fi outline">
            <a:extLst>
              <a:ext uri="{FF2B5EF4-FFF2-40B4-BE49-F238E27FC236}">
                <a16:creationId xmlns:a16="http://schemas.microsoft.com/office/drawing/2014/main" id="{847FF8C6-BF16-3A8B-E272-6D80046389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13671" y="4948820"/>
            <a:ext cx="2256360" cy="1987317"/>
          </a:xfrm>
          <a:prstGeom prst="rect">
            <a:avLst/>
          </a:prstGeom>
        </p:spPr>
      </p:pic>
      <p:cxnSp>
        <p:nvCxnSpPr>
          <p:cNvPr id="8" name="Connector: Curved 7">
            <a:extLst>
              <a:ext uri="{FF2B5EF4-FFF2-40B4-BE49-F238E27FC236}">
                <a16:creationId xmlns:a16="http://schemas.microsoft.com/office/drawing/2014/main" id="{4C2288EC-A35C-13CD-D43B-1DD11175E2EC}"/>
              </a:ext>
            </a:extLst>
          </p:cNvPr>
          <p:cNvCxnSpPr>
            <a:cxnSpLocks/>
            <a:stCxn id="9" idx="3"/>
          </p:cNvCxnSpPr>
          <p:nvPr/>
        </p:nvCxnSpPr>
        <p:spPr>
          <a:xfrm flipV="1">
            <a:off x="3897147" y="5586577"/>
            <a:ext cx="1850763" cy="393341"/>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C1DEDB-2476-7165-071B-F9E3078492BC}"/>
              </a:ext>
            </a:extLst>
          </p:cNvPr>
          <p:cNvSpPr txBox="1"/>
          <p:nvPr/>
        </p:nvSpPr>
        <p:spPr>
          <a:xfrm>
            <a:off x="1834859" y="5718308"/>
            <a:ext cx="2062288" cy="523220"/>
          </a:xfrm>
          <a:prstGeom prst="rect">
            <a:avLst/>
          </a:prstGeom>
          <a:noFill/>
          <a:ln>
            <a:solidFill>
              <a:schemeClr val="tx1"/>
            </a:solidFill>
          </a:ln>
        </p:spPr>
        <p:txBody>
          <a:bodyPr wrap="square" rtlCol="0">
            <a:spAutoFit/>
          </a:bodyPr>
          <a:lstStyle/>
          <a:p>
            <a:pPr algn="ctr"/>
            <a:r>
              <a:rPr lang="en-US" sz="2800" dirty="0"/>
              <a:t>Target Voice</a:t>
            </a:r>
          </a:p>
        </p:txBody>
      </p:sp>
      <p:sp>
        <p:nvSpPr>
          <p:cNvPr id="18" name="TextBox 17">
            <a:extLst>
              <a:ext uri="{FF2B5EF4-FFF2-40B4-BE49-F238E27FC236}">
                <a16:creationId xmlns:a16="http://schemas.microsoft.com/office/drawing/2014/main" id="{708AF37C-E6EA-22CA-3E01-42E30E11CB81}"/>
              </a:ext>
            </a:extLst>
          </p:cNvPr>
          <p:cNvSpPr txBox="1"/>
          <p:nvPr/>
        </p:nvSpPr>
        <p:spPr>
          <a:xfrm>
            <a:off x="329997" y="1928214"/>
            <a:ext cx="2354871" cy="954107"/>
          </a:xfrm>
          <a:prstGeom prst="rect">
            <a:avLst/>
          </a:prstGeom>
          <a:noFill/>
        </p:spPr>
        <p:txBody>
          <a:bodyPr wrap="square" rtlCol="0">
            <a:spAutoFit/>
          </a:bodyPr>
          <a:lstStyle/>
          <a:p>
            <a:pPr algn="ctr"/>
            <a:r>
              <a:rPr lang="en-US" sz="2800" dirty="0"/>
              <a:t>Environmental Noise</a:t>
            </a:r>
          </a:p>
        </p:txBody>
      </p:sp>
      <p:grpSp>
        <p:nvGrpSpPr>
          <p:cNvPr id="19" name="Group 18">
            <a:extLst>
              <a:ext uri="{FF2B5EF4-FFF2-40B4-BE49-F238E27FC236}">
                <a16:creationId xmlns:a16="http://schemas.microsoft.com/office/drawing/2014/main" id="{5312A5BF-3D02-08D5-1009-33DE51E317E4}"/>
              </a:ext>
            </a:extLst>
          </p:cNvPr>
          <p:cNvGrpSpPr/>
          <p:nvPr/>
        </p:nvGrpSpPr>
        <p:grpSpPr>
          <a:xfrm rot="2305631">
            <a:off x="634840" y="3131135"/>
            <a:ext cx="1611602" cy="1981035"/>
            <a:chOff x="2346129" y="1321104"/>
            <a:chExt cx="1756307" cy="2136013"/>
          </a:xfrm>
        </p:grpSpPr>
        <p:sp>
          <p:nvSpPr>
            <p:cNvPr id="20" name="Freeform 22">
              <a:extLst>
                <a:ext uri="{FF2B5EF4-FFF2-40B4-BE49-F238E27FC236}">
                  <a16:creationId xmlns:a16="http://schemas.microsoft.com/office/drawing/2014/main" id="{0545DFDC-DDA6-8B8F-73EE-8D2209925273}"/>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1" name="Freeform 23">
              <a:extLst>
                <a:ext uri="{FF2B5EF4-FFF2-40B4-BE49-F238E27FC236}">
                  <a16:creationId xmlns:a16="http://schemas.microsoft.com/office/drawing/2014/main" id="{C592E375-7B7F-34CC-A188-E754E7FBBF24}"/>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Freeform 24">
              <a:extLst>
                <a:ext uri="{FF2B5EF4-FFF2-40B4-BE49-F238E27FC236}">
                  <a16:creationId xmlns:a16="http://schemas.microsoft.com/office/drawing/2014/main" id="{509DD41F-98FC-A112-A28D-AC5075452DD1}"/>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3" name="Freeform 25">
              <a:extLst>
                <a:ext uri="{FF2B5EF4-FFF2-40B4-BE49-F238E27FC236}">
                  <a16:creationId xmlns:a16="http://schemas.microsoft.com/office/drawing/2014/main" id="{4F68D7B8-19AF-84E2-3D4B-B4C2B65596BA}"/>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31" name="Straight Arrow Connector 30">
            <a:extLst>
              <a:ext uri="{FF2B5EF4-FFF2-40B4-BE49-F238E27FC236}">
                <a16:creationId xmlns:a16="http://schemas.microsoft.com/office/drawing/2014/main" id="{C21F392B-3D6E-917D-0DEB-58263C1E8898}"/>
              </a:ext>
            </a:extLst>
          </p:cNvPr>
          <p:cNvCxnSpPr>
            <a:cxnSpLocks/>
          </p:cNvCxnSpPr>
          <p:nvPr/>
        </p:nvCxnSpPr>
        <p:spPr>
          <a:xfrm flipH="1" flipV="1">
            <a:off x="4711222" y="4955945"/>
            <a:ext cx="1376298" cy="404208"/>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54C4A2B-8538-11B4-91F2-3D41DC8BA0AF}"/>
              </a:ext>
            </a:extLst>
          </p:cNvPr>
          <p:cNvCxnSpPr>
            <a:cxnSpLocks/>
          </p:cNvCxnSpPr>
          <p:nvPr/>
        </p:nvCxnSpPr>
        <p:spPr>
          <a:xfrm flipV="1">
            <a:off x="6159866" y="4948820"/>
            <a:ext cx="1331794" cy="411333"/>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4D5F85D-EB32-038F-953E-3E2C17628EA0}"/>
              </a:ext>
            </a:extLst>
          </p:cNvPr>
          <p:cNvSpPr txBox="1"/>
          <p:nvPr/>
        </p:nvSpPr>
        <p:spPr>
          <a:xfrm>
            <a:off x="9478922" y="2190520"/>
            <a:ext cx="2354871" cy="954107"/>
          </a:xfrm>
          <a:prstGeom prst="rect">
            <a:avLst/>
          </a:prstGeom>
          <a:noFill/>
        </p:spPr>
        <p:txBody>
          <a:bodyPr wrap="square" rtlCol="0">
            <a:spAutoFit/>
          </a:bodyPr>
          <a:lstStyle/>
          <a:p>
            <a:pPr algn="ctr"/>
            <a:r>
              <a:rPr lang="en-US" sz="2800" dirty="0"/>
              <a:t>Interference speech</a:t>
            </a:r>
          </a:p>
        </p:txBody>
      </p:sp>
      <p:grpSp>
        <p:nvGrpSpPr>
          <p:cNvPr id="40" name="Group 39">
            <a:extLst>
              <a:ext uri="{FF2B5EF4-FFF2-40B4-BE49-F238E27FC236}">
                <a16:creationId xmlns:a16="http://schemas.microsoft.com/office/drawing/2014/main" id="{A3C0191E-2C57-ACDF-54AF-842377662187}"/>
              </a:ext>
            </a:extLst>
          </p:cNvPr>
          <p:cNvGrpSpPr/>
          <p:nvPr/>
        </p:nvGrpSpPr>
        <p:grpSpPr>
          <a:xfrm rot="13023523">
            <a:off x="9925012" y="3301971"/>
            <a:ext cx="1375353" cy="1639362"/>
            <a:chOff x="2346129" y="1321104"/>
            <a:chExt cx="1756307" cy="2136013"/>
          </a:xfrm>
        </p:grpSpPr>
        <p:sp>
          <p:nvSpPr>
            <p:cNvPr id="41" name="Freeform 22">
              <a:extLst>
                <a:ext uri="{FF2B5EF4-FFF2-40B4-BE49-F238E27FC236}">
                  <a16:creationId xmlns:a16="http://schemas.microsoft.com/office/drawing/2014/main" id="{1381699E-B8A7-DF46-B1D5-636A2EAD5DC2}"/>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2" name="Freeform 23">
              <a:extLst>
                <a:ext uri="{FF2B5EF4-FFF2-40B4-BE49-F238E27FC236}">
                  <a16:creationId xmlns:a16="http://schemas.microsoft.com/office/drawing/2014/main" id="{675D95C4-C693-C257-D5B6-C6E6711FB7C5}"/>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3" name="Freeform 24">
              <a:extLst>
                <a:ext uri="{FF2B5EF4-FFF2-40B4-BE49-F238E27FC236}">
                  <a16:creationId xmlns:a16="http://schemas.microsoft.com/office/drawing/2014/main" id="{AF17E1D3-5882-ABB4-16D1-F65B8336D4DD}"/>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4" name="Freeform 25">
              <a:extLst>
                <a:ext uri="{FF2B5EF4-FFF2-40B4-BE49-F238E27FC236}">
                  <a16:creationId xmlns:a16="http://schemas.microsoft.com/office/drawing/2014/main" id="{671BBEAB-13E7-87D9-4F0D-38C0FD08C3E8}"/>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55948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1"/>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Wi-Fi outline">
            <a:extLst>
              <a:ext uri="{FF2B5EF4-FFF2-40B4-BE49-F238E27FC236}">
                <a16:creationId xmlns:a16="http://schemas.microsoft.com/office/drawing/2014/main" id="{847FF8C6-BF16-3A8B-E272-6D80046389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13671" y="4948820"/>
            <a:ext cx="2256360" cy="1987317"/>
          </a:xfrm>
          <a:prstGeom prst="rect">
            <a:avLst/>
          </a:prstGeom>
        </p:spPr>
      </p:pic>
      <p:cxnSp>
        <p:nvCxnSpPr>
          <p:cNvPr id="8" name="Connector: Curved 7">
            <a:extLst>
              <a:ext uri="{FF2B5EF4-FFF2-40B4-BE49-F238E27FC236}">
                <a16:creationId xmlns:a16="http://schemas.microsoft.com/office/drawing/2014/main" id="{4C2288EC-A35C-13CD-D43B-1DD11175E2EC}"/>
              </a:ext>
            </a:extLst>
          </p:cNvPr>
          <p:cNvCxnSpPr>
            <a:cxnSpLocks/>
            <a:stCxn id="9" idx="3"/>
          </p:cNvCxnSpPr>
          <p:nvPr/>
        </p:nvCxnSpPr>
        <p:spPr>
          <a:xfrm flipV="1">
            <a:off x="3897147" y="5586577"/>
            <a:ext cx="1850763" cy="393341"/>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C1DEDB-2476-7165-071B-F9E3078492BC}"/>
              </a:ext>
            </a:extLst>
          </p:cNvPr>
          <p:cNvSpPr txBox="1"/>
          <p:nvPr/>
        </p:nvSpPr>
        <p:spPr>
          <a:xfrm>
            <a:off x="1834859" y="5718308"/>
            <a:ext cx="2062288" cy="523220"/>
          </a:xfrm>
          <a:prstGeom prst="rect">
            <a:avLst/>
          </a:prstGeom>
          <a:noFill/>
          <a:ln>
            <a:solidFill>
              <a:schemeClr val="tx1"/>
            </a:solidFill>
          </a:ln>
        </p:spPr>
        <p:txBody>
          <a:bodyPr wrap="square" rtlCol="0">
            <a:spAutoFit/>
          </a:bodyPr>
          <a:lstStyle/>
          <a:p>
            <a:pPr algn="ctr"/>
            <a:r>
              <a:rPr lang="en-US" sz="2800" dirty="0"/>
              <a:t>Target Voice</a:t>
            </a:r>
          </a:p>
        </p:txBody>
      </p:sp>
      <p:sp>
        <p:nvSpPr>
          <p:cNvPr id="18" name="TextBox 17">
            <a:extLst>
              <a:ext uri="{FF2B5EF4-FFF2-40B4-BE49-F238E27FC236}">
                <a16:creationId xmlns:a16="http://schemas.microsoft.com/office/drawing/2014/main" id="{708AF37C-E6EA-22CA-3E01-42E30E11CB81}"/>
              </a:ext>
            </a:extLst>
          </p:cNvPr>
          <p:cNvSpPr txBox="1"/>
          <p:nvPr/>
        </p:nvSpPr>
        <p:spPr>
          <a:xfrm>
            <a:off x="329997" y="1928214"/>
            <a:ext cx="2354871" cy="954107"/>
          </a:xfrm>
          <a:prstGeom prst="rect">
            <a:avLst/>
          </a:prstGeom>
          <a:noFill/>
        </p:spPr>
        <p:txBody>
          <a:bodyPr wrap="square" rtlCol="0">
            <a:spAutoFit/>
          </a:bodyPr>
          <a:lstStyle/>
          <a:p>
            <a:pPr algn="ctr"/>
            <a:r>
              <a:rPr lang="en-US" sz="2800" dirty="0"/>
              <a:t>Environmental Noise</a:t>
            </a:r>
          </a:p>
        </p:txBody>
      </p:sp>
      <p:grpSp>
        <p:nvGrpSpPr>
          <p:cNvPr id="19" name="Group 18">
            <a:extLst>
              <a:ext uri="{FF2B5EF4-FFF2-40B4-BE49-F238E27FC236}">
                <a16:creationId xmlns:a16="http://schemas.microsoft.com/office/drawing/2014/main" id="{5312A5BF-3D02-08D5-1009-33DE51E317E4}"/>
              </a:ext>
            </a:extLst>
          </p:cNvPr>
          <p:cNvGrpSpPr/>
          <p:nvPr/>
        </p:nvGrpSpPr>
        <p:grpSpPr>
          <a:xfrm rot="2305631">
            <a:off x="634840" y="3131135"/>
            <a:ext cx="1611602" cy="1981035"/>
            <a:chOff x="2346129" y="1321104"/>
            <a:chExt cx="1756307" cy="2136013"/>
          </a:xfrm>
        </p:grpSpPr>
        <p:sp>
          <p:nvSpPr>
            <p:cNvPr id="20" name="Freeform 22">
              <a:extLst>
                <a:ext uri="{FF2B5EF4-FFF2-40B4-BE49-F238E27FC236}">
                  <a16:creationId xmlns:a16="http://schemas.microsoft.com/office/drawing/2014/main" id="{0545DFDC-DDA6-8B8F-73EE-8D2209925273}"/>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1" name="Freeform 23">
              <a:extLst>
                <a:ext uri="{FF2B5EF4-FFF2-40B4-BE49-F238E27FC236}">
                  <a16:creationId xmlns:a16="http://schemas.microsoft.com/office/drawing/2014/main" id="{C592E375-7B7F-34CC-A188-E754E7FBBF24}"/>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2" name="Freeform 24">
              <a:extLst>
                <a:ext uri="{FF2B5EF4-FFF2-40B4-BE49-F238E27FC236}">
                  <a16:creationId xmlns:a16="http://schemas.microsoft.com/office/drawing/2014/main" id="{509DD41F-98FC-A112-A28D-AC5075452DD1}"/>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3" name="Freeform 25">
              <a:extLst>
                <a:ext uri="{FF2B5EF4-FFF2-40B4-BE49-F238E27FC236}">
                  <a16:creationId xmlns:a16="http://schemas.microsoft.com/office/drawing/2014/main" id="{4F68D7B8-19AF-84E2-3D4B-B4C2B65596BA}"/>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24" name="Straight Arrow Connector 23">
            <a:extLst>
              <a:ext uri="{FF2B5EF4-FFF2-40B4-BE49-F238E27FC236}">
                <a16:creationId xmlns:a16="http://schemas.microsoft.com/office/drawing/2014/main" id="{B90299A6-BD22-DCAD-D5AD-EEF2A902C902}"/>
              </a:ext>
            </a:extLst>
          </p:cNvPr>
          <p:cNvCxnSpPr>
            <a:cxnSpLocks/>
            <a:endCxn id="45" idx="6"/>
          </p:cNvCxnSpPr>
          <p:nvPr/>
        </p:nvCxnSpPr>
        <p:spPr>
          <a:xfrm flipH="1">
            <a:off x="7762702" y="3961125"/>
            <a:ext cx="2353207" cy="1160841"/>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901E212-6FDD-FB67-FAD5-077A9B076F39}"/>
              </a:ext>
            </a:extLst>
          </p:cNvPr>
          <p:cNvCxnSpPr>
            <a:cxnSpLocks/>
            <a:stCxn id="23" idx="9"/>
            <a:endCxn id="12" idx="2"/>
          </p:cNvCxnSpPr>
          <p:nvPr/>
        </p:nvCxnSpPr>
        <p:spPr>
          <a:xfrm>
            <a:off x="2000931" y="4322983"/>
            <a:ext cx="2448677" cy="807653"/>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21F392B-3D6E-917D-0DEB-58263C1E8898}"/>
              </a:ext>
            </a:extLst>
          </p:cNvPr>
          <p:cNvCxnSpPr>
            <a:cxnSpLocks/>
            <a:endCxn id="12" idx="6"/>
          </p:cNvCxnSpPr>
          <p:nvPr/>
        </p:nvCxnSpPr>
        <p:spPr>
          <a:xfrm flipH="1" flipV="1">
            <a:off x="4825191" y="5130636"/>
            <a:ext cx="1262329" cy="229517"/>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54C4A2B-8538-11B4-91F2-3D41DC8BA0AF}"/>
              </a:ext>
            </a:extLst>
          </p:cNvPr>
          <p:cNvCxnSpPr>
            <a:cxnSpLocks/>
            <a:endCxn id="45" idx="2"/>
          </p:cNvCxnSpPr>
          <p:nvPr/>
        </p:nvCxnSpPr>
        <p:spPr>
          <a:xfrm flipV="1">
            <a:off x="6159866" y="5121966"/>
            <a:ext cx="1227253" cy="238187"/>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4D5F85D-EB32-038F-953E-3E2C17628EA0}"/>
              </a:ext>
            </a:extLst>
          </p:cNvPr>
          <p:cNvSpPr txBox="1"/>
          <p:nvPr/>
        </p:nvSpPr>
        <p:spPr>
          <a:xfrm>
            <a:off x="9478922" y="2190520"/>
            <a:ext cx="2354871" cy="954107"/>
          </a:xfrm>
          <a:prstGeom prst="rect">
            <a:avLst/>
          </a:prstGeom>
          <a:noFill/>
        </p:spPr>
        <p:txBody>
          <a:bodyPr wrap="square" rtlCol="0">
            <a:spAutoFit/>
          </a:bodyPr>
          <a:lstStyle/>
          <a:p>
            <a:pPr algn="ctr"/>
            <a:r>
              <a:rPr lang="en-US" sz="2800" dirty="0"/>
              <a:t>Interference speech</a:t>
            </a:r>
          </a:p>
        </p:txBody>
      </p:sp>
      <p:grpSp>
        <p:nvGrpSpPr>
          <p:cNvPr id="40" name="Group 39">
            <a:extLst>
              <a:ext uri="{FF2B5EF4-FFF2-40B4-BE49-F238E27FC236}">
                <a16:creationId xmlns:a16="http://schemas.microsoft.com/office/drawing/2014/main" id="{A3C0191E-2C57-ACDF-54AF-842377662187}"/>
              </a:ext>
            </a:extLst>
          </p:cNvPr>
          <p:cNvGrpSpPr/>
          <p:nvPr/>
        </p:nvGrpSpPr>
        <p:grpSpPr>
          <a:xfrm rot="13023523">
            <a:off x="9925012" y="3301971"/>
            <a:ext cx="1375353" cy="1639362"/>
            <a:chOff x="2346129" y="1321104"/>
            <a:chExt cx="1756307" cy="2136013"/>
          </a:xfrm>
        </p:grpSpPr>
        <p:sp>
          <p:nvSpPr>
            <p:cNvPr id="41" name="Freeform 22">
              <a:extLst>
                <a:ext uri="{FF2B5EF4-FFF2-40B4-BE49-F238E27FC236}">
                  <a16:creationId xmlns:a16="http://schemas.microsoft.com/office/drawing/2014/main" id="{1381699E-B8A7-DF46-B1D5-636A2EAD5DC2}"/>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2" name="Freeform 23">
              <a:extLst>
                <a:ext uri="{FF2B5EF4-FFF2-40B4-BE49-F238E27FC236}">
                  <a16:creationId xmlns:a16="http://schemas.microsoft.com/office/drawing/2014/main" id="{675D95C4-C693-C257-D5B6-C6E6711FB7C5}"/>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3" name="Freeform 24">
              <a:extLst>
                <a:ext uri="{FF2B5EF4-FFF2-40B4-BE49-F238E27FC236}">
                  <a16:creationId xmlns:a16="http://schemas.microsoft.com/office/drawing/2014/main" id="{AF17E1D3-5882-ABB4-16D1-F65B8336D4DD}"/>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4" name="Freeform 25">
              <a:extLst>
                <a:ext uri="{FF2B5EF4-FFF2-40B4-BE49-F238E27FC236}">
                  <a16:creationId xmlns:a16="http://schemas.microsoft.com/office/drawing/2014/main" id="{671BBEAB-13E7-87D9-4F0D-38C0FD08C3E8}"/>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30" name="TextBox 29">
            <a:extLst>
              <a:ext uri="{FF2B5EF4-FFF2-40B4-BE49-F238E27FC236}">
                <a16:creationId xmlns:a16="http://schemas.microsoft.com/office/drawing/2014/main" id="{4A55C623-E5FA-0DFA-47EE-ED8AB3A0957B}"/>
              </a:ext>
            </a:extLst>
          </p:cNvPr>
          <p:cNvSpPr txBox="1"/>
          <p:nvPr/>
        </p:nvSpPr>
        <p:spPr>
          <a:xfrm>
            <a:off x="4381777" y="4659374"/>
            <a:ext cx="765544" cy="923330"/>
          </a:xfrm>
          <a:prstGeom prst="rect">
            <a:avLst/>
          </a:prstGeom>
          <a:noFill/>
        </p:spPr>
        <p:txBody>
          <a:bodyPr wrap="square" rtlCol="0">
            <a:spAutoFit/>
          </a:bodyPr>
          <a:lstStyle/>
          <a:p>
            <a:r>
              <a:rPr lang="en-US" sz="5400" b="1" dirty="0">
                <a:solidFill>
                  <a:srgbClr val="00B050"/>
                </a:solidFill>
                <a:sym typeface="Wingdings" panose="05000000000000000000" pitchFamily="2" charset="2"/>
              </a:rPr>
              <a:t>+</a:t>
            </a:r>
            <a:endParaRPr lang="en-US" sz="5400" b="1" dirty="0">
              <a:solidFill>
                <a:srgbClr val="00B050"/>
              </a:solidFill>
            </a:endParaRPr>
          </a:p>
        </p:txBody>
      </p:sp>
      <p:sp>
        <p:nvSpPr>
          <p:cNvPr id="12" name="Oval 11">
            <a:extLst>
              <a:ext uri="{FF2B5EF4-FFF2-40B4-BE49-F238E27FC236}">
                <a16:creationId xmlns:a16="http://schemas.microsoft.com/office/drawing/2014/main" id="{38B0DA23-34E0-116E-A1F4-8CED0B020C3B}"/>
              </a:ext>
            </a:extLst>
          </p:cNvPr>
          <p:cNvSpPr/>
          <p:nvPr/>
        </p:nvSpPr>
        <p:spPr>
          <a:xfrm>
            <a:off x="4449608" y="4928079"/>
            <a:ext cx="375583" cy="4051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EE4CB4F-6E7C-D398-A685-65BB304D912F}"/>
              </a:ext>
            </a:extLst>
          </p:cNvPr>
          <p:cNvGrpSpPr/>
          <p:nvPr/>
        </p:nvGrpSpPr>
        <p:grpSpPr>
          <a:xfrm>
            <a:off x="7319288" y="4650704"/>
            <a:ext cx="765544" cy="923330"/>
            <a:chOff x="8373988" y="1746431"/>
            <a:chExt cx="765544" cy="923330"/>
          </a:xfrm>
        </p:grpSpPr>
        <p:sp>
          <p:nvSpPr>
            <p:cNvPr id="38" name="TextBox 37">
              <a:extLst>
                <a:ext uri="{FF2B5EF4-FFF2-40B4-BE49-F238E27FC236}">
                  <a16:creationId xmlns:a16="http://schemas.microsoft.com/office/drawing/2014/main" id="{0D044335-1D95-EC91-9F00-0C107B80712A}"/>
                </a:ext>
              </a:extLst>
            </p:cNvPr>
            <p:cNvSpPr txBox="1"/>
            <p:nvPr/>
          </p:nvSpPr>
          <p:spPr>
            <a:xfrm>
              <a:off x="8373988" y="1746431"/>
              <a:ext cx="765544" cy="923330"/>
            </a:xfrm>
            <a:prstGeom prst="rect">
              <a:avLst/>
            </a:prstGeom>
            <a:noFill/>
          </p:spPr>
          <p:txBody>
            <a:bodyPr wrap="square" rtlCol="0">
              <a:spAutoFit/>
            </a:bodyPr>
            <a:lstStyle/>
            <a:p>
              <a:r>
                <a:rPr lang="en-US" sz="5400" b="1" dirty="0">
                  <a:solidFill>
                    <a:srgbClr val="00B050"/>
                  </a:solidFill>
                  <a:sym typeface="Wingdings" panose="05000000000000000000" pitchFamily="2" charset="2"/>
                </a:rPr>
                <a:t>+</a:t>
              </a:r>
              <a:endParaRPr lang="en-US" sz="5400" b="1" dirty="0">
                <a:solidFill>
                  <a:srgbClr val="00B050"/>
                </a:solidFill>
              </a:endParaRPr>
            </a:p>
          </p:txBody>
        </p:sp>
        <p:sp>
          <p:nvSpPr>
            <p:cNvPr id="45" name="Oval 44">
              <a:extLst>
                <a:ext uri="{FF2B5EF4-FFF2-40B4-BE49-F238E27FC236}">
                  <a16:creationId xmlns:a16="http://schemas.microsoft.com/office/drawing/2014/main" id="{603D36AA-0BC1-A71B-9041-62755454659B}"/>
                </a:ext>
              </a:extLst>
            </p:cNvPr>
            <p:cNvSpPr/>
            <p:nvPr/>
          </p:nvSpPr>
          <p:spPr>
            <a:xfrm>
              <a:off x="8441819" y="2015136"/>
              <a:ext cx="375583" cy="4051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6854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ow to Draw a Face for Beginners | Very Easy Drawing Tutorial">
            <a:extLst>
              <a:ext uri="{FF2B5EF4-FFF2-40B4-BE49-F238E27FC236}">
                <a16:creationId xmlns:a16="http://schemas.microsoft.com/office/drawing/2014/main" id="{CCCBF7FE-DC6D-7447-D07C-9DDB7C646E61}"/>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1"/>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 AirPods For Black iPhone 7, 7 Plus: Where To Buy Black Version Of  Apple's Shiny White AirPods">
            <a:extLst>
              <a:ext uri="{FF2B5EF4-FFF2-40B4-BE49-F238E27FC236}">
                <a16:creationId xmlns:a16="http://schemas.microsoft.com/office/drawing/2014/main" id="{3729EF2A-55F9-58EE-9BD5-309294D37BC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lack AirPods For Black iPhone 7, 7 Plus: Where To Buy Black Version Of  Apple's Shiny White AirPods">
            <a:extLst>
              <a:ext uri="{FF2B5EF4-FFF2-40B4-BE49-F238E27FC236}">
                <a16:creationId xmlns:a16="http://schemas.microsoft.com/office/drawing/2014/main" id="{DE7A5079-0ED1-5CED-7AC4-9BF31991CAB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descr="Wi-Fi outline">
            <a:extLst>
              <a:ext uri="{FF2B5EF4-FFF2-40B4-BE49-F238E27FC236}">
                <a16:creationId xmlns:a16="http://schemas.microsoft.com/office/drawing/2014/main" id="{56C27AFB-FE89-AE4D-FD80-38D3F59A29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5013671" y="4948820"/>
            <a:ext cx="2256360" cy="1987317"/>
          </a:xfrm>
          <a:prstGeom prst="rect">
            <a:avLst/>
          </a:prstGeom>
        </p:spPr>
      </p:pic>
      <p:cxnSp>
        <p:nvCxnSpPr>
          <p:cNvPr id="34" name="Connector: Curved 33">
            <a:extLst>
              <a:ext uri="{FF2B5EF4-FFF2-40B4-BE49-F238E27FC236}">
                <a16:creationId xmlns:a16="http://schemas.microsoft.com/office/drawing/2014/main" id="{C32EB443-4FA4-078F-E361-BDF522C15034}"/>
              </a:ext>
            </a:extLst>
          </p:cNvPr>
          <p:cNvCxnSpPr>
            <a:cxnSpLocks/>
            <a:stCxn id="36" idx="3"/>
          </p:cNvCxnSpPr>
          <p:nvPr/>
        </p:nvCxnSpPr>
        <p:spPr>
          <a:xfrm flipV="1">
            <a:off x="3897147" y="5586577"/>
            <a:ext cx="1850763" cy="393341"/>
          </a:xfrm>
          <a:prstGeom prst="curvedConnector3">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51CED46-3B37-73A0-6064-D8D3A47CC9E9}"/>
              </a:ext>
            </a:extLst>
          </p:cNvPr>
          <p:cNvSpPr txBox="1"/>
          <p:nvPr/>
        </p:nvSpPr>
        <p:spPr>
          <a:xfrm>
            <a:off x="1834859" y="5718308"/>
            <a:ext cx="2062288" cy="523220"/>
          </a:xfrm>
          <a:prstGeom prst="rect">
            <a:avLst/>
          </a:prstGeom>
          <a:noFill/>
          <a:ln>
            <a:solidFill>
              <a:schemeClr val="tx1"/>
            </a:solidFill>
          </a:ln>
        </p:spPr>
        <p:txBody>
          <a:bodyPr wrap="square" rtlCol="0">
            <a:spAutoFit/>
          </a:bodyPr>
          <a:lstStyle/>
          <a:p>
            <a:pPr algn="ctr"/>
            <a:r>
              <a:rPr lang="en-US" sz="2800" dirty="0"/>
              <a:t>Target Voice</a:t>
            </a:r>
          </a:p>
        </p:txBody>
      </p:sp>
      <p:sp>
        <p:nvSpPr>
          <p:cNvPr id="37" name="TextBox 36">
            <a:extLst>
              <a:ext uri="{FF2B5EF4-FFF2-40B4-BE49-F238E27FC236}">
                <a16:creationId xmlns:a16="http://schemas.microsoft.com/office/drawing/2014/main" id="{2D7968AA-0BE2-0F29-3465-C24DA406EBE8}"/>
              </a:ext>
            </a:extLst>
          </p:cNvPr>
          <p:cNvSpPr txBox="1"/>
          <p:nvPr/>
        </p:nvSpPr>
        <p:spPr>
          <a:xfrm>
            <a:off x="329997" y="1928214"/>
            <a:ext cx="2354871" cy="954107"/>
          </a:xfrm>
          <a:prstGeom prst="rect">
            <a:avLst/>
          </a:prstGeom>
          <a:noFill/>
        </p:spPr>
        <p:txBody>
          <a:bodyPr wrap="square" rtlCol="0">
            <a:spAutoFit/>
          </a:bodyPr>
          <a:lstStyle/>
          <a:p>
            <a:pPr algn="ctr"/>
            <a:r>
              <a:rPr lang="en-US" sz="2800" dirty="0"/>
              <a:t>Environmental Noise</a:t>
            </a:r>
          </a:p>
        </p:txBody>
      </p:sp>
      <p:grpSp>
        <p:nvGrpSpPr>
          <p:cNvPr id="38" name="Group 37">
            <a:extLst>
              <a:ext uri="{FF2B5EF4-FFF2-40B4-BE49-F238E27FC236}">
                <a16:creationId xmlns:a16="http://schemas.microsoft.com/office/drawing/2014/main" id="{FC4273BE-C78E-CC07-177A-7ECB106F339F}"/>
              </a:ext>
            </a:extLst>
          </p:cNvPr>
          <p:cNvGrpSpPr/>
          <p:nvPr/>
        </p:nvGrpSpPr>
        <p:grpSpPr>
          <a:xfrm rot="2305631">
            <a:off x="634840" y="3131135"/>
            <a:ext cx="1611602" cy="1981035"/>
            <a:chOff x="2346129" y="1321104"/>
            <a:chExt cx="1756307" cy="2136013"/>
          </a:xfrm>
        </p:grpSpPr>
        <p:sp>
          <p:nvSpPr>
            <p:cNvPr id="45" name="Freeform 22">
              <a:extLst>
                <a:ext uri="{FF2B5EF4-FFF2-40B4-BE49-F238E27FC236}">
                  <a16:creationId xmlns:a16="http://schemas.microsoft.com/office/drawing/2014/main" id="{443142C3-56DE-C7EB-8A84-F55843B1D30E}"/>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7" name="Freeform 23">
              <a:extLst>
                <a:ext uri="{FF2B5EF4-FFF2-40B4-BE49-F238E27FC236}">
                  <a16:creationId xmlns:a16="http://schemas.microsoft.com/office/drawing/2014/main" id="{AAB8EDC2-4009-052C-3D5D-3284A3DE5CF3}"/>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8" name="Freeform 24">
              <a:extLst>
                <a:ext uri="{FF2B5EF4-FFF2-40B4-BE49-F238E27FC236}">
                  <a16:creationId xmlns:a16="http://schemas.microsoft.com/office/drawing/2014/main" id="{2A774F52-7DAD-7058-B849-E3A6B4C5BE64}"/>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9" name="Freeform 25">
              <a:extLst>
                <a:ext uri="{FF2B5EF4-FFF2-40B4-BE49-F238E27FC236}">
                  <a16:creationId xmlns:a16="http://schemas.microsoft.com/office/drawing/2014/main" id="{1D5BD827-CEFF-751D-E8AF-CA2059EB954B}"/>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50" name="Straight Arrow Connector 49">
            <a:extLst>
              <a:ext uri="{FF2B5EF4-FFF2-40B4-BE49-F238E27FC236}">
                <a16:creationId xmlns:a16="http://schemas.microsoft.com/office/drawing/2014/main" id="{3E0369BF-9D4C-AD4A-5373-7892163C41FE}"/>
              </a:ext>
            </a:extLst>
          </p:cNvPr>
          <p:cNvCxnSpPr>
            <a:cxnSpLocks/>
            <a:endCxn id="66" idx="6"/>
          </p:cNvCxnSpPr>
          <p:nvPr/>
        </p:nvCxnSpPr>
        <p:spPr>
          <a:xfrm flipH="1">
            <a:off x="7762702" y="3961125"/>
            <a:ext cx="2353207" cy="1160841"/>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C5F8C16-256D-389D-204E-05F59B9238FC}"/>
              </a:ext>
            </a:extLst>
          </p:cNvPr>
          <p:cNvCxnSpPr>
            <a:cxnSpLocks/>
            <a:stCxn id="49" idx="9"/>
            <a:endCxn id="63" idx="2"/>
          </p:cNvCxnSpPr>
          <p:nvPr/>
        </p:nvCxnSpPr>
        <p:spPr>
          <a:xfrm>
            <a:off x="2000931" y="4322983"/>
            <a:ext cx="2448677" cy="807653"/>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BDC666-C0AF-D6FA-3AA4-8668415ABB08}"/>
              </a:ext>
            </a:extLst>
          </p:cNvPr>
          <p:cNvCxnSpPr>
            <a:cxnSpLocks/>
            <a:endCxn id="63" idx="6"/>
          </p:cNvCxnSpPr>
          <p:nvPr/>
        </p:nvCxnSpPr>
        <p:spPr>
          <a:xfrm flipH="1" flipV="1">
            <a:off x="4825191" y="5130636"/>
            <a:ext cx="1262329" cy="229517"/>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BA7AD29-443D-EA47-5F49-41F6188B7008}"/>
              </a:ext>
            </a:extLst>
          </p:cNvPr>
          <p:cNvCxnSpPr>
            <a:cxnSpLocks/>
            <a:endCxn id="66" idx="2"/>
          </p:cNvCxnSpPr>
          <p:nvPr/>
        </p:nvCxnSpPr>
        <p:spPr>
          <a:xfrm flipV="1">
            <a:off x="6159866" y="5121966"/>
            <a:ext cx="1227253" cy="238187"/>
          </a:xfrm>
          <a:prstGeom prst="straightConnector1">
            <a:avLst/>
          </a:prstGeom>
          <a:ln w="889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C90410E-5984-3BDC-0A36-654E5D7B38BF}"/>
              </a:ext>
            </a:extLst>
          </p:cNvPr>
          <p:cNvSpPr txBox="1"/>
          <p:nvPr/>
        </p:nvSpPr>
        <p:spPr>
          <a:xfrm>
            <a:off x="9478922" y="2190520"/>
            <a:ext cx="2354871" cy="954107"/>
          </a:xfrm>
          <a:prstGeom prst="rect">
            <a:avLst/>
          </a:prstGeom>
          <a:noFill/>
        </p:spPr>
        <p:txBody>
          <a:bodyPr wrap="square" rtlCol="0">
            <a:spAutoFit/>
          </a:bodyPr>
          <a:lstStyle/>
          <a:p>
            <a:pPr algn="ctr"/>
            <a:r>
              <a:rPr lang="en-US" sz="2800" dirty="0"/>
              <a:t>Interference speech</a:t>
            </a:r>
          </a:p>
        </p:txBody>
      </p:sp>
      <p:grpSp>
        <p:nvGrpSpPr>
          <p:cNvPr id="55" name="Group 54">
            <a:extLst>
              <a:ext uri="{FF2B5EF4-FFF2-40B4-BE49-F238E27FC236}">
                <a16:creationId xmlns:a16="http://schemas.microsoft.com/office/drawing/2014/main" id="{C5CEB21B-C72B-7B74-094B-D4F803FCB039}"/>
              </a:ext>
            </a:extLst>
          </p:cNvPr>
          <p:cNvGrpSpPr/>
          <p:nvPr/>
        </p:nvGrpSpPr>
        <p:grpSpPr>
          <a:xfrm rot="13023523">
            <a:off x="9925012" y="3301971"/>
            <a:ext cx="1375353" cy="1639362"/>
            <a:chOff x="2346129" y="1321104"/>
            <a:chExt cx="1756307" cy="2136013"/>
          </a:xfrm>
        </p:grpSpPr>
        <p:sp>
          <p:nvSpPr>
            <p:cNvPr id="56" name="Freeform 22">
              <a:extLst>
                <a:ext uri="{FF2B5EF4-FFF2-40B4-BE49-F238E27FC236}">
                  <a16:creationId xmlns:a16="http://schemas.microsoft.com/office/drawing/2014/main" id="{DEDC2840-315C-BDB2-452D-3F46587B7FF2}"/>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8" name="Freeform 23">
              <a:extLst>
                <a:ext uri="{FF2B5EF4-FFF2-40B4-BE49-F238E27FC236}">
                  <a16:creationId xmlns:a16="http://schemas.microsoft.com/office/drawing/2014/main" id="{00AD2BD4-A34F-28EB-C2C2-8E23F99636EB}"/>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9" name="Freeform 24">
              <a:extLst>
                <a:ext uri="{FF2B5EF4-FFF2-40B4-BE49-F238E27FC236}">
                  <a16:creationId xmlns:a16="http://schemas.microsoft.com/office/drawing/2014/main" id="{995C6E81-9864-56BD-EF6A-E2174E6D4036}"/>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0" name="Freeform 25">
              <a:extLst>
                <a:ext uri="{FF2B5EF4-FFF2-40B4-BE49-F238E27FC236}">
                  <a16:creationId xmlns:a16="http://schemas.microsoft.com/office/drawing/2014/main" id="{F0FAA134-6873-C041-2306-A37958AE32B7}"/>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62" name="TextBox 61">
            <a:extLst>
              <a:ext uri="{FF2B5EF4-FFF2-40B4-BE49-F238E27FC236}">
                <a16:creationId xmlns:a16="http://schemas.microsoft.com/office/drawing/2014/main" id="{FCDFB8C8-6796-2ADA-A60D-2DB9F7FF4CD4}"/>
              </a:ext>
            </a:extLst>
          </p:cNvPr>
          <p:cNvSpPr txBox="1"/>
          <p:nvPr/>
        </p:nvSpPr>
        <p:spPr>
          <a:xfrm>
            <a:off x="4381777" y="4659374"/>
            <a:ext cx="765544" cy="923330"/>
          </a:xfrm>
          <a:prstGeom prst="rect">
            <a:avLst/>
          </a:prstGeom>
          <a:noFill/>
        </p:spPr>
        <p:txBody>
          <a:bodyPr wrap="square" rtlCol="0">
            <a:spAutoFit/>
          </a:bodyPr>
          <a:lstStyle/>
          <a:p>
            <a:r>
              <a:rPr lang="en-US" sz="5400" b="1" dirty="0">
                <a:solidFill>
                  <a:srgbClr val="00B050"/>
                </a:solidFill>
                <a:sym typeface="Wingdings" panose="05000000000000000000" pitchFamily="2" charset="2"/>
              </a:rPr>
              <a:t>+</a:t>
            </a:r>
            <a:endParaRPr lang="en-US" sz="5400" b="1" dirty="0">
              <a:solidFill>
                <a:srgbClr val="00B050"/>
              </a:solidFill>
            </a:endParaRPr>
          </a:p>
        </p:txBody>
      </p:sp>
      <p:sp>
        <p:nvSpPr>
          <p:cNvPr id="63" name="Oval 62">
            <a:extLst>
              <a:ext uri="{FF2B5EF4-FFF2-40B4-BE49-F238E27FC236}">
                <a16:creationId xmlns:a16="http://schemas.microsoft.com/office/drawing/2014/main" id="{467C4EEC-84AA-9C0B-3AF2-51BA5CC27856}"/>
              </a:ext>
            </a:extLst>
          </p:cNvPr>
          <p:cNvSpPr/>
          <p:nvPr/>
        </p:nvSpPr>
        <p:spPr>
          <a:xfrm>
            <a:off x="4449608" y="4928079"/>
            <a:ext cx="375583" cy="4051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C3604C1-B565-D828-DEA5-CB25C54ABE22}"/>
              </a:ext>
            </a:extLst>
          </p:cNvPr>
          <p:cNvGrpSpPr/>
          <p:nvPr/>
        </p:nvGrpSpPr>
        <p:grpSpPr>
          <a:xfrm>
            <a:off x="7319288" y="4650704"/>
            <a:ext cx="765544" cy="923330"/>
            <a:chOff x="8373988" y="1746431"/>
            <a:chExt cx="765544" cy="923330"/>
          </a:xfrm>
        </p:grpSpPr>
        <p:sp>
          <p:nvSpPr>
            <p:cNvPr id="65" name="TextBox 64">
              <a:extLst>
                <a:ext uri="{FF2B5EF4-FFF2-40B4-BE49-F238E27FC236}">
                  <a16:creationId xmlns:a16="http://schemas.microsoft.com/office/drawing/2014/main" id="{3484D62D-6279-5FA6-DEE3-3EDC255C93DC}"/>
                </a:ext>
              </a:extLst>
            </p:cNvPr>
            <p:cNvSpPr txBox="1"/>
            <p:nvPr/>
          </p:nvSpPr>
          <p:spPr>
            <a:xfrm>
              <a:off x="8373988" y="1746431"/>
              <a:ext cx="765544" cy="923330"/>
            </a:xfrm>
            <a:prstGeom prst="rect">
              <a:avLst/>
            </a:prstGeom>
            <a:noFill/>
          </p:spPr>
          <p:txBody>
            <a:bodyPr wrap="square" rtlCol="0">
              <a:spAutoFit/>
            </a:bodyPr>
            <a:lstStyle/>
            <a:p>
              <a:r>
                <a:rPr lang="en-US" sz="5400" b="1" dirty="0">
                  <a:solidFill>
                    <a:srgbClr val="00B050"/>
                  </a:solidFill>
                  <a:sym typeface="Wingdings" panose="05000000000000000000" pitchFamily="2" charset="2"/>
                </a:rPr>
                <a:t>+</a:t>
              </a:r>
              <a:endParaRPr lang="en-US" sz="5400" b="1" dirty="0">
                <a:solidFill>
                  <a:srgbClr val="00B050"/>
                </a:solidFill>
              </a:endParaRPr>
            </a:p>
          </p:txBody>
        </p:sp>
        <p:sp>
          <p:nvSpPr>
            <p:cNvPr id="66" name="Oval 65">
              <a:extLst>
                <a:ext uri="{FF2B5EF4-FFF2-40B4-BE49-F238E27FC236}">
                  <a16:creationId xmlns:a16="http://schemas.microsoft.com/office/drawing/2014/main" id="{AC5C9579-8704-5F8A-E4D9-3B7B086CBC43}"/>
                </a:ext>
              </a:extLst>
            </p:cNvPr>
            <p:cNvSpPr/>
            <p:nvPr/>
          </p:nvSpPr>
          <p:spPr>
            <a:xfrm>
              <a:off x="8441819" y="2015136"/>
              <a:ext cx="375583" cy="4051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859AB890-C1EF-DA38-7ED3-4C4778B7A0FF}"/>
              </a:ext>
            </a:extLst>
          </p:cNvPr>
          <p:cNvSpPr/>
          <p:nvPr/>
        </p:nvSpPr>
        <p:spPr>
          <a:xfrm>
            <a:off x="-8480" y="3345521"/>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Microphone captures both target speech and noise</a:t>
            </a:r>
          </a:p>
        </p:txBody>
      </p:sp>
    </p:spTree>
    <p:extLst>
      <p:ext uri="{BB962C8B-B14F-4D97-AF65-F5344CB8AC3E}">
        <p14:creationId xmlns:p14="http://schemas.microsoft.com/office/powerpoint/2010/main" val="1946331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00729C5-3253-BD4F-83F7-F43F2F3AEE66}"/>
              </a:ext>
            </a:extLst>
          </p:cNvPr>
          <p:cNvPicPr>
            <a:picLocks noChangeAspect="1"/>
          </p:cNvPicPr>
          <p:nvPr/>
        </p:nvPicPr>
        <p:blipFill rotWithShape="1">
          <a:blip r:embed="rId3"/>
          <a:srcRect l="5930" r="15468"/>
          <a:stretch/>
        </p:blipFill>
        <p:spPr>
          <a:xfrm>
            <a:off x="5118411" y="2522753"/>
            <a:ext cx="1574182" cy="2069337"/>
          </a:xfrm>
          <a:prstGeom prst="rect">
            <a:avLst/>
          </a:prstGeom>
        </p:spPr>
      </p:pic>
      <p:sp>
        <p:nvSpPr>
          <p:cNvPr id="2" name="Rectangle 1">
            <a:extLst>
              <a:ext uri="{FF2B5EF4-FFF2-40B4-BE49-F238E27FC236}">
                <a16:creationId xmlns:a16="http://schemas.microsoft.com/office/drawing/2014/main" id="{2623C7E2-D809-2A53-1616-5D58515265F5}"/>
              </a:ext>
            </a:extLst>
          </p:cNvPr>
          <p:cNvSpPr/>
          <p:nvPr/>
        </p:nvSpPr>
        <p:spPr>
          <a:xfrm>
            <a:off x="0" y="0"/>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Industrial Solutions</a:t>
            </a:r>
          </a:p>
        </p:txBody>
      </p:sp>
      <p:sp>
        <p:nvSpPr>
          <p:cNvPr id="8" name="Oval 7">
            <a:extLst>
              <a:ext uri="{FF2B5EF4-FFF2-40B4-BE49-F238E27FC236}">
                <a16:creationId xmlns:a16="http://schemas.microsoft.com/office/drawing/2014/main" id="{C22F2731-5C4F-070F-8F2C-A4B152B49D08}"/>
              </a:ext>
            </a:extLst>
          </p:cNvPr>
          <p:cNvSpPr/>
          <p:nvPr/>
        </p:nvSpPr>
        <p:spPr>
          <a:xfrm>
            <a:off x="748145" y="1447151"/>
            <a:ext cx="6762954" cy="5288927"/>
          </a:xfrm>
          <a:prstGeom prst="ellipse">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078E6C9-4626-9A71-923F-61F385EDFA09}"/>
              </a:ext>
            </a:extLst>
          </p:cNvPr>
          <p:cNvSpPr/>
          <p:nvPr/>
        </p:nvSpPr>
        <p:spPr>
          <a:xfrm>
            <a:off x="4463099" y="1447151"/>
            <a:ext cx="6980756" cy="5288927"/>
          </a:xfrm>
          <a:prstGeom prst="ellipse">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indoor, earphone, desk, office&#10;&#10;Description automatically generated">
            <a:extLst>
              <a:ext uri="{FF2B5EF4-FFF2-40B4-BE49-F238E27FC236}">
                <a16:creationId xmlns:a16="http://schemas.microsoft.com/office/drawing/2014/main" id="{B3B14F3F-B1D9-F7F4-F4C0-1EAD4D53E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7976" y="2566516"/>
            <a:ext cx="1748532" cy="1981809"/>
          </a:xfrm>
          <a:prstGeom prst="rect">
            <a:avLst/>
          </a:prstGeom>
        </p:spPr>
      </p:pic>
      <p:sp>
        <p:nvSpPr>
          <p:cNvPr id="12" name="TextBox 11">
            <a:extLst>
              <a:ext uri="{FF2B5EF4-FFF2-40B4-BE49-F238E27FC236}">
                <a16:creationId xmlns:a16="http://schemas.microsoft.com/office/drawing/2014/main" id="{97C071D5-24B6-1747-BB3F-E8FA2DD33053}"/>
              </a:ext>
            </a:extLst>
          </p:cNvPr>
          <p:cNvSpPr txBox="1"/>
          <p:nvPr/>
        </p:nvSpPr>
        <p:spPr>
          <a:xfrm flipH="1">
            <a:off x="2194560" y="1844367"/>
            <a:ext cx="3063240" cy="646331"/>
          </a:xfrm>
          <a:prstGeom prst="rect">
            <a:avLst/>
          </a:prstGeom>
          <a:noFill/>
        </p:spPr>
        <p:txBody>
          <a:bodyPr wrap="square" rtlCol="0">
            <a:spAutoFit/>
          </a:bodyPr>
          <a:lstStyle/>
          <a:p>
            <a:pPr algn="ctr"/>
            <a:r>
              <a:rPr lang="en-US" sz="3600" dirty="0"/>
              <a:t>Learning-based</a:t>
            </a:r>
          </a:p>
        </p:txBody>
      </p:sp>
      <p:sp>
        <p:nvSpPr>
          <p:cNvPr id="13" name="TextBox 12">
            <a:extLst>
              <a:ext uri="{FF2B5EF4-FFF2-40B4-BE49-F238E27FC236}">
                <a16:creationId xmlns:a16="http://schemas.microsoft.com/office/drawing/2014/main" id="{B9DAC3B3-9581-6BAE-052C-EB4807FB25A4}"/>
              </a:ext>
            </a:extLst>
          </p:cNvPr>
          <p:cNvSpPr txBox="1"/>
          <p:nvPr/>
        </p:nvSpPr>
        <p:spPr>
          <a:xfrm flipH="1">
            <a:off x="6338950" y="1825450"/>
            <a:ext cx="3337558" cy="646331"/>
          </a:xfrm>
          <a:prstGeom prst="rect">
            <a:avLst/>
          </a:prstGeom>
          <a:noFill/>
        </p:spPr>
        <p:txBody>
          <a:bodyPr wrap="square" rtlCol="0">
            <a:spAutoFit/>
          </a:bodyPr>
          <a:lstStyle/>
          <a:p>
            <a:pPr algn="ctr"/>
            <a:r>
              <a:rPr lang="en-US" sz="3600" dirty="0"/>
              <a:t>Beamforming</a:t>
            </a:r>
          </a:p>
        </p:txBody>
      </p:sp>
      <p:pic>
        <p:nvPicPr>
          <p:cNvPr id="1026" name="Picture 2" descr="How to enable Voice Isolation or Wide Spectrum audio on iPhone">
            <a:extLst>
              <a:ext uri="{FF2B5EF4-FFF2-40B4-BE49-F238E27FC236}">
                <a16:creationId xmlns:a16="http://schemas.microsoft.com/office/drawing/2014/main" id="{13D24708-B1BC-0218-3045-2C27710B3BD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000" b="99167" l="5750" r="44833">
                        <a14:foregroundMark x1="17583" y1="13167" x2="37583" y2="13167"/>
                        <a14:foregroundMark x1="18000" y1="11333" x2="10833" y2="11333"/>
                        <a14:foregroundMark x1="10833" y1="11333" x2="10083" y2="12833"/>
                        <a14:foregroundMark x1="8667" y1="12333" x2="6583" y2="27500"/>
                        <a14:foregroundMark x1="6583" y1="36500" x2="7333" y2="73333"/>
                        <a14:foregroundMark x1="8167" y1="90000" x2="14167" y2="91833"/>
                        <a14:foregroundMark x1="14167" y1="91833" x2="33167" y2="91333"/>
                        <a14:foregroundMark x1="33167" y1="91333" x2="35167" y2="91500"/>
                        <a14:foregroundMark x1="35833" y1="89167" x2="41917" y2="57500"/>
                        <a14:foregroundMark x1="41917" y1="57500" x2="38917" y2="80833"/>
                        <a14:foregroundMark x1="40083" y1="68500" x2="40167" y2="76833"/>
                        <a14:foregroundMark x1="42333" y1="69333" x2="40083" y2="89500"/>
                        <a14:foregroundMark x1="41500" y1="97333" x2="40083" y2="67833"/>
                        <a14:foregroundMark x1="28083" y1="99000" x2="25667" y2="76000"/>
                        <a14:foregroundMark x1="6583" y1="93833" x2="11583" y2="76000"/>
                        <a14:foregroundMark x1="11583" y1="76000" x2="11667" y2="76000"/>
                        <a14:foregroundMark x1="7167" y1="87167" x2="6917" y2="55167"/>
                        <a14:foregroundMark x1="7667" y1="63500" x2="7917" y2="94333"/>
                        <a14:foregroundMark x1="8083" y1="99333" x2="8333" y2="29000"/>
                        <a14:foregroundMark x1="20750" y1="9333" x2="29333" y2="10000"/>
                        <a14:foregroundMark x1="29333" y1="10000" x2="35583" y2="8167"/>
                        <a14:foregroundMark x1="35583" y1="8167" x2="35583" y2="8167"/>
                        <a14:foregroundMark x1="37583" y1="9667" x2="43500" y2="16833"/>
                        <a14:foregroundMark x1="43500" y1="16833" x2="43667" y2="50000"/>
                        <a14:foregroundMark x1="43667" y1="50000" x2="42167" y2="82333"/>
                        <a14:foregroundMark x1="44083" y1="69000" x2="44250" y2="90833"/>
                        <a14:foregroundMark x1="44250" y1="88333" x2="44250" y2="99000"/>
                        <a14:foregroundMark x1="44250" y1="99000" x2="44250" y2="99000"/>
                        <a14:foregroundMark x1="35250" y1="84500" x2="24750" y2="85667"/>
                        <a14:foregroundMark x1="29667" y1="8000" x2="18833" y2="8500"/>
                        <a14:foregroundMark x1="7083" y1="71000" x2="7083" y2="71000"/>
                        <a14:foregroundMark x1="5750" y1="69833" x2="5750" y2="69833"/>
                        <a14:foregroundMark x1="38917" y1="93000" x2="38917" y2="93000"/>
                        <a14:foregroundMark x1="39333" y1="56833" x2="39333" y2="56833"/>
                        <a14:foregroundMark x1="43333" y1="93000" x2="43333" y2="93000"/>
                        <a14:foregroundMark x1="42917" y1="86833" x2="42917" y2="86833"/>
                        <a14:foregroundMark x1="44083" y1="89833" x2="44083" y2="89833"/>
                        <a14:foregroundMark x1="43250" y1="90333" x2="43333" y2="76167"/>
                        <a14:foregroundMark x1="44250" y1="97500" x2="44250" y2="90833"/>
                        <a14:foregroundMark x1="44833" y1="62333" x2="44833" y2="62333"/>
                        <a14:foregroundMark x1="44833" y1="61500" x2="44833" y2="61500"/>
                        <a14:foregroundMark x1="44833" y1="57833" x2="44833" y2="57833"/>
                        <a14:foregroundMark x1="44833" y1="54833" x2="44833" y2="54833"/>
                        <a14:foregroundMark x1="44500" y1="45667" x2="44500" y2="45667"/>
                        <a14:foregroundMark x1="44833" y1="25500" x2="44833" y2="25500"/>
                      </a14:backgroundRemoval>
                    </a14:imgEffect>
                  </a14:imgLayer>
                </a14:imgProps>
              </a:ext>
              <a:ext uri="{28A0092B-C50C-407E-A947-70E740481C1C}">
                <a14:useLocalDpi xmlns:a14="http://schemas.microsoft.com/office/drawing/2010/main" val="0"/>
              </a:ext>
            </a:extLst>
          </a:blip>
          <a:srcRect l="3305" r="50646"/>
          <a:stretch/>
        </p:blipFill>
        <p:spPr bwMode="auto">
          <a:xfrm>
            <a:off x="2321599" y="2614116"/>
            <a:ext cx="1953692" cy="21213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5E0EDA1-8723-609B-9332-4F91573195D3}"/>
              </a:ext>
            </a:extLst>
          </p:cNvPr>
          <p:cNvSpPr txBox="1"/>
          <p:nvPr/>
        </p:nvSpPr>
        <p:spPr>
          <a:xfrm flipH="1">
            <a:off x="7335393" y="4675117"/>
            <a:ext cx="2933698" cy="954107"/>
          </a:xfrm>
          <a:prstGeom prst="rect">
            <a:avLst/>
          </a:prstGeom>
          <a:noFill/>
        </p:spPr>
        <p:txBody>
          <a:bodyPr wrap="square" rtlCol="0">
            <a:spAutoFit/>
          </a:bodyPr>
          <a:lstStyle/>
          <a:p>
            <a:pPr algn="ctr"/>
            <a:r>
              <a:rPr lang="en-US" sz="2800" dirty="0"/>
              <a:t>Apple</a:t>
            </a:r>
          </a:p>
          <a:p>
            <a:pPr algn="ctr"/>
            <a:r>
              <a:rPr lang="en-US" sz="2800" dirty="0"/>
              <a:t>Headphones</a:t>
            </a:r>
          </a:p>
        </p:txBody>
      </p:sp>
      <p:sp>
        <p:nvSpPr>
          <p:cNvPr id="19" name="TextBox 18">
            <a:extLst>
              <a:ext uri="{FF2B5EF4-FFF2-40B4-BE49-F238E27FC236}">
                <a16:creationId xmlns:a16="http://schemas.microsoft.com/office/drawing/2014/main" id="{77793D2B-A8FD-6FA6-9321-7A86805DFC8D}"/>
              </a:ext>
            </a:extLst>
          </p:cNvPr>
          <p:cNvSpPr txBox="1"/>
          <p:nvPr/>
        </p:nvSpPr>
        <p:spPr>
          <a:xfrm flipH="1">
            <a:off x="1831596" y="4694323"/>
            <a:ext cx="2933698" cy="954107"/>
          </a:xfrm>
          <a:prstGeom prst="rect">
            <a:avLst/>
          </a:prstGeom>
          <a:noFill/>
        </p:spPr>
        <p:txBody>
          <a:bodyPr wrap="square" rtlCol="0">
            <a:spAutoFit/>
          </a:bodyPr>
          <a:lstStyle/>
          <a:p>
            <a:pPr algn="ctr"/>
            <a:r>
              <a:rPr lang="en-US" sz="2800" dirty="0"/>
              <a:t>iOS</a:t>
            </a:r>
          </a:p>
          <a:p>
            <a:pPr algn="ctr"/>
            <a:r>
              <a:rPr lang="en-US" sz="2800" dirty="0"/>
              <a:t>Voise-Isolation</a:t>
            </a:r>
          </a:p>
        </p:txBody>
      </p:sp>
      <p:sp>
        <p:nvSpPr>
          <p:cNvPr id="20" name="TextBox 19">
            <a:extLst>
              <a:ext uri="{FF2B5EF4-FFF2-40B4-BE49-F238E27FC236}">
                <a16:creationId xmlns:a16="http://schemas.microsoft.com/office/drawing/2014/main" id="{C41A515D-8865-7152-E0CF-BEA0E8B9EF78}"/>
              </a:ext>
            </a:extLst>
          </p:cNvPr>
          <p:cNvSpPr txBox="1"/>
          <p:nvPr/>
        </p:nvSpPr>
        <p:spPr>
          <a:xfrm flipH="1">
            <a:off x="4529689" y="4694034"/>
            <a:ext cx="2933698" cy="954107"/>
          </a:xfrm>
          <a:prstGeom prst="rect">
            <a:avLst/>
          </a:prstGeom>
          <a:noFill/>
        </p:spPr>
        <p:txBody>
          <a:bodyPr wrap="square" rtlCol="0">
            <a:spAutoFit/>
          </a:bodyPr>
          <a:lstStyle/>
          <a:p>
            <a:pPr algn="ctr"/>
            <a:r>
              <a:rPr lang="en-US" sz="2800" dirty="0"/>
              <a:t>Sony</a:t>
            </a:r>
          </a:p>
          <a:p>
            <a:pPr algn="ctr"/>
            <a:r>
              <a:rPr lang="en-US" sz="2800" dirty="0"/>
              <a:t>Headphones</a:t>
            </a:r>
          </a:p>
        </p:txBody>
      </p:sp>
    </p:spTree>
    <p:extLst>
      <p:ext uri="{BB962C8B-B14F-4D97-AF65-F5344CB8AC3E}">
        <p14:creationId xmlns:p14="http://schemas.microsoft.com/office/powerpoint/2010/main" val="120083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74ABFE-6048-94D1-9F81-63C54E649F42}"/>
              </a:ext>
            </a:extLst>
          </p:cNvPr>
          <p:cNvPicPr>
            <a:picLocks noChangeAspect="1"/>
          </p:cNvPicPr>
          <p:nvPr/>
        </p:nvPicPr>
        <p:blipFill>
          <a:blip r:embed="rId3"/>
          <a:stretch>
            <a:fillRect/>
          </a:stretch>
        </p:blipFill>
        <p:spPr>
          <a:xfrm>
            <a:off x="3499357" y="3506684"/>
            <a:ext cx="1267764" cy="901844"/>
          </a:xfrm>
          <a:prstGeom prst="rect">
            <a:avLst/>
          </a:prstGeom>
        </p:spPr>
      </p:pic>
      <p:sp>
        <p:nvSpPr>
          <p:cNvPr id="31" name="Rectangle 30">
            <a:extLst>
              <a:ext uri="{FF2B5EF4-FFF2-40B4-BE49-F238E27FC236}">
                <a16:creationId xmlns:a16="http://schemas.microsoft.com/office/drawing/2014/main" id="{FC7FB52A-0B2B-4015-BCF9-B2BE29ED4809}"/>
              </a:ext>
            </a:extLst>
          </p:cNvPr>
          <p:cNvSpPr/>
          <p:nvPr/>
        </p:nvSpPr>
        <p:spPr>
          <a:xfrm>
            <a:off x="0" y="-1101"/>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Learning-based Solutions</a:t>
            </a:r>
          </a:p>
        </p:txBody>
      </p:sp>
      <p:pic>
        <p:nvPicPr>
          <p:cNvPr id="34" name="Picture 4" descr="61,180 Face Silhouette Illustrations &amp; Clip Art - iStock">
            <a:extLst>
              <a:ext uri="{FF2B5EF4-FFF2-40B4-BE49-F238E27FC236}">
                <a16:creationId xmlns:a16="http://schemas.microsoft.com/office/drawing/2014/main" id="{27864360-7D8A-2B7E-B4F8-ACA7DA6D66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82" t="16231" r="52789" b="25202"/>
          <a:stretch/>
        </p:blipFill>
        <p:spPr bwMode="auto">
          <a:xfrm>
            <a:off x="1501575" y="2923419"/>
            <a:ext cx="738499" cy="6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CC11454-D57C-9679-7D42-3C7C16BF0589}"/>
              </a:ext>
            </a:extLst>
          </p:cNvPr>
          <p:cNvPicPr>
            <a:picLocks noChangeAspect="1"/>
          </p:cNvPicPr>
          <p:nvPr/>
        </p:nvPicPr>
        <p:blipFill rotWithShape="1">
          <a:blip r:embed="rId5"/>
          <a:srcRect l="86038" t="74444" r="8538" b="11287"/>
          <a:stretch/>
        </p:blipFill>
        <p:spPr>
          <a:xfrm>
            <a:off x="2876822" y="3770324"/>
            <a:ext cx="389516" cy="434740"/>
          </a:xfrm>
          <a:prstGeom prst="rect">
            <a:avLst/>
          </a:prstGeom>
        </p:spPr>
      </p:pic>
      <p:sp>
        <p:nvSpPr>
          <p:cNvPr id="37" name="Rectangle 36">
            <a:extLst>
              <a:ext uri="{FF2B5EF4-FFF2-40B4-BE49-F238E27FC236}">
                <a16:creationId xmlns:a16="http://schemas.microsoft.com/office/drawing/2014/main" id="{348FA266-58B4-36F9-B4F6-39D438FD371A}"/>
              </a:ext>
            </a:extLst>
          </p:cNvPr>
          <p:cNvSpPr/>
          <p:nvPr/>
        </p:nvSpPr>
        <p:spPr>
          <a:xfrm>
            <a:off x="5109270" y="3629863"/>
            <a:ext cx="2137010" cy="697030"/>
          </a:xfrm>
          <a:prstGeom prst="rect">
            <a:avLst/>
          </a:prstGeom>
          <a:solidFill>
            <a:srgbClr val="00B050">
              <a:alpha val="6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Speech Enhancement</a:t>
            </a:r>
          </a:p>
        </p:txBody>
      </p:sp>
      <p:cxnSp>
        <p:nvCxnSpPr>
          <p:cNvPr id="38" name="Straight Arrow Connector 37">
            <a:extLst>
              <a:ext uri="{FF2B5EF4-FFF2-40B4-BE49-F238E27FC236}">
                <a16:creationId xmlns:a16="http://schemas.microsoft.com/office/drawing/2014/main" id="{82F8E27C-0516-C5EB-C852-9E06F04C65C9}"/>
              </a:ext>
            </a:extLst>
          </p:cNvPr>
          <p:cNvCxnSpPr>
            <a:cxnSpLocks/>
            <a:stCxn id="36" idx="3"/>
            <a:endCxn id="37" idx="1"/>
          </p:cNvCxnSpPr>
          <p:nvPr/>
        </p:nvCxnSpPr>
        <p:spPr>
          <a:xfrm flipV="1">
            <a:off x="3266338" y="3978378"/>
            <a:ext cx="1842932" cy="9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3281E737-B39D-B856-839D-317D961BFD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73106" y="3366629"/>
            <a:ext cx="1460383" cy="1169190"/>
          </a:xfrm>
          <a:prstGeom prst="rect">
            <a:avLst/>
          </a:prstGeom>
        </p:spPr>
      </p:pic>
      <p:pic>
        <p:nvPicPr>
          <p:cNvPr id="44" name="Picture 43">
            <a:extLst>
              <a:ext uri="{FF2B5EF4-FFF2-40B4-BE49-F238E27FC236}">
                <a16:creationId xmlns:a16="http://schemas.microsoft.com/office/drawing/2014/main" id="{D520B1C9-9465-9A84-71AF-E9B395517BC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78665" y="3393783"/>
            <a:ext cx="1460383" cy="1169190"/>
          </a:xfrm>
          <a:prstGeom prst="rect">
            <a:avLst/>
          </a:prstGeom>
        </p:spPr>
      </p:pic>
      <p:cxnSp>
        <p:nvCxnSpPr>
          <p:cNvPr id="46" name="Straight Arrow Connector 45">
            <a:extLst>
              <a:ext uri="{FF2B5EF4-FFF2-40B4-BE49-F238E27FC236}">
                <a16:creationId xmlns:a16="http://schemas.microsoft.com/office/drawing/2014/main" id="{E61F5D57-1C33-8365-3619-55E1C4306C6B}"/>
              </a:ext>
            </a:extLst>
          </p:cNvPr>
          <p:cNvCxnSpPr>
            <a:cxnSpLocks/>
            <a:stCxn id="37" idx="3"/>
            <a:endCxn id="44" idx="1"/>
          </p:cNvCxnSpPr>
          <p:nvPr/>
        </p:nvCxnSpPr>
        <p:spPr>
          <a:xfrm>
            <a:off x="7246280" y="3978378"/>
            <a:ext cx="63238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4D524E8-502C-92C6-9DBB-75DA3F3F511D}"/>
              </a:ext>
            </a:extLst>
          </p:cNvPr>
          <p:cNvSpPr txBox="1"/>
          <p:nvPr/>
        </p:nvSpPr>
        <p:spPr>
          <a:xfrm>
            <a:off x="176505" y="2426305"/>
            <a:ext cx="3388638" cy="523220"/>
          </a:xfrm>
          <a:prstGeom prst="rect">
            <a:avLst/>
          </a:prstGeom>
          <a:noFill/>
        </p:spPr>
        <p:txBody>
          <a:bodyPr wrap="square" rtlCol="0">
            <a:spAutoFit/>
          </a:bodyPr>
          <a:lstStyle/>
          <a:p>
            <a:pPr algn="ctr"/>
            <a:r>
              <a:rPr lang="en-US" sz="2800" dirty="0"/>
              <a:t>Speaker</a:t>
            </a:r>
          </a:p>
        </p:txBody>
      </p:sp>
      <p:sp>
        <p:nvSpPr>
          <p:cNvPr id="51" name="TextBox 50">
            <a:extLst>
              <a:ext uri="{FF2B5EF4-FFF2-40B4-BE49-F238E27FC236}">
                <a16:creationId xmlns:a16="http://schemas.microsoft.com/office/drawing/2014/main" id="{73DFB34E-70F2-F056-495E-E25C2A648B06}"/>
              </a:ext>
            </a:extLst>
          </p:cNvPr>
          <p:cNvSpPr txBox="1"/>
          <p:nvPr/>
        </p:nvSpPr>
        <p:spPr>
          <a:xfrm>
            <a:off x="473137" y="5191336"/>
            <a:ext cx="2795374" cy="523220"/>
          </a:xfrm>
          <a:prstGeom prst="rect">
            <a:avLst/>
          </a:prstGeom>
          <a:noFill/>
        </p:spPr>
        <p:txBody>
          <a:bodyPr wrap="square" rtlCol="0">
            <a:spAutoFit/>
          </a:bodyPr>
          <a:lstStyle/>
          <a:p>
            <a:pPr algn="ctr"/>
            <a:r>
              <a:rPr lang="en-US" sz="2800" dirty="0"/>
              <a:t>Noise Sources</a:t>
            </a:r>
          </a:p>
        </p:txBody>
      </p:sp>
      <p:grpSp>
        <p:nvGrpSpPr>
          <p:cNvPr id="17" name="Group 16">
            <a:extLst>
              <a:ext uri="{FF2B5EF4-FFF2-40B4-BE49-F238E27FC236}">
                <a16:creationId xmlns:a16="http://schemas.microsoft.com/office/drawing/2014/main" id="{A96A3411-2309-00BB-3EF4-BBA37ED2D4AC}"/>
              </a:ext>
            </a:extLst>
          </p:cNvPr>
          <p:cNvGrpSpPr/>
          <p:nvPr/>
        </p:nvGrpSpPr>
        <p:grpSpPr>
          <a:xfrm>
            <a:off x="1178314" y="4412597"/>
            <a:ext cx="1385021" cy="802909"/>
            <a:chOff x="1242492" y="4425026"/>
            <a:chExt cx="1385021" cy="802909"/>
          </a:xfrm>
        </p:grpSpPr>
        <p:grpSp>
          <p:nvGrpSpPr>
            <p:cNvPr id="48" name="Group 47">
              <a:extLst>
                <a:ext uri="{FF2B5EF4-FFF2-40B4-BE49-F238E27FC236}">
                  <a16:creationId xmlns:a16="http://schemas.microsoft.com/office/drawing/2014/main" id="{5A5CAE42-9EF7-1256-AC45-48ECB1F640F8}"/>
                </a:ext>
              </a:extLst>
            </p:cNvPr>
            <p:cNvGrpSpPr/>
            <p:nvPr/>
          </p:nvGrpSpPr>
          <p:grpSpPr>
            <a:xfrm>
              <a:off x="1242492" y="4425026"/>
              <a:ext cx="1067299" cy="802909"/>
              <a:chOff x="1376676" y="4873611"/>
              <a:chExt cx="2407707" cy="1841121"/>
            </a:xfrm>
          </p:grpSpPr>
          <p:pic>
            <p:nvPicPr>
              <p:cNvPr id="53" name="Picture 2" descr="Washing machine line drawing Stock Illustrations, Images &amp; Vectors |  Shutterstock">
                <a:extLst>
                  <a:ext uri="{FF2B5EF4-FFF2-40B4-BE49-F238E27FC236}">
                    <a16:creationId xmlns:a16="http://schemas.microsoft.com/office/drawing/2014/main" id="{496801E8-E57E-8967-15BE-C6EDC41405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720" t="10136" r="18434" b="17897"/>
              <a:stretch/>
            </p:blipFill>
            <p:spPr bwMode="auto">
              <a:xfrm>
                <a:off x="1376676" y="5413074"/>
                <a:ext cx="798768" cy="9696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ar Drawing — How To Draw A Car Step By Step">
                <a:extLst>
                  <a:ext uri="{FF2B5EF4-FFF2-40B4-BE49-F238E27FC236}">
                    <a16:creationId xmlns:a16="http://schemas.microsoft.com/office/drawing/2014/main" id="{06B2CB56-A34A-FEC6-E766-123299815A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422" t="31057" r="8042" b="30244"/>
              <a:stretch/>
            </p:blipFill>
            <p:spPr bwMode="auto">
              <a:xfrm>
                <a:off x="2200019" y="5897886"/>
                <a:ext cx="1259590" cy="81684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628 Barking Dog Icon Stock Photos, Pictures &amp; Royalty-Free Images - iStock">
                <a:extLst>
                  <a:ext uri="{FF2B5EF4-FFF2-40B4-BE49-F238E27FC236}">
                    <a16:creationId xmlns:a16="http://schemas.microsoft.com/office/drawing/2014/main" id="{306ADD7D-5910-03F8-289B-C87E3D65B633}"/>
                  </a:ext>
                </a:extLst>
              </p:cNvPr>
              <p:cNvPicPr>
                <a:picLocks noChangeAspect="1" noChangeArrowheads="1"/>
              </p:cNvPicPr>
              <p:nvPr/>
            </p:nvPicPr>
            <p:blipFill rotWithShape="1">
              <a:blip r:embed="rId9">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5777" t="26273" r="16060" b="26910"/>
              <a:stretch/>
            </p:blipFill>
            <p:spPr bwMode="auto">
              <a:xfrm>
                <a:off x="2323574" y="4873611"/>
                <a:ext cx="1460809" cy="1003343"/>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10" descr="Alarm Vector SVG Icon (19) - SVG Repo">
              <a:extLst>
                <a:ext uri="{FF2B5EF4-FFF2-40B4-BE49-F238E27FC236}">
                  <a16:creationId xmlns:a16="http://schemas.microsoft.com/office/drawing/2014/main" id="{27685F20-4F05-0C84-D855-6D1FD6D92D18}"/>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42592" y="4766209"/>
              <a:ext cx="384921" cy="316926"/>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3A6A97E1-5224-681A-5B6B-3E60D462463D}"/>
              </a:ext>
            </a:extLst>
          </p:cNvPr>
          <p:cNvSpPr txBox="1"/>
          <p:nvPr/>
        </p:nvSpPr>
        <p:spPr>
          <a:xfrm>
            <a:off x="9366757" y="3638980"/>
            <a:ext cx="2215643" cy="523220"/>
          </a:xfrm>
          <a:prstGeom prst="rect">
            <a:avLst/>
          </a:prstGeom>
          <a:noFill/>
        </p:spPr>
        <p:txBody>
          <a:bodyPr wrap="square" rtlCol="0">
            <a:spAutoFit/>
          </a:bodyPr>
          <a:lstStyle/>
          <a:p>
            <a:pPr algn="ctr"/>
            <a:r>
              <a:rPr lang="en-US" sz="2800" dirty="0"/>
              <a:t>Clean Speech </a:t>
            </a:r>
          </a:p>
        </p:txBody>
      </p:sp>
      <p:pic>
        <p:nvPicPr>
          <p:cNvPr id="59" name="Graphic 58" descr="Wi-Fi outline">
            <a:extLst>
              <a:ext uri="{FF2B5EF4-FFF2-40B4-BE49-F238E27FC236}">
                <a16:creationId xmlns:a16="http://schemas.microsoft.com/office/drawing/2014/main" id="{8CD9F3B9-93BB-9053-6C46-8F3C42DA59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6976621">
            <a:off x="2022679" y="3194059"/>
            <a:ext cx="731197" cy="644011"/>
          </a:xfrm>
          <a:prstGeom prst="rect">
            <a:avLst/>
          </a:prstGeom>
        </p:spPr>
      </p:pic>
      <p:grpSp>
        <p:nvGrpSpPr>
          <p:cNvPr id="60" name="Group 59">
            <a:extLst>
              <a:ext uri="{FF2B5EF4-FFF2-40B4-BE49-F238E27FC236}">
                <a16:creationId xmlns:a16="http://schemas.microsoft.com/office/drawing/2014/main" id="{A0DC30AF-1872-C2C2-C6AB-658C1B473B3F}"/>
              </a:ext>
            </a:extLst>
          </p:cNvPr>
          <p:cNvGrpSpPr/>
          <p:nvPr/>
        </p:nvGrpSpPr>
        <p:grpSpPr>
          <a:xfrm rot="267506">
            <a:off x="2266685" y="4144681"/>
            <a:ext cx="480259" cy="573532"/>
            <a:chOff x="2346129" y="1321104"/>
            <a:chExt cx="1756307" cy="2136013"/>
          </a:xfrm>
        </p:grpSpPr>
        <p:sp>
          <p:nvSpPr>
            <p:cNvPr id="61" name="Freeform 27">
              <a:extLst>
                <a:ext uri="{FF2B5EF4-FFF2-40B4-BE49-F238E27FC236}">
                  <a16:creationId xmlns:a16="http://schemas.microsoft.com/office/drawing/2014/main" id="{F917432E-EC8D-C955-10A7-7FC429A2696B}"/>
                </a:ext>
              </a:extLst>
            </p:cNvPr>
            <p:cNvSpPr/>
            <p:nvPr/>
          </p:nvSpPr>
          <p:spPr>
            <a:xfrm>
              <a:off x="2501836" y="2041976"/>
              <a:ext cx="901263" cy="10961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2" name="Freeform 28">
              <a:extLst>
                <a:ext uri="{FF2B5EF4-FFF2-40B4-BE49-F238E27FC236}">
                  <a16:creationId xmlns:a16="http://schemas.microsoft.com/office/drawing/2014/main" id="{B32EA902-1A82-958D-DA3F-1CB216A4E908}"/>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3" name="Freeform 29">
              <a:extLst>
                <a:ext uri="{FF2B5EF4-FFF2-40B4-BE49-F238E27FC236}">
                  <a16:creationId xmlns:a16="http://schemas.microsoft.com/office/drawing/2014/main" id="{DE793412-5306-2A52-D2C5-761769B77093}"/>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4" name="Freeform 30">
              <a:extLst>
                <a:ext uri="{FF2B5EF4-FFF2-40B4-BE49-F238E27FC236}">
                  <a16:creationId xmlns:a16="http://schemas.microsoft.com/office/drawing/2014/main" id="{9CB22D8B-6A27-FAF1-D2B8-6791AC58FC15}"/>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26" name="TextBox 25">
            <a:extLst>
              <a:ext uri="{FF2B5EF4-FFF2-40B4-BE49-F238E27FC236}">
                <a16:creationId xmlns:a16="http://schemas.microsoft.com/office/drawing/2014/main" id="{271DCD92-03A6-F55B-F986-7D5827028AA9}"/>
              </a:ext>
            </a:extLst>
          </p:cNvPr>
          <p:cNvSpPr txBox="1"/>
          <p:nvPr/>
        </p:nvSpPr>
        <p:spPr>
          <a:xfrm>
            <a:off x="446049" y="1405054"/>
            <a:ext cx="11463453" cy="954107"/>
          </a:xfrm>
          <a:prstGeom prst="rect">
            <a:avLst/>
          </a:prstGeom>
          <a:noFill/>
        </p:spPr>
        <p:txBody>
          <a:bodyPr wrap="square" rtlCol="0">
            <a:spAutoFit/>
          </a:bodyPr>
          <a:lstStyle/>
          <a:p>
            <a:r>
              <a:rPr lang="en-US" sz="2800" dirty="0"/>
              <a:t>Recent solutions (such as SEGAN[1], TCNN[2], </a:t>
            </a:r>
            <a:r>
              <a:rPr lang="en-US" sz="2800" dirty="0" err="1"/>
              <a:t>Phasen</a:t>
            </a:r>
            <a:r>
              <a:rPr lang="en-US" sz="2800" dirty="0"/>
              <a:t>[3]) have shown remarkable performance.</a:t>
            </a:r>
          </a:p>
        </p:txBody>
      </p:sp>
    </p:spTree>
    <p:extLst>
      <p:ext uri="{BB962C8B-B14F-4D97-AF65-F5344CB8AC3E}">
        <p14:creationId xmlns:p14="http://schemas.microsoft.com/office/powerpoint/2010/main" val="413308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White Noise Hearing Collection Icons Set Vector Stock Vector Image &amp; Art -  Alamy">
            <a:extLst>
              <a:ext uri="{FF2B5EF4-FFF2-40B4-BE49-F238E27FC236}">
                <a16:creationId xmlns:a16="http://schemas.microsoft.com/office/drawing/2014/main" id="{56BA200F-A8ED-B428-560C-0EBBAEADD5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63" t="54807" r="20392" b="24538"/>
          <a:stretch/>
        </p:blipFill>
        <p:spPr bwMode="auto">
          <a:xfrm>
            <a:off x="3739903" y="4578725"/>
            <a:ext cx="1195226" cy="1811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struction Noise - Construction Noise Icon | Full Size PNG Download |  SeekPNG">
            <a:extLst>
              <a:ext uri="{FF2B5EF4-FFF2-40B4-BE49-F238E27FC236}">
                <a16:creationId xmlns:a16="http://schemas.microsoft.com/office/drawing/2014/main" id="{CC7F1DEB-99E8-7791-8752-242E474AAC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36542" y="4562973"/>
            <a:ext cx="1307262" cy="18736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F74ABFE-6048-94D1-9F81-63C54E649F42}"/>
              </a:ext>
            </a:extLst>
          </p:cNvPr>
          <p:cNvPicPr>
            <a:picLocks noChangeAspect="1"/>
          </p:cNvPicPr>
          <p:nvPr/>
        </p:nvPicPr>
        <p:blipFill>
          <a:blip r:embed="rId6"/>
          <a:stretch>
            <a:fillRect/>
          </a:stretch>
        </p:blipFill>
        <p:spPr>
          <a:xfrm>
            <a:off x="3499357" y="3506684"/>
            <a:ext cx="1267764" cy="901844"/>
          </a:xfrm>
          <a:prstGeom prst="rect">
            <a:avLst/>
          </a:prstGeom>
        </p:spPr>
      </p:pic>
      <p:sp>
        <p:nvSpPr>
          <p:cNvPr id="31" name="Rectangle 30">
            <a:extLst>
              <a:ext uri="{FF2B5EF4-FFF2-40B4-BE49-F238E27FC236}">
                <a16:creationId xmlns:a16="http://schemas.microsoft.com/office/drawing/2014/main" id="{FC7FB52A-0B2B-4015-BCF9-B2BE29ED4809}"/>
              </a:ext>
            </a:extLst>
          </p:cNvPr>
          <p:cNvSpPr/>
          <p:nvPr/>
        </p:nvSpPr>
        <p:spPr>
          <a:xfrm>
            <a:off x="0" y="-1101"/>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Learning-based Solutions</a:t>
            </a:r>
          </a:p>
        </p:txBody>
      </p:sp>
      <p:sp>
        <p:nvSpPr>
          <p:cNvPr id="32" name="TextBox 31">
            <a:extLst>
              <a:ext uri="{FF2B5EF4-FFF2-40B4-BE49-F238E27FC236}">
                <a16:creationId xmlns:a16="http://schemas.microsoft.com/office/drawing/2014/main" id="{8C4C8C2F-44CF-13D7-5DBA-35293FA28FBD}"/>
              </a:ext>
            </a:extLst>
          </p:cNvPr>
          <p:cNvSpPr txBox="1"/>
          <p:nvPr/>
        </p:nvSpPr>
        <p:spPr>
          <a:xfrm>
            <a:off x="446049" y="1405054"/>
            <a:ext cx="11463453" cy="523220"/>
          </a:xfrm>
          <a:prstGeom prst="rect">
            <a:avLst/>
          </a:prstGeom>
          <a:noFill/>
        </p:spPr>
        <p:txBody>
          <a:bodyPr wrap="square" rtlCol="0">
            <a:spAutoFit/>
          </a:bodyPr>
          <a:lstStyle/>
          <a:p>
            <a:r>
              <a:rPr lang="en-US" sz="2800" dirty="0"/>
              <a:t>Performance degradation on untrained scenarios [4].</a:t>
            </a:r>
          </a:p>
        </p:txBody>
      </p:sp>
      <p:pic>
        <p:nvPicPr>
          <p:cNvPr id="34" name="Picture 4" descr="61,180 Face Silhouette Illustrations &amp; Clip Art - iStock">
            <a:extLst>
              <a:ext uri="{FF2B5EF4-FFF2-40B4-BE49-F238E27FC236}">
                <a16:creationId xmlns:a16="http://schemas.microsoft.com/office/drawing/2014/main" id="{27864360-7D8A-2B7E-B4F8-ACA7DA6D66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482" t="16231" r="52789" b="25202"/>
          <a:stretch/>
        </p:blipFill>
        <p:spPr bwMode="auto">
          <a:xfrm>
            <a:off x="1501575" y="2923419"/>
            <a:ext cx="738499" cy="6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CC11454-D57C-9679-7D42-3C7C16BF0589}"/>
              </a:ext>
            </a:extLst>
          </p:cNvPr>
          <p:cNvPicPr>
            <a:picLocks noChangeAspect="1"/>
          </p:cNvPicPr>
          <p:nvPr/>
        </p:nvPicPr>
        <p:blipFill rotWithShape="1">
          <a:blip r:embed="rId8"/>
          <a:srcRect l="86038" t="74444" r="8538" b="11287"/>
          <a:stretch/>
        </p:blipFill>
        <p:spPr>
          <a:xfrm>
            <a:off x="2876822" y="3770324"/>
            <a:ext cx="389516" cy="434740"/>
          </a:xfrm>
          <a:prstGeom prst="rect">
            <a:avLst/>
          </a:prstGeom>
        </p:spPr>
      </p:pic>
      <p:sp>
        <p:nvSpPr>
          <p:cNvPr id="37" name="Rectangle 36">
            <a:extLst>
              <a:ext uri="{FF2B5EF4-FFF2-40B4-BE49-F238E27FC236}">
                <a16:creationId xmlns:a16="http://schemas.microsoft.com/office/drawing/2014/main" id="{348FA266-58B4-36F9-B4F6-39D438FD371A}"/>
              </a:ext>
            </a:extLst>
          </p:cNvPr>
          <p:cNvSpPr/>
          <p:nvPr/>
        </p:nvSpPr>
        <p:spPr>
          <a:xfrm>
            <a:off x="5109270" y="3629863"/>
            <a:ext cx="2137010" cy="697030"/>
          </a:xfrm>
          <a:prstGeom prst="rect">
            <a:avLst/>
          </a:prstGeom>
          <a:solidFill>
            <a:srgbClr val="00B050">
              <a:alpha val="6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Speech Enhancement</a:t>
            </a:r>
          </a:p>
        </p:txBody>
      </p:sp>
      <p:cxnSp>
        <p:nvCxnSpPr>
          <p:cNvPr id="38" name="Straight Arrow Connector 37">
            <a:extLst>
              <a:ext uri="{FF2B5EF4-FFF2-40B4-BE49-F238E27FC236}">
                <a16:creationId xmlns:a16="http://schemas.microsoft.com/office/drawing/2014/main" id="{82F8E27C-0516-C5EB-C852-9E06F04C65C9}"/>
              </a:ext>
            </a:extLst>
          </p:cNvPr>
          <p:cNvCxnSpPr>
            <a:cxnSpLocks/>
            <a:stCxn id="36" idx="3"/>
            <a:endCxn id="37" idx="1"/>
          </p:cNvCxnSpPr>
          <p:nvPr/>
        </p:nvCxnSpPr>
        <p:spPr>
          <a:xfrm flipV="1">
            <a:off x="3266338" y="3978378"/>
            <a:ext cx="1842932" cy="9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61F5D57-1C33-8365-3619-55E1C4306C6B}"/>
              </a:ext>
            </a:extLst>
          </p:cNvPr>
          <p:cNvCxnSpPr>
            <a:cxnSpLocks/>
            <a:stCxn id="37" idx="3"/>
            <a:endCxn id="44" idx="1"/>
          </p:cNvCxnSpPr>
          <p:nvPr/>
        </p:nvCxnSpPr>
        <p:spPr>
          <a:xfrm>
            <a:off x="7246280" y="3978378"/>
            <a:ext cx="63238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4D524E8-502C-92C6-9DBB-75DA3F3F511D}"/>
              </a:ext>
            </a:extLst>
          </p:cNvPr>
          <p:cNvSpPr txBox="1"/>
          <p:nvPr/>
        </p:nvSpPr>
        <p:spPr>
          <a:xfrm>
            <a:off x="176505" y="2426305"/>
            <a:ext cx="3388638" cy="523220"/>
          </a:xfrm>
          <a:prstGeom prst="rect">
            <a:avLst/>
          </a:prstGeom>
          <a:noFill/>
        </p:spPr>
        <p:txBody>
          <a:bodyPr wrap="square" rtlCol="0">
            <a:spAutoFit/>
          </a:bodyPr>
          <a:lstStyle/>
          <a:p>
            <a:pPr algn="ctr"/>
            <a:r>
              <a:rPr lang="en-US" sz="2800" dirty="0"/>
              <a:t>Speaker</a:t>
            </a:r>
          </a:p>
        </p:txBody>
      </p:sp>
      <p:sp>
        <p:nvSpPr>
          <p:cNvPr id="51" name="TextBox 50">
            <a:extLst>
              <a:ext uri="{FF2B5EF4-FFF2-40B4-BE49-F238E27FC236}">
                <a16:creationId xmlns:a16="http://schemas.microsoft.com/office/drawing/2014/main" id="{73DFB34E-70F2-F056-495E-E25C2A648B06}"/>
              </a:ext>
            </a:extLst>
          </p:cNvPr>
          <p:cNvSpPr txBox="1"/>
          <p:nvPr/>
        </p:nvSpPr>
        <p:spPr>
          <a:xfrm>
            <a:off x="473137" y="5191336"/>
            <a:ext cx="2795374" cy="523220"/>
          </a:xfrm>
          <a:prstGeom prst="rect">
            <a:avLst/>
          </a:prstGeom>
          <a:noFill/>
        </p:spPr>
        <p:txBody>
          <a:bodyPr wrap="square" rtlCol="0">
            <a:spAutoFit/>
          </a:bodyPr>
          <a:lstStyle/>
          <a:p>
            <a:pPr algn="ctr"/>
            <a:r>
              <a:rPr lang="en-US" sz="2800" dirty="0"/>
              <a:t>Noise Sources</a:t>
            </a:r>
          </a:p>
        </p:txBody>
      </p:sp>
      <p:grpSp>
        <p:nvGrpSpPr>
          <p:cNvPr id="17" name="Group 16">
            <a:extLst>
              <a:ext uri="{FF2B5EF4-FFF2-40B4-BE49-F238E27FC236}">
                <a16:creationId xmlns:a16="http://schemas.microsoft.com/office/drawing/2014/main" id="{A96A3411-2309-00BB-3EF4-BBA37ED2D4AC}"/>
              </a:ext>
            </a:extLst>
          </p:cNvPr>
          <p:cNvGrpSpPr/>
          <p:nvPr/>
        </p:nvGrpSpPr>
        <p:grpSpPr>
          <a:xfrm>
            <a:off x="1178314" y="4412597"/>
            <a:ext cx="1385021" cy="802909"/>
            <a:chOff x="1242492" y="4425026"/>
            <a:chExt cx="1385021" cy="802909"/>
          </a:xfrm>
        </p:grpSpPr>
        <p:grpSp>
          <p:nvGrpSpPr>
            <p:cNvPr id="48" name="Group 47">
              <a:extLst>
                <a:ext uri="{FF2B5EF4-FFF2-40B4-BE49-F238E27FC236}">
                  <a16:creationId xmlns:a16="http://schemas.microsoft.com/office/drawing/2014/main" id="{5A5CAE42-9EF7-1256-AC45-48ECB1F640F8}"/>
                </a:ext>
              </a:extLst>
            </p:cNvPr>
            <p:cNvGrpSpPr/>
            <p:nvPr/>
          </p:nvGrpSpPr>
          <p:grpSpPr>
            <a:xfrm>
              <a:off x="1242492" y="4425026"/>
              <a:ext cx="1067299" cy="802909"/>
              <a:chOff x="1376676" y="4873611"/>
              <a:chExt cx="2407707" cy="1841121"/>
            </a:xfrm>
          </p:grpSpPr>
          <p:pic>
            <p:nvPicPr>
              <p:cNvPr id="53" name="Picture 2" descr="Washing machine line drawing Stock Illustrations, Images &amp; Vectors |  Shutterstock">
                <a:extLst>
                  <a:ext uri="{FF2B5EF4-FFF2-40B4-BE49-F238E27FC236}">
                    <a16:creationId xmlns:a16="http://schemas.microsoft.com/office/drawing/2014/main" id="{496801E8-E57E-8967-15BE-C6EDC414059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720" t="10136" r="18434" b="17897"/>
              <a:stretch/>
            </p:blipFill>
            <p:spPr bwMode="auto">
              <a:xfrm>
                <a:off x="1376676" y="5413074"/>
                <a:ext cx="798768" cy="96962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Car Drawing — How To Draw A Car Step By Step">
                <a:extLst>
                  <a:ext uri="{FF2B5EF4-FFF2-40B4-BE49-F238E27FC236}">
                    <a16:creationId xmlns:a16="http://schemas.microsoft.com/office/drawing/2014/main" id="{06B2CB56-A34A-FEC6-E766-123299815A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22" t="31057" r="8042" b="30244"/>
              <a:stretch/>
            </p:blipFill>
            <p:spPr bwMode="auto">
              <a:xfrm>
                <a:off x="2200019" y="5897886"/>
                <a:ext cx="1259590" cy="81684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628 Barking Dog Icon Stock Photos, Pictures &amp; Royalty-Free Images - iStock">
                <a:extLst>
                  <a:ext uri="{FF2B5EF4-FFF2-40B4-BE49-F238E27FC236}">
                    <a16:creationId xmlns:a16="http://schemas.microsoft.com/office/drawing/2014/main" id="{306ADD7D-5910-03F8-289B-C87E3D65B633}"/>
                  </a:ext>
                </a:extLst>
              </p:cNvPr>
              <p:cNvPicPr>
                <a:picLocks noChangeAspect="1" noChangeArrowheads="1"/>
              </p:cNvPicPr>
              <p:nvPr/>
            </p:nvPicPr>
            <p:blipFill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5777" t="26273" r="16060" b="26910"/>
              <a:stretch/>
            </p:blipFill>
            <p:spPr bwMode="auto">
              <a:xfrm>
                <a:off x="2323574" y="4873611"/>
                <a:ext cx="1460809" cy="1003343"/>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10" descr="Alarm Vector SVG Icon (19) - SVG Repo">
              <a:extLst>
                <a:ext uri="{FF2B5EF4-FFF2-40B4-BE49-F238E27FC236}">
                  <a16:creationId xmlns:a16="http://schemas.microsoft.com/office/drawing/2014/main" id="{27685F20-4F05-0C84-D855-6D1FD6D92D18}"/>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42592" y="4766209"/>
              <a:ext cx="384921" cy="316926"/>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3A6A97E1-5224-681A-5B6B-3E60D462463D}"/>
              </a:ext>
            </a:extLst>
          </p:cNvPr>
          <p:cNvSpPr txBox="1"/>
          <p:nvPr/>
        </p:nvSpPr>
        <p:spPr>
          <a:xfrm>
            <a:off x="9754096" y="3010811"/>
            <a:ext cx="2215643" cy="523220"/>
          </a:xfrm>
          <a:prstGeom prst="rect">
            <a:avLst/>
          </a:prstGeom>
          <a:noFill/>
        </p:spPr>
        <p:txBody>
          <a:bodyPr wrap="square" rtlCol="0">
            <a:spAutoFit/>
          </a:bodyPr>
          <a:lstStyle/>
          <a:p>
            <a:pPr algn="ctr"/>
            <a:r>
              <a:rPr lang="en-US" sz="2800" dirty="0"/>
              <a:t>Speech </a:t>
            </a:r>
          </a:p>
        </p:txBody>
      </p:sp>
      <p:pic>
        <p:nvPicPr>
          <p:cNvPr id="59" name="Graphic 58" descr="Wi-Fi outline">
            <a:extLst>
              <a:ext uri="{FF2B5EF4-FFF2-40B4-BE49-F238E27FC236}">
                <a16:creationId xmlns:a16="http://schemas.microsoft.com/office/drawing/2014/main" id="{8CD9F3B9-93BB-9053-6C46-8F3C42DA59D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6976621">
            <a:off x="2022679" y="3194059"/>
            <a:ext cx="731197" cy="644011"/>
          </a:xfrm>
          <a:prstGeom prst="rect">
            <a:avLst/>
          </a:prstGeom>
        </p:spPr>
      </p:pic>
      <p:grpSp>
        <p:nvGrpSpPr>
          <p:cNvPr id="60" name="Group 59">
            <a:extLst>
              <a:ext uri="{FF2B5EF4-FFF2-40B4-BE49-F238E27FC236}">
                <a16:creationId xmlns:a16="http://schemas.microsoft.com/office/drawing/2014/main" id="{A0DC30AF-1872-C2C2-C6AB-658C1B473B3F}"/>
              </a:ext>
            </a:extLst>
          </p:cNvPr>
          <p:cNvGrpSpPr/>
          <p:nvPr/>
        </p:nvGrpSpPr>
        <p:grpSpPr>
          <a:xfrm rot="267506">
            <a:off x="2266685" y="4144681"/>
            <a:ext cx="480259" cy="573532"/>
            <a:chOff x="2346129" y="1321104"/>
            <a:chExt cx="1756307" cy="2136013"/>
          </a:xfrm>
        </p:grpSpPr>
        <p:sp>
          <p:nvSpPr>
            <p:cNvPr id="61" name="Freeform 27">
              <a:extLst>
                <a:ext uri="{FF2B5EF4-FFF2-40B4-BE49-F238E27FC236}">
                  <a16:creationId xmlns:a16="http://schemas.microsoft.com/office/drawing/2014/main" id="{F917432E-EC8D-C955-10A7-7FC429A2696B}"/>
                </a:ext>
              </a:extLst>
            </p:cNvPr>
            <p:cNvSpPr/>
            <p:nvPr/>
          </p:nvSpPr>
          <p:spPr>
            <a:xfrm>
              <a:off x="2501836" y="2041976"/>
              <a:ext cx="901263" cy="10961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2" name="Freeform 28">
              <a:extLst>
                <a:ext uri="{FF2B5EF4-FFF2-40B4-BE49-F238E27FC236}">
                  <a16:creationId xmlns:a16="http://schemas.microsoft.com/office/drawing/2014/main" id="{B32EA902-1A82-958D-DA3F-1CB216A4E908}"/>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3" name="Freeform 29">
              <a:extLst>
                <a:ext uri="{FF2B5EF4-FFF2-40B4-BE49-F238E27FC236}">
                  <a16:creationId xmlns:a16="http://schemas.microsoft.com/office/drawing/2014/main" id="{DE793412-5306-2A52-D2C5-761769B77093}"/>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4" name="Freeform 30">
              <a:extLst>
                <a:ext uri="{FF2B5EF4-FFF2-40B4-BE49-F238E27FC236}">
                  <a16:creationId xmlns:a16="http://schemas.microsoft.com/office/drawing/2014/main" id="{9CB22D8B-6A27-FAF1-D2B8-6791AC58FC15}"/>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65" name="TextBox 64">
            <a:extLst>
              <a:ext uri="{FF2B5EF4-FFF2-40B4-BE49-F238E27FC236}">
                <a16:creationId xmlns:a16="http://schemas.microsoft.com/office/drawing/2014/main" id="{EC6F8528-756F-5734-F1D8-665B83FDDB53}"/>
              </a:ext>
            </a:extLst>
          </p:cNvPr>
          <p:cNvSpPr txBox="1"/>
          <p:nvPr/>
        </p:nvSpPr>
        <p:spPr>
          <a:xfrm>
            <a:off x="4073211" y="6390236"/>
            <a:ext cx="2681076" cy="523220"/>
          </a:xfrm>
          <a:prstGeom prst="rect">
            <a:avLst/>
          </a:prstGeom>
          <a:noFill/>
        </p:spPr>
        <p:txBody>
          <a:bodyPr wrap="square" rtlCol="0">
            <a:spAutoFit/>
          </a:bodyPr>
          <a:lstStyle/>
          <a:p>
            <a:r>
              <a:rPr lang="en-US" sz="2800" dirty="0"/>
              <a:t>Untrained noise</a:t>
            </a:r>
          </a:p>
        </p:txBody>
      </p:sp>
      <p:sp>
        <p:nvSpPr>
          <p:cNvPr id="68" name="Oval 67">
            <a:extLst>
              <a:ext uri="{FF2B5EF4-FFF2-40B4-BE49-F238E27FC236}">
                <a16:creationId xmlns:a16="http://schemas.microsoft.com/office/drawing/2014/main" id="{7B748D60-4498-50BF-388C-EB6EDC73CF30}"/>
              </a:ext>
            </a:extLst>
          </p:cNvPr>
          <p:cNvSpPr/>
          <p:nvPr/>
        </p:nvSpPr>
        <p:spPr>
          <a:xfrm>
            <a:off x="3538247" y="4408528"/>
            <a:ext cx="3195244" cy="20501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21EEA21E-506C-151B-6957-A578528FA2B1}"/>
              </a:ext>
            </a:extLst>
          </p:cNvPr>
          <p:cNvPicPr>
            <a:picLocks noChangeAspect="1"/>
          </p:cNvPicPr>
          <p:nvPr/>
        </p:nvPicPr>
        <p:blipFill>
          <a:blip r:embed="rId6"/>
          <a:stretch>
            <a:fillRect/>
          </a:stretch>
        </p:blipFill>
        <p:spPr>
          <a:xfrm>
            <a:off x="8110173" y="3842328"/>
            <a:ext cx="1267764" cy="284540"/>
          </a:xfrm>
          <a:prstGeom prst="rect">
            <a:avLst/>
          </a:prstGeom>
        </p:spPr>
      </p:pic>
      <p:pic>
        <p:nvPicPr>
          <p:cNvPr id="41" name="Picture 40">
            <a:extLst>
              <a:ext uri="{FF2B5EF4-FFF2-40B4-BE49-F238E27FC236}">
                <a16:creationId xmlns:a16="http://schemas.microsoft.com/office/drawing/2014/main" id="{3281E737-B39D-B856-839D-317D961BFDA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373106" y="3366629"/>
            <a:ext cx="1460383" cy="1169190"/>
          </a:xfrm>
          <a:prstGeom prst="rect">
            <a:avLst/>
          </a:prstGeom>
        </p:spPr>
      </p:pic>
      <p:sp>
        <p:nvSpPr>
          <p:cNvPr id="70" name="TextBox 69">
            <a:extLst>
              <a:ext uri="{FF2B5EF4-FFF2-40B4-BE49-F238E27FC236}">
                <a16:creationId xmlns:a16="http://schemas.microsoft.com/office/drawing/2014/main" id="{BACBF60F-ED11-0BD0-5A44-FAB7C81D45CF}"/>
              </a:ext>
            </a:extLst>
          </p:cNvPr>
          <p:cNvSpPr txBox="1"/>
          <p:nvPr/>
        </p:nvSpPr>
        <p:spPr>
          <a:xfrm>
            <a:off x="9754096" y="4408528"/>
            <a:ext cx="2215643" cy="523220"/>
          </a:xfrm>
          <a:prstGeom prst="rect">
            <a:avLst/>
          </a:prstGeom>
          <a:noFill/>
        </p:spPr>
        <p:txBody>
          <a:bodyPr wrap="square" rtlCol="0">
            <a:spAutoFit/>
          </a:bodyPr>
          <a:lstStyle/>
          <a:p>
            <a:pPr algn="ctr"/>
            <a:r>
              <a:rPr lang="en-US" sz="2800" dirty="0"/>
              <a:t>Noise </a:t>
            </a:r>
          </a:p>
        </p:txBody>
      </p:sp>
      <p:cxnSp>
        <p:nvCxnSpPr>
          <p:cNvPr id="23" name="Connector: Curved 22">
            <a:extLst>
              <a:ext uri="{FF2B5EF4-FFF2-40B4-BE49-F238E27FC236}">
                <a16:creationId xmlns:a16="http://schemas.microsoft.com/office/drawing/2014/main" id="{C40BBF51-836B-CD7C-A88D-479AD6B284F2}"/>
              </a:ext>
            </a:extLst>
          </p:cNvPr>
          <p:cNvCxnSpPr>
            <a:cxnSpLocks/>
          </p:cNvCxnSpPr>
          <p:nvPr/>
        </p:nvCxnSpPr>
        <p:spPr>
          <a:xfrm rot="10800000" flipV="1">
            <a:off x="8876147" y="3308673"/>
            <a:ext cx="1476738" cy="311775"/>
          </a:xfrm>
          <a:prstGeom prst="curvedConnector3">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70">
            <a:extLst>
              <a:ext uri="{FF2B5EF4-FFF2-40B4-BE49-F238E27FC236}">
                <a16:creationId xmlns:a16="http://schemas.microsoft.com/office/drawing/2014/main" id="{8048C8B2-CE71-DBCC-5A3D-16996493F40C}"/>
              </a:ext>
            </a:extLst>
          </p:cNvPr>
          <p:cNvCxnSpPr>
            <a:cxnSpLocks/>
          </p:cNvCxnSpPr>
          <p:nvPr/>
        </p:nvCxnSpPr>
        <p:spPr>
          <a:xfrm rot="10800000">
            <a:off x="9339048" y="4068994"/>
            <a:ext cx="1008298" cy="586077"/>
          </a:xfrm>
          <a:prstGeom prst="curvedConnector3">
            <a:avLst>
              <a:gd name="adj1" fmla="val 50000"/>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D520B1C9-9465-9A84-71AF-E9B395517BC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878665" y="3393783"/>
            <a:ext cx="1460383" cy="1169190"/>
          </a:xfrm>
          <a:prstGeom prst="rect">
            <a:avLst/>
          </a:prstGeom>
        </p:spPr>
      </p:pic>
      <p:sp>
        <p:nvSpPr>
          <p:cNvPr id="72" name="TextBox 71">
            <a:extLst>
              <a:ext uri="{FF2B5EF4-FFF2-40B4-BE49-F238E27FC236}">
                <a16:creationId xmlns:a16="http://schemas.microsoft.com/office/drawing/2014/main" id="{5058335E-7ECA-0525-DC4D-9BA175020262}"/>
              </a:ext>
            </a:extLst>
          </p:cNvPr>
          <p:cNvSpPr txBox="1"/>
          <p:nvPr/>
        </p:nvSpPr>
        <p:spPr>
          <a:xfrm>
            <a:off x="9754096" y="3744779"/>
            <a:ext cx="2215643" cy="523220"/>
          </a:xfrm>
          <a:prstGeom prst="rect">
            <a:avLst/>
          </a:prstGeom>
          <a:noFill/>
        </p:spPr>
        <p:txBody>
          <a:bodyPr wrap="square" rtlCol="0">
            <a:spAutoFit/>
          </a:bodyPr>
          <a:lstStyle/>
          <a:p>
            <a:pPr algn="ctr"/>
            <a:r>
              <a:rPr lang="en-US" sz="2800" dirty="0"/>
              <a:t>+</a:t>
            </a:r>
          </a:p>
        </p:txBody>
      </p:sp>
    </p:spTree>
    <p:extLst>
      <p:ext uri="{BB962C8B-B14F-4D97-AF65-F5344CB8AC3E}">
        <p14:creationId xmlns:p14="http://schemas.microsoft.com/office/powerpoint/2010/main" val="3916435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7FB52A-0B2B-4015-BCF9-B2BE29ED4809}"/>
              </a:ext>
            </a:extLst>
          </p:cNvPr>
          <p:cNvSpPr/>
          <p:nvPr/>
        </p:nvSpPr>
        <p:spPr>
          <a:xfrm>
            <a:off x="0" y="-101114"/>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Learning-based Solutions</a:t>
            </a:r>
          </a:p>
        </p:txBody>
      </p:sp>
      <p:sp>
        <p:nvSpPr>
          <p:cNvPr id="32" name="TextBox 31">
            <a:extLst>
              <a:ext uri="{FF2B5EF4-FFF2-40B4-BE49-F238E27FC236}">
                <a16:creationId xmlns:a16="http://schemas.microsoft.com/office/drawing/2014/main" id="{8C4C8C2F-44CF-13D7-5DBA-35293FA28FBD}"/>
              </a:ext>
            </a:extLst>
          </p:cNvPr>
          <p:cNvSpPr txBox="1"/>
          <p:nvPr/>
        </p:nvSpPr>
        <p:spPr>
          <a:xfrm>
            <a:off x="446049" y="1405054"/>
            <a:ext cx="11463453" cy="954107"/>
          </a:xfrm>
          <a:prstGeom prst="rect">
            <a:avLst/>
          </a:prstGeom>
          <a:noFill/>
        </p:spPr>
        <p:txBody>
          <a:bodyPr wrap="square" rtlCol="0">
            <a:spAutoFit/>
          </a:bodyPr>
          <a:lstStyle/>
          <a:p>
            <a:r>
              <a:rPr lang="en-US" sz="2800" dirty="0"/>
              <a:t>Recent, state-of-the-art (Conv-</a:t>
            </a:r>
            <a:r>
              <a:rPr lang="en-US" sz="2800" dirty="0" err="1"/>
              <a:t>TasNet</a:t>
            </a:r>
            <a:r>
              <a:rPr lang="en-US" sz="2800" dirty="0"/>
              <a:t>[5], </a:t>
            </a:r>
            <a:r>
              <a:rPr lang="en-US" sz="2800" dirty="0" err="1"/>
              <a:t>Wavesplit</a:t>
            </a:r>
            <a:r>
              <a:rPr lang="en-US" sz="2800" dirty="0"/>
              <a:t>[6])  have shown remarkable performance.</a:t>
            </a:r>
          </a:p>
        </p:txBody>
      </p:sp>
      <p:pic>
        <p:nvPicPr>
          <p:cNvPr id="34" name="Picture 4" descr="61,180 Face Silhouette Illustrations &amp; Clip Art - iStock">
            <a:extLst>
              <a:ext uri="{FF2B5EF4-FFF2-40B4-BE49-F238E27FC236}">
                <a16:creationId xmlns:a16="http://schemas.microsoft.com/office/drawing/2014/main" id="{27864360-7D8A-2B7E-B4F8-ACA7DA6D66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82" t="16231" r="52789" b="25202"/>
          <a:stretch/>
        </p:blipFill>
        <p:spPr bwMode="auto">
          <a:xfrm>
            <a:off x="1501575" y="2923419"/>
            <a:ext cx="738499" cy="6970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DCC11454-D57C-9679-7D42-3C7C16BF0589}"/>
              </a:ext>
            </a:extLst>
          </p:cNvPr>
          <p:cNvPicPr>
            <a:picLocks noChangeAspect="1"/>
          </p:cNvPicPr>
          <p:nvPr/>
        </p:nvPicPr>
        <p:blipFill rotWithShape="1">
          <a:blip r:embed="rId5"/>
          <a:srcRect l="86038" t="74444" r="8538" b="11287"/>
          <a:stretch/>
        </p:blipFill>
        <p:spPr>
          <a:xfrm>
            <a:off x="2876822" y="3770324"/>
            <a:ext cx="389516" cy="434740"/>
          </a:xfrm>
          <a:prstGeom prst="rect">
            <a:avLst/>
          </a:prstGeom>
        </p:spPr>
      </p:pic>
      <p:sp>
        <p:nvSpPr>
          <p:cNvPr id="37" name="Rectangle 36">
            <a:extLst>
              <a:ext uri="{FF2B5EF4-FFF2-40B4-BE49-F238E27FC236}">
                <a16:creationId xmlns:a16="http://schemas.microsoft.com/office/drawing/2014/main" id="{348FA266-58B4-36F9-B4F6-39D438FD371A}"/>
              </a:ext>
            </a:extLst>
          </p:cNvPr>
          <p:cNvSpPr/>
          <p:nvPr/>
        </p:nvSpPr>
        <p:spPr>
          <a:xfrm>
            <a:off x="5109270" y="3629863"/>
            <a:ext cx="2137010" cy="697030"/>
          </a:xfrm>
          <a:prstGeom prst="rect">
            <a:avLst/>
          </a:prstGeom>
          <a:solidFill>
            <a:srgbClr val="00B050">
              <a:alpha val="6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Speech Enhancement</a:t>
            </a:r>
          </a:p>
        </p:txBody>
      </p:sp>
      <p:cxnSp>
        <p:nvCxnSpPr>
          <p:cNvPr id="38" name="Straight Arrow Connector 37">
            <a:extLst>
              <a:ext uri="{FF2B5EF4-FFF2-40B4-BE49-F238E27FC236}">
                <a16:creationId xmlns:a16="http://schemas.microsoft.com/office/drawing/2014/main" id="{82F8E27C-0516-C5EB-C852-9E06F04C65C9}"/>
              </a:ext>
            </a:extLst>
          </p:cNvPr>
          <p:cNvCxnSpPr>
            <a:cxnSpLocks/>
            <a:stCxn id="36" idx="3"/>
            <a:endCxn id="37" idx="1"/>
          </p:cNvCxnSpPr>
          <p:nvPr/>
        </p:nvCxnSpPr>
        <p:spPr>
          <a:xfrm flipV="1">
            <a:off x="3266338" y="3978378"/>
            <a:ext cx="1842932" cy="9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D520B1C9-9465-9A84-71AF-E9B395517BC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78665" y="2687339"/>
            <a:ext cx="1460383" cy="1169190"/>
          </a:xfrm>
          <a:prstGeom prst="rect">
            <a:avLst/>
          </a:prstGeom>
        </p:spPr>
      </p:pic>
      <p:cxnSp>
        <p:nvCxnSpPr>
          <p:cNvPr id="46" name="Straight Arrow Connector 45">
            <a:extLst>
              <a:ext uri="{FF2B5EF4-FFF2-40B4-BE49-F238E27FC236}">
                <a16:creationId xmlns:a16="http://schemas.microsoft.com/office/drawing/2014/main" id="{E61F5D57-1C33-8365-3619-55E1C4306C6B}"/>
              </a:ext>
            </a:extLst>
          </p:cNvPr>
          <p:cNvCxnSpPr>
            <a:cxnSpLocks/>
            <a:stCxn id="37" idx="3"/>
            <a:endCxn id="44" idx="1"/>
          </p:cNvCxnSpPr>
          <p:nvPr/>
        </p:nvCxnSpPr>
        <p:spPr>
          <a:xfrm flipV="1">
            <a:off x="7246280" y="3271934"/>
            <a:ext cx="632385" cy="7064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4D524E8-502C-92C6-9DBB-75DA3F3F511D}"/>
              </a:ext>
            </a:extLst>
          </p:cNvPr>
          <p:cNvSpPr txBox="1"/>
          <p:nvPr/>
        </p:nvSpPr>
        <p:spPr>
          <a:xfrm>
            <a:off x="176505" y="2426305"/>
            <a:ext cx="3388638" cy="523220"/>
          </a:xfrm>
          <a:prstGeom prst="rect">
            <a:avLst/>
          </a:prstGeom>
          <a:noFill/>
        </p:spPr>
        <p:txBody>
          <a:bodyPr wrap="square" rtlCol="0">
            <a:spAutoFit/>
          </a:bodyPr>
          <a:lstStyle/>
          <a:p>
            <a:pPr algn="ctr"/>
            <a:r>
              <a:rPr lang="en-US" sz="2800" dirty="0"/>
              <a:t>Target Speaker</a:t>
            </a:r>
          </a:p>
        </p:txBody>
      </p:sp>
      <p:sp>
        <p:nvSpPr>
          <p:cNvPr id="56" name="TextBox 55">
            <a:extLst>
              <a:ext uri="{FF2B5EF4-FFF2-40B4-BE49-F238E27FC236}">
                <a16:creationId xmlns:a16="http://schemas.microsoft.com/office/drawing/2014/main" id="{3A6A97E1-5224-681A-5B6B-3E60D462463D}"/>
              </a:ext>
            </a:extLst>
          </p:cNvPr>
          <p:cNvSpPr txBox="1"/>
          <p:nvPr/>
        </p:nvSpPr>
        <p:spPr>
          <a:xfrm>
            <a:off x="9364258" y="3010324"/>
            <a:ext cx="2215643" cy="523220"/>
          </a:xfrm>
          <a:prstGeom prst="rect">
            <a:avLst/>
          </a:prstGeom>
          <a:noFill/>
        </p:spPr>
        <p:txBody>
          <a:bodyPr wrap="square" rtlCol="0">
            <a:spAutoFit/>
          </a:bodyPr>
          <a:lstStyle/>
          <a:p>
            <a:pPr algn="ctr"/>
            <a:r>
              <a:rPr lang="en-US" sz="2800" dirty="0"/>
              <a:t>Speech 1</a:t>
            </a:r>
          </a:p>
        </p:txBody>
      </p:sp>
      <p:pic>
        <p:nvPicPr>
          <p:cNvPr id="59" name="Graphic 58" descr="Wi-Fi outline">
            <a:extLst>
              <a:ext uri="{FF2B5EF4-FFF2-40B4-BE49-F238E27FC236}">
                <a16:creationId xmlns:a16="http://schemas.microsoft.com/office/drawing/2014/main" id="{8CD9F3B9-93BB-9053-6C46-8F3C42DA59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6976621">
            <a:off x="2022679" y="3194059"/>
            <a:ext cx="731197" cy="644011"/>
          </a:xfrm>
          <a:prstGeom prst="rect">
            <a:avLst/>
          </a:prstGeom>
        </p:spPr>
      </p:pic>
      <p:pic>
        <p:nvPicPr>
          <p:cNvPr id="29" name="Picture 4" descr="61,180 Face Silhouette Illustrations &amp; Clip Art - iStock">
            <a:extLst>
              <a:ext uri="{FF2B5EF4-FFF2-40B4-BE49-F238E27FC236}">
                <a16:creationId xmlns:a16="http://schemas.microsoft.com/office/drawing/2014/main" id="{9A788B0C-4225-354F-00D2-B3D938F676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82" t="16231" r="52789" b="25202"/>
          <a:stretch/>
        </p:blipFill>
        <p:spPr bwMode="auto">
          <a:xfrm>
            <a:off x="1523903" y="4326893"/>
            <a:ext cx="738499" cy="69703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E2322B5-0978-80B7-71BA-B8D87929CA0C}"/>
              </a:ext>
            </a:extLst>
          </p:cNvPr>
          <p:cNvSpPr txBox="1"/>
          <p:nvPr/>
        </p:nvSpPr>
        <p:spPr>
          <a:xfrm>
            <a:off x="212847" y="5437381"/>
            <a:ext cx="3388638" cy="523220"/>
          </a:xfrm>
          <a:prstGeom prst="rect">
            <a:avLst/>
          </a:prstGeom>
          <a:noFill/>
        </p:spPr>
        <p:txBody>
          <a:bodyPr wrap="square" rtlCol="0">
            <a:spAutoFit/>
          </a:bodyPr>
          <a:lstStyle/>
          <a:p>
            <a:pPr algn="ctr"/>
            <a:r>
              <a:rPr lang="en-US" sz="2800" dirty="0"/>
              <a:t>Interference Speaker</a:t>
            </a:r>
          </a:p>
        </p:txBody>
      </p:sp>
      <p:pic>
        <p:nvPicPr>
          <p:cNvPr id="33" name="Graphic 32" descr="Wi-Fi outline">
            <a:extLst>
              <a:ext uri="{FF2B5EF4-FFF2-40B4-BE49-F238E27FC236}">
                <a16:creationId xmlns:a16="http://schemas.microsoft.com/office/drawing/2014/main" id="{98AF5759-0158-FD91-98DF-7349D25DF5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065098">
            <a:off x="2098316" y="4374468"/>
            <a:ext cx="731197" cy="644011"/>
          </a:xfrm>
          <a:prstGeom prst="rect">
            <a:avLst/>
          </a:prstGeom>
        </p:spPr>
      </p:pic>
      <p:pic>
        <p:nvPicPr>
          <p:cNvPr id="35" name="Picture 34">
            <a:extLst>
              <a:ext uri="{FF2B5EF4-FFF2-40B4-BE49-F238E27FC236}">
                <a16:creationId xmlns:a16="http://schemas.microsoft.com/office/drawing/2014/main" id="{4B47A5A4-DE71-89E6-8DF7-A6EE1FB20AA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645797" y="3340373"/>
            <a:ext cx="1133209" cy="1292134"/>
          </a:xfrm>
          <a:prstGeom prst="rect">
            <a:avLst/>
          </a:prstGeom>
        </p:spPr>
      </p:pic>
      <p:pic>
        <p:nvPicPr>
          <p:cNvPr id="41" name="Picture 40">
            <a:extLst>
              <a:ext uri="{FF2B5EF4-FFF2-40B4-BE49-F238E27FC236}">
                <a16:creationId xmlns:a16="http://schemas.microsoft.com/office/drawing/2014/main" id="{3281E737-B39D-B856-839D-317D961BFD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73106" y="3366629"/>
            <a:ext cx="1460383" cy="1169190"/>
          </a:xfrm>
          <a:prstGeom prst="rect">
            <a:avLst/>
          </a:prstGeom>
        </p:spPr>
      </p:pic>
      <p:pic>
        <p:nvPicPr>
          <p:cNvPr id="39" name="Picture 38">
            <a:extLst>
              <a:ext uri="{FF2B5EF4-FFF2-40B4-BE49-F238E27FC236}">
                <a16:creationId xmlns:a16="http://schemas.microsoft.com/office/drawing/2014/main" id="{8A28FE87-C599-B343-6609-AF906D4CB06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004946" y="3856529"/>
            <a:ext cx="1334102" cy="1292134"/>
          </a:xfrm>
          <a:prstGeom prst="rect">
            <a:avLst/>
          </a:prstGeom>
        </p:spPr>
      </p:pic>
      <p:cxnSp>
        <p:nvCxnSpPr>
          <p:cNvPr id="40" name="Straight Arrow Connector 39">
            <a:extLst>
              <a:ext uri="{FF2B5EF4-FFF2-40B4-BE49-F238E27FC236}">
                <a16:creationId xmlns:a16="http://schemas.microsoft.com/office/drawing/2014/main" id="{E0363304-FF08-52DD-3F30-64B95A27F1B0}"/>
              </a:ext>
            </a:extLst>
          </p:cNvPr>
          <p:cNvCxnSpPr>
            <a:cxnSpLocks/>
            <a:stCxn id="37" idx="3"/>
            <a:endCxn id="39" idx="1"/>
          </p:cNvCxnSpPr>
          <p:nvPr/>
        </p:nvCxnSpPr>
        <p:spPr>
          <a:xfrm>
            <a:off x="7246280" y="3978378"/>
            <a:ext cx="758666" cy="5242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104BE22-C399-B4B8-1537-C8C1D36B7331}"/>
              </a:ext>
            </a:extLst>
          </p:cNvPr>
          <p:cNvSpPr txBox="1"/>
          <p:nvPr/>
        </p:nvSpPr>
        <p:spPr>
          <a:xfrm>
            <a:off x="9309915" y="4274209"/>
            <a:ext cx="2215643" cy="523220"/>
          </a:xfrm>
          <a:prstGeom prst="rect">
            <a:avLst/>
          </a:prstGeom>
          <a:noFill/>
        </p:spPr>
        <p:txBody>
          <a:bodyPr wrap="square" rtlCol="0">
            <a:spAutoFit/>
          </a:bodyPr>
          <a:lstStyle/>
          <a:p>
            <a:pPr algn="ctr"/>
            <a:r>
              <a:rPr lang="en-US" sz="2800" dirty="0"/>
              <a:t>Speech 2</a:t>
            </a:r>
          </a:p>
        </p:txBody>
      </p:sp>
      <p:sp>
        <p:nvSpPr>
          <p:cNvPr id="21" name="Rectangle 20">
            <a:extLst>
              <a:ext uri="{FF2B5EF4-FFF2-40B4-BE49-F238E27FC236}">
                <a16:creationId xmlns:a16="http://schemas.microsoft.com/office/drawing/2014/main" id="{4F6ED8F9-DA77-8777-A744-28BD5B2B2C24}"/>
              </a:ext>
            </a:extLst>
          </p:cNvPr>
          <p:cNvSpPr/>
          <p:nvPr/>
        </p:nvSpPr>
        <p:spPr>
          <a:xfrm>
            <a:off x="0" y="3679281"/>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Which is the target speech?</a:t>
            </a:r>
          </a:p>
        </p:txBody>
      </p:sp>
    </p:spTree>
    <p:custDataLst>
      <p:tags r:id="rId1"/>
    </p:custDataLst>
    <p:extLst>
      <p:ext uri="{BB962C8B-B14F-4D97-AF65-F5344CB8AC3E}">
        <p14:creationId xmlns:p14="http://schemas.microsoft.com/office/powerpoint/2010/main" val="9755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7FB52A-0B2B-4015-BCF9-B2BE29ED4809}"/>
              </a:ext>
            </a:extLst>
          </p:cNvPr>
          <p:cNvSpPr/>
          <p:nvPr/>
        </p:nvSpPr>
        <p:spPr>
          <a:xfrm>
            <a:off x="0" y="-123021"/>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Learning-based Solutions</a:t>
            </a:r>
          </a:p>
        </p:txBody>
      </p:sp>
      <p:sp>
        <p:nvSpPr>
          <p:cNvPr id="32" name="TextBox 31">
            <a:extLst>
              <a:ext uri="{FF2B5EF4-FFF2-40B4-BE49-F238E27FC236}">
                <a16:creationId xmlns:a16="http://schemas.microsoft.com/office/drawing/2014/main" id="{8C4C8C2F-44CF-13D7-5DBA-35293FA28FBD}"/>
              </a:ext>
            </a:extLst>
          </p:cNvPr>
          <p:cNvSpPr txBox="1"/>
          <p:nvPr/>
        </p:nvSpPr>
        <p:spPr>
          <a:xfrm>
            <a:off x="446049" y="1405054"/>
            <a:ext cx="11463453"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t>AudioVisual</a:t>
            </a:r>
            <a:r>
              <a:rPr lang="en-US" sz="2800" dirty="0"/>
              <a:t> Zooming [7] leverages visual information.</a:t>
            </a:r>
          </a:p>
          <a:p>
            <a:pPr marL="457200" indent="-457200">
              <a:buFont typeface="Arial" panose="020B0604020202020204" pitchFamily="34" charset="0"/>
              <a:buChar char="•"/>
            </a:pPr>
            <a:r>
              <a:rPr lang="en-US" sz="2800" dirty="0" err="1"/>
              <a:t>UltraSE</a:t>
            </a:r>
            <a:r>
              <a:rPr lang="en-US" sz="2800" dirty="0"/>
              <a:t>[8] record ultrasound reflection from target’s face.</a:t>
            </a:r>
          </a:p>
        </p:txBody>
      </p:sp>
      <p:sp>
        <p:nvSpPr>
          <p:cNvPr id="22" name="Rectangle 21">
            <a:extLst>
              <a:ext uri="{FF2B5EF4-FFF2-40B4-BE49-F238E27FC236}">
                <a16:creationId xmlns:a16="http://schemas.microsoft.com/office/drawing/2014/main" id="{10C15C62-0450-3358-7990-1D2F414B3B6B}"/>
              </a:ext>
            </a:extLst>
          </p:cNvPr>
          <p:cNvSpPr/>
          <p:nvPr/>
        </p:nvSpPr>
        <p:spPr>
          <a:xfrm>
            <a:off x="0" y="3583275"/>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Can we only use speech for spatial filtering?</a:t>
            </a:r>
          </a:p>
        </p:txBody>
      </p:sp>
    </p:spTree>
    <p:custDataLst>
      <p:tags r:id="rId1"/>
    </p:custDataLst>
    <p:extLst>
      <p:ext uri="{BB962C8B-B14F-4D97-AF65-F5344CB8AC3E}">
        <p14:creationId xmlns:p14="http://schemas.microsoft.com/office/powerpoint/2010/main" val="208357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Teleconference Tips: Follow our 4 tips [GUIDE] - Redback Connect">
            <a:extLst>
              <a:ext uri="{FF2B5EF4-FFF2-40B4-BE49-F238E27FC236}">
                <a16:creationId xmlns:a16="http://schemas.microsoft.com/office/drawing/2014/main" id="{8C1844E4-973D-C268-773D-415B2B458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18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07E138-1A3A-58F1-AEA0-5C5EB10951F9}"/>
              </a:ext>
            </a:extLst>
          </p:cNvPr>
          <p:cNvSpPr txBox="1"/>
          <p:nvPr/>
        </p:nvSpPr>
        <p:spPr>
          <a:xfrm>
            <a:off x="833119" y="5205260"/>
            <a:ext cx="10053956" cy="523220"/>
          </a:xfrm>
          <a:prstGeom prst="rect">
            <a:avLst/>
          </a:prstGeom>
          <a:noFill/>
        </p:spPr>
        <p:txBody>
          <a:bodyPr wrap="square" rtlCol="0">
            <a:spAutoFit/>
          </a:bodyPr>
          <a:lstStyle/>
          <a:p>
            <a:pPr marL="342900" indent="-342900">
              <a:buFont typeface="Arial" panose="020B0604020202020204" pitchFamily="34" charset="0"/>
              <a:buChar char="•"/>
            </a:pPr>
            <a:r>
              <a:rPr lang="en-US" sz="2800" dirty="0"/>
              <a:t>Requires sampling from multiple microphones for spatial filtering</a:t>
            </a:r>
          </a:p>
        </p:txBody>
      </p:sp>
      <p:grpSp>
        <p:nvGrpSpPr>
          <p:cNvPr id="3" name="Group 2">
            <a:extLst>
              <a:ext uri="{FF2B5EF4-FFF2-40B4-BE49-F238E27FC236}">
                <a16:creationId xmlns:a16="http://schemas.microsoft.com/office/drawing/2014/main" id="{2C5E07C8-9449-1792-63EF-5946CCD7DAF6}"/>
              </a:ext>
            </a:extLst>
          </p:cNvPr>
          <p:cNvGrpSpPr/>
          <p:nvPr/>
        </p:nvGrpSpPr>
        <p:grpSpPr>
          <a:xfrm flipH="1">
            <a:off x="833120" y="1069554"/>
            <a:ext cx="8764035" cy="4043613"/>
            <a:chOff x="328602" y="1525304"/>
            <a:chExt cx="8704297" cy="4048693"/>
          </a:xfrm>
        </p:grpSpPr>
        <p:pic>
          <p:nvPicPr>
            <p:cNvPr id="4" name="Picture 3">
              <a:extLst>
                <a:ext uri="{FF2B5EF4-FFF2-40B4-BE49-F238E27FC236}">
                  <a16:creationId xmlns:a16="http://schemas.microsoft.com/office/drawing/2014/main" id="{5AA1424F-0B8E-163A-47FC-0F8CB1AB4C73}"/>
                </a:ext>
              </a:extLst>
            </p:cNvPr>
            <p:cNvPicPr>
              <a:picLocks noChangeAspect="1"/>
            </p:cNvPicPr>
            <p:nvPr/>
          </p:nvPicPr>
          <p:blipFill rotWithShape="1">
            <a:blip r:embed="rId3"/>
            <a:srcRect l="68121" t="49218" r="5001" b="8423"/>
            <a:stretch/>
          </p:blipFill>
          <p:spPr>
            <a:xfrm>
              <a:off x="328602" y="1614204"/>
              <a:ext cx="3914796" cy="3959793"/>
            </a:xfrm>
            <a:prstGeom prst="rect">
              <a:avLst/>
            </a:prstGeom>
          </p:spPr>
        </p:pic>
        <p:sp>
          <p:nvSpPr>
            <p:cNvPr id="5" name="Triangle 4">
              <a:extLst>
                <a:ext uri="{FF2B5EF4-FFF2-40B4-BE49-F238E27FC236}">
                  <a16:creationId xmlns:a16="http://schemas.microsoft.com/office/drawing/2014/main" id="{D20A9B3E-4B50-C04D-9D8E-E81D16424D7C}"/>
                </a:ext>
              </a:extLst>
            </p:cNvPr>
            <p:cNvSpPr/>
            <p:nvPr/>
          </p:nvSpPr>
          <p:spPr>
            <a:xfrm rot="16200000">
              <a:off x="3732205" y="1161877"/>
              <a:ext cx="1651000" cy="4699000"/>
            </a:xfrm>
            <a:prstGeom prst="triangle">
              <a:avLst/>
            </a:prstGeom>
            <a:gradFill>
              <a:gsLst>
                <a:gs pos="62000">
                  <a:schemeClr val="accent1">
                    <a:tint val="100000"/>
                    <a:shade val="100000"/>
                    <a:satMod val="130000"/>
                  </a:schemeClr>
                </a:gs>
                <a:gs pos="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1863DEB3-9C0A-2DB3-F462-FACD3F8FF1ED}"/>
                </a:ext>
              </a:extLst>
            </p:cNvPr>
            <p:cNvGrpSpPr/>
            <p:nvPr/>
          </p:nvGrpSpPr>
          <p:grpSpPr>
            <a:xfrm>
              <a:off x="6123000" y="1525304"/>
              <a:ext cx="2909899" cy="2729196"/>
              <a:chOff x="6123000" y="1525304"/>
              <a:chExt cx="2909899" cy="2729196"/>
            </a:xfrm>
          </p:grpSpPr>
          <p:pic>
            <p:nvPicPr>
              <p:cNvPr id="7" name="Picture 6">
                <a:extLst>
                  <a:ext uri="{FF2B5EF4-FFF2-40B4-BE49-F238E27FC236}">
                    <a16:creationId xmlns:a16="http://schemas.microsoft.com/office/drawing/2014/main" id="{6D2D25D5-0ACE-022A-EFEE-B0FAE6C9CB0A}"/>
                  </a:ext>
                </a:extLst>
              </p:cNvPr>
              <p:cNvPicPr>
                <a:picLocks noChangeAspect="1"/>
              </p:cNvPicPr>
              <p:nvPr/>
            </p:nvPicPr>
            <p:blipFill rotWithShape="1">
              <a:blip r:embed="rId4"/>
              <a:srcRect l="46900" t="16743" r="5388" b="9500"/>
              <a:stretch/>
            </p:blipFill>
            <p:spPr>
              <a:xfrm>
                <a:off x="6123000" y="1525304"/>
                <a:ext cx="2909899" cy="2729196"/>
              </a:xfrm>
              <a:prstGeom prst="rect">
                <a:avLst/>
              </a:prstGeom>
            </p:spPr>
          </p:pic>
          <p:sp>
            <p:nvSpPr>
              <p:cNvPr id="8" name="TextBox 7">
                <a:extLst>
                  <a:ext uri="{FF2B5EF4-FFF2-40B4-BE49-F238E27FC236}">
                    <a16:creationId xmlns:a16="http://schemas.microsoft.com/office/drawing/2014/main" id="{6A6C4E8C-F1C1-7494-68A7-8F78C3D25B78}"/>
                  </a:ext>
                </a:extLst>
              </p:cNvPr>
              <p:cNvSpPr txBox="1"/>
              <p:nvPr/>
            </p:nvSpPr>
            <p:spPr>
              <a:xfrm>
                <a:off x="6123000" y="1837112"/>
                <a:ext cx="1360049" cy="461665"/>
              </a:xfrm>
              <a:prstGeom prst="rect">
                <a:avLst/>
              </a:prstGeom>
              <a:noFill/>
            </p:spPr>
            <p:txBody>
              <a:bodyPr wrap="square" rtlCol="0">
                <a:spAutoFit/>
              </a:bodyPr>
              <a:lstStyle/>
              <a:p>
                <a:r>
                  <a:rPr lang="en-US" sz="2400" dirty="0">
                    <a:latin typeface="Lucida Bright" panose="02040602050505020304" pitchFamily="18" charset="77"/>
                  </a:rPr>
                  <a:t>Speech</a:t>
                </a:r>
              </a:p>
            </p:txBody>
          </p:sp>
        </p:grpSp>
      </p:grpSp>
      <p:sp>
        <p:nvSpPr>
          <p:cNvPr id="22" name="Rectangle 21">
            <a:extLst>
              <a:ext uri="{FF2B5EF4-FFF2-40B4-BE49-F238E27FC236}">
                <a16:creationId xmlns:a16="http://schemas.microsoft.com/office/drawing/2014/main" id="{89710483-473D-AC05-199C-54FCE512006F}"/>
              </a:ext>
            </a:extLst>
          </p:cNvPr>
          <p:cNvSpPr/>
          <p:nvPr/>
        </p:nvSpPr>
        <p:spPr>
          <a:xfrm>
            <a:off x="0" y="0"/>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Traditional Beamforming</a:t>
            </a:r>
          </a:p>
        </p:txBody>
      </p:sp>
      <p:pic>
        <p:nvPicPr>
          <p:cNvPr id="10" name="Picture 9">
            <a:extLst>
              <a:ext uri="{FF2B5EF4-FFF2-40B4-BE49-F238E27FC236}">
                <a16:creationId xmlns:a16="http://schemas.microsoft.com/office/drawing/2014/main" id="{4AB6FEEC-9559-2078-A341-CEB096488375}"/>
              </a:ext>
            </a:extLst>
          </p:cNvPr>
          <p:cNvPicPr>
            <a:picLocks noChangeAspect="1"/>
          </p:cNvPicPr>
          <p:nvPr/>
        </p:nvPicPr>
        <p:blipFill>
          <a:blip r:embed="rId5"/>
          <a:stretch>
            <a:fillRect/>
          </a:stretch>
        </p:blipFill>
        <p:spPr>
          <a:xfrm rot="13804411">
            <a:off x="9950605" y="2003913"/>
            <a:ext cx="1395629" cy="857052"/>
          </a:xfrm>
          <a:prstGeom prst="rect">
            <a:avLst/>
          </a:prstGeom>
        </p:spPr>
      </p:pic>
      <p:sp>
        <p:nvSpPr>
          <p:cNvPr id="11" name="TextBox 10">
            <a:extLst>
              <a:ext uri="{FF2B5EF4-FFF2-40B4-BE49-F238E27FC236}">
                <a16:creationId xmlns:a16="http://schemas.microsoft.com/office/drawing/2014/main" id="{B6B08CD6-F887-55F3-D0B0-C0554A065405}"/>
              </a:ext>
            </a:extLst>
          </p:cNvPr>
          <p:cNvSpPr txBox="1"/>
          <p:nvPr/>
        </p:nvSpPr>
        <p:spPr>
          <a:xfrm>
            <a:off x="9675726" y="2228671"/>
            <a:ext cx="765544" cy="1200329"/>
          </a:xfrm>
          <a:prstGeom prst="rect">
            <a:avLst/>
          </a:prstGeom>
          <a:noFill/>
        </p:spPr>
        <p:txBody>
          <a:bodyPr wrap="square" rtlCol="0">
            <a:spAutoFit/>
          </a:bodyPr>
          <a:lstStyle/>
          <a:p>
            <a:r>
              <a:rPr lang="en-US" sz="7200" dirty="0">
                <a:solidFill>
                  <a:srgbClr val="C00000"/>
                </a:solidFill>
                <a:sym typeface="Wingdings" panose="05000000000000000000" pitchFamily="2" charset="2"/>
              </a:rPr>
              <a:t></a:t>
            </a:r>
            <a:endParaRPr lang="en-US" sz="7200" dirty="0">
              <a:solidFill>
                <a:srgbClr val="C00000"/>
              </a:solidFill>
            </a:endParaRPr>
          </a:p>
        </p:txBody>
      </p:sp>
      <p:sp>
        <p:nvSpPr>
          <p:cNvPr id="9" name="TextBox 8">
            <a:extLst>
              <a:ext uri="{FF2B5EF4-FFF2-40B4-BE49-F238E27FC236}">
                <a16:creationId xmlns:a16="http://schemas.microsoft.com/office/drawing/2014/main" id="{42268FFC-B951-17D2-9FEA-07DA7B0EFA92}"/>
              </a:ext>
            </a:extLst>
          </p:cNvPr>
          <p:cNvSpPr txBox="1"/>
          <p:nvPr/>
        </p:nvSpPr>
        <p:spPr>
          <a:xfrm>
            <a:off x="10519842" y="1331108"/>
            <a:ext cx="1382486" cy="461665"/>
          </a:xfrm>
          <a:prstGeom prst="rect">
            <a:avLst/>
          </a:prstGeom>
          <a:noFill/>
          <a:ln>
            <a:solidFill>
              <a:schemeClr val="tx1"/>
            </a:solidFill>
          </a:ln>
        </p:spPr>
        <p:txBody>
          <a:bodyPr wrap="square" rtlCol="0">
            <a:spAutoFit/>
          </a:bodyPr>
          <a:lstStyle/>
          <a:p>
            <a:pPr algn="ctr"/>
            <a:r>
              <a:rPr lang="en-US" sz="2400" dirty="0"/>
              <a:t>Noise</a:t>
            </a:r>
          </a:p>
        </p:txBody>
      </p:sp>
    </p:spTree>
    <p:extLst>
      <p:ext uri="{BB962C8B-B14F-4D97-AF65-F5344CB8AC3E}">
        <p14:creationId xmlns:p14="http://schemas.microsoft.com/office/powerpoint/2010/main" val="70547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hareTechnote">
            <a:extLst>
              <a:ext uri="{FF2B5EF4-FFF2-40B4-BE49-F238E27FC236}">
                <a16:creationId xmlns:a16="http://schemas.microsoft.com/office/drawing/2014/main" id="{2317344D-2A1D-9504-FAE3-F9CAA283B077}"/>
              </a:ext>
            </a:extLst>
          </p:cNvPr>
          <p:cNvPicPr>
            <a:picLocks noChangeArrowheads="1"/>
          </p:cNvPicPr>
          <p:nvPr/>
        </p:nvPicPr>
        <p:blipFill rotWithShape="1">
          <a:blip r:embed="rId3">
            <a:extLst>
              <a:ext uri="{28A0092B-C50C-407E-A947-70E740481C1C}">
                <a14:useLocalDpi xmlns:a14="http://schemas.microsoft.com/office/drawing/2010/main" val="0"/>
              </a:ext>
            </a:extLst>
          </a:blip>
          <a:srcRect l="56646" t="57877" r="3534" b="4257"/>
          <a:stretch/>
        </p:blipFill>
        <p:spPr bwMode="auto">
          <a:xfrm rot="-5400000">
            <a:off x="8548938" y="1678296"/>
            <a:ext cx="3200400" cy="3200400"/>
          </a:xfrm>
          <a:prstGeom prst="ellipse">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ShareTechnote">
            <a:extLst>
              <a:ext uri="{FF2B5EF4-FFF2-40B4-BE49-F238E27FC236}">
                <a16:creationId xmlns:a16="http://schemas.microsoft.com/office/drawing/2014/main" id="{5E10FC9C-ED38-78C9-D079-DDDCDD821CF0}"/>
              </a:ext>
            </a:extLst>
          </p:cNvPr>
          <p:cNvPicPr>
            <a:picLocks noChangeArrowheads="1"/>
          </p:cNvPicPr>
          <p:nvPr/>
        </p:nvPicPr>
        <p:blipFill rotWithShape="1">
          <a:blip r:embed="rId3">
            <a:extLst>
              <a:ext uri="{28A0092B-C50C-407E-A947-70E740481C1C}">
                <a14:useLocalDpi xmlns:a14="http://schemas.microsoft.com/office/drawing/2010/main" val="0"/>
              </a:ext>
            </a:extLst>
          </a:blip>
          <a:srcRect l="57327" t="7018" r="3321" b="55392"/>
          <a:stretch/>
        </p:blipFill>
        <p:spPr bwMode="auto">
          <a:xfrm rot="-5400000">
            <a:off x="4495800" y="1678296"/>
            <a:ext cx="3200400" cy="3200400"/>
          </a:xfrm>
          <a:prstGeom prst="ellipse">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ShareTechnote">
            <a:extLst>
              <a:ext uri="{FF2B5EF4-FFF2-40B4-BE49-F238E27FC236}">
                <a16:creationId xmlns:a16="http://schemas.microsoft.com/office/drawing/2014/main" id="{114910CE-FE00-D233-C263-32B97DC2B0C4}"/>
              </a:ext>
            </a:extLst>
          </p:cNvPr>
          <p:cNvPicPr>
            <a:picLocks noChangeArrowheads="1"/>
          </p:cNvPicPr>
          <p:nvPr/>
        </p:nvPicPr>
        <p:blipFill rotWithShape="1">
          <a:blip r:embed="rId3">
            <a:extLst>
              <a:ext uri="{28A0092B-C50C-407E-A947-70E740481C1C}">
                <a14:useLocalDpi xmlns:a14="http://schemas.microsoft.com/office/drawing/2010/main" val="0"/>
              </a:ext>
            </a:extLst>
          </a:blip>
          <a:srcRect l="6740" t="6991" r="53361" b="55143"/>
          <a:stretch/>
        </p:blipFill>
        <p:spPr bwMode="auto">
          <a:xfrm rot="-5400000">
            <a:off x="442662" y="1678296"/>
            <a:ext cx="3200400" cy="3200400"/>
          </a:xfrm>
          <a:prstGeom prst="ellipse">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2EC5680-2389-B5BD-8E4B-BC0ADF07E551}"/>
              </a:ext>
            </a:extLst>
          </p:cNvPr>
          <p:cNvSpPr txBox="1"/>
          <p:nvPr/>
        </p:nvSpPr>
        <p:spPr>
          <a:xfrm>
            <a:off x="1590742" y="1308964"/>
            <a:ext cx="904240" cy="369332"/>
          </a:xfrm>
          <a:prstGeom prst="rect">
            <a:avLst/>
          </a:prstGeom>
          <a:noFill/>
        </p:spPr>
        <p:txBody>
          <a:bodyPr wrap="square" rtlCol="0">
            <a:spAutoFit/>
          </a:bodyPr>
          <a:lstStyle/>
          <a:p>
            <a:pPr algn="ctr"/>
            <a:r>
              <a:rPr lang="en-US" dirty="0"/>
              <a:t>0</a:t>
            </a:r>
            <a:r>
              <a:rPr lang="en-US" baseline="30000" dirty="0"/>
              <a:t>o</a:t>
            </a:r>
          </a:p>
        </p:txBody>
      </p:sp>
      <p:sp>
        <p:nvSpPr>
          <p:cNvPr id="14" name="TextBox 13">
            <a:extLst>
              <a:ext uri="{FF2B5EF4-FFF2-40B4-BE49-F238E27FC236}">
                <a16:creationId xmlns:a16="http://schemas.microsoft.com/office/drawing/2014/main" id="{1C6DBCB9-BDFE-2C44-DDA7-F6B2BEC5515E}"/>
              </a:ext>
            </a:extLst>
          </p:cNvPr>
          <p:cNvSpPr txBox="1"/>
          <p:nvPr/>
        </p:nvSpPr>
        <p:spPr>
          <a:xfrm>
            <a:off x="3388360" y="3093830"/>
            <a:ext cx="904240" cy="369332"/>
          </a:xfrm>
          <a:prstGeom prst="rect">
            <a:avLst/>
          </a:prstGeom>
          <a:noFill/>
        </p:spPr>
        <p:txBody>
          <a:bodyPr wrap="square" rtlCol="0">
            <a:spAutoFit/>
          </a:bodyPr>
          <a:lstStyle/>
          <a:p>
            <a:pPr algn="ctr"/>
            <a:r>
              <a:rPr lang="en-US" dirty="0"/>
              <a:t>90</a:t>
            </a:r>
            <a:r>
              <a:rPr lang="en-US" baseline="30000" dirty="0"/>
              <a:t>o</a:t>
            </a:r>
          </a:p>
        </p:txBody>
      </p:sp>
      <p:sp>
        <p:nvSpPr>
          <p:cNvPr id="15" name="TextBox 14">
            <a:extLst>
              <a:ext uri="{FF2B5EF4-FFF2-40B4-BE49-F238E27FC236}">
                <a16:creationId xmlns:a16="http://schemas.microsoft.com/office/drawing/2014/main" id="{25D5254D-774E-FFC3-D27F-BEF3F58C0D43}"/>
              </a:ext>
            </a:extLst>
          </p:cNvPr>
          <p:cNvSpPr txBox="1"/>
          <p:nvPr/>
        </p:nvSpPr>
        <p:spPr>
          <a:xfrm>
            <a:off x="-206876" y="3093830"/>
            <a:ext cx="904240" cy="369332"/>
          </a:xfrm>
          <a:prstGeom prst="rect">
            <a:avLst/>
          </a:prstGeom>
          <a:noFill/>
        </p:spPr>
        <p:txBody>
          <a:bodyPr wrap="square" rtlCol="0">
            <a:spAutoFit/>
          </a:bodyPr>
          <a:lstStyle/>
          <a:p>
            <a:pPr algn="ctr"/>
            <a:r>
              <a:rPr lang="en-US" dirty="0"/>
              <a:t>-90</a:t>
            </a:r>
            <a:r>
              <a:rPr lang="en-US" baseline="30000" dirty="0"/>
              <a:t>o</a:t>
            </a:r>
          </a:p>
        </p:txBody>
      </p:sp>
      <p:sp>
        <p:nvSpPr>
          <p:cNvPr id="16" name="TextBox 15">
            <a:extLst>
              <a:ext uri="{FF2B5EF4-FFF2-40B4-BE49-F238E27FC236}">
                <a16:creationId xmlns:a16="http://schemas.microsoft.com/office/drawing/2014/main" id="{4B08D889-6040-00D3-8088-A44C64BCE0AC}"/>
              </a:ext>
            </a:extLst>
          </p:cNvPr>
          <p:cNvSpPr txBox="1"/>
          <p:nvPr/>
        </p:nvSpPr>
        <p:spPr>
          <a:xfrm>
            <a:off x="5644582" y="1308964"/>
            <a:ext cx="904240" cy="369332"/>
          </a:xfrm>
          <a:prstGeom prst="rect">
            <a:avLst/>
          </a:prstGeom>
          <a:noFill/>
        </p:spPr>
        <p:txBody>
          <a:bodyPr wrap="square" rtlCol="0">
            <a:spAutoFit/>
          </a:bodyPr>
          <a:lstStyle/>
          <a:p>
            <a:pPr algn="ctr"/>
            <a:r>
              <a:rPr lang="en-US" dirty="0"/>
              <a:t>0</a:t>
            </a:r>
            <a:r>
              <a:rPr lang="en-US" baseline="30000" dirty="0"/>
              <a:t>o</a:t>
            </a:r>
          </a:p>
        </p:txBody>
      </p:sp>
      <p:sp>
        <p:nvSpPr>
          <p:cNvPr id="17" name="TextBox 16">
            <a:extLst>
              <a:ext uri="{FF2B5EF4-FFF2-40B4-BE49-F238E27FC236}">
                <a16:creationId xmlns:a16="http://schemas.microsoft.com/office/drawing/2014/main" id="{B6FEE152-241C-A564-DCE4-B3AB6A4E046D}"/>
              </a:ext>
            </a:extLst>
          </p:cNvPr>
          <p:cNvSpPr txBox="1"/>
          <p:nvPr/>
        </p:nvSpPr>
        <p:spPr>
          <a:xfrm>
            <a:off x="7442200" y="3093830"/>
            <a:ext cx="904240" cy="369332"/>
          </a:xfrm>
          <a:prstGeom prst="rect">
            <a:avLst/>
          </a:prstGeom>
          <a:noFill/>
        </p:spPr>
        <p:txBody>
          <a:bodyPr wrap="square" rtlCol="0">
            <a:spAutoFit/>
          </a:bodyPr>
          <a:lstStyle/>
          <a:p>
            <a:pPr algn="ctr"/>
            <a:r>
              <a:rPr lang="en-US" dirty="0"/>
              <a:t>90</a:t>
            </a:r>
            <a:r>
              <a:rPr lang="en-US" baseline="30000" dirty="0"/>
              <a:t>o</a:t>
            </a:r>
          </a:p>
        </p:txBody>
      </p:sp>
      <p:sp>
        <p:nvSpPr>
          <p:cNvPr id="18" name="TextBox 17">
            <a:extLst>
              <a:ext uri="{FF2B5EF4-FFF2-40B4-BE49-F238E27FC236}">
                <a16:creationId xmlns:a16="http://schemas.microsoft.com/office/drawing/2014/main" id="{A34496AA-4F3C-49C6-982B-621F2A6CB59D}"/>
              </a:ext>
            </a:extLst>
          </p:cNvPr>
          <p:cNvSpPr txBox="1"/>
          <p:nvPr/>
        </p:nvSpPr>
        <p:spPr>
          <a:xfrm>
            <a:off x="3846964" y="3093830"/>
            <a:ext cx="904240" cy="369332"/>
          </a:xfrm>
          <a:prstGeom prst="rect">
            <a:avLst/>
          </a:prstGeom>
          <a:noFill/>
        </p:spPr>
        <p:txBody>
          <a:bodyPr wrap="square" rtlCol="0">
            <a:spAutoFit/>
          </a:bodyPr>
          <a:lstStyle/>
          <a:p>
            <a:pPr algn="ctr"/>
            <a:r>
              <a:rPr lang="en-US" dirty="0"/>
              <a:t>-90</a:t>
            </a:r>
            <a:r>
              <a:rPr lang="en-US" baseline="30000" dirty="0"/>
              <a:t>o</a:t>
            </a:r>
          </a:p>
        </p:txBody>
      </p:sp>
      <p:sp>
        <p:nvSpPr>
          <p:cNvPr id="19" name="TextBox 18">
            <a:extLst>
              <a:ext uri="{FF2B5EF4-FFF2-40B4-BE49-F238E27FC236}">
                <a16:creationId xmlns:a16="http://schemas.microsoft.com/office/drawing/2014/main" id="{6DCBCE16-C030-7E3E-7D46-53FA420E182D}"/>
              </a:ext>
            </a:extLst>
          </p:cNvPr>
          <p:cNvSpPr txBox="1"/>
          <p:nvPr/>
        </p:nvSpPr>
        <p:spPr>
          <a:xfrm>
            <a:off x="9697018" y="1308964"/>
            <a:ext cx="904240" cy="369332"/>
          </a:xfrm>
          <a:prstGeom prst="rect">
            <a:avLst/>
          </a:prstGeom>
          <a:noFill/>
        </p:spPr>
        <p:txBody>
          <a:bodyPr wrap="square" rtlCol="0">
            <a:spAutoFit/>
          </a:bodyPr>
          <a:lstStyle/>
          <a:p>
            <a:pPr algn="ctr"/>
            <a:r>
              <a:rPr lang="en-US" dirty="0"/>
              <a:t>0</a:t>
            </a:r>
            <a:r>
              <a:rPr lang="en-US" baseline="30000" dirty="0"/>
              <a:t>o</a:t>
            </a:r>
          </a:p>
        </p:txBody>
      </p:sp>
      <p:sp>
        <p:nvSpPr>
          <p:cNvPr id="20" name="TextBox 19">
            <a:extLst>
              <a:ext uri="{FF2B5EF4-FFF2-40B4-BE49-F238E27FC236}">
                <a16:creationId xmlns:a16="http://schemas.microsoft.com/office/drawing/2014/main" id="{429E3F4B-88FB-5431-8C62-E5FBACF95C60}"/>
              </a:ext>
            </a:extLst>
          </p:cNvPr>
          <p:cNvSpPr txBox="1"/>
          <p:nvPr/>
        </p:nvSpPr>
        <p:spPr>
          <a:xfrm>
            <a:off x="11494636" y="3093830"/>
            <a:ext cx="904240" cy="369332"/>
          </a:xfrm>
          <a:prstGeom prst="rect">
            <a:avLst/>
          </a:prstGeom>
          <a:noFill/>
        </p:spPr>
        <p:txBody>
          <a:bodyPr wrap="square" rtlCol="0">
            <a:spAutoFit/>
          </a:bodyPr>
          <a:lstStyle/>
          <a:p>
            <a:pPr algn="ctr"/>
            <a:r>
              <a:rPr lang="en-US" dirty="0"/>
              <a:t>90</a:t>
            </a:r>
            <a:r>
              <a:rPr lang="en-US" baseline="30000" dirty="0"/>
              <a:t>o</a:t>
            </a:r>
          </a:p>
        </p:txBody>
      </p:sp>
      <p:sp>
        <p:nvSpPr>
          <p:cNvPr id="21" name="TextBox 20">
            <a:extLst>
              <a:ext uri="{FF2B5EF4-FFF2-40B4-BE49-F238E27FC236}">
                <a16:creationId xmlns:a16="http://schemas.microsoft.com/office/drawing/2014/main" id="{695E7643-2BCC-D709-5916-EA777AB6A9CE}"/>
              </a:ext>
            </a:extLst>
          </p:cNvPr>
          <p:cNvSpPr txBox="1"/>
          <p:nvPr/>
        </p:nvSpPr>
        <p:spPr>
          <a:xfrm>
            <a:off x="7852276" y="3093830"/>
            <a:ext cx="904240" cy="369332"/>
          </a:xfrm>
          <a:prstGeom prst="rect">
            <a:avLst/>
          </a:prstGeom>
          <a:noFill/>
        </p:spPr>
        <p:txBody>
          <a:bodyPr wrap="square" rtlCol="0">
            <a:spAutoFit/>
          </a:bodyPr>
          <a:lstStyle/>
          <a:p>
            <a:pPr algn="ctr"/>
            <a:r>
              <a:rPr lang="en-US" dirty="0"/>
              <a:t>-90</a:t>
            </a:r>
            <a:r>
              <a:rPr lang="en-US" baseline="30000" dirty="0"/>
              <a:t>o</a:t>
            </a:r>
          </a:p>
        </p:txBody>
      </p:sp>
      <p:sp>
        <p:nvSpPr>
          <p:cNvPr id="22" name="Rectangle 21">
            <a:extLst>
              <a:ext uri="{FF2B5EF4-FFF2-40B4-BE49-F238E27FC236}">
                <a16:creationId xmlns:a16="http://schemas.microsoft.com/office/drawing/2014/main" id="{6E877858-E234-32B2-8B40-0A9E3BC45636}"/>
              </a:ext>
            </a:extLst>
          </p:cNvPr>
          <p:cNvSpPr/>
          <p:nvPr/>
        </p:nvSpPr>
        <p:spPr>
          <a:xfrm>
            <a:off x="0" y="-20320"/>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Traditional Beamforming</a:t>
            </a:r>
          </a:p>
        </p:txBody>
      </p:sp>
      <p:sp>
        <p:nvSpPr>
          <p:cNvPr id="23" name="Arrow: Right 22">
            <a:extLst>
              <a:ext uri="{FF2B5EF4-FFF2-40B4-BE49-F238E27FC236}">
                <a16:creationId xmlns:a16="http://schemas.microsoft.com/office/drawing/2014/main" id="{CC4CDBDF-0468-F379-9DC5-6B922E8633D8}"/>
              </a:ext>
            </a:extLst>
          </p:cNvPr>
          <p:cNvSpPr/>
          <p:nvPr/>
        </p:nvSpPr>
        <p:spPr>
          <a:xfrm>
            <a:off x="538480" y="5549036"/>
            <a:ext cx="11338560" cy="506324"/>
          </a:xfrm>
          <a:prstGeom prst="rightArrow">
            <a:avLst/>
          </a:prstGeom>
          <a:solidFill>
            <a:srgbClr val="00B050"/>
          </a:solidFill>
          <a:ln>
            <a:noFill/>
          </a:ln>
          <a:effectLst>
            <a:glow rad="127000">
              <a:schemeClr val="accent1">
                <a:alpha val="0"/>
              </a:schemeClr>
            </a:glow>
            <a:reflection endPos="0" dist="50800" dir="5400000" sy="-100000" algn="bl" rotWithShape="0"/>
          </a:effectLst>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0B8B276-1B75-F4A8-8A70-C71A226F6521}"/>
              </a:ext>
            </a:extLst>
          </p:cNvPr>
          <p:cNvSpPr txBox="1"/>
          <p:nvPr/>
        </p:nvSpPr>
        <p:spPr>
          <a:xfrm>
            <a:off x="3539273" y="6033254"/>
            <a:ext cx="5113454" cy="461665"/>
          </a:xfrm>
          <a:prstGeom prst="rect">
            <a:avLst/>
          </a:prstGeom>
          <a:noFill/>
        </p:spPr>
        <p:txBody>
          <a:bodyPr wrap="square" rtlCol="0">
            <a:spAutoFit/>
          </a:bodyPr>
          <a:lstStyle/>
          <a:p>
            <a:pPr algn="ctr"/>
            <a:r>
              <a:rPr lang="en-US" sz="2400" dirty="0"/>
              <a:t>Number of microphones</a:t>
            </a:r>
          </a:p>
        </p:txBody>
      </p:sp>
    </p:spTree>
    <p:extLst>
      <p:ext uri="{BB962C8B-B14F-4D97-AF65-F5344CB8AC3E}">
        <p14:creationId xmlns:p14="http://schemas.microsoft.com/office/powerpoint/2010/main" val="1023348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ow to Draw a Face for Beginners | Very Easy Drawing Tutorial">
            <a:extLst>
              <a:ext uri="{FF2B5EF4-FFF2-40B4-BE49-F238E27FC236}">
                <a16:creationId xmlns:a16="http://schemas.microsoft.com/office/drawing/2014/main" id="{9B5E43FB-F7D2-0BB3-1494-C8E6916FB031}"/>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494576" y="1431967"/>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descr="Wi-Fi outline">
            <a:extLst>
              <a:ext uri="{FF2B5EF4-FFF2-40B4-BE49-F238E27FC236}">
                <a16:creationId xmlns:a16="http://schemas.microsoft.com/office/drawing/2014/main" id="{64544165-D817-21DA-F0B3-A04BAAD15F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5013671" y="4985766"/>
            <a:ext cx="2256360" cy="1987317"/>
          </a:xfrm>
          <a:prstGeom prst="rect">
            <a:avLst/>
          </a:prstGeom>
        </p:spPr>
      </p:pic>
      <p:cxnSp>
        <p:nvCxnSpPr>
          <p:cNvPr id="31" name="Connector: Curved 30">
            <a:extLst>
              <a:ext uri="{FF2B5EF4-FFF2-40B4-BE49-F238E27FC236}">
                <a16:creationId xmlns:a16="http://schemas.microsoft.com/office/drawing/2014/main" id="{D7F0871D-D2ED-B00B-B418-F26954C0E717}"/>
              </a:ext>
            </a:extLst>
          </p:cNvPr>
          <p:cNvCxnSpPr>
            <a:cxnSpLocks/>
            <a:stCxn id="32" idx="3"/>
          </p:cNvCxnSpPr>
          <p:nvPr/>
        </p:nvCxnSpPr>
        <p:spPr>
          <a:xfrm>
            <a:off x="3687308" y="5561097"/>
            <a:ext cx="1854218" cy="337486"/>
          </a:xfrm>
          <a:prstGeom prst="curvedConnector3">
            <a:avLst>
              <a:gd name="adj1" fmla="val 5000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56E98E6-13A0-BB68-545C-F30C0F36F758}"/>
              </a:ext>
            </a:extLst>
          </p:cNvPr>
          <p:cNvSpPr txBox="1"/>
          <p:nvPr/>
        </p:nvSpPr>
        <p:spPr>
          <a:xfrm>
            <a:off x="1625020" y="5299487"/>
            <a:ext cx="2062288" cy="523220"/>
          </a:xfrm>
          <a:prstGeom prst="rect">
            <a:avLst/>
          </a:prstGeom>
          <a:noFill/>
          <a:ln>
            <a:solidFill>
              <a:schemeClr val="tx1"/>
            </a:solidFill>
          </a:ln>
        </p:spPr>
        <p:txBody>
          <a:bodyPr wrap="square" rtlCol="0">
            <a:spAutoFit/>
          </a:bodyPr>
          <a:lstStyle/>
          <a:p>
            <a:pPr algn="ctr"/>
            <a:r>
              <a:rPr lang="en-US" sz="2800" dirty="0"/>
              <a:t>Target Voice</a:t>
            </a:r>
          </a:p>
        </p:txBody>
      </p:sp>
      <p:grpSp>
        <p:nvGrpSpPr>
          <p:cNvPr id="33" name="Group 32">
            <a:extLst>
              <a:ext uri="{FF2B5EF4-FFF2-40B4-BE49-F238E27FC236}">
                <a16:creationId xmlns:a16="http://schemas.microsoft.com/office/drawing/2014/main" id="{2F7E2F8B-8C11-F186-0F81-7866FDE25713}"/>
              </a:ext>
            </a:extLst>
          </p:cNvPr>
          <p:cNvGrpSpPr/>
          <p:nvPr/>
        </p:nvGrpSpPr>
        <p:grpSpPr>
          <a:xfrm rot="4259702">
            <a:off x="6430441" y="4392919"/>
            <a:ext cx="840992" cy="1463734"/>
            <a:chOff x="882867" y="2058955"/>
            <a:chExt cx="1568704" cy="2216633"/>
          </a:xfrm>
        </p:grpSpPr>
        <p:cxnSp>
          <p:nvCxnSpPr>
            <p:cNvPr id="34" name="Straight Connector 33">
              <a:extLst>
                <a:ext uri="{FF2B5EF4-FFF2-40B4-BE49-F238E27FC236}">
                  <a16:creationId xmlns:a16="http://schemas.microsoft.com/office/drawing/2014/main" id="{FD4746FF-4334-29C9-D635-6F20DF52BD65}"/>
                </a:ext>
              </a:extLst>
            </p:cNvPr>
            <p:cNvCxnSpPr/>
            <p:nvPr/>
          </p:nvCxnSpPr>
          <p:spPr>
            <a:xfrm flipH="1">
              <a:off x="882867" y="2058955"/>
              <a:ext cx="782320" cy="2216633"/>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8DF6AF-0639-338B-55B1-0E84C24920D9}"/>
                </a:ext>
              </a:extLst>
            </p:cNvPr>
            <p:cNvCxnSpPr>
              <a:cxnSpLocks/>
            </p:cNvCxnSpPr>
            <p:nvPr/>
          </p:nvCxnSpPr>
          <p:spPr>
            <a:xfrm>
              <a:off x="1665187" y="2058955"/>
              <a:ext cx="786384" cy="2216633"/>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2420103-4D80-E4CF-1711-755E2464446D}"/>
                </a:ext>
              </a:extLst>
            </p:cNvPr>
            <p:cNvSpPr/>
            <p:nvPr/>
          </p:nvSpPr>
          <p:spPr>
            <a:xfrm>
              <a:off x="1173480" y="3385820"/>
              <a:ext cx="988060" cy="161290"/>
            </a:xfrm>
            <a:prstGeom prst="ellipse">
              <a:avLst/>
            </a:prstGeom>
            <a:noFill/>
            <a:ln w="25400" cmpd="sng">
              <a:solidFill>
                <a:schemeClr val="tx1"/>
              </a:solidFill>
              <a:prstDash val="lgDash"/>
              <a:extLst>
                <a:ext uri="{C807C97D-BFC1-408E-A445-0C87EB9F89A2}">
                  <ask:lineSketchStyleProps xmlns:ask="http://schemas.microsoft.com/office/drawing/2018/sketchyshapes" sd="4266498984">
                    <a:custGeom>
                      <a:avLst/>
                      <a:gdLst>
                        <a:gd name="connsiteX0" fmla="*/ 0 w 988060"/>
                        <a:gd name="connsiteY0" fmla="*/ 80645 h 161290"/>
                        <a:gd name="connsiteX1" fmla="*/ 494030 w 988060"/>
                        <a:gd name="connsiteY1" fmla="*/ 0 h 161290"/>
                        <a:gd name="connsiteX2" fmla="*/ 988060 w 988060"/>
                        <a:gd name="connsiteY2" fmla="*/ 80645 h 161290"/>
                        <a:gd name="connsiteX3" fmla="*/ 494030 w 988060"/>
                        <a:gd name="connsiteY3" fmla="*/ 161290 h 161290"/>
                        <a:gd name="connsiteX4" fmla="*/ 0 w 988060"/>
                        <a:gd name="connsiteY4" fmla="*/ 80645 h 16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60" h="161290" extrusionOk="0">
                          <a:moveTo>
                            <a:pt x="0" y="80645"/>
                          </a:moveTo>
                          <a:cubicBezTo>
                            <a:pt x="3455" y="10120"/>
                            <a:pt x="254385" y="26744"/>
                            <a:pt x="494030" y="0"/>
                          </a:cubicBezTo>
                          <a:cubicBezTo>
                            <a:pt x="766071" y="-304"/>
                            <a:pt x="988834" y="33391"/>
                            <a:pt x="988060" y="80645"/>
                          </a:cubicBezTo>
                          <a:cubicBezTo>
                            <a:pt x="1000152" y="117191"/>
                            <a:pt x="761124" y="175944"/>
                            <a:pt x="494030" y="161290"/>
                          </a:cubicBezTo>
                          <a:cubicBezTo>
                            <a:pt x="220144" y="164709"/>
                            <a:pt x="5036" y="120755"/>
                            <a:pt x="0" y="806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7BF3F07-DCFA-F2AA-6F9A-13FDFF47A0D0}"/>
                </a:ext>
              </a:extLst>
            </p:cNvPr>
            <p:cNvSpPr/>
            <p:nvPr/>
          </p:nvSpPr>
          <p:spPr>
            <a:xfrm>
              <a:off x="1315720" y="2992120"/>
              <a:ext cx="697865" cy="106680"/>
            </a:xfrm>
            <a:prstGeom prst="ellipse">
              <a:avLst/>
            </a:prstGeom>
            <a:noFill/>
            <a:ln w="25400" cmpd="sng">
              <a:solidFill>
                <a:schemeClr val="tx1"/>
              </a:solidFill>
              <a:prstDash val="lgDash"/>
              <a:extLst>
                <a:ext uri="{C807C97D-BFC1-408E-A445-0C87EB9F89A2}">
                  <ask:lineSketchStyleProps xmlns:ask="http://schemas.microsoft.com/office/drawing/2018/sketchyshapes" sd="2650216993">
                    <a:custGeom>
                      <a:avLst/>
                      <a:gdLst>
                        <a:gd name="connsiteX0" fmla="*/ 0 w 697865"/>
                        <a:gd name="connsiteY0" fmla="*/ 53340 h 106680"/>
                        <a:gd name="connsiteX1" fmla="*/ 348933 w 697865"/>
                        <a:gd name="connsiteY1" fmla="*/ 0 h 106680"/>
                        <a:gd name="connsiteX2" fmla="*/ 697866 w 697865"/>
                        <a:gd name="connsiteY2" fmla="*/ 53340 h 106680"/>
                        <a:gd name="connsiteX3" fmla="*/ 348933 w 697865"/>
                        <a:gd name="connsiteY3" fmla="*/ 106680 h 106680"/>
                        <a:gd name="connsiteX4" fmla="*/ 0 w 697865"/>
                        <a:gd name="connsiteY4" fmla="*/ 5334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65" h="106680" extrusionOk="0">
                          <a:moveTo>
                            <a:pt x="0" y="53340"/>
                          </a:moveTo>
                          <a:cubicBezTo>
                            <a:pt x="-28569" y="25103"/>
                            <a:pt x="174017" y="17494"/>
                            <a:pt x="348933" y="0"/>
                          </a:cubicBezTo>
                          <a:cubicBezTo>
                            <a:pt x="541810" y="342"/>
                            <a:pt x="697928" y="25763"/>
                            <a:pt x="697866" y="53340"/>
                          </a:cubicBezTo>
                          <a:cubicBezTo>
                            <a:pt x="681784" y="58536"/>
                            <a:pt x="552404" y="119691"/>
                            <a:pt x="348933" y="106680"/>
                          </a:cubicBezTo>
                          <a:cubicBezTo>
                            <a:pt x="157615" y="101501"/>
                            <a:pt x="1897" y="86336"/>
                            <a:pt x="0" y="533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9D9EBF6-1FC1-E504-8C77-AE2886C6964D}"/>
                </a:ext>
              </a:extLst>
            </p:cNvPr>
            <p:cNvSpPr/>
            <p:nvPr/>
          </p:nvSpPr>
          <p:spPr>
            <a:xfrm>
              <a:off x="1455419" y="2598420"/>
              <a:ext cx="417195" cy="106680"/>
            </a:xfrm>
            <a:prstGeom prst="ellipse">
              <a:avLst/>
            </a:prstGeom>
            <a:noFill/>
            <a:ln w="25400" cmpd="sng">
              <a:solidFill>
                <a:schemeClr val="tx1"/>
              </a:solidFill>
              <a:prstDash val="lgDash"/>
              <a:extLst>
                <a:ext uri="{C807C97D-BFC1-408E-A445-0C87EB9F89A2}">
                  <ask:lineSketchStyleProps xmlns:ask="http://schemas.microsoft.com/office/drawing/2018/sketchyshapes" sd="1219033472">
                    <a:custGeom>
                      <a:avLst/>
                      <a:gdLst>
                        <a:gd name="connsiteX0" fmla="*/ 0 w 417195"/>
                        <a:gd name="connsiteY0" fmla="*/ 53340 h 106680"/>
                        <a:gd name="connsiteX1" fmla="*/ 208598 w 417195"/>
                        <a:gd name="connsiteY1" fmla="*/ 0 h 106680"/>
                        <a:gd name="connsiteX2" fmla="*/ 417196 w 417195"/>
                        <a:gd name="connsiteY2" fmla="*/ 53340 h 106680"/>
                        <a:gd name="connsiteX3" fmla="*/ 208598 w 417195"/>
                        <a:gd name="connsiteY3" fmla="*/ 106680 h 106680"/>
                        <a:gd name="connsiteX4" fmla="*/ 0 w 417195"/>
                        <a:gd name="connsiteY4" fmla="*/ 5334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195" h="106680" extrusionOk="0">
                          <a:moveTo>
                            <a:pt x="0" y="53340"/>
                          </a:moveTo>
                          <a:cubicBezTo>
                            <a:pt x="-4319" y="21217"/>
                            <a:pt x="84945" y="3171"/>
                            <a:pt x="208598" y="0"/>
                          </a:cubicBezTo>
                          <a:cubicBezTo>
                            <a:pt x="328769" y="1045"/>
                            <a:pt x="415129" y="23947"/>
                            <a:pt x="417196" y="53340"/>
                          </a:cubicBezTo>
                          <a:cubicBezTo>
                            <a:pt x="405653" y="94071"/>
                            <a:pt x="323163" y="110220"/>
                            <a:pt x="208598" y="106680"/>
                          </a:cubicBezTo>
                          <a:cubicBezTo>
                            <a:pt x="90719" y="105217"/>
                            <a:pt x="1128" y="83338"/>
                            <a:pt x="0" y="533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E42E09E-6ECC-D87E-EEDE-ACD3148E480A}"/>
                </a:ext>
              </a:extLst>
            </p:cNvPr>
            <p:cNvSpPr/>
            <p:nvPr/>
          </p:nvSpPr>
          <p:spPr>
            <a:xfrm>
              <a:off x="963930" y="3966165"/>
              <a:ext cx="1405890" cy="171173"/>
            </a:xfrm>
            <a:prstGeom prst="ellipse">
              <a:avLst/>
            </a:prstGeom>
            <a:noFill/>
            <a:ln w="25400" cmpd="sng">
              <a:solidFill>
                <a:schemeClr val="tx1"/>
              </a:solidFill>
              <a:prstDash val="lgDash"/>
              <a:extLst>
                <a:ext uri="{C807C97D-BFC1-408E-A445-0C87EB9F89A2}">
                  <ask:lineSketchStyleProps xmlns:ask="http://schemas.microsoft.com/office/drawing/2018/sketchyshapes" sd="879248734">
                    <a:custGeom>
                      <a:avLst/>
                      <a:gdLst>
                        <a:gd name="connsiteX0" fmla="*/ 0 w 1405890"/>
                        <a:gd name="connsiteY0" fmla="*/ 85587 h 171173"/>
                        <a:gd name="connsiteX1" fmla="*/ 702945 w 1405890"/>
                        <a:gd name="connsiteY1" fmla="*/ 0 h 171173"/>
                        <a:gd name="connsiteX2" fmla="*/ 1405890 w 1405890"/>
                        <a:gd name="connsiteY2" fmla="*/ 85587 h 171173"/>
                        <a:gd name="connsiteX3" fmla="*/ 702945 w 1405890"/>
                        <a:gd name="connsiteY3" fmla="*/ 171174 h 171173"/>
                        <a:gd name="connsiteX4" fmla="*/ 0 w 1405890"/>
                        <a:gd name="connsiteY4" fmla="*/ 85587 h 17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90" h="171173" extrusionOk="0">
                          <a:moveTo>
                            <a:pt x="0" y="85587"/>
                          </a:moveTo>
                          <a:cubicBezTo>
                            <a:pt x="-26261" y="7438"/>
                            <a:pt x="370266" y="-20168"/>
                            <a:pt x="702945" y="0"/>
                          </a:cubicBezTo>
                          <a:cubicBezTo>
                            <a:pt x="1083355" y="4392"/>
                            <a:pt x="1407875" y="37727"/>
                            <a:pt x="1405890" y="85587"/>
                          </a:cubicBezTo>
                          <a:cubicBezTo>
                            <a:pt x="1381829" y="84883"/>
                            <a:pt x="1088238" y="180299"/>
                            <a:pt x="702945" y="171174"/>
                          </a:cubicBezTo>
                          <a:cubicBezTo>
                            <a:pt x="318473" y="165996"/>
                            <a:pt x="3841" y="132539"/>
                            <a:pt x="0" y="8558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A07264A-234C-C2B9-A8B7-B59E3B38D65C}"/>
              </a:ext>
            </a:extLst>
          </p:cNvPr>
          <p:cNvGrpSpPr/>
          <p:nvPr/>
        </p:nvGrpSpPr>
        <p:grpSpPr>
          <a:xfrm rot="17377492">
            <a:off x="4888334" y="4407902"/>
            <a:ext cx="840992" cy="1463734"/>
            <a:chOff x="882867" y="2058955"/>
            <a:chExt cx="1568704" cy="2216633"/>
          </a:xfrm>
        </p:grpSpPr>
        <p:cxnSp>
          <p:nvCxnSpPr>
            <p:cNvPr id="41" name="Straight Connector 40">
              <a:extLst>
                <a:ext uri="{FF2B5EF4-FFF2-40B4-BE49-F238E27FC236}">
                  <a16:creationId xmlns:a16="http://schemas.microsoft.com/office/drawing/2014/main" id="{171790A2-6B1B-170B-99C2-A253E8B3145D}"/>
                </a:ext>
              </a:extLst>
            </p:cNvPr>
            <p:cNvCxnSpPr/>
            <p:nvPr/>
          </p:nvCxnSpPr>
          <p:spPr>
            <a:xfrm flipH="1">
              <a:off x="882867" y="2058955"/>
              <a:ext cx="782320" cy="2216633"/>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7FCF269-69A1-C5B8-B03F-CD49F2ED155C}"/>
                </a:ext>
              </a:extLst>
            </p:cNvPr>
            <p:cNvCxnSpPr>
              <a:cxnSpLocks/>
            </p:cNvCxnSpPr>
            <p:nvPr/>
          </p:nvCxnSpPr>
          <p:spPr>
            <a:xfrm>
              <a:off x="1665187" y="2058955"/>
              <a:ext cx="786384" cy="2216633"/>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78694AB-12BC-3F81-884D-D79CB6B92DC6}"/>
                </a:ext>
              </a:extLst>
            </p:cNvPr>
            <p:cNvSpPr/>
            <p:nvPr/>
          </p:nvSpPr>
          <p:spPr>
            <a:xfrm>
              <a:off x="1173480" y="3385820"/>
              <a:ext cx="988060" cy="161290"/>
            </a:xfrm>
            <a:prstGeom prst="ellipse">
              <a:avLst/>
            </a:prstGeom>
            <a:noFill/>
            <a:ln w="25400" cmpd="sng">
              <a:solidFill>
                <a:schemeClr val="tx1"/>
              </a:solidFill>
              <a:prstDash val="lgDash"/>
              <a:extLst>
                <a:ext uri="{C807C97D-BFC1-408E-A445-0C87EB9F89A2}">
                  <ask:lineSketchStyleProps xmlns:ask="http://schemas.microsoft.com/office/drawing/2018/sketchyshapes" sd="4266498984">
                    <a:custGeom>
                      <a:avLst/>
                      <a:gdLst>
                        <a:gd name="connsiteX0" fmla="*/ 0 w 988060"/>
                        <a:gd name="connsiteY0" fmla="*/ 80645 h 161290"/>
                        <a:gd name="connsiteX1" fmla="*/ 494030 w 988060"/>
                        <a:gd name="connsiteY1" fmla="*/ 0 h 161290"/>
                        <a:gd name="connsiteX2" fmla="*/ 988060 w 988060"/>
                        <a:gd name="connsiteY2" fmla="*/ 80645 h 161290"/>
                        <a:gd name="connsiteX3" fmla="*/ 494030 w 988060"/>
                        <a:gd name="connsiteY3" fmla="*/ 161290 h 161290"/>
                        <a:gd name="connsiteX4" fmla="*/ 0 w 988060"/>
                        <a:gd name="connsiteY4" fmla="*/ 80645 h 16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60" h="161290" extrusionOk="0">
                          <a:moveTo>
                            <a:pt x="0" y="80645"/>
                          </a:moveTo>
                          <a:cubicBezTo>
                            <a:pt x="3455" y="10120"/>
                            <a:pt x="254385" y="26744"/>
                            <a:pt x="494030" y="0"/>
                          </a:cubicBezTo>
                          <a:cubicBezTo>
                            <a:pt x="766071" y="-304"/>
                            <a:pt x="988834" y="33391"/>
                            <a:pt x="988060" y="80645"/>
                          </a:cubicBezTo>
                          <a:cubicBezTo>
                            <a:pt x="1000152" y="117191"/>
                            <a:pt x="761124" y="175944"/>
                            <a:pt x="494030" y="161290"/>
                          </a:cubicBezTo>
                          <a:cubicBezTo>
                            <a:pt x="220144" y="164709"/>
                            <a:pt x="5036" y="120755"/>
                            <a:pt x="0" y="80645"/>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357A5A9-1BCD-95F8-C1F6-14B40B695B32}"/>
                </a:ext>
              </a:extLst>
            </p:cNvPr>
            <p:cNvSpPr/>
            <p:nvPr/>
          </p:nvSpPr>
          <p:spPr>
            <a:xfrm>
              <a:off x="1315720" y="2992120"/>
              <a:ext cx="697865" cy="106680"/>
            </a:xfrm>
            <a:prstGeom prst="ellipse">
              <a:avLst/>
            </a:prstGeom>
            <a:noFill/>
            <a:ln w="25400" cmpd="sng">
              <a:solidFill>
                <a:schemeClr val="tx1"/>
              </a:solidFill>
              <a:prstDash val="lgDash"/>
              <a:extLst>
                <a:ext uri="{C807C97D-BFC1-408E-A445-0C87EB9F89A2}">
                  <ask:lineSketchStyleProps xmlns:ask="http://schemas.microsoft.com/office/drawing/2018/sketchyshapes" sd="2650216993">
                    <a:custGeom>
                      <a:avLst/>
                      <a:gdLst>
                        <a:gd name="connsiteX0" fmla="*/ 0 w 697865"/>
                        <a:gd name="connsiteY0" fmla="*/ 53340 h 106680"/>
                        <a:gd name="connsiteX1" fmla="*/ 348933 w 697865"/>
                        <a:gd name="connsiteY1" fmla="*/ 0 h 106680"/>
                        <a:gd name="connsiteX2" fmla="*/ 697866 w 697865"/>
                        <a:gd name="connsiteY2" fmla="*/ 53340 h 106680"/>
                        <a:gd name="connsiteX3" fmla="*/ 348933 w 697865"/>
                        <a:gd name="connsiteY3" fmla="*/ 106680 h 106680"/>
                        <a:gd name="connsiteX4" fmla="*/ 0 w 697865"/>
                        <a:gd name="connsiteY4" fmla="*/ 5334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65" h="106680" extrusionOk="0">
                          <a:moveTo>
                            <a:pt x="0" y="53340"/>
                          </a:moveTo>
                          <a:cubicBezTo>
                            <a:pt x="-28569" y="25103"/>
                            <a:pt x="174017" y="17494"/>
                            <a:pt x="348933" y="0"/>
                          </a:cubicBezTo>
                          <a:cubicBezTo>
                            <a:pt x="541810" y="342"/>
                            <a:pt x="697928" y="25763"/>
                            <a:pt x="697866" y="53340"/>
                          </a:cubicBezTo>
                          <a:cubicBezTo>
                            <a:pt x="681784" y="58536"/>
                            <a:pt x="552404" y="119691"/>
                            <a:pt x="348933" y="106680"/>
                          </a:cubicBezTo>
                          <a:cubicBezTo>
                            <a:pt x="157615" y="101501"/>
                            <a:pt x="1897" y="86336"/>
                            <a:pt x="0" y="533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33B90F6-1555-2EF7-C6B0-65D10B4766D9}"/>
                </a:ext>
              </a:extLst>
            </p:cNvPr>
            <p:cNvSpPr/>
            <p:nvPr/>
          </p:nvSpPr>
          <p:spPr>
            <a:xfrm>
              <a:off x="1455419" y="2598420"/>
              <a:ext cx="417195" cy="106680"/>
            </a:xfrm>
            <a:prstGeom prst="ellipse">
              <a:avLst/>
            </a:prstGeom>
            <a:noFill/>
            <a:ln w="25400" cmpd="sng">
              <a:solidFill>
                <a:schemeClr val="tx1"/>
              </a:solidFill>
              <a:prstDash val="lgDash"/>
              <a:extLst>
                <a:ext uri="{C807C97D-BFC1-408E-A445-0C87EB9F89A2}">
                  <ask:lineSketchStyleProps xmlns:ask="http://schemas.microsoft.com/office/drawing/2018/sketchyshapes" sd="1219033472">
                    <a:custGeom>
                      <a:avLst/>
                      <a:gdLst>
                        <a:gd name="connsiteX0" fmla="*/ 0 w 417195"/>
                        <a:gd name="connsiteY0" fmla="*/ 53340 h 106680"/>
                        <a:gd name="connsiteX1" fmla="*/ 208598 w 417195"/>
                        <a:gd name="connsiteY1" fmla="*/ 0 h 106680"/>
                        <a:gd name="connsiteX2" fmla="*/ 417196 w 417195"/>
                        <a:gd name="connsiteY2" fmla="*/ 53340 h 106680"/>
                        <a:gd name="connsiteX3" fmla="*/ 208598 w 417195"/>
                        <a:gd name="connsiteY3" fmla="*/ 106680 h 106680"/>
                        <a:gd name="connsiteX4" fmla="*/ 0 w 417195"/>
                        <a:gd name="connsiteY4" fmla="*/ 53340 h 10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195" h="106680" extrusionOk="0">
                          <a:moveTo>
                            <a:pt x="0" y="53340"/>
                          </a:moveTo>
                          <a:cubicBezTo>
                            <a:pt x="-4319" y="21217"/>
                            <a:pt x="84945" y="3171"/>
                            <a:pt x="208598" y="0"/>
                          </a:cubicBezTo>
                          <a:cubicBezTo>
                            <a:pt x="328769" y="1045"/>
                            <a:pt x="415129" y="23947"/>
                            <a:pt x="417196" y="53340"/>
                          </a:cubicBezTo>
                          <a:cubicBezTo>
                            <a:pt x="405653" y="94071"/>
                            <a:pt x="323163" y="110220"/>
                            <a:pt x="208598" y="106680"/>
                          </a:cubicBezTo>
                          <a:cubicBezTo>
                            <a:pt x="90719" y="105217"/>
                            <a:pt x="1128" y="83338"/>
                            <a:pt x="0" y="533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F45A5BE-157D-8C65-48BC-AC6FF6EBA287}"/>
                </a:ext>
              </a:extLst>
            </p:cNvPr>
            <p:cNvSpPr/>
            <p:nvPr/>
          </p:nvSpPr>
          <p:spPr>
            <a:xfrm>
              <a:off x="963930" y="3966165"/>
              <a:ext cx="1405890" cy="171173"/>
            </a:xfrm>
            <a:prstGeom prst="ellipse">
              <a:avLst/>
            </a:prstGeom>
            <a:noFill/>
            <a:ln w="25400" cmpd="sng">
              <a:solidFill>
                <a:schemeClr val="tx1"/>
              </a:solidFill>
              <a:prstDash val="lgDash"/>
              <a:extLst>
                <a:ext uri="{C807C97D-BFC1-408E-A445-0C87EB9F89A2}">
                  <ask:lineSketchStyleProps xmlns:ask="http://schemas.microsoft.com/office/drawing/2018/sketchyshapes" sd="879248734">
                    <a:custGeom>
                      <a:avLst/>
                      <a:gdLst>
                        <a:gd name="connsiteX0" fmla="*/ 0 w 1405890"/>
                        <a:gd name="connsiteY0" fmla="*/ 85587 h 171173"/>
                        <a:gd name="connsiteX1" fmla="*/ 702945 w 1405890"/>
                        <a:gd name="connsiteY1" fmla="*/ 0 h 171173"/>
                        <a:gd name="connsiteX2" fmla="*/ 1405890 w 1405890"/>
                        <a:gd name="connsiteY2" fmla="*/ 85587 h 171173"/>
                        <a:gd name="connsiteX3" fmla="*/ 702945 w 1405890"/>
                        <a:gd name="connsiteY3" fmla="*/ 171174 h 171173"/>
                        <a:gd name="connsiteX4" fmla="*/ 0 w 1405890"/>
                        <a:gd name="connsiteY4" fmla="*/ 85587 h 17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890" h="171173" extrusionOk="0">
                          <a:moveTo>
                            <a:pt x="0" y="85587"/>
                          </a:moveTo>
                          <a:cubicBezTo>
                            <a:pt x="-26261" y="7438"/>
                            <a:pt x="370266" y="-20168"/>
                            <a:pt x="702945" y="0"/>
                          </a:cubicBezTo>
                          <a:cubicBezTo>
                            <a:pt x="1083355" y="4392"/>
                            <a:pt x="1407875" y="37727"/>
                            <a:pt x="1405890" y="85587"/>
                          </a:cubicBezTo>
                          <a:cubicBezTo>
                            <a:pt x="1381829" y="84883"/>
                            <a:pt x="1088238" y="180299"/>
                            <a:pt x="702945" y="171174"/>
                          </a:cubicBezTo>
                          <a:cubicBezTo>
                            <a:pt x="318473" y="165996"/>
                            <a:pt x="3841" y="132539"/>
                            <a:pt x="0" y="8558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97AA47D-F4DD-52D6-EF70-42A1EAA4FFB8}"/>
              </a:ext>
            </a:extLst>
          </p:cNvPr>
          <p:cNvSpPr txBox="1"/>
          <p:nvPr/>
        </p:nvSpPr>
        <p:spPr>
          <a:xfrm>
            <a:off x="9167816" y="3429000"/>
            <a:ext cx="2180904" cy="523220"/>
          </a:xfrm>
          <a:prstGeom prst="rect">
            <a:avLst/>
          </a:prstGeom>
          <a:noFill/>
          <a:ln>
            <a:solidFill>
              <a:schemeClr val="tx1"/>
            </a:solidFill>
          </a:ln>
        </p:spPr>
        <p:txBody>
          <a:bodyPr wrap="square" rtlCol="0">
            <a:spAutoFit/>
          </a:bodyPr>
          <a:lstStyle/>
          <a:p>
            <a:pPr algn="ctr"/>
            <a:r>
              <a:rPr lang="en-US" sz="2800" dirty="0"/>
              <a:t>Microphones</a:t>
            </a:r>
          </a:p>
        </p:txBody>
      </p:sp>
      <p:cxnSp>
        <p:nvCxnSpPr>
          <p:cNvPr id="48" name="Connector: Curved 47">
            <a:extLst>
              <a:ext uri="{FF2B5EF4-FFF2-40B4-BE49-F238E27FC236}">
                <a16:creationId xmlns:a16="http://schemas.microsoft.com/office/drawing/2014/main" id="{E426AC27-D2C7-10EE-1BF2-782C76EA3BA5}"/>
              </a:ext>
            </a:extLst>
          </p:cNvPr>
          <p:cNvCxnSpPr>
            <a:cxnSpLocks/>
            <a:stCxn id="47" idx="1"/>
          </p:cNvCxnSpPr>
          <p:nvPr/>
        </p:nvCxnSpPr>
        <p:spPr>
          <a:xfrm rot="10800000" flipV="1">
            <a:off x="7768122" y="3690610"/>
            <a:ext cx="1399694" cy="877016"/>
          </a:xfrm>
          <a:prstGeom prst="curvedConnector3">
            <a:avLst>
              <a:gd name="adj1" fmla="val 5000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87A6A43-5ED5-A7B2-C7A8-8AD98DAF4554}"/>
              </a:ext>
            </a:extLst>
          </p:cNvPr>
          <p:cNvSpPr txBox="1"/>
          <p:nvPr/>
        </p:nvSpPr>
        <p:spPr>
          <a:xfrm>
            <a:off x="9167816" y="5179525"/>
            <a:ext cx="2180904" cy="523220"/>
          </a:xfrm>
          <a:prstGeom prst="rect">
            <a:avLst/>
          </a:prstGeom>
          <a:noFill/>
          <a:ln>
            <a:solidFill>
              <a:schemeClr val="tx1"/>
            </a:solidFill>
          </a:ln>
        </p:spPr>
        <p:txBody>
          <a:bodyPr wrap="square" rtlCol="0">
            <a:spAutoFit/>
          </a:bodyPr>
          <a:lstStyle/>
          <a:p>
            <a:pPr algn="ctr"/>
            <a:r>
              <a:rPr lang="en-US" sz="2800" dirty="0"/>
              <a:t>Beamforming</a:t>
            </a:r>
          </a:p>
        </p:txBody>
      </p:sp>
      <p:cxnSp>
        <p:nvCxnSpPr>
          <p:cNvPr id="50" name="Connector: Curved 49">
            <a:extLst>
              <a:ext uri="{FF2B5EF4-FFF2-40B4-BE49-F238E27FC236}">
                <a16:creationId xmlns:a16="http://schemas.microsoft.com/office/drawing/2014/main" id="{9229F543-EB1D-68B3-27F4-66A1BF9AE0D0}"/>
              </a:ext>
            </a:extLst>
          </p:cNvPr>
          <p:cNvCxnSpPr>
            <a:cxnSpLocks/>
            <a:stCxn id="49" idx="1"/>
          </p:cNvCxnSpPr>
          <p:nvPr/>
        </p:nvCxnSpPr>
        <p:spPr>
          <a:xfrm rot="10800000">
            <a:off x="7052298" y="5241135"/>
            <a:ext cx="2115519" cy="200001"/>
          </a:xfrm>
          <a:prstGeom prst="curvedConnector3">
            <a:avLst>
              <a:gd name="adj1" fmla="val 5000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2" name="Picture 6" descr="Black AirPods For Black iPhone 7, 7 Plus: Where To Buy Black Version Of  Apple's Shiny White AirPods">
            <a:extLst>
              <a:ext uri="{FF2B5EF4-FFF2-40B4-BE49-F238E27FC236}">
                <a16:creationId xmlns:a16="http://schemas.microsoft.com/office/drawing/2014/main" id="{D696B430-6037-2FEF-B647-26C01BB8807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Black AirPods For Black iPhone 7, 7 Plus: Where To Buy Black Version Of  Apple's Shiny White AirPods">
            <a:extLst>
              <a:ext uri="{FF2B5EF4-FFF2-40B4-BE49-F238E27FC236}">
                <a16:creationId xmlns:a16="http://schemas.microsoft.com/office/drawing/2014/main" id="{FC1A8C5C-3898-797D-7E2D-FCF392D676A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FD487B-147A-F69E-C342-5FEAD00FCD06}"/>
              </a:ext>
            </a:extLst>
          </p:cNvPr>
          <p:cNvSpPr/>
          <p:nvPr/>
        </p:nvSpPr>
        <p:spPr>
          <a:xfrm>
            <a:off x="0" y="2167711"/>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Our solution: VoiceFind</a:t>
            </a:r>
          </a:p>
        </p:txBody>
      </p:sp>
    </p:spTree>
    <p:extLst>
      <p:ext uri="{BB962C8B-B14F-4D97-AF65-F5344CB8AC3E}">
        <p14:creationId xmlns:p14="http://schemas.microsoft.com/office/powerpoint/2010/main" val="2921595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E33CBA-93B3-C450-19C9-7BAD38FADCE8}"/>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Traditional Beamforming: Steering Vector</a:t>
            </a:r>
          </a:p>
        </p:txBody>
      </p:sp>
      <p:pic>
        <p:nvPicPr>
          <p:cNvPr id="27" name="Picture 26">
            <a:extLst>
              <a:ext uri="{FF2B5EF4-FFF2-40B4-BE49-F238E27FC236}">
                <a16:creationId xmlns:a16="http://schemas.microsoft.com/office/drawing/2014/main" id="{3BAE2CDB-40E7-5E19-548C-2F7252D6C809}"/>
              </a:ext>
            </a:extLst>
          </p:cNvPr>
          <p:cNvPicPr>
            <a:picLocks noChangeAspect="1"/>
          </p:cNvPicPr>
          <p:nvPr/>
        </p:nvPicPr>
        <p:blipFill>
          <a:blip r:embed="rId3"/>
          <a:stretch>
            <a:fillRect/>
          </a:stretch>
        </p:blipFill>
        <p:spPr>
          <a:xfrm>
            <a:off x="6906638" y="1513661"/>
            <a:ext cx="5285362" cy="304374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E63570-C60B-218B-3CAE-E985616E3C91}"/>
                  </a:ext>
                </a:extLst>
              </p:cNvPr>
              <p:cNvSpPr txBox="1"/>
              <p:nvPr/>
            </p:nvSpPr>
            <p:spPr>
              <a:xfrm>
                <a:off x="1488772" y="1617825"/>
                <a:ext cx="4316168" cy="4163319"/>
              </a:xfrm>
              <a:prstGeom prst="rect">
                <a:avLst/>
              </a:prstGeom>
              <a:noFill/>
            </p:spPr>
            <p:txBody>
              <a:bodyPr wrap="square" rtlCol="0">
                <a:spAutoFit/>
              </a:bodyPr>
              <a:lstStyle/>
              <a:p>
                <a:pPr algn="ctr"/>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0</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b="0" i="0" dirty="0" smtClean="0"/>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dirty="0"/>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a:solidFill>
                              <a:srgbClr val="FF0000"/>
                            </a:solidFill>
                            <a:latin typeface="Cambria Math" panose="02040503050406030204" pitchFamily="18" charset="0"/>
                          </a:rPr>
                          <m:t>1</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 </m:t>
                    </m:r>
                  </m:oMath>
                </a14:m>
                <a:endParaRPr lang="en-US" sz="240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2</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3</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4</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a:p>
                <a:pPr algn="ctr"/>
                <a:endParaRPr lang="en-US" sz="2400" b="0" dirty="0">
                  <a:solidFill>
                    <a:schemeClr val="tx1"/>
                  </a:solidFill>
                </a:endParaRPr>
              </a:p>
              <a:p>
                <a:pPr algn="ctr"/>
                <a:r>
                  <a:rPr lang="en-US" sz="2400" dirty="0"/>
                  <a:t> </a:t>
                </a:r>
              </a:p>
            </p:txBody>
          </p:sp>
        </mc:Choice>
        <mc:Fallback xmlns="">
          <p:sp>
            <p:nvSpPr>
              <p:cNvPr id="28" name="TextBox 27">
                <a:extLst>
                  <a:ext uri="{FF2B5EF4-FFF2-40B4-BE49-F238E27FC236}">
                    <a16:creationId xmlns:a16="http://schemas.microsoft.com/office/drawing/2014/main" id="{ACE63570-C60B-218B-3CAE-E985616E3C91}"/>
                  </a:ext>
                </a:extLst>
              </p:cNvPr>
              <p:cNvSpPr txBox="1">
                <a:spLocks noRot="1" noChangeAspect="1" noMove="1" noResize="1" noEditPoints="1" noAdjustHandles="1" noChangeArrowheads="1" noChangeShapeType="1" noTextEdit="1"/>
              </p:cNvSpPr>
              <p:nvPr/>
            </p:nvSpPr>
            <p:spPr>
              <a:xfrm>
                <a:off x="1488772" y="1617825"/>
                <a:ext cx="4316168" cy="416331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0C125CD-E0B2-D411-CA88-077802BA507B}"/>
                  </a:ext>
                </a:extLst>
              </p:cNvPr>
              <p:cNvSpPr txBox="1"/>
              <p:nvPr/>
            </p:nvSpPr>
            <p:spPr>
              <a:xfrm>
                <a:off x="1488771" y="5373773"/>
                <a:ext cx="4316168" cy="697179"/>
              </a:xfrm>
              <a:prstGeom prst="rect">
                <a:avLst/>
              </a:prstGeom>
              <a:noFill/>
            </p:spPr>
            <p:txBody>
              <a:bodyPr wrap="square" rtlCol="0">
                <a:spAutoFit/>
              </a:bodyPr>
              <a:lstStyle/>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latin typeface="Cambria Math" panose="02040503050406030204" pitchFamily="18" charset="0"/>
                          </a:rPr>
                          <m:t>(</m:t>
                        </m:r>
                        <m:r>
                          <m:rPr>
                            <m:nor/>
                          </m:rPr>
                          <a:rPr lang="en-US" sz="2400" b="0" i="0" smtClean="0">
                            <a:solidFill>
                              <a:srgbClr val="FF0000"/>
                            </a:solidFill>
                            <a:latin typeface="Cambria Math" panose="02040503050406030204" pitchFamily="18" charset="0"/>
                          </a:rPr>
                          <m:t>M</m:t>
                        </m:r>
                        <m:r>
                          <m:rPr>
                            <m:nor/>
                          </m:rPr>
                          <a:rPr lang="en-US" sz="2400" b="0" i="0" smtClean="0">
                            <a:solidFill>
                              <a:srgbClr val="FF0000"/>
                            </a:solidFill>
                            <a:latin typeface="Cambria Math" panose="02040503050406030204" pitchFamily="18" charset="0"/>
                          </a:rPr>
                          <m:t>−1)</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p:txBody>
          </p:sp>
        </mc:Choice>
        <mc:Fallback xmlns="">
          <p:sp>
            <p:nvSpPr>
              <p:cNvPr id="29" name="TextBox 28">
                <a:extLst>
                  <a:ext uri="{FF2B5EF4-FFF2-40B4-BE49-F238E27FC236}">
                    <a16:creationId xmlns:a16="http://schemas.microsoft.com/office/drawing/2014/main" id="{30C125CD-E0B2-D411-CA88-077802BA507B}"/>
                  </a:ext>
                </a:extLst>
              </p:cNvPr>
              <p:cNvSpPr txBox="1">
                <a:spLocks noRot="1" noChangeAspect="1" noMove="1" noResize="1" noEditPoints="1" noAdjustHandles="1" noChangeArrowheads="1" noChangeShapeType="1" noTextEdit="1"/>
              </p:cNvSpPr>
              <p:nvPr/>
            </p:nvSpPr>
            <p:spPr>
              <a:xfrm>
                <a:off x="1488771" y="5373773"/>
                <a:ext cx="4316168" cy="697179"/>
              </a:xfrm>
              <a:prstGeom prst="rect">
                <a:avLst/>
              </a:prstGeom>
              <a:blipFill>
                <a:blip r:embed="rId7"/>
                <a:stretch>
                  <a:fillRect b="-8772"/>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1F7D2B48-111D-B0C4-D9D5-6F5158CDA524}"/>
              </a:ext>
            </a:extLst>
          </p:cNvPr>
          <p:cNvCxnSpPr>
            <a:cxnSpLocks/>
          </p:cNvCxnSpPr>
          <p:nvPr/>
        </p:nvCxnSpPr>
        <p:spPr>
          <a:xfrm>
            <a:off x="3796868" y="5114805"/>
            <a:ext cx="0" cy="25896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1906AE5-3499-FBB6-CE09-39331E5CBF2B}"/>
                  </a:ext>
                </a:extLst>
              </p:cNvPr>
              <p:cNvSpPr txBox="1"/>
              <p:nvPr/>
            </p:nvSpPr>
            <p:spPr>
              <a:xfrm>
                <a:off x="14288" y="3129046"/>
                <a:ext cx="1568240" cy="95410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sty m:val="p"/>
                        </m:rPr>
                        <a:rPr lang="en-US" sz="2800" i="0" smtClean="0">
                          <a:solidFill>
                            <a:schemeClr val="tx1"/>
                          </a:solidFill>
                          <a:latin typeface="Cambria Math" panose="02040503050406030204" pitchFamily="18" charset="0"/>
                        </a:rPr>
                        <m:t>S</m:t>
                      </m:r>
                      <m:r>
                        <m:rPr>
                          <m:sty m:val="p"/>
                        </m:rPr>
                        <a:rPr lang="en-US" sz="2800" b="0" i="0" smtClean="0">
                          <a:solidFill>
                            <a:schemeClr val="tx1"/>
                          </a:solidFill>
                          <a:latin typeface="Cambria Math" panose="02040503050406030204" pitchFamily="18" charset="0"/>
                        </a:rPr>
                        <m:t>teering</m:t>
                      </m:r>
                      <m:r>
                        <a:rPr lang="en-US" sz="2800" b="0" i="0" smtClean="0">
                          <a:solidFill>
                            <a:schemeClr val="tx1"/>
                          </a:solidFill>
                          <a:latin typeface="Cambria Math" panose="02040503050406030204" pitchFamily="18" charset="0"/>
                        </a:rPr>
                        <m:t> </m:t>
                      </m:r>
                    </m:oMath>
                  </m:oMathPara>
                </a14:m>
                <a:endParaRPr lang="en-US" sz="2800" b="0" i="0" dirty="0">
                  <a:solidFill>
                    <a:schemeClr val="tx1"/>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m:rPr>
                          <m:sty m:val="p"/>
                        </m:rPr>
                        <a:rPr lang="en-US" sz="2800" b="0" i="0" smtClean="0">
                          <a:solidFill>
                            <a:schemeClr val="tx1"/>
                          </a:solidFill>
                          <a:latin typeface="Cambria Math" panose="02040503050406030204" pitchFamily="18" charset="0"/>
                        </a:rPr>
                        <m:t>Vector</m:t>
                      </m:r>
                    </m:oMath>
                  </m:oMathPara>
                </a14:m>
                <a:endParaRPr lang="en-US" sz="2800" dirty="0"/>
              </a:p>
            </p:txBody>
          </p:sp>
        </mc:Choice>
        <mc:Fallback xmlns="">
          <p:sp>
            <p:nvSpPr>
              <p:cNvPr id="31" name="TextBox 30">
                <a:extLst>
                  <a:ext uri="{FF2B5EF4-FFF2-40B4-BE49-F238E27FC236}">
                    <a16:creationId xmlns:a16="http://schemas.microsoft.com/office/drawing/2014/main" id="{11906AE5-3499-FBB6-CE09-39331E5CBF2B}"/>
                  </a:ext>
                </a:extLst>
              </p:cNvPr>
              <p:cNvSpPr txBox="1">
                <a:spLocks noRot="1" noChangeAspect="1" noMove="1" noResize="1" noEditPoints="1" noAdjustHandles="1" noChangeArrowheads="1" noChangeShapeType="1" noTextEdit="1"/>
              </p:cNvSpPr>
              <p:nvPr/>
            </p:nvSpPr>
            <p:spPr>
              <a:xfrm>
                <a:off x="14288" y="3129046"/>
                <a:ext cx="1568240" cy="954107"/>
              </a:xfrm>
              <a:prstGeom prst="rect">
                <a:avLst/>
              </a:prstGeom>
              <a:blipFill>
                <a:blip r:embed="rId8"/>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0FA21DA7-FC91-012E-9388-81582BD6CADC}"/>
              </a:ext>
            </a:extLst>
          </p:cNvPr>
          <p:cNvSpPr txBox="1"/>
          <p:nvPr/>
        </p:nvSpPr>
        <p:spPr>
          <a:xfrm>
            <a:off x="8856062" y="5531791"/>
            <a:ext cx="3335938" cy="461665"/>
          </a:xfrm>
          <a:prstGeom prst="rect">
            <a:avLst/>
          </a:prstGeom>
          <a:noFill/>
        </p:spPr>
        <p:txBody>
          <a:bodyPr wrap="square" rtlCol="0">
            <a:spAutoFit/>
          </a:bodyPr>
          <a:lstStyle/>
          <a:p>
            <a:pPr algn="ctr"/>
            <a:r>
              <a:rPr lang="en-US" sz="2400" dirty="0"/>
              <a:t>Number of microphones</a:t>
            </a:r>
          </a:p>
        </p:txBody>
      </p:sp>
      <p:cxnSp>
        <p:nvCxnSpPr>
          <p:cNvPr id="40" name="Connector: Curved 39">
            <a:extLst>
              <a:ext uri="{FF2B5EF4-FFF2-40B4-BE49-F238E27FC236}">
                <a16:creationId xmlns:a16="http://schemas.microsoft.com/office/drawing/2014/main" id="{7CC34AE2-A4E8-0FFF-CEE3-A7D07828634D}"/>
              </a:ext>
            </a:extLst>
          </p:cNvPr>
          <p:cNvCxnSpPr>
            <a:cxnSpLocks/>
            <a:stCxn id="38" idx="0"/>
          </p:cNvCxnSpPr>
          <p:nvPr/>
        </p:nvCxnSpPr>
        <p:spPr>
          <a:xfrm rot="5400000" flipH="1" flipV="1">
            <a:off x="10517520" y="4497074"/>
            <a:ext cx="1041229" cy="1028207"/>
          </a:xfrm>
          <a:prstGeom prst="curvedConnector3">
            <a:avLst>
              <a:gd name="adj1" fmla="val 50000"/>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670654C-6B1C-DAD1-E2E2-245712348493}"/>
              </a:ext>
            </a:extLst>
          </p:cNvPr>
          <p:cNvSpPr txBox="1"/>
          <p:nvPr/>
        </p:nvSpPr>
        <p:spPr>
          <a:xfrm>
            <a:off x="7317120" y="4818724"/>
            <a:ext cx="3335938" cy="461665"/>
          </a:xfrm>
          <a:prstGeom prst="rect">
            <a:avLst/>
          </a:prstGeom>
          <a:noFill/>
        </p:spPr>
        <p:txBody>
          <a:bodyPr wrap="square" rtlCol="0">
            <a:spAutoFit/>
          </a:bodyPr>
          <a:lstStyle/>
          <a:p>
            <a:pPr algn="ctr"/>
            <a:r>
              <a:rPr lang="en-US" sz="2400" dirty="0"/>
              <a:t>Microphone spacing</a:t>
            </a:r>
          </a:p>
        </p:txBody>
      </p:sp>
      <p:cxnSp>
        <p:nvCxnSpPr>
          <p:cNvPr id="44" name="Connector: Curved 43">
            <a:extLst>
              <a:ext uri="{FF2B5EF4-FFF2-40B4-BE49-F238E27FC236}">
                <a16:creationId xmlns:a16="http://schemas.microsoft.com/office/drawing/2014/main" id="{88AA615C-7805-4AFF-304E-21B79B033975}"/>
              </a:ext>
            </a:extLst>
          </p:cNvPr>
          <p:cNvCxnSpPr>
            <a:cxnSpLocks/>
            <a:stCxn id="43" idx="0"/>
          </p:cNvCxnSpPr>
          <p:nvPr/>
        </p:nvCxnSpPr>
        <p:spPr>
          <a:xfrm rot="16200000" flipV="1">
            <a:off x="8575054" y="4408688"/>
            <a:ext cx="794483" cy="25589"/>
          </a:xfrm>
          <a:prstGeom prst="curvedConnector3">
            <a:avLst>
              <a:gd name="adj1" fmla="val 50000"/>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Double Bracket 16">
            <a:extLst>
              <a:ext uri="{FF2B5EF4-FFF2-40B4-BE49-F238E27FC236}">
                <a16:creationId xmlns:a16="http://schemas.microsoft.com/office/drawing/2014/main" id="{B86786EA-CE1C-43C0-DB58-08844069C538}"/>
              </a:ext>
            </a:extLst>
          </p:cNvPr>
          <p:cNvSpPr/>
          <p:nvPr/>
        </p:nvSpPr>
        <p:spPr>
          <a:xfrm>
            <a:off x="2025765" y="1698108"/>
            <a:ext cx="3335938" cy="4479796"/>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FF18B20-4965-7BF4-4F01-F3E726944710}"/>
              </a:ext>
            </a:extLst>
          </p:cNvPr>
          <p:cNvSpPr txBox="1"/>
          <p:nvPr/>
        </p:nvSpPr>
        <p:spPr>
          <a:xfrm>
            <a:off x="5361703" y="1195348"/>
            <a:ext cx="1757391" cy="707886"/>
          </a:xfrm>
          <a:prstGeom prst="rect">
            <a:avLst/>
          </a:prstGeom>
          <a:noFill/>
        </p:spPr>
        <p:txBody>
          <a:bodyPr wrap="square" rtlCol="0">
            <a:spAutoFit/>
          </a:bodyPr>
          <a:lstStyle/>
          <a:p>
            <a:pPr algn="ctr"/>
            <a:r>
              <a:rPr lang="en-US" sz="2000" dirty="0"/>
              <a:t>Phase</a:t>
            </a:r>
          </a:p>
          <a:p>
            <a:pPr algn="ctr"/>
            <a:r>
              <a:rPr lang="en-US" sz="2000" dirty="0"/>
              <a:t> differences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A28F7EE-6191-B02C-91E3-4F9E979E9466}"/>
                  </a:ext>
                </a:extLst>
              </p:cNvPr>
              <p:cNvSpPr txBox="1"/>
              <p:nvPr/>
            </p:nvSpPr>
            <p:spPr>
              <a:xfrm>
                <a:off x="879837" y="3344489"/>
                <a:ext cx="1568240" cy="52322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800" i="0" smtClean="0">
                          <a:solidFill>
                            <a:schemeClr val="tx1"/>
                          </a:solidFill>
                          <a:latin typeface="Cambria Math" panose="02040503050406030204" pitchFamily="18" charset="0"/>
                        </a:rPr>
                        <m:t>=</m:t>
                      </m:r>
                    </m:oMath>
                  </m:oMathPara>
                </a14:m>
                <a:endParaRPr lang="en-US" sz="2800" dirty="0"/>
              </a:p>
            </p:txBody>
          </p:sp>
        </mc:Choice>
        <mc:Fallback xmlns="">
          <p:sp>
            <p:nvSpPr>
              <p:cNvPr id="15" name="TextBox 14">
                <a:extLst>
                  <a:ext uri="{FF2B5EF4-FFF2-40B4-BE49-F238E27FC236}">
                    <a16:creationId xmlns:a16="http://schemas.microsoft.com/office/drawing/2014/main" id="{8A28F7EE-6191-B02C-91E3-4F9E979E9466}"/>
                  </a:ext>
                </a:extLst>
              </p:cNvPr>
              <p:cNvSpPr txBox="1">
                <a:spLocks noRot="1" noChangeAspect="1" noMove="1" noResize="1" noEditPoints="1" noAdjustHandles="1" noChangeArrowheads="1" noChangeShapeType="1" noTextEdit="1"/>
              </p:cNvSpPr>
              <p:nvPr/>
            </p:nvSpPr>
            <p:spPr>
              <a:xfrm>
                <a:off x="879837" y="3344489"/>
                <a:ext cx="1568240" cy="523220"/>
              </a:xfrm>
              <a:prstGeom prst="rect">
                <a:avLst/>
              </a:prstGeom>
              <a:blipFill>
                <a:blip r:embed="rId10"/>
                <a:stretch>
                  <a:fillRect/>
                </a:stretch>
              </a:blipFill>
            </p:spPr>
            <p:txBody>
              <a:bodyPr/>
              <a:lstStyle/>
              <a:p>
                <a:r>
                  <a:rPr lang="en-US">
                    <a:noFill/>
                  </a:rPr>
                  <a:t> </a:t>
                </a:r>
              </a:p>
            </p:txBody>
          </p:sp>
        </mc:Fallback>
      </mc:AlternateContent>
      <p:cxnSp>
        <p:nvCxnSpPr>
          <p:cNvPr id="3" name="Connector: Curved 2">
            <a:extLst>
              <a:ext uri="{FF2B5EF4-FFF2-40B4-BE49-F238E27FC236}">
                <a16:creationId xmlns:a16="http://schemas.microsoft.com/office/drawing/2014/main" id="{866C0785-6858-C984-8205-83CAB824B9CC}"/>
              </a:ext>
            </a:extLst>
          </p:cNvPr>
          <p:cNvCxnSpPr>
            <a:cxnSpLocks/>
            <a:stCxn id="14" idx="2"/>
          </p:cNvCxnSpPr>
          <p:nvPr/>
        </p:nvCxnSpPr>
        <p:spPr>
          <a:xfrm rot="5400000">
            <a:off x="5371571" y="1566536"/>
            <a:ext cx="532131" cy="1205526"/>
          </a:xfrm>
          <a:prstGeom prst="curved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595D0D65-908F-68DA-8019-7A50C3FB50DE}"/>
              </a:ext>
            </a:extLst>
          </p:cNvPr>
          <p:cNvCxnSpPr>
            <a:cxnSpLocks/>
            <a:stCxn id="14" idx="2"/>
          </p:cNvCxnSpPr>
          <p:nvPr/>
        </p:nvCxnSpPr>
        <p:spPr>
          <a:xfrm rot="5400000">
            <a:off x="5087348" y="1850759"/>
            <a:ext cx="1100577" cy="1205526"/>
          </a:xfrm>
          <a:prstGeom prst="curved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5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E33CBA-93B3-C450-19C9-7BAD38FADCE8}"/>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Traditional Beamforming: Steering Vector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CE63570-C60B-218B-3CAE-E985616E3C91}"/>
                  </a:ext>
                </a:extLst>
              </p:cNvPr>
              <p:cNvSpPr txBox="1"/>
              <p:nvPr/>
            </p:nvSpPr>
            <p:spPr>
              <a:xfrm>
                <a:off x="1176253" y="2983762"/>
                <a:ext cx="4395467" cy="1646861"/>
              </a:xfrm>
              <a:prstGeom prst="rect">
                <a:avLst/>
              </a:prstGeom>
              <a:noFill/>
            </p:spPr>
            <p:txBody>
              <a:bodyPr wrap="square" rtlCol="0">
                <a:spAutoFit/>
              </a:bodyPr>
              <a:lstStyle/>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0</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b="0" i="0" dirty="0" smtClean="0"/>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1</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dirty="0"/>
              </a:p>
              <a:p>
                <a:pPr algn="ctr"/>
                <a:r>
                  <a:rPr lang="en-US" sz="2400" dirty="0"/>
                  <a:t> </a:t>
                </a:r>
              </a:p>
            </p:txBody>
          </p:sp>
        </mc:Choice>
        <mc:Fallback xmlns="">
          <p:sp>
            <p:nvSpPr>
              <p:cNvPr id="28" name="TextBox 27">
                <a:extLst>
                  <a:ext uri="{FF2B5EF4-FFF2-40B4-BE49-F238E27FC236}">
                    <a16:creationId xmlns:a16="http://schemas.microsoft.com/office/drawing/2014/main" id="{ACE63570-C60B-218B-3CAE-E985616E3C91}"/>
                  </a:ext>
                </a:extLst>
              </p:cNvPr>
              <p:cNvSpPr txBox="1">
                <a:spLocks noRot="1" noChangeAspect="1" noMove="1" noResize="1" noEditPoints="1" noAdjustHandles="1" noChangeArrowheads="1" noChangeShapeType="1" noTextEdit="1"/>
              </p:cNvSpPr>
              <p:nvPr/>
            </p:nvSpPr>
            <p:spPr>
              <a:xfrm>
                <a:off x="1176253" y="2983762"/>
                <a:ext cx="4395467" cy="1646861"/>
              </a:xfrm>
              <a:prstGeom prst="rect">
                <a:avLst/>
              </a:prstGeom>
              <a:blipFill>
                <a:blip r:embed="rId5"/>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E13C4B37-CF09-D5F0-3ACE-21DDD13CB9D0}"/>
              </a:ext>
            </a:extLst>
          </p:cNvPr>
          <p:cNvSpPr/>
          <p:nvPr/>
        </p:nvSpPr>
        <p:spPr>
          <a:xfrm>
            <a:off x="2177574" y="2768609"/>
            <a:ext cx="1605517" cy="282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uble Bracket 17">
            <a:extLst>
              <a:ext uri="{FF2B5EF4-FFF2-40B4-BE49-F238E27FC236}">
                <a16:creationId xmlns:a16="http://schemas.microsoft.com/office/drawing/2014/main" id="{B8DD20F9-3972-4780-4C26-AE711510FF50}"/>
              </a:ext>
            </a:extLst>
          </p:cNvPr>
          <p:cNvSpPr/>
          <p:nvPr/>
        </p:nvSpPr>
        <p:spPr>
          <a:xfrm>
            <a:off x="2027325" y="2983763"/>
            <a:ext cx="2829697" cy="1188318"/>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2" descr="Free Microphone Icon, Symbol. PNG, SVG Download.">
            <a:extLst>
              <a:ext uri="{FF2B5EF4-FFF2-40B4-BE49-F238E27FC236}">
                <a16:creationId xmlns:a16="http://schemas.microsoft.com/office/drawing/2014/main" id="{1244BD5D-FA0A-093F-4A3B-E38036FC6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9481" y="385876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ree Microphone Icon, Symbol. PNG, SVG Download.">
            <a:extLst>
              <a:ext uri="{FF2B5EF4-FFF2-40B4-BE49-F238E27FC236}">
                <a16:creationId xmlns:a16="http://schemas.microsoft.com/office/drawing/2014/main" id="{9112CA50-5BEE-9290-C067-9B6E9BF53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3281" y="3858769"/>
            <a:ext cx="533400" cy="533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8BCE4C0-CF65-2D4C-D486-589386C2CCAF}"/>
                  </a:ext>
                </a:extLst>
              </p:cNvPr>
              <p:cNvSpPr txBox="1"/>
              <p:nvPr/>
            </p:nvSpPr>
            <p:spPr>
              <a:xfrm>
                <a:off x="8607923" y="2169557"/>
                <a:ext cx="1707635" cy="646331"/>
              </a:xfrm>
              <a:prstGeom prst="rect">
                <a:avLst/>
              </a:prstGeom>
              <a:noFill/>
            </p:spPr>
            <p:txBody>
              <a:bodyPr wrap="square" rtlCol="0">
                <a:spAutoFit/>
              </a:bodyPr>
              <a:lstStyle/>
              <a:p>
                <a:pPr algn="ctr"/>
                <a:r>
                  <a:rPr lang="en-US" dirty="0"/>
                  <a:t>Pure tone with frequency </a:t>
                </a:r>
                <a14:m>
                  <m:oMath xmlns:m="http://schemas.openxmlformats.org/officeDocument/2006/math">
                    <m:r>
                      <a:rPr lang="en-US" b="0" i="1" smtClean="0">
                        <a:latin typeface="Cambria Math" panose="02040503050406030204" pitchFamily="18" charset="0"/>
                      </a:rPr>
                      <m:t>𝑓</m:t>
                    </m:r>
                  </m:oMath>
                </a14:m>
                <a:endParaRPr lang="en-US" dirty="0"/>
              </a:p>
            </p:txBody>
          </p:sp>
        </mc:Choice>
        <mc:Fallback xmlns="">
          <p:sp>
            <p:nvSpPr>
              <p:cNvPr id="21" name="TextBox 20">
                <a:extLst>
                  <a:ext uri="{FF2B5EF4-FFF2-40B4-BE49-F238E27FC236}">
                    <a16:creationId xmlns:a16="http://schemas.microsoft.com/office/drawing/2014/main" id="{98BCE4C0-CF65-2D4C-D486-589386C2CCAF}"/>
                  </a:ext>
                </a:extLst>
              </p:cNvPr>
              <p:cNvSpPr txBox="1">
                <a:spLocks noRot="1" noChangeAspect="1" noMove="1" noResize="1" noEditPoints="1" noAdjustHandles="1" noChangeArrowheads="1" noChangeShapeType="1" noTextEdit="1"/>
              </p:cNvSpPr>
              <p:nvPr/>
            </p:nvSpPr>
            <p:spPr>
              <a:xfrm>
                <a:off x="8607923" y="2169557"/>
                <a:ext cx="1707635" cy="646331"/>
              </a:xfrm>
              <a:prstGeom prst="rect">
                <a:avLst/>
              </a:prstGeom>
              <a:blipFill>
                <a:blip r:embed="rId9"/>
                <a:stretch>
                  <a:fillRect t="-5660" r="-1429" b="-14151"/>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3C01A3D4-256E-E6F7-FE28-45DC278EA452}"/>
              </a:ext>
            </a:extLst>
          </p:cNvPr>
          <p:cNvCxnSpPr>
            <a:cxnSpLocks/>
          </p:cNvCxnSpPr>
          <p:nvPr/>
        </p:nvCxnSpPr>
        <p:spPr>
          <a:xfrm>
            <a:off x="9865338" y="3858769"/>
            <a:ext cx="13591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8ED896-91FA-E5D5-49F9-86E0EF067329}"/>
                  </a:ext>
                </a:extLst>
              </p:cNvPr>
              <p:cNvSpPr txBox="1"/>
              <p:nvPr/>
            </p:nvSpPr>
            <p:spPr>
              <a:xfrm>
                <a:off x="10374142" y="385571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dirty="0"/>
              </a:p>
            </p:txBody>
          </p:sp>
        </mc:Choice>
        <mc:Fallback xmlns="">
          <p:sp>
            <p:nvSpPr>
              <p:cNvPr id="23" name="TextBox 22">
                <a:extLst>
                  <a:ext uri="{FF2B5EF4-FFF2-40B4-BE49-F238E27FC236}">
                    <a16:creationId xmlns:a16="http://schemas.microsoft.com/office/drawing/2014/main" id="{648ED896-91FA-E5D5-49F9-86E0EF067329}"/>
                  </a:ext>
                </a:extLst>
              </p:cNvPr>
              <p:cNvSpPr txBox="1">
                <a:spLocks noRot="1" noChangeAspect="1" noMove="1" noResize="1" noEditPoints="1" noAdjustHandles="1" noChangeArrowheads="1" noChangeShapeType="1" noTextEdit="1"/>
              </p:cNvSpPr>
              <p:nvPr/>
            </p:nvSpPr>
            <p:spPr>
              <a:xfrm>
                <a:off x="10374142" y="3855718"/>
                <a:ext cx="377924" cy="369332"/>
              </a:xfrm>
              <a:prstGeom prst="rect">
                <a:avLst/>
              </a:prstGeom>
              <a:blipFill>
                <a:blip r:embed="rId10"/>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C552D488-BDE7-1F4B-D39F-B1CE707821D1}"/>
              </a:ext>
            </a:extLst>
          </p:cNvPr>
          <p:cNvCxnSpPr>
            <a:cxnSpLocks/>
          </p:cNvCxnSpPr>
          <p:nvPr/>
        </p:nvCxnSpPr>
        <p:spPr>
          <a:xfrm>
            <a:off x="9242182" y="3045969"/>
            <a:ext cx="667937" cy="709141"/>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DF77C0-7B13-FA74-7D3F-4584DE8AC17C}"/>
              </a:ext>
            </a:extLst>
          </p:cNvPr>
          <p:cNvCxnSpPr>
            <a:cxnSpLocks/>
          </p:cNvCxnSpPr>
          <p:nvPr/>
        </p:nvCxnSpPr>
        <p:spPr>
          <a:xfrm>
            <a:off x="10167024" y="2630609"/>
            <a:ext cx="1019964" cy="1079190"/>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FEE6F6DA-9FDD-9C50-875E-820F0B0D77F2}"/>
              </a:ext>
            </a:extLst>
          </p:cNvPr>
          <p:cNvSpPr/>
          <p:nvPr/>
        </p:nvSpPr>
        <p:spPr>
          <a:xfrm rot="1487263">
            <a:off x="9827167" y="3515974"/>
            <a:ext cx="416910" cy="31523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A9C0402-1652-85A8-17F2-567B819B5A3A}"/>
                  </a:ext>
                </a:extLst>
              </p:cNvPr>
              <p:cNvSpPr txBox="1"/>
              <p:nvPr/>
            </p:nvSpPr>
            <p:spPr>
              <a:xfrm>
                <a:off x="10220821" y="3462082"/>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5" name="TextBox 34">
                <a:extLst>
                  <a:ext uri="{FF2B5EF4-FFF2-40B4-BE49-F238E27FC236}">
                    <a16:creationId xmlns:a16="http://schemas.microsoft.com/office/drawing/2014/main" id="{1A9C0402-1652-85A8-17F2-567B819B5A3A}"/>
                  </a:ext>
                </a:extLst>
              </p:cNvPr>
              <p:cNvSpPr txBox="1">
                <a:spLocks noRot="1" noChangeAspect="1" noMove="1" noResize="1" noEditPoints="1" noAdjustHandles="1" noChangeArrowheads="1" noChangeShapeType="1" noTextEdit="1"/>
              </p:cNvSpPr>
              <p:nvPr/>
            </p:nvSpPr>
            <p:spPr>
              <a:xfrm>
                <a:off x="10220821" y="3462082"/>
                <a:ext cx="189474" cy="276999"/>
              </a:xfrm>
              <a:prstGeom prst="rect">
                <a:avLst/>
              </a:prstGeom>
              <a:blipFill>
                <a:blip r:embed="rId11"/>
                <a:stretch>
                  <a:fillRect l="-32258" r="-22581" b="-6667"/>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58ABCEFC-CDF2-6FFF-118E-CE39FE0BBF20}"/>
              </a:ext>
            </a:extLst>
          </p:cNvPr>
          <p:cNvCxnSpPr>
            <a:cxnSpLocks/>
          </p:cNvCxnSpPr>
          <p:nvPr/>
        </p:nvCxnSpPr>
        <p:spPr>
          <a:xfrm flipV="1">
            <a:off x="9910119" y="2768567"/>
            <a:ext cx="1072947" cy="941232"/>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182AAF2-D3BF-00CB-43C1-48FF04ED3651}"/>
              </a:ext>
            </a:extLst>
          </p:cNvPr>
          <p:cNvCxnSpPr>
            <a:cxnSpLocks/>
          </p:cNvCxnSpPr>
          <p:nvPr/>
        </p:nvCxnSpPr>
        <p:spPr>
          <a:xfrm>
            <a:off x="10520511" y="3134847"/>
            <a:ext cx="557668" cy="603784"/>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4B9C2E5-0214-F5E3-5A78-8B555ED3A501}"/>
                  </a:ext>
                </a:extLst>
              </p:cNvPr>
              <p:cNvSpPr txBox="1"/>
              <p:nvPr/>
            </p:nvSpPr>
            <p:spPr>
              <a:xfrm rot="2782648">
                <a:off x="10346168" y="3350939"/>
                <a:ext cx="6351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𝑑𝑠𝑖𝑛</m:t>
                      </m:r>
                      <m:r>
                        <a:rPr lang="en-US" b="0"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9" name="TextBox 38">
                <a:extLst>
                  <a:ext uri="{FF2B5EF4-FFF2-40B4-BE49-F238E27FC236}">
                    <a16:creationId xmlns:a16="http://schemas.microsoft.com/office/drawing/2014/main" id="{D4B9C2E5-0214-F5E3-5A78-8B555ED3A501}"/>
                  </a:ext>
                </a:extLst>
              </p:cNvPr>
              <p:cNvSpPr txBox="1">
                <a:spLocks noRot="1" noChangeAspect="1" noMove="1" noResize="1" noEditPoints="1" noAdjustHandles="1" noChangeArrowheads="1" noChangeShapeType="1" noTextEdit="1"/>
              </p:cNvSpPr>
              <p:nvPr/>
            </p:nvSpPr>
            <p:spPr>
              <a:xfrm rot="2782648">
                <a:off x="10346168" y="3350939"/>
                <a:ext cx="635110" cy="276999"/>
              </a:xfrm>
              <a:prstGeom prst="rect">
                <a:avLst/>
              </a:prstGeom>
              <a:blipFill>
                <a:blip r:embed="rId12"/>
                <a:stretch>
                  <a:fillRect l="-7547" t="-5607" r="-3774" b="-7477"/>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D5B4CC5-E242-929F-36B8-F46FA1AF8873}"/>
              </a:ext>
            </a:extLst>
          </p:cNvPr>
          <p:cNvSpPr txBox="1"/>
          <p:nvPr/>
        </p:nvSpPr>
        <p:spPr>
          <a:xfrm>
            <a:off x="8191440" y="3940803"/>
            <a:ext cx="1423275" cy="369332"/>
          </a:xfrm>
          <a:prstGeom prst="rect">
            <a:avLst/>
          </a:prstGeom>
          <a:noFill/>
        </p:spPr>
        <p:txBody>
          <a:bodyPr wrap="none" rtlCol="0">
            <a:spAutoFit/>
          </a:bodyPr>
          <a:lstStyle/>
          <a:p>
            <a:r>
              <a:rPr lang="en-US" dirty="0"/>
              <a:t>Microphones</a:t>
            </a:r>
          </a:p>
        </p:txBody>
      </p:sp>
      <p:sp>
        <p:nvSpPr>
          <p:cNvPr id="42" name="TextBox 41">
            <a:extLst>
              <a:ext uri="{FF2B5EF4-FFF2-40B4-BE49-F238E27FC236}">
                <a16:creationId xmlns:a16="http://schemas.microsoft.com/office/drawing/2014/main" id="{90950953-B571-E229-7CEC-A9836EEAEC5B}"/>
              </a:ext>
            </a:extLst>
          </p:cNvPr>
          <p:cNvSpPr txBox="1"/>
          <p:nvPr/>
        </p:nvSpPr>
        <p:spPr>
          <a:xfrm>
            <a:off x="9865338" y="4466311"/>
            <a:ext cx="301686" cy="369332"/>
          </a:xfrm>
          <a:prstGeom prst="rect">
            <a:avLst/>
          </a:prstGeom>
          <a:noFill/>
        </p:spPr>
        <p:txBody>
          <a:bodyPr wrap="none" rtlCol="0">
            <a:spAutoFit/>
          </a:bodyPr>
          <a:lstStyle/>
          <a:p>
            <a:r>
              <a:rPr lang="en-US" dirty="0"/>
              <a:t>1</a:t>
            </a:r>
          </a:p>
        </p:txBody>
      </p:sp>
      <p:sp>
        <p:nvSpPr>
          <p:cNvPr id="45" name="TextBox 44">
            <a:extLst>
              <a:ext uri="{FF2B5EF4-FFF2-40B4-BE49-F238E27FC236}">
                <a16:creationId xmlns:a16="http://schemas.microsoft.com/office/drawing/2014/main" id="{63DB9916-FBE1-3369-D3EC-DE645AB42922}"/>
              </a:ext>
            </a:extLst>
          </p:cNvPr>
          <p:cNvSpPr txBox="1"/>
          <p:nvPr/>
        </p:nvSpPr>
        <p:spPr>
          <a:xfrm>
            <a:off x="11068065" y="4470427"/>
            <a:ext cx="301686" cy="369332"/>
          </a:xfrm>
          <a:prstGeom prst="rect">
            <a:avLst/>
          </a:prstGeom>
          <a:noFill/>
        </p:spPr>
        <p:txBody>
          <a:bodyPr wrap="none" rtlCol="0">
            <a:spAutoFit/>
          </a:bodyPr>
          <a:lstStyle/>
          <a:p>
            <a:r>
              <a:rPr lang="en-US" dirty="0"/>
              <a:t>2</a:t>
            </a:r>
          </a:p>
        </p:txBody>
      </p:sp>
      <p:cxnSp>
        <p:nvCxnSpPr>
          <p:cNvPr id="46" name="Straight Connector 45">
            <a:extLst>
              <a:ext uri="{FF2B5EF4-FFF2-40B4-BE49-F238E27FC236}">
                <a16:creationId xmlns:a16="http://schemas.microsoft.com/office/drawing/2014/main" id="{3405CCEC-4EC0-9DC7-AFDB-87E53713C3FF}"/>
              </a:ext>
            </a:extLst>
          </p:cNvPr>
          <p:cNvCxnSpPr>
            <a:cxnSpLocks/>
          </p:cNvCxnSpPr>
          <p:nvPr/>
        </p:nvCxnSpPr>
        <p:spPr>
          <a:xfrm flipV="1">
            <a:off x="9329351" y="3718872"/>
            <a:ext cx="2261287" cy="34221"/>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B8D90D3-C51E-275D-347D-95DE102F7B2B}"/>
                  </a:ext>
                </a:extLst>
              </p:cNvPr>
              <p:cNvSpPr txBox="1"/>
              <p:nvPr/>
            </p:nvSpPr>
            <p:spPr>
              <a:xfrm>
                <a:off x="14288" y="3129046"/>
                <a:ext cx="1568240" cy="95410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sty m:val="p"/>
                        </m:rPr>
                        <a:rPr lang="en-US" sz="2800" i="0" smtClean="0">
                          <a:solidFill>
                            <a:schemeClr val="tx1"/>
                          </a:solidFill>
                          <a:latin typeface="Cambria Math" panose="02040503050406030204" pitchFamily="18" charset="0"/>
                        </a:rPr>
                        <m:t>S</m:t>
                      </m:r>
                      <m:r>
                        <m:rPr>
                          <m:sty m:val="p"/>
                        </m:rPr>
                        <a:rPr lang="en-US" sz="2800" b="0" i="0" smtClean="0">
                          <a:solidFill>
                            <a:schemeClr val="tx1"/>
                          </a:solidFill>
                          <a:latin typeface="Cambria Math" panose="02040503050406030204" pitchFamily="18" charset="0"/>
                        </a:rPr>
                        <m:t>teering</m:t>
                      </m:r>
                      <m:r>
                        <a:rPr lang="en-US" sz="2800" b="0" i="0" smtClean="0">
                          <a:solidFill>
                            <a:schemeClr val="tx1"/>
                          </a:solidFill>
                          <a:latin typeface="Cambria Math" panose="02040503050406030204" pitchFamily="18" charset="0"/>
                        </a:rPr>
                        <m:t> </m:t>
                      </m:r>
                    </m:oMath>
                  </m:oMathPara>
                </a14:m>
                <a:endParaRPr lang="en-US" sz="2800" b="0" i="0" dirty="0">
                  <a:solidFill>
                    <a:schemeClr val="tx1"/>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m:rPr>
                          <m:sty m:val="p"/>
                        </m:rPr>
                        <a:rPr lang="en-US" sz="2800" b="0" i="0" smtClean="0">
                          <a:solidFill>
                            <a:schemeClr val="tx1"/>
                          </a:solidFill>
                          <a:latin typeface="Cambria Math" panose="02040503050406030204" pitchFamily="18" charset="0"/>
                        </a:rPr>
                        <m:t>Vector</m:t>
                      </m:r>
                    </m:oMath>
                  </m:oMathPara>
                </a14:m>
                <a:endParaRPr lang="en-US" sz="2800" dirty="0"/>
              </a:p>
            </p:txBody>
          </p:sp>
        </mc:Choice>
        <mc:Fallback xmlns="">
          <p:sp>
            <p:nvSpPr>
              <p:cNvPr id="27" name="TextBox 26">
                <a:extLst>
                  <a:ext uri="{FF2B5EF4-FFF2-40B4-BE49-F238E27FC236}">
                    <a16:creationId xmlns:a16="http://schemas.microsoft.com/office/drawing/2014/main" id="{CB8D90D3-C51E-275D-347D-95DE102F7B2B}"/>
                  </a:ext>
                </a:extLst>
              </p:cNvPr>
              <p:cNvSpPr txBox="1">
                <a:spLocks noRot="1" noChangeAspect="1" noMove="1" noResize="1" noEditPoints="1" noAdjustHandles="1" noChangeArrowheads="1" noChangeShapeType="1" noTextEdit="1"/>
              </p:cNvSpPr>
              <p:nvPr/>
            </p:nvSpPr>
            <p:spPr>
              <a:xfrm>
                <a:off x="14288" y="3129046"/>
                <a:ext cx="1568240" cy="95410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472250C-81DC-51EB-27C8-B2F494F9A1D6}"/>
                  </a:ext>
                </a:extLst>
              </p:cNvPr>
              <p:cNvSpPr txBox="1"/>
              <p:nvPr/>
            </p:nvSpPr>
            <p:spPr>
              <a:xfrm>
                <a:off x="879837" y="3344489"/>
                <a:ext cx="1568240" cy="52322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800" i="0" smtClean="0">
                          <a:solidFill>
                            <a:schemeClr val="tx1"/>
                          </a:solidFill>
                          <a:latin typeface="Cambria Math" panose="02040503050406030204" pitchFamily="18" charset="0"/>
                        </a:rPr>
                        <m:t>=</m:t>
                      </m:r>
                    </m:oMath>
                  </m:oMathPara>
                </a14:m>
                <a:endParaRPr lang="en-US" sz="2800" dirty="0"/>
              </a:p>
            </p:txBody>
          </p:sp>
        </mc:Choice>
        <mc:Fallback xmlns="">
          <p:sp>
            <p:nvSpPr>
              <p:cNvPr id="29" name="TextBox 28">
                <a:extLst>
                  <a:ext uri="{FF2B5EF4-FFF2-40B4-BE49-F238E27FC236}">
                    <a16:creationId xmlns:a16="http://schemas.microsoft.com/office/drawing/2014/main" id="{3472250C-81DC-51EB-27C8-B2F494F9A1D6}"/>
                  </a:ext>
                </a:extLst>
              </p:cNvPr>
              <p:cNvSpPr txBox="1">
                <a:spLocks noRot="1" noChangeAspect="1" noMove="1" noResize="1" noEditPoints="1" noAdjustHandles="1" noChangeArrowheads="1" noChangeShapeType="1" noTextEdit="1"/>
              </p:cNvSpPr>
              <p:nvPr/>
            </p:nvSpPr>
            <p:spPr>
              <a:xfrm>
                <a:off x="879837" y="3344489"/>
                <a:ext cx="1568240" cy="523220"/>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60322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E33CBA-93B3-C450-19C9-7BAD38FADCE8}"/>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Traditional Beamforming: Steering Vector</a:t>
            </a:r>
          </a:p>
        </p:txBody>
      </p:sp>
      <p:pic>
        <p:nvPicPr>
          <p:cNvPr id="19" name="Picture 2" descr="Free Microphone Icon, Symbol. PNG, SVG Download.">
            <a:extLst>
              <a:ext uri="{FF2B5EF4-FFF2-40B4-BE49-F238E27FC236}">
                <a16:creationId xmlns:a16="http://schemas.microsoft.com/office/drawing/2014/main" id="{1244BD5D-FA0A-093F-4A3B-E38036FC6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9481" y="385876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ree Microphone Icon, Symbol. PNG, SVG Download.">
            <a:extLst>
              <a:ext uri="{FF2B5EF4-FFF2-40B4-BE49-F238E27FC236}">
                <a16:creationId xmlns:a16="http://schemas.microsoft.com/office/drawing/2014/main" id="{9112CA50-5BEE-9290-C067-9B6E9BF53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281" y="3858769"/>
            <a:ext cx="533400" cy="533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8BCE4C0-CF65-2D4C-D486-589386C2CCAF}"/>
                  </a:ext>
                </a:extLst>
              </p:cNvPr>
              <p:cNvSpPr txBox="1"/>
              <p:nvPr/>
            </p:nvSpPr>
            <p:spPr>
              <a:xfrm>
                <a:off x="8607923" y="2169557"/>
                <a:ext cx="1707635" cy="646331"/>
              </a:xfrm>
              <a:prstGeom prst="rect">
                <a:avLst/>
              </a:prstGeom>
              <a:noFill/>
            </p:spPr>
            <p:txBody>
              <a:bodyPr wrap="square" rtlCol="0">
                <a:spAutoFit/>
              </a:bodyPr>
              <a:lstStyle/>
              <a:p>
                <a:pPr algn="ctr"/>
                <a:r>
                  <a:rPr lang="en-US" dirty="0"/>
                  <a:t>Pure tone with frequency </a:t>
                </a:r>
                <a14:m>
                  <m:oMath xmlns:m="http://schemas.openxmlformats.org/officeDocument/2006/math">
                    <m:r>
                      <a:rPr lang="en-US" b="0" i="1" smtClean="0">
                        <a:latin typeface="Cambria Math" panose="02040503050406030204" pitchFamily="18" charset="0"/>
                      </a:rPr>
                      <m:t>𝑓</m:t>
                    </m:r>
                  </m:oMath>
                </a14:m>
                <a:endParaRPr lang="en-US" dirty="0"/>
              </a:p>
            </p:txBody>
          </p:sp>
        </mc:Choice>
        <mc:Fallback xmlns="">
          <p:sp>
            <p:nvSpPr>
              <p:cNvPr id="21" name="TextBox 20">
                <a:extLst>
                  <a:ext uri="{FF2B5EF4-FFF2-40B4-BE49-F238E27FC236}">
                    <a16:creationId xmlns:a16="http://schemas.microsoft.com/office/drawing/2014/main" id="{98BCE4C0-CF65-2D4C-D486-589386C2CCAF}"/>
                  </a:ext>
                </a:extLst>
              </p:cNvPr>
              <p:cNvSpPr txBox="1">
                <a:spLocks noRot="1" noChangeAspect="1" noMove="1" noResize="1" noEditPoints="1" noAdjustHandles="1" noChangeArrowheads="1" noChangeShapeType="1" noTextEdit="1"/>
              </p:cNvSpPr>
              <p:nvPr/>
            </p:nvSpPr>
            <p:spPr>
              <a:xfrm>
                <a:off x="8607923" y="2169557"/>
                <a:ext cx="1707635" cy="646331"/>
              </a:xfrm>
              <a:prstGeom prst="rect">
                <a:avLst/>
              </a:prstGeom>
              <a:blipFill>
                <a:blip r:embed="rId9"/>
                <a:stretch>
                  <a:fillRect t="-5660" r="-1429" b="-14151"/>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3C01A3D4-256E-E6F7-FE28-45DC278EA452}"/>
              </a:ext>
            </a:extLst>
          </p:cNvPr>
          <p:cNvCxnSpPr>
            <a:cxnSpLocks/>
          </p:cNvCxnSpPr>
          <p:nvPr/>
        </p:nvCxnSpPr>
        <p:spPr>
          <a:xfrm>
            <a:off x="9865338" y="3858769"/>
            <a:ext cx="13591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8ED896-91FA-E5D5-49F9-86E0EF067329}"/>
                  </a:ext>
                </a:extLst>
              </p:cNvPr>
              <p:cNvSpPr txBox="1"/>
              <p:nvPr/>
            </p:nvSpPr>
            <p:spPr>
              <a:xfrm>
                <a:off x="10374142" y="385571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dirty="0"/>
              </a:p>
            </p:txBody>
          </p:sp>
        </mc:Choice>
        <mc:Fallback xmlns="">
          <p:sp>
            <p:nvSpPr>
              <p:cNvPr id="23" name="TextBox 22">
                <a:extLst>
                  <a:ext uri="{FF2B5EF4-FFF2-40B4-BE49-F238E27FC236}">
                    <a16:creationId xmlns:a16="http://schemas.microsoft.com/office/drawing/2014/main" id="{648ED896-91FA-E5D5-49F9-86E0EF067329}"/>
                  </a:ext>
                </a:extLst>
              </p:cNvPr>
              <p:cNvSpPr txBox="1">
                <a:spLocks noRot="1" noChangeAspect="1" noMove="1" noResize="1" noEditPoints="1" noAdjustHandles="1" noChangeArrowheads="1" noChangeShapeType="1" noTextEdit="1"/>
              </p:cNvSpPr>
              <p:nvPr/>
            </p:nvSpPr>
            <p:spPr>
              <a:xfrm>
                <a:off x="10374142" y="3855718"/>
                <a:ext cx="377924" cy="369332"/>
              </a:xfrm>
              <a:prstGeom prst="rect">
                <a:avLst/>
              </a:prstGeom>
              <a:blipFill>
                <a:blip r:embed="rId10"/>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C552D488-BDE7-1F4B-D39F-B1CE707821D1}"/>
              </a:ext>
            </a:extLst>
          </p:cNvPr>
          <p:cNvCxnSpPr>
            <a:cxnSpLocks/>
          </p:cNvCxnSpPr>
          <p:nvPr/>
        </p:nvCxnSpPr>
        <p:spPr>
          <a:xfrm>
            <a:off x="9242182" y="3045969"/>
            <a:ext cx="667937" cy="709141"/>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DF77C0-7B13-FA74-7D3F-4584DE8AC17C}"/>
              </a:ext>
            </a:extLst>
          </p:cNvPr>
          <p:cNvCxnSpPr>
            <a:cxnSpLocks/>
          </p:cNvCxnSpPr>
          <p:nvPr/>
        </p:nvCxnSpPr>
        <p:spPr>
          <a:xfrm>
            <a:off x="10167024" y="2630609"/>
            <a:ext cx="1019964" cy="1079190"/>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FEE6F6DA-9FDD-9C50-875E-820F0B0D77F2}"/>
              </a:ext>
            </a:extLst>
          </p:cNvPr>
          <p:cNvSpPr/>
          <p:nvPr/>
        </p:nvSpPr>
        <p:spPr>
          <a:xfrm rot="1487263">
            <a:off x="9827167" y="3515974"/>
            <a:ext cx="416910" cy="31523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A9C0402-1652-85A8-17F2-567B819B5A3A}"/>
                  </a:ext>
                </a:extLst>
              </p:cNvPr>
              <p:cNvSpPr txBox="1"/>
              <p:nvPr/>
            </p:nvSpPr>
            <p:spPr>
              <a:xfrm>
                <a:off x="10220821" y="3462082"/>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5" name="TextBox 34">
                <a:extLst>
                  <a:ext uri="{FF2B5EF4-FFF2-40B4-BE49-F238E27FC236}">
                    <a16:creationId xmlns:a16="http://schemas.microsoft.com/office/drawing/2014/main" id="{1A9C0402-1652-85A8-17F2-567B819B5A3A}"/>
                  </a:ext>
                </a:extLst>
              </p:cNvPr>
              <p:cNvSpPr txBox="1">
                <a:spLocks noRot="1" noChangeAspect="1" noMove="1" noResize="1" noEditPoints="1" noAdjustHandles="1" noChangeArrowheads="1" noChangeShapeType="1" noTextEdit="1"/>
              </p:cNvSpPr>
              <p:nvPr/>
            </p:nvSpPr>
            <p:spPr>
              <a:xfrm>
                <a:off x="10220821" y="3462082"/>
                <a:ext cx="189474" cy="276999"/>
              </a:xfrm>
              <a:prstGeom prst="rect">
                <a:avLst/>
              </a:prstGeom>
              <a:blipFill>
                <a:blip r:embed="rId11"/>
                <a:stretch>
                  <a:fillRect l="-32258" r="-22581" b="-6667"/>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58ABCEFC-CDF2-6FFF-118E-CE39FE0BBF20}"/>
              </a:ext>
            </a:extLst>
          </p:cNvPr>
          <p:cNvCxnSpPr>
            <a:cxnSpLocks/>
          </p:cNvCxnSpPr>
          <p:nvPr/>
        </p:nvCxnSpPr>
        <p:spPr>
          <a:xfrm flipV="1">
            <a:off x="9910119" y="2768567"/>
            <a:ext cx="1072947" cy="941232"/>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182AAF2-D3BF-00CB-43C1-48FF04ED3651}"/>
              </a:ext>
            </a:extLst>
          </p:cNvPr>
          <p:cNvCxnSpPr>
            <a:cxnSpLocks/>
          </p:cNvCxnSpPr>
          <p:nvPr/>
        </p:nvCxnSpPr>
        <p:spPr>
          <a:xfrm>
            <a:off x="10520511" y="3134847"/>
            <a:ext cx="557668" cy="603784"/>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4B9C2E5-0214-F5E3-5A78-8B555ED3A501}"/>
                  </a:ext>
                </a:extLst>
              </p:cNvPr>
              <p:cNvSpPr txBox="1"/>
              <p:nvPr/>
            </p:nvSpPr>
            <p:spPr>
              <a:xfrm rot="2782648">
                <a:off x="10346168" y="3350939"/>
                <a:ext cx="6351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𝑑𝑠𝑖𝑛</m:t>
                      </m:r>
                      <m:r>
                        <a:rPr lang="en-US" b="0"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9" name="TextBox 38">
                <a:extLst>
                  <a:ext uri="{FF2B5EF4-FFF2-40B4-BE49-F238E27FC236}">
                    <a16:creationId xmlns:a16="http://schemas.microsoft.com/office/drawing/2014/main" id="{D4B9C2E5-0214-F5E3-5A78-8B555ED3A501}"/>
                  </a:ext>
                </a:extLst>
              </p:cNvPr>
              <p:cNvSpPr txBox="1">
                <a:spLocks noRot="1" noChangeAspect="1" noMove="1" noResize="1" noEditPoints="1" noAdjustHandles="1" noChangeArrowheads="1" noChangeShapeType="1" noTextEdit="1"/>
              </p:cNvSpPr>
              <p:nvPr/>
            </p:nvSpPr>
            <p:spPr>
              <a:xfrm rot="2782648">
                <a:off x="10346168" y="3350939"/>
                <a:ext cx="635110" cy="276999"/>
              </a:xfrm>
              <a:prstGeom prst="rect">
                <a:avLst/>
              </a:prstGeom>
              <a:blipFill>
                <a:blip r:embed="rId12"/>
                <a:stretch>
                  <a:fillRect l="-7547" t="-5607" r="-3774" b="-7477"/>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D5B4CC5-E242-929F-36B8-F46FA1AF8873}"/>
              </a:ext>
            </a:extLst>
          </p:cNvPr>
          <p:cNvSpPr txBox="1"/>
          <p:nvPr/>
        </p:nvSpPr>
        <p:spPr>
          <a:xfrm>
            <a:off x="8191440" y="3940803"/>
            <a:ext cx="1423275" cy="369332"/>
          </a:xfrm>
          <a:prstGeom prst="rect">
            <a:avLst/>
          </a:prstGeom>
          <a:noFill/>
        </p:spPr>
        <p:txBody>
          <a:bodyPr wrap="none" rtlCol="0">
            <a:spAutoFit/>
          </a:bodyPr>
          <a:lstStyle/>
          <a:p>
            <a:r>
              <a:rPr lang="en-US" dirty="0"/>
              <a:t>Microphones</a:t>
            </a:r>
          </a:p>
        </p:txBody>
      </p:sp>
      <p:sp>
        <p:nvSpPr>
          <p:cNvPr id="42" name="TextBox 41">
            <a:extLst>
              <a:ext uri="{FF2B5EF4-FFF2-40B4-BE49-F238E27FC236}">
                <a16:creationId xmlns:a16="http://schemas.microsoft.com/office/drawing/2014/main" id="{90950953-B571-E229-7CEC-A9836EEAEC5B}"/>
              </a:ext>
            </a:extLst>
          </p:cNvPr>
          <p:cNvSpPr txBox="1"/>
          <p:nvPr/>
        </p:nvSpPr>
        <p:spPr>
          <a:xfrm>
            <a:off x="9865338" y="4466311"/>
            <a:ext cx="301686" cy="369332"/>
          </a:xfrm>
          <a:prstGeom prst="rect">
            <a:avLst/>
          </a:prstGeom>
          <a:noFill/>
        </p:spPr>
        <p:txBody>
          <a:bodyPr wrap="none" rtlCol="0">
            <a:spAutoFit/>
          </a:bodyPr>
          <a:lstStyle/>
          <a:p>
            <a:r>
              <a:rPr lang="en-US" dirty="0"/>
              <a:t>1</a:t>
            </a:r>
          </a:p>
        </p:txBody>
      </p:sp>
      <p:sp>
        <p:nvSpPr>
          <p:cNvPr id="45" name="TextBox 44">
            <a:extLst>
              <a:ext uri="{FF2B5EF4-FFF2-40B4-BE49-F238E27FC236}">
                <a16:creationId xmlns:a16="http://schemas.microsoft.com/office/drawing/2014/main" id="{63DB9916-FBE1-3369-D3EC-DE645AB42922}"/>
              </a:ext>
            </a:extLst>
          </p:cNvPr>
          <p:cNvSpPr txBox="1"/>
          <p:nvPr/>
        </p:nvSpPr>
        <p:spPr>
          <a:xfrm>
            <a:off x="11068065" y="4470427"/>
            <a:ext cx="301686" cy="369332"/>
          </a:xfrm>
          <a:prstGeom prst="rect">
            <a:avLst/>
          </a:prstGeom>
          <a:noFill/>
        </p:spPr>
        <p:txBody>
          <a:bodyPr wrap="none" rtlCol="0">
            <a:spAutoFit/>
          </a:bodyPr>
          <a:lstStyle/>
          <a:p>
            <a:r>
              <a:rPr lang="en-US" dirty="0"/>
              <a:t>2</a:t>
            </a:r>
          </a:p>
        </p:txBody>
      </p:sp>
      <p:cxnSp>
        <p:nvCxnSpPr>
          <p:cNvPr id="46" name="Straight Connector 45">
            <a:extLst>
              <a:ext uri="{FF2B5EF4-FFF2-40B4-BE49-F238E27FC236}">
                <a16:creationId xmlns:a16="http://schemas.microsoft.com/office/drawing/2014/main" id="{3405CCEC-4EC0-9DC7-AFDB-87E53713C3FF}"/>
              </a:ext>
            </a:extLst>
          </p:cNvPr>
          <p:cNvCxnSpPr>
            <a:cxnSpLocks/>
          </p:cNvCxnSpPr>
          <p:nvPr/>
        </p:nvCxnSpPr>
        <p:spPr>
          <a:xfrm flipV="1">
            <a:off x="9329351" y="3718872"/>
            <a:ext cx="2261287" cy="34221"/>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C56078E9-7E09-BA5F-641D-D8278966C7B1}"/>
              </a:ext>
            </a:extLst>
          </p:cNvPr>
          <p:cNvSpPr/>
          <p:nvPr/>
        </p:nvSpPr>
        <p:spPr>
          <a:xfrm>
            <a:off x="0" y="5601084"/>
            <a:ext cx="12192000" cy="1256916"/>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Performance of beamforming depends on the length of steering vector </a:t>
            </a:r>
          </a:p>
        </p:txBody>
      </p:sp>
      <p:sp>
        <p:nvSpPr>
          <p:cNvPr id="29" name="Rectangle 28">
            <a:extLst>
              <a:ext uri="{FF2B5EF4-FFF2-40B4-BE49-F238E27FC236}">
                <a16:creationId xmlns:a16="http://schemas.microsoft.com/office/drawing/2014/main" id="{74ADDB6A-1540-7C55-A4DB-305B1E78F440}"/>
              </a:ext>
            </a:extLst>
          </p:cNvPr>
          <p:cNvSpPr/>
          <p:nvPr/>
        </p:nvSpPr>
        <p:spPr>
          <a:xfrm>
            <a:off x="2177574" y="2768609"/>
            <a:ext cx="1605517" cy="282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EA8DE53-75F1-9CD1-D9DB-B5BEA3891DCC}"/>
                  </a:ext>
                </a:extLst>
              </p:cNvPr>
              <p:cNvSpPr txBox="1"/>
              <p:nvPr/>
            </p:nvSpPr>
            <p:spPr>
              <a:xfrm>
                <a:off x="1176253" y="2983762"/>
                <a:ext cx="4395467" cy="1646861"/>
              </a:xfrm>
              <a:prstGeom prst="rect">
                <a:avLst/>
              </a:prstGeom>
              <a:noFill/>
            </p:spPr>
            <p:txBody>
              <a:bodyPr wrap="square" rtlCol="0">
                <a:spAutoFit/>
              </a:bodyPr>
              <a:lstStyle/>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0</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b="0" i="0" dirty="0" smtClean="0"/>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1</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dirty="0"/>
              </a:p>
              <a:p>
                <a:pPr algn="ctr"/>
                <a:r>
                  <a:rPr lang="en-US" sz="2400" dirty="0"/>
                  <a:t> </a:t>
                </a:r>
              </a:p>
            </p:txBody>
          </p:sp>
        </mc:Choice>
        <mc:Fallback xmlns="">
          <p:sp>
            <p:nvSpPr>
              <p:cNvPr id="28" name="TextBox 27">
                <a:extLst>
                  <a:ext uri="{FF2B5EF4-FFF2-40B4-BE49-F238E27FC236}">
                    <a16:creationId xmlns:a16="http://schemas.microsoft.com/office/drawing/2014/main" id="{AEA8DE53-75F1-9CD1-D9DB-B5BEA3891DCC}"/>
                  </a:ext>
                </a:extLst>
              </p:cNvPr>
              <p:cNvSpPr txBox="1">
                <a:spLocks noRot="1" noChangeAspect="1" noMove="1" noResize="1" noEditPoints="1" noAdjustHandles="1" noChangeArrowheads="1" noChangeShapeType="1" noTextEdit="1"/>
              </p:cNvSpPr>
              <p:nvPr/>
            </p:nvSpPr>
            <p:spPr>
              <a:xfrm>
                <a:off x="1176253" y="2983762"/>
                <a:ext cx="4395467" cy="1646861"/>
              </a:xfrm>
              <a:prstGeom prst="rect">
                <a:avLst/>
              </a:prstGeom>
              <a:blipFill>
                <a:blip r:embed="rId14"/>
                <a:stretch>
                  <a:fillRect/>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B5B22266-187C-8E0F-71D2-30431A08257A}"/>
              </a:ext>
            </a:extLst>
          </p:cNvPr>
          <p:cNvSpPr/>
          <p:nvPr/>
        </p:nvSpPr>
        <p:spPr>
          <a:xfrm>
            <a:off x="2177574" y="2768609"/>
            <a:ext cx="1605517" cy="282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uble Bracket 32">
            <a:extLst>
              <a:ext uri="{FF2B5EF4-FFF2-40B4-BE49-F238E27FC236}">
                <a16:creationId xmlns:a16="http://schemas.microsoft.com/office/drawing/2014/main" id="{BADAC1D6-449E-0898-A74A-BEC48FB10326}"/>
              </a:ext>
            </a:extLst>
          </p:cNvPr>
          <p:cNvSpPr/>
          <p:nvPr/>
        </p:nvSpPr>
        <p:spPr>
          <a:xfrm>
            <a:off x="2027325" y="2983763"/>
            <a:ext cx="2829697" cy="1188318"/>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E9D1C1E-60BD-E943-081B-CE8D523096F7}"/>
                  </a:ext>
                </a:extLst>
              </p:cNvPr>
              <p:cNvSpPr txBox="1"/>
              <p:nvPr/>
            </p:nvSpPr>
            <p:spPr>
              <a:xfrm>
                <a:off x="14288" y="3129046"/>
                <a:ext cx="1568240" cy="954107"/>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sty m:val="p"/>
                        </m:rPr>
                        <a:rPr lang="en-US" sz="2800" i="0" smtClean="0">
                          <a:solidFill>
                            <a:schemeClr val="tx1"/>
                          </a:solidFill>
                          <a:latin typeface="Cambria Math" panose="02040503050406030204" pitchFamily="18" charset="0"/>
                        </a:rPr>
                        <m:t>S</m:t>
                      </m:r>
                      <m:r>
                        <m:rPr>
                          <m:sty m:val="p"/>
                        </m:rPr>
                        <a:rPr lang="en-US" sz="2800" b="0" i="0" smtClean="0">
                          <a:solidFill>
                            <a:schemeClr val="tx1"/>
                          </a:solidFill>
                          <a:latin typeface="Cambria Math" panose="02040503050406030204" pitchFamily="18" charset="0"/>
                        </a:rPr>
                        <m:t>teering</m:t>
                      </m:r>
                      <m:r>
                        <a:rPr lang="en-US" sz="2800" b="0" i="0" smtClean="0">
                          <a:solidFill>
                            <a:schemeClr val="tx1"/>
                          </a:solidFill>
                          <a:latin typeface="Cambria Math" panose="02040503050406030204" pitchFamily="18" charset="0"/>
                        </a:rPr>
                        <m:t> </m:t>
                      </m:r>
                    </m:oMath>
                  </m:oMathPara>
                </a14:m>
                <a:endParaRPr lang="en-US" sz="2800" b="0" i="0" dirty="0">
                  <a:solidFill>
                    <a:schemeClr val="tx1"/>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m:rPr>
                          <m:sty m:val="p"/>
                        </m:rPr>
                        <a:rPr lang="en-US" sz="2800" b="0" i="0" smtClean="0">
                          <a:solidFill>
                            <a:schemeClr val="tx1"/>
                          </a:solidFill>
                          <a:latin typeface="Cambria Math" panose="02040503050406030204" pitchFamily="18" charset="0"/>
                        </a:rPr>
                        <m:t>Vector</m:t>
                      </m:r>
                    </m:oMath>
                  </m:oMathPara>
                </a14:m>
                <a:endParaRPr lang="en-US" sz="2800" dirty="0"/>
              </a:p>
            </p:txBody>
          </p:sp>
        </mc:Choice>
        <mc:Fallback xmlns="">
          <p:sp>
            <p:nvSpPr>
              <p:cNvPr id="34" name="TextBox 33">
                <a:extLst>
                  <a:ext uri="{FF2B5EF4-FFF2-40B4-BE49-F238E27FC236}">
                    <a16:creationId xmlns:a16="http://schemas.microsoft.com/office/drawing/2014/main" id="{0E9D1C1E-60BD-E943-081B-CE8D523096F7}"/>
                  </a:ext>
                </a:extLst>
              </p:cNvPr>
              <p:cNvSpPr txBox="1">
                <a:spLocks noRot="1" noChangeAspect="1" noMove="1" noResize="1" noEditPoints="1" noAdjustHandles="1" noChangeArrowheads="1" noChangeShapeType="1" noTextEdit="1"/>
              </p:cNvSpPr>
              <p:nvPr/>
            </p:nvSpPr>
            <p:spPr>
              <a:xfrm>
                <a:off x="14288" y="3129046"/>
                <a:ext cx="1568240" cy="95410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C87D48E-87E6-32BC-71C0-B2890F3DBF59}"/>
                  </a:ext>
                </a:extLst>
              </p:cNvPr>
              <p:cNvSpPr txBox="1"/>
              <p:nvPr/>
            </p:nvSpPr>
            <p:spPr>
              <a:xfrm>
                <a:off x="879837" y="3344489"/>
                <a:ext cx="1568240" cy="52322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800" i="0" smtClean="0">
                          <a:solidFill>
                            <a:schemeClr val="tx1"/>
                          </a:solidFill>
                          <a:latin typeface="Cambria Math" panose="02040503050406030204" pitchFamily="18" charset="0"/>
                        </a:rPr>
                        <m:t>=</m:t>
                      </m:r>
                    </m:oMath>
                  </m:oMathPara>
                </a14:m>
                <a:endParaRPr lang="en-US" sz="2800" dirty="0"/>
              </a:p>
            </p:txBody>
          </p:sp>
        </mc:Choice>
        <mc:Fallback xmlns="">
          <p:sp>
            <p:nvSpPr>
              <p:cNvPr id="38" name="TextBox 37">
                <a:extLst>
                  <a:ext uri="{FF2B5EF4-FFF2-40B4-BE49-F238E27FC236}">
                    <a16:creationId xmlns:a16="http://schemas.microsoft.com/office/drawing/2014/main" id="{5C87D48E-87E6-32BC-71C0-B2890F3DBF59}"/>
                  </a:ext>
                </a:extLst>
              </p:cNvPr>
              <p:cNvSpPr txBox="1">
                <a:spLocks noRot="1" noChangeAspect="1" noMove="1" noResize="1" noEditPoints="1" noAdjustHandles="1" noChangeArrowheads="1" noChangeShapeType="1" noTextEdit="1"/>
              </p:cNvSpPr>
              <p:nvPr/>
            </p:nvSpPr>
            <p:spPr>
              <a:xfrm>
                <a:off x="879837" y="3344489"/>
                <a:ext cx="1568240" cy="523220"/>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94155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E33CBA-93B3-C450-19C9-7BAD38FADCE8}"/>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Traditional Beamforming: Steering Vector</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1906AE5-3499-FBB6-CE09-39331E5CBF2B}"/>
                  </a:ext>
                </a:extLst>
              </p:cNvPr>
              <p:cNvSpPr txBox="1"/>
              <p:nvPr/>
            </p:nvSpPr>
            <p:spPr>
              <a:xfrm>
                <a:off x="164756" y="3383293"/>
                <a:ext cx="152610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𝑆</m:t>
                      </m:r>
                      <m:r>
                        <a:rPr lang="en-US" sz="2400" b="0" i="1" smtClean="0">
                          <a:solidFill>
                            <a:schemeClr val="tx1"/>
                          </a:solidFill>
                          <a:latin typeface="Cambria Math" panose="02040503050406030204" pitchFamily="18" charset="0"/>
                        </a:rPr>
                        <m:t>=</m:t>
                      </m:r>
                    </m:oMath>
                  </m:oMathPara>
                </a14:m>
                <a:endParaRPr lang="en-US" sz="2400" dirty="0"/>
              </a:p>
            </p:txBody>
          </p:sp>
        </mc:Choice>
        <mc:Fallback xmlns="">
          <p:sp>
            <p:nvSpPr>
              <p:cNvPr id="31" name="TextBox 30">
                <a:extLst>
                  <a:ext uri="{FF2B5EF4-FFF2-40B4-BE49-F238E27FC236}">
                    <a16:creationId xmlns:a16="http://schemas.microsoft.com/office/drawing/2014/main" id="{11906AE5-3499-FBB6-CE09-39331E5CBF2B}"/>
                  </a:ext>
                </a:extLst>
              </p:cNvPr>
              <p:cNvSpPr txBox="1">
                <a:spLocks noRot="1" noChangeAspect="1" noMove="1" noResize="1" noEditPoints="1" noAdjustHandles="1" noChangeArrowheads="1" noChangeShapeType="1" noTextEdit="1"/>
              </p:cNvSpPr>
              <p:nvPr/>
            </p:nvSpPr>
            <p:spPr>
              <a:xfrm>
                <a:off x="164756" y="3383293"/>
                <a:ext cx="1526106" cy="461665"/>
              </a:xfrm>
              <a:prstGeom prst="rect">
                <a:avLst/>
              </a:prstGeom>
              <a:blipFill>
                <a:blip r:embed="rId7"/>
                <a:stretch>
                  <a:fillRect/>
                </a:stretch>
              </a:blipFill>
            </p:spPr>
            <p:txBody>
              <a:bodyPr/>
              <a:lstStyle/>
              <a:p>
                <a:r>
                  <a:rPr lang="en-US">
                    <a:noFill/>
                  </a:rPr>
                  <a:t> </a:t>
                </a:r>
              </a:p>
            </p:txBody>
          </p:sp>
        </mc:Fallback>
      </mc:AlternateContent>
      <p:pic>
        <p:nvPicPr>
          <p:cNvPr id="19" name="Picture 2" descr="Free Microphone Icon, Symbol. PNG, SVG Download.">
            <a:extLst>
              <a:ext uri="{FF2B5EF4-FFF2-40B4-BE49-F238E27FC236}">
                <a16:creationId xmlns:a16="http://schemas.microsoft.com/office/drawing/2014/main" id="{1244BD5D-FA0A-093F-4A3B-E38036FC60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9481" y="3858769"/>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ree Microphone Icon, Symbol. PNG, SVG Download.">
            <a:extLst>
              <a:ext uri="{FF2B5EF4-FFF2-40B4-BE49-F238E27FC236}">
                <a16:creationId xmlns:a16="http://schemas.microsoft.com/office/drawing/2014/main" id="{9112CA50-5BEE-9290-C067-9B6E9BF531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3281" y="3858769"/>
            <a:ext cx="533400" cy="533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8BCE4C0-CF65-2D4C-D486-589386C2CCAF}"/>
                  </a:ext>
                </a:extLst>
              </p:cNvPr>
              <p:cNvSpPr txBox="1"/>
              <p:nvPr/>
            </p:nvSpPr>
            <p:spPr>
              <a:xfrm>
                <a:off x="8607923" y="2169557"/>
                <a:ext cx="1707635" cy="646331"/>
              </a:xfrm>
              <a:prstGeom prst="rect">
                <a:avLst/>
              </a:prstGeom>
              <a:noFill/>
            </p:spPr>
            <p:txBody>
              <a:bodyPr wrap="square" rtlCol="0">
                <a:spAutoFit/>
              </a:bodyPr>
              <a:lstStyle/>
              <a:p>
                <a:pPr algn="ctr"/>
                <a:r>
                  <a:rPr lang="en-US" dirty="0"/>
                  <a:t>Pure tone with frequency </a:t>
                </a:r>
                <a14:m>
                  <m:oMath xmlns:m="http://schemas.openxmlformats.org/officeDocument/2006/math">
                    <m:r>
                      <a:rPr lang="en-US" b="0" i="1" smtClean="0">
                        <a:latin typeface="Cambria Math" panose="02040503050406030204" pitchFamily="18" charset="0"/>
                      </a:rPr>
                      <m:t>𝑓</m:t>
                    </m:r>
                  </m:oMath>
                </a14:m>
                <a:endParaRPr lang="en-US" dirty="0"/>
              </a:p>
            </p:txBody>
          </p:sp>
        </mc:Choice>
        <mc:Fallback xmlns="">
          <p:sp>
            <p:nvSpPr>
              <p:cNvPr id="21" name="TextBox 20">
                <a:extLst>
                  <a:ext uri="{FF2B5EF4-FFF2-40B4-BE49-F238E27FC236}">
                    <a16:creationId xmlns:a16="http://schemas.microsoft.com/office/drawing/2014/main" id="{98BCE4C0-CF65-2D4C-D486-589386C2CCAF}"/>
                  </a:ext>
                </a:extLst>
              </p:cNvPr>
              <p:cNvSpPr txBox="1">
                <a:spLocks noRot="1" noChangeAspect="1" noMove="1" noResize="1" noEditPoints="1" noAdjustHandles="1" noChangeArrowheads="1" noChangeShapeType="1" noTextEdit="1"/>
              </p:cNvSpPr>
              <p:nvPr/>
            </p:nvSpPr>
            <p:spPr>
              <a:xfrm>
                <a:off x="8607923" y="2169557"/>
                <a:ext cx="1707635" cy="646331"/>
              </a:xfrm>
              <a:prstGeom prst="rect">
                <a:avLst/>
              </a:prstGeom>
              <a:blipFill>
                <a:blip r:embed="rId9"/>
                <a:stretch>
                  <a:fillRect t="-5660" r="-1429" b="-14151"/>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3C01A3D4-256E-E6F7-FE28-45DC278EA452}"/>
              </a:ext>
            </a:extLst>
          </p:cNvPr>
          <p:cNvCxnSpPr>
            <a:cxnSpLocks/>
          </p:cNvCxnSpPr>
          <p:nvPr/>
        </p:nvCxnSpPr>
        <p:spPr>
          <a:xfrm>
            <a:off x="9865338" y="3858769"/>
            <a:ext cx="13591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8ED896-91FA-E5D5-49F9-86E0EF067329}"/>
                  </a:ext>
                </a:extLst>
              </p:cNvPr>
              <p:cNvSpPr txBox="1"/>
              <p:nvPr/>
            </p:nvSpPr>
            <p:spPr>
              <a:xfrm>
                <a:off x="10374142" y="385571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dirty="0"/>
              </a:p>
            </p:txBody>
          </p:sp>
        </mc:Choice>
        <mc:Fallback xmlns="">
          <p:sp>
            <p:nvSpPr>
              <p:cNvPr id="23" name="TextBox 22">
                <a:extLst>
                  <a:ext uri="{FF2B5EF4-FFF2-40B4-BE49-F238E27FC236}">
                    <a16:creationId xmlns:a16="http://schemas.microsoft.com/office/drawing/2014/main" id="{648ED896-91FA-E5D5-49F9-86E0EF067329}"/>
                  </a:ext>
                </a:extLst>
              </p:cNvPr>
              <p:cNvSpPr txBox="1">
                <a:spLocks noRot="1" noChangeAspect="1" noMove="1" noResize="1" noEditPoints="1" noAdjustHandles="1" noChangeArrowheads="1" noChangeShapeType="1" noTextEdit="1"/>
              </p:cNvSpPr>
              <p:nvPr/>
            </p:nvSpPr>
            <p:spPr>
              <a:xfrm>
                <a:off x="10374142" y="3855718"/>
                <a:ext cx="377924" cy="369332"/>
              </a:xfrm>
              <a:prstGeom prst="rect">
                <a:avLst/>
              </a:prstGeom>
              <a:blipFill>
                <a:blip r:embed="rId10"/>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C552D488-BDE7-1F4B-D39F-B1CE707821D1}"/>
              </a:ext>
            </a:extLst>
          </p:cNvPr>
          <p:cNvCxnSpPr>
            <a:cxnSpLocks/>
          </p:cNvCxnSpPr>
          <p:nvPr/>
        </p:nvCxnSpPr>
        <p:spPr>
          <a:xfrm>
            <a:off x="9242182" y="3045969"/>
            <a:ext cx="667937" cy="709141"/>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DF77C0-7B13-FA74-7D3F-4584DE8AC17C}"/>
              </a:ext>
            </a:extLst>
          </p:cNvPr>
          <p:cNvCxnSpPr>
            <a:cxnSpLocks/>
          </p:cNvCxnSpPr>
          <p:nvPr/>
        </p:nvCxnSpPr>
        <p:spPr>
          <a:xfrm>
            <a:off x="10167024" y="2630609"/>
            <a:ext cx="1019964" cy="1079190"/>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FEE6F6DA-9FDD-9C50-875E-820F0B0D77F2}"/>
              </a:ext>
            </a:extLst>
          </p:cNvPr>
          <p:cNvSpPr/>
          <p:nvPr/>
        </p:nvSpPr>
        <p:spPr>
          <a:xfrm rot="1487263">
            <a:off x="9827167" y="3515974"/>
            <a:ext cx="416910" cy="31523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A9C0402-1652-85A8-17F2-567B819B5A3A}"/>
                  </a:ext>
                </a:extLst>
              </p:cNvPr>
              <p:cNvSpPr txBox="1"/>
              <p:nvPr/>
            </p:nvSpPr>
            <p:spPr>
              <a:xfrm>
                <a:off x="10220821" y="3462082"/>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5" name="TextBox 34">
                <a:extLst>
                  <a:ext uri="{FF2B5EF4-FFF2-40B4-BE49-F238E27FC236}">
                    <a16:creationId xmlns:a16="http://schemas.microsoft.com/office/drawing/2014/main" id="{1A9C0402-1652-85A8-17F2-567B819B5A3A}"/>
                  </a:ext>
                </a:extLst>
              </p:cNvPr>
              <p:cNvSpPr txBox="1">
                <a:spLocks noRot="1" noChangeAspect="1" noMove="1" noResize="1" noEditPoints="1" noAdjustHandles="1" noChangeArrowheads="1" noChangeShapeType="1" noTextEdit="1"/>
              </p:cNvSpPr>
              <p:nvPr/>
            </p:nvSpPr>
            <p:spPr>
              <a:xfrm>
                <a:off x="10220821" y="3462082"/>
                <a:ext cx="189474" cy="276999"/>
              </a:xfrm>
              <a:prstGeom prst="rect">
                <a:avLst/>
              </a:prstGeom>
              <a:blipFill>
                <a:blip r:embed="rId11"/>
                <a:stretch>
                  <a:fillRect l="-32258" r="-22581" b="-6667"/>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58ABCEFC-CDF2-6FFF-118E-CE39FE0BBF20}"/>
              </a:ext>
            </a:extLst>
          </p:cNvPr>
          <p:cNvCxnSpPr>
            <a:cxnSpLocks/>
          </p:cNvCxnSpPr>
          <p:nvPr/>
        </p:nvCxnSpPr>
        <p:spPr>
          <a:xfrm flipV="1">
            <a:off x="9910119" y="2768567"/>
            <a:ext cx="1072947" cy="941232"/>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182AAF2-D3BF-00CB-43C1-48FF04ED3651}"/>
              </a:ext>
            </a:extLst>
          </p:cNvPr>
          <p:cNvCxnSpPr>
            <a:cxnSpLocks/>
          </p:cNvCxnSpPr>
          <p:nvPr/>
        </p:nvCxnSpPr>
        <p:spPr>
          <a:xfrm>
            <a:off x="10520511" y="3134847"/>
            <a:ext cx="557668" cy="603784"/>
          </a:xfrm>
          <a:prstGeom prst="straightConnector1">
            <a:avLst/>
          </a:prstGeom>
          <a:ln w="254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4B9C2E5-0214-F5E3-5A78-8B555ED3A501}"/>
                  </a:ext>
                </a:extLst>
              </p:cNvPr>
              <p:cNvSpPr txBox="1"/>
              <p:nvPr/>
            </p:nvSpPr>
            <p:spPr>
              <a:xfrm rot="2782648">
                <a:off x="10346168" y="3350939"/>
                <a:ext cx="6351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𝑑𝑠𝑖𝑛</m:t>
                      </m:r>
                      <m:r>
                        <a:rPr lang="en-US" b="0"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39" name="TextBox 38">
                <a:extLst>
                  <a:ext uri="{FF2B5EF4-FFF2-40B4-BE49-F238E27FC236}">
                    <a16:creationId xmlns:a16="http://schemas.microsoft.com/office/drawing/2014/main" id="{D4B9C2E5-0214-F5E3-5A78-8B555ED3A501}"/>
                  </a:ext>
                </a:extLst>
              </p:cNvPr>
              <p:cNvSpPr txBox="1">
                <a:spLocks noRot="1" noChangeAspect="1" noMove="1" noResize="1" noEditPoints="1" noAdjustHandles="1" noChangeArrowheads="1" noChangeShapeType="1" noTextEdit="1"/>
              </p:cNvSpPr>
              <p:nvPr/>
            </p:nvSpPr>
            <p:spPr>
              <a:xfrm rot="2782648">
                <a:off x="10346168" y="3350939"/>
                <a:ext cx="635110" cy="276999"/>
              </a:xfrm>
              <a:prstGeom prst="rect">
                <a:avLst/>
              </a:prstGeom>
              <a:blipFill>
                <a:blip r:embed="rId12"/>
                <a:stretch>
                  <a:fillRect l="-7547" t="-5607" r="-3774" b="-7477"/>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DD5B4CC5-E242-929F-36B8-F46FA1AF8873}"/>
              </a:ext>
            </a:extLst>
          </p:cNvPr>
          <p:cNvSpPr txBox="1"/>
          <p:nvPr/>
        </p:nvSpPr>
        <p:spPr>
          <a:xfrm>
            <a:off x="8191440" y="3940803"/>
            <a:ext cx="1423275" cy="369332"/>
          </a:xfrm>
          <a:prstGeom prst="rect">
            <a:avLst/>
          </a:prstGeom>
          <a:noFill/>
        </p:spPr>
        <p:txBody>
          <a:bodyPr wrap="none" rtlCol="0">
            <a:spAutoFit/>
          </a:bodyPr>
          <a:lstStyle/>
          <a:p>
            <a:r>
              <a:rPr lang="en-US" dirty="0"/>
              <a:t>Microphones</a:t>
            </a:r>
          </a:p>
        </p:txBody>
      </p:sp>
      <p:sp>
        <p:nvSpPr>
          <p:cNvPr id="42" name="TextBox 41">
            <a:extLst>
              <a:ext uri="{FF2B5EF4-FFF2-40B4-BE49-F238E27FC236}">
                <a16:creationId xmlns:a16="http://schemas.microsoft.com/office/drawing/2014/main" id="{90950953-B571-E229-7CEC-A9836EEAEC5B}"/>
              </a:ext>
            </a:extLst>
          </p:cNvPr>
          <p:cNvSpPr txBox="1"/>
          <p:nvPr/>
        </p:nvSpPr>
        <p:spPr>
          <a:xfrm>
            <a:off x="9865338" y="4466311"/>
            <a:ext cx="301686" cy="369332"/>
          </a:xfrm>
          <a:prstGeom prst="rect">
            <a:avLst/>
          </a:prstGeom>
          <a:noFill/>
        </p:spPr>
        <p:txBody>
          <a:bodyPr wrap="none" rtlCol="0">
            <a:spAutoFit/>
          </a:bodyPr>
          <a:lstStyle/>
          <a:p>
            <a:r>
              <a:rPr lang="en-US" dirty="0"/>
              <a:t>1</a:t>
            </a:r>
          </a:p>
        </p:txBody>
      </p:sp>
      <p:sp>
        <p:nvSpPr>
          <p:cNvPr id="45" name="TextBox 44">
            <a:extLst>
              <a:ext uri="{FF2B5EF4-FFF2-40B4-BE49-F238E27FC236}">
                <a16:creationId xmlns:a16="http://schemas.microsoft.com/office/drawing/2014/main" id="{63DB9916-FBE1-3369-D3EC-DE645AB42922}"/>
              </a:ext>
            </a:extLst>
          </p:cNvPr>
          <p:cNvSpPr txBox="1"/>
          <p:nvPr/>
        </p:nvSpPr>
        <p:spPr>
          <a:xfrm>
            <a:off x="11068065" y="4470427"/>
            <a:ext cx="301686" cy="369332"/>
          </a:xfrm>
          <a:prstGeom prst="rect">
            <a:avLst/>
          </a:prstGeom>
          <a:noFill/>
        </p:spPr>
        <p:txBody>
          <a:bodyPr wrap="none" rtlCol="0">
            <a:spAutoFit/>
          </a:bodyPr>
          <a:lstStyle/>
          <a:p>
            <a:r>
              <a:rPr lang="en-US" dirty="0"/>
              <a:t>2</a:t>
            </a:r>
          </a:p>
        </p:txBody>
      </p:sp>
      <p:cxnSp>
        <p:nvCxnSpPr>
          <p:cNvPr id="46" name="Straight Connector 45">
            <a:extLst>
              <a:ext uri="{FF2B5EF4-FFF2-40B4-BE49-F238E27FC236}">
                <a16:creationId xmlns:a16="http://schemas.microsoft.com/office/drawing/2014/main" id="{3405CCEC-4EC0-9DC7-AFDB-87E53713C3FF}"/>
              </a:ext>
            </a:extLst>
          </p:cNvPr>
          <p:cNvCxnSpPr>
            <a:cxnSpLocks/>
          </p:cNvCxnSpPr>
          <p:nvPr/>
        </p:nvCxnSpPr>
        <p:spPr>
          <a:xfrm flipV="1">
            <a:off x="9329351" y="3718872"/>
            <a:ext cx="2261287" cy="34221"/>
          </a:xfrm>
          <a:prstGeom prst="line">
            <a:avLst/>
          </a:prstGeom>
          <a:ln w="2540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886EEC1-164F-1F16-4D0D-A52DB742DBEB}"/>
                  </a:ext>
                </a:extLst>
              </p:cNvPr>
              <p:cNvSpPr txBox="1"/>
              <p:nvPr/>
            </p:nvSpPr>
            <p:spPr>
              <a:xfrm>
                <a:off x="822249" y="2971572"/>
                <a:ext cx="4316168" cy="1646861"/>
              </a:xfrm>
              <a:prstGeom prst="rect">
                <a:avLst/>
              </a:prstGeom>
              <a:noFill/>
            </p:spPr>
            <p:txBody>
              <a:bodyPr wrap="square" rtlCol="0">
                <a:spAutoFit/>
              </a:bodyPr>
              <a:lstStyle/>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0</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b="0" i="0" dirty="0" smtClean="0"/>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b="0" i="0" smtClean="0">
                            <a:solidFill>
                              <a:srgbClr val="FF0000"/>
                            </a:solidFill>
                            <a:latin typeface="Cambria Math" panose="02040503050406030204" pitchFamily="18" charset="0"/>
                          </a:rPr>
                          <m:t>1</m:t>
                        </m:r>
                        <m:r>
                          <m:rPr>
                            <m:nor/>
                          </m:rPr>
                          <a:rPr lang="en-US" sz="2400" dirty="0"/>
                          <m:t>j</m:t>
                        </m:r>
                        <m:r>
                          <m:rPr>
                            <m:nor/>
                          </m:rPr>
                          <a:rPr lang="en-US" sz="2400" dirty="0"/>
                          <m:t>2</m:t>
                        </m:r>
                        <m:r>
                          <a:rPr lang="el-GR" sz="2400" i="1">
                            <a:latin typeface="Cambria Math" panose="02040503050406030204" pitchFamily="18" charset="0"/>
                          </a:rPr>
                          <m:t>𝜋</m:t>
                        </m:r>
                        <m:r>
                          <m:rPr>
                            <m:nor/>
                          </m:rPr>
                          <a:rPr lang="en-US" sz="2400" dirty="0"/>
                          <m:t>f</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dirty="0"/>
              </a:p>
              <a:p>
                <a:pPr algn="ctr"/>
                <a:r>
                  <a:rPr lang="en-US" sz="2400" dirty="0"/>
                  <a:t> </a:t>
                </a:r>
              </a:p>
            </p:txBody>
          </p:sp>
        </mc:Choice>
        <mc:Fallback xmlns="">
          <p:sp>
            <p:nvSpPr>
              <p:cNvPr id="27" name="TextBox 26">
                <a:extLst>
                  <a:ext uri="{FF2B5EF4-FFF2-40B4-BE49-F238E27FC236}">
                    <a16:creationId xmlns:a16="http://schemas.microsoft.com/office/drawing/2014/main" id="{1886EEC1-164F-1F16-4D0D-A52DB742DBEB}"/>
                  </a:ext>
                </a:extLst>
              </p:cNvPr>
              <p:cNvSpPr txBox="1">
                <a:spLocks noRot="1" noChangeAspect="1" noMove="1" noResize="1" noEditPoints="1" noAdjustHandles="1" noChangeArrowheads="1" noChangeShapeType="1" noTextEdit="1"/>
              </p:cNvSpPr>
              <p:nvPr/>
            </p:nvSpPr>
            <p:spPr>
              <a:xfrm>
                <a:off x="822249" y="2971572"/>
                <a:ext cx="4316168" cy="1646861"/>
              </a:xfrm>
              <a:prstGeom prst="rect">
                <a:avLst/>
              </a:prstGeom>
              <a:blipFill>
                <a:blip r:embed="rId13"/>
                <a:stretch>
                  <a:fillRect/>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E5EB8136-21FE-5894-A767-12477AC892D5}"/>
              </a:ext>
            </a:extLst>
          </p:cNvPr>
          <p:cNvSpPr/>
          <p:nvPr/>
        </p:nvSpPr>
        <p:spPr>
          <a:xfrm>
            <a:off x="2177574" y="2768609"/>
            <a:ext cx="1605517" cy="282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uble Bracket 29">
            <a:extLst>
              <a:ext uri="{FF2B5EF4-FFF2-40B4-BE49-F238E27FC236}">
                <a16:creationId xmlns:a16="http://schemas.microsoft.com/office/drawing/2014/main" id="{10D61744-CA86-C667-7F1C-25B9CD7494F3}"/>
              </a:ext>
            </a:extLst>
          </p:cNvPr>
          <p:cNvSpPr/>
          <p:nvPr/>
        </p:nvSpPr>
        <p:spPr>
          <a:xfrm>
            <a:off x="1594022" y="2971573"/>
            <a:ext cx="2829697" cy="1188318"/>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a:extLst>
              <a:ext uri="{FF2B5EF4-FFF2-40B4-BE49-F238E27FC236}">
                <a16:creationId xmlns:a16="http://schemas.microsoft.com/office/drawing/2014/main" id="{C56078E9-7E09-BA5F-641D-D8278966C7B1}"/>
              </a:ext>
            </a:extLst>
          </p:cNvPr>
          <p:cNvSpPr/>
          <p:nvPr/>
        </p:nvSpPr>
        <p:spPr>
          <a:xfrm>
            <a:off x="0" y="2937450"/>
            <a:ext cx="12192000" cy="1256916"/>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Can we increase the length of steering vector using only two microphones?</a:t>
            </a:r>
          </a:p>
        </p:txBody>
      </p:sp>
    </p:spTree>
    <p:extLst>
      <p:ext uri="{BB962C8B-B14F-4D97-AF65-F5344CB8AC3E}">
        <p14:creationId xmlns:p14="http://schemas.microsoft.com/office/powerpoint/2010/main" val="17078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5E1C95-108B-9D0F-76BB-CE1C7E2F374B}"/>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Structure in Human Speech</a:t>
            </a:r>
          </a:p>
        </p:txBody>
      </p:sp>
      <p:pic>
        <p:nvPicPr>
          <p:cNvPr id="11" name="Content Placeholder 4" descr="Chart&#10;&#10;Description automatically generated">
            <a:extLst>
              <a:ext uri="{FF2B5EF4-FFF2-40B4-BE49-F238E27FC236}">
                <a16:creationId xmlns:a16="http://schemas.microsoft.com/office/drawing/2014/main" id="{9E4A8D62-E123-9A10-2078-428EEFC94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108" y="1133015"/>
            <a:ext cx="5801784" cy="4351338"/>
          </a:xfrm>
          <a:prstGeom prst="rect">
            <a:avLst/>
          </a:prstGeom>
        </p:spPr>
      </p:pic>
    </p:spTree>
    <p:extLst>
      <p:ext uri="{BB962C8B-B14F-4D97-AF65-F5344CB8AC3E}">
        <p14:creationId xmlns:p14="http://schemas.microsoft.com/office/powerpoint/2010/main" val="1133367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5E1C95-108B-9D0F-76BB-CE1C7E2F374B}"/>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Structure in Human Speech</a:t>
            </a:r>
          </a:p>
        </p:txBody>
      </p:sp>
      <p:pic>
        <p:nvPicPr>
          <p:cNvPr id="11" name="Content Placeholder 4" descr="Chart&#10;&#10;Description automatically generated">
            <a:extLst>
              <a:ext uri="{FF2B5EF4-FFF2-40B4-BE49-F238E27FC236}">
                <a16:creationId xmlns:a16="http://schemas.microsoft.com/office/drawing/2014/main" id="{9E4A8D62-E123-9A10-2078-428EEFC94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108" y="1133015"/>
            <a:ext cx="5801784" cy="4351338"/>
          </a:xfrm>
          <a:prstGeom prst="rect">
            <a:avLst/>
          </a:prstGeom>
        </p:spPr>
      </p:pic>
      <p:sp>
        <p:nvSpPr>
          <p:cNvPr id="2" name="Rectangle 1">
            <a:extLst>
              <a:ext uri="{FF2B5EF4-FFF2-40B4-BE49-F238E27FC236}">
                <a16:creationId xmlns:a16="http://schemas.microsoft.com/office/drawing/2014/main" id="{A2066180-217B-D186-506C-DA0929DEACA0}"/>
              </a:ext>
            </a:extLst>
          </p:cNvPr>
          <p:cNvSpPr/>
          <p:nvPr/>
        </p:nvSpPr>
        <p:spPr>
          <a:xfrm>
            <a:off x="6567055" y="1546167"/>
            <a:ext cx="633846" cy="307570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7E24741-E891-2D86-1F7F-05F1106B4101}"/>
              </a:ext>
            </a:extLst>
          </p:cNvPr>
          <p:cNvSpPr/>
          <p:nvPr/>
        </p:nvSpPr>
        <p:spPr>
          <a:xfrm>
            <a:off x="9671927" y="4223084"/>
            <a:ext cx="2045368" cy="977462"/>
          </a:xfrm>
          <a:prstGeom prst="ellipse">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Harmonic structure</a:t>
            </a:r>
          </a:p>
        </p:txBody>
      </p:sp>
      <p:sp>
        <p:nvSpPr>
          <p:cNvPr id="7" name="Freeform: Shape 6">
            <a:extLst>
              <a:ext uri="{FF2B5EF4-FFF2-40B4-BE49-F238E27FC236}">
                <a16:creationId xmlns:a16="http://schemas.microsoft.com/office/drawing/2014/main" id="{121335E1-4C86-C548-7BB5-7FB6D831F817}"/>
              </a:ext>
            </a:extLst>
          </p:cNvPr>
          <p:cNvSpPr/>
          <p:nvPr/>
        </p:nvSpPr>
        <p:spPr>
          <a:xfrm rot="11117433">
            <a:off x="7161975" y="4527393"/>
            <a:ext cx="2635663" cy="272591"/>
          </a:xfrm>
          <a:custGeom>
            <a:avLst/>
            <a:gdLst>
              <a:gd name="connsiteX0" fmla="*/ 0 w 843280"/>
              <a:gd name="connsiteY0" fmla="*/ 0 h 619760"/>
              <a:gd name="connsiteX1" fmla="*/ 294640 w 843280"/>
              <a:gd name="connsiteY1" fmla="*/ 457200 h 619760"/>
              <a:gd name="connsiteX2" fmla="*/ 355600 w 843280"/>
              <a:gd name="connsiteY2" fmla="*/ 60960 h 619760"/>
              <a:gd name="connsiteX3" fmla="*/ 843280 w 843280"/>
              <a:gd name="connsiteY3" fmla="*/ 619760 h 619760"/>
              <a:gd name="connsiteX4" fmla="*/ 843280 w 843280"/>
              <a:gd name="connsiteY4" fmla="*/ 619760 h 61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280" h="619760">
                <a:moveTo>
                  <a:pt x="0" y="0"/>
                </a:moveTo>
                <a:cubicBezTo>
                  <a:pt x="117686" y="223520"/>
                  <a:pt x="235373" y="447040"/>
                  <a:pt x="294640" y="457200"/>
                </a:cubicBezTo>
                <a:cubicBezTo>
                  <a:pt x="353907" y="467360"/>
                  <a:pt x="264160" y="33867"/>
                  <a:pt x="355600" y="60960"/>
                </a:cubicBezTo>
                <a:cubicBezTo>
                  <a:pt x="447040" y="88053"/>
                  <a:pt x="843280" y="619760"/>
                  <a:pt x="843280" y="619760"/>
                </a:cubicBezTo>
                <a:lnTo>
                  <a:pt x="843280" y="619760"/>
                </a:lnTo>
              </a:path>
            </a:pathLst>
          </a:custGeom>
          <a:noFill/>
          <a:ln w="38100">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3195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5D5B1B-2675-2158-0625-515F8A450897}"/>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Leveraging Harmonic Structure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52E308C-9090-066B-C0E6-F606AA7A3A76}"/>
                  </a:ext>
                </a:extLst>
              </p:cNvPr>
              <p:cNvSpPr txBox="1"/>
              <p:nvPr/>
            </p:nvSpPr>
            <p:spPr>
              <a:xfrm>
                <a:off x="822250" y="1433377"/>
                <a:ext cx="4316168" cy="4547079"/>
              </a:xfrm>
              <a:prstGeom prst="rect">
                <a:avLst/>
              </a:prstGeom>
              <a:noFill/>
            </p:spPr>
            <p:txBody>
              <a:bodyPr wrap="square" rtlCol="0">
                <a:spAutoFit/>
              </a:bodyPr>
              <a:lstStyle/>
              <a:p>
                <a:pPr algn="ctr"/>
                <a:endParaRPr lang="en-US" sz="2400" b="0" dirty="0">
                  <a:solidFill>
                    <a:schemeClr val="tx1"/>
                  </a:solidFill>
                </a:endParaRPr>
              </a:p>
              <a:p>
                <a:pPr algn="ctr"/>
                <a:r>
                  <a:rPr lang="en-US" sz="2400" dirty="0"/>
                  <a:t>exp(</a:t>
                </a:r>
                <a14:m>
                  <m:oMath xmlns:m="http://schemas.openxmlformats.org/officeDocument/2006/math">
                    <m:f>
                      <m:fPr>
                        <m:ctrlPr>
                          <a:rPr lang="el-GR" sz="2400" i="1">
                            <a:latin typeface="Cambria Math" panose="02040503050406030204" pitchFamily="18" charset="0"/>
                          </a:rPr>
                        </m:ctrlPr>
                      </m:fPr>
                      <m:num>
                        <m:r>
                          <m:rPr>
                            <m:nor/>
                          </m:rPr>
                          <a:rPr lang="en-US" sz="2400" dirty="0"/>
                          <m:t>j</m:t>
                        </m:r>
                        <m:r>
                          <m:rPr>
                            <m:nor/>
                          </m:rPr>
                          <a:rPr lang="en-US" sz="2400" dirty="0"/>
                          <m:t>2</m:t>
                        </m:r>
                        <m:r>
                          <a:rPr lang="el-GR" sz="2400" i="1">
                            <a:latin typeface="Cambria Math" panose="02040503050406030204" pitchFamily="18" charset="0"/>
                          </a:rPr>
                          <m:t>𝜋</m:t>
                        </m:r>
                        <m:r>
                          <m:rPr>
                            <m:nor/>
                          </m:rPr>
                          <a:rPr lang="en-US" sz="2400" dirty="0" smtClean="0">
                            <a:solidFill>
                              <a:srgbClr val="00B0F0"/>
                            </a:solidFill>
                          </a:rPr>
                          <m:t>f</m:t>
                        </m:r>
                        <m:r>
                          <m:rPr>
                            <m:nor/>
                          </m:rPr>
                          <a:rPr lang="en-US" sz="2400" b="0" i="0" baseline="-25000" dirty="0" smtClean="0">
                            <a:solidFill>
                              <a:srgbClr val="00B0F0"/>
                            </a:solidFill>
                          </a:rPr>
                          <m:t>1</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i="1">
                        <a:latin typeface="Cambria Math" panose="02040503050406030204" pitchFamily="18" charset="0"/>
                      </a:rPr>
                      <m:t>)</m:t>
                    </m:r>
                  </m:oMath>
                </a14:m>
                <a:endParaRPr lang="en-US" sz="2400" dirty="0"/>
              </a:p>
              <a:p>
                <a:pPr algn="ctr"/>
                <a:r>
                  <a:rPr lang="en-US" sz="2400" dirty="0">
                    <a:solidFill>
                      <a:schemeClr val="tx1"/>
                    </a:solidFill>
                  </a:rPr>
                  <a:t>exp(</a:t>
                </a:r>
                <a14:m>
                  <m:oMath xmlns:m="http://schemas.openxmlformats.org/officeDocument/2006/math">
                    <m:f>
                      <m:fPr>
                        <m:ctrlPr>
                          <a:rPr lang="el-GR" sz="2400" i="1">
                            <a:latin typeface="Cambria Math" panose="02040503050406030204" pitchFamily="18" charset="0"/>
                          </a:rPr>
                        </m:ctrlPr>
                      </m:fPr>
                      <m:num>
                        <m:r>
                          <m:rPr>
                            <m:nor/>
                          </m:rPr>
                          <a:rPr lang="en-US" sz="2400" dirty="0"/>
                          <m:t>j</m:t>
                        </m:r>
                        <m:r>
                          <m:rPr>
                            <m:nor/>
                          </m:rPr>
                          <a:rPr lang="en-US" sz="2400" dirty="0"/>
                          <m:t>2</m:t>
                        </m:r>
                        <m:r>
                          <a:rPr lang="el-GR" sz="2400" i="1">
                            <a:latin typeface="Cambria Math" panose="02040503050406030204" pitchFamily="18" charset="0"/>
                          </a:rPr>
                          <m:t>𝜋</m:t>
                        </m:r>
                        <m:r>
                          <m:rPr>
                            <m:nor/>
                          </m:rPr>
                          <a:rPr lang="en-US" sz="2400" dirty="0" smtClean="0">
                            <a:solidFill>
                              <a:srgbClr val="00B0F0"/>
                            </a:solidFill>
                          </a:rPr>
                          <m:t>f</m:t>
                        </m:r>
                        <m:r>
                          <m:rPr>
                            <m:nor/>
                          </m:rPr>
                          <a:rPr lang="en-US" sz="2400" b="0" i="0" baseline="-25000" dirty="0" smtClean="0">
                            <a:solidFill>
                              <a:srgbClr val="00B0F0"/>
                            </a:solidFill>
                          </a:rPr>
                          <m:t>2</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b="0" i="1" smtClean="0">
                        <a:solidFill>
                          <a:schemeClr val="tx1"/>
                        </a:solidFill>
                        <a:latin typeface="Cambria Math" panose="02040503050406030204" pitchFamily="18" charset="0"/>
                      </a:rPr>
                      <m:t>)</m:t>
                    </m:r>
                  </m:oMath>
                </a14:m>
                <a:endParaRPr lang="en-US" sz="2400" b="0" dirty="0">
                  <a:solidFill>
                    <a:schemeClr val="tx1"/>
                  </a:solidFill>
                </a:endParaRPr>
              </a:p>
              <a:p>
                <a:pPr algn="ctr"/>
                <a:r>
                  <a:rPr lang="en-US" sz="2400" dirty="0">
                    <a:solidFill>
                      <a:schemeClr val="tx1"/>
                    </a:solidFill>
                  </a:rPr>
                  <a:t>exp(</a:t>
                </a:r>
                <a14:m>
                  <m:oMath xmlns:m="http://schemas.openxmlformats.org/officeDocument/2006/math">
                    <m:f>
                      <m:fPr>
                        <m:ctrlPr>
                          <a:rPr lang="el-GR" sz="2400" i="1">
                            <a:latin typeface="Cambria Math" panose="02040503050406030204" pitchFamily="18" charset="0"/>
                          </a:rPr>
                        </m:ctrlPr>
                      </m:fPr>
                      <m:num>
                        <m:r>
                          <m:rPr>
                            <m:nor/>
                          </m:rPr>
                          <a:rPr lang="en-US" sz="2400" dirty="0"/>
                          <m:t>j</m:t>
                        </m:r>
                        <m:r>
                          <m:rPr>
                            <m:nor/>
                          </m:rPr>
                          <a:rPr lang="en-US" sz="2400" dirty="0"/>
                          <m:t>2</m:t>
                        </m:r>
                        <m:r>
                          <a:rPr lang="el-GR" sz="2400" i="1">
                            <a:latin typeface="Cambria Math" panose="02040503050406030204" pitchFamily="18" charset="0"/>
                          </a:rPr>
                          <m:t>𝜋</m:t>
                        </m:r>
                        <m:r>
                          <m:rPr>
                            <m:nor/>
                          </m:rPr>
                          <a:rPr lang="en-US" sz="2400" dirty="0" smtClean="0">
                            <a:solidFill>
                              <a:srgbClr val="00B0F0"/>
                            </a:solidFill>
                          </a:rPr>
                          <m:t>f</m:t>
                        </m:r>
                        <m:r>
                          <m:rPr>
                            <m:nor/>
                          </m:rPr>
                          <a:rPr lang="en-US" sz="2400" b="0" i="0" baseline="-25000" dirty="0" smtClean="0">
                            <a:solidFill>
                              <a:srgbClr val="00B0F0"/>
                            </a:solidFill>
                          </a:rPr>
                          <m:t>3</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b="0" i="1" smtClean="0">
                        <a:solidFill>
                          <a:schemeClr val="tx1"/>
                        </a:solidFill>
                        <a:latin typeface="Cambria Math" panose="02040503050406030204" pitchFamily="18" charset="0"/>
                      </a:rPr>
                      <m:t>)</m:t>
                    </m:r>
                  </m:oMath>
                </a14:m>
                <a:endParaRPr lang="en-US" sz="2400" b="0" dirty="0">
                  <a:solidFill>
                    <a:schemeClr val="tx1"/>
                  </a:solidFill>
                </a:endParaRPr>
              </a:p>
              <a:p>
                <a:pPr algn="ctr"/>
                <a:r>
                  <a:rPr lang="en-US" sz="2400" dirty="0">
                    <a:solidFill>
                      <a:schemeClr val="tx1"/>
                    </a:solidFill>
                  </a:rPr>
                  <a:t>exp(</a:t>
                </a:r>
                <a14:m>
                  <m:oMath xmlns:m="http://schemas.openxmlformats.org/officeDocument/2006/math">
                    <m:f>
                      <m:fPr>
                        <m:ctrlPr>
                          <a:rPr lang="el-GR" sz="2400" i="1">
                            <a:latin typeface="Cambria Math" panose="02040503050406030204" pitchFamily="18" charset="0"/>
                          </a:rPr>
                        </m:ctrlPr>
                      </m:fPr>
                      <m:num>
                        <m:r>
                          <m:rPr>
                            <m:nor/>
                          </m:rPr>
                          <a:rPr lang="en-US" sz="2400" dirty="0"/>
                          <m:t>j</m:t>
                        </m:r>
                        <m:r>
                          <m:rPr>
                            <m:nor/>
                          </m:rPr>
                          <a:rPr lang="en-US" sz="2400" dirty="0"/>
                          <m:t>2</m:t>
                        </m:r>
                        <m:r>
                          <a:rPr lang="el-GR" sz="2400" i="1">
                            <a:latin typeface="Cambria Math" panose="02040503050406030204" pitchFamily="18" charset="0"/>
                          </a:rPr>
                          <m:t>𝜋</m:t>
                        </m:r>
                        <m:r>
                          <m:rPr>
                            <m:nor/>
                          </m:rPr>
                          <a:rPr lang="en-US" sz="2400" dirty="0" smtClean="0">
                            <a:solidFill>
                              <a:srgbClr val="00B0F0"/>
                            </a:solidFill>
                          </a:rPr>
                          <m:t>f</m:t>
                        </m:r>
                        <m:r>
                          <m:rPr>
                            <m:nor/>
                          </m:rPr>
                          <a:rPr lang="en-US" sz="2400" b="0" i="0" baseline="-25000" dirty="0" smtClean="0">
                            <a:solidFill>
                              <a:srgbClr val="00B0F0"/>
                            </a:solidFill>
                          </a:rPr>
                          <m:t>4</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b="0" i="1" smtClean="0">
                        <a:solidFill>
                          <a:schemeClr val="tx1"/>
                        </a:solidFill>
                        <a:latin typeface="Cambria Math" panose="02040503050406030204" pitchFamily="18" charset="0"/>
                      </a:rPr>
                      <m:t>)</m:t>
                    </m:r>
                  </m:oMath>
                </a14:m>
                <a:endParaRPr lang="en-US" sz="2400" b="0" dirty="0">
                  <a:solidFill>
                    <a:schemeClr val="tx1"/>
                  </a:solidFill>
                </a:endParaRPr>
              </a:p>
              <a:p>
                <a:pPr algn="ctr"/>
                <a:r>
                  <a:rPr lang="en-US" sz="2400" dirty="0">
                    <a:solidFill>
                      <a:schemeClr val="tx1"/>
                    </a:solidFill>
                  </a:rPr>
                  <a:t>exp(</a:t>
                </a:r>
                <a14:m>
                  <m:oMath xmlns:m="http://schemas.openxmlformats.org/officeDocument/2006/math">
                    <m:f>
                      <m:fPr>
                        <m:ctrlPr>
                          <a:rPr lang="el-GR" sz="2400" i="1">
                            <a:latin typeface="Cambria Math" panose="02040503050406030204" pitchFamily="18" charset="0"/>
                          </a:rPr>
                        </m:ctrlPr>
                      </m:fPr>
                      <m:num>
                        <m:r>
                          <m:rPr>
                            <m:nor/>
                          </m:rPr>
                          <a:rPr lang="en-US" sz="2400" dirty="0"/>
                          <m:t>j</m:t>
                        </m:r>
                        <m:r>
                          <m:rPr>
                            <m:nor/>
                          </m:rPr>
                          <a:rPr lang="en-US" sz="2400" dirty="0"/>
                          <m:t>2</m:t>
                        </m:r>
                        <m:r>
                          <a:rPr lang="el-GR" sz="2400" i="1">
                            <a:latin typeface="Cambria Math" panose="02040503050406030204" pitchFamily="18" charset="0"/>
                          </a:rPr>
                          <m:t>𝜋</m:t>
                        </m:r>
                        <m:r>
                          <m:rPr>
                            <m:nor/>
                          </m:rPr>
                          <a:rPr lang="en-US" sz="2400" dirty="0" smtClean="0">
                            <a:solidFill>
                              <a:srgbClr val="00B0F0"/>
                            </a:solidFill>
                          </a:rPr>
                          <m:t>f</m:t>
                        </m:r>
                        <m:r>
                          <m:rPr>
                            <m:nor/>
                          </m:rPr>
                          <a:rPr lang="en-US" sz="2400" b="0" i="0" baseline="-25000" dirty="0" smtClean="0">
                            <a:solidFill>
                              <a:srgbClr val="00B0F0"/>
                            </a:solidFill>
                          </a:rPr>
                          <m:t>5</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b="0" i="1" smtClean="0">
                        <a:solidFill>
                          <a:schemeClr val="tx1"/>
                        </a:solidFill>
                        <a:latin typeface="Cambria Math" panose="02040503050406030204" pitchFamily="18" charset="0"/>
                      </a:rPr>
                      <m:t>)</m:t>
                    </m:r>
                  </m:oMath>
                </a14:m>
                <a:endParaRPr lang="en-US" sz="2400" b="0" dirty="0">
                  <a:solidFill>
                    <a:schemeClr val="tx1"/>
                  </a:solidFill>
                </a:endParaRPr>
              </a:p>
              <a:p>
                <a:pPr algn="ctr"/>
                <a:endParaRPr lang="en-US" sz="2400" b="0" dirty="0">
                  <a:solidFill>
                    <a:schemeClr val="tx1"/>
                  </a:solidFill>
                </a:endParaRPr>
              </a:p>
              <a:p>
                <a:pPr algn="ctr"/>
                <a:endParaRPr lang="en-US" sz="2400" b="0" dirty="0">
                  <a:solidFill>
                    <a:schemeClr val="tx1"/>
                  </a:solidFill>
                </a:endParaRPr>
              </a:p>
              <a:p>
                <a:pPr algn="ctr"/>
                <a:r>
                  <a:rPr lang="en-US" sz="2400" dirty="0"/>
                  <a:t> </a:t>
                </a:r>
              </a:p>
            </p:txBody>
          </p:sp>
        </mc:Choice>
        <mc:Fallback xmlns="">
          <p:sp>
            <p:nvSpPr>
              <p:cNvPr id="5" name="TextBox 4">
                <a:extLst>
                  <a:ext uri="{FF2B5EF4-FFF2-40B4-BE49-F238E27FC236}">
                    <a16:creationId xmlns:a16="http://schemas.microsoft.com/office/drawing/2014/main" id="{D52E308C-9090-066B-C0E6-F606AA7A3A76}"/>
                  </a:ext>
                </a:extLst>
              </p:cNvPr>
              <p:cNvSpPr txBox="1">
                <a:spLocks noRot="1" noChangeAspect="1" noMove="1" noResize="1" noEditPoints="1" noAdjustHandles="1" noChangeArrowheads="1" noChangeShapeType="1" noTextEdit="1"/>
              </p:cNvSpPr>
              <p:nvPr/>
            </p:nvSpPr>
            <p:spPr>
              <a:xfrm>
                <a:off x="822250" y="1433377"/>
                <a:ext cx="4316168" cy="454707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BE7FB7-B239-EEE3-E2B7-1E3D514FD76C}"/>
                  </a:ext>
                </a:extLst>
              </p:cNvPr>
              <p:cNvSpPr txBox="1"/>
              <p:nvPr/>
            </p:nvSpPr>
            <p:spPr>
              <a:xfrm>
                <a:off x="822249" y="5189325"/>
                <a:ext cx="4316168" cy="684931"/>
              </a:xfrm>
              <a:prstGeom prst="rect">
                <a:avLst/>
              </a:prstGeom>
              <a:noFill/>
            </p:spPr>
            <p:txBody>
              <a:bodyPr wrap="square" rtlCol="0">
                <a:spAutoFit/>
              </a:bodyPr>
              <a:lstStyle/>
              <a:p>
                <a:pPr algn="ctr"/>
                <a:r>
                  <a:rPr lang="en-US" sz="2400" dirty="0">
                    <a:solidFill>
                      <a:schemeClr val="tx1"/>
                    </a:solidFill>
                  </a:rPr>
                  <a:t>exp(</a:t>
                </a:r>
                <a14:m>
                  <m:oMath xmlns:m="http://schemas.openxmlformats.org/officeDocument/2006/math">
                    <m:f>
                      <m:fPr>
                        <m:ctrlPr>
                          <a:rPr lang="el-GR" sz="2400" i="1">
                            <a:latin typeface="Cambria Math" panose="02040503050406030204" pitchFamily="18" charset="0"/>
                          </a:rPr>
                        </m:ctrlPr>
                      </m:fPr>
                      <m:num>
                        <m:r>
                          <m:rPr>
                            <m:nor/>
                          </m:rPr>
                          <a:rPr lang="en-US" sz="2400" dirty="0"/>
                          <m:t>j</m:t>
                        </m:r>
                        <m:r>
                          <m:rPr>
                            <m:nor/>
                          </m:rPr>
                          <a:rPr lang="en-US" sz="2400" dirty="0"/>
                          <m:t>2</m:t>
                        </m:r>
                        <m:r>
                          <a:rPr lang="el-GR" sz="2400" i="1">
                            <a:latin typeface="Cambria Math" panose="02040503050406030204" pitchFamily="18" charset="0"/>
                          </a:rPr>
                          <m:t>𝜋</m:t>
                        </m:r>
                        <m:r>
                          <m:rPr>
                            <m:nor/>
                          </m:rPr>
                          <a:rPr lang="en-US" sz="2400" dirty="0" smtClean="0">
                            <a:solidFill>
                              <a:srgbClr val="00B0F0"/>
                            </a:solidFill>
                          </a:rPr>
                          <m:t>f</m:t>
                        </m:r>
                        <m:r>
                          <m:rPr>
                            <m:nor/>
                          </m:rPr>
                          <a:rPr lang="en-US" sz="2400" b="0" i="0" baseline="-25000" dirty="0" smtClean="0">
                            <a:solidFill>
                              <a:srgbClr val="00B0F0"/>
                            </a:solidFill>
                          </a:rPr>
                          <m:t>N</m:t>
                        </m:r>
                        <m:r>
                          <m:rPr>
                            <m:nor/>
                          </m:rPr>
                          <a:rPr lang="en-US" sz="2400" dirty="0" smtClean="0">
                            <a:solidFill>
                              <a:schemeClr val="tx1"/>
                            </a:solidFill>
                          </a:rPr>
                          <m:t>d</m:t>
                        </m:r>
                        <m:r>
                          <a:rPr lang="en-US" sz="2400" dirty="0">
                            <a:highlight>
                              <a:srgbClr val="FF0000"/>
                            </a:highlight>
                            <a:latin typeface="Cambria Math" panose="02040503050406030204" pitchFamily="18" charset="0"/>
                          </a:rPr>
                          <m:t> </m:t>
                        </m:r>
                        <m:r>
                          <m:rPr>
                            <m:sty m:val="p"/>
                          </m:rPr>
                          <a:rPr lang="en-US" sz="2400" dirty="0">
                            <a:latin typeface="Cambria Math" panose="02040503050406030204" pitchFamily="18" charset="0"/>
                          </a:rPr>
                          <m:t>sin</m:t>
                        </m:r>
                        <m:r>
                          <a:rPr lang="en-US" sz="2400" i="1" dirty="0">
                            <a:latin typeface="Cambria Math" panose="02040503050406030204" pitchFamily="18" charset="0"/>
                          </a:rPr>
                          <m:t>(</m:t>
                        </m:r>
                        <m:r>
                          <m:rPr>
                            <m:sty m:val="p"/>
                          </m:rPr>
                          <a:rPr lang="el-GR" sz="2400" i="1" dirty="0">
                            <a:latin typeface="Cambria Math" panose="02040503050406030204" pitchFamily="18" charset="0"/>
                          </a:rPr>
                          <m:t>θ</m:t>
                        </m:r>
                        <m:r>
                          <a:rPr lang="en-US" sz="2400" i="1" dirty="0">
                            <a:latin typeface="Cambria Math" panose="02040503050406030204" pitchFamily="18" charset="0"/>
                          </a:rPr>
                          <m:t>)</m:t>
                        </m:r>
                      </m:num>
                      <m:den>
                        <m:r>
                          <a:rPr lang="en-US" sz="2400" i="1">
                            <a:latin typeface="Cambria Math" panose="02040503050406030204" pitchFamily="18" charset="0"/>
                          </a:rPr>
                          <m:t>𝑐</m:t>
                        </m:r>
                      </m:den>
                    </m:f>
                    <m:r>
                      <a:rPr lang="en-US" sz="2400" b="0" i="1" smtClean="0">
                        <a:solidFill>
                          <a:schemeClr val="tx1"/>
                        </a:solidFill>
                        <a:latin typeface="Cambria Math" panose="02040503050406030204" pitchFamily="18" charset="0"/>
                      </a:rPr>
                      <m:t>)</m:t>
                    </m:r>
                  </m:oMath>
                </a14:m>
                <a:endParaRPr lang="en-US" sz="2400" b="0" dirty="0">
                  <a:solidFill>
                    <a:schemeClr val="tx1"/>
                  </a:solidFill>
                </a:endParaRPr>
              </a:p>
            </p:txBody>
          </p:sp>
        </mc:Choice>
        <mc:Fallback xmlns="">
          <p:sp>
            <p:nvSpPr>
              <p:cNvPr id="6" name="TextBox 5">
                <a:extLst>
                  <a:ext uri="{FF2B5EF4-FFF2-40B4-BE49-F238E27FC236}">
                    <a16:creationId xmlns:a16="http://schemas.microsoft.com/office/drawing/2014/main" id="{F0BE7FB7-B239-EEE3-E2B7-1E3D514FD76C}"/>
                  </a:ext>
                </a:extLst>
              </p:cNvPr>
              <p:cNvSpPr txBox="1">
                <a:spLocks noRot="1" noChangeAspect="1" noMove="1" noResize="1" noEditPoints="1" noAdjustHandles="1" noChangeArrowheads="1" noChangeShapeType="1" noTextEdit="1"/>
              </p:cNvSpPr>
              <p:nvPr/>
            </p:nvSpPr>
            <p:spPr>
              <a:xfrm>
                <a:off x="822249" y="5189325"/>
                <a:ext cx="4316168" cy="684931"/>
              </a:xfrm>
              <a:prstGeom prst="rect">
                <a:avLst/>
              </a:prstGeom>
              <a:blipFill>
                <a:blip r:embed="rId6"/>
                <a:stretch>
                  <a:fillRect b="-7965"/>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2835B87F-2C6B-FDAE-CE49-3B1EBB4A410B}"/>
              </a:ext>
            </a:extLst>
          </p:cNvPr>
          <p:cNvCxnSpPr>
            <a:cxnSpLocks/>
          </p:cNvCxnSpPr>
          <p:nvPr/>
        </p:nvCxnSpPr>
        <p:spPr>
          <a:xfrm>
            <a:off x="3130346" y="4930357"/>
            <a:ext cx="0" cy="25896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9BDE59F-936F-7D7A-9658-4377D37C14ED}"/>
                  </a:ext>
                </a:extLst>
              </p:cNvPr>
              <p:cNvSpPr txBox="1"/>
              <p:nvPr/>
            </p:nvSpPr>
            <p:spPr>
              <a:xfrm>
                <a:off x="152953" y="3562576"/>
                <a:ext cx="152610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𝑆</m:t>
                      </m:r>
                      <m:r>
                        <a:rPr lang="en-US" sz="2400" b="0" i="1" smtClean="0">
                          <a:solidFill>
                            <a:schemeClr val="tx1"/>
                          </a:solidFill>
                          <a:latin typeface="Cambria Math" panose="02040503050406030204" pitchFamily="18" charset="0"/>
                        </a:rPr>
                        <m:t>=</m:t>
                      </m:r>
                    </m:oMath>
                  </m:oMathPara>
                </a14:m>
                <a:endParaRPr lang="en-US" sz="2400" dirty="0"/>
              </a:p>
            </p:txBody>
          </p:sp>
        </mc:Choice>
        <mc:Fallback xmlns="">
          <p:sp>
            <p:nvSpPr>
              <p:cNvPr id="8" name="TextBox 7">
                <a:extLst>
                  <a:ext uri="{FF2B5EF4-FFF2-40B4-BE49-F238E27FC236}">
                    <a16:creationId xmlns:a16="http://schemas.microsoft.com/office/drawing/2014/main" id="{C9BDE59F-936F-7D7A-9658-4377D37C14ED}"/>
                  </a:ext>
                </a:extLst>
              </p:cNvPr>
              <p:cNvSpPr txBox="1">
                <a:spLocks noRot="1" noChangeAspect="1" noMove="1" noResize="1" noEditPoints="1" noAdjustHandles="1" noChangeArrowheads="1" noChangeShapeType="1" noTextEdit="1"/>
              </p:cNvSpPr>
              <p:nvPr/>
            </p:nvSpPr>
            <p:spPr>
              <a:xfrm>
                <a:off x="152953" y="3562576"/>
                <a:ext cx="1526106" cy="461665"/>
              </a:xfrm>
              <a:prstGeom prst="rect">
                <a:avLst/>
              </a:prstGeom>
              <a:blipFill>
                <a:blip r:embed="rId7"/>
                <a:stretch>
                  <a:fillRect/>
                </a:stretch>
              </a:blipFill>
            </p:spPr>
            <p:txBody>
              <a:bodyPr/>
              <a:lstStyle/>
              <a:p>
                <a:r>
                  <a:rPr lang="en-US">
                    <a:noFill/>
                  </a:rPr>
                  <a:t> </a:t>
                </a:r>
              </a:p>
            </p:txBody>
          </p:sp>
        </mc:Fallback>
      </mc:AlternateContent>
      <p:sp>
        <p:nvSpPr>
          <p:cNvPr id="9" name="Double Bracket 8">
            <a:extLst>
              <a:ext uri="{FF2B5EF4-FFF2-40B4-BE49-F238E27FC236}">
                <a16:creationId xmlns:a16="http://schemas.microsoft.com/office/drawing/2014/main" id="{24C65A56-8BA2-A8B0-575C-5E1E55D7A4C9}"/>
              </a:ext>
            </a:extLst>
          </p:cNvPr>
          <p:cNvSpPr/>
          <p:nvPr/>
        </p:nvSpPr>
        <p:spPr>
          <a:xfrm>
            <a:off x="1359243" y="1513660"/>
            <a:ext cx="3335938" cy="4479796"/>
          </a:xfrm>
          <a:prstGeom prst="bracketPair">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74304BA3-BFAA-7EDA-7422-3C8D729006E3}"/>
              </a:ext>
            </a:extLst>
          </p:cNvPr>
          <p:cNvPicPr>
            <a:picLocks noChangeAspect="1"/>
          </p:cNvPicPr>
          <p:nvPr/>
        </p:nvPicPr>
        <p:blipFill rotWithShape="1">
          <a:blip r:embed="rId8">
            <a:extLst>
              <a:ext uri="{28A0092B-C50C-407E-A947-70E740481C1C}">
                <a14:useLocalDpi xmlns:a14="http://schemas.microsoft.com/office/drawing/2010/main" val="0"/>
              </a:ext>
            </a:extLst>
          </a:blip>
          <a:srcRect l="49999" r="18235" b="56861"/>
          <a:stretch/>
        </p:blipFill>
        <p:spPr>
          <a:xfrm>
            <a:off x="7152644" y="933328"/>
            <a:ext cx="2881041" cy="2765371"/>
          </a:xfrm>
          <a:prstGeom prst="rect">
            <a:avLst/>
          </a:prstGeom>
        </p:spPr>
      </p:pic>
      <p:pic>
        <p:nvPicPr>
          <p:cNvPr id="11" name="Picture 10">
            <a:extLst>
              <a:ext uri="{FF2B5EF4-FFF2-40B4-BE49-F238E27FC236}">
                <a16:creationId xmlns:a16="http://schemas.microsoft.com/office/drawing/2014/main" id="{A90D84EA-E948-4843-4A3B-0D63D493F200}"/>
              </a:ext>
            </a:extLst>
          </p:cNvPr>
          <p:cNvPicPr>
            <a:picLocks noChangeAspect="1"/>
          </p:cNvPicPr>
          <p:nvPr/>
        </p:nvPicPr>
        <p:blipFill>
          <a:blip r:embed="rId9"/>
          <a:stretch>
            <a:fillRect/>
          </a:stretch>
        </p:blipFill>
        <p:spPr>
          <a:xfrm>
            <a:off x="10518905" y="5263980"/>
            <a:ext cx="771525" cy="885825"/>
          </a:xfrm>
          <a:prstGeom prst="rect">
            <a:avLst/>
          </a:prstGeom>
        </p:spPr>
      </p:pic>
      <p:pic>
        <p:nvPicPr>
          <p:cNvPr id="12" name="Picture 11">
            <a:extLst>
              <a:ext uri="{FF2B5EF4-FFF2-40B4-BE49-F238E27FC236}">
                <a16:creationId xmlns:a16="http://schemas.microsoft.com/office/drawing/2014/main" id="{E8AFC13B-DB7D-151D-58AA-1445E255D3FE}"/>
              </a:ext>
            </a:extLst>
          </p:cNvPr>
          <p:cNvPicPr>
            <a:picLocks noChangeAspect="1"/>
          </p:cNvPicPr>
          <p:nvPr/>
        </p:nvPicPr>
        <p:blipFill>
          <a:blip r:embed="rId9"/>
          <a:stretch>
            <a:fillRect/>
          </a:stretch>
        </p:blipFill>
        <p:spPr>
          <a:xfrm>
            <a:off x="8371242" y="5263981"/>
            <a:ext cx="771525" cy="885825"/>
          </a:xfrm>
          <a:prstGeom prst="rect">
            <a:avLst/>
          </a:prstGeom>
        </p:spPr>
      </p:pic>
      <p:cxnSp>
        <p:nvCxnSpPr>
          <p:cNvPr id="13" name="Straight Arrow Connector 12">
            <a:extLst>
              <a:ext uri="{FF2B5EF4-FFF2-40B4-BE49-F238E27FC236}">
                <a16:creationId xmlns:a16="http://schemas.microsoft.com/office/drawing/2014/main" id="{412F3F97-E2E0-C8A4-D059-A68325B26B20}"/>
              </a:ext>
            </a:extLst>
          </p:cNvPr>
          <p:cNvCxnSpPr>
            <a:cxnSpLocks/>
            <a:stCxn id="10" idx="2"/>
            <a:endCxn id="12" idx="0"/>
          </p:cNvCxnSpPr>
          <p:nvPr/>
        </p:nvCxnSpPr>
        <p:spPr>
          <a:xfrm>
            <a:off x="8593165" y="3698699"/>
            <a:ext cx="163840" cy="15652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CE06AF-521D-AA33-AC7E-1CC993A6A101}"/>
              </a:ext>
            </a:extLst>
          </p:cNvPr>
          <p:cNvCxnSpPr>
            <a:cxnSpLocks/>
            <a:stCxn id="10" idx="2"/>
            <a:endCxn id="11" idx="0"/>
          </p:cNvCxnSpPr>
          <p:nvPr/>
        </p:nvCxnSpPr>
        <p:spPr>
          <a:xfrm>
            <a:off x="8593165" y="3698699"/>
            <a:ext cx="2311503" cy="15652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C643E7-B23C-B04F-2969-4A42DF19ECEC}"/>
              </a:ext>
            </a:extLst>
          </p:cNvPr>
          <p:cNvCxnSpPr>
            <a:cxnSpLocks/>
            <a:stCxn id="12" idx="0"/>
            <a:endCxn id="11" idx="0"/>
          </p:cNvCxnSpPr>
          <p:nvPr/>
        </p:nvCxnSpPr>
        <p:spPr>
          <a:xfrm flipV="1">
            <a:off x="8757005" y="5263980"/>
            <a:ext cx="2147663" cy="1"/>
          </a:xfrm>
          <a:prstGeom prst="straightConnector1">
            <a:avLst/>
          </a:prstGeom>
          <a:ln w="3175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F9C1E4-9BB2-CC90-CA76-32BA5AA60DB0}"/>
              </a:ext>
            </a:extLst>
          </p:cNvPr>
          <p:cNvSpPr txBox="1"/>
          <p:nvPr/>
        </p:nvSpPr>
        <p:spPr>
          <a:xfrm>
            <a:off x="9234823" y="5374352"/>
            <a:ext cx="1192025" cy="400110"/>
          </a:xfrm>
          <a:prstGeom prst="rect">
            <a:avLst/>
          </a:prstGeom>
          <a:noFill/>
        </p:spPr>
        <p:txBody>
          <a:bodyPr wrap="square" rtlCol="0">
            <a:spAutoFit/>
          </a:bodyPr>
          <a:lstStyle/>
          <a:p>
            <a:pPr algn="ctr"/>
            <a:r>
              <a:rPr lang="en-US" sz="2000" dirty="0"/>
              <a:t>d</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43F0D3-67A1-8829-CF8D-7F241DF4CD2A}"/>
                  </a:ext>
                </a:extLst>
              </p:cNvPr>
              <p:cNvSpPr txBox="1"/>
              <p:nvPr/>
            </p:nvSpPr>
            <p:spPr>
              <a:xfrm rot="2045384">
                <a:off x="8997214" y="4455090"/>
                <a:ext cx="2958353"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sty m:val="p"/>
                        </m:rPr>
                        <a:rPr lang="en-US" sz="2000" b="0" i="0" dirty="0" smtClean="0">
                          <a:solidFill>
                            <a:schemeClr val="tx1"/>
                          </a:solidFill>
                          <a:latin typeface="Cambria Math" panose="02040503050406030204" pitchFamily="18" charset="0"/>
                        </a:rPr>
                        <m:t>d</m:t>
                      </m:r>
                      <m:r>
                        <a:rPr lang="en-US" sz="2000" b="0" i="0" dirty="0" smtClean="0">
                          <a:solidFill>
                            <a:schemeClr val="tx1"/>
                          </a:solidFill>
                          <a:latin typeface="Cambria Math" panose="02040503050406030204" pitchFamily="18" charset="0"/>
                        </a:rPr>
                        <m:t> </m:t>
                      </m:r>
                      <m:r>
                        <m:rPr>
                          <m:sty m:val="p"/>
                        </m:rPr>
                        <a:rPr lang="en-US" sz="2000" dirty="0" smtClean="0">
                          <a:solidFill>
                            <a:schemeClr val="tx1"/>
                          </a:solidFill>
                          <a:latin typeface="Cambria Math" panose="02040503050406030204" pitchFamily="18" charset="0"/>
                        </a:rPr>
                        <m:t>sin</m:t>
                      </m:r>
                      <m:r>
                        <a:rPr lang="en-US" sz="2000" b="0" i="1" dirty="0" smtClean="0">
                          <a:solidFill>
                            <a:schemeClr val="tx1"/>
                          </a:solidFill>
                          <a:latin typeface="Cambria Math" panose="02040503050406030204" pitchFamily="18" charset="0"/>
                        </a:rPr>
                        <m:t>(</m:t>
                      </m:r>
                      <m:r>
                        <m:rPr>
                          <m:sty m:val="p"/>
                        </m:rPr>
                        <a:rPr lang="el-GR" sz="2000" i="1" dirty="0">
                          <a:solidFill>
                            <a:schemeClr val="tx1"/>
                          </a:solidFill>
                          <a:latin typeface="Cambria Math" panose="02040503050406030204" pitchFamily="18" charset="0"/>
                        </a:rPr>
                        <m:t>θ</m:t>
                      </m:r>
                      <m:r>
                        <a:rPr lang="en-US" sz="2000" b="0" i="1" dirty="0" smtClean="0">
                          <a:solidFill>
                            <a:schemeClr val="tx1"/>
                          </a:solidFill>
                          <a:latin typeface="Cambria Math" panose="02040503050406030204" pitchFamily="18" charset="0"/>
                        </a:rPr>
                        <m:t>)</m:t>
                      </m:r>
                    </m:oMath>
                  </m:oMathPara>
                </a14:m>
                <a:endParaRPr lang="en-US" sz="2000" dirty="0"/>
              </a:p>
            </p:txBody>
          </p:sp>
        </mc:Choice>
        <mc:Fallback xmlns="">
          <p:sp>
            <p:nvSpPr>
              <p:cNvPr id="17" name="TextBox 16">
                <a:extLst>
                  <a:ext uri="{FF2B5EF4-FFF2-40B4-BE49-F238E27FC236}">
                    <a16:creationId xmlns:a16="http://schemas.microsoft.com/office/drawing/2014/main" id="{8D43F0D3-67A1-8829-CF8D-7F241DF4CD2A}"/>
                  </a:ext>
                </a:extLst>
              </p:cNvPr>
              <p:cNvSpPr txBox="1">
                <a:spLocks noRot="1" noChangeAspect="1" noMove="1" noResize="1" noEditPoints="1" noAdjustHandles="1" noChangeArrowheads="1" noChangeShapeType="1" noTextEdit="1"/>
              </p:cNvSpPr>
              <p:nvPr/>
            </p:nvSpPr>
            <p:spPr>
              <a:xfrm rot="2045384">
                <a:off x="8997214" y="4455090"/>
                <a:ext cx="2958353" cy="400110"/>
              </a:xfrm>
              <a:prstGeom prst="rect">
                <a:avLst/>
              </a:prstGeom>
              <a:blipFill>
                <a:blip r:embed="rId10"/>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9C30979E-095C-34AB-155E-C73540DB7DBB}"/>
              </a:ext>
            </a:extLst>
          </p:cNvPr>
          <p:cNvCxnSpPr>
            <a:cxnSpLocks/>
            <a:stCxn id="35" idx="1"/>
          </p:cNvCxnSpPr>
          <p:nvPr/>
        </p:nvCxnSpPr>
        <p:spPr>
          <a:xfrm flipH="1">
            <a:off x="4125375" y="1260209"/>
            <a:ext cx="3781401" cy="921914"/>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CD5FE52-D4C7-8D16-D26B-71574B46A40B}"/>
              </a:ext>
            </a:extLst>
          </p:cNvPr>
          <p:cNvCxnSpPr>
            <a:cxnSpLocks/>
            <a:stCxn id="38" idx="1"/>
          </p:cNvCxnSpPr>
          <p:nvPr/>
        </p:nvCxnSpPr>
        <p:spPr>
          <a:xfrm flipH="1">
            <a:off x="4125374" y="1463841"/>
            <a:ext cx="3781402" cy="1360580"/>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9826A41-E41E-D77E-06F1-5093F9BC867D}"/>
              </a:ext>
            </a:extLst>
          </p:cNvPr>
          <p:cNvCxnSpPr>
            <a:cxnSpLocks/>
            <a:stCxn id="47" idx="1"/>
          </p:cNvCxnSpPr>
          <p:nvPr/>
        </p:nvCxnSpPr>
        <p:spPr>
          <a:xfrm flipH="1">
            <a:off x="4125373" y="1673407"/>
            <a:ext cx="3781403" cy="170949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9E3144-2BD8-DC99-0520-995D7B2F8612}"/>
              </a:ext>
            </a:extLst>
          </p:cNvPr>
          <p:cNvCxnSpPr>
            <a:cxnSpLocks/>
            <a:stCxn id="48" idx="1"/>
          </p:cNvCxnSpPr>
          <p:nvPr/>
        </p:nvCxnSpPr>
        <p:spPr>
          <a:xfrm flipH="1">
            <a:off x="4125372" y="3469215"/>
            <a:ext cx="3781404" cy="212857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C5E53F9-57C1-765C-BF2D-564D26050904}"/>
              </a:ext>
            </a:extLst>
          </p:cNvPr>
          <p:cNvCxnSpPr>
            <a:cxnSpLocks/>
            <a:stCxn id="12" idx="0"/>
          </p:cNvCxnSpPr>
          <p:nvPr/>
        </p:nvCxnSpPr>
        <p:spPr>
          <a:xfrm flipV="1">
            <a:off x="8757005" y="4481339"/>
            <a:ext cx="860473" cy="782642"/>
          </a:xfrm>
          <a:prstGeom prst="straightConnector1">
            <a:avLst/>
          </a:prstGeom>
          <a:ln w="3175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F2C5506-305D-2DBC-3583-584B19E7F037}"/>
              </a:ext>
            </a:extLst>
          </p:cNvPr>
          <p:cNvSpPr/>
          <p:nvPr/>
        </p:nvSpPr>
        <p:spPr>
          <a:xfrm>
            <a:off x="7906776" y="1173892"/>
            <a:ext cx="928932" cy="1726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76AC10-2EFE-3C34-E1D3-44367658B38D}"/>
              </a:ext>
            </a:extLst>
          </p:cNvPr>
          <p:cNvSpPr/>
          <p:nvPr/>
        </p:nvSpPr>
        <p:spPr>
          <a:xfrm>
            <a:off x="7906776" y="1377524"/>
            <a:ext cx="928932" cy="1726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9EBA994-3B42-5D24-8D35-0477C301C4D0}"/>
              </a:ext>
            </a:extLst>
          </p:cNvPr>
          <p:cNvSpPr/>
          <p:nvPr/>
        </p:nvSpPr>
        <p:spPr>
          <a:xfrm>
            <a:off x="7906776" y="1587090"/>
            <a:ext cx="928932" cy="1726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90B87F-6030-006C-0354-259D3FC6B86C}"/>
              </a:ext>
            </a:extLst>
          </p:cNvPr>
          <p:cNvSpPr/>
          <p:nvPr/>
        </p:nvSpPr>
        <p:spPr>
          <a:xfrm>
            <a:off x="7906776" y="3382898"/>
            <a:ext cx="928932" cy="1726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95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3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F434F46-1DF3-47D6-8EA7-5C67CEEBC923}"/>
              </a:ext>
            </a:extLst>
          </p:cNvPr>
          <p:cNvGrpSpPr/>
          <p:nvPr/>
        </p:nvGrpSpPr>
        <p:grpSpPr>
          <a:xfrm>
            <a:off x="1" y="800100"/>
            <a:ext cx="12192001" cy="6082951"/>
            <a:chOff x="1" y="10"/>
            <a:chExt cx="12192001" cy="6883042"/>
          </a:xfrm>
        </p:grpSpPr>
        <p:pic>
          <p:nvPicPr>
            <p:cNvPr id="2060" name="Picture 12" descr="Video chat: Stay in touch: Video chatting with older adults may lower risk  of depression - The Economic Times">
              <a:extLst>
                <a:ext uri="{FF2B5EF4-FFF2-40B4-BE49-F238E27FC236}">
                  <a16:creationId xmlns:a16="http://schemas.microsoft.com/office/drawing/2014/main" id="{7C17ED13-80F7-7F37-C77A-1154054F01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33" r="-3" b="39196"/>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Take advantage of Wi-Fi Calling with your Videotron Mobile plan">
              <a:extLst>
                <a:ext uri="{FF2B5EF4-FFF2-40B4-BE49-F238E27FC236}">
                  <a16:creationId xmlns:a16="http://schemas.microsoft.com/office/drawing/2014/main" id="{35955FC7-1447-3758-31F1-F1C20326FE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459" r="-3" b="21449"/>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Latest gaming news and reviews | TAG24">
              <a:extLst>
                <a:ext uri="{FF2B5EF4-FFF2-40B4-BE49-F238E27FC236}">
                  <a16:creationId xmlns:a16="http://schemas.microsoft.com/office/drawing/2014/main" id="{1BD9C1BD-7FA0-6F89-D047-E7F0892AEF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99" b="19357"/>
            <a:stretch/>
          </p:blipFill>
          <p:spPr bwMode="auto">
            <a:xfrm>
              <a:off x="4182011" y="3912946"/>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2058" name="Picture 10" descr="How to use Houseparty to video chat with your friends - The Verge">
              <a:extLst>
                <a:ext uri="{FF2B5EF4-FFF2-40B4-BE49-F238E27FC236}">
                  <a16:creationId xmlns:a16="http://schemas.microsoft.com/office/drawing/2014/main" id="{0B8BE684-83DF-545A-C2B6-A44D65FA7B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9490"/>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04D74377-06F0-868A-DEBA-BC6C97C9B2B7}"/>
              </a:ext>
            </a:extLst>
          </p:cNvPr>
          <p:cNvSpPr/>
          <p:nvPr/>
        </p:nvSpPr>
        <p:spPr>
          <a:xfrm>
            <a:off x="-20" y="-2959"/>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Common audio communication scenarios</a:t>
            </a:r>
          </a:p>
        </p:txBody>
      </p:sp>
    </p:spTree>
    <p:extLst>
      <p:ext uri="{BB962C8B-B14F-4D97-AF65-F5344CB8AC3E}">
        <p14:creationId xmlns:p14="http://schemas.microsoft.com/office/powerpoint/2010/main" val="90415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5E1C95-108B-9D0F-76BB-CE1C7E2F374B}"/>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VoiceFind</a:t>
            </a:r>
          </a:p>
        </p:txBody>
      </p:sp>
      <p:pic>
        <p:nvPicPr>
          <p:cNvPr id="41" name="Picture 2" descr="228 Crowded Train Station Illustrations &amp; Clip Art - iStock">
            <a:extLst>
              <a:ext uri="{FF2B5EF4-FFF2-40B4-BE49-F238E27FC236}">
                <a16:creationId xmlns:a16="http://schemas.microsoft.com/office/drawing/2014/main" id="{4ED79A60-16D3-B331-AAFD-86CF895EECFD}"/>
              </a:ext>
            </a:extLst>
          </p:cNvPr>
          <p:cNvPicPr>
            <a:picLocks noChangeAspect="1" noChangeArrowheads="1"/>
          </p:cNvPicPr>
          <p:nvPr/>
        </p:nvPicPr>
        <p:blipFill rotWithShape="1">
          <a:blip r:embed="rId4">
            <a:duotone>
              <a:schemeClr val="accent5">
                <a:shade val="45000"/>
                <a:satMod val="135000"/>
              </a:schemeClr>
              <a:prstClr val="white"/>
            </a:duotone>
            <a:alphaModFix amt="51000"/>
            <a:extLst>
              <a:ext uri="{28A0092B-C50C-407E-A947-70E740481C1C}">
                <a14:useLocalDpi xmlns:a14="http://schemas.microsoft.com/office/drawing/2010/main" val="0"/>
              </a:ext>
            </a:extLst>
          </a:blip>
          <a:srcRect l="10904" t="27841" r="8098"/>
          <a:stretch/>
        </p:blipFill>
        <p:spPr bwMode="auto">
          <a:xfrm flipH="1">
            <a:off x="0" y="988003"/>
            <a:ext cx="10400044" cy="577047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3908436B-3510-28C3-3E27-4190A8B2C493}"/>
              </a:ext>
            </a:extLst>
          </p:cNvPr>
          <p:cNvGrpSpPr/>
          <p:nvPr/>
        </p:nvGrpSpPr>
        <p:grpSpPr>
          <a:xfrm>
            <a:off x="1221558" y="3775172"/>
            <a:ext cx="4958728" cy="3082829"/>
            <a:chOff x="1234603" y="1300124"/>
            <a:chExt cx="5672074" cy="3176290"/>
          </a:xfrm>
        </p:grpSpPr>
        <p:pic>
          <p:nvPicPr>
            <p:cNvPr id="43" name="Picture 10" descr="Why Can't Callers Hear Me On My Airpods? (Quick Fix) – Decortweaks">
              <a:extLst>
                <a:ext uri="{FF2B5EF4-FFF2-40B4-BE49-F238E27FC236}">
                  <a16:creationId xmlns:a16="http://schemas.microsoft.com/office/drawing/2014/main" id="{87AE1954-3C25-5EFD-E9A0-39192CC024A9}"/>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ackgroundRemoval t="7813" b="96181" l="9961" r="92676">
                          <a14:foregroundMark x1="57617" y1="7986" x2="57617" y2="7986"/>
                          <a14:foregroundMark x1="70605" y1="35764" x2="70605" y2="35764"/>
                          <a14:foregroundMark x1="44727" y1="82292" x2="44727" y2="82292"/>
                          <a14:foregroundMark x1="44141" y1="74653" x2="44141" y2="74653"/>
                          <a14:foregroundMark x1="45117" y1="70486" x2="45117" y2="70486"/>
                          <a14:foregroundMark x1="51172" y1="65104" x2="51172" y2="65104"/>
                          <a14:foregroundMark x1="56152" y1="72396" x2="56152" y2="72396"/>
                          <a14:foregroundMark x1="68066" y1="74653" x2="68066" y2="74653"/>
                          <a14:foregroundMark x1="73242" y1="59028" x2="73242" y2="59028"/>
                          <a14:foregroundMark x1="71582" y1="46181" x2="71582" y2="46181"/>
                          <a14:foregroundMark x1="55078" y1="75694" x2="55078" y2="75694"/>
                          <a14:foregroundMark x1="55078" y1="75694" x2="55078" y2="75694"/>
                          <a14:foregroundMark x1="55078" y1="75694" x2="55078" y2="75694"/>
                          <a14:foregroundMark x1="62891" y1="76042" x2="62891" y2="76042"/>
                          <a14:foregroundMark x1="47754" y1="70313" x2="52344" y2="86111"/>
                          <a14:foregroundMark x1="52344" y1="86111" x2="58398" y2="84722"/>
                          <a14:foregroundMark x1="58398" y1="84722" x2="57813" y2="74132"/>
                          <a14:foregroundMark x1="57813" y1="74132" x2="52148" y2="66146"/>
                          <a14:foregroundMark x1="52148" y1="66146" x2="47266" y2="70313"/>
                          <a14:foregroundMark x1="47266" y1="70313" x2="47461" y2="71007"/>
                          <a14:foregroundMark x1="57813" y1="77778" x2="78516" y2="70313"/>
                          <a14:foregroundMark x1="78516" y1="70313" x2="84668" y2="77951"/>
                          <a14:foregroundMark x1="84668" y1="77951" x2="82129" y2="87674"/>
                          <a14:foregroundMark x1="82129" y1="87674" x2="66602" y2="90799"/>
                          <a14:foregroundMark x1="66602" y1="90799" x2="60547" y2="86458"/>
                          <a14:foregroundMark x1="60547" y1="86458" x2="58008" y2="77951"/>
                          <a14:foregroundMark x1="58008" y1="77951" x2="58008" y2="77778"/>
                          <a14:foregroundMark x1="76172" y1="57292" x2="76172" y2="57292"/>
                          <a14:foregroundMark x1="73535" y1="47569" x2="77148" y2="56076"/>
                          <a14:foregroundMark x1="77148" y1="56076" x2="73340" y2="48785"/>
                          <a14:foregroundMark x1="73340" y1="48785" x2="73242" y2="48264"/>
                          <a14:foregroundMark x1="79102" y1="63542" x2="84277" y2="67708"/>
                          <a14:foregroundMark x1="84277" y1="67708" x2="88672" y2="74826"/>
                          <a14:foregroundMark x1="88672" y1="74826" x2="90723" y2="84201"/>
                          <a14:foregroundMark x1="90723" y1="84201" x2="85352" y2="89583"/>
                          <a14:foregroundMark x1="85352" y1="89583" x2="79102" y2="79167"/>
                          <a14:foregroundMark x1="79102" y1="79167" x2="77441" y2="69097"/>
                          <a14:foregroundMark x1="77441" y1="69097" x2="79395" y2="64236"/>
                          <a14:foregroundMark x1="50781" y1="62500" x2="45801" y2="68056"/>
                          <a14:foregroundMark x1="45801" y1="68056" x2="42871" y2="79167"/>
                          <a14:foregroundMark x1="42871" y1="79167" x2="42969" y2="89757"/>
                          <a14:foregroundMark x1="42969" y1="89757" x2="50293" y2="95313"/>
                          <a14:foregroundMark x1="50293" y1="95313" x2="55762" y2="96354"/>
                          <a14:foregroundMark x1="55762" y1="96354" x2="51465" y2="89236"/>
                          <a14:foregroundMark x1="51465" y1="89236" x2="48145" y2="78819"/>
                          <a14:foregroundMark x1="48145" y1="78819" x2="50293" y2="64410"/>
                          <a14:foregroundMark x1="89844" y1="93056" x2="89844" y2="93056"/>
                          <a14:foregroundMark x1="84961" y1="85243" x2="82129" y2="94097"/>
                          <a14:foregroundMark x1="82129" y1="94097" x2="88086" y2="98090"/>
                          <a14:foregroundMark x1="88086" y1="98090" x2="93555" y2="97743"/>
                          <a14:foregroundMark x1="93555" y1="97743" x2="93945" y2="87847"/>
                          <a14:foregroundMark x1="93945" y1="87847" x2="92676" y2="77951"/>
                          <a14:foregroundMark x1="92676" y1="77951" x2="86426" y2="81250"/>
                          <a14:foregroundMark x1="86426" y1="81250" x2="84375" y2="86111"/>
                          <a14:backgroundMark x1="38867" y1="73264" x2="38867" y2="73264"/>
                          <a14:backgroundMark x1="32227" y1="55382" x2="32227" y2="55382"/>
                          <a14:backgroundMark x1="45508" y1="52604" x2="34766" y2="68229"/>
                          <a14:backgroundMark x1="34766" y1="68229" x2="32715" y2="58854"/>
                          <a14:backgroundMark x1="32715" y1="58854" x2="37109" y2="50868"/>
                          <a14:backgroundMark x1="37109" y1="50868" x2="43359" y2="49479"/>
                          <a14:backgroundMark x1="43359" y1="49479" x2="45117" y2="53472"/>
                          <a14:backgroundMark x1="31543" y1="71354" x2="29590" y2="82465"/>
                          <a14:backgroundMark x1="29590" y1="82465" x2="34961" y2="84201"/>
                          <a14:backgroundMark x1="34961" y1="84201" x2="34668" y2="74306"/>
                          <a14:backgroundMark x1="34668" y1="74306" x2="31348" y2="72049"/>
                          <a14:backgroundMark x1="46094" y1="40799" x2="45703" y2="40625"/>
                          <a14:backgroundMark x1="37402" y1="41319" x2="37695" y2="42014"/>
                          <a14:backgroundMark x1="49414" y1="51910" x2="50293" y2="52431"/>
                          <a14:backgroundMark x1="48145" y1="54861" x2="44629" y2="45486"/>
                          <a14:backgroundMark x1="44629" y1="45486" x2="50195" y2="47049"/>
                          <a14:backgroundMark x1="50195" y1="47049" x2="48242" y2="55556"/>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34603" y="1300124"/>
              <a:ext cx="5592553" cy="31458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Why Can't Callers Hear Me On My Airpods? (Quick Fix) – Decortweaks">
              <a:extLst>
                <a:ext uri="{FF2B5EF4-FFF2-40B4-BE49-F238E27FC236}">
                  <a16:creationId xmlns:a16="http://schemas.microsoft.com/office/drawing/2014/main" id="{3E328786-06C2-2AE5-886C-0A744814C62A}"/>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7">
                      <a14:imgEffect>
                        <a14:backgroundRemoval t="7813" b="96181" l="9961" r="92676">
                          <a14:foregroundMark x1="57617" y1="7986" x2="57617" y2="7986"/>
                          <a14:foregroundMark x1="70605" y1="35764" x2="70605" y2="35764"/>
                          <a14:foregroundMark x1="44727" y1="82292" x2="44727" y2="82292"/>
                          <a14:foregroundMark x1="44141" y1="74653" x2="44141" y2="74653"/>
                          <a14:foregroundMark x1="45117" y1="70486" x2="45117" y2="70486"/>
                          <a14:foregroundMark x1="51172" y1="65104" x2="51172" y2="65104"/>
                          <a14:foregroundMark x1="56152" y1="72396" x2="56152" y2="72396"/>
                          <a14:foregroundMark x1="68066" y1="74653" x2="68066" y2="74653"/>
                          <a14:foregroundMark x1="73242" y1="59028" x2="73242" y2="59028"/>
                          <a14:foregroundMark x1="71582" y1="46181" x2="71582" y2="46181"/>
                          <a14:foregroundMark x1="55078" y1="75694" x2="55078" y2="75694"/>
                          <a14:foregroundMark x1="55078" y1="75694" x2="55078" y2="75694"/>
                          <a14:foregroundMark x1="55078" y1="75694" x2="55078" y2="75694"/>
                          <a14:foregroundMark x1="62891" y1="76042" x2="62891" y2="76042"/>
                          <a14:foregroundMark x1="47754" y1="70313" x2="52344" y2="86111"/>
                          <a14:foregroundMark x1="52344" y1="86111" x2="58398" y2="84722"/>
                          <a14:foregroundMark x1="58398" y1="84722" x2="57813" y2="74132"/>
                          <a14:foregroundMark x1="57813" y1="74132" x2="52148" y2="66146"/>
                          <a14:foregroundMark x1="52148" y1="66146" x2="47266" y2="70313"/>
                          <a14:foregroundMark x1="47266" y1="70313" x2="47461" y2="71007"/>
                          <a14:foregroundMark x1="57813" y1="77778" x2="78516" y2="70313"/>
                          <a14:foregroundMark x1="78516" y1="70313" x2="84668" y2="77951"/>
                          <a14:foregroundMark x1="84668" y1="77951" x2="82129" y2="87674"/>
                          <a14:foregroundMark x1="82129" y1="87674" x2="66602" y2="90799"/>
                          <a14:foregroundMark x1="66602" y1="90799" x2="60547" y2="86458"/>
                          <a14:foregroundMark x1="60547" y1="86458" x2="58008" y2="77951"/>
                          <a14:foregroundMark x1="58008" y1="77951" x2="58008" y2="77778"/>
                          <a14:foregroundMark x1="76172" y1="57292" x2="76172" y2="57292"/>
                          <a14:foregroundMark x1="73535" y1="47569" x2="77148" y2="56076"/>
                          <a14:foregroundMark x1="77148" y1="56076" x2="73340" y2="48785"/>
                          <a14:foregroundMark x1="73340" y1="48785" x2="73242" y2="48264"/>
                          <a14:foregroundMark x1="79102" y1="63542" x2="84277" y2="67708"/>
                          <a14:foregroundMark x1="84277" y1="67708" x2="88672" y2="74826"/>
                          <a14:foregroundMark x1="88672" y1="74826" x2="90723" y2="84201"/>
                          <a14:foregroundMark x1="90723" y1="84201" x2="85352" y2="89583"/>
                          <a14:foregroundMark x1="85352" y1="89583" x2="79102" y2="79167"/>
                          <a14:foregroundMark x1="79102" y1="79167" x2="77441" y2="69097"/>
                          <a14:foregroundMark x1="77441" y1="69097" x2="79395" y2="64236"/>
                          <a14:foregroundMark x1="50781" y1="62500" x2="45801" y2="68056"/>
                          <a14:foregroundMark x1="45801" y1="68056" x2="42871" y2="79167"/>
                          <a14:foregroundMark x1="42871" y1="79167" x2="42969" y2="89757"/>
                          <a14:foregroundMark x1="42969" y1="89757" x2="50293" y2="95313"/>
                          <a14:foregroundMark x1="50293" y1="95313" x2="55762" y2="96354"/>
                          <a14:foregroundMark x1="55762" y1="96354" x2="51465" y2="89236"/>
                          <a14:foregroundMark x1="51465" y1="89236" x2="48145" y2="78819"/>
                          <a14:foregroundMark x1="48145" y1="78819" x2="50293" y2="64410"/>
                          <a14:foregroundMark x1="89844" y1="93056" x2="89844" y2="93056"/>
                          <a14:foregroundMark x1="84961" y1="85243" x2="82129" y2="94097"/>
                          <a14:foregroundMark x1="82129" y1="94097" x2="88086" y2="98090"/>
                          <a14:foregroundMark x1="88086" y1="98090" x2="93555" y2="97743"/>
                          <a14:foregroundMark x1="93555" y1="97743" x2="93945" y2="87847"/>
                          <a14:foregroundMark x1="93945" y1="87847" x2="92676" y2="77951"/>
                          <a14:foregroundMark x1="92676" y1="77951" x2="86426" y2="81250"/>
                          <a14:foregroundMark x1="86426" y1="81250" x2="84375" y2="86111"/>
                          <a14:backgroundMark x1="38867" y1="73264" x2="38867" y2="73264"/>
                          <a14:backgroundMark x1="32227" y1="55382" x2="32227" y2="55382"/>
                          <a14:backgroundMark x1="45508" y1="52604" x2="34766" y2="68229"/>
                          <a14:backgroundMark x1="34766" y1="68229" x2="32715" y2="58854"/>
                          <a14:backgroundMark x1="32715" y1="58854" x2="37109" y2="50868"/>
                          <a14:backgroundMark x1="37109" y1="50868" x2="43359" y2="49479"/>
                          <a14:backgroundMark x1="43359" y1="49479" x2="45117" y2="53472"/>
                          <a14:backgroundMark x1="31543" y1="71354" x2="29590" y2="82465"/>
                          <a14:backgroundMark x1="29590" y1="82465" x2="34961" y2="84201"/>
                          <a14:backgroundMark x1="34961" y1="84201" x2="34668" y2="74306"/>
                          <a14:backgroundMark x1="34668" y1="74306" x2="31348" y2="72049"/>
                          <a14:backgroundMark x1="46094" y1="40799" x2="45703" y2="40625"/>
                          <a14:backgroundMark x1="37402" y1="41319" x2="37695" y2="42014"/>
                          <a14:backgroundMark x1="49414" y1="51910" x2="50293" y2="52431"/>
                          <a14:backgroundMark x1="48145" y1="54861" x2="44629" y2="45486"/>
                          <a14:backgroundMark x1="44629" y1="45486" x2="50195" y2="47049"/>
                          <a14:backgroundMark x1="50195" y1="47049" x2="48242" y2="55556"/>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14124" y="1300124"/>
              <a:ext cx="5592553" cy="31458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Why Can't Callers Hear Me On My Airpods? (Quick Fix) – Decortweaks">
              <a:extLst>
                <a:ext uri="{FF2B5EF4-FFF2-40B4-BE49-F238E27FC236}">
                  <a16:creationId xmlns:a16="http://schemas.microsoft.com/office/drawing/2014/main" id="{7AC0B451-2508-AB3F-E7A4-98167FCB1B5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813" b="96181" l="9961" r="92676">
                          <a14:foregroundMark x1="57617" y1="7986" x2="57617" y2="7986"/>
                          <a14:foregroundMark x1="70605" y1="35764" x2="70605" y2="35764"/>
                          <a14:foregroundMark x1="44727" y1="82292" x2="44727" y2="82292"/>
                          <a14:foregroundMark x1="44141" y1="74653" x2="44141" y2="74653"/>
                          <a14:foregroundMark x1="45117" y1="70486" x2="45117" y2="70486"/>
                          <a14:foregroundMark x1="51172" y1="65104" x2="51172" y2="65104"/>
                          <a14:foregroundMark x1="56152" y1="72396" x2="56152" y2="72396"/>
                          <a14:foregroundMark x1="68066" y1="74653" x2="68066" y2="74653"/>
                          <a14:foregroundMark x1="73242" y1="59028" x2="73242" y2="59028"/>
                          <a14:foregroundMark x1="71582" y1="46181" x2="71582" y2="46181"/>
                          <a14:foregroundMark x1="55078" y1="75694" x2="55078" y2="75694"/>
                          <a14:foregroundMark x1="55078" y1="75694" x2="55078" y2="75694"/>
                          <a14:foregroundMark x1="55078" y1="75694" x2="55078" y2="75694"/>
                          <a14:foregroundMark x1="62891" y1="76042" x2="62891" y2="76042"/>
                          <a14:foregroundMark x1="47754" y1="70313" x2="52344" y2="86111"/>
                          <a14:foregroundMark x1="52344" y1="86111" x2="58398" y2="84722"/>
                          <a14:foregroundMark x1="58398" y1="84722" x2="57813" y2="74132"/>
                          <a14:foregroundMark x1="57813" y1="74132" x2="52148" y2="66146"/>
                          <a14:foregroundMark x1="52148" y1="66146" x2="47266" y2="70313"/>
                          <a14:foregroundMark x1="47266" y1="70313" x2="47461" y2="71007"/>
                          <a14:foregroundMark x1="57813" y1="77778" x2="78516" y2="70313"/>
                          <a14:foregroundMark x1="78516" y1="70313" x2="84668" y2="77951"/>
                          <a14:foregroundMark x1="84668" y1="77951" x2="82129" y2="87674"/>
                          <a14:foregroundMark x1="82129" y1="87674" x2="66602" y2="90799"/>
                          <a14:foregroundMark x1="66602" y1="90799" x2="60547" y2="86458"/>
                          <a14:foregroundMark x1="60547" y1="86458" x2="58008" y2="77951"/>
                          <a14:foregroundMark x1="58008" y1="77951" x2="58008" y2="77778"/>
                          <a14:foregroundMark x1="76172" y1="57292" x2="76172" y2="57292"/>
                          <a14:foregroundMark x1="73535" y1="47569" x2="77148" y2="56076"/>
                          <a14:foregroundMark x1="77148" y1="56076" x2="73340" y2="48785"/>
                          <a14:foregroundMark x1="73340" y1="48785" x2="73242" y2="48264"/>
                          <a14:foregroundMark x1="79102" y1="63542" x2="84277" y2="67708"/>
                          <a14:foregroundMark x1="84277" y1="67708" x2="88672" y2="74826"/>
                          <a14:foregroundMark x1="88672" y1="74826" x2="90723" y2="84201"/>
                          <a14:foregroundMark x1="90723" y1="84201" x2="85352" y2="89583"/>
                          <a14:foregroundMark x1="85352" y1="89583" x2="79102" y2="79167"/>
                          <a14:foregroundMark x1="79102" y1="79167" x2="77441" y2="69097"/>
                          <a14:foregroundMark x1="77441" y1="69097" x2="79395" y2="64236"/>
                          <a14:foregroundMark x1="50781" y1="62500" x2="45801" y2="68056"/>
                          <a14:foregroundMark x1="45801" y1="68056" x2="42871" y2="79167"/>
                          <a14:foregroundMark x1="42871" y1="79167" x2="42969" y2="89757"/>
                          <a14:foregroundMark x1="42969" y1="89757" x2="50293" y2="95313"/>
                          <a14:foregroundMark x1="50293" y1="95313" x2="55762" y2="96354"/>
                          <a14:foregroundMark x1="55762" y1="96354" x2="51465" y2="89236"/>
                          <a14:foregroundMark x1="51465" y1="89236" x2="48145" y2="78819"/>
                          <a14:foregroundMark x1="48145" y1="78819" x2="50293" y2="64410"/>
                          <a14:foregroundMark x1="89844" y1="93056" x2="89844" y2="93056"/>
                          <a14:foregroundMark x1="84961" y1="85243" x2="82129" y2="94097"/>
                          <a14:foregroundMark x1="82129" y1="94097" x2="88086" y2="98090"/>
                          <a14:foregroundMark x1="88086" y1="98090" x2="93555" y2="97743"/>
                          <a14:foregroundMark x1="93555" y1="97743" x2="93945" y2="87847"/>
                          <a14:foregroundMark x1="93945" y1="87847" x2="92676" y2="77951"/>
                          <a14:foregroundMark x1="92676" y1="77951" x2="86426" y2="81250"/>
                          <a14:foregroundMark x1="86426" y1="81250" x2="84375" y2="86111"/>
                          <a14:backgroundMark x1="38867" y1="73264" x2="38867" y2="73264"/>
                          <a14:backgroundMark x1="32227" y1="55382" x2="32227" y2="55382"/>
                          <a14:backgroundMark x1="45508" y1="52604" x2="34766" y2="68229"/>
                          <a14:backgroundMark x1="34766" y1="68229" x2="32715" y2="58854"/>
                          <a14:backgroundMark x1="32715" y1="58854" x2="37109" y2="50868"/>
                          <a14:backgroundMark x1="37109" y1="50868" x2="43359" y2="49479"/>
                          <a14:backgroundMark x1="43359" y1="49479" x2="45117" y2="53472"/>
                          <a14:backgroundMark x1="31543" y1="71354" x2="29590" y2="82465"/>
                          <a14:backgroundMark x1="29590" y1="82465" x2="34961" y2="84201"/>
                          <a14:backgroundMark x1="34961" y1="84201" x2="34668" y2="74306"/>
                          <a14:backgroundMark x1="34668" y1="74306" x2="31348" y2="72049"/>
                          <a14:backgroundMark x1="46094" y1="40799" x2="45703" y2="40625"/>
                          <a14:backgroundMark x1="37402" y1="41319" x2="37695" y2="42014"/>
                          <a14:backgroundMark x1="49414" y1="51910" x2="50293" y2="52431"/>
                          <a14:backgroundMark x1="48145" y1="54861" x2="44629" y2="45486"/>
                          <a14:backgroundMark x1="44629" y1="45486" x2="50195" y2="47049"/>
                          <a14:backgroundMark x1="50195" y1="47049" x2="48242" y2="55556"/>
                        </a14:backgroundRemoval>
                      </a14:imgEffect>
                    </a14:imgLayer>
                  </a14:imgProps>
                </a:ext>
                <a:ext uri="{28A0092B-C50C-407E-A947-70E740481C1C}">
                  <a14:useLocalDpi xmlns:a14="http://schemas.microsoft.com/office/drawing/2010/main" val="0"/>
                </a:ext>
              </a:extLst>
            </a:blip>
            <a:srcRect/>
            <a:stretch>
              <a:fillRect/>
            </a:stretch>
          </p:blipFill>
          <p:spPr bwMode="auto">
            <a:xfrm>
              <a:off x="1280323" y="1330604"/>
              <a:ext cx="5592553" cy="31458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87717549-F48D-62D0-7BEC-E4982DEF1E91}"/>
              </a:ext>
            </a:extLst>
          </p:cNvPr>
          <p:cNvGrpSpPr/>
          <p:nvPr/>
        </p:nvGrpSpPr>
        <p:grpSpPr>
          <a:xfrm rot="13025209">
            <a:off x="4894151" y="4577439"/>
            <a:ext cx="752347" cy="947004"/>
            <a:chOff x="2346129" y="1321104"/>
            <a:chExt cx="1756307" cy="2136013"/>
          </a:xfrm>
        </p:grpSpPr>
        <p:sp>
          <p:nvSpPr>
            <p:cNvPr id="47" name="Freeform 22">
              <a:extLst>
                <a:ext uri="{FF2B5EF4-FFF2-40B4-BE49-F238E27FC236}">
                  <a16:creationId xmlns:a16="http://schemas.microsoft.com/office/drawing/2014/main" id="{704280D2-747F-9BDA-9148-560C7F56E89D}"/>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23">
              <a:extLst>
                <a:ext uri="{FF2B5EF4-FFF2-40B4-BE49-F238E27FC236}">
                  <a16:creationId xmlns:a16="http://schemas.microsoft.com/office/drawing/2014/main" id="{815DD84B-2270-6790-FDEC-1A5BAF0E7A04}"/>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24">
              <a:extLst>
                <a:ext uri="{FF2B5EF4-FFF2-40B4-BE49-F238E27FC236}">
                  <a16:creationId xmlns:a16="http://schemas.microsoft.com/office/drawing/2014/main" id="{AC28782D-03F6-F799-58EB-41E502C53C5C}"/>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25">
              <a:extLst>
                <a:ext uri="{FF2B5EF4-FFF2-40B4-BE49-F238E27FC236}">
                  <a16:creationId xmlns:a16="http://schemas.microsoft.com/office/drawing/2014/main" id="{D5D4DF3E-4A40-A6BD-CE3E-3CC71EF19389}"/>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F2B8F913-A3E2-3ABC-9C17-5AED44AC76DD}"/>
              </a:ext>
            </a:extLst>
          </p:cNvPr>
          <p:cNvGrpSpPr>
            <a:grpSpLocks/>
          </p:cNvGrpSpPr>
          <p:nvPr/>
        </p:nvGrpSpPr>
        <p:grpSpPr>
          <a:xfrm>
            <a:off x="740943" y="1734699"/>
            <a:ext cx="1828800" cy="1831934"/>
            <a:chOff x="8352883" y="1456257"/>
            <a:chExt cx="1129117" cy="1129117"/>
          </a:xfrm>
        </p:grpSpPr>
        <p:sp>
          <p:nvSpPr>
            <p:cNvPr id="52" name="Oval 51">
              <a:extLst>
                <a:ext uri="{FF2B5EF4-FFF2-40B4-BE49-F238E27FC236}">
                  <a16:creationId xmlns:a16="http://schemas.microsoft.com/office/drawing/2014/main" id="{1B57E28D-9D13-1E5D-DBD8-B841CC6B1148}"/>
                </a:ext>
              </a:extLst>
            </p:cNvPr>
            <p:cNvSpPr/>
            <p:nvPr/>
          </p:nvSpPr>
          <p:spPr>
            <a:xfrm>
              <a:off x="8352883" y="1456257"/>
              <a:ext cx="1129117" cy="1129117"/>
            </a:xfrm>
            <a:prstGeom prst="ellipse">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descr="Use Siri with AirPods (3rd generation) - Apple Support (ZA)">
              <a:extLst>
                <a:ext uri="{FF2B5EF4-FFF2-40B4-BE49-F238E27FC236}">
                  <a16:creationId xmlns:a16="http://schemas.microsoft.com/office/drawing/2014/main" id="{0D995F98-461B-9A0B-3BA6-CF5E998BA8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7473" y="1669736"/>
              <a:ext cx="915648" cy="749535"/>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4" descr="Example of spectrogram for a signal from the Dynamic dataset. (a)... |  Download Scientific Diagram">
            <a:extLst>
              <a:ext uri="{FF2B5EF4-FFF2-40B4-BE49-F238E27FC236}">
                <a16:creationId xmlns:a16="http://schemas.microsoft.com/office/drawing/2014/main" id="{2CC02FE0-EBAE-19C5-865F-FEA77AE9972E}"/>
              </a:ext>
            </a:extLst>
          </p:cNvPr>
          <p:cNvPicPr>
            <a:picLocks noChangeArrowheads="1"/>
          </p:cNvPicPr>
          <p:nvPr/>
        </p:nvPicPr>
        <p:blipFill rotWithShape="1">
          <a:blip r:embed="rId11">
            <a:extLst>
              <a:ext uri="{28A0092B-C50C-407E-A947-70E740481C1C}">
                <a14:useLocalDpi xmlns:a14="http://schemas.microsoft.com/office/drawing/2010/main" val="0"/>
              </a:ext>
            </a:extLst>
          </a:blip>
          <a:srcRect l="11529" t="46304" r="73326" b="20782"/>
          <a:stretch/>
        </p:blipFill>
        <p:spPr bwMode="auto">
          <a:xfrm>
            <a:off x="3571706" y="1734699"/>
            <a:ext cx="1828800" cy="1831934"/>
          </a:xfrm>
          <a:prstGeom prst="ellipse">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A14D5BB2-40CC-480E-A186-57C52243BA5B}"/>
              </a:ext>
            </a:extLst>
          </p:cNvPr>
          <p:cNvGrpSpPr>
            <a:grpSpLocks/>
          </p:cNvGrpSpPr>
          <p:nvPr/>
        </p:nvGrpSpPr>
        <p:grpSpPr>
          <a:xfrm>
            <a:off x="9233231" y="1734699"/>
            <a:ext cx="1828800" cy="1831934"/>
            <a:chOff x="9860197" y="2137607"/>
            <a:chExt cx="1129117" cy="1129117"/>
          </a:xfrm>
          <a:solidFill>
            <a:schemeClr val="bg1"/>
          </a:solidFill>
        </p:grpSpPr>
        <p:sp>
          <p:nvSpPr>
            <p:cNvPr id="57" name="Oval 56">
              <a:extLst>
                <a:ext uri="{FF2B5EF4-FFF2-40B4-BE49-F238E27FC236}">
                  <a16:creationId xmlns:a16="http://schemas.microsoft.com/office/drawing/2014/main" id="{20A5AD63-7F2C-2304-F002-3C55E4A2EFB3}"/>
                </a:ext>
              </a:extLst>
            </p:cNvPr>
            <p:cNvSpPr/>
            <p:nvPr/>
          </p:nvSpPr>
          <p:spPr>
            <a:xfrm>
              <a:off x="9860197" y="2137607"/>
              <a:ext cx="1129117" cy="1129117"/>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Basit Ayantunde's Portfolio">
              <a:extLst>
                <a:ext uri="{FF2B5EF4-FFF2-40B4-BE49-F238E27FC236}">
                  <a16:creationId xmlns:a16="http://schemas.microsoft.com/office/drawing/2014/main" id="{1662BCB0-4C01-DED1-527A-3B0C12E5FE5E}"/>
                </a:ext>
              </a:extLst>
            </p:cNvPr>
            <p:cNvPicPr>
              <a:picLocks noChangeAspect="1" noChangeArrowheads="1"/>
            </p:cNvPicPr>
            <p:nvPr/>
          </p:nvPicPr>
          <p:blipFill>
            <a:blip r:embed="rId12">
              <a:biLevel thresh="75000"/>
              <a:extLst>
                <a:ext uri="{28A0092B-C50C-407E-A947-70E740481C1C}">
                  <a14:useLocalDpi xmlns:a14="http://schemas.microsoft.com/office/drawing/2010/main" val="0"/>
                </a:ext>
              </a:extLst>
            </a:blip>
            <a:srcRect/>
            <a:stretch>
              <a:fillRect/>
            </a:stretch>
          </p:blipFill>
          <p:spPr bwMode="auto">
            <a:xfrm>
              <a:off x="10067349" y="2340786"/>
              <a:ext cx="732108" cy="732108"/>
            </a:xfrm>
            <a:prstGeom prst="rect">
              <a:avLst/>
            </a:prstGeom>
            <a:grpFill/>
          </p:spPr>
        </p:pic>
      </p:grpSp>
      <p:grpSp>
        <p:nvGrpSpPr>
          <p:cNvPr id="59" name="Group 58">
            <a:extLst>
              <a:ext uri="{FF2B5EF4-FFF2-40B4-BE49-F238E27FC236}">
                <a16:creationId xmlns:a16="http://schemas.microsoft.com/office/drawing/2014/main" id="{E88FDBB5-1282-3C59-0BA9-06E60D679304}"/>
              </a:ext>
            </a:extLst>
          </p:cNvPr>
          <p:cNvGrpSpPr>
            <a:grpSpLocks/>
          </p:cNvGrpSpPr>
          <p:nvPr/>
        </p:nvGrpSpPr>
        <p:grpSpPr>
          <a:xfrm>
            <a:off x="6402469" y="1734699"/>
            <a:ext cx="1828800" cy="1831934"/>
            <a:chOff x="8397136" y="4572778"/>
            <a:chExt cx="1129117" cy="1129117"/>
          </a:xfrm>
        </p:grpSpPr>
        <p:sp>
          <p:nvSpPr>
            <p:cNvPr id="60" name="Oval 59">
              <a:extLst>
                <a:ext uri="{FF2B5EF4-FFF2-40B4-BE49-F238E27FC236}">
                  <a16:creationId xmlns:a16="http://schemas.microsoft.com/office/drawing/2014/main" id="{37E36742-2F1D-5150-3242-CFC75EE73BDC}"/>
                </a:ext>
              </a:extLst>
            </p:cNvPr>
            <p:cNvSpPr/>
            <p:nvPr/>
          </p:nvSpPr>
          <p:spPr>
            <a:xfrm>
              <a:off x="8397136" y="4572778"/>
              <a:ext cx="1129117" cy="112911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42C06DF5-606E-2E6C-3802-5EBB31FEB8A0}"/>
                </a:ext>
              </a:extLst>
            </p:cNvPr>
            <p:cNvPicPr>
              <a:picLocks noChangeAspect="1"/>
            </p:cNvPicPr>
            <p:nvPr/>
          </p:nvPicPr>
          <p:blipFill>
            <a:blip r:embed="rId13"/>
            <a:stretch>
              <a:fillRect/>
            </a:stretch>
          </p:blipFill>
          <p:spPr>
            <a:xfrm>
              <a:off x="8788815" y="4718759"/>
              <a:ext cx="708016" cy="937892"/>
            </a:xfrm>
            <a:prstGeom prst="rect">
              <a:avLst/>
            </a:prstGeom>
            <a:scene3d>
              <a:camera prst="orthographicFront">
                <a:rot lat="299989" lon="0" rev="0"/>
              </a:camera>
              <a:lightRig rig="threePt" dir="t"/>
            </a:scene3d>
          </p:spPr>
        </p:pic>
        <p:pic>
          <p:nvPicPr>
            <p:cNvPr id="62" name="Picture 10" descr="Modeling human head in 3DS MAX">
              <a:extLst>
                <a:ext uri="{FF2B5EF4-FFF2-40B4-BE49-F238E27FC236}">
                  <a16:creationId xmlns:a16="http://schemas.microsoft.com/office/drawing/2014/main" id="{C0080438-97A0-3F41-82E4-B0308492051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6667" b="94000" l="10000" r="90000">
                          <a14:foregroundMark x1="53500" y1="10333" x2="53500" y2="10333"/>
                          <a14:foregroundMark x1="53250" y1="6667" x2="53250" y2="6667"/>
                          <a14:foregroundMark x1="51500" y1="94000" x2="51500" y2="94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19109" y="4718759"/>
              <a:ext cx="654081" cy="490560"/>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TextBox 65">
            <a:extLst>
              <a:ext uri="{FF2B5EF4-FFF2-40B4-BE49-F238E27FC236}">
                <a16:creationId xmlns:a16="http://schemas.microsoft.com/office/drawing/2014/main" id="{A144A4A3-4AF1-2C95-6032-5077C30323EC}"/>
              </a:ext>
            </a:extLst>
          </p:cNvPr>
          <p:cNvSpPr txBox="1"/>
          <p:nvPr/>
        </p:nvSpPr>
        <p:spPr>
          <a:xfrm>
            <a:off x="503561" y="828493"/>
            <a:ext cx="2274142" cy="954107"/>
          </a:xfrm>
          <a:prstGeom prst="rect">
            <a:avLst/>
          </a:prstGeom>
          <a:noFill/>
        </p:spPr>
        <p:txBody>
          <a:bodyPr wrap="square" rtlCol="0">
            <a:spAutoFit/>
          </a:bodyPr>
          <a:lstStyle>
            <a:defPPr>
              <a:defRPr lang="en-US"/>
            </a:defPPr>
            <a:lvl1pPr algn="ctr"/>
          </a:lstStyle>
          <a:p>
            <a:r>
              <a:rPr lang="en-US" sz="2800" b="1" dirty="0"/>
              <a:t>Dual-channel recording</a:t>
            </a:r>
          </a:p>
        </p:txBody>
      </p:sp>
      <p:sp>
        <p:nvSpPr>
          <p:cNvPr id="67" name="TextBox 66">
            <a:extLst>
              <a:ext uri="{FF2B5EF4-FFF2-40B4-BE49-F238E27FC236}">
                <a16:creationId xmlns:a16="http://schemas.microsoft.com/office/drawing/2014/main" id="{5F6CC9B3-370C-F947-5B8D-C8A30E24A0C6}"/>
              </a:ext>
            </a:extLst>
          </p:cNvPr>
          <p:cNvSpPr txBox="1"/>
          <p:nvPr/>
        </p:nvSpPr>
        <p:spPr>
          <a:xfrm>
            <a:off x="3150435" y="828493"/>
            <a:ext cx="2682327" cy="954107"/>
          </a:xfrm>
          <a:prstGeom prst="rect">
            <a:avLst/>
          </a:prstGeom>
          <a:noFill/>
        </p:spPr>
        <p:txBody>
          <a:bodyPr wrap="square" rtlCol="0">
            <a:spAutoFit/>
          </a:bodyPr>
          <a:lstStyle/>
          <a:p>
            <a:pPr algn="ctr"/>
            <a:r>
              <a:rPr lang="en-US" sz="2800" b="1" dirty="0"/>
              <a:t>Extracting voice signal structure</a:t>
            </a:r>
          </a:p>
        </p:txBody>
      </p:sp>
      <p:sp>
        <p:nvSpPr>
          <p:cNvPr id="68" name="TextBox 67">
            <a:extLst>
              <a:ext uri="{FF2B5EF4-FFF2-40B4-BE49-F238E27FC236}">
                <a16:creationId xmlns:a16="http://schemas.microsoft.com/office/drawing/2014/main" id="{A887D81C-4A46-BD57-5D7F-E58FFF56E902}"/>
              </a:ext>
            </a:extLst>
          </p:cNvPr>
          <p:cNvSpPr txBox="1"/>
          <p:nvPr/>
        </p:nvSpPr>
        <p:spPr>
          <a:xfrm>
            <a:off x="6156059" y="828493"/>
            <a:ext cx="2321619" cy="954107"/>
          </a:xfrm>
          <a:prstGeom prst="rect">
            <a:avLst/>
          </a:prstGeom>
          <a:noFill/>
        </p:spPr>
        <p:txBody>
          <a:bodyPr wrap="square" rtlCol="0">
            <a:spAutoFit/>
          </a:bodyPr>
          <a:lstStyle/>
          <a:p>
            <a:pPr algn="ctr"/>
            <a:r>
              <a:rPr lang="en-US" sz="2800" b="1" dirty="0"/>
              <a:t>Virtual beamforming</a:t>
            </a:r>
          </a:p>
        </p:txBody>
      </p:sp>
      <p:sp>
        <p:nvSpPr>
          <p:cNvPr id="69" name="TextBox 68">
            <a:extLst>
              <a:ext uri="{FF2B5EF4-FFF2-40B4-BE49-F238E27FC236}">
                <a16:creationId xmlns:a16="http://schemas.microsoft.com/office/drawing/2014/main" id="{68CDECA9-6A34-9B33-BCF6-865E57ED8294}"/>
              </a:ext>
            </a:extLst>
          </p:cNvPr>
          <p:cNvSpPr txBox="1"/>
          <p:nvPr/>
        </p:nvSpPr>
        <p:spPr>
          <a:xfrm>
            <a:off x="8790500" y="828493"/>
            <a:ext cx="2742271" cy="954107"/>
          </a:xfrm>
          <a:prstGeom prst="rect">
            <a:avLst/>
          </a:prstGeom>
          <a:noFill/>
        </p:spPr>
        <p:txBody>
          <a:bodyPr wrap="square" rtlCol="0">
            <a:spAutoFit/>
          </a:bodyPr>
          <a:lstStyle/>
          <a:p>
            <a:pPr algn="ctr"/>
            <a:r>
              <a:rPr lang="en-US" sz="2800" b="1" dirty="0"/>
              <a:t>Generative speech recovery</a:t>
            </a:r>
          </a:p>
        </p:txBody>
      </p:sp>
      <p:pic>
        <p:nvPicPr>
          <p:cNvPr id="70" name="Picture 69">
            <a:extLst>
              <a:ext uri="{FF2B5EF4-FFF2-40B4-BE49-F238E27FC236}">
                <a16:creationId xmlns:a16="http://schemas.microsoft.com/office/drawing/2014/main" id="{A5526DE7-B2E4-80D6-9F98-99178E3A1C8B}"/>
              </a:ext>
            </a:extLst>
          </p:cNvPr>
          <p:cNvPicPr>
            <a:picLocks noChangeAspect="1"/>
          </p:cNvPicPr>
          <p:nvPr/>
        </p:nvPicPr>
        <p:blipFill>
          <a:blip r:embed="rId16"/>
          <a:stretch>
            <a:fillRect/>
          </a:stretch>
        </p:blipFill>
        <p:spPr>
          <a:xfrm rot="19355679">
            <a:off x="192425" y="3411909"/>
            <a:ext cx="744467" cy="357956"/>
          </a:xfrm>
          <a:prstGeom prst="rect">
            <a:avLst/>
          </a:prstGeom>
        </p:spPr>
      </p:pic>
      <p:pic>
        <p:nvPicPr>
          <p:cNvPr id="71" name="Picture 70">
            <a:extLst>
              <a:ext uri="{FF2B5EF4-FFF2-40B4-BE49-F238E27FC236}">
                <a16:creationId xmlns:a16="http://schemas.microsoft.com/office/drawing/2014/main" id="{339968F2-A314-B001-B0A6-705BA689EBA1}"/>
              </a:ext>
            </a:extLst>
          </p:cNvPr>
          <p:cNvPicPr>
            <a:picLocks noChangeAspect="1"/>
          </p:cNvPicPr>
          <p:nvPr/>
        </p:nvPicPr>
        <p:blipFill>
          <a:blip r:embed="rId16"/>
          <a:stretch>
            <a:fillRect/>
          </a:stretch>
        </p:blipFill>
        <p:spPr>
          <a:xfrm rot="2434210">
            <a:off x="2366592" y="3315853"/>
            <a:ext cx="559329" cy="268938"/>
          </a:xfrm>
          <a:prstGeom prst="rect">
            <a:avLst/>
          </a:prstGeom>
        </p:spPr>
      </p:pic>
      <p:pic>
        <p:nvPicPr>
          <p:cNvPr id="72" name="Picture 71">
            <a:extLst>
              <a:ext uri="{FF2B5EF4-FFF2-40B4-BE49-F238E27FC236}">
                <a16:creationId xmlns:a16="http://schemas.microsoft.com/office/drawing/2014/main" id="{5351A155-FA6B-95E8-6881-70762829D75E}"/>
              </a:ext>
            </a:extLst>
          </p:cNvPr>
          <p:cNvPicPr>
            <a:picLocks noChangeAspect="1"/>
          </p:cNvPicPr>
          <p:nvPr/>
        </p:nvPicPr>
        <p:blipFill>
          <a:blip r:embed="rId16"/>
          <a:stretch>
            <a:fillRect/>
          </a:stretch>
        </p:blipFill>
        <p:spPr>
          <a:xfrm rot="19575243">
            <a:off x="2707413" y="3011413"/>
            <a:ext cx="559329" cy="268936"/>
          </a:xfrm>
          <a:prstGeom prst="rect">
            <a:avLst/>
          </a:prstGeom>
        </p:spPr>
      </p:pic>
      <p:pic>
        <p:nvPicPr>
          <p:cNvPr id="73" name="Picture 72">
            <a:extLst>
              <a:ext uri="{FF2B5EF4-FFF2-40B4-BE49-F238E27FC236}">
                <a16:creationId xmlns:a16="http://schemas.microsoft.com/office/drawing/2014/main" id="{70DB58D4-E257-0EB4-28A4-A1690EB73DE5}"/>
              </a:ext>
            </a:extLst>
          </p:cNvPr>
          <p:cNvPicPr>
            <a:picLocks noChangeAspect="1"/>
          </p:cNvPicPr>
          <p:nvPr/>
        </p:nvPicPr>
        <p:blipFill>
          <a:blip r:embed="rId16"/>
          <a:stretch>
            <a:fillRect/>
          </a:stretch>
        </p:blipFill>
        <p:spPr>
          <a:xfrm rot="19743996">
            <a:off x="5686424" y="2936335"/>
            <a:ext cx="676788" cy="325415"/>
          </a:xfrm>
          <a:prstGeom prst="rect">
            <a:avLst/>
          </a:prstGeom>
        </p:spPr>
      </p:pic>
      <p:pic>
        <p:nvPicPr>
          <p:cNvPr id="74" name="Picture 73">
            <a:extLst>
              <a:ext uri="{FF2B5EF4-FFF2-40B4-BE49-F238E27FC236}">
                <a16:creationId xmlns:a16="http://schemas.microsoft.com/office/drawing/2014/main" id="{3927AB38-A849-1D0E-DCD4-9BDBEB7ACB02}"/>
              </a:ext>
            </a:extLst>
          </p:cNvPr>
          <p:cNvPicPr>
            <a:picLocks noChangeAspect="1"/>
          </p:cNvPicPr>
          <p:nvPr/>
        </p:nvPicPr>
        <p:blipFill>
          <a:blip r:embed="rId16"/>
          <a:stretch>
            <a:fillRect/>
          </a:stretch>
        </p:blipFill>
        <p:spPr>
          <a:xfrm rot="16047518">
            <a:off x="6463415" y="3595272"/>
            <a:ext cx="462256" cy="222263"/>
          </a:xfrm>
          <a:prstGeom prst="rect">
            <a:avLst/>
          </a:prstGeom>
        </p:spPr>
      </p:pic>
      <p:sp>
        <p:nvSpPr>
          <p:cNvPr id="75" name="TextBox 74">
            <a:extLst>
              <a:ext uri="{FF2B5EF4-FFF2-40B4-BE49-F238E27FC236}">
                <a16:creationId xmlns:a16="http://schemas.microsoft.com/office/drawing/2014/main" id="{0D4137F3-522A-18EC-1EA7-2D8F279FA65D}"/>
              </a:ext>
            </a:extLst>
          </p:cNvPr>
          <p:cNvSpPr txBox="1"/>
          <p:nvPr/>
        </p:nvSpPr>
        <p:spPr>
          <a:xfrm>
            <a:off x="5257942" y="4777873"/>
            <a:ext cx="2074382" cy="954107"/>
          </a:xfrm>
          <a:prstGeom prst="rect">
            <a:avLst/>
          </a:prstGeom>
          <a:noFill/>
        </p:spPr>
        <p:txBody>
          <a:bodyPr wrap="square" rtlCol="0">
            <a:spAutoFit/>
          </a:bodyPr>
          <a:lstStyle>
            <a:defPPr>
              <a:defRPr lang="en-US"/>
            </a:defPPr>
            <a:lvl1pPr algn="ctr"/>
          </a:lstStyle>
          <a:p>
            <a:r>
              <a:rPr lang="en-US" sz="2800" b="1" dirty="0"/>
              <a:t>Loud noise field</a:t>
            </a:r>
          </a:p>
        </p:txBody>
      </p:sp>
      <p:sp>
        <p:nvSpPr>
          <p:cNvPr id="77" name="TextBox 76">
            <a:extLst>
              <a:ext uri="{FF2B5EF4-FFF2-40B4-BE49-F238E27FC236}">
                <a16:creationId xmlns:a16="http://schemas.microsoft.com/office/drawing/2014/main" id="{485C6B17-8783-141A-E1CD-4EFB0B3A4B90}"/>
              </a:ext>
            </a:extLst>
          </p:cNvPr>
          <p:cNvSpPr txBox="1"/>
          <p:nvPr/>
        </p:nvSpPr>
        <p:spPr>
          <a:xfrm>
            <a:off x="9163534" y="4963593"/>
            <a:ext cx="1968193" cy="954107"/>
          </a:xfrm>
          <a:prstGeom prst="rect">
            <a:avLst/>
          </a:prstGeom>
          <a:noFill/>
        </p:spPr>
        <p:txBody>
          <a:bodyPr wrap="square" rtlCol="0">
            <a:spAutoFit/>
          </a:bodyPr>
          <a:lstStyle>
            <a:defPPr>
              <a:defRPr lang="en-US"/>
            </a:defPPr>
            <a:lvl1pPr algn="ctr"/>
          </a:lstStyle>
          <a:p>
            <a:r>
              <a:rPr lang="en-US" sz="2800" b="1" dirty="0"/>
              <a:t>Clean</a:t>
            </a:r>
            <a:r>
              <a:rPr lang="en-US" sz="2400" b="1" dirty="0"/>
              <a:t> </a:t>
            </a:r>
            <a:r>
              <a:rPr lang="en-US" sz="2800" b="1" dirty="0"/>
              <a:t>speech</a:t>
            </a:r>
          </a:p>
        </p:txBody>
      </p:sp>
      <p:sp>
        <p:nvSpPr>
          <p:cNvPr id="78" name="TextBox 77">
            <a:extLst>
              <a:ext uri="{FF2B5EF4-FFF2-40B4-BE49-F238E27FC236}">
                <a16:creationId xmlns:a16="http://schemas.microsoft.com/office/drawing/2014/main" id="{2637C071-9D15-0A9A-C2A3-1EE6A6D5D2A6}"/>
              </a:ext>
            </a:extLst>
          </p:cNvPr>
          <p:cNvSpPr txBox="1"/>
          <p:nvPr/>
        </p:nvSpPr>
        <p:spPr>
          <a:xfrm>
            <a:off x="3952770" y="5802687"/>
            <a:ext cx="2004685" cy="523220"/>
          </a:xfrm>
          <a:prstGeom prst="rect">
            <a:avLst/>
          </a:prstGeom>
          <a:noFill/>
        </p:spPr>
        <p:txBody>
          <a:bodyPr wrap="square" rtlCol="0">
            <a:spAutoFit/>
          </a:bodyPr>
          <a:lstStyle>
            <a:defPPr>
              <a:defRPr lang="en-US"/>
            </a:defPPr>
            <a:lvl1pPr algn="ctr"/>
          </a:lstStyle>
          <a:p>
            <a:r>
              <a:rPr lang="en-US" sz="2800" b="1" dirty="0"/>
              <a:t>Voice signal</a:t>
            </a:r>
          </a:p>
        </p:txBody>
      </p:sp>
      <p:sp>
        <p:nvSpPr>
          <p:cNvPr id="79" name="Freeform 60">
            <a:extLst>
              <a:ext uri="{FF2B5EF4-FFF2-40B4-BE49-F238E27FC236}">
                <a16:creationId xmlns:a16="http://schemas.microsoft.com/office/drawing/2014/main" id="{8C407F62-4E91-0914-BA27-329BF9026266}"/>
              </a:ext>
            </a:extLst>
          </p:cNvPr>
          <p:cNvSpPr/>
          <p:nvPr/>
        </p:nvSpPr>
        <p:spPr>
          <a:xfrm>
            <a:off x="4068421" y="5194426"/>
            <a:ext cx="713828" cy="584112"/>
          </a:xfrm>
          <a:custGeom>
            <a:avLst/>
            <a:gdLst>
              <a:gd name="connsiteX0" fmla="*/ 0 w 793985"/>
              <a:gd name="connsiteY0" fmla="*/ 335280 h 432488"/>
              <a:gd name="connsiteX1" fmla="*/ 762000 w 793985"/>
              <a:gd name="connsiteY1" fmla="*/ 411480 h 432488"/>
              <a:gd name="connsiteX2" fmla="*/ 579120 w 793985"/>
              <a:gd name="connsiteY2" fmla="*/ 0 h 432488"/>
            </a:gdLst>
            <a:ahLst/>
            <a:cxnLst>
              <a:cxn ang="0">
                <a:pos x="connsiteX0" y="connsiteY0"/>
              </a:cxn>
              <a:cxn ang="0">
                <a:pos x="connsiteX1" y="connsiteY1"/>
              </a:cxn>
              <a:cxn ang="0">
                <a:pos x="connsiteX2" y="connsiteY2"/>
              </a:cxn>
            </a:cxnLst>
            <a:rect l="l" t="t" r="r" b="b"/>
            <a:pathLst>
              <a:path w="793985" h="432488">
                <a:moveTo>
                  <a:pt x="0" y="335280"/>
                </a:moveTo>
                <a:cubicBezTo>
                  <a:pt x="332740" y="401320"/>
                  <a:pt x="665480" y="467360"/>
                  <a:pt x="762000" y="411480"/>
                </a:cubicBezTo>
                <a:cubicBezTo>
                  <a:pt x="858520" y="355600"/>
                  <a:pt x="718820" y="177800"/>
                  <a:pt x="579120" y="0"/>
                </a:cubicBezTo>
              </a:path>
            </a:pathLst>
          </a:custGeom>
          <a:ln w="50800">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8" name="Connector: Curved 97">
            <a:extLst>
              <a:ext uri="{FF2B5EF4-FFF2-40B4-BE49-F238E27FC236}">
                <a16:creationId xmlns:a16="http://schemas.microsoft.com/office/drawing/2014/main" id="{7704A54E-D2BA-56E7-B48B-05147F1401BB}"/>
              </a:ext>
            </a:extLst>
          </p:cNvPr>
          <p:cNvCxnSpPr>
            <a:cxnSpLocks/>
            <a:stCxn id="52" idx="6"/>
            <a:endCxn id="55" idx="2"/>
          </p:cNvCxnSpPr>
          <p:nvPr/>
        </p:nvCxnSpPr>
        <p:spPr>
          <a:xfrm>
            <a:off x="2569743" y="2650666"/>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02" name="Connector: Curved 101">
            <a:extLst>
              <a:ext uri="{FF2B5EF4-FFF2-40B4-BE49-F238E27FC236}">
                <a16:creationId xmlns:a16="http://schemas.microsoft.com/office/drawing/2014/main" id="{FB5D886B-B547-0D43-2823-1858BA82AC4D}"/>
              </a:ext>
            </a:extLst>
          </p:cNvPr>
          <p:cNvCxnSpPr>
            <a:cxnSpLocks/>
          </p:cNvCxnSpPr>
          <p:nvPr/>
        </p:nvCxnSpPr>
        <p:spPr>
          <a:xfrm>
            <a:off x="5417981" y="2687840"/>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03" name="Connector: Curved 102">
            <a:extLst>
              <a:ext uri="{FF2B5EF4-FFF2-40B4-BE49-F238E27FC236}">
                <a16:creationId xmlns:a16="http://schemas.microsoft.com/office/drawing/2014/main" id="{8767A392-7A90-3247-FA91-6AC5A1E29746}"/>
              </a:ext>
            </a:extLst>
          </p:cNvPr>
          <p:cNvCxnSpPr>
            <a:cxnSpLocks/>
          </p:cNvCxnSpPr>
          <p:nvPr/>
        </p:nvCxnSpPr>
        <p:spPr>
          <a:xfrm>
            <a:off x="8231269" y="2700540"/>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35C54A51-7323-2B0C-BA93-5CEAC7F4BD1E}"/>
              </a:ext>
            </a:extLst>
          </p:cNvPr>
          <p:cNvCxnSpPr>
            <a:cxnSpLocks/>
            <a:stCxn id="57" idx="4"/>
            <a:endCxn id="77" idx="0"/>
          </p:cNvCxnSpPr>
          <p:nvPr/>
        </p:nvCxnSpPr>
        <p:spPr>
          <a:xfrm rot="5400000">
            <a:off x="9449151" y="4265113"/>
            <a:ext cx="1396960" cy="12700"/>
          </a:xfrm>
          <a:prstGeom prst="curvedConnector3">
            <a:avLst>
              <a:gd name="adj1" fmla="val 50000"/>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070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 calcmode="lin" valueType="num">
                                      <p:cBhvr additive="base">
                                        <p:cTn id="17" dur="500" fill="hold"/>
                                        <p:tgtEl>
                                          <p:spTgt spid="98"/>
                                        </p:tgtEl>
                                        <p:attrNameLst>
                                          <p:attrName>ppt_x</p:attrName>
                                        </p:attrNameLst>
                                      </p:cBhvr>
                                      <p:tavLst>
                                        <p:tav tm="0">
                                          <p:val>
                                            <p:strVal val="#ppt_x"/>
                                          </p:val>
                                        </p:tav>
                                        <p:tav tm="100000">
                                          <p:val>
                                            <p:strVal val="#ppt_x"/>
                                          </p:val>
                                        </p:tav>
                                      </p:tavLst>
                                    </p:anim>
                                    <p:anim calcmode="lin" valueType="num">
                                      <p:cBhvr additive="base">
                                        <p:cTn id="18" dur="500" fill="hold"/>
                                        <p:tgtEl>
                                          <p:spTgt spid="9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 calcmode="lin" valueType="num">
                                      <p:cBhvr additive="base">
                                        <p:cTn id="31" dur="500" fill="hold"/>
                                        <p:tgtEl>
                                          <p:spTgt spid="102"/>
                                        </p:tgtEl>
                                        <p:attrNameLst>
                                          <p:attrName>ppt_x</p:attrName>
                                        </p:attrNameLst>
                                      </p:cBhvr>
                                      <p:tavLst>
                                        <p:tav tm="0">
                                          <p:val>
                                            <p:strVal val="#ppt_x"/>
                                          </p:val>
                                        </p:tav>
                                        <p:tav tm="100000">
                                          <p:val>
                                            <p:strVal val="#ppt_x"/>
                                          </p:val>
                                        </p:tav>
                                      </p:tavLst>
                                    </p:anim>
                                    <p:anim calcmode="lin" valueType="num">
                                      <p:cBhvr additive="base">
                                        <p:cTn id="32" dur="500" fill="hold"/>
                                        <p:tgtEl>
                                          <p:spTgt spid="10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ppt_x"/>
                                          </p:val>
                                        </p:tav>
                                        <p:tav tm="100000">
                                          <p:val>
                                            <p:strVal val="#ppt_x"/>
                                          </p:val>
                                        </p:tav>
                                      </p:tavLst>
                                    </p:anim>
                                    <p:anim calcmode="lin" valueType="num">
                                      <p:cBhvr additive="base">
                                        <p:cTn id="4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500" fill="hold"/>
                                        <p:tgtEl>
                                          <p:spTgt spid="56"/>
                                        </p:tgtEl>
                                        <p:attrNameLst>
                                          <p:attrName>ppt_x</p:attrName>
                                        </p:attrNameLst>
                                      </p:cBhvr>
                                      <p:tavLst>
                                        <p:tav tm="0">
                                          <p:val>
                                            <p:strVal val="#ppt_x"/>
                                          </p:val>
                                        </p:tav>
                                        <p:tav tm="100000">
                                          <p:val>
                                            <p:strVal val="#ppt_x"/>
                                          </p:val>
                                        </p:tav>
                                      </p:tavLst>
                                    </p:anim>
                                    <p:anim calcmode="lin" valueType="num">
                                      <p:cBhvr additive="base">
                                        <p:cTn id="50" dur="500" fill="hold"/>
                                        <p:tgtEl>
                                          <p:spTgt spid="5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500" fill="hold"/>
                                        <p:tgtEl>
                                          <p:spTgt spid="69"/>
                                        </p:tgtEl>
                                        <p:attrNameLst>
                                          <p:attrName>ppt_x</p:attrName>
                                        </p:attrNameLst>
                                      </p:cBhvr>
                                      <p:tavLst>
                                        <p:tav tm="0">
                                          <p:val>
                                            <p:strVal val="#ppt_x"/>
                                          </p:val>
                                        </p:tav>
                                        <p:tav tm="100000">
                                          <p:val>
                                            <p:strVal val="#ppt_x"/>
                                          </p:val>
                                        </p:tav>
                                      </p:tavLst>
                                    </p:anim>
                                    <p:anim calcmode="lin" valueType="num">
                                      <p:cBhvr additive="base">
                                        <p:cTn id="54"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2"/>
                                        </p:tgtEl>
                                        <p:attrNameLst>
                                          <p:attrName>style.visibility</p:attrName>
                                        </p:attrNameLst>
                                      </p:cBhvr>
                                      <p:to>
                                        <p:strVal val="visible"/>
                                      </p:to>
                                    </p:set>
                                    <p:animEffect transition="in" filter="fade">
                                      <p:cBhvr>
                                        <p:cTn id="59" dur="500"/>
                                        <p:tgtEl>
                                          <p:spTgt spid="1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chart&#10;&#10;Description automatically generated">
            <a:extLst>
              <a:ext uri="{FF2B5EF4-FFF2-40B4-BE49-F238E27FC236}">
                <a16:creationId xmlns:a16="http://schemas.microsoft.com/office/drawing/2014/main" id="{1E39DD58-AB81-9100-2769-35C22829DF56}"/>
              </a:ext>
            </a:extLst>
          </p:cNvPr>
          <p:cNvPicPr>
            <a:picLocks noChangeAspect="1"/>
          </p:cNvPicPr>
          <p:nvPr/>
        </p:nvPicPr>
        <p:blipFill rotWithShape="1">
          <a:blip r:embed="rId3">
            <a:extLst>
              <a:ext uri="{28A0092B-C50C-407E-A947-70E740481C1C}">
                <a14:useLocalDpi xmlns:a14="http://schemas.microsoft.com/office/drawing/2010/main" val="0"/>
              </a:ext>
            </a:extLst>
          </a:blip>
          <a:srcRect l="1136" t="4851" r="-435"/>
          <a:stretch/>
        </p:blipFill>
        <p:spPr>
          <a:xfrm>
            <a:off x="6719543" y="1844040"/>
            <a:ext cx="5295900" cy="3169920"/>
          </a:xfrm>
          <a:prstGeom prst="rect">
            <a:avLst/>
          </a:prstGeom>
        </p:spPr>
      </p:pic>
      <p:sp>
        <p:nvSpPr>
          <p:cNvPr id="4" name="Rectangle 3">
            <a:extLst>
              <a:ext uri="{FF2B5EF4-FFF2-40B4-BE49-F238E27FC236}">
                <a16:creationId xmlns:a16="http://schemas.microsoft.com/office/drawing/2014/main" id="{68135749-DB41-D2A6-678E-D04043425766}"/>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Extracting voice signal structure </a:t>
            </a:r>
          </a:p>
        </p:txBody>
      </p:sp>
      <p:sp>
        <p:nvSpPr>
          <p:cNvPr id="2" name="TextBox 1">
            <a:extLst>
              <a:ext uri="{FF2B5EF4-FFF2-40B4-BE49-F238E27FC236}">
                <a16:creationId xmlns:a16="http://schemas.microsoft.com/office/drawing/2014/main" id="{6663F708-8549-17B8-22C8-4EAFF75CF83A}"/>
              </a:ext>
            </a:extLst>
          </p:cNvPr>
          <p:cNvSpPr txBox="1"/>
          <p:nvPr/>
        </p:nvSpPr>
        <p:spPr>
          <a:xfrm>
            <a:off x="0" y="3013501"/>
            <a:ext cx="6876994"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Estimate the fundamental frequencies</a:t>
            </a:r>
          </a:p>
          <a:p>
            <a:pPr marL="285750" indent="-285750">
              <a:buFont typeface="Arial" panose="020B0604020202020204" pitchFamily="34" charset="0"/>
              <a:buChar char="•"/>
            </a:pPr>
            <a:r>
              <a:rPr lang="en-US" sz="2400" dirty="0"/>
              <a:t>Filter estimated frequencies and their harmonics</a:t>
            </a:r>
          </a:p>
        </p:txBody>
      </p:sp>
    </p:spTree>
    <p:extLst>
      <p:ext uri="{BB962C8B-B14F-4D97-AF65-F5344CB8AC3E}">
        <p14:creationId xmlns:p14="http://schemas.microsoft.com/office/powerpoint/2010/main" val="2189930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Virtual Beamforming</a:t>
            </a:r>
          </a:p>
        </p:txBody>
      </p:sp>
      <p:sp>
        <p:nvSpPr>
          <p:cNvPr id="4" name="Rectangle: Rounded Corners 3">
            <a:extLst>
              <a:ext uri="{FF2B5EF4-FFF2-40B4-BE49-F238E27FC236}">
                <a16:creationId xmlns:a16="http://schemas.microsoft.com/office/drawing/2014/main" id="{7000A0C0-C54E-E402-D041-3B03794DAB0F}"/>
              </a:ext>
            </a:extLst>
          </p:cNvPr>
          <p:cNvSpPr/>
          <p:nvPr/>
        </p:nvSpPr>
        <p:spPr>
          <a:xfrm>
            <a:off x="2719648" y="1495949"/>
            <a:ext cx="7043077" cy="4132132"/>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65A18912-1CB3-37E7-E36D-5A9F4A5A351E}"/>
              </a:ext>
            </a:extLst>
          </p:cNvPr>
          <p:cNvPicPr>
            <a:picLocks/>
          </p:cNvPicPr>
          <p:nvPr/>
        </p:nvPicPr>
        <p:blipFill rotWithShape="1">
          <a:blip r:embed="rId3">
            <a:extLst>
              <a:ext uri="{28A0092B-C50C-407E-A947-70E740481C1C}">
                <a14:useLocalDpi xmlns:a14="http://schemas.microsoft.com/office/drawing/2010/main" val="0"/>
              </a:ext>
            </a:extLst>
          </a:blip>
          <a:srcRect l="13777" t="9331" r="72504" b="70603"/>
          <a:stretch/>
        </p:blipFill>
        <p:spPr>
          <a:xfrm>
            <a:off x="688500" y="2052480"/>
            <a:ext cx="1828800" cy="1828800"/>
          </a:xfrm>
          <a:prstGeom prst="rect">
            <a:avLst/>
          </a:prstGeom>
          <a:ln w="25400">
            <a:solidFill>
              <a:schemeClr val="tx1"/>
            </a:solidFill>
          </a:ln>
        </p:spPr>
      </p:pic>
      <p:pic>
        <p:nvPicPr>
          <p:cNvPr id="6" name="Picture 5" descr="Chart&#10;&#10;Description automatically generated">
            <a:extLst>
              <a:ext uri="{FF2B5EF4-FFF2-40B4-BE49-F238E27FC236}">
                <a16:creationId xmlns:a16="http://schemas.microsoft.com/office/drawing/2014/main" id="{83AB4CA0-9C63-8444-49EC-354A054E48BF}"/>
              </a:ext>
            </a:extLst>
          </p:cNvPr>
          <p:cNvPicPr>
            <a:picLocks/>
          </p:cNvPicPr>
          <p:nvPr/>
        </p:nvPicPr>
        <p:blipFill rotWithShape="1">
          <a:blip r:embed="rId3">
            <a:extLst>
              <a:ext uri="{28A0092B-C50C-407E-A947-70E740481C1C}">
                <a14:useLocalDpi xmlns:a14="http://schemas.microsoft.com/office/drawing/2010/main" val="0"/>
              </a:ext>
            </a:extLst>
          </a:blip>
          <a:srcRect l="34411" t="9330" r="51089" b="70604"/>
          <a:stretch/>
        </p:blipFill>
        <p:spPr>
          <a:xfrm>
            <a:off x="10037687" y="2052480"/>
            <a:ext cx="1828800" cy="1828800"/>
          </a:xfrm>
          <a:prstGeom prst="rect">
            <a:avLst/>
          </a:prstGeom>
          <a:ln w="25400">
            <a:solidFill>
              <a:schemeClr val="tx1"/>
            </a:solidFill>
          </a:ln>
        </p:spPr>
      </p:pic>
      <p:grpSp>
        <p:nvGrpSpPr>
          <p:cNvPr id="9" name="Group 8">
            <a:extLst>
              <a:ext uri="{FF2B5EF4-FFF2-40B4-BE49-F238E27FC236}">
                <a16:creationId xmlns:a16="http://schemas.microsoft.com/office/drawing/2014/main" id="{EAAEF4E7-2294-85E0-FC13-2133D1EC07AE}"/>
              </a:ext>
            </a:extLst>
          </p:cNvPr>
          <p:cNvGrpSpPr/>
          <p:nvPr/>
        </p:nvGrpSpPr>
        <p:grpSpPr>
          <a:xfrm>
            <a:off x="1019026" y="4129526"/>
            <a:ext cx="923248" cy="773288"/>
            <a:chOff x="78138" y="4222044"/>
            <a:chExt cx="923248" cy="773288"/>
          </a:xfrm>
        </p:grpSpPr>
        <p:pic>
          <p:nvPicPr>
            <p:cNvPr id="1026" name="Picture 2" descr="Empty set - Wikipedia">
              <a:extLst>
                <a:ext uri="{FF2B5EF4-FFF2-40B4-BE49-F238E27FC236}">
                  <a16:creationId xmlns:a16="http://schemas.microsoft.com/office/drawing/2014/main" id="{182F0F21-A19D-E0AF-7272-E2BC8AFDAA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78138" y="4222044"/>
              <a:ext cx="281339" cy="773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mpty set - Wikipedia">
              <a:extLst>
                <a:ext uri="{FF2B5EF4-FFF2-40B4-BE49-F238E27FC236}">
                  <a16:creationId xmlns:a16="http://schemas.microsoft.com/office/drawing/2014/main" id="{1BB3B0A3-359B-BDCD-DE62-7880C5D6AF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20047" y="4222044"/>
              <a:ext cx="281339" cy="7732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27B64A5-F651-5D1A-C68B-153ED6FF671D}"/>
                </a:ext>
              </a:extLst>
            </p:cNvPr>
            <p:cNvSpPr txBox="1"/>
            <p:nvPr/>
          </p:nvSpPr>
          <p:spPr>
            <a:xfrm>
              <a:off x="218807" y="4257843"/>
              <a:ext cx="650437" cy="523220"/>
            </a:xfrm>
            <a:prstGeom prst="rect">
              <a:avLst/>
            </a:prstGeom>
            <a:noFill/>
          </p:spPr>
          <p:txBody>
            <a:bodyPr wrap="square" rtlCol="0">
              <a:spAutoFit/>
            </a:bodyPr>
            <a:lstStyle/>
            <a:p>
              <a:r>
                <a:rPr lang="en-US" sz="2800" dirty="0"/>
                <a:t> …</a:t>
              </a:r>
              <a:endParaRPr lang="en-US" dirty="0"/>
            </a:p>
          </p:txBody>
        </p:sp>
      </p:grpSp>
      <p:sp>
        <p:nvSpPr>
          <p:cNvPr id="10" name="Rectangle 9">
            <a:extLst>
              <a:ext uri="{FF2B5EF4-FFF2-40B4-BE49-F238E27FC236}">
                <a16:creationId xmlns:a16="http://schemas.microsoft.com/office/drawing/2014/main" id="{427C97C1-EC49-7009-6A1E-56D04D5A24EF}"/>
              </a:ext>
            </a:extLst>
          </p:cNvPr>
          <p:cNvSpPr/>
          <p:nvPr/>
        </p:nvSpPr>
        <p:spPr>
          <a:xfrm>
            <a:off x="3368883" y="3986454"/>
            <a:ext cx="2235200" cy="925579"/>
          </a:xfrm>
          <a:prstGeom prst="rect">
            <a:avLst/>
          </a:prstGeom>
          <a:solidFill>
            <a:srgbClr val="00B05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DOA Estimation</a:t>
            </a:r>
          </a:p>
        </p:txBody>
      </p:sp>
      <p:sp>
        <p:nvSpPr>
          <p:cNvPr id="12" name="Rectangle 11">
            <a:extLst>
              <a:ext uri="{FF2B5EF4-FFF2-40B4-BE49-F238E27FC236}">
                <a16:creationId xmlns:a16="http://schemas.microsoft.com/office/drawing/2014/main" id="{93DDDD60-D5CE-A526-9E3D-6468A8E7E306}"/>
              </a:ext>
            </a:extLst>
          </p:cNvPr>
          <p:cNvSpPr/>
          <p:nvPr/>
        </p:nvSpPr>
        <p:spPr>
          <a:xfrm>
            <a:off x="6292951" y="3987272"/>
            <a:ext cx="2235200" cy="925579"/>
          </a:xfrm>
          <a:prstGeom prst="rect">
            <a:avLst/>
          </a:prstGeom>
          <a:solidFill>
            <a:srgbClr val="00B050">
              <a:alpha val="6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Binary Mask</a:t>
            </a:r>
          </a:p>
        </p:txBody>
      </p:sp>
      <p:cxnSp>
        <p:nvCxnSpPr>
          <p:cNvPr id="13" name="Connector: Curved 12">
            <a:extLst>
              <a:ext uri="{FF2B5EF4-FFF2-40B4-BE49-F238E27FC236}">
                <a16:creationId xmlns:a16="http://schemas.microsoft.com/office/drawing/2014/main" id="{5E1F075D-52BF-C1A4-D9E1-A44FF84C4201}"/>
              </a:ext>
            </a:extLst>
          </p:cNvPr>
          <p:cNvCxnSpPr>
            <a:cxnSpLocks/>
            <a:stCxn id="8" idx="3"/>
            <a:endCxn id="10" idx="1"/>
          </p:cNvCxnSpPr>
          <p:nvPr/>
        </p:nvCxnSpPr>
        <p:spPr>
          <a:xfrm flipV="1">
            <a:off x="1942274" y="4449244"/>
            <a:ext cx="1426609" cy="66926"/>
          </a:xfrm>
          <a:prstGeom prst="curvedConnector3">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15FA0C22-DB5F-2841-1F04-ED9464CEFC31}"/>
              </a:ext>
            </a:extLst>
          </p:cNvPr>
          <p:cNvCxnSpPr>
            <a:cxnSpLocks/>
            <a:stCxn id="5" idx="3"/>
            <a:endCxn id="10" idx="1"/>
          </p:cNvCxnSpPr>
          <p:nvPr/>
        </p:nvCxnSpPr>
        <p:spPr>
          <a:xfrm>
            <a:off x="2517300" y="2966880"/>
            <a:ext cx="851583" cy="1482364"/>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3ED92DC8-525E-103B-9098-9F69FED3B2D1}"/>
              </a:ext>
            </a:extLst>
          </p:cNvPr>
          <p:cNvCxnSpPr>
            <a:cxnSpLocks/>
            <a:stCxn id="10" idx="3"/>
            <a:endCxn id="12" idx="1"/>
          </p:cNvCxnSpPr>
          <p:nvPr/>
        </p:nvCxnSpPr>
        <p:spPr>
          <a:xfrm>
            <a:off x="5604083" y="4449244"/>
            <a:ext cx="688868" cy="818"/>
          </a:xfrm>
          <a:prstGeom prst="curvedConnector3">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0906E2B-9FC7-1CC3-5EE6-2E22E808C20C}"/>
              </a:ext>
            </a:extLst>
          </p:cNvPr>
          <p:cNvSpPr/>
          <p:nvPr/>
        </p:nvSpPr>
        <p:spPr>
          <a:xfrm>
            <a:off x="8528151" y="2499852"/>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X</a:t>
            </a:r>
            <a:endParaRPr lang="en-US" dirty="0">
              <a:solidFill>
                <a:schemeClr val="tx1"/>
              </a:solidFill>
            </a:endParaRPr>
          </a:p>
        </p:txBody>
      </p:sp>
      <p:cxnSp>
        <p:nvCxnSpPr>
          <p:cNvPr id="23" name="Connector: Curved 22">
            <a:extLst>
              <a:ext uri="{FF2B5EF4-FFF2-40B4-BE49-F238E27FC236}">
                <a16:creationId xmlns:a16="http://schemas.microsoft.com/office/drawing/2014/main" id="{56BE7E1B-DA20-471F-C61F-8D939FCCB0F7}"/>
              </a:ext>
            </a:extLst>
          </p:cNvPr>
          <p:cNvCxnSpPr>
            <a:cxnSpLocks/>
            <a:stCxn id="5" idx="3"/>
            <a:endCxn id="21" idx="2"/>
          </p:cNvCxnSpPr>
          <p:nvPr/>
        </p:nvCxnSpPr>
        <p:spPr>
          <a:xfrm flipV="1">
            <a:off x="2517300" y="2957052"/>
            <a:ext cx="6010851" cy="9828"/>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14DD0C96-BF80-8600-8381-36F70A7394C8}"/>
              </a:ext>
            </a:extLst>
          </p:cNvPr>
          <p:cNvCxnSpPr>
            <a:cxnSpLocks/>
            <a:stCxn id="12" idx="3"/>
            <a:endCxn id="21" idx="4"/>
          </p:cNvCxnSpPr>
          <p:nvPr/>
        </p:nvCxnSpPr>
        <p:spPr>
          <a:xfrm flipV="1">
            <a:off x="8528151" y="3414252"/>
            <a:ext cx="457200" cy="1035810"/>
          </a:xfrm>
          <a:prstGeom prst="curvedConnector2">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0E13D11D-A947-9C6D-6F19-7EEC115BD6E0}"/>
              </a:ext>
            </a:extLst>
          </p:cNvPr>
          <p:cNvCxnSpPr>
            <a:cxnSpLocks/>
            <a:stCxn id="21" idx="6"/>
            <a:endCxn id="6" idx="1"/>
          </p:cNvCxnSpPr>
          <p:nvPr/>
        </p:nvCxnSpPr>
        <p:spPr>
          <a:xfrm>
            <a:off x="9442551" y="2957052"/>
            <a:ext cx="595136" cy="9828"/>
          </a:xfrm>
          <a:prstGeom prst="curvedConnector3">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6DA690E5-000B-99F9-E9A7-8863C8D29F65}"/>
              </a:ext>
            </a:extLst>
          </p:cNvPr>
          <p:cNvSpPr/>
          <p:nvPr/>
        </p:nvSpPr>
        <p:spPr>
          <a:xfrm>
            <a:off x="5093037" y="1575220"/>
            <a:ext cx="2236451" cy="472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Spatial Filter</a:t>
            </a:r>
          </a:p>
        </p:txBody>
      </p:sp>
      <p:sp>
        <p:nvSpPr>
          <p:cNvPr id="62" name="TextBox 61">
            <a:extLst>
              <a:ext uri="{FF2B5EF4-FFF2-40B4-BE49-F238E27FC236}">
                <a16:creationId xmlns:a16="http://schemas.microsoft.com/office/drawing/2014/main" id="{B9407807-6A3A-6F8E-D690-CF4E55AA27F2}"/>
              </a:ext>
            </a:extLst>
          </p:cNvPr>
          <p:cNvSpPr txBox="1"/>
          <p:nvPr/>
        </p:nvSpPr>
        <p:spPr>
          <a:xfrm>
            <a:off x="564782" y="1497956"/>
            <a:ext cx="2064774" cy="461665"/>
          </a:xfrm>
          <a:prstGeom prst="rect">
            <a:avLst/>
          </a:prstGeom>
          <a:noFill/>
        </p:spPr>
        <p:txBody>
          <a:bodyPr wrap="square" rtlCol="0">
            <a:spAutoFit/>
          </a:bodyPr>
          <a:lstStyle/>
          <a:p>
            <a:pPr algn="ctr"/>
            <a:r>
              <a:rPr lang="en-US" sz="2400" dirty="0"/>
              <a:t>Noisy Speech</a:t>
            </a:r>
          </a:p>
        </p:txBody>
      </p:sp>
      <p:sp>
        <p:nvSpPr>
          <p:cNvPr id="64" name="TextBox 63">
            <a:extLst>
              <a:ext uri="{FF2B5EF4-FFF2-40B4-BE49-F238E27FC236}">
                <a16:creationId xmlns:a16="http://schemas.microsoft.com/office/drawing/2014/main" id="{EC07FFC4-F013-0D5E-1010-90AFA564346B}"/>
              </a:ext>
            </a:extLst>
          </p:cNvPr>
          <p:cNvSpPr txBox="1"/>
          <p:nvPr/>
        </p:nvSpPr>
        <p:spPr>
          <a:xfrm>
            <a:off x="9852817" y="1510417"/>
            <a:ext cx="2198539" cy="461665"/>
          </a:xfrm>
          <a:prstGeom prst="rect">
            <a:avLst/>
          </a:prstGeom>
          <a:noFill/>
        </p:spPr>
        <p:txBody>
          <a:bodyPr wrap="square" rtlCol="0">
            <a:spAutoFit/>
          </a:bodyPr>
          <a:lstStyle/>
          <a:p>
            <a:pPr algn="ctr"/>
            <a:r>
              <a:rPr lang="en-US" sz="2400" dirty="0"/>
              <a:t>Filtered Speech</a:t>
            </a:r>
          </a:p>
        </p:txBody>
      </p:sp>
      <p:sp>
        <p:nvSpPr>
          <p:cNvPr id="65" name="TextBox 64">
            <a:extLst>
              <a:ext uri="{FF2B5EF4-FFF2-40B4-BE49-F238E27FC236}">
                <a16:creationId xmlns:a16="http://schemas.microsoft.com/office/drawing/2014/main" id="{4EB0CE7F-72AC-CEB6-5A81-B75C845438A0}"/>
              </a:ext>
            </a:extLst>
          </p:cNvPr>
          <p:cNvSpPr txBox="1"/>
          <p:nvPr/>
        </p:nvSpPr>
        <p:spPr>
          <a:xfrm>
            <a:off x="452526" y="5043421"/>
            <a:ext cx="2064774" cy="830997"/>
          </a:xfrm>
          <a:prstGeom prst="rect">
            <a:avLst/>
          </a:prstGeom>
          <a:noFill/>
        </p:spPr>
        <p:txBody>
          <a:bodyPr wrap="square" rtlCol="0">
            <a:spAutoFit/>
          </a:bodyPr>
          <a:lstStyle/>
          <a:p>
            <a:pPr algn="ctr"/>
            <a:r>
              <a:rPr lang="en-US" sz="2400" dirty="0"/>
              <a:t>Frequency Candidates</a:t>
            </a:r>
          </a:p>
        </p:txBody>
      </p:sp>
    </p:spTree>
    <p:extLst>
      <p:ext uri="{BB962C8B-B14F-4D97-AF65-F5344CB8AC3E}">
        <p14:creationId xmlns:p14="http://schemas.microsoft.com/office/powerpoint/2010/main" val="3946510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58BA6D75-EE05-DC69-A80E-8354A3326D7F}"/>
              </a:ext>
            </a:extLst>
          </p:cNvPr>
          <p:cNvPicPr>
            <a:picLocks noChangeAspect="1"/>
          </p:cNvPicPr>
          <p:nvPr/>
        </p:nvPicPr>
        <p:blipFill rotWithShape="1">
          <a:blip r:embed="rId4">
            <a:extLst>
              <a:ext uri="{28A0092B-C50C-407E-A947-70E740481C1C}">
                <a14:useLocalDpi xmlns:a14="http://schemas.microsoft.com/office/drawing/2010/main" val="0"/>
              </a:ext>
            </a:extLst>
          </a:blip>
          <a:srcRect l="6562" t="5769" r="50130"/>
          <a:stretch/>
        </p:blipFill>
        <p:spPr>
          <a:xfrm>
            <a:off x="2570991" y="1473200"/>
            <a:ext cx="6675120" cy="5384800"/>
          </a:xfrm>
          <a:prstGeom prst="rect">
            <a:avLst/>
          </a:prstGeom>
        </p:spPr>
      </p:pic>
      <p:sp>
        <p:nvSpPr>
          <p:cNvPr id="7" name="Rectangle 6">
            <a:extLst>
              <a:ext uri="{FF2B5EF4-FFF2-40B4-BE49-F238E27FC236}">
                <a16:creationId xmlns:a16="http://schemas.microsoft.com/office/drawing/2014/main" id="{43BC8327-311A-DD0D-E3F8-D326C0ADA729}"/>
              </a:ext>
            </a:extLst>
          </p:cNvPr>
          <p:cNvSpPr/>
          <p:nvPr/>
        </p:nvSpPr>
        <p:spPr>
          <a:xfrm>
            <a:off x="3661970" y="3283944"/>
            <a:ext cx="1175271" cy="607365"/>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Desired speech</a:t>
            </a:r>
          </a:p>
        </p:txBody>
      </p:sp>
      <p:cxnSp>
        <p:nvCxnSpPr>
          <p:cNvPr id="8" name="Straight Arrow Connector 7">
            <a:extLst>
              <a:ext uri="{FF2B5EF4-FFF2-40B4-BE49-F238E27FC236}">
                <a16:creationId xmlns:a16="http://schemas.microsoft.com/office/drawing/2014/main" id="{CB9B73CB-4C4C-9413-48F3-D49A00A8E1E8}"/>
              </a:ext>
            </a:extLst>
          </p:cNvPr>
          <p:cNvCxnSpPr>
            <a:cxnSpLocks/>
            <a:stCxn id="7" idx="0"/>
          </p:cNvCxnSpPr>
          <p:nvPr/>
        </p:nvCxnSpPr>
        <p:spPr>
          <a:xfrm flipH="1" flipV="1">
            <a:off x="3791903" y="2067071"/>
            <a:ext cx="457702" cy="121687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6AA85BE-9D8B-6F5C-E67D-E8ABF90CA022}"/>
              </a:ext>
            </a:extLst>
          </p:cNvPr>
          <p:cNvCxnSpPr>
            <a:cxnSpLocks/>
            <a:stCxn id="7" idx="0"/>
          </p:cNvCxnSpPr>
          <p:nvPr/>
        </p:nvCxnSpPr>
        <p:spPr>
          <a:xfrm flipV="1">
            <a:off x="4249605" y="2018826"/>
            <a:ext cx="238661" cy="12651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1AE01C-689F-5433-83EA-886A95ED755D}"/>
              </a:ext>
            </a:extLst>
          </p:cNvPr>
          <p:cNvCxnSpPr>
            <a:cxnSpLocks/>
            <a:stCxn id="7" idx="0"/>
          </p:cNvCxnSpPr>
          <p:nvPr/>
        </p:nvCxnSpPr>
        <p:spPr>
          <a:xfrm flipV="1">
            <a:off x="4249605" y="1857052"/>
            <a:ext cx="1194537" cy="14268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A8F50C-5B60-DB8E-6720-AB9CE4DC3505}"/>
              </a:ext>
            </a:extLst>
          </p:cNvPr>
          <p:cNvSpPr/>
          <p:nvPr/>
        </p:nvSpPr>
        <p:spPr>
          <a:xfrm>
            <a:off x="4165600" y="4197135"/>
            <a:ext cx="1762619" cy="607365"/>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Interference speech</a:t>
            </a:r>
          </a:p>
        </p:txBody>
      </p:sp>
      <p:cxnSp>
        <p:nvCxnSpPr>
          <p:cNvPr id="12" name="Straight Arrow Connector 11">
            <a:extLst>
              <a:ext uri="{FF2B5EF4-FFF2-40B4-BE49-F238E27FC236}">
                <a16:creationId xmlns:a16="http://schemas.microsoft.com/office/drawing/2014/main" id="{5A2E32EA-FB30-FF17-5C2B-C8C395F67D5B}"/>
              </a:ext>
            </a:extLst>
          </p:cNvPr>
          <p:cNvCxnSpPr>
            <a:cxnSpLocks/>
            <a:stCxn id="11" idx="0"/>
          </p:cNvCxnSpPr>
          <p:nvPr/>
        </p:nvCxnSpPr>
        <p:spPr>
          <a:xfrm flipV="1">
            <a:off x="5046910" y="1671453"/>
            <a:ext cx="589900" cy="25256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687C5A-36E0-C9A5-057F-6C68C355545B}"/>
              </a:ext>
            </a:extLst>
          </p:cNvPr>
          <p:cNvCxnSpPr>
            <a:cxnSpLocks/>
            <a:stCxn id="11" idx="0"/>
          </p:cNvCxnSpPr>
          <p:nvPr/>
        </p:nvCxnSpPr>
        <p:spPr>
          <a:xfrm flipH="1" flipV="1">
            <a:off x="4514640" y="1803326"/>
            <a:ext cx="532270" cy="23938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0D0126-E5F8-F01B-1E88-0C6CC0712399}"/>
              </a:ext>
            </a:extLst>
          </p:cNvPr>
          <p:cNvCxnSpPr>
            <a:cxnSpLocks/>
            <a:stCxn id="11" idx="0"/>
          </p:cNvCxnSpPr>
          <p:nvPr/>
        </p:nvCxnSpPr>
        <p:spPr>
          <a:xfrm flipH="1" flipV="1">
            <a:off x="4020753" y="1803326"/>
            <a:ext cx="1026157" cy="239380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Virtual Beamforming</a:t>
            </a:r>
          </a:p>
        </p:txBody>
      </p:sp>
      <p:pic>
        <p:nvPicPr>
          <p:cNvPr id="6" name="Picture 5" descr="Chart&#10;&#10;Description automatically generated">
            <a:extLst>
              <a:ext uri="{FF2B5EF4-FFF2-40B4-BE49-F238E27FC236}">
                <a16:creationId xmlns:a16="http://schemas.microsoft.com/office/drawing/2014/main" id="{81C56170-91A0-BD6C-DD62-A3C691DA0F68}"/>
              </a:ext>
            </a:extLst>
          </p:cNvPr>
          <p:cNvPicPr>
            <a:picLocks noChangeAspect="1"/>
          </p:cNvPicPr>
          <p:nvPr/>
        </p:nvPicPr>
        <p:blipFill rotWithShape="1">
          <a:blip r:embed="rId5">
            <a:extLst>
              <a:ext uri="{28A0092B-C50C-407E-A947-70E740481C1C}">
                <a14:useLocalDpi xmlns:a14="http://schemas.microsoft.com/office/drawing/2010/main" val="0"/>
              </a:ext>
            </a:extLst>
          </a:blip>
          <a:srcRect l="87109" t="5769" r="6328" b="8590"/>
          <a:stretch/>
        </p:blipFill>
        <p:spPr>
          <a:xfrm>
            <a:off x="9246111" y="1473200"/>
            <a:ext cx="800100" cy="5090160"/>
          </a:xfrm>
          <a:prstGeom prst="rect">
            <a:avLst/>
          </a:prstGeom>
        </p:spPr>
      </p:pic>
      <p:sp>
        <p:nvSpPr>
          <p:cNvPr id="16" name="TextBox 15">
            <a:extLst>
              <a:ext uri="{FF2B5EF4-FFF2-40B4-BE49-F238E27FC236}">
                <a16:creationId xmlns:a16="http://schemas.microsoft.com/office/drawing/2014/main" id="{68FCDC2E-61FD-250A-B8A8-99288A7BB4B8}"/>
              </a:ext>
            </a:extLst>
          </p:cNvPr>
          <p:cNvSpPr txBox="1"/>
          <p:nvPr/>
        </p:nvSpPr>
        <p:spPr>
          <a:xfrm>
            <a:off x="3661970" y="1107826"/>
            <a:ext cx="2266249" cy="461665"/>
          </a:xfrm>
          <a:prstGeom prst="rect">
            <a:avLst/>
          </a:prstGeom>
          <a:noFill/>
        </p:spPr>
        <p:txBody>
          <a:bodyPr wrap="square" rtlCol="0">
            <a:spAutoFit/>
          </a:bodyPr>
          <a:lstStyle/>
          <a:p>
            <a:pPr algn="ctr"/>
            <a:r>
              <a:rPr lang="en-US" sz="2400" dirty="0"/>
              <a:t>Noisy Speech</a:t>
            </a:r>
            <a:endParaRPr lang="en-US" dirty="0"/>
          </a:p>
        </p:txBody>
      </p:sp>
      <p:sp>
        <p:nvSpPr>
          <p:cNvPr id="17" name="TextBox 16">
            <a:extLst>
              <a:ext uri="{FF2B5EF4-FFF2-40B4-BE49-F238E27FC236}">
                <a16:creationId xmlns:a16="http://schemas.microsoft.com/office/drawing/2014/main" id="{27941F8B-9597-FDD8-C263-C8FE7A135E20}"/>
              </a:ext>
            </a:extLst>
          </p:cNvPr>
          <p:cNvSpPr txBox="1"/>
          <p:nvPr/>
        </p:nvSpPr>
        <p:spPr>
          <a:xfrm>
            <a:off x="6766560" y="1107826"/>
            <a:ext cx="2392539" cy="461665"/>
          </a:xfrm>
          <a:prstGeom prst="rect">
            <a:avLst/>
          </a:prstGeom>
          <a:noFill/>
        </p:spPr>
        <p:txBody>
          <a:bodyPr wrap="square" rtlCol="0">
            <a:spAutoFit/>
          </a:bodyPr>
          <a:lstStyle/>
          <a:p>
            <a:pPr algn="ctr"/>
            <a:r>
              <a:rPr lang="en-US" sz="2400" dirty="0"/>
              <a:t>Filtered Speech</a:t>
            </a:r>
            <a:endParaRPr lang="en-US" dirty="0"/>
          </a:p>
        </p:txBody>
      </p:sp>
      <p:sp>
        <p:nvSpPr>
          <p:cNvPr id="18" name="Rectangle 17">
            <a:extLst>
              <a:ext uri="{FF2B5EF4-FFF2-40B4-BE49-F238E27FC236}">
                <a16:creationId xmlns:a16="http://schemas.microsoft.com/office/drawing/2014/main" id="{B97342D9-1CF8-94A3-FB73-C3CA11EC3D99}"/>
              </a:ext>
            </a:extLst>
          </p:cNvPr>
          <p:cNvSpPr/>
          <p:nvPr/>
        </p:nvSpPr>
        <p:spPr>
          <a:xfrm>
            <a:off x="0" y="3381447"/>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Virtual beamforming is not perfect</a:t>
            </a:r>
          </a:p>
        </p:txBody>
      </p:sp>
    </p:spTree>
    <p:custDataLst>
      <p:tags r:id="rId1"/>
    </p:custDataLst>
    <p:extLst>
      <p:ext uri="{BB962C8B-B14F-4D97-AF65-F5344CB8AC3E}">
        <p14:creationId xmlns:p14="http://schemas.microsoft.com/office/powerpoint/2010/main" val="220337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Virtual beamforming (Limitation)</a:t>
            </a:r>
          </a:p>
        </p:txBody>
      </p:sp>
      <p:sp>
        <p:nvSpPr>
          <p:cNvPr id="16" name="TextBox 15">
            <a:extLst>
              <a:ext uri="{FF2B5EF4-FFF2-40B4-BE49-F238E27FC236}">
                <a16:creationId xmlns:a16="http://schemas.microsoft.com/office/drawing/2014/main" id="{68FCDC2E-61FD-250A-B8A8-99288A7BB4B8}"/>
              </a:ext>
            </a:extLst>
          </p:cNvPr>
          <p:cNvSpPr txBox="1"/>
          <p:nvPr/>
        </p:nvSpPr>
        <p:spPr>
          <a:xfrm>
            <a:off x="5673650" y="1117986"/>
            <a:ext cx="2266249" cy="461665"/>
          </a:xfrm>
          <a:prstGeom prst="rect">
            <a:avLst/>
          </a:prstGeom>
          <a:noFill/>
        </p:spPr>
        <p:txBody>
          <a:bodyPr wrap="square" rtlCol="0">
            <a:spAutoFit/>
          </a:bodyPr>
          <a:lstStyle/>
          <a:p>
            <a:pPr algn="ctr"/>
            <a:r>
              <a:rPr lang="en-US" sz="2400" dirty="0"/>
              <a:t>Filtered Speech</a:t>
            </a:r>
            <a:endParaRPr lang="en-US" dirty="0"/>
          </a:p>
        </p:txBody>
      </p:sp>
      <p:sp>
        <p:nvSpPr>
          <p:cNvPr id="17" name="TextBox 16">
            <a:extLst>
              <a:ext uri="{FF2B5EF4-FFF2-40B4-BE49-F238E27FC236}">
                <a16:creationId xmlns:a16="http://schemas.microsoft.com/office/drawing/2014/main" id="{27941F8B-9597-FDD8-C263-C8FE7A135E20}"/>
              </a:ext>
            </a:extLst>
          </p:cNvPr>
          <p:cNvSpPr txBox="1"/>
          <p:nvPr/>
        </p:nvSpPr>
        <p:spPr>
          <a:xfrm>
            <a:off x="8778240" y="1117986"/>
            <a:ext cx="2392539" cy="461665"/>
          </a:xfrm>
          <a:prstGeom prst="rect">
            <a:avLst/>
          </a:prstGeom>
          <a:noFill/>
        </p:spPr>
        <p:txBody>
          <a:bodyPr wrap="square" rtlCol="0">
            <a:spAutoFit/>
          </a:bodyPr>
          <a:lstStyle/>
          <a:p>
            <a:pPr algn="ctr"/>
            <a:r>
              <a:rPr lang="en-US" sz="2400" dirty="0"/>
              <a:t>Target Speech</a:t>
            </a:r>
            <a:endParaRPr lang="en-US" dirty="0"/>
          </a:p>
        </p:txBody>
      </p:sp>
      <p:grpSp>
        <p:nvGrpSpPr>
          <p:cNvPr id="3" name="Group 2">
            <a:extLst>
              <a:ext uri="{FF2B5EF4-FFF2-40B4-BE49-F238E27FC236}">
                <a16:creationId xmlns:a16="http://schemas.microsoft.com/office/drawing/2014/main" id="{7E8A861C-7651-DC4E-7DCF-F7EE5290F586}"/>
              </a:ext>
            </a:extLst>
          </p:cNvPr>
          <p:cNvGrpSpPr/>
          <p:nvPr/>
        </p:nvGrpSpPr>
        <p:grpSpPr>
          <a:xfrm>
            <a:off x="4541520" y="1503680"/>
            <a:ext cx="7650480" cy="5354320"/>
            <a:chOff x="5461315" y="1257300"/>
            <a:chExt cx="6168710" cy="5600700"/>
          </a:xfrm>
        </p:grpSpPr>
        <p:pic>
          <p:nvPicPr>
            <p:cNvPr id="19" name="Picture 18" descr="Chart&#10;&#10;Description automatically generated">
              <a:extLst>
                <a:ext uri="{FF2B5EF4-FFF2-40B4-BE49-F238E27FC236}">
                  <a16:creationId xmlns:a16="http://schemas.microsoft.com/office/drawing/2014/main" id="{471FE25E-F2B3-5596-13DD-C3A7C526816B}"/>
                </a:ext>
              </a:extLst>
            </p:cNvPr>
            <p:cNvPicPr>
              <a:picLocks noChangeAspect="1"/>
            </p:cNvPicPr>
            <p:nvPr/>
          </p:nvPicPr>
          <p:blipFill rotWithShape="1">
            <a:blip r:embed="rId3">
              <a:extLst>
                <a:ext uri="{28A0092B-C50C-407E-A947-70E740481C1C}">
                  <a14:useLocalDpi xmlns:a14="http://schemas.microsoft.com/office/drawing/2010/main" val="0"/>
                </a:ext>
              </a:extLst>
            </a:blip>
            <a:srcRect l="70120" t="5769" r="9218"/>
            <a:stretch/>
          </p:blipFill>
          <p:spPr>
            <a:xfrm>
              <a:off x="8310879" y="1257300"/>
              <a:ext cx="2519045" cy="5600700"/>
            </a:xfrm>
            <a:prstGeom prst="rect">
              <a:avLst/>
            </a:prstGeom>
          </p:spPr>
        </p:pic>
        <p:pic>
          <p:nvPicPr>
            <p:cNvPr id="20" name="Picture 19" descr="Chart&#10;&#10;Description automatically generated">
              <a:extLst>
                <a:ext uri="{FF2B5EF4-FFF2-40B4-BE49-F238E27FC236}">
                  <a16:creationId xmlns:a16="http://schemas.microsoft.com/office/drawing/2014/main" id="{F9122B3F-EE78-CA8C-1C40-2B14A96996A1}"/>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5769" r="6328"/>
            <a:stretch/>
          </p:blipFill>
          <p:spPr>
            <a:xfrm>
              <a:off x="10829925" y="1257300"/>
              <a:ext cx="800100" cy="5600700"/>
            </a:xfrm>
            <a:prstGeom prst="rect">
              <a:avLst/>
            </a:prstGeom>
          </p:spPr>
        </p:pic>
        <p:pic>
          <p:nvPicPr>
            <p:cNvPr id="22" name="Picture 21" descr="Chart&#10;&#10;Description automatically generated">
              <a:extLst>
                <a:ext uri="{FF2B5EF4-FFF2-40B4-BE49-F238E27FC236}">
                  <a16:creationId xmlns:a16="http://schemas.microsoft.com/office/drawing/2014/main" id="{FC417339-6F13-EE52-9C39-997D93D743BD}"/>
                </a:ext>
              </a:extLst>
            </p:cNvPr>
            <p:cNvPicPr>
              <a:picLocks noChangeAspect="1"/>
            </p:cNvPicPr>
            <p:nvPr/>
          </p:nvPicPr>
          <p:blipFill rotWithShape="1">
            <a:blip r:embed="rId3">
              <a:extLst>
                <a:ext uri="{28A0092B-C50C-407E-A947-70E740481C1C}">
                  <a14:useLocalDpi xmlns:a14="http://schemas.microsoft.com/office/drawing/2010/main" val="0"/>
                </a:ext>
              </a:extLst>
            </a:blip>
            <a:srcRect l="29291" t="5769" r="50047"/>
            <a:stretch/>
          </p:blipFill>
          <p:spPr>
            <a:xfrm>
              <a:off x="5791833" y="1257300"/>
              <a:ext cx="2519045" cy="5600700"/>
            </a:xfrm>
            <a:prstGeom prst="rect">
              <a:avLst/>
            </a:prstGeom>
          </p:spPr>
        </p:pic>
        <p:pic>
          <p:nvPicPr>
            <p:cNvPr id="25" name="Picture 24" descr="Chart&#10;&#10;Description automatically generated">
              <a:extLst>
                <a:ext uri="{FF2B5EF4-FFF2-40B4-BE49-F238E27FC236}">
                  <a16:creationId xmlns:a16="http://schemas.microsoft.com/office/drawing/2014/main" id="{B083C550-3076-C00D-0533-32BF450C9F54}"/>
                </a:ext>
              </a:extLst>
            </p:cNvPr>
            <p:cNvPicPr>
              <a:picLocks noChangeAspect="1"/>
            </p:cNvPicPr>
            <p:nvPr/>
          </p:nvPicPr>
          <p:blipFill rotWithShape="1">
            <a:blip r:embed="rId3">
              <a:extLst>
                <a:ext uri="{28A0092B-C50C-407E-A947-70E740481C1C}">
                  <a14:useLocalDpi xmlns:a14="http://schemas.microsoft.com/office/drawing/2010/main" val="0"/>
                </a:ext>
              </a:extLst>
            </a:blip>
            <a:srcRect l="6562" t="5769" r="91631"/>
            <a:stretch/>
          </p:blipFill>
          <p:spPr>
            <a:xfrm>
              <a:off x="5461315" y="1257300"/>
              <a:ext cx="220345" cy="5600700"/>
            </a:xfrm>
            <a:prstGeom prst="rect">
              <a:avLst/>
            </a:prstGeom>
          </p:spPr>
        </p:pic>
      </p:grpSp>
      <p:sp>
        <p:nvSpPr>
          <p:cNvPr id="27" name="TextBox 26">
            <a:extLst>
              <a:ext uri="{FF2B5EF4-FFF2-40B4-BE49-F238E27FC236}">
                <a16:creationId xmlns:a16="http://schemas.microsoft.com/office/drawing/2014/main" id="{69A94B16-B3E4-705E-8DCB-003970C31FFC}"/>
              </a:ext>
            </a:extLst>
          </p:cNvPr>
          <p:cNvSpPr txBox="1"/>
          <p:nvPr/>
        </p:nvSpPr>
        <p:spPr>
          <a:xfrm>
            <a:off x="839002" y="2540952"/>
            <a:ext cx="3423118" cy="1107996"/>
          </a:xfrm>
          <a:prstGeom prst="rect">
            <a:avLst/>
          </a:prstGeom>
          <a:noFill/>
        </p:spPr>
        <p:txBody>
          <a:bodyPr wrap="square" rtlCol="0">
            <a:spAutoFit/>
          </a:bodyPr>
          <a:lstStyle/>
          <a:p>
            <a:pPr marL="342900" indent="-342900">
              <a:buFont typeface="Arial" panose="020B0604020202020204" pitchFamily="34" charset="0"/>
              <a:buChar char="•"/>
            </a:pPr>
            <a:r>
              <a:rPr lang="en-US" sz="2400" dirty="0"/>
              <a:t>Multipath and Environmental noise</a:t>
            </a:r>
          </a:p>
          <a:p>
            <a:endParaRPr lang="en-US" dirty="0"/>
          </a:p>
        </p:txBody>
      </p:sp>
      <p:sp>
        <p:nvSpPr>
          <p:cNvPr id="28" name="Oval 27">
            <a:extLst>
              <a:ext uri="{FF2B5EF4-FFF2-40B4-BE49-F238E27FC236}">
                <a16:creationId xmlns:a16="http://schemas.microsoft.com/office/drawing/2014/main" id="{F8266990-430C-71C6-574A-E573E1D2E8B4}"/>
              </a:ext>
            </a:extLst>
          </p:cNvPr>
          <p:cNvSpPr/>
          <p:nvPr/>
        </p:nvSpPr>
        <p:spPr>
          <a:xfrm>
            <a:off x="7157580" y="2331052"/>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347AC036-277E-C82D-543F-FAFA38D9D4D6}"/>
              </a:ext>
            </a:extLst>
          </p:cNvPr>
          <p:cNvCxnSpPr>
            <a:cxnSpLocks/>
          </p:cNvCxnSpPr>
          <p:nvPr/>
        </p:nvCxnSpPr>
        <p:spPr>
          <a:xfrm>
            <a:off x="3102456" y="2816472"/>
            <a:ext cx="4055123" cy="106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889F66A9-3065-B685-9E44-E29D30CC8200}"/>
              </a:ext>
            </a:extLst>
          </p:cNvPr>
          <p:cNvCxnSpPr>
            <a:cxnSpLocks/>
            <a:stCxn id="28" idx="0"/>
            <a:endCxn id="55" idx="0"/>
          </p:cNvCxnSpPr>
          <p:nvPr/>
        </p:nvCxnSpPr>
        <p:spPr>
          <a:xfrm rot="5400000" flipH="1" flipV="1">
            <a:off x="9178645" y="701147"/>
            <a:ext cx="12700" cy="3259810"/>
          </a:xfrm>
          <a:prstGeom prst="curvedConnector3">
            <a:avLst>
              <a:gd name="adj1" fmla="val 4360000"/>
            </a:avLst>
          </a:prstGeom>
          <a:ln w="317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66D87CA-42A5-BD7E-3F38-C1A83830C83F}"/>
              </a:ext>
            </a:extLst>
          </p:cNvPr>
          <p:cNvSpPr/>
          <p:nvPr/>
        </p:nvSpPr>
        <p:spPr>
          <a:xfrm>
            <a:off x="10417390" y="2331052"/>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421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Virtual beamforming (Limitation)</a:t>
            </a:r>
          </a:p>
        </p:txBody>
      </p:sp>
      <p:sp>
        <p:nvSpPr>
          <p:cNvPr id="16" name="TextBox 15">
            <a:extLst>
              <a:ext uri="{FF2B5EF4-FFF2-40B4-BE49-F238E27FC236}">
                <a16:creationId xmlns:a16="http://schemas.microsoft.com/office/drawing/2014/main" id="{68FCDC2E-61FD-250A-B8A8-99288A7BB4B8}"/>
              </a:ext>
            </a:extLst>
          </p:cNvPr>
          <p:cNvSpPr txBox="1"/>
          <p:nvPr/>
        </p:nvSpPr>
        <p:spPr>
          <a:xfrm>
            <a:off x="5673650" y="1117986"/>
            <a:ext cx="2266249" cy="461665"/>
          </a:xfrm>
          <a:prstGeom prst="rect">
            <a:avLst/>
          </a:prstGeom>
          <a:noFill/>
        </p:spPr>
        <p:txBody>
          <a:bodyPr wrap="square" rtlCol="0">
            <a:spAutoFit/>
          </a:bodyPr>
          <a:lstStyle/>
          <a:p>
            <a:pPr algn="ctr"/>
            <a:r>
              <a:rPr lang="en-US" sz="2400" dirty="0"/>
              <a:t>Filtered Speech</a:t>
            </a:r>
            <a:endParaRPr lang="en-US" dirty="0"/>
          </a:p>
        </p:txBody>
      </p:sp>
      <p:sp>
        <p:nvSpPr>
          <p:cNvPr id="17" name="TextBox 16">
            <a:extLst>
              <a:ext uri="{FF2B5EF4-FFF2-40B4-BE49-F238E27FC236}">
                <a16:creationId xmlns:a16="http://schemas.microsoft.com/office/drawing/2014/main" id="{27941F8B-9597-FDD8-C263-C8FE7A135E20}"/>
              </a:ext>
            </a:extLst>
          </p:cNvPr>
          <p:cNvSpPr txBox="1"/>
          <p:nvPr/>
        </p:nvSpPr>
        <p:spPr>
          <a:xfrm>
            <a:off x="8778240" y="1117986"/>
            <a:ext cx="2392539" cy="461665"/>
          </a:xfrm>
          <a:prstGeom prst="rect">
            <a:avLst/>
          </a:prstGeom>
          <a:noFill/>
        </p:spPr>
        <p:txBody>
          <a:bodyPr wrap="square" rtlCol="0">
            <a:spAutoFit/>
          </a:bodyPr>
          <a:lstStyle/>
          <a:p>
            <a:pPr algn="ctr"/>
            <a:r>
              <a:rPr lang="en-US" sz="2400" dirty="0"/>
              <a:t>Target Speech</a:t>
            </a:r>
            <a:endParaRPr lang="en-US" dirty="0"/>
          </a:p>
        </p:txBody>
      </p:sp>
      <p:grpSp>
        <p:nvGrpSpPr>
          <p:cNvPr id="3" name="Group 2">
            <a:extLst>
              <a:ext uri="{FF2B5EF4-FFF2-40B4-BE49-F238E27FC236}">
                <a16:creationId xmlns:a16="http://schemas.microsoft.com/office/drawing/2014/main" id="{7E8A861C-7651-DC4E-7DCF-F7EE5290F586}"/>
              </a:ext>
            </a:extLst>
          </p:cNvPr>
          <p:cNvGrpSpPr/>
          <p:nvPr/>
        </p:nvGrpSpPr>
        <p:grpSpPr>
          <a:xfrm>
            <a:off x="4541520" y="1503680"/>
            <a:ext cx="7650480" cy="5354320"/>
            <a:chOff x="5461315" y="1257300"/>
            <a:chExt cx="6168710" cy="5600700"/>
          </a:xfrm>
        </p:grpSpPr>
        <p:pic>
          <p:nvPicPr>
            <p:cNvPr id="19" name="Picture 18" descr="Chart&#10;&#10;Description automatically generated">
              <a:extLst>
                <a:ext uri="{FF2B5EF4-FFF2-40B4-BE49-F238E27FC236}">
                  <a16:creationId xmlns:a16="http://schemas.microsoft.com/office/drawing/2014/main" id="{471FE25E-F2B3-5596-13DD-C3A7C526816B}"/>
                </a:ext>
              </a:extLst>
            </p:cNvPr>
            <p:cNvPicPr>
              <a:picLocks noChangeAspect="1"/>
            </p:cNvPicPr>
            <p:nvPr/>
          </p:nvPicPr>
          <p:blipFill rotWithShape="1">
            <a:blip r:embed="rId3">
              <a:extLst>
                <a:ext uri="{28A0092B-C50C-407E-A947-70E740481C1C}">
                  <a14:useLocalDpi xmlns:a14="http://schemas.microsoft.com/office/drawing/2010/main" val="0"/>
                </a:ext>
              </a:extLst>
            </a:blip>
            <a:srcRect l="70120" t="5769" r="9218"/>
            <a:stretch/>
          </p:blipFill>
          <p:spPr>
            <a:xfrm>
              <a:off x="8310879" y="1257300"/>
              <a:ext cx="2519045" cy="5600700"/>
            </a:xfrm>
            <a:prstGeom prst="rect">
              <a:avLst/>
            </a:prstGeom>
          </p:spPr>
        </p:pic>
        <p:pic>
          <p:nvPicPr>
            <p:cNvPr id="20" name="Picture 19" descr="Chart&#10;&#10;Description automatically generated">
              <a:extLst>
                <a:ext uri="{FF2B5EF4-FFF2-40B4-BE49-F238E27FC236}">
                  <a16:creationId xmlns:a16="http://schemas.microsoft.com/office/drawing/2014/main" id="{F9122B3F-EE78-CA8C-1C40-2B14A96996A1}"/>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5769" r="6328"/>
            <a:stretch/>
          </p:blipFill>
          <p:spPr>
            <a:xfrm>
              <a:off x="10829925" y="1257300"/>
              <a:ext cx="800100" cy="5600700"/>
            </a:xfrm>
            <a:prstGeom prst="rect">
              <a:avLst/>
            </a:prstGeom>
          </p:spPr>
        </p:pic>
        <p:pic>
          <p:nvPicPr>
            <p:cNvPr id="22" name="Picture 21" descr="Chart&#10;&#10;Description automatically generated">
              <a:extLst>
                <a:ext uri="{FF2B5EF4-FFF2-40B4-BE49-F238E27FC236}">
                  <a16:creationId xmlns:a16="http://schemas.microsoft.com/office/drawing/2014/main" id="{FC417339-6F13-EE52-9C39-997D93D743BD}"/>
                </a:ext>
              </a:extLst>
            </p:cNvPr>
            <p:cNvPicPr>
              <a:picLocks noChangeAspect="1"/>
            </p:cNvPicPr>
            <p:nvPr/>
          </p:nvPicPr>
          <p:blipFill rotWithShape="1">
            <a:blip r:embed="rId3">
              <a:extLst>
                <a:ext uri="{28A0092B-C50C-407E-A947-70E740481C1C}">
                  <a14:useLocalDpi xmlns:a14="http://schemas.microsoft.com/office/drawing/2010/main" val="0"/>
                </a:ext>
              </a:extLst>
            </a:blip>
            <a:srcRect l="29291" t="5769" r="50047"/>
            <a:stretch/>
          </p:blipFill>
          <p:spPr>
            <a:xfrm>
              <a:off x="5791833" y="1257300"/>
              <a:ext cx="2519045" cy="5600700"/>
            </a:xfrm>
            <a:prstGeom prst="rect">
              <a:avLst/>
            </a:prstGeom>
          </p:spPr>
        </p:pic>
        <p:pic>
          <p:nvPicPr>
            <p:cNvPr id="25" name="Picture 24" descr="Chart&#10;&#10;Description automatically generated">
              <a:extLst>
                <a:ext uri="{FF2B5EF4-FFF2-40B4-BE49-F238E27FC236}">
                  <a16:creationId xmlns:a16="http://schemas.microsoft.com/office/drawing/2014/main" id="{B083C550-3076-C00D-0533-32BF450C9F54}"/>
                </a:ext>
              </a:extLst>
            </p:cNvPr>
            <p:cNvPicPr>
              <a:picLocks noChangeAspect="1"/>
            </p:cNvPicPr>
            <p:nvPr/>
          </p:nvPicPr>
          <p:blipFill rotWithShape="1">
            <a:blip r:embed="rId3">
              <a:extLst>
                <a:ext uri="{28A0092B-C50C-407E-A947-70E740481C1C}">
                  <a14:useLocalDpi xmlns:a14="http://schemas.microsoft.com/office/drawing/2010/main" val="0"/>
                </a:ext>
              </a:extLst>
            </a:blip>
            <a:srcRect l="6562" t="5769" r="91631"/>
            <a:stretch/>
          </p:blipFill>
          <p:spPr>
            <a:xfrm>
              <a:off x="5461315" y="1257300"/>
              <a:ext cx="220345" cy="5600700"/>
            </a:xfrm>
            <a:prstGeom prst="rect">
              <a:avLst/>
            </a:prstGeom>
          </p:spPr>
        </p:pic>
      </p:grpSp>
      <p:sp>
        <p:nvSpPr>
          <p:cNvPr id="27" name="TextBox 26">
            <a:extLst>
              <a:ext uri="{FF2B5EF4-FFF2-40B4-BE49-F238E27FC236}">
                <a16:creationId xmlns:a16="http://schemas.microsoft.com/office/drawing/2014/main" id="{69A94B16-B3E4-705E-8DCB-003970C31FFC}"/>
              </a:ext>
            </a:extLst>
          </p:cNvPr>
          <p:cNvSpPr txBox="1"/>
          <p:nvPr/>
        </p:nvSpPr>
        <p:spPr>
          <a:xfrm>
            <a:off x="839002" y="2540952"/>
            <a:ext cx="3423118" cy="2215991"/>
          </a:xfrm>
          <a:prstGeom prst="rect">
            <a:avLst/>
          </a:prstGeom>
          <a:noFill/>
        </p:spPr>
        <p:txBody>
          <a:bodyPr wrap="square" rtlCol="0">
            <a:spAutoFit/>
          </a:bodyPr>
          <a:lstStyle/>
          <a:p>
            <a:pPr marL="342900" indent="-342900">
              <a:buFont typeface="Arial" panose="020B0604020202020204" pitchFamily="34" charset="0"/>
              <a:buChar char="•"/>
            </a:pPr>
            <a:r>
              <a:rPr lang="en-US" sz="2400" dirty="0"/>
              <a:t>Multipath and Environmental noise</a:t>
            </a:r>
          </a:p>
          <a:p>
            <a:endParaRPr lang="en-US" sz="2400" dirty="0"/>
          </a:p>
          <a:p>
            <a:pPr marL="342900" indent="-342900">
              <a:buFont typeface="Arial" panose="020B0604020202020204" pitchFamily="34" charset="0"/>
              <a:buChar char="•"/>
            </a:pPr>
            <a:r>
              <a:rPr lang="en-US" sz="2400" dirty="0"/>
              <a:t>Binary Masking cause artifacts</a:t>
            </a:r>
          </a:p>
          <a:p>
            <a:endParaRPr lang="en-US" dirty="0"/>
          </a:p>
        </p:txBody>
      </p:sp>
      <p:sp>
        <p:nvSpPr>
          <p:cNvPr id="28" name="Oval 27">
            <a:extLst>
              <a:ext uri="{FF2B5EF4-FFF2-40B4-BE49-F238E27FC236}">
                <a16:creationId xmlns:a16="http://schemas.microsoft.com/office/drawing/2014/main" id="{F8266990-430C-71C6-574A-E573E1D2E8B4}"/>
              </a:ext>
            </a:extLst>
          </p:cNvPr>
          <p:cNvSpPr/>
          <p:nvPr/>
        </p:nvSpPr>
        <p:spPr>
          <a:xfrm>
            <a:off x="7157580" y="2331052"/>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347AC036-277E-C82D-543F-FAFA38D9D4D6}"/>
              </a:ext>
            </a:extLst>
          </p:cNvPr>
          <p:cNvCxnSpPr>
            <a:cxnSpLocks/>
          </p:cNvCxnSpPr>
          <p:nvPr/>
        </p:nvCxnSpPr>
        <p:spPr>
          <a:xfrm>
            <a:off x="3102456" y="2816472"/>
            <a:ext cx="4055123" cy="106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889F66A9-3065-B685-9E44-E29D30CC8200}"/>
              </a:ext>
            </a:extLst>
          </p:cNvPr>
          <p:cNvCxnSpPr>
            <a:cxnSpLocks/>
            <a:stCxn id="28" idx="0"/>
            <a:endCxn id="55" idx="0"/>
          </p:cNvCxnSpPr>
          <p:nvPr/>
        </p:nvCxnSpPr>
        <p:spPr>
          <a:xfrm rot="5400000" flipH="1" flipV="1">
            <a:off x="9178645" y="701147"/>
            <a:ext cx="12700" cy="3259810"/>
          </a:xfrm>
          <a:prstGeom prst="curvedConnector3">
            <a:avLst>
              <a:gd name="adj1" fmla="val 4360000"/>
            </a:avLst>
          </a:prstGeom>
          <a:ln w="317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166D87CA-42A5-BD7E-3F38-C1A83830C83F}"/>
              </a:ext>
            </a:extLst>
          </p:cNvPr>
          <p:cNvSpPr/>
          <p:nvPr/>
        </p:nvSpPr>
        <p:spPr>
          <a:xfrm>
            <a:off x="10417390" y="2331052"/>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69E137E-6370-0C56-5DBE-E00C5C3A6B81}"/>
              </a:ext>
            </a:extLst>
          </p:cNvPr>
          <p:cNvSpPr/>
          <p:nvPr/>
        </p:nvSpPr>
        <p:spPr>
          <a:xfrm>
            <a:off x="9549754" y="4018279"/>
            <a:ext cx="456903" cy="4277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Connector: Curved 76">
            <a:extLst>
              <a:ext uri="{FF2B5EF4-FFF2-40B4-BE49-F238E27FC236}">
                <a16:creationId xmlns:a16="http://schemas.microsoft.com/office/drawing/2014/main" id="{E9BDB61C-8011-EFF5-6328-AB8F00848AFC}"/>
              </a:ext>
            </a:extLst>
          </p:cNvPr>
          <p:cNvCxnSpPr>
            <a:cxnSpLocks/>
            <a:stCxn id="32" idx="0"/>
            <a:endCxn id="76" idx="0"/>
          </p:cNvCxnSpPr>
          <p:nvPr/>
        </p:nvCxnSpPr>
        <p:spPr>
          <a:xfrm rot="16200000" flipH="1">
            <a:off x="8197879" y="2437953"/>
            <a:ext cx="6768" cy="3153885"/>
          </a:xfrm>
          <a:prstGeom prst="curvedConnector3">
            <a:avLst>
              <a:gd name="adj1" fmla="val -846405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5B2C1EC-0A58-7B2C-FFDF-833F5E4A643E}"/>
              </a:ext>
            </a:extLst>
          </p:cNvPr>
          <p:cNvCxnSpPr>
            <a:cxnSpLocks/>
          </p:cNvCxnSpPr>
          <p:nvPr/>
        </p:nvCxnSpPr>
        <p:spPr>
          <a:xfrm>
            <a:off x="3991087" y="3915784"/>
            <a:ext cx="2367801" cy="316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3DD5C38-E8A0-0D8C-5D4F-13A8BF6000E2}"/>
              </a:ext>
            </a:extLst>
          </p:cNvPr>
          <p:cNvSpPr/>
          <p:nvPr/>
        </p:nvSpPr>
        <p:spPr>
          <a:xfrm>
            <a:off x="6395869" y="4011511"/>
            <a:ext cx="456903" cy="4277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80217388-3B6A-29F9-7C33-B5999FE57B43}"/>
              </a:ext>
            </a:extLst>
          </p:cNvPr>
          <p:cNvCxnSpPr>
            <a:cxnSpLocks/>
            <a:stCxn id="23" idx="0"/>
          </p:cNvCxnSpPr>
          <p:nvPr/>
        </p:nvCxnSpPr>
        <p:spPr>
          <a:xfrm rot="16200000" flipH="1">
            <a:off x="8197880" y="2437954"/>
            <a:ext cx="6768" cy="3153885"/>
          </a:xfrm>
          <a:prstGeom prst="curvedConnector3">
            <a:avLst>
              <a:gd name="adj1" fmla="val -846405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B939554-CCCA-9E2A-546F-AE1CB3DC65A3}"/>
              </a:ext>
            </a:extLst>
          </p:cNvPr>
          <p:cNvSpPr/>
          <p:nvPr/>
        </p:nvSpPr>
        <p:spPr>
          <a:xfrm>
            <a:off x="6395870" y="4011512"/>
            <a:ext cx="456903" cy="4277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860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GAN-based Speech Enhancement</a:t>
            </a:r>
          </a:p>
        </p:txBody>
      </p:sp>
      <p:pic>
        <p:nvPicPr>
          <p:cNvPr id="5" name="Picture 4" descr="Chart&#10;&#10;Description automatically generated">
            <a:extLst>
              <a:ext uri="{FF2B5EF4-FFF2-40B4-BE49-F238E27FC236}">
                <a16:creationId xmlns:a16="http://schemas.microsoft.com/office/drawing/2014/main" id="{A8BE90EE-5BF4-D01B-4D65-5CAF71F895E8}"/>
              </a:ext>
            </a:extLst>
          </p:cNvPr>
          <p:cNvPicPr>
            <a:picLocks/>
          </p:cNvPicPr>
          <p:nvPr/>
        </p:nvPicPr>
        <p:blipFill rotWithShape="1">
          <a:blip r:embed="rId3">
            <a:extLst>
              <a:ext uri="{28A0092B-C50C-407E-A947-70E740481C1C}">
                <a14:useLocalDpi xmlns:a14="http://schemas.microsoft.com/office/drawing/2010/main" val="0"/>
              </a:ext>
            </a:extLst>
          </a:blip>
          <a:srcRect l="13777" t="9331" r="72504" b="70603"/>
          <a:stretch/>
        </p:blipFill>
        <p:spPr>
          <a:xfrm>
            <a:off x="2593119" y="1379138"/>
            <a:ext cx="914400" cy="914400"/>
          </a:xfrm>
          <a:prstGeom prst="rect">
            <a:avLst/>
          </a:prstGeom>
          <a:noFill/>
          <a:ln w="25400">
            <a:solidFill>
              <a:schemeClr val="tx1"/>
            </a:solidFill>
          </a:ln>
        </p:spPr>
      </p:pic>
      <p:pic>
        <p:nvPicPr>
          <p:cNvPr id="6" name="Picture 5" descr="Chart&#10;&#10;Description automatically generated">
            <a:extLst>
              <a:ext uri="{FF2B5EF4-FFF2-40B4-BE49-F238E27FC236}">
                <a16:creationId xmlns:a16="http://schemas.microsoft.com/office/drawing/2014/main" id="{64545A69-DF1B-8A07-5128-D95F65F2A46B}"/>
              </a:ext>
            </a:extLst>
          </p:cNvPr>
          <p:cNvPicPr>
            <a:picLocks/>
          </p:cNvPicPr>
          <p:nvPr/>
        </p:nvPicPr>
        <p:blipFill rotWithShape="1">
          <a:blip r:embed="rId3">
            <a:extLst>
              <a:ext uri="{28A0092B-C50C-407E-A947-70E740481C1C}">
                <a14:useLocalDpi xmlns:a14="http://schemas.microsoft.com/office/drawing/2010/main" val="0"/>
              </a:ext>
            </a:extLst>
          </a:blip>
          <a:srcRect l="34411" t="9330" r="51089" b="70604"/>
          <a:stretch/>
        </p:blipFill>
        <p:spPr>
          <a:xfrm>
            <a:off x="6177010" y="1447379"/>
            <a:ext cx="914400" cy="914400"/>
          </a:xfrm>
          <a:prstGeom prst="rect">
            <a:avLst/>
          </a:prstGeom>
          <a:noFill/>
          <a:ln w="25400">
            <a:solidFill>
              <a:schemeClr val="tx1"/>
            </a:solidFill>
          </a:ln>
        </p:spPr>
      </p:pic>
      <p:pic>
        <p:nvPicPr>
          <p:cNvPr id="7" name="Picture 6" descr="Chart&#10;&#10;Description automatically generated">
            <a:extLst>
              <a:ext uri="{FF2B5EF4-FFF2-40B4-BE49-F238E27FC236}">
                <a16:creationId xmlns:a16="http://schemas.microsoft.com/office/drawing/2014/main" id="{D375BCE3-6A6E-6072-00FB-339266B9F4C7}"/>
              </a:ext>
            </a:extLst>
          </p:cNvPr>
          <p:cNvPicPr>
            <a:picLocks/>
          </p:cNvPicPr>
          <p:nvPr/>
        </p:nvPicPr>
        <p:blipFill rotWithShape="1">
          <a:blip r:embed="rId3">
            <a:extLst>
              <a:ext uri="{28A0092B-C50C-407E-A947-70E740481C1C}">
                <a14:useLocalDpi xmlns:a14="http://schemas.microsoft.com/office/drawing/2010/main" val="0"/>
              </a:ext>
            </a:extLst>
          </a:blip>
          <a:srcRect l="55022" t="9330" r="31235" b="70604"/>
          <a:stretch/>
        </p:blipFill>
        <p:spPr>
          <a:xfrm>
            <a:off x="3216536" y="3954750"/>
            <a:ext cx="866708" cy="914400"/>
          </a:xfrm>
          <a:prstGeom prst="rect">
            <a:avLst/>
          </a:prstGeom>
          <a:noFill/>
          <a:ln w="25400">
            <a:solidFill>
              <a:schemeClr val="tx1"/>
            </a:solidFill>
          </a:ln>
        </p:spPr>
      </p:pic>
      <p:pic>
        <p:nvPicPr>
          <p:cNvPr id="8" name="Picture 7" descr="Chart&#10;&#10;Description automatically generated">
            <a:extLst>
              <a:ext uri="{FF2B5EF4-FFF2-40B4-BE49-F238E27FC236}">
                <a16:creationId xmlns:a16="http://schemas.microsoft.com/office/drawing/2014/main" id="{2AFD68A6-31F1-9175-9F20-C2E6CA701941}"/>
              </a:ext>
            </a:extLst>
          </p:cNvPr>
          <p:cNvPicPr>
            <a:picLocks/>
          </p:cNvPicPr>
          <p:nvPr/>
        </p:nvPicPr>
        <p:blipFill rotWithShape="1">
          <a:blip r:embed="rId3">
            <a:extLst>
              <a:ext uri="{28A0092B-C50C-407E-A947-70E740481C1C}">
                <a14:useLocalDpi xmlns:a14="http://schemas.microsoft.com/office/drawing/2010/main" val="0"/>
              </a:ext>
            </a:extLst>
          </a:blip>
          <a:srcRect l="75679" t="9330" r="11003" b="70604"/>
          <a:stretch/>
        </p:blipFill>
        <p:spPr>
          <a:xfrm>
            <a:off x="8719073" y="1447379"/>
            <a:ext cx="914400" cy="914400"/>
          </a:xfrm>
          <a:prstGeom prst="rect">
            <a:avLst/>
          </a:prstGeom>
          <a:noFill/>
          <a:ln w="25400">
            <a:solidFill>
              <a:schemeClr val="tx1"/>
            </a:solidFill>
          </a:ln>
        </p:spPr>
      </p:pic>
      <p:sp>
        <p:nvSpPr>
          <p:cNvPr id="9" name="Flowchart: Alternate Process 8">
            <a:extLst>
              <a:ext uri="{FF2B5EF4-FFF2-40B4-BE49-F238E27FC236}">
                <a16:creationId xmlns:a16="http://schemas.microsoft.com/office/drawing/2014/main" id="{7AD02289-83F8-618E-B770-E1BA952923C1}"/>
              </a:ext>
            </a:extLst>
          </p:cNvPr>
          <p:cNvSpPr/>
          <p:nvPr/>
        </p:nvSpPr>
        <p:spPr>
          <a:xfrm>
            <a:off x="1752635" y="2722355"/>
            <a:ext cx="2743200" cy="914400"/>
          </a:xfrm>
          <a:prstGeom prst="flowChartAlternateProcess">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Generator</a:t>
            </a:r>
          </a:p>
        </p:txBody>
      </p:sp>
      <p:sp>
        <p:nvSpPr>
          <p:cNvPr id="10" name="Flowchart: Alternate Process 9">
            <a:extLst>
              <a:ext uri="{FF2B5EF4-FFF2-40B4-BE49-F238E27FC236}">
                <a16:creationId xmlns:a16="http://schemas.microsoft.com/office/drawing/2014/main" id="{DC962810-ACE6-81DE-FD84-9476567327D4}"/>
              </a:ext>
            </a:extLst>
          </p:cNvPr>
          <p:cNvSpPr/>
          <p:nvPr/>
        </p:nvSpPr>
        <p:spPr>
          <a:xfrm>
            <a:off x="3283853" y="5281132"/>
            <a:ext cx="2743200" cy="914400"/>
          </a:xfrm>
          <a:prstGeom prst="flowChartAlternateProcess">
            <a:avLst/>
          </a:prstGeom>
          <a:solidFill>
            <a:schemeClr val="accent1">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Discriminator</a:t>
            </a:r>
          </a:p>
        </p:txBody>
      </p:sp>
      <p:sp>
        <p:nvSpPr>
          <p:cNvPr id="11" name="TextBox 10">
            <a:extLst>
              <a:ext uri="{FF2B5EF4-FFF2-40B4-BE49-F238E27FC236}">
                <a16:creationId xmlns:a16="http://schemas.microsoft.com/office/drawing/2014/main" id="{2E3531EF-0ADE-218E-CA40-BFF6B95A1C71}"/>
              </a:ext>
            </a:extLst>
          </p:cNvPr>
          <p:cNvSpPr txBox="1"/>
          <p:nvPr/>
        </p:nvSpPr>
        <p:spPr>
          <a:xfrm>
            <a:off x="1410392" y="930806"/>
            <a:ext cx="3126076" cy="461665"/>
          </a:xfrm>
          <a:prstGeom prst="rect">
            <a:avLst/>
          </a:prstGeom>
          <a:noFill/>
        </p:spPr>
        <p:txBody>
          <a:bodyPr wrap="square" rtlCol="0">
            <a:spAutoFit/>
          </a:bodyPr>
          <a:lstStyle/>
          <a:p>
            <a:pPr algn="ctr"/>
            <a:r>
              <a:rPr lang="en-US" sz="2400" b="1" dirty="0"/>
              <a:t>Noisy speech</a:t>
            </a:r>
          </a:p>
        </p:txBody>
      </p:sp>
      <p:sp>
        <p:nvSpPr>
          <p:cNvPr id="12" name="TextBox 11">
            <a:extLst>
              <a:ext uri="{FF2B5EF4-FFF2-40B4-BE49-F238E27FC236}">
                <a16:creationId xmlns:a16="http://schemas.microsoft.com/office/drawing/2014/main" id="{6CCFE4B8-1FC9-1756-961F-A478E885FC0E}"/>
              </a:ext>
            </a:extLst>
          </p:cNvPr>
          <p:cNvSpPr txBox="1"/>
          <p:nvPr/>
        </p:nvSpPr>
        <p:spPr>
          <a:xfrm>
            <a:off x="4466227" y="914400"/>
            <a:ext cx="4371295" cy="461665"/>
          </a:xfrm>
          <a:prstGeom prst="rect">
            <a:avLst/>
          </a:prstGeom>
          <a:noFill/>
        </p:spPr>
        <p:txBody>
          <a:bodyPr wrap="square" rtlCol="0">
            <a:spAutoFit/>
          </a:bodyPr>
          <a:lstStyle/>
          <a:p>
            <a:pPr algn="ctr"/>
            <a:r>
              <a:rPr lang="en-US" sz="2400" b="1" dirty="0"/>
              <a:t>Spatial filtered speech</a:t>
            </a:r>
          </a:p>
        </p:txBody>
      </p:sp>
      <p:sp>
        <p:nvSpPr>
          <p:cNvPr id="13" name="Flowchart: Alternate Process 12">
            <a:extLst>
              <a:ext uri="{FF2B5EF4-FFF2-40B4-BE49-F238E27FC236}">
                <a16:creationId xmlns:a16="http://schemas.microsoft.com/office/drawing/2014/main" id="{75EE1A40-39F6-488D-6430-37718D679868}"/>
              </a:ext>
            </a:extLst>
          </p:cNvPr>
          <p:cNvSpPr/>
          <p:nvPr/>
        </p:nvSpPr>
        <p:spPr>
          <a:xfrm>
            <a:off x="7125547" y="5281132"/>
            <a:ext cx="2743200" cy="914400"/>
          </a:xfrm>
          <a:prstGeom prst="flowChartAlternateProcess">
            <a:avLst/>
          </a:prstGeom>
          <a:solidFill>
            <a:schemeClr val="accent1">
              <a:alpha val="7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Discriminator</a:t>
            </a:r>
          </a:p>
        </p:txBody>
      </p:sp>
      <p:sp>
        <p:nvSpPr>
          <p:cNvPr id="14" name="TextBox 13">
            <a:extLst>
              <a:ext uri="{FF2B5EF4-FFF2-40B4-BE49-F238E27FC236}">
                <a16:creationId xmlns:a16="http://schemas.microsoft.com/office/drawing/2014/main" id="{32E03930-CB57-3B02-6C0D-8999A7C63ADA}"/>
              </a:ext>
            </a:extLst>
          </p:cNvPr>
          <p:cNvSpPr txBox="1"/>
          <p:nvPr/>
        </p:nvSpPr>
        <p:spPr>
          <a:xfrm>
            <a:off x="7991152" y="930806"/>
            <a:ext cx="2430892" cy="461665"/>
          </a:xfrm>
          <a:prstGeom prst="rect">
            <a:avLst/>
          </a:prstGeom>
          <a:noFill/>
        </p:spPr>
        <p:txBody>
          <a:bodyPr wrap="square" rtlCol="0">
            <a:spAutoFit/>
          </a:bodyPr>
          <a:lstStyle/>
          <a:p>
            <a:pPr algn="ctr"/>
            <a:r>
              <a:rPr lang="en-US" sz="2400" b="1" dirty="0"/>
              <a:t>Clean speech</a:t>
            </a:r>
          </a:p>
        </p:txBody>
      </p:sp>
      <p:sp>
        <p:nvSpPr>
          <p:cNvPr id="15" name="Arrow: Right 14">
            <a:extLst>
              <a:ext uri="{FF2B5EF4-FFF2-40B4-BE49-F238E27FC236}">
                <a16:creationId xmlns:a16="http://schemas.microsoft.com/office/drawing/2014/main" id="{92C539C0-6B24-D3D0-A7E8-FCC52961466A}"/>
              </a:ext>
            </a:extLst>
          </p:cNvPr>
          <p:cNvSpPr/>
          <p:nvPr/>
        </p:nvSpPr>
        <p:spPr>
          <a:xfrm rot="5400000">
            <a:off x="4406339" y="6438830"/>
            <a:ext cx="498226" cy="149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5B535399-5031-0896-8EFB-D47405723971}"/>
              </a:ext>
            </a:extLst>
          </p:cNvPr>
          <p:cNvSpPr/>
          <p:nvPr/>
        </p:nvSpPr>
        <p:spPr>
          <a:xfrm rot="5400000">
            <a:off x="8317040" y="6422735"/>
            <a:ext cx="498226" cy="149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CAA250B-FD2E-F579-D52C-CC4CFFC3D8C8}"/>
              </a:ext>
            </a:extLst>
          </p:cNvPr>
          <p:cNvSpPr txBox="1"/>
          <p:nvPr/>
        </p:nvSpPr>
        <p:spPr>
          <a:xfrm>
            <a:off x="677732" y="4063710"/>
            <a:ext cx="2417601" cy="461665"/>
          </a:xfrm>
          <a:prstGeom prst="rect">
            <a:avLst/>
          </a:prstGeom>
          <a:noFill/>
        </p:spPr>
        <p:txBody>
          <a:bodyPr wrap="square" rtlCol="0">
            <a:spAutoFit/>
          </a:bodyPr>
          <a:lstStyle/>
          <a:p>
            <a:pPr algn="ctr"/>
            <a:r>
              <a:rPr lang="en-US" sz="2400" b="1" dirty="0"/>
              <a:t>Enhanced speech</a:t>
            </a:r>
          </a:p>
        </p:txBody>
      </p:sp>
      <p:sp>
        <p:nvSpPr>
          <p:cNvPr id="18" name="TextBox 17">
            <a:extLst>
              <a:ext uri="{FF2B5EF4-FFF2-40B4-BE49-F238E27FC236}">
                <a16:creationId xmlns:a16="http://schemas.microsoft.com/office/drawing/2014/main" id="{67B98788-619C-12D3-672D-86C211FA4256}"/>
              </a:ext>
            </a:extLst>
          </p:cNvPr>
          <p:cNvSpPr txBox="1"/>
          <p:nvPr/>
        </p:nvSpPr>
        <p:spPr>
          <a:xfrm>
            <a:off x="2698198" y="6303799"/>
            <a:ext cx="2297826" cy="461665"/>
          </a:xfrm>
          <a:prstGeom prst="rect">
            <a:avLst/>
          </a:prstGeom>
          <a:noFill/>
        </p:spPr>
        <p:txBody>
          <a:bodyPr wrap="square" rtlCol="0">
            <a:spAutoFit/>
          </a:bodyPr>
          <a:lstStyle/>
          <a:p>
            <a:pPr algn="ctr"/>
            <a:r>
              <a:rPr lang="en-US" sz="2400" b="1" dirty="0"/>
              <a:t>False</a:t>
            </a:r>
          </a:p>
        </p:txBody>
      </p:sp>
      <p:sp>
        <p:nvSpPr>
          <p:cNvPr id="19" name="TextBox 18">
            <a:extLst>
              <a:ext uri="{FF2B5EF4-FFF2-40B4-BE49-F238E27FC236}">
                <a16:creationId xmlns:a16="http://schemas.microsoft.com/office/drawing/2014/main" id="{27DA9FD5-C65D-4935-F2EE-A61DF028DB73}"/>
              </a:ext>
            </a:extLst>
          </p:cNvPr>
          <p:cNvSpPr txBox="1"/>
          <p:nvPr/>
        </p:nvSpPr>
        <p:spPr>
          <a:xfrm>
            <a:off x="6721945" y="6297376"/>
            <a:ext cx="2297826" cy="461665"/>
          </a:xfrm>
          <a:prstGeom prst="rect">
            <a:avLst/>
          </a:prstGeom>
          <a:noFill/>
        </p:spPr>
        <p:txBody>
          <a:bodyPr wrap="square" rtlCol="0">
            <a:spAutoFit/>
          </a:bodyPr>
          <a:lstStyle/>
          <a:p>
            <a:pPr algn="ctr"/>
            <a:r>
              <a:rPr lang="en-US" sz="2400" b="1" dirty="0"/>
              <a:t>True</a:t>
            </a:r>
          </a:p>
        </p:txBody>
      </p:sp>
      <p:cxnSp>
        <p:nvCxnSpPr>
          <p:cNvPr id="20" name="Connector: Curved 19">
            <a:extLst>
              <a:ext uri="{FF2B5EF4-FFF2-40B4-BE49-F238E27FC236}">
                <a16:creationId xmlns:a16="http://schemas.microsoft.com/office/drawing/2014/main" id="{29FE813D-09E0-8B52-1385-DD31B53E8513}"/>
              </a:ext>
            </a:extLst>
          </p:cNvPr>
          <p:cNvCxnSpPr>
            <a:cxnSpLocks/>
            <a:stCxn id="8" idx="2"/>
            <a:endCxn id="13" idx="0"/>
          </p:cNvCxnSpPr>
          <p:nvPr/>
        </p:nvCxnSpPr>
        <p:spPr>
          <a:xfrm rot="5400000">
            <a:off x="7377034" y="3481892"/>
            <a:ext cx="2919353" cy="679126"/>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49263879-0C84-123F-A0FD-C25E9F542C52}"/>
              </a:ext>
            </a:extLst>
          </p:cNvPr>
          <p:cNvCxnSpPr>
            <a:cxnSpLocks/>
            <a:stCxn id="6" idx="2"/>
            <a:endCxn id="13" idx="0"/>
          </p:cNvCxnSpPr>
          <p:nvPr/>
        </p:nvCxnSpPr>
        <p:spPr>
          <a:xfrm rot="16200000" flipH="1">
            <a:off x="6106002" y="2889986"/>
            <a:ext cx="2919353" cy="1862937"/>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123771D2-BC27-3953-F7D6-4BD85ED6FB5A}"/>
              </a:ext>
            </a:extLst>
          </p:cNvPr>
          <p:cNvCxnSpPr>
            <a:cxnSpLocks/>
            <a:stCxn id="6" idx="2"/>
            <a:endCxn id="10" idx="0"/>
          </p:cNvCxnSpPr>
          <p:nvPr/>
        </p:nvCxnSpPr>
        <p:spPr>
          <a:xfrm rot="5400000">
            <a:off x="4185156" y="2832077"/>
            <a:ext cx="2919353" cy="1978757"/>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EA787454-01C3-F745-9D0C-2B4C212BFAEC}"/>
              </a:ext>
            </a:extLst>
          </p:cNvPr>
          <p:cNvCxnSpPr>
            <a:cxnSpLocks/>
            <a:stCxn id="9" idx="2"/>
            <a:endCxn id="7" idx="0"/>
          </p:cNvCxnSpPr>
          <p:nvPr/>
        </p:nvCxnSpPr>
        <p:spPr>
          <a:xfrm rot="16200000" flipH="1">
            <a:off x="3228065" y="3532924"/>
            <a:ext cx="317995" cy="525655"/>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FF649A0B-B5A7-3B8A-AF6C-FEBF91427254}"/>
              </a:ext>
            </a:extLst>
          </p:cNvPr>
          <p:cNvCxnSpPr>
            <a:cxnSpLocks/>
            <a:stCxn id="5" idx="2"/>
          </p:cNvCxnSpPr>
          <p:nvPr/>
        </p:nvCxnSpPr>
        <p:spPr>
          <a:xfrm rot="16200000" flipH="1">
            <a:off x="2872869" y="2470988"/>
            <a:ext cx="428816" cy="73916"/>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19E5DC1E-7B07-86FC-1F30-5C71FD2123DE}"/>
              </a:ext>
            </a:extLst>
          </p:cNvPr>
          <p:cNvCxnSpPr>
            <a:cxnSpLocks/>
            <a:stCxn id="6" idx="2"/>
          </p:cNvCxnSpPr>
          <p:nvPr/>
        </p:nvCxnSpPr>
        <p:spPr>
          <a:xfrm rot="5400000">
            <a:off x="4185156" y="2832079"/>
            <a:ext cx="2919354" cy="1978754"/>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66">
            <a:extLst>
              <a:ext uri="{FF2B5EF4-FFF2-40B4-BE49-F238E27FC236}">
                <a16:creationId xmlns:a16="http://schemas.microsoft.com/office/drawing/2014/main" id="{26D59885-C34B-5C64-D624-F4BF1AEEC009}"/>
              </a:ext>
            </a:extLst>
          </p:cNvPr>
          <p:cNvCxnSpPr>
            <a:cxnSpLocks/>
            <a:stCxn id="7" idx="2"/>
            <a:endCxn id="10" idx="0"/>
          </p:cNvCxnSpPr>
          <p:nvPr/>
        </p:nvCxnSpPr>
        <p:spPr>
          <a:xfrm rot="16200000" flipH="1">
            <a:off x="3946680" y="4572359"/>
            <a:ext cx="411982" cy="1005563"/>
          </a:xfrm>
          <a:prstGeom prst="curvedConnector3">
            <a:avLst>
              <a:gd name="adj1" fmla="val 50000"/>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4DF8F250-EE38-6F0A-FD57-7F8B353EFE90}"/>
              </a:ext>
            </a:extLst>
          </p:cNvPr>
          <p:cNvCxnSpPr>
            <a:cxnSpLocks/>
            <a:stCxn id="6" idx="2"/>
            <a:endCxn id="9" idx="3"/>
          </p:cNvCxnSpPr>
          <p:nvPr/>
        </p:nvCxnSpPr>
        <p:spPr>
          <a:xfrm rot="5400000">
            <a:off x="5156135" y="1701480"/>
            <a:ext cx="817776" cy="2138375"/>
          </a:xfrm>
          <a:prstGeom prst="curvedConnector2">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406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2AAA78D7-CFFA-4AD3-3E4D-1F19EA767690}"/>
              </a:ext>
            </a:extLst>
          </p:cNvPr>
          <p:cNvPicPr>
            <a:picLocks noChangeAspect="1"/>
          </p:cNvPicPr>
          <p:nvPr/>
        </p:nvPicPr>
        <p:blipFill rotWithShape="1">
          <a:blip r:embed="rId3">
            <a:extLst>
              <a:ext uri="{28A0092B-C50C-407E-A947-70E740481C1C}">
                <a14:useLocalDpi xmlns:a14="http://schemas.microsoft.com/office/drawing/2010/main" val="0"/>
              </a:ext>
            </a:extLst>
          </a:blip>
          <a:srcRect l="6562" t="5769" r="9218"/>
          <a:stretch/>
        </p:blipFill>
        <p:spPr>
          <a:xfrm>
            <a:off x="561975" y="753918"/>
            <a:ext cx="10267950" cy="5600700"/>
          </a:xfrm>
          <a:prstGeom prst="rect">
            <a:avLst/>
          </a:prstGeom>
        </p:spPr>
      </p:pic>
      <p:pic>
        <p:nvPicPr>
          <p:cNvPr id="5" name="Picture 4" descr="Chart&#10;&#10;Description automatically generated">
            <a:extLst>
              <a:ext uri="{FF2B5EF4-FFF2-40B4-BE49-F238E27FC236}">
                <a16:creationId xmlns:a16="http://schemas.microsoft.com/office/drawing/2014/main" id="{6D386F20-B215-D571-6E09-1955E580174D}"/>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5769" r="6328"/>
          <a:stretch/>
        </p:blipFill>
        <p:spPr>
          <a:xfrm>
            <a:off x="10829925" y="753918"/>
            <a:ext cx="800100" cy="5600700"/>
          </a:xfrm>
          <a:prstGeom prst="rect">
            <a:avLst/>
          </a:prstGeom>
        </p:spPr>
      </p:pic>
      <p:sp>
        <p:nvSpPr>
          <p:cNvPr id="40" name="TextBox 39">
            <a:extLst>
              <a:ext uri="{FF2B5EF4-FFF2-40B4-BE49-F238E27FC236}">
                <a16:creationId xmlns:a16="http://schemas.microsoft.com/office/drawing/2014/main" id="{365B8244-0CA2-1776-C8CE-D1DBB8C70445}"/>
              </a:ext>
            </a:extLst>
          </p:cNvPr>
          <p:cNvSpPr txBox="1"/>
          <p:nvPr/>
        </p:nvSpPr>
        <p:spPr>
          <a:xfrm>
            <a:off x="1155439" y="345083"/>
            <a:ext cx="2266249" cy="461665"/>
          </a:xfrm>
          <a:prstGeom prst="rect">
            <a:avLst/>
          </a:prstGeom>
          <a:noFill/>
        </p:spPr>
        <p:txBody>
          <a:bodyPr wrap="square" rtlCol="0">
            <a:spAutoFit/>
          </a:bodyPr>
          <a:lstStyle/>
          <a:p>
            <a:pPr algn="ctr"/>
            <a:r>
              <a:rPr lang="en-US" sz="2400" dirty="0"/>
              <a:t>Noisy Speech</a:t>
            </a:r>
            <a:endParaRPr lang="en-US" dirty="0"/>
          </a:p>
        </p:txBody>
      </p:sp>
      <p:sp>
        <p:nvSpPr>
          <p:cNvPr id="41" name="TextBox 40">
            <a:extLst>
              <a:ext uri="{FF2B5EF4-FFF2-40B4-BE49-F238E27FC236}">
                <a16:creationId xmlns:a16="http://schemas.microsoft.com/office/drawing/2014/main" id="{25905904-8755-FA08-B51F-1EEE52C6DC42}"/>
              </a:ext>
            </a:extLst>
          </p:cNvPr>
          <p:cNvSpPr txBox="1"/>
          <p:nvPr/>
        </p:nvSpPr>
        <p:spPr>
          <a:xfrm>
            <a:off x="3641086" y="345084"/>
            <a:ext cx="2392539" cy="461665"/>
          </a:xfrm>
          <a:prstGeom prst="rect">
            <a:avLst/>
          </a:prstGeom>
          <a:noFill/>
        </p:spPr>
        <p:txBody>
          <a:bodyPr wrap="square" rtlCol="0">
            <a:spAutoFit/>
          </a:bodyPr>
          <a:lstStyle/>
          <a:p>
            <a:pPr algn="ctr"/>
            <a:r>
              <a:rPr lang="en-US" sz="2400" dirty="0"/>
              <a:t>Filtered Speech</a:t>
            </a:r>
            <a:endParaRPr lang="en-US" dirty="0"/>
          </a:p>
        </p:txBody>
      </p:sp>
      <p:sp>
        <p:nvSpPr>
          <p:cNvPr id="42" name="TextBox 41">
            <a:extLst>
              <a:ext uri="{FF2B5EF4-FFF2-40B4-BE49-F238E27FC236}">
                <a16:creationId xmlns:a16="http://schemas.microsoft.com/office/drawing/2014/main" id="{475821E8-2170-584E-CB84-EDA3C2AFD58C}"/>
              </a:ext>
            </a:extLst>
          </p:cNvPr>
          <p:cNvSpPr txBox="1"/>
          <p:nvPr/>
        </p:nvSpPr>
        <p:spPr>
          <a:xfrm>
            <a:off x="6118489" y="345083"/>
            <a:ext cx="2392539" cy="461665"/>
          </a:xfrm>
          <a:prstGeom prst="rect">
            <a:avLst/>
          </a:prstGeom>
          <a:noFill/>
        </p:spPr>
        <p:txBody>
          <a:bodyPr wrap="square" rtlCol="0">
            <a:spAutoFit/>
          </a:bodyPr>
          <a:lstStyle/>
          <a:p>
            <a:pPr algn="ctr"/>
            <a:r>
              <a:rPr lang="en-US" sz="2400" dirty="0"/>
              <a:t>Enhanced Speech</a:t>
            </a:r>
            <a:endParaRPr lang="en-US" dirty="0"/>
          </a:p>
        </p:txBody>
      </p:sp>
      <p:sp>
        <p:nvSpPr>
          <p:cNvPr id="43" name="TextBox 42">
            <a:extLst>
              <a:ext uri="{FF2B5EF4-FFF2-40B4-BE49-F238E27FC236}">
                <a16:creationId xmlns:a16="http://schemas.microsoft.com/office/drawing/2014/main" id="{F8428904-697F-930B-5961-EAAD69A159CD}"/>
              </a:ext>
            </a:extLst>
          </p:cNvPr>
          <p:cNvSpPr txBox="1"/>
          <p:nvPr/>
        </p:nvSpPr>
        <p:spPr>
          <a:xfrm>
            <a:off x="8669253" y="345083"/>
            <a:ext cx="2266249" cy="461665"/>
          </a:xfrm>
          <a:prstGeom prst="rect">
            <a:avLst/>
          </a:prstGeom>
          <a:noFill/>
        </p:spPr>
        <p:txBody>
          <a:bodyPr wrap="square" rtlCol="0">
            <a:spAutoFit/>
          </a:bodyPr>
          <a:lstStyle/>
          <a:p>
            <a:pPr algn="ctr"/>
            <a:r>
              <a:rPr lang="en-US" sz="2400" dirty="0"/>
              <a:t>Clean Speech</a:t>
            </a:r>
            <a:endParaRPr lang="en-US" dirty="0"/>
          </a:p>
        </p:txBody>
      </p:sp>
    </p:spTree>
    <p:extLst>
      <p:ext uri="{BB962C8B-B14F-4D97-AF65-F5344CB8AC3E}">
        <p14:creationId xmlns:p14="http://schemas.microsoft.com/office/powerpoint/2010/main" val="4224000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2AAA78D7-CFFA-4AD3-3E4D-1F19EA767690}"/>
              </a:ext>
            </a:extLst>
          </p:cNvPr>
          <p:cNvPicPr>
            <a:picLocks noChangeAspect="1"/>
          </p:cNvPicPr>
          <p:nvPr/>
        </p:nvPicPr>
        <p:blipFill rotWithShape="1">
          <a:blip r:embed="rId3">
            <a:extLst>
              <a:ext uri="{28A0092B-C50C-407E-A947-70E740481C1C}">
                <a14:useLocalDpi xmlns:a14="http://schemas.microsoft.com/office/drawing/2010/main" val="0"/>
              </a:ext>
            </a:extLst>
          </a:blip>
          <a:srcRect l="6562" t="5769" r="9218"/>
          <a:stretch/>
        </p:blipFill>
        <p:spPr>
          <a:xfrm>
            <a:off x="561975" y="753918"/>
            <a:ext cx="10267950" cy="5600700"/>
          </a:xfrm>
          <a:prstGeom prst="rect">
            <a:avLst/>
          </a:prstGeom>
        </p:spPr>
      </p:pic>
      <p:pic>
        <p:nvPicPr>
          <p:cNvPr id="5" name="Picture 4" descr="Chart&#10;&#10;Description automatically generated">
            <a:extLst>
              <a:ext uri="{FF2B5EF4-FFF2-40B4-BE49-F238E27FC236}">
                <a16:creationId xmlns:a16="http://schemas.microsoft.com/office/drawing/2014/main" id="{6D386F20-B215-D571-6E09-1955E580174D}"/>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5769" r="6328"/>
          <a:stretch/>
        </p:blipFill>
        <p:spPr>
          <a:xfrm>
            <a:off x="10829925" y="753918"/>
            <a:ext cx="800100" cy="5600700"/>
          </a:xfrm>
          <a:prstGeom prst="rect">
            <a:avLst/>
          </a:prstGeom>
        </p:spPr>
      </p:pic>
      <p:sp>
        <p:nvSpPr>
          <p:cNvPr id="6" name="Oval 5">
            <a:extLst>
              <a:ext uri="{FF2B5EF4-FFF2-40B4-BE49-F238E27FC236}">
                <a16:creationId xmlns:a16="http://schemas.microsoft.com/office/drawing/2014/main" id="{85212E00-C4A1-C244-A12A-54F79E0B4A0D}"/>
              </a:ext>
            </a:extLst>
          </p:cNvPr>
          <p:cNvSpPr/>
          <p:nvPr/>
        </p:nvSpPr>
        <p:spPr>
          <a:xfrm>
            <a:off x="4995292" y="1739381"/>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1499A5-9E3B-85CE-462D-65D2412A6649}"/>
              </a:ext>
            </a:extLst>
          </p:cNvPr>
          <p:cNvSpPr/>
          <p:nvPr/>
        </p:nvSpPr>
        <p:spPr>
          <a:xfrm>
            <a:off x="10047604" y="1739381"/>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690A2B-99C1-63B6-B3AA-F82A18B7A23B}"/>
              </a:ext>
            </a:extLst>
          </p:cNvPr>
          <p:cNvSpPr/>
          <p:nvPr/>
        </p:nvSpPr>
        <p:spPr>
          <a:xfrm>
            <a:off x="7521448" y="1740885"/>
            <a:ext cx="782319" cy="788377"/>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182B5A-A78E-2E95-8352-53B520355BD2}"/>
              </a:ext>
            </a:extLst>
          </p:cNvPr>
          <p:cNvSpPr/>
          <p:nvPr/>
        </p:nvSpPr>
        <p:spPr>
          <a:xfrm>
            <a:off x="6935645" y="3428999"/>
            <a:ext cx="456903" cy="4277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868F0D-1391-E60B-9784-32BE4169208D}"/>
              </a:ext>
            </a:extLst>
          </p:cNvPr>
          <p:cNvSpPr/>
          <p:nvPr/>
        </p:nvSpPr>
        <p:spPr>
          <a:xfrm>
            <a:off x="4493339" y="3429000"/>
            <a:ext cx="456903" cy="4277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4C617A-F89D-91FB-1F92-8D865FCAC03E}"/>
              </a:ext>
            </a:extLst>
          </p:cNvPr>
          <p:cNvSpPr/>
          <p:nvPr/>
        </p:nvSpPr>
        <p:spPr>
          <a:xfrm>
            <a:off x="9461803" y="3428998"/>
            <a:ext cx="456903" cy="42776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ctor: Curved 26">
            <a:extLst>
              <a:ext uri="{FF2B5EF4-FFF2-40B4-BE49-F238E27FC236}">
                <a16:creationId xmlns:a16="http://schemas.microsoft.com/office/drawing/2014/main" id="{AE487372-AB86-DF41-1710-F0D35126C9A5}"/>
              </a:ext>
            </a:extLst>
          </p:cNvPr>
          <p:cNvCxnSpPr>
            <a:cxnSpLocks/>
            <a:stCxn id="9" idx="0"/>
            <a:endCxn id="12" idx="0"/>
          </p:cNvCxnSpPr>
          <p:nvPr/>
        </p:nvCxnSpPr>
        <p:spPr>
          <a:xfrm rot="5400000" flipH="1" flipV="1">
            <a:off x="8427176" y="2165920"/>
            <a:ext cx="1" cy="2526158"/>
          </a:xfrm>
          <a:prstGeom prst="curvedConnector3">
            <a:avLst>
              <a:gd name="adj1" fmla="val 22860100000"/>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AEE429BC-31FE-769D-2457-80BCB45E6D13}"/>
              </a:ext>
            </a:extLst>
          </p:cNvPr>
          <p:cNvCxnSpPr>
            <a:cxnSpLocks/>
            <a:stCxn id="11" idx="0"/>
            <a:endCxn id="9" idx="0"/>
          </p:cNvCxnSpPr>
          <p:nvPr/>
        </p:nvCxnSpPr>
        <p:spPr>
          <a:xfrm rot="5400000" flipH="1" flipV="1">
            <a:off x="5942944" y="2207847"/>
            <a:ext cx="1" cy="2442306"/>
          </a:xfrm>
          <a:prstGeom prst="curvedConnector3">
            <a:avLst>
              <a:gd name="adj1" fmla="val 22860100000"/>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5C39CD42-BB5B-EA48-2796-0426A00BFBCB}"/>
              </a:ext>
            </a:extLst>
          </p:cNvPr>
          <p:cNvCxnSpPr>
            <a:cxnSpLocks/>
            <a:stCxn id="8" idx="0"/>
            <a:endCxn id="7" idx="0"/>
          </p:cNvCxnSpPr>
          <p:nvPr/>
        </p:nvCxnSpPr>
        <p:spPr>
          <a:xfrm rot="5400000" flipH="1" flipV="1">
            <a:off x="9174934" y="477055"/>
            <a:ext cx="1504" cy="2526156"/>
          </a:xfrm>
          <a:prstGeom prst="curvedConnector3">
            <a:avLst>
              <a:gd name="adj1" fmla="val 15299468"/>
            </a:avLst>
          </a:prstGeom>
          <a:ln w="317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1146497A-8EC1-F2C7-8064-7ACB84EDE0D9}"/>
              </a:ext>
            </a:extLst>
          </p:cNvPr>
          <p:cNvCxnSpPr>
            <a:cxnSpLocks/>
            <a:stCxn id="6" idx="0"/>
            <a:endCxn id="8" idx="0"/>
          </p:cNvCxnSpPr>
          <p:nvPr/>
        </p:nvCxnSpPr>
        <p:spPr>
          <a:xfrm rot="16200000" flipH="1">
            <a:off x="6648778" y="477055"/>
            <a:ext cx="1504" cy="2526156"/>
          </a:xfrm>
          <a:prstGeom prst="curvedConnector3">
            <a:avLst>
              <a:gd name="adj1" fmla="val -15199468"/>
            </a:avLst>
          </a:prstGeom>
          <a:ln w="317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65B8244-0CA2-1776-C8CE-D1DBB8C70445}"/>
              </a:ext>
            </a:extLst>
          </p:cNvPr>
          <p:cNvSpPr txBox="1"/>
          <p:nvPr/>
        </p:nvSpPr>
        <p:spPr>
          <a:xfrm>
            <a:off x="1155439" y="345083"/>
            <a:ext cx="2266249" cy="461665"/>
          </a:xfrm>
          <a:prstGeom prst="rect">
            <a:avLst/>
          </a:prstGeom>
          <a:noFill/>
        </p:spPr>
        <p:txBody>
          <a:bodyPr wrap="square" rtlCol="0">
            <a:spAutoFit/>
          </a:bodyPr>
          <a:lstStyle/>
          <a:p>
            <a:pPr algn="ctr"/>
            <a:r>
              <a:rPr lang="en-US" sz="2400" dirty="0"/>
              <a:t>Noisy Speech</a:t>
            </a:r>
            <a:endParaRPr lang="en-US" dirty="0"/>
          </a:p>
        </p:txBody>
      </p:sp>
      <p:sp>
        <p:nvSpPr>
          <p:cNvPr id="41" name="TextBox 40">
            <a:extLst>
              <a:ext uri="{FF2B5EF4-FFF2-40B4-BE49-F238E27FC236}">
                <a16:creationId xmlns:a16="http://schemas.microsoft.com/office/drawing/2014/main" id="{25905904-8755-FA08-B51F-1EEE52C6DC42}"/>
              </a:ext>
            </a:extLst>
          </p:cNvPr>
          <p:cNvSpPr txBox="1"/>
          <p:nvPr/>
        </p:nvSpPr>
        <p:spPr>
          <a:xfrm>
            <a:off x="3641086" y="345084"/>
            <a:ext cx="2392539" cy="461665"/>
          </a:xfrm>
          <a:prstGeom prst="rect">
            <a:avLst/>
          </a:prstGeom>
          <a:noFill/>
        </p:spPr>
        <p:txBody>
          <a:bodyPr wrap="square" rtlCol="0">
            <a:spAutoFit/>
          </a:bodyPr>
          <a:lstStyle/>
          <a:p>
            <a:pPr algn="ctr"/>
            <a:r>
              <a:rPr lang="en-US" sz="2400" dirty="0"/>
              <a:t>Filtered Speech</a:t>
            </a:r>
            <a:endParaRPr lang="en-US" dirty="0"/>
          </a:p>
        </p:txBody>
      </p:sp>
      <p:sp>
        <p:nvSpPr>
          <p:cNvPr id="42" name="TextBox 41">
            <a:extLst>
              <a:ext uri="{FF2B5EF4-FFF2-40B4-BE49-F238E27FC236}">
                <a16:creationId xmlns:a16="http://schemas.microsoft.com/office/drawing/2014/main" id="{475821E8-2170-584E-CB84-EDA3C2AFD58C}"/>
              </a:ext>
            </a:extLst>
          </p:cNvPr>
          <p:cNvSpPr txBox="1"/>
          <p:nvPr/>
        </p:nvSpPr>
        <p:spPr>
          <a:xfrm>
            <a:off x="6118489" y="345083"/>
            <a:ext cx="2392539" cy="461665"/>
          </a:xfrm>
          <a:prstGeom prst="rect">
            <a:avLst/>
          </a:prstGeom>
          <a:noFill/>
        </p:spPr>
        <p:txBody>
          <a:bodyPr wrap="square" rtlCol="0">
            <a:spAutoFit/>
          </a:bodyPr>
          <a:lstStyle/>
          <a:p>
            <a:pPr algn="ctr"/>
            <a:r>
              <a:rPr lang="en-US" sz="2400" dirty="0"/>
              <a:t>Enhanced Speech</a:t>
            </a:r>
            <a:endParaRPr lang="en-US" dirty="0"/>
          </a:p>
        </p:txBody>
      </p:sp>
      <p:sp>
        <p:nvSpPr>
          <p:cNvPr id="43" name="TextBox 42">
            <a:extLst>
              <a:ext uri="{FF2B5EF4-FFF2-40B4-BE49-F238E27FC236}">
                <a16:creationId xmlns:a16="http://schemas.microsoft.com/office/drawing/2014/main" id="{F8428904-697F-930B-5961-EAAD69A159CD}"/>
              </a:ext>
            </a:extLst>
          </p:cNvPr>
          <p:cNvSpPr txBox="1"/>
          <p:nvPr/>
        </p:nvSpPr>
        <p:spPr>
          <a:xfrm>
            <a:off x="8669253" y="345083"/>
            <a:ext cx="2266249" cy="461665"/>
          </a:xfrm>
          <a:prstGeom prst="rect">
            <a:avLst/>
          </a:prstGeom>
          <a:noFill/>
        </p:spPr>
        <p:txBody>
          <a:bodyPr wrap="square" rtlCol="0">
            <a:spAutoFit/>
          </a:bodyPr>
          <a:lstStyle/>
          <a:p>
            <a:pPr algn="ctr"/>
            <a:r>
              <a:rPr lang="en-US" sz="2400" dirty="0"/>
              <a:t>Clean Speech</a:t>
            </a:r>
            <a:endParaRPr lang="en-US" dirty="0"/>
          </a:p>
        </p:txBody>
      </p:sp>
    </p:spTree>
    <p:extLst>
      <p:ext uri="{BB962C8B-B14F-4D97-AF65-F5344CB8AC3E}">
        <p14:creationId xmlns:p14="http://schemas.microsoft.com/office/powerpoint/2010/main" val="4075139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10739D-1E0B-1D53-7566-66EB3E6AD620}"/>
              </a:ext>
            </a:extLst>
          </p:cNvPr>
          <p:cNvSpPr txBox="1"/>
          <p:nvPr/>
        </p:nvSpPr>
        <p:spPr>
          <a:xfrm>
            <a:off x="336331" y="1965434"/>
            <a:ext cx="1172954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Simulation</a:t>
            </a:r>
          </a:p>
          <a:p>
            <a:pPr marL="742950" lvl="1" indent="-285750">
              <a:buFont typeface="Arial" panose="020B0604020202020204" pitchFamily="34" charset="0"/>
              <a:buChar char="•"/>
            </a:pPr>
            <a:r>
              <a:rPr lang="en-US" sz="2400" dirty="0"/>
              <a:t>Spatial Speech Data Synthetically </a:t>
            </a:r>
          </a:p>
          <a:p>
            <a:pPr marL="285750" indent="-285750">
              <a:buFont typeface="Arial" panose="020B0604020202020204" pitchFamily="34" charset="0"/>
              <a:buChar char="•"/>
            </a:pPr>
            <a:r>
              <a:rPr lang="en-US" sz="2400" dirty="0"/>
              <a:t>Real World</a:t>
            </a:r>
          </a:p>
          <a:p>
            <a:pPr marL="742950" lvl="1" indent="-285750">
              <a:buFont typeface="Arial" panose="020B0604020202020204" pitchFamily="34" charset="0"/>
              <a:buChar char="•"/>
            </a:pPr>
            <a:r>
              <a:rPr lang="en-US" sz="2400" dirty="0"/>
              <a:t>Two Microphones 15 cm apart</a:t>
            </a:r>
          </a:p>
          <a:p>
            <a:pPr marL="742950" lvl="1" indent="-285750">
              <a:buFont typeface="Arial" panose="020B0604020202020204" pitchFamily="34" charset="0"/>
              <a:buChar char="•"/>
            </a:pPr>
            <a:r>
              <a:rPr lang="en-US" sz="2400" dirty="0"/>
              <a:t>Collected from angles 0 – 90</a:t>
            </a:r>
          </a:p>
          <a:p>
            <a:pPr marL="742950" lvl="1" indent="-285750">
              <a:buFont typeface="Arial" panose="020B0604020202020204" pitchFamily="34" charset="0"/>
              <a:buChar char="•"/>
            </a:pPr>
            <a:r>
              <a:rPr lang="en-US" sz="2400" dirty="0"/>
              <a:t>Mixed synthetically</a:t>
            </a:r>
          </a:p>
          <a:p>
            <a:pPr marL="285750" indent="-285750">
              <a:buFont typeface="Arial" panose="020B0604020202020204" pitchFamily="34" charset="0"/>
              <a:buChar char="•"/>
            </a:pPr>
            <a:r>
              <a:rPr lang="en-US" sz="2400" dirty="0"/>
              <a:t>Metric</a:t>
            </a:r>
          </a:p>
          <a:p>
            <a:pPr marL="742950" lvl="1" indent="-285750">
              <a:buFont typeface="Arial" panose="020B0604020202020204" pitchFamily="34" charset="0"/>
              <a:buChar char="•"/>
            </a:pPr>
            <a:r>
              <a:rPr lang="en-US" sz="2400" dirty="0"/>
              <a:t>Short-Time Objective Intelligibility (STOI)</a:t>
            </a:r>
          </a:p>
          <a:p>
            <a:pPr marL="285750" indent="-285750">
              <a:buFont typeface="Arial" panose="020B0604020202020204" pitchFamily="34" charset="0"/>
              <a:buChar char="•"/>
            </a:pPr>
            <a:endParaRPr lang="en-US" sz="2400" dirty="0"/>
          </a:p>
        </p:txBody>
      </p:sp>
      <p:sp>
        <p:nvSpPr>
          <p:cNvPr id="6" name="Rectangle 5">
            <a:extLst>
              <a:ext uri="{FF2B5EF4-FFF2-40B4-BE49-F238E27FC236}">
                <a16:creationId xmlns:a16="http://schemas.microsoft.com/office/drawing/2014/main" id="{4D35F544-525B-FC59-6C2D-077676157A31}"/>
              </a:ext>
            </a:extLst>
          </p:cNvPr>
          <p:cNvSpPr/>
          <p:nvPr/>
        </p:nvSpPr>
        <p:spPr>
          <a:xfrm>
            <a:off x="0" y="-10510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Evaluation</a:t>
            </a:r>
          </a:p>
        </p:txBody>
      </p:sp>
    </p:spTree>
    <p:extLst>
      <p:ext uri="{BB962C8B-B14F-4D97-AF65-F5344CB8AC3E}">
        <p14:creationId xmlns:p14="http://schemas.microsoft.com/office/powerpoint/2010/main" val="724314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7" name="Rectangle 3096">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0" name="Picture 8" descr="Why Background Noise Reduces Unified Communications and Customer Experience  ROI">
            <a:extLst>
              <a:ext uri="{FF2B5EF4-FFF2-40B4-BE49-F238E27FC236}">
                <a16:creationId xmlns:a16="http://schemas.microsoft.com/office/drawing/2014/main" id="{FC27498D-F289-EC0C-B2A5-C3A76E7D35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87" r="20218" b="14253"/>
          <a:stretch/>
        </p:blipFill>
        <p:spPr bwMode="auto">
          <a:xfrm>
            <a:off x="0" y="977462"/>
            <a:ext cx="7416799" cy="58805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isco Takes Distracting Background Noise Out of WebEx Meetings with  BabbleLabs Technology">
            <a:extLst>
              <a:ext uri="{FF2B5EF4-FFF2-40B4-BE49-F238E27FC236}">
                <a16:creationId xmlns:a16="http://schemas.microsoft.com/office/drawing/2014/main" id="{F6065539-6AD0-6EBD-4877-4D0999D87A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48" t="5889" r="1" b="3948"/>
          <a:stretch/>
        </p:blipFill>
        <p:spPr bwMode="auto">
          <a:xfrm>
            <a:off x="7534656" y="3840480"/>
            <a:ext cx="4657344" cy="3017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are the Best Noise-Cancelling Headsets for a Call Center?">
            <a:extLst>
              <a:ext uri="{FF2B5EF4-FFF2-40B4-BE49-F238E27FC236}">
                <a16:creationId xmlns:a16="http://schemas.microsoft.com/office/drawing/2014/main" id="{F9BDA3BF-ECE0-2F86-BDA1-642F9327E0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56" t="12264" r="3" b="3768"/>
          <a:stretch/>
        </p:blipFill>
        <p:spPr bwMode="auto">
          <a:xfrm>
            <a:off x="7533132" y="977462"/>
            <a:ext cx="4657344" cy="28102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BCBEB04-D53C-2A16-A823-0415029B18DD}"/>
              </a:ext>
            </a:extLst>
          </p:cNvPr>
          <p:cNvSpPr/>
          <p:nvPr/>
        </p:nvSpPr>
        <p:spPr>
          <a:xfrm>
            <a:off x="-1524" y="0"/>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Communication difficult with background noise</a:t>
            </a:r>
          </a:p>
        </p:txBody>
      </p:sp>
    </p:spTree>
    <p:extLst>
      <p:ext uri="{BB962C8B-B14F-4D97-AF65-F5344CB8AC3E}">
        <p14:creationId xmlns:p14="http://schemas.microsoft.com/office/powerpoint/2010/main" val="1626932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3EF5F39E-095C-0848-DBDF-B860A8876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444624"/>
            <a:ext cx="5291666" cy="3968751"/>
          </a:xfrm>
          <a:prstGeom prst="rect">
            <a:avLst/>
          </a:prstGeom>
        </p:spPr>
      </p:pic>
      <p:pic>
        <p:nvPicPr>
          <p:cNvPr id="5" name="Picture 4" descr="Chart, bar chart&#10;&#10;Description automatically generated">
            <a:extLst>
              <a:ext uri="{FF2B5EF4-FFF2-40B4-BE49-F238E27FC236}">
                <a16:creationId xmlns:a16="http://schemas.microsoft.com/office/drawing/2014/main" id="{51362828-EF6A-D90B-72B3-64B764C4C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1444624"/>
            <a:ext cx="5291667" cy="3968751"/>
          </a:xfrm>
          <a:prstGeom prst="rect">
            <a:avLst/>
          </a:prstGeom>
        </p:spPr>
      </p:pic>
      <p:sp>
        <p:nvSpPr>
          <p:cNvPr id="6" name="Rectangle 5">
            <a:extLst>
              <a:ext uri="{FF2B5EF4-FFF2-40B4-BE49-F238E27FC236}">
                <a16:creationId xmlns:a16="http://schemas.microsoft.com/office/drawing/2014/main" id="{0F75924D-618D-72C0-9A85-B81A8E0D77EE}"/>
              </a:ext>
            </a:extLst>
          </p:cNvPr>
          <p:cNvSpPr/>
          <p:nvPr/>
        </p:nvSpPr>
        <p:spPr>
          <a:xfrm>
            <a:off x="0" y="-10510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Intelligibility Score on synthetic data</a:t>
            </a:r>
          </a:p>
        </p:txBody>
      </p:sp>
    </p:spTree>
    <p:extLst>
      <p:ext uri="{BB962C8B-B14F-4D97-AF65-F5344CB8AC3E}">
        <p14:creationId xmlns:p14="http://schemas.microsoft.com/office/powerpoint/2010/main" val="979317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9EE7E941-D001-6A4C-62E7-82FCDC899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444624"/>
            <a:ext cx="5291666" cy="3968751"/>
          </a:xfrm>
          <a:prstGeom prst="rect">
            <a:avLst/>
          </a:prstGeom>
        </p:spPr>
      </p:pic>
      <p:pic>
        <p:nvPicPr>
          <p:cNvPr id="5" name="Picture 4" descr="Chart, bar chart&#10;&#10;Description automatically generated">
            <a:extLst>
              <a:ext uri="{FF2B5EF4-FFF2-40B4-BE49-F238E27FC236}">
                <a16:creationId xmlns:a16="http://schemas.microsoft.com/office/drawing/2014/main" id="{DBA7CCE4-6219-A580-1FE5-7D40C97C9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1444624"/>
            <a:ext cx="5291667" cy="3968751"/>
          </a:xfrm>
          <a:prstGeom prst="rect">
            <a:avLst/>
          </a:prstGeom>
        </p:spPr>
      </p:pic>
      <p:sp>
        <p:nvSpPr>
          <p:cNvPr id="7" name="Rectangle 6">
            <a:extLst>
              <a:ext uri="{FF2B5EF4-FFF2-40B4-BE49-F238E27FC236}">
                <a16:creationId xmlns:a16="http://schemas.microsoft.com/office/drawing/2014/main" id="{60E89231-05DA-A298-AF91-6315C0296BD7}"/>
              </a:ext>
            </a:extLst>
          </p:cNvPr>
          <p:cNvSpPr/>
          <p:nvPr/>
        </p:nvSpPr>
        <p:spPr>
          <a:xfrm>
            <a:off x="0" y="-10510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Intelligibility Score on real data</a:t>
            </a:r>
          </a:p>
        </p:txBody>
      </p:sp>
    </p:spTree>
    <p:extLst>
      <p:ext uri="{BB962C8B-B14F-4D97-AF65-F5344CB8AC3E}">
        <p14:creationId xmlns:p14="http://schemas.microsoft.com/office/powerpoint/2010/main" val="2334563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E45477-CD64-02FF-4BC1-C8AA7C9C073A}"/>
              </a:ext>
            </a:extLst>
          </p:cNvPr>
          <p:cNvSpPr/>
          <p:nvPr/>
        </p:nvSpPr>
        <p:spPr>
          <a:xfrm>
            <a:off x="0" y="-10510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Performance in varying noisy environments</a:t>
            </a:r>
          </a:p>
        </p:txBody>
      </p:sp>
      <p:pic>
        <p:nvPicPr>
          <p:cNvPr id="4" name="Picture 3" descr="Chart, bar chart&#10;&#10;Description automatically generated">
            <a:extLst>
              <a:ext uri="{FF2B5EF4-FFF2-40B4-BE49-F238E27FC236}">
                <a16:creationId xmlns:a16="http://schemas.microsoft.com/office/drawing/2014/main" id="{EBC58BCD-97CE-9F6F-8DF6-5F73E4875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66" y="1254821"/>
            <a:ext cx="6666667" cy="5000000"/>
          </a:xfrm>
          <a:prstGeom prst="rect">
            <a:avLst/>
          </a:prstGeom>
        </p:spPr>
      </p:pic>
    </p:spTree>
    <p:extLst>
      <p:ext uri="{BB962C8B-B14F-4D97-AF65-F5344CB8AC3E}">
        <p14:creationId xmlns:p14="http://schemas.microsoft.com/office/powerpoint/2010/main" val="1284659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E45477-CD64-02FF-4BC1-C8AA7C9C073A}"/>
              </a:ext>
            </a:extLst>
          </p:cNvPr>
          <p:cNvSpPr/>
          <p:nvPr/>
        </p:nvSpPr>
        <p:spPr>
          <a:xfrm>
            <a:off x="0" y="-10510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Summary</a:t>
            </a:r>
          </a:p>
        </p:txBody>
      </p:sp>
      <p:sp>
        <p:nvSpPr>
          <p:cNvPr id="2" name="TextBox 1">
            <a:extLst>
              <a:ext uri="{FF2B5EF4-FFF2-40B4-BE49-F238E27FC236}">
                <a16:creationId xmlns:a16="http://schemas.microsoft.com/office/drawing/2014/main" id="{63C445F3-77C1-8823-4093-A24A109EB903}"/>
              </a:ext>
            </a:extLst>
          </p:cNvPr>
          <p:cNvSpPr txBox="1"/>
          <p:nvPr/>
        </p:nvSpPr>
        <p:spPr>
          <a:xfrm>
            <a:off x="273269" y="1250731"/>
            <a:ext cx="11655972" cy="2062103"/>
          </a:xfrm>
          <a:prstGeom prst="rect">
            <a:avLst/>
          </a:prstGeom>
          <a:noFill/>
        </p:spPr>
        <p:txBody>
          <a:bodyPr wrap="square" rtlCol="0">
            <a:spAutoFit/>
          </a:bodyPr>
          <a:lstStyle/>
          <a:p>
            <a:r>
              <a:rPr lang="en-US" sz="3200" b="1" dirty="0"/>
              <a:t>VoiceFind:</a:t>
            </a:r>
          </a:p>
          <a:p>
            <a:pPr marL="914400" lvl="1" indent="-457200">
              <a:buFont typeface="Wingdings" panose="05000000000000000000" pitchFamily="2" charset="2"/>
              <a:buChar char="Ø"/>
            </a:pPr>
            <a:r>
              <a:rPr lang="en-US" sz="3200" dirty="0"/>
              <a:t>A two microphone-based speech spatial filter</a:t>
            </a:r>
          </a:p>
          <a:p>
            <a:pPr marL="914400" lvl="1" indent="-457200">
              <a:buFont typeface="Wingdings" panose="05000000000000000000" pitchFamily="2" charset="2"/>
              <a:buChar char="Ø"/>
            </a:pPr>
            <a:r>
              <a:rPr lang="en-US" sz="3200" dirty="0"/>
              <a:t>Use harmonics as virtual sensors</a:t>
            </a:r>
          </a:p>
          <a:p>
            <a:pPr marL="914400" lvl="1" indent="-457200">
              <a:buFont typeface="Wingdings" panose="05000000000000000000" pitchFamily="2" charset="2"/>
              <a:buChar char="Ø"/>
            </a:pPr>
            <a:r>
              <a:rPr lang="en-US" sz="3200" dirty="0"/>
              <a:t>Generative network for speech enhancement  </a:t>
            </a:r>
          </a:p>
        </p:txBody>
      </p:sp>
      <p:grpSp>
        <p:nvGrpSpPr>
          <p:cNvPr id="3" name="Group 2">
            <a:extLst>
              <a:ext uri="{FF2B5EF4-FFF2-40B4-BE49-F238E27FC236}">
                <a16:creationId xmlns:a16="http://schemas.microsoft.com/office/drawing/2014/main" id="{27BB8FD8-4FBC-F663-29EB-D97540276B95}"/>
              </a:ext>
            </a:extLst>
          </p:cNvPr>
          <p:cNvGrpSpPr/>
          <p:nvPr/>
        </p:nvGrpSpPr>
        <p:grpSpPr>
          <a:xfrm>
            <a:off x="861017" y="4274699"/>
            <a:ext cx="10321088" cy="1831934"/>
            <a:chOff x="861017" y="4274699"/>
            <a:chExt cx="10321088" cy="1831934"/>
          </a:xfrm>
        </p:grpSpPr>
        <p:grpSp>
          <p:nvGrpSpPr>
            <p:cNvPr id="8" name="Group 7">
              <a:extLst>
                <a:ext uri="{FF2B5EF4-FFF2-40B4-BE49-F238E27FC236}">
                  <a16:creationId xmlns:a16="http://schemas.microsoft.com/office/drawing/2014/main" id="{6AE28173-FE96-0D2A-BC06-4A441A7E611E}"/>
                </a:ext>
              </a:extLst>
            </p:cNvPr>
            <p:cNvGrpSpPr>
              <a:grpSpLocks/>
            </p:cNvGrpSpPr>
            <p:nvPr/>
          </p:nvGrpSpPr>
          <p:grpSpPr>
            <a:xfrm>
              <a:off x="861017" y="4274699"/>
              <a:ext cx="1828800" cy="1831934"/>
              <a:chOff x="8352883" y="1456257"/>
              <a:chExt cx="1129117" cy="1129117"/>
            </a:xfrm>
          </p:grpSpPr>
          <p:sp>
            <p:nvSpPr>
              <p:cNvPr id="9" name="Oval 8">
                <a:extLst>
                  <a:ext uri="{FF2B5EF4-FFF2-40B4-BE49-F238E27FC236}">
                    <a16:creationId xmlns:a16="http://schemas.microsoft.com/office/drawing/2014/main" id="{3C268F96-F423-9947-3D15-87E8882C0532}"/>
                  </a:ext>
                </a:extLst>
              </p:cNvPr>
              <p:cNvSpPr/>
              <p:nvPr/>
            </p:nvSpPr>
            <p:spPr>
              <a:xfrm>
                <a:off x="8352883" y="1456257"/>
                <a:ext cx="1129117" cy="1129117"/>
              </a:xfrm>
              <a:prstGeom prst="ellipse">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Use Siri with AirPods (3rd generation) - Apple Support (ZA)">
                <a:extLst>
                  <a:ext uri="{FF2B5EF4-FFF2-40B4-BE49-F238E27FC236}">
                    <a16:creationId xmlns:a16="http://schemas.microsoft.com/office/drawing/2014/main" id="{770FB5A6-30A8-5A51-391A-1E4764930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7473" y="1669736"/>
                <a:ext cx="915648" cy="74953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descr="Example of spectrogram for a signal from the Dynamic dataset. (a)... |  Download Scientific Diagram">
              <a:extLst>
                <a:ext uri="{FF2B5EF4-FFF2-40B4-BE49-F238E27FC236}">
                  <a16:creationId xmlns:a16="http://schemas.microsoft.com/office/drawing/2014/main" id="{14B3C7D5-82F1-C217-0968-5883570B2EB9}"/>
                </a:ext>
              </a:extLst>
            </p:cNvPr>
            <p:cNvPicPr>
              <a:picLocks noChangeArrowheads="1"/>
            </p:cNvPicPr>
            <p:nvPr/>
          </p:nvPicPr>
          <p:blipFill rotWithShape="1">
            <a:blip r:embed="rId4">
              <a:extLst>
                <a:ext uri="{28A0092B-C50C-407E-A947-70E740481C1C}">
                  <a14:useLocalDpi xmlns:a14="http://schemas.microsoft.com/office/drawing/2010/main" val="0"/>
                </a:ext>
              </a:extLst>
            </a:blip>
            <a:srcRect l="11529" t="46304" r="73326" b="20782"/>
            <a:stretch/>
          </p:blipFill>
          <p:spPr bwMode="auto">
            <a:xfrm>
              <a:off x="3691780" y="4274699"/>
              <a:ext cx="1828800" cy="1831934"/>
            </a:xfrm>
            <a:prstGeom prst="ellipse">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2339093-F861-68C6-9F75-48D2E34C11AA}"/>
                </a:ext>
              </a:extLst>
            </p:cNvPr>
            <p:cNvGrpSpPr>
              <a:grpSpLocks/>
            </p:cNvGrpSpPr>
            <p:nvPr/>
          </p:nvGrpSpPr>
          <p:grpSpPr>
            <a:xfrm>
              <a:off x="9353305" y="4274699"/>
              <a:ext cx="1828800" cy="1831934"/>
              <a:chOff x="9860197" y="2137607"/>
              <a:chExt cx="1129117" cy="1129117"/>
            </a:xfrm>
            <a:solidFill>
              <a:schemeClr val="bg1"/>
            </a:solidFill>
          </p:grpSpPr>
          <p:sp>
            <p:nvSpPr>
              <p:cNvPr id="13" name="Oval 12">
                <a:extLst>
                  <a:ext uri="{FF2B5EF4-FFF2-40B4-BE49-F238E27FC236}">
                    <a16:creationId xmlns:a16="http://schemas.microsoft.com/office/drawing/2014/main" id="{AED1CBFB-3E81-4F5F-803F-AE95C7718899}"/>
                  </a:ext>
                </a:extLst>
              </p:cNvPr>
              <p:cNvSpPr/>
              <p:nvPr/>
            </p:nvSpPr>
            <p:spPr>
              <a:xfrm>
                <a:off x="9860197" y="2137607"/>
                <a:ext cx="1129117" cy="1129117"/>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Basit Ayantunde's Portfolio">
                <a:extLst>
                  <a:ext uri="{FF2B5EF4-FFF2-40B4-BE49-F238E27FC236}">
                    <a16:creationId xmlns:a16="http://schemas.microsoft.com/office/drawing/2014/main" id="{41A19253-F607-57B8-830D-9A1FEC6D0B3A}"/>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10067349" y="2340786"/>
                <a:ext cx="732108" cy="732108"/>
              </a:xfrm>
              <a:prstGeom prst="rect">
                <a:avLst/>
              </a:prstGeom>
              <a:grpFill/>
            </p:spPr>
          </p:pic>
        </p:grpSp>
        <p:grpSp>
          <p:nvGrpSpPr>
            <p:cNvPr id="15" name="Group 14">
              <a:extLst>
                <a:ext uri="{FF2B5EF4-FFF2-40B4-BE49-F238E27FC236}">
                  <a16:creationId xmlns:a16="http://schemas.microsoft.com/office/drawing/2014/main" id="{4FD76D51-F7D1-23BE-90CA-BFD48A2FB343}"/>
                </a:ext>
              </a:extLst>
            </p:cNvPr>
            <p:cNvGrpSpPr>
              <a:grpSpLocks/>
            </p:cNvGrpSpPr>
            <p:nvPr/>
          </p:nvGrpSpPr>
          <p:grpSpPr>
            <a:xfrm>
              <a:off x="6522543" y="4274699"/>
              <a:ext cx="1828800" cy="1831934"/>
              <a:chOff x="8397136" y="4572778"/>
              <a:chExt cx="1129117" cy="1129117"/>
            </a:xfrm>
          </p:grpSpPr>
          <p:sp>
            <p:nvSpPr>
              <p:cNvPr id="16" name="Oval 15">
                <a:extLst>
                  <a:ext uri="{FF2B5EF4-FFF2-40B4-BE49-F238E27FC236}">
                    <a16:creationId xmlns:a16="http://schemas.microsoft.com/office/drawing/2014/main" id="{2E2B8F0C-FE91-C4A6-51B6-6B3F17EAB4C8}"/>
                  </a:ext>
                </a:extLst>
              </p:cNvPr>
              <p:cNvSpPr/>
              <p:nvPr/>
            </p:nvSpPr>
            <p:spPr>
              <a:xfrm>
                <a:off x="8397136" y="4572778"/>
                <a:ext cx="1129117" cy="112911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27E5C1A-060A-F230-7A7D-8DFEF3EFC05A}"/>
                  </a:ext>
                </a:extLst>
              </p:cNvPr>
              <p:cNvPicPr>
                <a:picLocks noChangeAspect="1"/>
              </p:cNvPicPr>
              <p:nvPr/>
            </p:nvPicPr>
            <p:blipFill>
              <a:blip r:embed="rId6"/>
              <a:stretch>
                <a:fillRect/>
              </a:stretch>
            </p:blipFill>
            <p:spPr>
              <a:xfrm>
                <a:off x="8788815" y="4718759"/>
                <a:ext cx="708016" cy="937892"/>
              </a:xfrm>
              <a:prstGeom prst="rect">
                <a:avLst/>
              </a:prstGeom>
              <a:scene3d>
                <a:camera prst="orthographicFront">
                  <a:rot lat="299989" lon="0" rev="0"/>
                </a:camera>
                <a:lightRig rig="threePt" dir="t"/>
              </a:scene3d>
            </p:spPr>
          </p:pic>
          <p:pic>
            <p:nvPicPr>
              <p:cNvPr id="18" name="Picture 10" descr="Modeling human head in 3DS MAX">
                <a:extLst>
                  <a:ext uri="{FF2B5EF4-FFF2-40B4-BE49-F238E27FC236}">
                    <a16:creationId xmlns:a16="http://schemas.microsoft.com/office/drawing/2014/main" id="{EE6CBB16-E59C-729D-3A1A-532FA09C52D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67" b="94000" l="10000" r="90000">
                            <a14:foregroundMark x1="53500" y1="10333" x2="53500" y2="10333"/>
                            <a14:foregroundMark x1="53250" y1="6667" x2="53250" y2="6667"/>
                            <a14:foregroundMark x1="51500" y1="94000" x2="51500" y2="94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19109" y="4718759"/>
                <a:ext cx="654081" cy="49056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Connector: Curved 18">
              <a:extLst>
                <a:ext uri="{FF2B5EF4-FFF2-40B4-BE49-F238E27FC236}">
                  <a16:creationId xmlns:a16="http://schemas.microsoft.com/office/drawing/2014/main" id="{6E78DCF2-66A0-8456-357B-B40DEAB94262}"/>
                </a:ext>
              </a:extLst>
            </p:cNvPr>
            <p:cNvCxnSpPr>
              <a:cxnSpLocks/>
              <a:stCxn id="9" idx="6"/>
              <a:endCxn id="11" idx="2"/>
            </p:cNvCxnSpPr>
            <p:nvPr/>
          </p:nvCxnSpPr>
          <p:spPr>
            <a:xfrm>
              <a:off x="2689817" y="5190666"/>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7524D3D3-EB73-AE14-C45A-FE960ABBD267}"/>
                </a:ext>
              </a:extLst>
            </p:cNvPr>
            <p:cNvCxnSpPr>
              <a:cxnSpLocks/>
            </p:cNvCxnSpPr>
            <p:nvPr/>
          </p:nvCxnSpPr>
          <p:spPr>
            <a:xfrm>
              <a:off x="5538055" y="5227840"/>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BD975E9A-EB71-90DB-6803-1135BFE917F4}"/>
                </a:ext>
              </a:extLst>
            </p:cNvPr>
            <p:cNvCxnSpPr>
              <a:cxnSpLocks/>
            </p:cNvCxnSpPr>
            <p:nvPr/>
          </p:nvCxnSpPr>
          <p:spPr>
            <a:xfrm>
              <a:off x="8351343" y="5240540"/>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0140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643D3-3103-CB17-565C-42B883880F72}"/>
              </a:ext>
            </a:extLst>
          </p:cNvPr>
          <p:cNvSpPr/>
          <p:nvPr/>
        </p:nvSpPr>
        <p:spPr>
          <a:xfrm>
            <a:off x="0" y="0"/>
            <a:ext cx="12192000" cy="1521113"/>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VoiceFind: Noise-Resilient Speech Recovery in Commodity Headphones</a:t>
            </a:r>
          </a:p>
        </p:txBody>
      </p:sp>
      <p:grpSp>
        <p:nvGrpSpPr>
          <p:cNvPr id="5" name="Group 4">
            <a:extLst>
              <a:ext uri="{FF2B5EF4-FFF2-40B4-BE49-F238E27FC236}">
                <a16:creationId xmlns:a16="http://schemas.microsoft.com/office/drawing/2014/main" id="{E60F47B2-2FF6-66BA-EFA6-ADEF091AD539}"/>
              </a:ext>
            </a:extLst>
          </p:cNvPr>
          <p:cNvGrpSpPr/>
          <p:nvPr/>
        </p:nvGrpSpPr>
        <p:grpSpPr>
          <a:xfrm>
            <a:off x="4490075" y="5511526"/>
            <a:ext cx="3211849" cy="1346474"/>
            <a:chOff x="2891544" y="5247005"/>
            <a:chExt cx="3211849" cy="1346474"/>
          </a:xfrm>
        </p:grpSpPr>
        <p:pic>
          <p:nvPicPr>
            <p:cNvPr id="3" name="Picture 2">
              <a:extLst>
                <a:ext uri="{FF2B5EF4-FFF2-40B4-BE49-F238E27FC236}">
                  <a16:creationId xmlns:a16="http://schemas.microsoft.com/office/drawing/2014/main" id="{B89B2FC9-D46E-9984-2BA6-75DDED0F7FCF}"/>
                </a:ext>
              </a:extLst>
            </p:cNvPr>
            <p:cNvPicPr>
              <a:picLocks noChangeAspect="1"/>
            </p:cNvPicPr>
            <p:nvPr/>
          </p:nvPicPr>
          <p:blipFill rotWithShape="1">
            <a:blip r:embed="rId3"/>
            <a:srcRect r="68720"/>
            <a:stretch/>
          </p:blipFill>
          <p:spPr>
            <a:xfrm>
              <a:off x="2891544" y="5674839"/>
              <a:ext cx="565219" cy="628140"/>
            </a:xfrm>
            <a:prstGeom prst="rect">
              <a:avLst/>
            </a:prstGeom>
          </p:spPr>
        </p:pic>
        <p:pic>
          <p:nvPicPr>
            <p:cNvPr id="4" name="Picture 3">
              <a:extLst>
                <a:ext uri="{FF2B5EF4-FFF2-40B4-BE49-F238E27FC236}">
                  <a16:creationId xmlns:a16="http://schemas.microsoft.com/office/drawing/2014/main" id="{80B46C5C-B785-7FD6-1597-F2B04EF34315}"/>
                </a:ext>
              </a:extLst>
            </p:cNvPr>
            <p:cNvPicPr>
              <a:picLocks noChangeAspect="1"/>
            </p:cNvPicPr>
            <p:nvPr/>
          </p:nvPicPr>
          <p:blipFill rotWithShape="1">
            <a:blip r:embed="rId3"/>
            <a:srcRect l="31671"/>
            <a:stretch/>
          </p:blipFill>
          <p:spPr>
            <a:xfrm>
              <a:off x="3456763" y="5247005"/>
              <a:ext cx="2646630" cy="1346474"/>
            </a:xfrm>
            <a:prstGeom prst="rect">
              <a:avLst/>
            </a:prstGeom>
          </p:spPr>
        </p:pic>
      </p:grpSp>
      <p:sp>
        <p:nvSpPr>
          <p:cNvPr id="12" name="TextBox 11">
            <a:extLst>
              <a:ext uri="{FF2B5EF4-FFF2-40B4-BE49-F238E27FC236}">
                <a16:creationId xmlns:a16="http://schemas.microsoft.com/office/drawing/2014/main" id="{2C4311C8-2A8F-08D2-3D04-BFA236C96DE3}"/>
              </a:ext>
            </a:extLst>
          </p:cNvPr>
          <p:cNvSpPr txBox="1"/>
          <p:nvPr/>
        </p:nvSpPr>
        <p:spPr>
          <a:xfrm>
            <a:off x="456277" y="4765289"/>
            <a:ext cx="2068945" cy="523220"/>
          </a:xfrm>
          <a:prstGeom prst="rect">
            <a:avLst/>
          </a:prstGeom>
          <a:noFill/>
        </p:spPr>
        <p:txBody>
          <a:bodyPr wrap="square" rtlCol="0">
            <a:spAutoFit/>
          </a:bodyPr>
          <a:lstStyle/>
          <a:p>
            <a:pPr algn="ctr"/>
            <a:r>
              <a:rPr lang="en-US" sz="2800" dirty="0"/>
              <a:t>Irtaza Shahid</a:t>
            </a:r>
          </a:p>
        </p:txBody>
      </p:sp>
      <p:sp>
        <p:nvSpPr>
          <p:cNvPr id="13" name="TextBox 12">
            <a:extLst>
              <a:ext uri="{FF2B5EF4-FFF2-40B4-BE49-F238E27FC236}">
                <a16:creationId xmlns:a16="http://schemas.microsoft.com/office/drawing/2014/main" id="{5309DFBB-501A-2173-433E-D0F9798F3ECF}"/>
              </a:ext>
            </a:extLst>
          </p:cNvPr>
          <p:cNvSpPr txBox="1"/>
          <p:nvPr/>
        </p:nvSpPr>
        <p:spPr>
          <a:xfrm>
            <a:off x="3526444" y="4765289"/>
            <a:ext cx="2068945" cy="523220"/>
          </a:xfrm>
          <a:prstGeom prst="rect">
            <a:avLst/>
          </a:prstGeom>
          <a:noFill/>
        </p:spPr>
        <p:txBody>
          <a:bodyPr wrap="square" rtlCol="0">
            <a:spAutoFit/>
          </a:bodyPr>
          <a:lstStyle/>
          <a:p>
            <a:pPr algn="ctr"/>
            <a:r>
              <a:rPr lang="en-US" sz="2800" dirty="0"/>
              <a:t>Yang Bai</a:t>
            </a:r>
          </a:p>
        </p:txBody>
      </p:sp>
      <p:sp>
        <p:nvSpPr>
          <p:cNvPr id="14" name="TextBox 13">
            <a:extLst>
              <a:ext uri="{FF2B5EF4-FFF2-40B4-BE49-F238E27FC236}">
                <a16:creationId xmlns:a16="http://schemas.microsoft.com/office/drawing/2014/main" id="{41EC50DF-7E6A-0138-A8AB-8B791F7D60FC}"/>
              </a:ext>
            </a:extLst>
          </p:cNvPr>
          <p:cNvSpPr txBox="1"/>
          <p:nvPr/>
        </p:nvSpPr>
        <p:spPr>
          <a:xfrm>
            <a:off x="6596611" y="4803342"/>
            <a:ext cx="2068945" cy="523220"/>
          </a:xfrm>
          <a:prstGeom prst="rect">
            <a:avLst/>
          </a:prstGeom>
          <a:noFill/>
        </p:spPr>
        <p:txBody>
          <a:bodyPr wrap="square" rtlCol="0">
            <a:spAutoFit/>
          </a:bodyPr>
          <a:lstStyle/>
          <a:p>
            <a:pPr algn="ctr"/>
            <a:r>
              <a:rPr lang="en-US" sz="2800" dirty="0"/>
              <a:t>Nakul Garg</a:t>
            </a:r>
          </a:p>
        </p:txBody>
      </p:sp>
      <p:sp>
        <p:nvSpPr>
          <p:cNvPr id="15" name="TextBox 14">
            <a:extLst>
              <a:ext uri="{FF2B5EF4-FFF2-40B4-BE49-F238E27FC236}">
                <a16:creationId xmlns:a16="http://schemas.microsoft.com/office/drawing/2014/main" id="{266BEC15-3370-B212-DA5B-A94F5FEC5EF8}"/>
              </a:ext>
            </a:extLst>
          </p:cNvPr>
          <p:cNvSpPr txBox="1"/>
          <p:nvPr/>
        </p:nvSpPr>
        <p:spPr>
          <a:xfrm>
            <a:off x="9666777" y="4803652"/>
            <a:ext cx="2068945" cy="523220"/>
          </a:xfrm>
          <a:prstGeom prst="rect">
            <a:avLst/>
          </a:prstGeom>
          <a:noFill/>
        </p:spPr>
        <p:txBody>
          <a:bodyPr wrap="square" rtlCol="0">
            <a:spAutoFit/>
          </a:bodyPr>
          <a:lstStyle/>
          <a:p>
            <a:pPr algn="ctr"/>
            <a:r>
              <a:rPr lang="en-US" sz="2800" dirty="0"/>
              <a:t>Nirupam Roy</a:t>
            </a:r>
          </a:p>
        </p:txBody>
      </p:sp>
      <p:pic>
        <p:nvPicPr>
          <p:cNvPr id="16" name="Picture 15">
            <a:extLst>
              <a:ext uri="{FF2B5EF4-FFF2-40B4-BE49-F238E27FC236}">
                <a16:creationId xmlns:a16="http://schemas.microsoft.com/office/drawing/2014/main" id="{969C7535-C528-198E-5AE3-F9C3426EDBD2}"/>
              </a:ext>
            </a:extLst>
          </p:cNvPr>
          <p:cNvPicPr>
            <a:picLocks noChangeAspect="1"/>
          </p:cNvPicPr>
          <p:nvPr/>
        </p:nvPicPr>
        <p:blipFill rotWithShape="1">
          <a:blip r:embed="rId4"/>
          <a:srcRect l="34129" t="6039" r="30323" b="31909"/>
          <a:stretch/>
        </p:blipFill>
        <p:spPr>
          <a:xfrm>
            <a:off x="10014863" y="3129380"/>
            <a:ext cx="1372771" cy="1372772"/>
          </a:xfrm>
          <a:prstGeom prst="ellipse">
            <a:avLst/>
          </a:prstGeom>
          <a:ln w="28575">
            <a:solidFill>
              <a:schemeClr val="tx1">
                <a:lumMod val="65000"/>
                <a:lumOff val="35000"/>
              </a:schemeClr>
            </a:solidFill>
          </a:ln>
        </p:spPr>
      </p:pic>
      <p:pic>
        <p:nvPicPr>
          <p:cNvPr id="17" name="Picture 2" descr="Yang Bai">
            <a:extLst>
              <a:ext uri="{FF2B5EF4-FFF2-40B4-BE49-F238E27FC236}">
                <a16:creationId xmlns:a16="http://schemas.microsoft.com/office/drawing/2014/main" id="{B06948CD-7462-668B-C645-87AA163E9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5118" y="3129966"/>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A985F3AF-A628-934C-E6E1-D030C63AB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283" y="3129966"/>
            <a:ext cx="1371600" cy="1371600"/>
          </a:xfrm>
          <a:prstGeom prst="ellipse">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8" name="Picture 7" descr="A person with a mustache&#10;&#10;Description automatically generated with low confidence">
            <a:extLst>
              <a:ext uri="{FF2B5EF4-FFF2-40B4-BE49-F238E27FC236}">
                <a16:creationId xmlns:a16="http://schemas.microsoft.com/office/drawing/2014/main" id="{8534BB57-EBFD-76EC-2317-F546C3821361}"/>
              </a:ext>
            </a:extLst>
          </p:cNvPr>
          <p:cNvPicPr>
            <a:picLocks/>
          </p:cNvPicPr>
          <p:nvPr/>
        </p:nvPicPr>
        <p:blipFill rotWithShape="1">
          <a:blip r:embed="rId7">
            <a:extLst>
              <a:ext uri="{28A0092B-C50C-407E-A947-70E740481C1C}">
                <a14:useLocalDpi xmlns:a14="http://schemas.microsoft.com/office/drawing/2010/main" val="0"/>
              </a:ext>
            </a:extLst>
          </a:blip>
          <a:srcRect l="13048" t="4735" r="11159" b="16415"/>
          <a:stretch/>
        </p:blipFill>
        <p:spPr>
          <a:xfrm>
            <a:off x="804366" y="3129966"/>
            <a:ext cx="1371600" cy="1371600"/>
          </a:xfrm>
          <a:prstGeom prst="ellipse">
            <a:avLst/>
          </a:prstGeom>
          <a:ln w="28575">
            <a:solidFill>
              <a:schemeClr val="tx1">
                <a:lumMod val="65000"/>
                <a:lumOff val="35000"/>
              </a:schemeClr>
            </a:solidFill>
          </a:ln>
        </p:spPr>
      </p:pic>
      <p:sp>
        <p:nvSpPr>
          <p:cNvPr id="19" name="TextBox 18">
            <a:extLst>
              <a:ext uri="{FF2B5EF4-FFF2-40B4-BE49-F238E27FC236}">
                <a16:creationId xmlns:a16="http://schemas.microsoft.com/office/drawing/2014/main" id="{1E394D3A-8F48-7EFB-FA77-1E4ED1EA20AD}"/>
              </a:ext>
            </a:extLst>
          </p:cNvPr>
          <p:cNvSpPr txBox="1"/>
          <p:nvPr/>
        </p:nvSpPr>
        <p:spPr>
          <a:xfrm>
            <a:off x="322805" y="5227687"/>
            <a:ext cx="2334722" cy="400110"/>
          </a:xfrm>
          <a:prstGeom prst="rect">
            <a:avLst/>
          </a:prstGeom>
          <a:noFill/>
        </p:spPr>
        <p:txBody>
          <a:bodyPr wrap="square" rtlCol="0">
            <a:spAutoFit/>
          </a:bodyPr>
          <a:lstStyle/>
          <a:p>
            <a:pPr algn="ctr"/>
            <a:r>
              <a:rPr lang="en-US" sz="2000" dirty="0"/>
              <a:t>irtaza@umd.edu</a:t>
            </a:r>
          </a:p>
        </p:txBody>
      </p:sp>
      <p:sp>
        <p:nvSpPr>
          <p:cNvPr id="20" name="TextBox 19">
            <a:extLst>
              <a:ext uri="{FF2B5EF4-FFF2-40B4-BE49-F238E27FC236}">
                <a16:creationId xmlns:a16="http://schemas.microsoft.com/office/drawing/2014/main" id="{FD156A02-40B1-F126-B531-3DC580F25BA4}"/>
              </a:ext>
            </a:extLst>
          </p:cNvPr>
          <p:cNvSpPr txBox="1"/>
          <p:nvPr/>
        </p:nvSpPr>
        <p:spPr>
          <a:xfrm>
            <a:off x="3306158" y="5227687"/>
            <a:ext cx="2334722" cy="400110"/>
          </a:xfrm>
          <a:prstGeom prst="rect">
            <a:avLst/>
          </a:prstGeom>
          <a:noFill/>
        </p:spPr>
        <p:txBody>
          <a:bodyPr wrap="square" rtlCol="0">
            <a:spAutoFit/>
          </a:bodyPr>
          <a:lstStyle/>
          <a:p>
            <a:pPr algn="ctr"/>
            <a:r>
              <a:rPr lang="en-US" sz="2000" dirty="0"/>
              <a:t>yangbai8@umd.edu</a:t>
            </a:r>
          </a:p>
        </p:txBody>
      </p:sp>
      <p:sp>
        <p:nvSpPr>
          <p:cNvPr id="21" name="TextBox 20">
            <a:extLst>
              <a:ext uri="{FF2B5EF4-FFF2-40B4-BE49-F238E27FC236}">
                <a16:creationId xmlns:a16="http://schemas.microsoft.com/office/drawing/2014/main" id="{61A27573-531F-9D83-E093-A4AFBE09277B}"/>
              </a:ext>
            </a:extLst>
          </p:cNvPr>
          <p:cNvSpPr txBox="1"/>
          <p:nvPr/>
        </p:nvSpPr>
        <p:spPr>
          <a:xfrm>
            <a:off x="6463722" y="5227687"/>
            <a:ext cx="2334722" cy="400110"/>
          </a:xfrm>
          <a:prstGeom prst="rect">
            <a:avLst/>
          </a:prstGeom>
          <a:noFill/>
        </p:spPr>
        <p:txBody>
          <a:bodyPr wrap="square" rtlCol="0">
            <a:spAutoFit/>
          </a:bodyPr>
          <a:lstStyle/>
          <a:p>
            <a:pPr algn="ctr"/>
            <a:r>
              <a:rPr lang="en-US" sz="2000" dirty="0"/>
              <a:t>nakul22@umd.edu</a:t>
            </a:r>
          </a:p>
        </p:txBody>
      </p:sp>
      <p:sp>
        <p:nvSpPr>
          <p:cNvPr id="22" name="TextBox 21">
            <a:extLst>
              <a:ext uri="{FF2B5EF4-FFF2-40B4-BE49-F238E27FC236}">
                <a16:creationId xmlns:a16="http://schemas.microsoft.com/office/drawing/2014/main" id="{81DC8577-F823-8EC5-8B6C-48DF06261D45}"/>
              </a:ext>
            </a:extLst>
          </p:cNvPr>
          <p:cNvSpPr txBox="1"/>
          <p:nvPr/>
        </p:nvSpPr>
        <p:spPr>
          <a:xfrm>
            <a:off x="9533887" y="5227687"/>
            <a:ext cx="2334722" cy="400110"/>
          </a:xfrm>
          <a:prstGeom prst="rect">
            <a:avLst/>
          </a:prstGeom>
          <a:noFill/>
        </p:spPr>
        <p:txBody>
          <a:bodyPr wrap="square" rtlCol="0">
            <a:spAutoFit/>
          </a:bodyPr>
          <a:lstStyle/>
          <a:p>
            <a:pPr algn="ctr"/>
            <a:r>
              <a:rPr lang="en-US" sz="2000" dirty="0"/>
              <a:t>niruroy@umd.edu</a:t>
            </a:r>
          </a:p>
        </p:txBody>
      </p:sp>
      <p:sp>
        <p:nvSpPr>
          <p:cNvPr id="6" name="TextBox 5">
            <a:extLst>
              <a:ext uri="{FF2B5EF4-FFF2-40B4-BE49-F238E27FC236}">
                <a16:creationId xmlns:a16="http://schemas.microsoft.com/office/drawing/2014/main" id="{4B128F69-D263-D55B-15C3-F711F19DD18D}"/>
              </a:ext>
            </a:extLst>
          </p:cNvPr>
          <p:cNvSpPr txBox="1"/>
          <p:nvPr/>
        </p:nvSpPr>
        <p:spPr>
          <a:xfrm>
            <a:off x="3727450" y="1967885"/>
            <a:ext cx="4737100" cy="707886"/>
          </a:xfrm>
          <a:prstGeom prst="rect">
            <a:avLst/>
          </a:prstGeom>
          <a:noFill/>
        </p:spPr>
        <p:txBody>
          <a:bodyPr wrap="square" rtlCol="0">
            <a:spAutoFit/>
          </a:bodyPr>
          <a:lstStyle/>
          <a:p>
            <a:pPr algn="ctr"/>
            <a:r>
              <a:rPr lang="en-US" sz="4000" dirty="0"/>
              <a:t>Thank You!</a:t>
            </a:r>
          </a:p>
        </p:txBody>
      </p:sp>
    </p:spTree>
    <p:extLst>
      <p:ext uri="{BB962C8B-B14F-4D97-AF65-F5344CB8AC3E}">
        <p14:creationId xmlns:p14="http://schemas.microsoft.com/office/powerpoint/2010/main" val="3870536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E45477-CD64-02FF-4BC1-C8AA7C9C073A}"/>
              </a:ext>
            </a:extLst>
          </p:cNvPr>
          <p:cNvSpPr/>
          <p:nvPr/>
        </p:nvSpPr>
        <p:spPr>
          <a:xfrm>
            <a:off x="0" y="-10510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References</a:t>
            </a:r>
          </a:p>
        </p:txBody>
      </p:sp>
      <p:sp>
        <p:nvSpPr>
          <p:cNvPr id="2" name="TextBox 1">
            <a:extLst>
              <a:ext uri="{FF2B5EF4-FFF2-40B4-BE49-F238E27FC236}">
                <a16:creationId xmlns:a16="http://schemas.microsoft.com/office/drawing/2014/main" id="{63C445F3-77C1-8823-4093-A24A109EB903}"/>
              </a:ext>
            </a:extLst>
          </p:cNvPr>
          <p:cNvSpPr txBox="1"/>
          <p:nvPr/>
        </p:nvSpPr>
        <p:spPr>
          <a:xfrm>
            <a:off x="273269" y="1250731"/>
            <a:ext cx="11655972" cy="4801314"/>
          </a:xfrm>
          <a:prstGeom prst="rect">
            <a:avLst/>
          </a:prstGeom>
          <a:noFill/>
        </p:spPr>
        <p:txBody>
          <a:bodyPr wrap="square" rtlCol="0">
            <a:spAutoFit/>
          </a:bodyPr>
          <a:lstStyle/>
          <a:p>
            <a:pPr marL="457200" indent="-457200">
              <a:buFont typeface="+mj-lt"/>
              <a:buAutoNum type="arabicPeriod"/>
            </a:pPr>
            <a:r>
              <a:rPr lang="en-US" b="0" i="0" dirty="0">
                <a:solidFill>
                  <a:srgbClr val="222222"/>
                </a:solidFill>
                <a:effectLst/>
                <a:latin typeface="Arial" panose="020B0604020202020204" pitchFamily="34" charset="0"/>
              </a:rPr>
              <a:t>Pascual, Santiago, Antonio </a:t>
            </a:r>
            <a:r>
              <a:rPr lang="en-US" b="0" i="0" dirty="0" err="1">
                <a:solidFill>
                  <a:srgbClr val="222222"/>
                </a:solidFill>
                <a:effectLst/>
                <a:latin typeface="Arial" panose="020B0604020202020204" pitchFamily="34" charset="0"/>
              </a:rPr>
              <a:t>Bonafonte</a:t>
            </a:r>
            <a:r>
              <a:rPr lang="en-US" b="0" i="0" dirty="0">
                <a:solidFill>
                  <a:srgbClr val="222222"/>
                </a:solidFill>
                <a:effectLst/>
                <a:latin typeface="Arial" panose="020B0604020202020204" pitchFamily="34" charset="0"/>
              </a:rPr>
              <a:t>, and Joan Serra. "SEGAN: Speech enhancement generative adversarial network."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arXiv:1703.09452</a:t>
            </a:r>
            <a:r>
              <a:rPr lang="en-US" b="0" i="0" dirty="0">
                <a:solidFill>
                  <a:srgbClr val="222222"/>
                </a:solidFill>
                <a:effectLst/>
                <a:latin typeface="Arial" panose="020B0604020202020204" pitchFamily="34" charset="0"/>
              </a:rPr>
              <a:t> (2017).</a:t>
            </a:r>
          </a:p>
          <a:p>
            <a:pPr marL="457200" indent="-457200">
              <a:buFont typeface="+mj-lt"/>
              <a:buAutoNum type="arabicPeriod"/>
            </a:pPr>
            <a:r>
              <a:rPr lang="en-US" b="0" i="0" dirty="0">
                <a:solidFill>
                  <a:srgbClr val="222222"/>
                </a:solidFill>
                <a:effectLst/>
                <a:latin typeface="Arial" panose="020B0604020202020204" pitchFamily="34" charset="0"/>
              </a:rPr>
              <a:t>Pandey, Ashutosh, and </a:t>
            </a:r>
            <a:r>
              <a:rPr lang="en-US" b="0" i="0" dirty="0" err="1">
                <a:solidFill>
                  <a:srgbClr val="222222"/>
                </a:solidFill>
                <a:effectLst/>
                <a:latin typeface="Arial" panose="020B0604020202020204" pitchFamily="34" charset="0"/>
              </a:rPr>
              <a:t>DeLiang</a:t>
            </a:r>
            <a:r>
              <a:rPr lang="en-US" b="0" i="0" dirty="0">
                <a:solidFill>
                  <a:srgbClr val="222222"/>
                </a:solidFill>
                <a:effectLst/>
                <a:latin typeface="Arial" panose="020B0604020202020204" pitchFamily="34" charset="0"/>
              </a:rPr>
              <a:t> Wang. "TCNN: Temporal convolutional neural network for real-time speech enhancement in the time domain." </a:t>
            </a:r>
            <a:r>
              <a:rPr lang="en-US" b="0" i="1" dirty="0">
                <a:solidFill>
                  <a:srgbClr val="222222"/>
                </a:solidFill>
                <a:effectLst/>
                <a:latin typeface="Arial" panose="020B0604020202020204" pitchFamily="34" charset="0"/>
              </a:rPr>
              <a:t>ICASSP 2019-2019 IEEE International Conference on Acoustics, Speech and Signal Processing (ICASSP)</a:t>
            </a:r>
            <a:r>
              <a:rPr lang="en-US" b="0" i="0" dirty="0">
                <a:solidFill>
                  <a:srgbClr val="222222"/>
                </a:solidFill>
                <a:effectLst/>
                <a:latin typeface="Arial" panose="020B0604020202020204" pitchFamily="34" charset="0"/>
              </a:rPr>
              <a:t>. IEEE, 2019.</a:t>
            </a:r>
            <a:endParaRPr lang="en-US" dirty="0">
              <a:solidFill>
                <a:srgbClr val="222222"/>
              </a:solidFill>
              <a:latin typeface="Arial" panose="020B0604020202020204" pitchFamily="34" charset="0"/>
            </a:endParaRPr>
          </a:p>
          <a:p>
            <a:pPr marL="457200" indent="-457200">
              <a:buFont typeface="+mj-lt"/>
              <a:buAutoNum type="arabicPeriod"/>
            </a:pPr>
            <a:r>
              <a:rPr lang="en-US" b="0" i="0" dirty="0">
                <a:solidFill>
                  <a:srgbClr val="222222"/>
                </a:solidFill>
                <a:effectLst/>
                <a:latin typeface="Arial" panose="020B0604020202020204" pitchFamily="34" charset="0"/>
              </a:rPr>
              <a:t>Yin, </a:t>
            </a:r>
            <a:r>
              <a:rPr lang="en-US" b="0" i="0" dirty="0" err="1">
                <a:solidFill>
                  <a:srgbClr val="222222"/>
                </a:solidFill>
                <a:effectLst/>
                <a:latin typeface="Arial" panose="020B0604020202020204" pitchFamily="34" charset="0"/>
              </a:rPr>
              <a:t>Dacheng</a:t>
            </a:r>
            <a:r>
              <a:rPr lang="en-US" b="0" i="0" dirty="0">
                <a:solidFill>
                  <a:srgbClr val="222222"/>
                </a:solidFill>
                <a:effectLst/>
                <a:latin typeface="Arial" panose="020B0604020202020204" pitchFamily="34" charset="0"/>
              </a:rPr>
              <a:t>, et al. "</a:t>
            </a:r>
            <a:r>
              <a:rPr lang="en-US" b="0" i="0" dirty="0" err="1">
                <a:solidFill>
                  <a:srgbClr val="222222"/>
                </a:solidFill>
                <a:effectLst/>
                <a:latin typeface="Arial" panose="020B0604020202020204" pitchFamily="34" charset="0"/>
              </a:rPr>
              <a:t>Phasen</a:t>
            </a:r>
            <a:r>
              <a:rPr lang="en-US" b="0" i="0" dirty="0">
                <a:solidFill>
                  <a:srgbClr val="222222"/>
                </a:solidFill>
                <a:effectLst/>
                <a:latin typeface="Arial" panose="020B0604020202020204" pitchFamily="34" charset="0"/>
              </a:rPr>
              <a:t>: A phase-and-harmonics-aware speech enhancement network." </a:t>
            </a:r>
            <a:r>
              <a:rPr lang="en-US" b="0" i="1" dirty="0">
                <a:solidFill>
                  <a:srgbClr val="222222"/>
                </a:solidFill>
                <a:effectLst/>
                <a:latin typeface="Arial" panose="020B0604020202020204" pitchFamily="34" charset="0"/>
              </a:rPr>
              <a:t>Proceedings of the AAAI Conference on Artificial Intelligence</a:t>
            </a:r>
            <a:r>
              <a:rPr lang="en-US" b="0" i="0" dirty="0">
                <a:solidFill>
                  <a:srgbClr val="222222"/>
                </a:solidFill>
                <a:effectLst/>
                <a:latin typeface="Arial" panose="020B0604020202020204" pitchFamily="34" charset="0"/>
              </a:rPr>
              <a:t>. Vol. 34. No. 05. 2020.</a:t>
            </a:r>
          </a:p>
          <a:p>
            <a:pPr marL="457200" indent="-457200">
              <a:buFont typeface="+mj-lt"/>
              <a:buAutoNum type="arabicPeriod"/>
            </a:pPr>
            <a:r>
              <a:rPr lang="en-US" b="0" i="0" dirty="0">
                <a:solidFill>
                  <a:srgbClr val="222222"/>
                </a:solidFill>
                <a:effectLst/>
                <a:latin typeface="Arial" panose="020B0604020202020204" pitchFamily="34" charset="0"/>
              </a:rPr>
              <a:t>Pandey, Ashutosh, and </a:t>
            </a:r>
            <a:r>
              <a:rPr lang="en-US" b="0" i="0" dirty="0" err="1">
                <a:solidFill>
                  <a:srgbClr val="222222"/>
                </a:solidFill>
                <a:effectLst/>
                <a:latin typeface="Arial" panose="020B0604020202020204" pitchFamily="34" charset="0"/>
              </a:rPr>
              <a:t>DeLiang</a:t>
            </a:r>
            <a:r>
              <a:rPr lang="en-US" b="0" i="0" dirty="0">
                <a:solidFill>
                  <a:srgbClr val="222222"/>
                </a:solidFill>
                <a:effectLst/>
                <a:latin typeface="Arial" panose="020B0604020202020204" pitchFamily="34" charset="0"/>
              </a:rPr>
              <a:t> Wang. "On cross-corpus generalization of deep learning based speech enhancement." </a:t>
            </a:r>
            <a:r>
              <a:rPr lang="en-US" b="0" i="1" dirty="0">
                <a:solidFill>
                  <a:srgbClr val="222222"/>
                </a:solidFill>
                <a:effectLst/>
                <a:latin typeface="Arial" panose="020B0604020202020204" pitchFamily="34" charset="0"/>
              </a:rPr>
              <a:t>IEEE/ACM transactions on audio, speech, and language processing</a:t>
            </a:r>
            <a:r>
              <a:rPr lang="en-US" b="0" i="0" dirty="0">
                <a:solidFill>
                  <a:srgbClr val="222222"/>
                </a:solidFill>
                <a:effectLst/>
                <a:latin typeface="Arial" panose="020B0604020202020204" pitchFamily="34" charset="0"/>
              </a:rPr>
              <a:t> 28 (2020): 2489-2499.</a:t>
            </a:r>
          </a:p>
          <a:p>
            <a:pPr marL="457200" indent="-457200">
              <a:buFont typeface="+mj-lt"/>
              <a:buAutoNum type="arabicPeriod"/>
            </a:pPr>
            <a:r>
              <a:rPr lang="en-US" b="0" i="0" dirty="0">
                <a:solidFill>
                  <a:srgbClr val="222222"/>
                </a:solidFill>
                <a:effectLst/>
                <a:latin typeface="Arial" panose="020B0604020202020204" pitchFamily="34" charset="0"/>
              </a:rPr>
              <a:t>Luo, Yi, and </a:t>
            </a:r>
            <a:r>
              <a:rPr lang="en-US" b="0" i="0" dirty="0" err="1">
                <a:solidFill>
                  <a:srgbClr val="222222"/>
                </a:solidFill>
                <a:effectLst/>
                <a:latin typeface="Arial" panose="020B0604020202020204" pitchFamily="34" charset="0"/>
              </a:rPr>
              <a:t>Nima</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Mesgarani</a:t>
            </a:r>
            <a:r>
              <a:rPr lang="en-US" b="0" i="0" dirty="0">
                <a:solidFill>
                  <a:srgbClr val="222222"/>
                </a:solidFill>
                <a:effectLst/>
                <a:latin typeface="Arial" panose="020B0604020202020204" pitchFamily="34" charset="0"/>
              </a:rPr>
              <a:t>. "Conv-</a:t>
            </a:r>
            <a:r>
              <a:rPr lang="en-US" b="0" i="0" dirty="0" err="1">
                <a:solidFill>
                  <a:srgbClr val="222222"/>
                </a:solidFill>
                <a:effectLst/>
                <a:latin typeface="Arial" panose="020B0604020202020204" pitchFamily="34" charset="0"/>
              </a:rPr>
              <a:t>tasnet</a:t>
            </a:r>
            <a:r>
              <a:rPr lang="en-US" b="0" i="0" dirty="0">
                <a:solidFill>
                  <a:srgbClr val="222222"/>
                </a:solidFill>
                <a:effectLst/>
                <a:latin typeface="Arial" panose="020B0604020202020204" pitchFamily="34" charset="0"/>
              </a:rPr>
              <a:t>: Surpassing ideal time–frequency magnitude masking for speech separation." </a:t>
            </a:r>
            <a:r>
              <a:rPr lang="en-US" b="0" i="1" dirty="0">
                <a:solidFill>
                  <a:srgbClr val="222222"/>
                </a:solidFill>
                <a:effectLst/>
                <a:latin typeface="Arial" panose="020B0604020202020204" pitchFamily="34" charset="0"/>
              </a:rPr>
              <a:t>IEEE/ACM transactions on audio, speech, and language processing</a:t>
            </a:r>
            <a:r>
              <a:rPr lang="en-US" b="0" i="0" dirty="0">
                <a:solidFill>
                  <a:srgbClr val="222222"/>
                </a:solidFill>
                <a:effectLst/>
                <a:latin typeface="Arial" panose="020B0604020202020204" pitchFamily="34" charset="0"/>
              </a:rPr>
              <a:t> 27.8 (2019): 1256-1266.</a:t>
            </a:r>
          </a:p>
          <a:p>
            <a:pPr marL="457200" indent="-457200">
              <a:buFont typeface="+mj-lt"/>
              <a:buAutoNum type="arabicPeriod"/>
            </a:pPr>
            <a:r>
              <a:rPr lang="en-US" b="0" i="0" dirty="0" err="1">
                <a:solidFill>
                  <a:srgbClr val="222222"/>
                </a:solidFill>
                <a:effectLst/>
                <a:latin typeface="Arial" panose="020B0604020202020204" pitchFamily="34" charset="0"/>
              </a:rPr>
              <a:t>Zeghidour</a:t>
            </a:r>
            <a:r>
              <a:rPr lang="en-US" b="0" i="0" dirty="0">
                <a:solidFill>
                  <a:srgbClr val="222222"/>
                </a:solidFill>
                <a:effectLst/>
                <a:latin typeface="Arial" panose="020B0604020202020204" pitchFamily="34" charset="0"/>
              </a:rPr>
              <a:t>, Neil, and David </a:t>
            </a:r>
            <a:r>
              <a:rPr lang="en-US" b="0" i="0" dirty="0" err="1">
                <a:solidFill>
                  <a:srgbClr val="222222"/>
                </a:solidFill>
                <a:effectLst/>
                <a:latin typeface="Arial" panose="020B0604020202020204" pitchFamily="34" charset="0"/>
              </a:rPr>
              <a:t>Grangier</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Wavesplit</a:t>
            </a:r>
            <a:r>
              <a:rPr lang="en-US" b="0" i="0" dirty="0">
                <a:solidFill>
                  <a:srgbClr val="222222"/>
                </a:solidFill>
                <a:effectLst/>
                <a:latin typeface="Arial" panose="020B0604020202020204" pitchFamily="34" charset="0"/>
              </a:rPr>
              <a:t>: End-to-end speech separation by speaker clustering." </a:t>
            </a:r>
            <a:r>
              <a:rPr lang="en-US" b="0" i="1" dirty="0">
                <a:solidFill>
                  <a:srgbClr val="222222"/>
                </a:solidFill>
                <a:effectLst/>
                <a:latin typeface="Arial" panose="020B0604020202020204" pitchFamily="34" charset="0"/>
              </a:rPr>
              <a:t>IEEE/ACM Transactions on Audio, Speech, and Language Processing</a:t>
            </a:r>
            <a:r>
              <a:rPr lang="en-US" b="0" i="0" dirty="0">
                <a:solidFill>
                  <a:srgbClr val="222222"/>
                </a:solidFill>
                <a:effectLst/>
                <a:latin typeface="Arial" panose="020B0604020202020204" pitchFamily="34" charset="0"/>
              </a:rPr>
              <a:t> 29 (2021): 2840-2849.</a:t>
            </a:r>
          </a:p>
          <a:p>
            <a:pPr marL="457200" indent="-457200">
              <a:buFont typeface="+mj-lt"/>
              <a:buAutoNum type="arabicPeriod"/>
            </a:pPr>
            <a:r>
              <a:rPr lang="en-US" b="0" i="0" dirty="0">
                <a:solidFill>
                  <a:srgbClr val="222222"/>
                </a:solidFill>
                <a:effectLst/>
                <a:latin typeface="Arial" panose="020B0604020202020204" pitchFamily="34" charset="0"/>
              </a:rPr>
              <a:t>Nair, Arun </a:t>
            </a:r>
            <a:r>
              <a:rPr lang="en-US" b="0" i="0" dirty="0" err="1">
                <a:solidFill>
                  <a:srgbClr val="222222"/>
                </a:solidFill>
                <a:effectLst/>
                <a:latin typeface="Arial" panose="020B0604020202020204" pitchFamily="34" charset="0"/>
              </a:rPr>
              <a:t>Asokan</a:t>
            </a:r>
            <a:r>
              <a:rPr lang="en-US" b="0" i="0" dirty="0">
                <a:solidFill>
                  <a:srgbClr val="222222"/>
                </a:solidFill>
                <a:effectLst/>
                <a:latin typeface="Arial" panose="020B0604020202020204" pitchFamily="34" charset="0"/>
              </a:rPr>
              <a:t>, et al. "Audiovisual zooming: what you see is what you hear." </a:t>
            </a:r>
            <a:r>
              <a:rPr lang="en-US" b="0" i="1" dirty="0">
                <a:solidFill>
                  <a:srgbClr val="222222"/>
                </a:solidFill>
                <a:effectLst/>
                <a:latin typeface="Arial" panose="020B0604020202020204" pitchFamily="34" charset="0"/>
              </a:rPr>
              <a:t>Proceedings of the 27th ACM International Conference on Multimedia</a:t>
            </a:r>
            <a:r>
              <a:rPr lang="en-US" b="0" i="0" dirty="0">
                <a:solidFill>
                  <a:srgbClr val="222222"/>
                </a:solidFill>
                <a:effectLst/>
                <a:latin typeface="Arial" panose="020B0604020202020204" pitchFamily="34" charset="0"/>
              </a:rPr>
              <a:t>. 2019.</a:t>
            </a:r>
          </a:p>
          <a:p>
            <a:pPr marL="457200" indent="-457200">
              <a:buFont typeface="+mj-lt"/>
              <a:buAutoNum type="arabicPeriod"/>
            </a:pPr>
            <a:r>
              <a:rPr lang="en-US" b="0" i="0" dirty="0">
                <a:solidFill>
                  <a:srgbClr val="222222"/>
                </a:solidFill>
                <a:effectLst/>
                <a:latin typeface="Arial" panose="020B0604020202020204" pitchFamily="34" charset="0"/>
              </a:rPr>
              <a:t>Sun, </a:t>
            </a:r>
            <a:r>
              <a:rPr lang="en-US" b="0" i="0" dirty="0" err="1">
                <a:solidFill>
                  <a:srgbClr val="222222"/>
                </a:solidFill>
                <a:effectLst/>
                <a:latin typeface="Arial" panose="020B0604020202020204" pitchFamily="34" charset="0"/>
              </a:rPr>
              <a:t>Ke</a:t>
            </a:r>
            <a:r>
              <a:rPr lang="en-US" b="0" i="0" dirty="0">
                <a:solidFill>
                  <a:srgbClr val="222222"/>
                </a:solidFill>
                <a:effectLst/>
                <a:latin typeface="Arial" panose="020B0604020202020204" pitchFamily="34" charset="0"/>
              </a:rPr>
              <a:t>, and </a:t>
            </a:r>
            <a:r>
              <a:rPr lang="en-US" b="0" i="0" dirty="0" err="1">
                <a:solidFill>
                  <a:srgbClr val="222222"/>
                </a:solidFill>
                <a:effectLst/>
                <a:latin typeface="Arial" panose="020B0604020202020204" pitchFamily="34" charset="0"/>
              </a:rPr>
              <a:t>Xinyu</a:t>
            </a:r>
            <a:r>
              <a:rPr lang="en-US" b="0" i="0" dirty="0">
                <a:solidFill>
                  <a:srgbClr val="222222"/>
                </a:solidFill>
                <a:effectLst/>
                <a:latin typeface="Arial" panose="020B0604020202020204" pitchFamily="34" charset="0"/>
              </a:rPr>
              <a:t> Zhang. "</a:t>
            </a:r>
            <a:r>
              <a:rPr lang="en-US" b="0" i="0" dirty="0" err="1">
                <a:solidFill>
                  <a:srgbClr val="222222"/>
                </a:solidFill>
                <a:effectLst/>
                <a:latin typeface="Arial" panose="020B0604020202020204" pitchFamily="34" charset="0"/>
              </a:rPr>
              <a:t>UltraSE</a:t>
            </a:r>
            <a:r>
              <a:rPr lang="en-US" b="0" i="0" dirty="0">
                <a:solidFill>
                  <a:srgbClr val="222222"/>
                </a:solidFill>
                <a:effectLst/>
                <a:latin typeface="Arial" panose="020B0604020202020204" pitchFamily="34" charset="0"/>
              </a:rPr>
              <a:t>: single-channel speech enhancement using ultrasound." </a:t>
            </a:r>
            <a:r>
              <a:rPr lang="en-US" b="0" i="1" dirty="0">
                <a:solidFill>
                  <a:srgbClr val="222222"/>
                </a:solidFill>
                <a:effectLst/>
                <a:latin typeface="Arial" panose="020B0604020202020204" pitchFamily="34" charset="0"/>
              </a:rPr>
              <a:t>Proceedings of the 27th Annual International Conference on Mobile Computing and Networking</a:t>
            </a:r>
            <a:r>
              <a:rPr lang="en-US" b="0" i="0" dirty="0">
                <a:solidFill>
                  <a:srgbClr val="222222"/>
                </a:solidFill>
                <a:effectLst/>
                <a:latin typeface="Arial" panose="020B0604020202020204" pitchFamily="34" charset="0"/>
              </a:rPr>
              <a:t>. 2021.</a:t>
            </a:r>
          </a:p>
        </p:txBody>
      </p:sp>
    </p:spTree>
    <p:extLst>
      <p:ext uri="{BB962C8B-B14F-4D97-AF65-F5344CB8AC3E}">
        <p14:creationId xmlns:p14="http://schemas.microsoft.com/office/powerpoint/2010/main" val="3405020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569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CA83AD-16D4-9696-0497-1CF37EDCE948}"/>
              </a:ext>
            </a:extLst>
          </p:cNvPr>
          <p:cNvGrpSpPr/>
          <p:nvPr/>
        </p:nvGrpSpPr>
        <p:grpSpPr>
          <a:xfrm>
            <a:off x="-970156" y="677827"/>
            <a:ext cx="13232011" cy="6102659"/>
            <a:chOff x="-970156" y="677827"/>
            <a:chExt cx="13232011" cy="6102659"/>
          </a:xfrm>
        </p:grpSpPr>
        <p:pic>
          <p:nvPicPr>
            <p:cNvPr id="2" name="Picture 4" descr="61,180 Face Silhouette Illustrations &amp; Clip Art - iStock">
              <a:extLst>
                <a:ext uri="{FF2B5EF4-FFF2-40B4-BE49-F238E27FC236}">
                  <a16:creationId xmlns:a16="http://schemas.microsoft.com/office/drawing/2014/main" id="{1CAA9087-7BE4-FA99-0747-00E501FEC8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2" t="16231" r="52789" b="25202"/>
            <a:stretch/>
          </p:blipFill>
          <p:spPr bwMode="auto">
            <a:xfrm>
              <a:off x="314960" y="1192696"/>
              <a:ext cx="1030417" cy="1181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61,180 Face Silhouette Illustrations &amp; Clip Art - iStock">
              <a:extLst>
                <a:ext uri="{FF2B5EF4-FFF2-40B4-BE49-F238E27FC236}">
                  <a16:creationId xmlns:a16="http://schemas.microsoft.com/office/drawing/2014/main" id="{95E8118A-7CD6-7601-986F-59FEB777E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2" t="16231" r="52789" b="25202"/>
            <a:stretch/>
          </p:blipFill>
          <p:spPr bwMode="auto">
            <a:xfrm>
              <a:off x="324444" y="2963364"/>
              <a:ext cx="1030417" cy="11812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B14EB2A-DF02-B1D5-E687-B45AC8A84264}"/>
                </a:ext>
              </a:extLst>
            </p:cNvPr>
            <p:cNvPicPr>
              <a:picLocks noChangeAspect="1"/>
            </p:cNvPicPr>
            <p:nvPr/>
          </p:nvPicPr>
          <p:blipFill rotWithShape="1">
            <a:blip r:embed="rId4"/>
            <a:srcRect l="86038" t="74444" r="8538" b="11287"/>
            <a:stretch/>
          </p:blipFill>
          <p:spPr>
            <a:xfrm>
              <a:off x="1905621" y="2811501"/>
              <a:ext cx="269823" cy="365760"/>
            </a:xfrm>
            <a:prstGeom prst="rect">
              <a:avLst/>
            </a:prstGeom>
          </p:spPr>
        </p:pic>
        <p:sp>
          <p:nvSpPr>
            <p:cNvPr id="7" name="Rectangle 6">
              <a:extLst>
                <a:ext uri="{FF2B5EF4-FFF2-40B4-BE49-F238E27FC236}">
                  <a16:creationId xmlns:a16="http://schemas.microsoft.com/office/drawing/2014/main" id="{6E0751D9-8F78-9FA6-8A0A-C19C703EE1EE}"/>
                </a:ext>
              </a:extLst>
            </p:cNvPr>
            <p:cNvSpPr/>
            <p:nvPr/>
          </p:nvSpPr>
          <p:spPr>
            <a:xfrm>
              <a:off x="4467995" y="2372759"/>
              <a:ext cx="2981739" cy="1181210"/>
            </a:xfrm>
            <a:prstGeom prst="rect">
              <a:avLst/>
            </a:prstGeom>
            <a:solidFill>
              <a:srgbClr val="00B050">
                <a:alpha val="6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Speech Separation</a:t>
              </a:r>
            </a:p>
          </p:txBody>
        </p:sp>
        <p:cxnSp>
          <p:nvCxnSpPr>
            <p:cNvPr id="9" name="Straight Arrow Connector 8">
              <a:extLst>
                <a:ext uri="{FF2B5EF4-FFF2-40B4-BE49-F238E27FC236}">
                  <a16:creationId xmlns:a16="http://schemas.microsoft.com/office/drawing/2014/main" id="{3458E4DF-1DAA-4C05-1177-34AB3CC68CBF}"/>
                </a:ext>
              </a:extLst>
            </p:cNvPr>
            <p:cNvCxnSpPr>
              <a:cxnSpLocks/>
              <a:stCxn id="6" idx="3"/>
              <a:endCxn id="7" idx="1"/>
            </p:cNvCxnSpPr>
            <p:nvPr/>
          </p:nvCxnSpPr>
          <p:spPr>
            <a:xfrm flipV="1">
              <a:off x="2175444" y="2963364"/>
              <a:ext cx="2292551" cy="3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Plainwifiright Orange Clip Art at Clker.com - vector clip art online,  royalty free &amp; public domain">
              <a:extLst>
                <a:ext uri="{FF2B5EF4-FFF2-40B4-BE49-F238E27FC236}">
                  <a16:creationId xmlns:a16="http://schemas.microsoft.com/office/drawing/2014/main" id="{17F8C77F-FE36-46DE-9A8B-B26B1CF86C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96" r="11121" b="13007"/>
            <a:stretch/>
          </p:blipFill>
          <p:spPr bwMode="auto">
            <a:xfrm rot="2113466">
              <a:off x="1321316" y="1963608"/>
              <a:ext cx="483988" cy="6625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ested In Wireless - Wifi Signal Transparent PNG - 800x696 - Free  Download on NicePNG">
              <a:extLst>
                <a:ext uri="{FF2B5EF4-FFF2-40B4-BE49-F238E27FC236}">
                  <a16:creationId xmlns:a16="http://schemas.microsoft.com/office/drawing/2014/main" id="{1C5A16A6-FABF-157F-E1B2-A5E61A5220A7}"/>
                </a:ext>
              </a:extLst>
            </p:cNvPr>
            <p:cNvPicPr>
              <a:picLocks noChangeAspect="1" noChangeArrowheads="1"/>
            </p:cNvPicPr>
            <p:nvPr/>
          </p:nvPicPr>
          <p:blipFill rotWithShape="1">
            <a:blip r:embed="rId6">
              <a:clrChange>
                <a:clrFrom>
                  <a:srgbClr val="F6F6F6"/>
                </a:clrFrom>
                <a:clrTo>
                  <a:srgbClr val="F6F6F6">
                    <a:alpha val="0"/>
                  </a:srgbClr>
                </a:clrTo>
              </a:clrChange>
              <a:alphaModFix/>
              <a:extLst>
                <a:ext uri="{28A0092B-C50C-407E-A947-70E740481C1C}">
                  <a14:useLocalDpi xmlns:a14="http://schemas.microsoft.com/office/drawing/2010/main" val="0"/>
                </a:ext>
              </a:extLst>
            </a:blip>
            <a:srcRect t="1" b="23670"/>
            <a:stretch/>
          </p:blipFill>
          <p:spPr bwMode="auto">
            <a:xfrm rot="3999404">
              <a:off x="1304146" y="3352958"/>
              <a:ext cx="831449" cy="448213"/>
            </a:xfrm>
            <a:prstGeom prst="rect">
              <a:avLst/>
            </a:prstGeom>
            <a:noFill/>
          </p:spPr>
        </p:pic>
        <p:pic>
          <p:nvPicPr>
            <p:cNvPr id="14" name="Picture 13">
              <a:extLst>
                <a:ext uri="{FF2B5EF4-FFF2-40B4-BE49-F238E27FC236}">
                  <a16:creationId xmlns:a16="http://schemas.microsoft.com/office/drawing/2014/main" id="{E7D1E2BF-5C50-41A7-9E8D-8C59F84D899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323574" y="1942181"/>
              <a:ext cx="2037651" cy="1981349"/>
            </a:xfrm>
            <a:prstGeom prst="rect">
              <a:avLst/>
            </a:prstGeom>
          </p:spPr>
        </p:pic>
        <p:pic>
          <p:nvPicPr>
            <p:cNvPr id="17" name="Picture 16">
              <a:extLst>
                <a:ext uri="{FF2B5EF4-FFF2-40B4-BE49-F238E27FC236}">
                  <a16:creationId xmlns:a16="http://schemas.microsoft.com/office/drawing/2014/main" id="{2E8454AE-937E-33BB-53CB-13212457359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669034" y="1783301"/>
              <a:ext cx="1581150" cy="2189694"/>
            </a:xfrm>
            <a:prstGeom prst="rect">
              <a:avLst/>
            </a:prstGeom>
          </p:spPr>
        </p:pic>
        <p:pic>
          <p:nvPicPr>
            <p:cNvPr id="23" name="Picture 22">
              <a:extLst>
                <a:ext uri="{FF2B5EF4-FFF2-40B4-BE49-F238E27FC236}">
                  <a16:creationId xmlns:a16="http://schemas.microsoft.com/office/drawing/2014/main" id="{3BEC01BD-C9D2-A317-D960-626ECAD4E28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705229" y="773670"/>
              <a:ext cx="1581150" cy="2189694"/>
            </a:xfrm>
            <a:prstGeom prst="rect">
              <a:avLst/>
            </a:prstGeom>
          </p:spPr>
        </p:pic>
        <p:pic>
          <p:nvPicPr>
            <p:cNvPr id="24" name="Picture 23">
              <a:extLst>
                <a:ext uri="{FF2B5EF4-FFF2-40B4-BE49-F238E27FC236}">
                  <a16:creationId xmlns:a16="http://schemas.microsoft.com/office/drawing/2014/main" id="{B9459A0C-1A1E-707F-5A45-95AA1FB4148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600947" y="2993325"/>
              <a:ext cx="2037651" cy="1981349"/>
            </a:xfrm>
            <a:prstGeom prst="rect">
              <a:avLst/>
            </a:prstGeom>
          </p:spPr>
        </p:pic>
        <p:cxnSp>
          <p:nvCxnSpPr>
            <p:cNvPr id="19" name="Straight Arrow Connector 18">
              <a:extLst>
                <a:ext uri="{FF2B5EF4-FFF2-40B4-BE49-F238E27FC236}">
                  <a16:creationId xmlns:a16="http://schemas.microsoft.com/office/drawing/2014/main" id="{ED010A80-C2E3-BC8A-3EA3-0F060F8224A1}"/>
                </a:ext>
              </a:extLst>
            </p:cNvPr>
            <p:cNvCxnSpPr>
              <a:cxnSpLocks/>
              <a:stCxn id="7" idx="3"/>
            </p:cNvCxnSpPr>
            <p:nvPr/>
          </p:nvCxnSpPr>
          <p:spPr>
            <a:xfrm flipV="1">
              <a:off x="7449734" y="2039515"/>
              <a:ext cx="1151213" cy="923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5EDE6D5-1C2B-63E5-963E-0685D47CF0C5}"/>
                </a:ext>
              </a:extLst>
            </p:cNvPr>
            <p:cNvCxnSpPr>
              <a:cxnSpLocks/>
              <a:stCxn id="7" idx="3"/>
              <a:endCxn id="24" idx="1"/>
            </p:cNvCxnSpPr>
            <p:nvPr/>
          </p:nvCxnSpPr>
          <p:spPr>
            <a:xfrm>
              <a:off x="7449734" y="2963364"/>
              <a:ext cx="1151213" cy="1020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2166885-618D-1A1D-CD84-82417D185435}"/>
                </a:ext>
              </a:extLst>
            </p:cNvPr>
            <p:cNvSpPr txBox="1"/>
            <p:nvPr/>
          </p:nvSpPr>
          <p:spPr>
            <a:xfrm>
              <a:off x="9791239" y="2580668"/>
              <a:ext cx="2470616" cy="461665"/>
            </a:xfrm>
            <a:prstGeom prst="rect">
              <a:avLst/>
            </a:prstGeom>
            <a:noFill/>
          </p:spPr>
          <p:txBody>
            <a:bodyPr wrap="square" rtlCol="0">
              <a:spAutoFit/>
            </a:bodyPr>
            <a:lstStyle/>
            <a:p>
              <a:pPr algn="ctr"/>
              <a:r>
                <a:rPr lang="en-US" sz="2400" dirty="0"/>
                <a:t>Target Speaker?</a:t>
              </a:r>
            </a:p>
          </p:txBody>
        </p:sp>
        <p:grpSp>
          <p:nvGrpSpPr>
            <p:cNvPr id="8" name="Group 7">
              <a:extLst>
                <a:ext uri="{FF2B5EF4-FFF2-40B4-BE49-F238E27FC236}">
                  <a16:creationId xmlns:a16="http://schemas.microsoft.com/office/drawing/2014/main" id="{DD655ACF-C7A2-9575-0149-E32E42988E07}"/>
                </a:ext>
              </a:extLst>
            </p:cNvPr>
            <p:cNvGrpSpPr/>
            <p:nvPr/>
          </p:nvGrpSpPr>
          <p:grpSpPr>
            <a:xfrm>
              <a:off x="324444" y="4819536"/>
              <a:ext cx="1489187" cy="1360637"/>
              <a:chOff x="1376676" y="4873611"/>
              <a:chExt cx="2407707" cy="1841121"/>
            </a:xfrm>
          </p:grpSpPr>
          <p:pic>
            <p:nvPicPr>
              <p:cNvPr id="4" name="Picture 2" descr="Washing machine line drawing Stock Illustrations, Images &amp; Vectors |  Shutterstock">
                <a:extLst>
                  <a:ext uri="{FF2B5EF4-FFF2-40B4-BE49-F238E27FC236}">
                    <a16:creationId xmlns:a16="http://schemas.microsoft.com/office/drawing/2014/main" id="{DDEE5456-3839-4FC1-94EE-728BF44655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720" t="10136" r="18434" b="17897"/>
              <a:stretch/>
            </p:blipFill>
            <p:spPr bwMode="auto">
              <a:xfrm>
                <a:off x="1376676" y="5413074"/>
                <a:ext cx="798768" cy="969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 Drawing — How To Draw A Car Step By Step">
                <a:extLst>
                  <a:ext uri="{FF2B5EF4-FFF2-40B4-BE49-F238E27FC236}">
                    <a16:creationId xmlns:a16="http://schemas.microsoft.com/office/drawing/2014/main" id="{631D9280-743B-F699-96AA-535671397D8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22" t="31057" r="8042" b="30244"/>
              <a:stretch/>
            </p:blipFill>
            <p:spPr bwMode="auto">
              <a:xfrm>
                <a:off x="2200019" y="5897886"/>
                <a:ext cx="1259590" cy="816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628 Barking Dog Icon Stock Photos, Pictures &amp; Royalty-Free Images - iStock">
                <a:extLst>
                  <a:ext uri="{FF2B5EF4-FFF2-40B4-BE49-F238E27FC236}">
                    <a16:creationId xmlns:a16="http://schemas.microsoft.com/office/drawing/2014/main" id="{7B158185-3955-45E1-B93D-B79ACA88BF48}"/>
                  </a:ext>
                </a:extLst>
              </p:cNvPr>
              <p:cNvPicPr>
                <a:picLocks noChangeAspect="1" noChangeArrowheads="1"/>
              </p:cNvPicPr>
              <p:nvPr/>
            </p:nvPicPr>
            <p:blipFill rotWithShape="1">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15777" t="26273" r="16060" b="26910"/>
              <a:stretch/>
            </p:blipFill>
            <p:spPr bwMode="auto">
              <a:xfrm>
                <a:off x="2323574" y="4873611"/>
                <a:ext cx="1460809" cy="100334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C9637395-4BE5-3926-DD45-8A9258A328BE}"/>
                </a:ext>
              </a:extLst>
            </p:cNvPr>
            <p:cNvSpPr txBox="1"/>
            <p:nvPr/>
          </p:nvSpPr>
          <p:spPr>
            <a:xfrm>
              <a:off x="-970156" y="677827"/>
              <a:ext cx="4728117" cy="461665"/>
            </a:xfrm>
            <a:prstGeom prst="rect">
              <a:avLst/>
            </a:prstGeom>
            <a:noFill/>
          </p:spPr>
          <p:txBody>
            <a:bodyPr wrap="square" rtlCol="0">
              <a:spAutoFit/>
            </a:bodyPr>
            <a:lstStyle/>
            <a:p>
              <a:pPr algn="ctr"/>
              <a:r>
                <a:rPr lang="en-US" sz="2400" dirty="0"/>
                <a:t>Target Speaker</a:t>
              </a:r>
            </a:p>
          </p:txBody>
        </p:sp>
        <p:sp>
          <p:nvSpPr>
            <p:cNvPr id="21" name="TextBox 20">
              <a:extLst>
                <a:ext uri="{FF2B5EF4-FFF2-40B4-BE49-F238E27FC236}">
                  <a16:creationId xmlns:a16="http://schemas.microsoft.com/office/drawing/2014/main" id="{8780433F-C2AA-CB0A-0BCC-09604F8813D1}"/>
                </a:ext>
              </a:extLst>
            </p:cNvPr>
            <p:cNvSpPr txBox="1"/>
            <p:nvPr/>
          </p:nvSpPr>
          <p:spPr>
            <a:xfrm>
              <a:off x="-970156" y="4126216"/>
              <a:ext cx="4728117" cy="461665"/>
            </a:xfrm>
            <a:prstGeom prst="rect">
              <a:avLst/>
            </a:prstGeom>
            <a:noFill/>
          </p:spPr>
          <p:txBody>
            <a:bodyPr wrap="square" rtlCol="0">
              <a:spAutoFit/>
            </a:bodyPr>
            <a:lstStyle/>
            <a:p>
              <a:pPr algn="ctr"/>
              <a:r>
                <a:rPr lang="en-US" sz="2400" dirty="0"/>
                <a:t>Interference Speaker</a:t>
              </a:r>
            </a:p>
          </p:txBody>
        </p:sp>
        <p:sp>
          <p:nvSpPr>
            <p:cNvPr id="22" name="TextBox 21">
              <a:extLst>
                <a:ext uri="{FF2B5EF4-FFF2-40B4-BE49-F238E27FC236}">
                  <a16:creationId xmlns:a16="http://schemas.microsoft.com/office/drawing/2014/main" id="{90AF7C65-C3D6-354C-F485-CCE453551A1C}"/>
                </a:ext>
              </a:extLst>
            </p:cNvPr>
            <p:cNvSpPr txBox="1"/>
            <p:nvPr/>
          </p:nvSpPr>
          <p:spPr>
            <a:xfrm>
              <a:off x="-644189" y="6318821"/>
              <a:ext cx="3900345" cy="461665"/>
            </a:xfrm>
            <a:prstGeom prst="rect">
              <a:avLst/>
            </a:prstGeom>
            <a:noFill/>
          </p:spPr>
          <p:txBody>
            <a:bodyPr wrap="square" rtlCol="0">
              <a:spAutoFit/>
            </a:bodyPr>
            <a:lstStyle/>
            <a:p>
              <a:pPr algn="ctr"/>
              <a:r>
                <a:rPr lang="en-US" sz="2400" dirty="0"/>
                <a:t>Noise Sources</a:t>
              </a:r>
            </a:p>
          </p:txBody>
        </p:sp>
        <p:pic>
          <p:nvPicPr>
            <p:cNvPr id="1034" name="Picture 10" descr="Alarm Vector SVG Icon (19) - SVG Repo">
              <a:extLst>
                <a:ext uri="{FF2B5EF4-FFF2-40B4-BE49-F238E27FC236}">
                  <a16:creationId xmlns:a16="http://schemas.microsoft.com/office/drawing/2014/main" id="{E6DB4263-D543-F8DC-6ACF-A830F3F912B6}"/>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9869" y="5397717"/>
              <a:ext cx="537074" cy="5370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0977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4" name="Picture 4" descr="61,180 Face Silhouette Illustrations &amp; Clip Art - iStock">
            <a:extLst>
              <a:ext uri="{FF2B5EF4-FFF2-40B4-BE49-F238E27FC236}">
                <a16:creationId xmlns:a16="http://schemas.microsoft.com/office/drawing/2014/main" id="{00B2CF4D-9B11-EFBC-0696-FF1B8BCB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82" t="16231" r="52789" b="25202"/>
          <a:stretch/>
        </p:blipFill>
        <p:spPr bwMode="auto">
          <a:xfrm>
            <a:off x="314960" y="1960880"/>
            <a:ext cx="20828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Used Apple AirPods 2nd Generation - Replacements: Left Side. - Walmart.com">
            <a:extLst>
              <a:ext uri="{FF2B5EF4-FFF2-40B4-BE49-F238E27FC236}">
                <a16:creationId xmlns:a16="http://schemas.microsoft.com/office/drawing/2014/main" id="{7D67EB03-5E12-4EC5-F749-267C89CD044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66" t="9867" r="26000" b="18800"/>
          <a:stretch/>
        </p:blipFill>
        <p:spPr bwMode="auto">
          <a:xfrm rot="19259904">
            <a:off x="1020913" y="2831807"/>
            <a:ext cx="228957" cy="4194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lack Silhouettes Two Men Standing Talking Stock Vector (Royalty Free)  403826230 | Shutterstock">
            <a:extLst>
              <a:ext uri="{FF2B5EF4-FFF2-40B4-BE49-F238E27FC236}">
                <a16:creationId xmlns:a16="http://schemas.microsoft.com/office/drawing/2014/main" id="{C3E3CE07-1A78-D082-320D-5AE0B81147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476"/>
          <a:stretch/>
        </p:blipFill>
        <p:spPr bwMode="auto">
          <a:xfrm>
            <a:off x="6573520" y="2870692"/>
            <a:ext cx="4514850" cy="398730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Silhouette,conversation,man,woman,standing - free image from needpix.com">
            <a:extLst>
              <a:ext uri="{FF2B5EF4-FFF2-40B4-BE49-F238E27FC236}">
                <a16:creationId xmlns:a16="http://schemas.microsoft.com/office/drawing/2014/main" id="{31F41B5B-90F1-4C55-2CCE-DA860AFD4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300" y="0"/>
            <a:ext cx="2474643" cy="49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405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Right Replacement AirPod - 2nd Generation - A2032 - Walmart.com">
            <a:extLst>
              <a:ext uri="{FF2B5EF4-FFF2-40B4-BE49-F238E27FC236}">
                <a16:creationId xmlns:a16="http://schemas.microsoft.com/office/drawing/2014/main" id="{C1C1B04F-13C0-F5AF-FB50-747BF96D5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55" t="21334" r="34889" b="21481"/>
          <a:stretch/>
        </p:blipFill>
        <p:spPr bwMode="auto">
          <a:xfrm flipH="1">
            <a:off x="7084058" y="2643993"/>
            <a:ext cx="242898" cy="589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ight Replacement AirPod - 2nd Generation - A2032 - Walmart.com">
            <a:extLst>
              <a:ext uri="{FF2B5EF4-FFF2-40B4-BE49-F238E27FC236}">
                <a16:creationId xmlns:a16="http://schemas.microsoft.com/office/drawing/2014/main" id="{EFACB0D1-0393-1A8A-1215-596351838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55" t="21334" r="34889" b="21481"/>
          <a:stretch/>
        </p:blipFill>
        <p:spPr bwMode="auto">
          <a:xfrm>
            <a:off x="4821240" y="2643993"/>
            <a:ext cx="242897" cy="5896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oy cartoon face 1541050 Vector Art at Vecteezy">
            <a:extLst>
              <a:ext uri="{FF2B5EF4-FFF2-40B4-BE49-F238E27FC236}">
                <a16:creationId xmlns:a16="http://schemas.microsoft.com/office/drawing/2014/main" id="{DBBA8BEF-CE83-4878-AA2B-C1B94A44A15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111" y="1816476"/>
            <a:ext cx="3113170" cy="361571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415CF44-B839-1391-3B54-1D04A910C167}"/>
              </a:ext>
            </a:extLst>
          </p:cNvPr>
          <p:cNvCxnSpPr>
            <a:cxnSpLocks/>
          </p:cNvCxnSpPr>
          <p:nvPr/>
        </p:nvCxnSpPr>
        <p:spPr>
          <a:xfrm>
            <a:off x="4942689" y="3233666"/>
            <a:ext cx="1119196" cy="39339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67DA8A-326B-0DE6-3002-37070BD849BD}"/>
              </a:ext>
            </a:extLst>
          </p:cNvPr>
          <p:cNvCxnSpPr>
            <a:cxnSpLocks/>
          </p:cNvCxnSpPr>
          <p:nvPr/>
        </p:nvCxnSpPr>
        <p:spPr>
          <a:xfrm flipH="1">
            <a:off x="6130117" y="3233666"/>
            <a:ext cx="1075390" cy="39066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Black AirPods For Black iPhone 7, 7 Plus: Where To Buy Black Version Of  Apple's Shiny White AirPods">
            <a:extLst>
              <a:ext uri="{FF2B5EF4-FFF2-40B4-BE49-F238E27FC236}">
                <a16:creationId xmlns:a16="http://schemas.microsoft.com/office/drawing/2014/main" id="{2F4D8DB4-7E59-0325-8891-AF0F67D21018}"/>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a:off x="10805418" y="3040908"/>
            <a:ext cx="1117600" cy="249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4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Noise-cancelling headphones keep an ear out for danger | News | The Times">
            <a:extLst>
              <a:ext uri="{FF2B5EF4-FFF2-40B4-BE49-F238E27FC236}">
                <a16:creationId xmlns:a16="http://schemas.microsoft.com/office/drawing/2014/main" id="{72A6B750-027F-D956-5AAB-E5C19FC49D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472"/>
          <a:stretch/>
        </p:blipFill>
        <p:spPr bwMode="auto">
          <a:xfrm>
            <a:off x="321729" y="101257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167 Noise Cancelling Headphones Stock Photos, Pictures &amp; Royalty-Free  Images - iStock">
            <a:extLst>
              <a:ext uri="{FF2B5EF4-FFF2-40B4-BE49-F238E27FC236}">
                <a16:creationId xmlns:a16="http://schemas.microsoft.com/office/drawing/2014/main" id="{FF78C362-8AA4-962A-303B-A4CA1F0AAC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19" r="-2" b="18927"/>
          <a:stretch/>
        </p:blipFill>
        <p:spPr bwMode="auto">
          <a:xfrm>
            <a:off x="321730" y="4068046"/>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WH-1000XM4 Wireless Noise Cancelling Headphones | Sony EG">
            <a:extLst>
              <a:ext uri="{FF2B5EF4-FFF2-40B4-BE49-F238E27FC236}">
                <a16:creationId xmlns:a16="http://schemas.microsoft.com/office/drawing/2014/main" id="{C21DC1B3-DFF1-4B46-258F-109980CE43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45" r="2" b="2"/>
          <a:stretch/>
        </p:blipFill>
        <p:spPr bwMode="auto">
          <a:xfrm>
            <a:off x="6195373" y="1012572"/>
            <a:ext cx="5674897" cy="5845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78CB6CB-2635-DB56-9035-6E87B9DBE764}"/>
              </a:ext>
            </a:extLst>
          </p:cNvPr>
          <p:cNvSpPr/>
          <p:nvPr/>
        </p:nvSpPr>
        <p:spPr>
          <a:xfrm>
            <a:off x="-20" y="-2959"/>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Noise-cancelling Technology</a:t>
            </a:r>
          </a:p>
        </p:txBody>
      </p:sp>
      <p:sp>
        <p:nvSpPr>
          <p:cNvPr id="7" name="Rectangle 6">
            <a:extLst>
              <a:ext uri="{FF2B5EF4-FFF2-40B4-BE49-F238E27FC236}">
                <a16:creationId xmlns:a16="http://schemas.microsoft.com/office/drawing/2014/main" id="{FD8B487E-69DF-9EED-F3E0-F34732D17906}"/>
              </a:ext>
            </a:extLst>
          </p:cNvPr>
          <p:cNvSpPr/>
          <p:nvPr/>
        </p:nvSpPr>
        <p:spPr>
          <a:xfrm>
            <a:off x="0" y="3579315"/>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Solve half of the problem</a:t>
            </a:r>
          </a:p>
        </p:txBody>
      </p:sp>
    </p:spTree>
    <p:custDataLst>
      <p:tags r:id="rId1"/>
    </p:custDataLst>
    <p:extLst>
      <p:ext uri="{BB962C8B-B14F-4D97-AF65-F5344CB8AC3E}">
        <p14:creationId xmlns:p14="http://schemas.microsoft.com/office/powerpoint/2010/main" val="27020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90991-98F5-8A6B-E4FC-ABE5384F938E}"/>
              </a:ext>
            </a:extLst>
          </p:cNvPr>
          <p:cNvPicPr>
            <a:picLocks noChangeAspect="1"/>
          </p:cNvPicPr>
          <p:nvPr/>
        </p:nvPicPr>
        <p:blipFill>
          <a:blip r:embed="rId3"/>
          <a:stretch>
            <a:fillRect/>
          </a:stretch>
        </p:blipFill>
        <p:spPr>
          <a:xfrm>
            <a:off x="5929312" y="3214687"/>
            <a:ext cx="333375" cy="428625"/>
          </a:xfrm>
          <a:prstGeom prst="rect">
            <a:avLst/>
          </a:prstGeom>
        </p:spPr>
      </p:pic>
      <p:pic>
        <p:nvPicPr>
          <p:cNvPr id="5" name="Picture 4">
            <a:extLst>
              <a:ext uri="{FF2B5EF4-FFF2-40B4-BE49-F238E27FC236}">
                <a16:creationId xmlns:a16="http://schemas.microsoft.com/office/drawing/2014/main" id="{F7E26537-F4F9-6AF4-811A-30EE18040984}"/>
              </a:ext>
            </a:extLst>
          </p:cNvPr>
          <p:cNvPicPr>
            <a:picLocks noChangeAspect="1"/>
          </p:cNvPicPr>
          <p:nvPr/>
        </p:nvPicPr>
        <p:blipFill>
          <a:blip r:embed="rId3"/>
          <a:stretch>
            <a:fillRect/>
          </a:stretch>
        </p:blipFill>
        <p:spPr>
          <a:xfrm>
            <a:off x="6252527" y="3214687"/>
            <a:ext cx="333375" cy="428625"/>
          </a:xfrm>
          <a:prstGeom prst="rect">
            <a:avLst/>
          </a:prstGeom>
        </p:spPr>
      </p:pic>
      <p:pic>
        <p:nvPicPr>
          <p:cNvPr id="7" name="Picture 6">
            <a:extLst>
              <a:ext uri="{FF2B5EF4-FFF2-40B4-BE49-F238E27FC236}">
                <a16:creationId xmlns:a16="http://schemas.microsoft.com/office/drawing/2014/main" id="{02F6DDE4-233A-11DB-851B-6478A71DE044}"/>
              </a:ext>
            </a:extLst>
          </p:cNvPr>
          <p:cNvPicPr>
            <a:picLocks noChangeAspect="1"/>
          </p:cNvPicPr>
          <p:nvPr/>
        </p:nvPicPr>
        <p:blipFill>
          <a:blip r:embed="rId3"/>
          <a:stretch>
            <a:fillRect/>
          </a:stretch>
        </p:blipFill>
        <p:spPr>
          <a:xfrm>
            <a:off x="6585902" y="3214687"/>
            <a:ext cx="333375" cy="428625"/>
          </a:xfrm>
          <a:prstGeom prst="rect">
            <a:avLst/>
          </a:prstGeom>
        </p:spPr>
      </p:pic>
      <p:pic>
        <p:nvPicPr>
          <p:cNvPr id="9" name="Picture 8">
            <a:extLst>
              <a:ext uri="{FF2B5EF4-FFF2-40B4-BE49-F238E27FC236}">
                <a16:creationId xmlns:a16="http://schemas.microsoft.com/office/drawing/2014/main" id="{7BE74F6F-6EA5-CA4C-7915-576592DB6B0A}"/>
              </a:ext>
            </a:extLst>
          </p:cNvPr>
          <p:cNvPicPr>
            <a:picLocks noChangeAspect="1"/>
          </p:cNvPicPr>
          <p:nvPr/>
        </p:nvPicPr>
        <p:blipFill>
          <a:blip r:embed="rId3"/>
          <a:stretch>
            <a:fillRect/>
          </a:stretch>
        </p:blipFill>
        <p:spPr>
          <a:xfrm>
            <a:off x="7758112" y="3214687"/>
            <a:ext cx="333375" cy="428625"/>
          </a:xfrm>
          <a:prstGeom prst="rect">
            <a:avLst/>
          </a:prstGeom>
        </p:spPr>
      </p:pic>
      <p:pic>
        <p:nvPicPr>
          <p:cNvPr id="11" name="Picture 10">
            <a:extLst>
              <a:ext uri="{FF2B5EF4-FFF2-40B4-BE49-F238E27FC236}">
                <a16:creationId xmlns:a16="http://schemas.microsoft.com/office/drawing/2014/main" id="{AA86F02D-D2C0-5457-A93A-10D3D939B414}"/>
              </a:ext>
            </a:extLst>
          </p:cNvPr>
          <p:cNvPicPr>
            <a:picLocks noChangeAspect="1"/>
          </p:cNvPicPr>
          <p:nvPr/>
        </p:nvPicPr>
        <p:blipFill>
          <a:blip r:embed="rId4"/>
          <a:stretch>
            <a:fillRect/>
          </a:stretch>
        </p:blipFill>
        <p:spPr>
          <a:xfrm>
            <a:off x="453072" y="2239010"/>
            <a:ext cx="7953375" cy="3924300"/>
          </a:xfrm>
          <a:prstGeom prst="rect">
            <a:avLst/>
          </a:prstGeom>
        </p:spPr>
      </p:pic>
    </p:spTree>
    <p:extLst>
      <p:ext uri="{BB962C8B-B14F-4D97-AF65-F5344CB8AC3E}">
        <p14:creationId xmlns:p14="http://schemas.microsoft.com/office/powerpoint/2010/main" val="2701047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GAN-based Speech Enhancement</a:t>
            </a:r>
          </a:p>
        </p:txBody>
      </p:sp>
      <p:pic>
        <p:nvPicPr>
          <p:cNvPr id="4" name="Picture 3" descr="Graphical user interface&#10;&#10;Description automatically generated with low confidence">
            <a:extLst>
              <a:ext uri="{FF2B5EF4-FFF2-40B4-BE49-F238E27FC236}">
                <a16:creationId xmlns:a16="http://schemas.microsoft.com/office/drawing/2014/main" id="{5862F310-4E1C-13AD-2350-3B5C37E84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21" y="822934"/>
            <a:ext cx="11654557" cy="5212131"/>
          </a:xfrm>
          <a:prstGeom prst="rect">
            <a:avLst/>
          </a:prstGeom>
        </p:spPr>
      </p:pic>
    </p:spTree>
    <p:extLst>
      <p:ext uri="{BB962C8B-B14F-4D97-AF65-F5344CB8AC3E}">
        <p14:creationId xmlns:p14="http://schemas.microsoft.com/office/powerpoint/2010/main" val="3195434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C312FF-2E29-7070-BB3F-FD7AE5B3E63B}"/>
              </a:ext>
            </a:extLst>
          </p:cNvPr>
          <p:cNvPicPr>
            <a:picLocks noChangeAspect="1"/>
          </p:cNvPicPr>
          <p:nvPr/>
        </p:nvPicPr>
        <p:blipFill>
          <a:blip r:embed="rId3"/>
          <a:stretch>
            <a:fillRect/>
          </a:stretch>
        </p:blipFill>
        <p:spPr>
          <a:xfrm>
            <a:off x="6374321" y="4178520"/>
            <a:ext cx="2671835" cy="789406"/>
          </a:xfrm>
          <a:prstGeom prst="rect">
            <a:avLst/>
          </a:prstGeom>
        </p:spPr>
      </p:pic>
      <p:pic>
        <p:nvPicPr>
          <p:cNvPr id="11" name="Picture 10">
            <a:extLst>
              <a:ext uri="{FF2B5EF4-FFF2-40B4-BE49-F238E27FC236}">
                <a16:creationId xmlns:a16="http://schemas.microsoft.com/office/drawing/2014/main" id="{F082BD17-ED44-4F5F-7C84-EF221C2B273E}"/>
              </a:ext>
            </a:extLst>
          </p:cNvPr>
          <p:cNvPicPr>
            <a:picLocks noChangeAspect="1"/>
          </p:cNvPicPr>
          <p:nvPr/>
        </p:nvPicPr>
        <p:blipFill rotWithShape="1">
          <a:blip r:embed="rId4"/>
          <a:srcRect l="5930" r="15468"/>
          <a:stretch/>
        </p:blipFill>
        <p:spPr>
          <a:xfrm>
            <a:off x="181515" y="0"/>
            <a:ext cx="2378805" cy="3127053"/>
          </a:xfrm>
          <a:prstGeom prst="rect">
            <a:avLst/>
          </a:prstGeom>
        </p:spPr>
      </p:pic>
      <p:pic>
        <p:nvPicPr>
          <p:cNvPr id="13" name="Picture 12">
            <a:extLst>
              <a:ext uri="{FF2B5EF4-FFF2-40B4-BE49-F238E27FC236}">
                <a16:creationId xmlns:a16="http://schemas.microsoft.com/office/drawing/2014/main" id="{60BB454E-37BB-0FB7-908C-6B8AE8BE0507}"/>
              </a:ext>
            </a:extLst>
          </p:cNvPr>
          <p:cNvPicPr>
            <a:picLocks noChangeAspect="1"/>
          </p:cNvPicPr>
          <p:nvPr/>
        </p:nvPicPr>
        <p:blipFill>
          <a:blip r:embed="rId5"/>
          <a:stretch>
            <a:fillRect/>
          </a:stretch>
        </p:blipFill>
        <p:spPr>
          <a:xfrm>
            <a:off x="0" y="54487"/>
            <a:ext cx="1199583" cy="352344"/>
          </a:xfrm>
          <a:prstGeom prst="rect">
            <a:avLst/>
          </a:prstGeom>
        </p:spPr>
      </p:pic>
      <p:sp>
        <p:nvSpPr>
          <p:cNvPr id="3" name="Rectangle: Rounded Corners 2">
            <a:extLst>
              <a:ext uri="{FF2B5EF4-FFF2-40B4-BE49-F238E27FC236}">
                <a16:creationId xmlns:a16="http://schemas.microsoft.com/office/drawing/2014/main" id="{574A9A82-49BB-1413-079F-9AA0F0730839}"/>
              </a:ext>
            </a:extLst>
          </p:cNvPr>
          <p:cNvSpPr/>
          <p:nvPr/>
        </p:nvSpPr>
        <p:spPr>
          <a:xfrm>
            <a:off x="-42111" y="3189752"/>
            <a:ext cx="4523874" cy="207414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FEDC9CE-CFBF-A9B0-5AEB-088F35878A9A}"/>
              </a:ext>
            </a:extLst>
          </p:cNvPr>
          <p:cNvSpPr/>
          <p:nvPr/>
        </p:nvSpPr>
        <p:spPr>
          <a:xfrm>
            <a:off x="5161281" y="5129213"/>
            <a:ext cx="4523873" cy="14180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585150-EA08-91B8-36CF-BE6972BFD041}"/>
              </a:ext>
            </a:extLst>
          </p:cNvPr>
          <p:cNvSpPr txBox="1"/>
          <p:nvPr/>
        </p:nvSpPr>
        <p:spPr>
          <a:xfrm>
            <a:off x="0" y="3224802"/>
            <a:ext cx="4439653" cy="1938992"/>
          </a:xfrm>
          <a:prstGeom prst="rect">
            <a:avLst/>
          </a:prstGeom>
          <a:noFill/>
        </p:spPr>
        <p:txBody>
          <a:bodyPr wrap="square" rtlCol="0">
            <a:spAutoFit/>
          </a:bodyPr>
          <a:lstStyle/>
          <a:p>
            <a:r>
              <a:rPr lang="en-US" sz="2400" dirty="0"/>
              <a:t>Sony’s precise Voice Pickup technology uses four beamforming microphones and AI based noise reduction structure to isolate the user’s voice.</a:t>
            </a:r>
          </a:p>
        </p:txBody>
      </p:sp>
      <p:sp>
        <p:nvSpPr>
          <p:cNvPr id="20" name="Rectangle: Rounded Corners 19">
            <a:extLst>
              <a:ext uri="{FF2B5EF4-FFF2-40B4-BE49-F238E27FC236}">
                <a16:creationId xmlns:a16="http://schemas.microsoft.com/office/drawing/2014/main" id="{3A44D11B-1D92-8492-629A-515A876EE41F}"/>
              </a:ext>
            </a:extLst>
          </p:cNvPr>
          <p:cNvSpPr/>
          <p:nvPr/>
        </p:nvSpPr>
        <p:spPr>
          <a:xfrm>
            <a:off x="4523874" y="2717439"/>
            <a:ext cx="6997566" cy="4960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43088E5-EC4A-B00B-AAEA-05C4468ED9BB}"/>
              </a:ext>
            </a:extLst>
          </p:cNvPr>
          <p:cNvGrpSpPr/>
          <p:nvPr/>
        </p:nvGrpSpPr>
        <p:grpSpPr>
          <a:xfrm>
            <a:off x="6754612" y="353247"/>
            <a:ext cx="4230705" cy="2048289"/>
            <a:chOff x="3228474" y="3994484"/>
            <a:chExt cx="4230705" cy="2048289"/>
          </a:xfrm>
        </p:grpSpPr>
        <p:pic>
          <p:nvPicPr>
            <p:cNvPr id="6" name="Picture 5">
              <a:extLst>
                <a:ext uri="{FF2B5EF4-FFF2-40B4-BE49-F238E27FC236}">
                  <a16:creationId xmlns:a16="http://schemas.microsoft.com/office/drawing/2014/main" id="{F625B311-F678-3E64-210C-FF8194A7FB74}"/>
                </a:ext>
              </a:extLst>
            </p:cNvPr>
            <p:cNvPicPr>
              <a:picLocks noChangeAspect="1"/>
            </p:cNvPicPr>
            <p:nvPr/>
          </p:nvPicPr>
          <p:blipFill rotWithShape="1">
            <a:blip r:embed="rId6"/>
            <a:srcRect l="4820" t="20919" r="6168" b="12297"/>
            <a:stretch/>
          </p:blipFill>
          <p:spPr>
            <a:xfrm>
              <a:off x="3228474" y="3994484"/>
              <a:ext cx="4230705" cy="2048289"/>
            </a:xfrm>
            <a:prstGeom prst="rect">
              <a:avLst/>
            </a:prstGeom>
          </p:spPr>
        </p:pic>
        <p:sp>
          <p:nvSpPr>
            <p:cNvPr id="7" name="Rectangle 6">
              <a:extLst>
                <a:ext uri="{FF2B5EF4-FFF2-40B4-BE49-F238E27FC236}">
                  <a16:creationId xmlns:a16="http://schemas.microsoft.com/office/drawing/2014/main" id="{A0DE0699-ADD0-1E7F-3223-6AC0B238BE2A}"/>
                </a:ext>
              </a:extLst>
            </p:cNvPr>
            <p:cNvSpPr/>
            <p:nvPr/>
          </p:nvSpPr>
          <p:spPr>
            <a:xfrm>
              <a:off x="3537284" y="4030579"/>
              <a:ext cx="902369" cy="613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405D3E-A848-5D71-3E53-E428C658868E}"/>
                </a:ext>
              </a:extLst>
            </p:cNvPr>
            <p:cNvSpPr/>
            <p:nvPr/>
          </p:nvSpPr>
          <p:spPr>
            <a:xfrm>
              <a:off x="5644815" y="5683475"/>
              <a:ext cx="768017" cy="359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ECEA7D-8BAD-1D71-A3ED-EF0990C47DDD}"/>
                </a:ext>
              </a:extLst>
            </p:cNvPr>
            <p:cNvSpPr/>
            <p:nvPr/>
          </p:nvSpPr>
          <p:spPr>
            <a:xfrm>
              <a:off x="6689558" y="3994484"/>
              <a:ext cx="769621" cy="1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DFEFB475-B13D-8A8D-D397-78D21AC7C099}"/>
              </a:ext>
            </a:extLst>
          </p:cNvPr>
          <p:cNvPicPr>
            <a:picLocks noChangeAspect="1"/>
          </p:cNvPicPr>
          <p:nvPr/>
        </p:nvPicPr>
        <p:blipFill>
          <a:blip r:embed="rId7"/>
          <a:stretch>
            <a:fillRect/>
          </a:stretch>
        </p:blipFill>
        <p:spPr>
          <a:xfrm>
            <a:off x="6513579" y="0"/>
            <a:ext cx="1819275" cy="666750"/>
          </a:xfrm>
          <a:prstGeom prst="rect">
            <a:avLst/>
          </a:prstGeom>
        </p:spPr>
      </p:pic>
      <p:pic>
        <p:nvPicPr>
          <p:cNvPr id="1026" name="Picture 2">
            <a:extLst>
              <a:ext uri="{FF2B5EF4-FFF2-40B4-BE49-F238E27FC236}">
                <a16:creationId xmlns:a16="http://schemas.microsoft.com/office/drawing/2014/main" id="{1A0CF8B9-EEEC-F273-76DD-58772D9B9B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5155" y="3429000"/>
            <a:ext cx="2600325" cy="342795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29E2CDF-1E68-B553-EB78-CFD28B93329D}"/>
              </a:ext>
            </a:extLst>
          </p:cNvPr>
          <p:cNvSpPr txBox="1"/>
          <p:nvPr/>
        </p:nvSpPr>
        <p:spPr>
          <a:xfrm>
            <a:off x="4523874" y="2717439"/>
            <a:ext cx="7249761" cy="461665"/>
          </a:xfrm>
          <a:prstGeom prst="rect">
            <a:avLst/>
          </a:prstGeom>
          <a:noFill/>
        </p:spPr>
        <p:txBody>
          <a:bodyPr wrap="square">
            <a:spAutoFit/>
          </a:bodyPr>
          <a:lstStyle/>
          <a:p>
            <a:r>
              <a:rPr lang="en-US" sz="2400" dirty="0"/>
              <a:t>Voice Isolation and Wide Spectrum microphone modes</a:t>
            </a:r>
          </a:p>
        </p:txBody>
      </p:sp>
      <p:sp>
        <p:nvSpPr>
          <p:cNvPr id="29" name="TextBox 28">
            <a:extLst>
              <a:ext uri="{FF2B5EF4-FFF2-40B4-BE49-F238E27FC236}">
                <a16:creationId xmlns:a16="http://schemas.microsoft.com/office/drawing/2014/main" id="{A8C41628-1AD7-E30C-0FAD-8DF4978B2E18}"/>
              </a:ext>
            </a:extLst>
          </p:cNvPr>
          <p:cNvSpPr txBox="1"/>
          <p:nvPr/>
        </p:nvSpPr>
        <p:spPr>
          <a:xfrm>
            <a:off x="5203392" y="5135852"/>
            <a:ext cx="4439653" cy="1200329"/>
          </a:xfrm>
          <a:prstGeom prst="rect">
            <a:avLst/>
          </a:prstGeom>
          <a:noFill/>
        </p:spPr>
        <p:txBody>
          <a:bodyPr wrap="square" rtlCol="0">
            <a:spAutoFit/>
          </a:bodyPr>
          <a:lstStyle/>
          <a:p>
            <a:r>
              <a:rPr lang="en-US" sz="2400" dirty="0"/>
              <a:t>Beamforming microphones help isolate your voice on phone calls, so it’s heard clearly.</a:t>
            </a:r>
          </a:p>
        </p:txBody>
      </p:sp>
    </p:spTree>
    <p:extLst>
      <p:ext uri="{BB962C8B-B14F-4D97-AF65-F5344CB8AC3E}">
        <p14:creationId xmlns:p14="http://schemas.microsoft.com/office/powerpoint/2010/main" val="1358581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444A6EA-A285-109A-89A4-D2DE97A7E668}"/>
              </a:ext>
            </a:extLst>
          </p:cNvPr>
          <p:cNvGrpSpPr/>
          <p:nvPr/>
        </p:nvGrpSpPr>
        <p:grpSpPr>
          <a:xfrm>
            <a:off x="561975" y="753918"/>
            <a:ext cx="11068050" cy="5600700"/>
            <a:chOff x="800100" y="800100"/>
            <a:chExt cx="11068050" cy="5600700"/>
          </a:xfrm>
        </p:grpSpPr>
        <p:pic>
          <p:nvPicPr>
            <p:cNvPr id="35" name="Picture 34" descr="Chart&#10;&#10;Description automatically generated">
              <a:extLst>
                <a:ext uri="{FF2B5EF4-FFF2-40B4-BE49-F238E27FC236}">
                  <a16:creationId xmlns:a16="http://schemas.microsoft.com/office/drawing/2014/main" id="{5302F81B-4C6E-CBA6-819E-2216F4EAB69B}"/>
                </a:ext>
              </a:extLst>
            </p:cNvPr>
            <p:cNvPicPr>
              <a:picLocks noChangeAspect="1"/>
            </p:cNvPicPr>
            <p:nvPr/>
          </p:nvPicPr>
          <p:blipFill rotWithShape="1">
            <a:blip r:embed="rId2">
              <a:extLst>
                <a:ext uri="{28A0092B-C50C-407E-A947-70E740481C1C}">
                  <a14:useLocalDpi xmlns:a14="http://schemas.microsoft.com/office/drawing/2010/main" val="0"/>
                </a:ext>
              </a:extLst>
            </a:blip>
            <a:srcRect l="6562" t="5769" r="9218"/>
            <a:stretch/>
          </p:blipFill>
          <p:spPr>
            <a:xfrm>
              <a:off x="800100" y="800100"/>
              <a:ext cx="10267950" cy="5600700"/>
            </a:xfrm>
            <a:prstGeom prst="rect">
              <a:avLst/>
            </a:prstGeom>
          </p:spPr>
        </p:pic>
        <p:pic>
          <p:nvPicPr>
            <p:cNvPr id="36" name="Picture 35" descr="Chart&#10;&#10;Description automatically generated">
              <a:extLst>
                <a:ext uri="{FF2B5EF4-FFF2-40B4-BE49-F238E27FC236}">
                  <a16:creationId xmlns:a16="http://schemas.microsoft.com/office/drawing/2014/main" id="{06B27663-1E57-528E-C25E-06F11D12FC43}"/>
                </a:ext>
              </a:extLst>
            </p:cNvPr>
            <p:cNvPicPr>
              <a:picLocks noChangeAspect="1"/>
            </p:cNvPicPr>
            <p:nvPr/>
          </p:nvPicPr>
          <p:blipFill rotWithShape="1">
            <a:blip r:embed="rId3">
              <a:extLst>
                <a:ext uri="{28A0092B-C50C-407E-A947-70E740481C1C}">
                  <a14:useLocalDpi xmlns:a14="http://schemas.microsoft.com/office/drawing/2010/main" val="0"/>
                </a:ext>
              </a:extLst>
            </a:blip>
            <a:srcRect l="87109" t="5769" r="6328"/>
            <a:stretch/>
          </p:blipFill>
          <p:spPr>
            <a:xfrm>
              <a:off x="11068050" y="800100"/>
              <a:ext cx="800100" cy="5600700"/>
            </a:xfrm>
            <a:prstGeom prst="rect">
              <a:avLst/>
            </a:prstGeom>
          </p:spPr>
        </p:pic>
      </p:grpSp>
      <p:sp>
        <p:nvSpPr>
          <p:cNvPr id="37" name="Rectangle 36">
            <a:extLst>
              <a:ext uri="{FF2B5EF4-FFF2-40B4-BE49-F238E27FC236}">
                <a16:creationId xmlns:a16="http://schemas.microsoft.com/office/drawing/2014/main" id="{D4D9DF3E-25A0-20D8-31A5-E9DF690DC71A}"/>
              </a:ext>
            </a:extLst>
          </p:cNvPr>
          <p:cNvSpPr/>
          <p:nvPr/>
        </p:nvSpPr>
        <p:spPr>
          <a:xfrm>
            <a:off x="1424940" y="2637263"/>
            <a:ext cx="929640" cy="631717"/>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Desired speech</a:t>
            </a:r>
          </a:p>
        </p:txBody>
      </p:sp>
      <p:cxnSp>
        <p:nvCxnSpPr>
          <p:cNvPr id="38" name="Straight Arrow Connector 37">
            <a:extLst>
              <a:ext uri="{FF2B5EF4-FFF2-40B4-BE49-F238E27FC236}">
                <a16:creationId xmlns:a16="http://schemas.microsoft.com/office/drawing/2014/main" id="{E95EF4FB-042B-EBA0-F6C4-40770719A638}"/>
              </a:ext>
            </a:extLst>
          </p:cNvPr>
          <p:cNvCxnSpPr>
            <a:cxnSpLocks/>
            <a:stCxn id="37" idx="0"/>
          </p:cNvCxnSpPr>
          <p:nvPr/>
        </p:nvCxnSpPr>
        <p:spPr>
          <a:xfrm flipH="1" flipV="1">
            <a:off x="1527717" y="1371600"/>
            <a:ext cx="362043" cy="12656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E16E871-1BA9-8FAD-78FE-6372408FCCE0}"/>
              </a:ext>
            </a:extLst>
          </p:cNvPr>
          <p:cNvCxnSpPr>
            <a:cxnSpLocks/>
            <a:stCxn id="37" idx="0"/>
          </p:cNvCxnSpPr>
          <p:nvPr/>
        </p:nvCxnSpPr>
        <p:spPr>
          <a:xfrm flipV="1">
            <a:off x="1889760" y="1321420"/>
            <a:ext cx="188781" cy="13158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EE12F0D-B060-EDF9-7994-47B05F67AC6B}"/>
              </a:ext>
            </a:extLst>
          </p:cNvPr>
          <p:cNvCxnSpPr>
            <a:cxnSpLocks/>
            <a:stCxn id="37" idx="0"/>
          </p:cNvCxnSpPr>
          <p:nvPr/>
        </p:nvCxnSpPr>
        <p:spPr>
          <a:xfrm flipV="1">
            <a:off x="1889760" y="1153160"/>
            <a:ext cx="944880" cy="148410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DB9A4ED7-1258-F0F4-0EE9-3CC691323B59}"/>
              </a:ext>
            </a:extLst>
          </p:cNvPr>
          <p:cNvSpPr/>
          <p:nvPr/>
        </p:nvSpPr>
        <p:spPr>
          <a:xfrm>
            <a:off x="1889760" y="3587067"/>
            <a:ext cx="1327785" cy="631717"/>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Interference speech</a:t>
            </a:r>
          </a:p>
        </p:txBody>
      </p:sp>
      <p:cxnSp>
        <p:nvCxnSpPr>
          <p:cNvPr id="42" name="Straight Arrow Connector 41">
            <a:extLst>
              <a:ext uri="{FF2B5EF4-FFF2-40B4-BE49-F238E27FC236}">
                <a16:creationId xmlns:a16="http://schemas.microsoft.com/office/drawing/2014/main" id="{70F6EB8B-77D2-22BB-0C9B-E06926F600DE}"/>
              </a:ext>
            </a:extLst>
          </p:cNvPr>
          <p:cNvCxnSpPr>
            <a:cxnSpLocks/>
            <a:stCxn id="41" idx="0"/>
          </p:cNvCxnSpPr>
          <p:nvPr/>
        </p:nvCxnSpPr>
        <p:spPr>
          <a:xfrm flipV="1">
            <a:off x="2553653" y="960120"/>
            <a:ext cx="433387" cy="26269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DFBFFF-FF52-FCB5-B5C9-87DE8031B772}"/>
              </a:ext>
            </a:extLst>
          </p:cNvPr>
          <p:cNvCxnSpPr>
            <a:cxnSpLocks/>
            <a:stCxn id="41" idx="0"/>
          </p:cNvCxnSpPr>
          <p:nvPr/>
        </p:nvCxnSpPr>
        <p:spPr>
          <a:xfrm flipH="1" flipV="1">
            <a:off x="2099403" y="1097280"/>
            <a:ext cx="454250" cy="2489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1248C8-29E2-2430-71BA-9DEA19F53199}"/>
              </a:ext>
            </a:extLst>
          </p:cNvPr>
          <p:cNvCxnSpPr>
            <a:cxnSpLocks/>
            <a:stCxn id="41" idx="0"/>
          </p:cNvCxnSpPr>
          <p:nvPr/>
        </p:nvCxnSpPr>
        <p:spPr>
          <a:xfrm flipH="1" flipV="1">
            <a:off x="1708738" y="1097280"/>
            <a:ext cx="844915" cy="2489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B7B762C7-719E-1411-4FD9-3CCFC420132A}"/>
              </a:ext>
            </a:extLst>
          </p:cNvPr>
          <p:cNvSpPr/>
          <p:nvPr/>
        </p:nvSpPr>
        <p:spPr>
          <a:xfrm>
            <a:off x="4366260" y="1153160"/>
            <a:ext cx="179071"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36B747C-BDCB-3B7F-B4BC-81B5BDE0FDFA}"/>
              </a:ext>
            </a:extLst>
          </p:cNvPr>
          <p:cNvSpPr/>
          <p:nvPr/>
        </p:nvSpPr>
        <p:spPr>
          <a:xfrm>
            <a:off x="4392931" y="2111033"/>
            <a:ext cx="255269"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4D46D42-672F-57AB-4641-2BD4A8859CED}"/>
              </a:ext>
            </a:extLst>
          </p:cNvPr>
          <p:cNvSpPr/>
          <p:nvPr/>
        </p:nvSpPr>
        <p:spPr>
          <a:xfrm>
            <a:off x="4978718" y="1046480"/>
            <a:ext cx="179071"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CDDF9C3-ADAB-1480-BB11-63D3F241E7DE}"/>
              </a:ext>
            </a:extLst>
          </p:cNvPr>
          <p:cNvSpPr/>
          <p:nvPr/>
        </p:nvSpPr>
        <p:spPr>
          <a:xfrm>
            <a:off x="3962400" y="3161552"/>
            <a:ext cx="1798320" cy="425516"/>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Missing Regions</a:t>
            </a:r>
          </a:p>
        </p:txBody>
      </p:sp>
      <p:cxnSp>
        <p:nvCxnSpPr>
          <p:cNvPr id="49" name="Straight Arrow Connector 48">
            <a:extLst>
              <a:ext uri="{FF2B5EF4-FFF2-40B4-BE49-F238E27FC236}">
                <a16:creationId xmlns:a16="http://schemas.microsoft.com/office/drawing/2014/main" id="{7DC1F20E-E310-6B23-C8D8-BA9CB10E3C8C}"/>
              </a:ext>
            </a:extLst>
          </p:cNvPr>
          <p:cNvCxnSpPr>
            <a:cxnSpLocks/>
            <a:stCxn id="48" idx="0"/>
          </p:cNvCxnSpPr>
          <p:nvPr/>
        </p:nvCxnSpPr>
        <p:spPr>
          <a:xfrm flipH="1" flipV="1">
            <a:off x="4545331" y="2436153"/>
            <a:ext cx="316229" cy="7253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6B84BCA-E4AD-5189-4017-9EFEACBB243D}"/>
              </a:ext>
            </a:extLst>
          </p:cNvPr>
          <p:cNvCxnSpPr>
            <a:cxnSpLocks/>
            <a:stCxn id="48" idx="0"/>
            <a:endCxn id="45" idx="5"/>
          </p:cNvCxnSpPr>
          <p:nvPr/>
        </p:nvCxnSpPr>
        <p:spPr>
          <a:xfrm flipH="1" flipV="1">
            <a:off x="4519107" y="1430667"/>
            <a:ext cx="342453" cy="17308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8DCD92-CA15-D760-4A8E-45CB6ACCEBB0}"/>
              </a:ext>
            </a:extLst>
          </p:cNvPr>
          <p:cNvCxnSpPr>
            <a:cxnSpLocks/>
            <a:stCxn id="48" idx="0"/>
            <a:endCxn id="47" idx="4"/>
          </p:cNvCxnSpPr>
          <p:nvPr/>
        </p:nvCxnSpPr>
        <p:spPr>
          <a:xfrm flipV="1">
            <a:off x="4861560" y="1371600"/>
            <a:ext cx="206694" cy="17899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FD863E57-1147-AA8B-61DA-0D10B13F50F7}"/>
              </a:ext>
            </a:extLst>
          </p:cNvPr>
          <p:cNvSpPr/>
          <p:nvPr/>
        </p:nvSpPr>
        <p:spPr>
          <a:xfrm>
            <a:off x="6847524" y="1153159"/>
            <a:ext cx="179071"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7D37082-1F2F-EA02-819F-A98FBDB0253D}"/>
              </a:ext>
            </a:extLst>
          </p:cNvPr>
          <p:cNvSpPr/>
          <p:nvPr/>
        </p:nvSpPr>
        <p:spPr>
          <a:xfrm>
            <a:off x="6874195" y="2111032"/>
            <a:ext cx="255269"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994FFEB-1ABF-9A51-CFF9-F95E4B67ECAE}"/>
              </a:ext>
            </a:extLst>
          </p:cNvPr>
          <p:cNvSpPr/>
          <p:nvPr/>
        </p:nvSpPr>
        <p:spPr>
          <a:xfrm>
            <a:off x="7529514" y="1046479"/>
            <a:ext cx="179071"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63560F-985F-26C0-8D96-73D7E3D9795E}"/>
              </a:ext>
            </a:extLst>
          </p:cNvPr>
          <p:cNvSpPr/>
          <p:nvPr/>
        </p:nvSpPr>
        <p:spPr>
          <a:xfrm>
            <a:off x="6443664" y="3161551"/>
            <a:ext cx="1798320" cy="425516"/>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GAN enhanced</a:t>
            </a:r>
          </a:p>
        </p:txBody>
      </p:sp>
      <p:cxnSp>
        <p:nvCxnSpPr>
          <p:cNvPr id="56" name="Straight Arrow Connector 55">
            <a:extLst>
              <a:ext uri="{FF2B5EF4-FFF2-40B4-BE49-F238E27FC236}">
                <a16:creationId xmlns:a16="http://schemas.microsoft.com/office/drawing/2014/main" id="{FD675867-D0AA-91BD-F3FE-5026A666B7DF}"/>
              </a:ext>
            </a:extLst>
          </p:cNvPr>
          <p:cNvCxnSpPr>
            <a:cxnSpLocks/>
            <a:stCxn id="55" idx="0"/>
          </p:cNvCxnSpPr>
          <p:nvPr/>
        </p:nvCxnSpPr>
        <p:spPr>
          <a:xfrm flipH="1" flipV="1">
            <a:off x="7026595" y="2436152"/>
            <a:ext cx="316229" cy="7253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FF53438-33B4-1EDB-8128-51C01F2B3527}"/>
              </a:ext>
            </a:extLst>
          </p:cNvPr>
          <p:cNvCxnSpPr>
            <a:cxnSpLocks/>
            <a:stCxn id="55" idx="0"/>
            <a:endCxn id="52" idx="5"/>
          </p:cNvCxnSpPr>
          <p:nvPr/>
        </p:nvCxnSpPr>
        <p:spPr>
          <a:xfrm flipH="1" flipV="1">
            <a:off x="7000371" y="1430666"/>
            <a:ext cx="342453" cy="17308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F58049-109C-5818-A6BB-9B31F5162BC5}"/>
              </a:ext>
            </a:extLst>
          </p:cNvPr>
          <p:cNvCxnSpPr>
            <a:cxnSpLocks/>
            <a:stCxn id="55" idx="0"/>
            <a:endCxn id="54" idx="4"/>
          </p:cNvCxnSpPr>
          <p:nvPr/>
        </p:nvCxnSpPr>
        <p:spPr>
          <a:xfrm flipV="1">
            <a:off x="7342824" y="1371599"/>
            <a:ext cx="276226" cy="17899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018AD1BE-186F-7F8B-CD36-D265DF2B9F5D}"/>
              </a:ext>
            </a:extLst>
          </p:cNvPr>
          <p:cNvSpPr/>
          <p:nvPr/>
        </p:nvSpPr>
        <p:spPr>
          <a:xfrm>
            <a:off x="9382351" y="1148887"/>
            <a:ext cx="179071"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9442F3A-717E-8E5B-F606-C053F7CBF4CE}"/>
              </a:ext>
            </a:extLst>
          </p:cNvPr>
          <p:cNvSpPr/>
          <p:nvPr/>
        </p:nvSpPr>
        <p:spPr>
          <a:xfrm>
            <a:off x="9409022" y="2106760"/>
            <a:ext cx="255269"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B0D2D12-82C9-2AFE-B940-C019DCBBBE7C}"/>
              </a:ext>
            </a:extLst>
          </p:cNvPr>
          <p:cNvSpPr/>
          <p:nvPr/>
        </p:nvSpPr>
        <p:spPr>
          <a:xfrm>
            <a:off x="9994809" y="1042207"/>
            <a:ext cx="179071" cy="325120"/>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CE71A29-5AA6-DBD9-39F7-6DD189BE413A}"/>
              </a:ext>
            </a:extLst>
          </p:cNvPr>
          <p:cNvSpPr/>
          <p:nvPr/>
        </p:nvSpPr>
        <p:spPr>
          <a:xfrm>
            <a:off x="8978491" y="3157279"/>
            <a:ext cx="1798320" cy="425516"/>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Clean Speech</a:t>
            </a:r>
          </a:p>
        </p:txBody>
      </p:sp>
      <p:cxnSp>
        <p:nvCxnSpPr>
          <p:cNvPr id="63" name="Straight Arrow Connector 62">
            <a:extLst>
              <a:ext uri="{FF2B5EF4-FFF2-40B4-BE49-F238E27FC236}">
                <a16:creationId xmlns:a16="http://schemas.microsoft.com/office/drawing/2014/main" id="{683115DC-6A97-C264-905A-0D1DD6EA8369}"/>
              </a:ext>
            </a:extLst>
          </p:cNvPr>
          <p:cNvCxnSpPr>
            <a:cxnSpLocks/>
            <a:stCxn id="62" idx="0"/>
          </p:cNvCxnSpPr>
          <p:nvPr/>
        </p:nvCxnSpPr>
        <p:spPr>
          <a:xfrm flipH="1" flipV="1">
            <a:off x="9561422" y="2431880"/>
            <a:ext cx="316229" cy="7253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AC5E622-F639-3FDC-622E-D2AB40715F45}"/>
              </a:ext>
            </a:extLst>
          </p:cNvPr>
          <p:cNvCxnSpPr>
            <a:cxnSpLocks/>
            <a:stCxn id="62" idx="0"/>
            <a:endCxn id="59" idx="5"/>
          </p:cNvCxnSpPr>
          <p:nvPr/>
        </p:nvCxnSpPr>
        <p:spPr>
          <a:xfrm flipH="1" flipV="1">
            <a:off x="9535198" y="1426394"/>
            <a:ext cx="342453" cy="17308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464B82D-C4E0-6E82-2FAC-4B139FD18540}"/>
              </a:ext>
            </a:extLst>
          </p:cNvPr>
          <p:cNvCxnSpPr>
            <a:cxnSpLocks/>
            <a:stCxn id="62" idx="0"/>
            <a:endCxn id="61" idx="4"/>
          </p:cNvCxnSpPr>
          <p:nvPr/>
        </p:nvCxnSpPr>
        <p:spPr>
          <a:xfrm flipV="1">
            <a:off x="9877651" y="1367327"/>
            <a:ext cx="206694" cy="17899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957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2D6BB3E-DA06-6ECF-D9A0-BBA611C01631}"/>
              </a:ext>
            </a:extLst>
          </p:cNvPr>
          <p:cNvGrpSpPr/>
          <p:nvPr/>
        </p:nvGrpSpPr>
        <p:grpSpPr>
          <a:xfrm>
            <a:off x="2570991" y="1473200"/>
            <a:ext cx="6675120" cy="5384800"/>
            <a:chOff x="561975" y="1257300"/>
            <a:chExt cx="5280025" cy="5600700"/>
          </a:xfrm>
        </p:grpSpPr>
        <p:pic>
          <p:nvPicPr>
            <p:cNvPr id="5" name="Picture 4" descr="Chart&#10;&#10;Description automatically generated">
              <a:extLst>
                <a:ext uri="{FF2B5EF4-FFF2-40B4-BE49-F238E27FC236}">
                  <a16:creationId xmlns:a16="http://schemas.microsoft.com/office/drawing/2014/main" id="{58BA6D75-EE05-DC69-A80E-8354A3326D7F}"/>
                </a:ext>
              </a:extLst>
            </p:cNvPr>
            <p:cNvPicPr>
              <a:picLocks noChangeAspect="1"/>
            </p:cNvPicPr>
            <p:nvPr/>
          </p:nvPicPr>
          <p:blipFill rotWithShape="1">
            <a:blip r:embed="rId3">
              <a:extLst>
                <a:ext uri="{28A0092B-C50C-407E-A947-70E740481C1C}">
                  <a14:useLocalDpi xmlns:a14="http://schemas.microsoft.com/office/drawing/2010/main" val="0"/>
                </a:ext>
              </a:extLst>
            </a:blip>
            <a:srcRect l="6562" t="5769" r="50130"/>
            <a:stretch/>
          </p:blipFill>
          <p:spPr>
            <a:xfrm>
              <a:off x="561975" y="1257300"/>
              <a:ext cx="5280025" cy="5600700"/>
            </a:xfrm>
            <a:prstGeom prst="rect">
              <a:avLst/>
            </a:prstGeom>
          </p:spPr>
        </p:pic>
        <p:sp>
          <p:nvSpPr>
            <p:cNvPr id="7" name="Rectangle 6">
              <a:extLst>
                <a:ext uri="{FF2B5EF4-FFF2-40B4-BE49-F238E27FC236}">
                  <a16:creationId xmlns:a16="http://schemas.microsoft.com/office/drawing/2014/main" id="{43BC8327-311A-DD0D-E3F8-D326C0ADA729}"/>
                </a:ext>
              </a:extLst>
            </p:cNvPr>
            <p:cNvSpPr/>
            <p:nvPr/>
          </p:nvSpPr>
          <p:spPr>
            <a:xfrm>
              <a:off x="1424940" y="3140645"/>
              <a:ext cx="929640" cy="631717"/>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Desired speech</a:t>
              </a:r>
            </a:p>
          </p:txBody>
        </p:sp>
        <p:cxnSp>
          <p:nvCxnSpPr>
            <p:cNvPr id="8" name="Straight Arrow Connector 7">
              <a:extLst>
                <a:ext uri="{FF2B5EF4-FFF2-40B4-BE49-F238E27FC236}">
                  <a16:creationId xmlns:a16="http://schemas.microsoft.com/office/drawing/2014/main" id="{CB9B73CB-4C4C-9413-48F3-D49A00A8E1E8}"/>
                </a:ext>
              </a:extLst>
            </p:cNvPr>
            <p:cNvCxnSpPr>
              <a:cxnSpLocks/>
              <a:stCxn id="7" idx="0"/>
            </p:cNvCxnSpPr>
            <p:nvPr/>
          </p:nvCxnSpPr>
          <p:spPr>
            <a:xfrm flipH="1" flipV="1">
              <a:off x="1527717" y="1874982"/>
              <a:ext cx="362043" cy="12656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6AA85BE-9D8B-6F5C-E67D-E8ABF90CA022}"/>
                </a:ext>
              </a:extLst>
            </p:cNvPr>
            <p:cNvCxnSpPr>
              <a:cxnSpLocks/>
              <a:stCxn id="7" idx="0"/>
            </p:cNvCxnSpPr>
            <p:nvPr/>
          </p:nvCxnSpPr>
          <p:spPr>
            <a:xfrm flipV="1">
              <a:off x="1889760" y="1824802"/>
              <a:ext cx="188781" cy="13158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1AE01C-689F-5433-83EA-886A95ED755D}"/>
                </a:ext>
              </a:extLst>
            </p:cNvPr>
            <p:cNvCxnSpPr>
              <a:cxnSpLocks/>
              <a:stCxn id="7" idx="0"/>
            </p:cNvCxnSpPr>
            <p:nvPr/>
          </p:nvCxnSpPr>
          <p:spPr>
            <a:xfrm flipV="1">
              <a:off x="1889760" y="1656542"/>
              <a:ext cx="944880" cy="14841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A8F50C-5B60-DB8E-6720-AB9CE4DC3505}"/>
                </a:ext>
              </a:extLst>
            </p:cNvPr>
            <p:cNvSpPr/>
            <p:nvPr/>
          </p:nvSpPr>
          <p:spPr>
            <a:xfrm>
              <a:off x="1823312" y="4090449"/>
              <a:ext cx="1394233" cy="631717"/>
            </a:xfrm>
            <a:prstGeom prst="rect">
              <a:avLst/>
            </a:prstGeom>
            <a:solidFill>
              <a:schemeClr val="accent1">
                <a:alpha val="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Interference speech</a:t>
              </a:r>
            </a:p>
          </p:txBody>
        </p:sp>
        <p:cxnSp>
          <p:nvCxnSpPr>
            <p:cNvPr id="12" name="Straight Arrow Connector 11">
              <a:extLst>
                <a:ext uri="{FF2B5EF4-FFF2-40B4-BE49-F238E27FC236}">
                  <a16:creationId xmlns:a16="http://schemas.microsoft.com/office/drawing/2014/main" id="{5A2E32EA-FB30-FF17-5C2B-C8C395F67D5B}"/>
                </a:ext>
              </a:extLst>
            </p:cNvPr>
            <p:cNvCxnSpPr>
              <a:cxnSpLocks/>
              <a:stCxn id="11" idx="0"/>
            </p:cNvCxnSpPr>
            <p:nvPr/>
          </p:nvCxnSpPr>
          <p:spPr>
            <a:xfrm flipV="1">
              <a:off x="2520429" y="1463502"/>
              <a:ext cx="466611" cy="26269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687C5A-36E0-C9A5-057F-6C68C355545B}"/>
                </a:ext>
              </a:extLst>
            </p:cNvPr>
            <p:cNvCxnSpPr>
              <a:cxnSpLocks/>
              <a:stCxn id="11" idx="0"/>
            </p:cNvCxnSpPr>
            <p:nvPr/>
          </p:nvCxnSpPr>
          <p:spPr>
            <a:xfrm flipH="1" flipV="1">
              <a:off x="2099403" y="1600662"/>
              <a:ext cx="421026" cy="2489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0D0126-E5F8-F01B-1E88-0C6CC0712399}"/>
                </a:ext>
              </a:extLst>
            </p:cNvPr>
            <p:cNvCxnSpPr>
              <a:cxnSpLocks/>
              <a:stCxn id="11" idx="0"/>
            </p:cNvCxnSpPr>
            <p:nvPr/>
          </p:nvCxnSpPr>
          <p:spPr>
            <a:xfrm flipH="1" flipV="1">
              <a:off x="1708738" y="1600662"/>
              <a:ext cx="811691" cy="2489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Virtual beamforming</a:t>
            </a:r>
          </a:p>
        </p:txBody>
      </p:sp>
      <p:pic>
        <p:nvPicPr>
          <p:cNvPr id="6" name="Picture 5" descr="Chart&#10;&#10;Description automatically generated">
            <a:extLst>
              <a:ext uri="{FF2B5EF4-FFF2-40B4-BE49-F238E27FC236}">
                <a16:creationId xmlns:a16="http://schemas.microsoft.com/office/drawing/2014/main" id="{81C56170-91A0-BD6C-DD62-A3C691DA0F68}"/>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5769" r="6328" b="8590"/>
          <a:stretch/>
        </p:blipFill>
        <p:spPr>
          <a:xfrm>
            <a:off x="9246111" y="1473200"/>
            <a:ext cx="800100" cy="5090160"/>
          </a:xfrm>
          <a:prstGeom prst="rect">
            <a:avLst/>
          </a:prstGeom>
        </p:spPr>
      </p:pic>
      <p:sp>
        <p:nvSpPr>
          <p:cNvPr id="16" name="TextBox 15">
            <a:extLst>
              <a:ext uri="{FF2B5EF4-FFF2-40B4-BE49-F238E27FC236}">
                <a16:creationId xmlns:a16="http://schemas.microsoft.com/office/drawing/2014/main" id="{68FCDC2E-61FD-250A-B8A8-99288A7BB4B8}"/>
              </a:ext>
            </a:extLst>
          </p:cNvPr>
          <p:cNvSpPr txBox="1"/>
          <p:nvPr/>
        </p:nvSpPr>
        <p:spPr>
          <a:xfrm>
            <a:off x="3661970" y="1107826"/>
            <a:ext cx="2266249" cy="461665"/>
          </a:xfrm>
          <a:prstGeom prst="rect">
            <a:avLst/>
          </a:prstGeom>
          <a:noFill/>
        </p:spPr>
        <p:txBody>
          <a:bodyPr wrap="square" rtlCol="0">
            <a:spAutoFit/>
          </a:bodyPr>
          <a:lstStyle/>
          <a:p>
            <a:pPr algn="ctr"/>
            <a:r>
              <a:rPr lang="en-US" sz="2400" dirty="0"/>
              <a:t>Noisy Speech</a:t>
            </a:r>
            <a:endParaRPr lang="en-US" dirty="0"/>
          </a:p>
        </p:txBody>
      </p:sp>
      <p:sp>
        <p:nvSpPr>
          <p:cNvPr id="17" name="TextBox 16">
            <a:extLst>
              <a:ext uri="{FF2B5EF4-FFF2-40B4-BE49-F238E27FC236}">
                <a16:creationId xmlns:a16="http://schemas.microsoft.com/office/drawing/2014/main" id="{27941F8B-9597-FDD8-C263-C8FE7A135E20}"/>
              </a:ext>
            </a:extLst>
          </p:cNvPr>
          <p:cNvSpPr txBox="1"/>
          <p:nvPr/>
        </p:nvSpPr>
        <p:spPr>
          <a:xfrm>
            <a:off x="6766560" y="1107826"/>
            <a:ext cx="2392539" cy="461665"/>
          </a:xfrm>
          <a:prstGeom prst="rect">
            <a:avLst/>
          </a:prstGeom>
          <a:noFill/>
        </p:spPr>
        <p:txBody>
          <a:bodyPr wrap="square" rtlCol="0">
            <a:spAutoFit/>
          </a:bodyPr>
          <a:lstStyle/>
          <a:p>
            <a:pPr algn="ctr"/>
            <a:r>
              <a:rPr lang="en-US" sz="2400" dirty="0"/>
              <a:t>Filtered Speech</a:t>
            </a:r>
            <a:endParaRPr lang="en-US" dirty="0"/>
          </a:p>
        </p:txBody>
      </p:sp>
      <p:sp>
        <p:nvSpPr>
          <p:cNvPr id="18" name="Rectangle 17">
            <a:extLst>
              <a:ext uri="{FF2B5EF4-FFF2-40B4-BE49-F238E27FC236}">
                <a16:creationId xmlns:a16="http://schemas.microsoft.com/office/drawing/2014/main" id="{B97342D9-1CF8-94A3-FB73-C3CA11EC3D99}"/>
              </a:ext>
            </a:extLst>
          </p:cNvPr>
          <p:cNvSpPr/>
          <p:nvPr/>
        </p:nvSpPr>
        <p:spPr>
          <a:xfrm>
            <a:off x="0" y="3381447"/>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However Virtual beamforming is not perfect</a:t>
            </a:r>
          </a:p>
        </p:txBody>
      </p:sp>
    </p:spTree>
    <p:extLst>
      <p:ext uri="{BB962C8B-B14F-4D97-AF65-F5344CB8AC3E}">
        <p14:creationId xmlns:p14="http://schemas.microsoft.com/office/powerpoint/2010/main" val="569235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2CD56E-DE29-5696-AA08-2E52751A157C}"/>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GAN-based Speech Enhancement</a:t>
            </a:r>
          </a:p>
        </p:txBody>
      </p:sp>
      <p:grpSp>
        <p:nvGrpSpPr>
          <p:cNvPr id="3" name="Group 2">
            <a:extLst>
              <a:ext uri="{FF2B5EF4-FFF2-40B4-BE49-F238E27FC236}">
                <a16:creationId xmlns:a16="http://schemas.microsoft.com/office/drawing/2014/main" id="{742E4850-74B6-5A70-514C-D55DC598A00C}"/>
              </a:ext>
            </a:extLst>
          </p:cNvPr>
          <p:cNvGrpSpPr/>
          <p:nvPr/>
        </p:nvGrpSpPr>
        <p:grpSpPr>
          <a:xfrm>
            <a:off x="1035485" y="1091533"/>
            <a:ext cx="10121030" cy="4917197"/>
            <a:chOff x="883920" y="245326"/>
            <a:chExt cx="11493934" cy="6362886"/>
          </a:xfrm>
        </p:grpSpPr>
        <p:grpSp>
          <p:nvGrpSpPr>
            <p:cNvPr id="4" name="Group 3">
              <a:extLst>
                <a:ext uri="{FF2B5EF4-FFF2-40B4-BE49-F238E27FC236}">
                  <a16:creationId xmlns:a16="http://schemas.microsoft.com/office/drawing/2014/main" id="{5AC85539-C7FE-0A92-991F-02C6261DBA17}"/>
                </a:ext>
              </a:extLst>
            </p:cNvPr>
            <p:cNvGrpSpPr/>
            <p:nvPr/>
          </p:nvGrpSpPr>
          <p:grpSpPr>
            <a:xfrm>
              <a:off x="883920" y="245326"/>
              <a:ext cx="11493934" cy="6362886"/>
              <a:chOff x="883920" y="609600"/>
              <a:chExt cx="10820400" cy="6065520"/>
            </a:xfrm>
          </p:grpSpPr>
          <p:sp>
            <p:nvSpPr>
              <p:cNvPr id="6" name="Flowchart: Alternate Process 5">
                <a:extLst>
                  <a:ext uri="{FF2B5EF4-FFF2-40B4-BE49-F238E27FC236}">
                    <a16:creationId xmlns:a16="http://schemas.microsoft.com/office/drawing/2014/main" id="{D3D407F7-E65F-AA3B-1BF9-48D15EB8A464}"/>
                  </a:ext>
                </a:extLst>
              </p:cNvPr>
              <p:cNvSpPr/>
              <p:nvPr/>
            </p:nvSpPr>
            <p:spPr>
              <a:xfrm>
                <a:off x="883920" y="609600"/>
                <a:ext cx="10820400" cy="6065520"/>
              </a:xfrm>
              <a:prstGeom prst="flowChartAlternateProcess">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7BEE29-DC65-254F-F32F-E147D3C472CD}"/>
                  </a:ext>
                </a:extLst>
              </p:cNvPr>
              <p:cNvSpPr/>
              <p:nvPr/>
            </p:nvSpPr>
            <p:spPr>
              <a:xfrm>
                <a:off x="1483360" y="1524000"/>
                <a:ext cx="4053840" cy="44602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5543BD-0E80-828F-CB97-E34CB7CBF941}"/>
                  </a:ext>
                </a:extLst>
              </p:cNvPr>
              <p:cNvSpPr/>
              <p:nvPr/>
            </p:nvSpPr>
            <p:spPr>
              <a:xfrm>
                <a:off x="7112000" y="1544320"/>
                <a:ext cx="4053840" cy="441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1DAC84-30E6-7926-3E2A-D8AD39CA644C}"/>
                  </a:ext>
                </a:extLst>
              </p:cNvPr>
              <p:cNvSpPr/>
              <p:nvPr/>
            </p:nvSpPr>
            <p:spPr>
              <a:xfrm>
                <a:off x="6035040" y="2443480"/>
                <a:ext cx="538480" cy="2621280"/>
              </a:xfrm>
              <a:prstGeom prst="rect">
                <a:avLst/>
              </a:prstGeom>
              <a:solidFill>
                <a:srgbClr val="92D050">
                  <a:alpha val="6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F9982BB-4F1C-30FB-D970-7DEE707E0957}"/>
                  </a:ext>
                </a:extLst>
              </p:cNvPr>
              <p:cNvSpPr/>
              <p:nvPr/>
            </p:nvSpPr>
            <p:spPr>
              <a:xfrm>
                <a:off x="1706880" y="2204720"/>
                <a:ext cx="538480" cy="3129280"/>
              </a:xfrm>
              <a:prstGeom prst="roundRect">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824C7E8-F7EE-E5DA-1368-F67687B074BE}"/>
                  </a:ext>
                </a:extLst>
              </p:cNvPr>
              <p:cNvSpPr/>
              <p:nvPr/>
            </p:nvSpPr>
            <p:spPr>
              <a:xfrm>
                <a:off x="2667000" y="2204720"/>
                <a:ext cx="538480" cy="3129280"/>
              </a:xfrm>
              <a:prstGeom prst="roundRect">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7C3546F-8583-6EC6-BFEC-A83B7B6EDCB2}"/>
                  </a:ext>
                </a:extLst>
              </p:cNvPr>
              <p:cNvSpPr/>
              <p:nvPr/>
            </p:nvSpPr>
            <p:spPr>
              <a:xfrm>
                <a:off x="3677920" y="2204720"/>
                <a:ext cx="538480" cy="3129280"/>
              </a:xfrm>
              <a:prstGeom prst="roundRect">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E8499D8-03E5-FCDD-0BAF-0D44BEBF6B3C}"/>
                  </a:ext>
                </a:extLst>
              </p:cNvPr>
              <p:cNvSpPr/>
              <p:nvPr/>
            </p:nvSpPr>
            <p:spPr>
              <a:xfrm>
                <a:off x="4607560" y="2204720"/>
                <a:ext cx="538480" cy="3129280"/>
              </a:xfrm>
              <a:prstGeom prst="roundRect">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14" name="Arrow: Right 13">
                <a:extLst>
                  <a:ext uri="{FF2B5EF4-FFF2-40B4-BE49-F238E27FC236}">
                    <a16:creationId xmlns:a16="http://schemas.microsoft.com/office/drawing/2014/main" id="{63611456-3762-19B0-6211-9FEF42285642}"/>
                  </a:ext>
                </a:extLst>
              </p:cNvPr>
              <p:cNvSpPr/>
              <p:nvPr/>
            </p:nvSpPr>
            <p:spPr>
              <a:xfrm>
                <a:off x="2278380" y="355660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062564FC-F4BD-AA34-D6B3-FDF6656FE9C0}"/>
                  </a:ext>
                </a:extLst>
              </p:cNvPr>
              <p:cNvSpPr/>
              <p:nvPr/>
            </p:nvSpPr>
            <p:spPr>
              <a:xfrm>
                <a:off x="3271520" y="354644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229AC6E-6BC0-F3CC-2346-72A2959C7409}"/>
                  </a:ext>
                </a:extLst>
              </p:cNvPr>
              <p:cNvSpPr/>
              <p:nvPr/>
            </p:nvSpPr>
            <p:spPr>
              <a:xfrm>
                <a:off x="4241800" y="356168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E98A69E-E43D-8E5D-B19F-ECA81F27B408}"/>
                  </a:ext>
                </a:extLst>
              </p:cNvPr>
              <p:cNvSpPr/>
              <p:nvPr/>
            </p:nvSpPr>
            <p:spPr>
              <a:xfrm>
                <a:off x="5603240" y="355660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6E73DA8-DF33-BACD-8543-BEA4A6F0A85F}"/>
                  </a:ext>
                </a:extLst>
              </p:cNvPr>
              <p:cNvSpPr/>
              <p:nvPr/>
            </p:nvSpPr>
            <p:spPr>
              <a:xfrm>
                <a:off x="7520940" y="2204720"/>
                <a:ext cx="538480" cy="3129280"/>
              </a:xfrm>
              <a:prstGeom prst="round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B3444777-80F9-E4CE-CE6A-82BC5B03DB1C}"/>
                  </a:ext>
                </a:extLst>
              </p:cNvPr>
              <p:cNvSpPr/>
              <p:nvPr/>
            </p:nvSpPr>
            <p:spPr>
              <a:xfrm>
                <a:off x="8481060" y="2204720"/>
                <a:ext cx="538480" cy="3129280"/>
              </a:xfrm>
              <a:prstGeom prst="round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5C4720F-1DA1-4DC2-E9A5-7E16B2B2C5CC}"/>
                  </a:ext>
                </a:extLst>
              </p:cNvPr>
              <p:cNvSpPr/>
              <p:nvPr/>
            </p:nvSpPr>
            <p:spPr>
              <a:xfrm>
                <a:off x="9491980" y="2204720"/>
                <a:ext cx="538480" cy="3129280"/>
              </a:xfrm>
              <a:prstGeom prst="round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9E0125F-341B-A551-0047-C39B5EF641D0}"/>
                  </a:ext>
                </a:extLst>
              </p:cNvPr>
              <p:cNvSpPr/>
              <p:nvPr/>
            </p:nvSpPr>
            <p:spPr>
              <a:xfrm>
                <a:off x="10421620" y="2204720"/>
                <a:ext cx="538480" cy="3129280"/>
              </a:xfrm>
              <a:prstGeom prst="roundRect">
                <a:avLst/>
              </a:prstGeom>
              <a:solidFill>
                <a:srgbClr val="FF00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305BF3C0-9F8C-5962-D06E-3946BC8F4758}"/>
                  </a:ext>
                </a:extLst>
              </p:cNvPr>
              <p:cNvSpPr/>
              <p:nvPr/>
            </p:nvSpPr>
            <p:spPr>
              <a:xfrm>
                <a:off x="8092440" y="355660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9AA5B98E-C319-BB21-0D77-4757664D69B7}"/>
                  </a:ext>
                </a:extLst>
              </p:cNvPr>
              <p:cNvSpPr/>
              <p:nvPr/>
            </p:nvSpPr>
            <p:spPr>
              <a:xfrm>
                <a:off x="9085580" y="354644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4EEFFD6A-9477-EB8A-5CB0-78EB080857FC}"/>
                  </a:ext>
                </a:extLst>
              </p:cNvPr>
              <p:cNvSpPr/>
              <p:nvPr/>
            </p:nvSpPr>
            <p:spPr>
              <a:xfrm>
                <a:off x="10055860" y="356168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9C96BEE1-6707-527C-D181-1F6E8370051B}"/>
                  </a:ext>
                </a:extLst>
              </p:cNvPr>
              <p:cNvSpPr/>
              <p:nvPr/>
            </p:nvSpPr>
            <p:spPr>
              <a:xfrm>
                <a:off x="6680200" y="3564222"/>
                <a:ext cx="340360" cy="1308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ctor: Curved 25">
                <a:extLst>
                  <a:ext uri="{FF2B5EF4-FFF2-40B4-BE49-F238E27FC236}">
                    <a16:creationId xmlns:a16="http://schemas.microsoft.com/office/drawing/2014/main" id="{9726DC05-6C20-7F36-1286-C0F91A103231}"/>
                  </a:ext>
                </a:extLst>
              </p:cNvPr>
              <p:cNvCxnSpPr>
                <a:stCxn id="10" idx="2"/>
                <a:endCxn id="18" idx="2"/>
              </p:cNvCxnSpPr>
              <p:nvPr/>
            </p:nvCxnSpPr>
            <p:spPr>
              <a:xfrm rot="16200000" flipH="1">
                <a:off x="4883150" y="2426970"/>
                <a:ext cx="12700" cy="5814060"/>
              </a:xfrm>
              <a:prstGeom prst="curvedConnector3">
                <a:avLst>
                  <a:gd name="adj1" fmla="val 3960000"/>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BAB60C06-C99F-601F-5D28-948BB8C4845E}"/>
                  </a:ext>
                </a:extLst>
              </p:cNvPr>
              <p:cNvCxnSpPr>
                <a:cxnSpLocks/>
                <a:stCxn id="11" idx="2"/>
                <a:endCxn id="19" idx="2"/>
              </p:cNvCxnSpPr>
              <p:nvPr/>
            </p:nvCxnSpPr>
            <p:spPr>
              <a:xfrm rot="16200000" flipH="1">
                <a:off x="5843270" y="2426970"/>
                <a:ext cx="12700" cy="5814060"/>
              </a:xfrm>
              <a:prstGeom prst="curvedConnector3">
                <a:avLst>
                  <a:gd name="adj1" fmla="val 6840000"/>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D98F2D1B-7E2C-4928-2858-10F54FD46D16}"/>
                  </a:ext>
                </a:extLst>
              </p:cNvPr>
              <p:cNvCxnSpPr>
                <a:cxnSpLocks/>
                <a:stCxn id="12" idx="2"/>
                <a:endCxn id="20" idx="2"/>
              </p:cNvCxnSpPr>
              <p:nvPr/>
            </p:nvCxnSpPr>
            <p:spPr>
              <a:xfrm rot="16200000" flipH="1">
                <a:off x="6854190" y="2426970"/>
                <a:ext cx="12700" cy="5814060"/>
              </a:xfrm>
              <a:prstGeom prst="curvedConnector3">
                <a:avLst>
                  <a:gd name="adj1" fmla="val 8520000"/>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88ACBE9B-E748-BAAE-E11B-CA4F297C367E}"/>
                  </a:ext>
                </a:extLst>
              </p:cNvPr>
              <p:cNvCxnSpPr>
                <a:cxnSpLocks/>
                <a:stCxn id="13" idx="2"/>
                <a:endCxn id="21" idx="2"/>
              </p:cNvCxnSpPr>
              <p:nvPr/>
            </p:nvCxnSpPr>
            <p:spPr>
              <a:xfrm rot="16200000" flipH="1">
                <a:off x="7783830" y="2426970"/>
                <a:ext cx="12700" cy="5814060"/>
              </a:xfrm>
              <a:prstGeom prst="curvedConnector3">
                <a:avLst>
                  <a:gd name="adj1" fmla="val 9800000"/>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D62633F-C1E3-D645-98A1-7DB0E6768EF2}"/>
                  </a:ext>
                </a:extLst>
              </p:cNvPr>
              <p:cNvSpPr txBox="1"/>
              <p:nvPr/>
            </p:nvSpPr>
            <p:spPr>
              <a:xfrm rot="16200000">
                <a:off x="6587223" y="3479891"/>
                <a:ext cx="2403173" cy="394853"/>
              </a:xfrm>
              <a:prstGeom prst="rect">
                <a:avLst/>
              </a:prstGeom>
              <a:noFill/>
            </p:spPr>
            <p:txBody>
              <a:bodyPr wrap="square" rtlCol="0">
                <a:spAutoFit/>
              </a:bodyPr>
              <a:lstStyle/>
              <a:p>
                <a:pPr algn="ctr"/>
                <a:r>
                  <a:rPr lang="en-US" dirty="0"/>
                  <a:t>Up Sample Block</a:t>
                </a:r>
              </a:p>
            </p:txBody>
          </p:sp>
          <p:sp>
            <p:nvSpPr>
              <p:cNvPr id="37" name="TextBox 36">
                <a:extLst>
                  <a:ext uri="{FF2B5EF4-FFF2-40B4-BE49-F238E27FC236}">
                    <a16:creationId xmlns:a16="http://schemas.microsoft.com/office/drawing/2014/main" id="{03C7F857-62E6-67C0-7D22-589FD1A2639E}"/>
                  </a:ext>
                </a:extLst>
              </p:cNvPr>
              <p:cNvSpPr txBox="1"/>
              <p:nvPr/>
            </p:nvSpPr>
            <p:spPr>
              <a:xfrm rot="16200000">
                <a:off x="4982846" y="3359175"/>
                <a:ext cx="2621280" cy="394853"/>
              </a:xfrm>
              <a:prstGeom prst="rect">
                <a:avLst/>
              </a:prstGeom>
              <a:noFill/>
            </p:spPr>
            <p:txBody>
              <a:bodyPr wrap="square" rtlCol="0">
                <a:spAutoFit/>
              </a:bodyPr>
              <a:lstStyle/>
              <a:p>
                <a:r>
                  <a:rPr lang="en-US" dirty="0"/>
                  <a:t>Encoded features</a:t>
                </a:r>
              </a:p>
            </p:txBody>
          </p:sp>
          <p:sp>
            <p:nvSpPr>
              <p:cNvPr id="38" name="TextBox 37">
                <a:extLst>
                  <a:ext uri="{FF2B5EF4-FFF2-40B4-BE49-F238E27FC236}">
                    <a16:creationId xmlns:a16="http://schemas.microsoft.com/office/drawing/2014/main" id="{9F25C86F-6B96-202B-B3B5-2D75997A2608}"/>
                  </a:ext>
                </a:extLst>
              </p:cNvPr>
              <p:cNvSpPr txBox="1"/>
              <p:nvPr/>
            </p:nvSpPr>
            <p:spPr>
              <a:xfrm>
                <a:off x="5537200" y="713515"/>
                <a:ext cx="1803400" cy="498768"/>
              </a:xfrm>
              <a:prstGeom prst="rect">
                <a:avLst/>
              </a:prstGeom>
              <a:noFill/>
            </p:spPr>
            <p:txBody>
              <a:bodyPr wrap="square" rtlCol="0">
                <a:spAutoFit/>
              </a:bodyPr>
              <a:lstStyle/>
              <a:p>
                <a:pPr algn="ctr"/>
                <a:r>
                  <a:rPr lang="en-US" sz="2800" dirty="0"/>
                  <a:t>Generator</a:t>
                </a:r>
              </a:p>
            </p:txBody>
          </p:sp>
          <p:sp>
            <p:nvSpPr>
              <p:cNvPr id="39" name="TextBox 38">
                <a:extLst>
                  <a:ext uri="{FF2B5EF4-FFF2-40B4-BE49-F238E27FC236}">
                    <a16:creationId xmlns:a16="http://schemas.microsoft.com/office/drawing/2014/main" id="{E4DE5487-ED0F-0107-4170-DE39FB080D1F}"/>
                  </a:ext>
                </a:extLst>
              </p:cNvPr>
              <p:cNvSpPr txBox="1"/>
              <p:nvPr/>
            </p:nvSpPr>
            <p:spPr>
              <a:xfrm>
                <a:off x="2667000" y="1454074"/>
                <a:ext cx="1717674" cy="645409"/>
              </a:xfrm>
              <a:prstGeom prst="rect">
                <a:avLst/>
              </a:prstGeom>
              <a:noFill/>
            </p:spPr>
            <p:txBody>
              <a:bodyPr wrap="square" rtlCol="0">
                <a:spAutoFit/>
              </a:bodyPr>
              <a:lstStyle/>
              <a:p>
                <a:pPr algn="ctr"/>
                <a:r>
                  <a:rPr lang="en-US" sz="2800" dirty="0"/>
                  <a:t>Encoder</a:t>
                </a:r>
              </a:p>
            </p:txBody>
          </p:sp>
          <p:sp>
            <p:nvSpPr>
              <p:cNvPr id="40" name="TextBox 39">
                <a:extLst>
                  <a:ext uri="{FF2B5EF4-FFF2-40B4-BE49-F238E27FC236}">
                    <a16:creationId xmlns:a16="http://schemas.microsoft.com/office/drawing/2014/main" id="{33F4409E-978F-A8FF-0CFF-025AB12A0658}"/>
                  </a:ext>
                </a:extLst>
              </p:cNvPr>
              <p:cNvSpPr txBox="1"/>
              <p:nvPr/>
            </p:nvSpPr>
            <p:spPr>
              <a:xfrm>
                <a:off x="8462470" y="1454074"/>
                <a:ext cx="1593391" cy="645409"/>
              </a:xfrm>
              <a:prstGeom prst="rect">
                <a:avLst/>
              </a:prstGeom>
              <a:noFill/>
            </p:spPr>
            <p:txBody>
              <a:bodyPr wrap="square" rtlCol="0">
                <a:spAutoFit/>
              </a:bodyPr>
              <a:lstStyle/>
              <a:p>
                <a:pPr algn="ctr"/>
                <a:r>
                  <a:rPr lang="en-US" sz="2800" dirty="0"/>
                  <a:t>Decoder</a:t>
                </a:r>
              </a:p>
            </p:txBody>
          </p:sp>
        </p:grpSp>
        <p:sp>
          <p:nvSpPr>
            <p:cNvPr id="5" name="TextBox 4">
              <a:extLst>
                <a:ext uri="{FF2B5EF4-FFF2-40B4-BE49-F238E27FC236}">
                  <a16:creationId xmlns:a16="http://schemas.microsoft.com/office/drawing/2014/main" id="{EFE2341C-E5D1-2B07-3F79-9ACAC6D3B6FD}"/>
                </a:ext>
              </a:extLst>
            </p:cNvPr>
            <p:cNvSpPr txBox="1"/>
            <p:nvPr/>
          </p:nvSpPr>
          <p:spPr>
            <a:xfrm rot="16200000">
              <a:off x="3516538" y="3273088"/>
              <a:ext cx="3193568" cy="402017"/>
            </a:xfrm>
            <a:prstGeom prst="rect">
              <a:avLst/>
            </a:prstGeom>
            <a:noFill/>
          </p:spPr>
          <p:txBody>
            <a:bodyPr wrap="square" rtlCol="0">
              <a:spAutoFit/>
            </a:bodyPr>
            <a:lstStyle/>
            <a:p>
              <a:pPr algn="ctr"/>
              <a:r>
                <a:rPr lang="en-US" dirty="0"/>
                <a:t>Down Sample Block</a:t>
              </a:r>
            </a:p>
          </p:txBody>
        </p:sp>
      </p:grpSp>
      <p:sp>
        <p:nvSpPr>
          <p:cNvPr id="42" name="TextBox 41">
            <a:extLst>
              <a:ext uri="{FF2B5EF4-FFF2-40B4-BE49-F238E27FC236}">
                <a16:creationId xmlns:a16="http://schemas.microsoft.com/office/drawing/2014/main" id="{A882D996-5780-DB7C-8EC9-385366FD44F7}"/>
              </a:ext>
            </a:extLst>
          </p:cNvPr>
          <p:cNvSpPr txBox="1"/>
          <p:nvPr/>
        </p:nvSpPr>
        <p:spPr>
          <a:xfrm rot="16200000">
            <a:off x="2676117" y="3409547"/>
            <a:ext cx="2467969" cy="369332"/>
          </a:xfrm>
          <a:prstGeom prst="rect">
            <a:avLst/>
          </a:prstGeom>
          <a:noFill/>
        </p:spPr>
        <p:txBody>
          <a:bodyPr wrap="square" rtlCol="0">
            <a:spAutoFit/>
          </a:bodyPr>
          <a:lstStyle/>
          <a:p>
            <a:pPr algn="ctr"/>
            <a:r>
              <a:rPr lang="en-US" dirty="0"/>
              <a:t>Down Sample Block</a:t>
            </a:r>
          </a:p>
        </p:txBody>
      </p:sp>
      <p:sp>
        <p:nvSpPr>
          <p:cNvPr id="43" name="TextBox 42">
            <a:extLst>
              <a:ext uri="{FF2B5EF4-FFF2-40B4-BE49-F238E27FC236}">
                <a16:creationId xmlns:a16="http://schemas.microsoft.com/office/drawing/2014/main" id="{338F52A1-6D26-D9D6-8DEE-FD9A85303AE8}"/>
              </a:ext>
            </a:extLst>
          </p:cNvPr>
          <p:cNvSpPr txBox="1"/>
          <p:nvPr/>
        </p:nvSpPr>
        <p:spPr>
          <a:xfrm rot="16200000">
            <a:off x="1712854" y="3465849"/>
            <a:ext cx="2467969" cy="369332"/>
          </a:xfrm>
          <a:prstGeom prst="rect">
            <a:avLst/>
          </a:prstGeom>
          <a:noFill/>
        </p:spPr>
        <p:txBody>
          <a:bodyPr wrap="square" rtlCol="0">
            <a:spAutoFit/>
          </a:bodyPr>
          <a:lstStyle/>
          <a:p>
            <a:pPr algn="ctr"/>
            <a:r>
              <a:rPr lang="en-US" dirty="0"/>
              <a:t>Down Sample Block</a:t>
            </a:r>
          </a:p>
        </p:txBody>
      </p:sp>
      <p:sp>
        <p:nvSpPr>
          <p:cNvPr id="44" name="TextBox 43">
            <a:extLst>
              <a:ext uri="{FF2B5EF4-FFF2-40B4-BE49-F238E27FC236}">
                <a16:creationId xmlns:a16="http://schemas.microsoft.com/office/drawing/2014/main" id="{05A33A42-1365-0466-0A42-D92292CD82F7}"/>
              </a:ext>
            </a:extLst>
          </p:cNvPr>
          <p:cNvSpPr txBox="1"/>
          <p:nvPr/>
        </p:nvSpPr>
        <p:spPr>
          <a:xfrm rot="16200000">
            <a:off x="823107" y="3365466"/>
            <a:ext cx="2467969" cy="369332"/>
          </a:xfrm>
          <a:prstGeom prst="rect">
            <a:avLst/>
          </a:prstGeom>
          <a:noFill/>
        </p:spPr>
        <p:txBody>
          <a:bodyPr wrap="square" rtlCol="0">
            <a:spAutoFit/>
          </a:bodyPr>
          <a:lstStyle/>
          <a:p>
            <a:pPr algn="ctr"/>
            <a:r>
              <a:rPr lang="en-US" dirty="0"/>
              <a:t>Down Sample Block</a:t>
            </a:r>
          </a:p>
        </p:txBody>
      </p:sp>
      <p:sp>
        <p:nvSpPr>
          <p:cNvPr id="46" name="TextBox 45">
            <a:extLst>
              <a:ext uri="{FF2B5EF4-FFF2-40B4-BE49-F238E27FC236}">
                <a16:creationId xmlns:a16="http://schemas.microsoft.com/office/drawing/2014/main" id="{769952E3-B09B-5878-994C-E00C0E47BDCA}"/>
              </a:ext>
            </a:extLst>
          </p:cNvPr>
          <p:cNvSpPr txBox="1"/>
          <p:nvPr/>
        </p:nvSpPr>
        <p:spPr>
          <a:xfrm rot="16200000">
            <a:off x="7413925" y="3408741"/>
            <a:ext cx="1948205" cy="369332"/>
          </a:xfrm>
          <a:prstGeom prst="rect">
            <a:avLst/>
          </a:prstGeom>
          <a:noFill/>
        </p:spPr>
        <p:txBody>
          <a:bodyPr wrap="square" rtlCol="0">
            <a:spAutoFit/>
          </a:bodyPr>
          <a:lstStyle/>
          <a:p>
            <a:pPr algn="ctr"/>
            <a:r>
              <a:rPr lang="en-US" dirty="0"/>
              <a:t>Up Sample Block</a:t>
            </a:r>
          </a:p>
        </p:txBody>
      </p:sp>
      <p:sp>
        <p:nvSpPr>
          <p:cNvPr id="47" name="TextBox 46">
            <a:extLst>
              <a:ext uri="{FF2B5EF4-FFF2-40B4-BE49-F238E27FC236}">
                <a16:creationId xmlns:a16="http://schemas.microsoft.com/office/drawing/2014/main" id="{20286A69-048F-6101-D05C-E2F4F3BDF222}"/>
              </a:ext>
            </a:extLst>
          </p:cNvPr>
          <p:cNvSpPr txBox="1"/>
          <p:nvPr/>
        </p:nvSpPr>
        <p:spPr>
          <a:xfrm rot="16200000">
            <a:off x="8363112" y="3408741"/>
            <a:ext cx="1948205" cy="369332"/>
          </a:xfrm>
          <a:prstGeom prst="rect">
            <a:avLst/>
          </a:prstGeom>
          <a:noFill/>
        </p:spPr>
        <p:txBody>
          <a:bodyPr wrap="square" rtlCol="0">
            <a:spAutoFit/>
          </a:bodyPr>
          <a:lstStyle/>
          <a:p>
            <a:pPr algn="ctr"/>
            <a:r>
              <a:rPr lang="en-US" dirty="0"/>
              <a:t>Up Sample Block</a:t>
            </a:r>
          </a:p>
        </p:txBody>
      </p:sp>
      <p:sp>
        <p:nvSpPr>
          <p:cNvPr id="48" name="TextBox 47">
            <a:extLst>
              <a:ext uri="{FF2B5EF4-FFF2-40B4-BE49-F238E27FC236}">
                <a16:creationId xmlns:a16="http://schemas.microsoft.com/office/drawing/2014/main" id="{F40FD121-1827-0D13-B9FD-F3F1BB98E0CB}"/>
              </a:ext>
            </a:extLst>
          </p:cNvPr>
          <p:cNvSpPr txBox="1"/>
          <p:nvPr/>
        </p:nvSpPr>
        <p:spPr>
          <a:xfrm rot="16200000">
            <a:off x="9234458" y="3393804"/>
            <a:ext cx="1948205" cy="369332"/>
          </a:xfrm>
          <a:prstGeom prst="rect">
            <a:avLst/>
          </a:prstGeom>
          <a:noFill/>
        </p:spPr>
        <p:txBody>
          <a:bodyPr wrap="square" rtlCol="0">
            <a:spAutoFit/>
          </a:bodyPr>
          <a:lstStyle/>
          <a:p>
            <a:pPr algn="ctr"/>
            <a:r>
              <a:rPr lang="en-US" dirty="0"/>
              <a:t>Up Sample Block</a:t>
            </a:r>
          </a:p>
        </p:txBody>
      </p:sp>
      <p:pic>
        <p:nvPicPr>
          <p:cNvPr id="49" name="Picture 48" descr="Chart&#10;&#10;Description automatically generated">
            <a:extLst>
              <a:ext uri="{FF2B5EF4-FFF2-40B4-BE49-F238E27FC236}">
                <a16:creationId xmlns:a16="http://schemas.microsoft.com/office/drawing/2014/main" id="{67692895-2DAB-1B42-656C-313DB87B1BC6}"/>
              </a:ext>
            </a:extLst>
          </p:cNvPr>
          <p:cNvPicPr>
            <a:picLocks/>
          </p:cNvPicPr>
          <p:nvPr/>
        </p:nvPicPr>
        <p:blipFill rotWithShape="1">
          <a:blip r:embed="rId3">
            <a:extLst>
              <a:ext uri="{28A0092B-C50C-407E-A947-70E740481C1C}">
                <a14:useLocalDpi xmlns:a14="http://schemas.microsoft.com/office/drawing/2010/main" val="0"/>
              </a:ext>
            </a:extLst>
          </a:blip>
          <a:srcRect l="13777" t="9331" r="72504" b="70603"/>
          <a:stretch/>
        </p:blipFill>
        <p:spPr>
          <a:xfrm>
            <a:off x="-19386" y="4469459"/>
            <a:ext cx="914400" cy="914400"/>
          </a:xfrm>
          <a:prstGeom prst="rect">
            <a:avLst/>
          </a:prstGeom>
        </p:spPr>
      </p:pic>
      <p:pic>
        <p:nvPicPr>
          <p:cNvPr id="50" name="Picture 49" descr="Chart&#10;&#10;Description automatically generated">
            <a:extLst>
              <a:ext uri="{FF2B5EF4-FFF2-40B4-BE49-F238E27FC236}">
                <a16:creationId xmlns:a16="http://schemas.microsoft.com/office/drawing/2014/main" id="{564C5684-7F21-BAE9-94B0-A5067092EB33}"/>
              </a:ext>
            </a:extLst>
          </p:cNvPr>
          <p:cNvPicPr>
            <a:picLocks/>
          </p:cNvPicPr>
          <p:nvPr/>
        </p:nvPicPr>
        <p:blipFill rotWithShape="1">
          <a:blip r:embed="rId3">
            <a:extLst>
              <a:ext uri="{28A0092B-C50C-407E-A947-70E740481C1C}">
                <a14:useLocalDpi xmlns:a14="http://schemas.microsoft.com/office/drawing/2010/main" val="0"/>
              </a:ext>
            </a:extLst>
          </a:blip>
          <a:srcRect l="34411" t="9330" r="51089" b="70604"/>
          <a:stretch/>
        </p:blipFill>
        <p:spPr>
          <a:xfrm>
            <a:off x="4885" y="1669162"/>
            <a:ext cx="914400" cy="914400"/>
          </a:xfrm>
          <a:prstGeom prst="rect">
            <a:avLst/>
          </a:prstGeom>
        </p:spPr>
      </p:pic>
      <p:pic>
        <p:nvPicPr>
          <p:cNvPr id="52" name="Picture 51" descr="Chart&#10;&#10;Description automatically generated">
            <a:extLst>
              <a:ext uri="{FF2B5EF4-FFF2-40B4-BE49-F238E27FC236}">
                <a16:creationId xmlns:a16="http://schemas.microsoft.com/office/drawing/2014/main" id="{D03860A1-FE4B-5172-F76C-D568138F1B31}"/>
              </a:ext>
            </a:extLst>
          </p:cNvPr>
          <p:cNvPicPr>
            <a:picLocks/>
          </p:cNvPicPr>
          <p:nvPr/>
        </p:nvPicPr>
        <p:blipFill rotWithShape="1">
          <a:blip r:embed="rId3">
            <a:extLst>
              <a:ext uri="{28A0092B-C50C-407E-A947-70E740481C1C}">
                <a14:useLocalDpi xmlns:a14="http://schemas.microsoft.com/office/drawing/2010/main" val="0"/>
              </a:ext>
            </a:extLst>
          </a:blip>
          <a:srcRect l="75679" t="9330" r="11003" b="70604"/>
          <a:stretch/>
        </p:blipFill>
        <p:spPr>
          <a:xfrm>
            <a:off x="11277600" y="3068222"/>
            <a:ext cx="914400" cy="914400"/>
          </a:xfrm>
          <a:prstGeom prst="rect">
            <a:avLst/>
          </a:prstGeom>
        </p:spPr>
      </p:pic>
      <p:cxnSp>
        <p:nvCxnSpPr>
          <p:cNvPr id="53" name="Connector: Curved 52">
            <a:extLst>
              <a:ext uri="{FF2B5EF4-FFF2-40B4-BE49-F238E27FC236}">
                <a16:creationId xmlns:a16="http://schemas.microsoft.com/office/drawing/2014/main" id="{98247E3A-80D9-05E2-2803-0ECB4481FAA7}"/>
              </a:ext>
            </a:extLst>
          </p:cNvPr>
          <p:cNvCxnSpPr>
            <a:cxnSpLocks/>
            <a:stCxn id="50" idx="2"/>
            <a:endCxn id="6" idx="1"/>
          </p:cNvCxnSpPr>
          <p:nvPr/>
        </p:nvCxnSpPr>
        <p:spPr>
          <a:xfrm rot="16200000" flipH="1">
            <a:off x="265500" y="2780147"/>
            <a:ext cx="966570" cy="573400"/>
          </a:xfrm>
          <a:prstGeom prst="curvedConnector2">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B66BB320-9A5A-CDA6-2C64-DFF42F9D3A98}"/>
              </a:ext>
            </a:extLst>
          </p:cNvPr>
          <p:cNvCxnSpPr>
            <a:cxnSpLocks/>
            <a:stCxn id="49" idx="0"/>
            <a:endCxn id="6" idx="1"/>
          </p:cNvCxnSpPr>
          <p:nvPr/>
        </p:nvCxnSpPr>
        <p:spPr>
          <a:xfrm rot="5400000" flipH="1" flipV="1">
            <a:off x="276986" y="3710961"/>
            <a:ext cx="919327" cy="597671"/>
          </a:xfrm>
          <a:prstGeom prst="curvedConnector2">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2" name="Arrow: Right 61">
            <a:extLst>
              <a:ext uri="{FF2B5EF4-FFF2-40B4-BE49-F238E27FC236}">
                <a16:creationId xmlns:a16="http://schemas.microsoft.com/office/drawing/2014/main" id="{5A226CFE-DAC4-5982-B318-D0233B1638C2}"/>
              </a:ext>
            </a:extLst>
          </p:cNvPr>
          <p:cNvSpPr/>
          <p:nvPr/>
        </p:nvSpPr>
        <p:spPr>
          <a:xfrm>
            <a:off x="10687100" y="3467067"/>
            <a:ext cx="456160" cy="22811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883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 name="Picture 64" descr="Black AirPods For Black iPhone 7, 7 Plus: Where To Buy Black Version Of  Apple's Shiny White AirPods">
            <a:extLst>
              <a:ext uri="{FF2B5EF4-FFF2-40B4-BE49-F238E27FC236}">
                <a16:creationId xmlns:a16="http://schemas.microsoft.com/office/drawing/2014/main" id="{DDA77474-0E33-A189-5E4B-BF9AE46AFCD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flipH="1">
            <a:off x="1360928" y="3428540"/>
            <a:ext cx="1055615" cy="27425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oy cartoon face 1541050 Vector Art at Vecteezy">
            <a:extLst>
              <a:ext uri="{FF2B5EF4-FFF2-40B4-BE49-F238E27FC236}">
                <a16:creationId xmlns:a16="http://schemas.microsoft.com/office/drawing/2014/main" id="{CC9530F8-5693-D5DE-4725-DE0ECF8C4455}"/>
              </a:ext>
            </a:extLst>
          </p:cNvPr>
          <p:cNvPicPr>
            <a:picLocks noChangeAspect="1" noChangeArrowheads="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3224627" y="213985"/>
            <a:ext cx="5722186" cy="57190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P SiSonic™ MEMS Silicon Microphones - Knowles | Mouser">
            <a:extLst>
              <a:ext uri="{FF2B5EF4-FFF2-40B4-BE49-F238E27FC236}">
                <a16:creationId xmlns:a16="http://schemas.microsoft.com/office/drawing/2014/main" id="{90846109-FC7F-8464-0E68-3B51E146C2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28" t="20031" r="2178" b="21988"/>
          <a:stretch/>
        </p:blipFill>
        <p:spPr bwMode="auto">
          <a:xfrm rot="3208052">
            <a:off x="1133621" y="5180719"/>
            <a:ext cx="1054638" cy="9598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P SiSonic™ MEMS Silicon Microphones - Knowles | Mouser">
            <a:extLst>
              <a:ext uri="{FF2B5EF4-FFF2-40B4-BE49-F238E27FC236}">
                <a16:creationId xmlns:a16="http://schemas.microsoft.com/office/drawing/2014/main" id="{79BA74AE-D4CD-45C8-DCA1-A2A85EAF11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28" t="20031" r="2178" b="21988"/>
          <a:stretch/>
        </p:blipFill>
        <p:spPr bwMode="auto">
          <a:xfrm rot="3208052">
            <a:off x="1133621" y="4104408"/>
            <a:ext cx="1054638" cy="95985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E848E7-699E-B502-D855-836DB4DDEC72}"/>
              </a:ext>
            </a:extLst>
          </p:cNvPr>
          <p:cNvSpPr/>
          <p:nvPr/>
        </p:nvSpPr>
        <p:spPr>
          <a:xfrm>
            <a:off x="579120" y="2824480"/>
            <a:ext cx="2942010" cy="3688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6C59270-608B-A3AA-2D24-0AE20FCE9E4B}"/>
              </a:ext>
            </a:extLst>
          </p:cNvPr>
          <p:cNvCxnSpPr>
            <a:cxnSpLocks/>
            <a:stCxn id="43" idx="3"/>
          </p:cNvCxnSpPr>
          <p:nvPr/>
        </p:nvCxnSpPr>
        <p:spPr>
          <a:xfrm flipH="1" flipV="1">
            <a:off x="2879036" y="3139440"/>
            <a:ext cx="1444724" cy="1115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464D54-D4CC-4424-D27A-ACB4ED7BEA50}"/>
              </a:ext>
            </a:extLst>
          </p:cNvPr>
          <p:cNvCxnSpPr>
            <a:cxnSpLocks/>
            <a:stCxn id="43" idx="3"/>
            <a:endCxn id="3" idx="5"/>
          </p:cNvCxnSpPr>
          <p:nvPr/>
        </p:nvCxnSpPr>
        <p:spPr>
          <a:xfrm flipH="1">
            <a:off x="3090283" y="4254474"/>
            <a:ext cx="1233477" cy="17179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descr="Black AirPods For Black iPhone 7, 7 Plus: Where To Buy Black Version Of  Apple's Shiny White AirPods">
            <a:extLst>
              <a:ext uri="{FF2B5EF4-FFF2-40B4-BE49-F238E27FC236}">
                <a16:creationId xmlns:a16="http://schemas.microsoft.com/office/drawing/2014/main" id="{20A006EE-EE0F-6648-BFE6-15C0FE248A6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004191">
            <a:off x="7531080" y="3772761"/>
            <a:ext cx="383428" cy="8179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Black AirPods For Black iPhone 7, 7 Plus: Where To Buy Black Version Of  Apple's Shiny White AirPods">
            <a:extLst>
              <a:ext uri="{FF2B5EF4-FFF2-40B4-BE49-F238E27FC236}">
                <a16:creationId xmlns:a16="http://schemas.microsoft.com/office/drawing/2014/main" id="{4E9E6F9F-BE25-21F5-3A91-C84FD513D3B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352405" flipH="1">
            <a:off x="4313036" y="3782651"/>
            <a:ext cx="329294" cy="826748"/>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Wi-Fi outline">
            <a:extLst>
              <a:ext uri="{FF2B5EF4-FFF2-40B4-BE49-F238E27FC236}">
                <a16:creationId xmlns:a16="http://schemas.microsoft.com/office/drawing/2014/main" id="{FAC773E8-3807-B1C9-7A26-28322CBB25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4786254" y="4215940"/>
            <a:ext cx="2674199" cy="2246856"/>
          </a:xfrm>
          <a:prstGeom prst="rect">
            <a:avLst/>
          </a:prstGeom>
        </p:spPr>
      </p:pic>
      <p:sp>
        <p:nvSpPr>
          <p:cNvPr id="59" name="TextBox 58">
            <a:extLst>
              <a:ext uri="{FF2B5EF4-FFF2-40B4-BE49-F238E27FC236}">
                <a16:creationId xmlns:a16="http://schemas.microsoft.com/office/drawing/2014/main" id="{29568052-F0AD-C4F4-742D-1D09583C7D3E}"/>
              </a:ext>
            </a:extLst>
          </p:cNvPr>
          <p:cNvSpPr txBox="1"/>
          <p:nvPr/>
        </p:nvSpPr>
        <p:spPr>
          <a:xfrm>
            <a:off x="579120" y="1082443"/>
            <a:ext cx="2180904" cy="523220"/>
          </a:xfrm>
          <a:prstGeom prst="rect">
            <a:avLst/>
          </a:prstGeom>
          <a:noFill/>
          <a:ln>
            <a:solidFill>
              <a:schemeClr val="tx1"/>
            </a:solidFill>
          </a:ln>
        </p:spPr>
        <p:txBody>
          <a:bodyPr wrap="square" rtlCol="0">
            <a:spAutoFit/>
          </a:bodyPr>
          <a:lstStyle/>
          <a:p>
            <a:pPr algn="ctr"/>
            <a:r>
              <a:rPr lang="en-US" sz="2800" dirty="0"/>
              <a:t>Microphones</a:t>
            </a:r>
          </a:p>
        </p:txBody>
      </p:sp>
      <p:cxnSp>
        <p:nvCxnSpPr>
          <p:cNvPr id="60" name="Connector: Curved 59">
            <a:extLst>
              <a:ext uri="{FF2B5EF4-FFF2-40B4-BE49-F238E27FC236}">
                <a16:creationId xmlns:a16="http://schemas.microsoft.com/office/drawing/2014/main" id="{06C9F61F-761A-8C74-4C52-424C63C7B9C5}"/>
              </a:ext>
            </a:extLst>
          </p:cNvPr>
          <p:cNvCxnSpPr>
            <a:cxnSpLocks/>
            <a:stCxn id="59" idx="2"/>
          </p:cNvCxnSpPr>
          <p:nvPr/>
        </p:nvCxnSpPr>
        <p:spPr>
          <a:xfrm rot="16200000" flipH="1">
            <a:off x="962832" y="2312403"/>
            <a:ext cx="1703415" cy="289934"/>
          </a:xfrm>
          <a:prstGeom prst="curvedConnector3">
            <a:avLst>
              <a:gd name="adj1" fmla="val 50000"/>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6" name="Picture 2" descr="SP SiSonic™ MEMS Silicon Microphones - Knowles | Mouser">
            <a:extLst>
              <a:ext uri="{FF2B5EF4-FFF2-40B4-BE49-F238E27FC236}">
                <a16:creationId xmlns:a16="http://schemas.microsoft.com/office/drawing/2014/main" id="{9F1A242E-01F0-D166-82A3-3F277D378F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28" t="20031" r="2178" b="21988"/>
          <a:stretch/>
        </p:blipFill>
        <p:spPr bwMode="auto">
          <a:xfrm rot="3208052">
            <a:off x="1439148" y="3196061"/>
            <a:ext cx="1054638" cy="95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806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9A8F01-A216-D912-F9FE-C405DEF998C3}"/>
              </a:ext>
            </a:extLst>
          </p:cNvPr>
          <p:cNvSpPr>
            <a:spLocks noGrp="1"/>
          </p:cNvSpPr>
          <p:nvPr>
            <p:ph sz="half" idx="1"/>
          </p:nvPr>
        </p:nvSpPr>
        <p:spPr>
          <a:xfrm>
            <a:off x="365760" y="1066800"/>
            <a:ext cx="5654040" cy="5110163"/>
          </a:xfrm>
        </p:spPr>
        <p:txBody>
          <a:bodyPr/>
          <a:lstStyle/>
          <a:p>
            <a:r>
              <a:rPr lang="en-US" dirty="0"/>
              <a:t>Beamforming</a:t>
            </a:r>
          </a:p>
          <a:p>
            <a:pPr lvl="1"/>
            <a:r>
              <a:rPr lang="en-US" dirty="0"/>
              <a:t>Phase accumulation across sensors due to different path lengths</a:t>
            </a:r>
          </a:p>
        </p:txBody>
      </p:sp>
      <p:sp>
        <p:nvSpPr>
          <p:cNvPr id="4" name="Content Placeholder 3">
            <a:extLst>
              <a:ext uri="{FF2B5EF4-FFF2-40B4-BE49-F238E27FC236}">
                <a16:creationId xmlns:a16="http://schemas.microsoft.com/office/drawing/2014/main" id="{15DF73E5-6B2B-10BC-3FF9-499F405D3B43}"/>
              </a:ext>
            </a:extLst>
          </p:cNvPr>
          <p:cNvSpPr>
            <a:spLocks noGrp="1"/>
          </p:cNvSpPr>
          <p:nvPr>
            <p:ph sz="half" idx="2"/>
          </p:nvPr>
        </p:nvSpPr>
        <p:spPr>
          <a:xfrm>
            <a:off x="6172200" y="1066800"/>
            <a:ext cx="5735320" cy="5110163"/>
          </a:xfrm>
        </p:spPr>
        <p:txBody>
          <a:bodyPr/>
          <a:lstStyle/>
          <a:p>
            <a:r>
              <a:rPr lang="en-US" dirty="0"/>
              <a:t>Harmonics</a:t>
            </a:r>
          </a:p>
          <a:p>
            <a:pPr lvl="1"/>
            <a:r>
              <a:rPr lang="en-US" dirty="0"/>
              <a:t>Relative phase accumulation across two sensors due to different frequencies</a:t>
            </a:r>
          </a:p>
        </p:txBody>
      </p:sp>
      <p:sp>
        <p:nvSpPr>
          <p:cNvPr id="5" name="Rectangle 4">
            <a:extLst>
              <a:ext uri="{FF2B5EF4-FFF2-40B4-BE49-F238E27FC236}">
                <a16:creationId xmlns:a16="http://schemas.microsoft.com/office/drawing/2014/main" id="{23E33CBA-93B3-C450-19C9-7BAD38FADCE8}"/>
              </a:ext>
            </a:extLst>
          </p:cNvPr>
          <p:cNvSpPr/>
          <p:nvPr/>
        </p:nvSpPr>
        <p:spPr>
          <a:xfrm>
            <a:off x="0" y="-186383"/>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How harmonic structure is helpful?</a:t>
            </a:r>
          </a:p>
        </p:txBody>
      </p:sp>
      <p:pic>
        <p:nvPicPr>
          <p:cNvPr id="7" name="Picture 6">
            <a:extLst>
              <a:ext uri="{FF2B5EF4-FFF2-40B4-BE49-F238E27FC236}">
                <a16:creationId xmlns:a16="http://schemas.microsoft.com/office/drawing/2014/main" id="{ACF087C5-4E7A-1565-ADC5-6A04A226ED5A}"/>
              </a:ext>
            </a:extLst>
          </p:cNvPr>
          <p:cNvPicPr>
            <a:picLocks noChangeAspect="1"/>
          </p:cNvPicPr>
          <p:nvPr/>
        </p:nvPicPr>
        <p:blipFill>
          <a:blip r:embed="rId3"/>
          <a:stretch>
            <a:fillRect/>
          </a:stretch>
        </p:blipFill>
        <p:spPr>
          <a:xfrm>
            <a:off x="924726" y="2918098"/>
            <a:ext cx="4913590" cy="242443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3BAAB6-E5D3-A66C-2D24-77C254EE2223}"/>
                  </a:ext>
                </a:extLst>
              </p:cNvPr>
              <p:cNvSpPr txBox="1"/>
              <p:nvPr/>
            </p:nvSpPr>
            <p:spPr>
              <a:xfrm>
                <a:off x="854888" y="5414013"/>
                <a:ext cx="4675783" cy="1057149"/>
              </a:xfrm>
              <a:prstGeom prst="rect">
                <a:avLst/>
              </a:prstGeom>
              <a:noFill/>
            </p:spPr>
            <p:txBody>
              <a:bodyPr wrap="square" rtlCol="0">
                <a:spAutoFit/>
              </a:bodyPr>
              <a:lstStyle/>
              <a:p>
                <a:pPr algn="ctr"/>
                <a14:m>
                  <m:oMath xmlns:m="http://schemas.openxmlformats.org/officeDocument/2006/math">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𝑚</m:t>
                    </m:r>
                    <m:r>
                      <a:rPr lang="en-US" sz="2400" b="0" i="1" smtClean="0">
                        <a:solidFill>
                          <a:schemeClr val="tx1"/>
                        </a:solidFill>
                        <a:latin typeface="Cambria Math" panose="02040503050406030204" pitchFamily="18" charset="0"/>
                      </a:rPr>
                      <m:t>)</m:t>
                    </m:r>
                  </m:oMath>
                </a14:m>
                <a:r>
                  <a:rPr lang="en-US" sz="2400" dirty="0">
                    <a:solidFill>
                      <a:schemeClr val="tx1"/>
                    </a:solidFill>
                  </a:rPr>
                  <a:t> = exp(</a:t>
                </a:r>
                <a14:m>
                  <m:oMath xmlns:m="http://schemas.openxmlformats.org/officeDocument/2006/math">
                    <m:f>
                      <m:fPr>
                        <m:ctrlPr>
                          <a:rPr lang="el-GR" sz="2400" i="1">
                            <a:solidFill>
                              <a:schemeClr val="tx1"/>
                            </a:solidFill>
                            <a:latin typeface="Cambria Math" panose="02040503050406030204" pitchFamily="18" charset="0"/>
                          </a:rPr>
                        </m:ctrlPr>
                      </m:fPr>
                      <m:num>
                        <m:r>
                          <m:rPr>
                            <m:nor/>
                          </m:rPr>
                          <a:rPr lang="en-US" sz="2400" dirty="0">
                            <a:solidFill>
                              <a:schemeClr val="tx1"/>
                            </a:solidFill>
                          </a:rPr>
                          <m:t>j</m:t>
                        </m:r>
                        <m:r>
                          <m:rPr>
                            <m:nor/>
                          </m:rPr>
                          <a:rPr lang="en-US" sz="2400" dirty="0">
                            <a:solidFill>
                              <a:schemeClr val="tx1"/>
                            </a:solidFill>
                          </a:rPr>
                          <m:t>2</m:t>
                        </m:r>
                        <m:r>
                          <a:rPr lang="el-GR" sz="2400" i="1">
                            <a:solidFill>
                              <a:schemeClr val="tx1"/>
                            </a:solidFill>
                            <a:latin typeface="Cambria Math" panose="02040503050406030204" pitchFamily="18" charset="0"/>
                          </a:rPr>
                          <m:t>𝜋</m:t>
                        </m:r>
                        <m:r>
                          <m:rPr>
                            <m:nor/>
                          </m:rPr>
                          <a:rPr lang="en-US" sz="2400" dirty="0">
                            <a:solidFill>
                              <a:schemeClr val="tx1"/>
                            </a:solidFill>
                          </a:rPr>
                          <m:t>fd</m:t>
                        </m:r>
                        <m:r>
                          <m:rPr>
                            <m:nor/>
                          </m:rPr>
                          <a:rPr lang="en-US" sz="2400" b="0" i="0" dirty="0" smtClean="0">
                            <a:solidFill>
                              <a:schemeClr val="tx1"/>
                            </a:solidFill>
                          </a:rPr>
                          <m:t>(</m:t>
                        </m:r>
                        <m:r>
                          <m:rPr>
                            <m:nor/>
                          </m:rPr>
                          <a:rPr lang="en-US" sz="2400" b="0" i="0" dirty="0" smtClean="0">
                            <a:solidFill>
                              <a:schemeClr val="tx1"/>
                            </a:solidFill>
                          </a:rPr>
                          <m:t>m</m:t>
                        </m:r>
                        <m:r>
                          <m:rPr>
                            <m:nor/>
                          </m:rPr>
                          <a:rPr lang="en-US" sz="2400" b="0" i="0" dirty="0" smtClean="0">
                            <a:solidFill>
                              <a:schemeClr val="tx1"/>
                            </a:solidFill>
                          </a:rPr>
                          <m:t>)</m:t>
                        </m:r>
                        <m:r>
                          <a:rPr lang="en-US" sz="2400" b="0" i="0" dirty="0" smtClean="0">
                            <a:solidFill>
                              <a:schemeClr val="tx1"/>
                            </a:solidFill>
                            <a:latin typeface="Cambria Math" panose="02040503050406030204" pitchFamily="18" charset="0"/>
                          </a:rPr>
                          <m:t> </m:t>
                        </m:r>
                        <m:r>
                          <m:rPr>
                            <m:sty m:val="p"/>
                          </m:rPr>
                          <a:rPr lang="en-US" sz="2400" dirty="0">
                            <a:solidFill>
                              <a:schemeClr val="tx1"/>
                            </a:solidFill>
                            <a:latin typeface="Cambria Math" panose="02040503050406030204" pitchFamily="18" charset="0"/>
                          </a:rPr>
                          <m:t>sin</m:t>
                        </m:r>
                        <m:r>
                          <a:rPr lang="en-US" sz="2400" b="0" i="1" dirty="0" smtClean="0">
                            <a:solidFill>
                              <a:schemeClr val="tx1"/>
                            </a:solidFill>
                            <a:latin typeface="Cambria Math" panose="02040503050406030204" pitchFamily="18" charset="0"/>
                          </a:rPr>
                          <m:t>(</m:t>
                        </m:r>
                        <m:r>
                          <m:rPr>
                            <m:sty m:val="p"/>
                          </m:rPr>
                          <a:rPr lang="el-GR" sz="2400" i="1" dirty="0">
                            <a:solidFill>
                              <a:schemeClr val="tx1"/>
                            </a:solidFill>
                            <a:latin typeface="Cambria Math" panose="02040503050406030204" pitchFamily="18" charset="0"/>
                          </a:rPr>
                          <m:t>θ</m:t>
                        </m:r>
                        <m:r>
                          <a:rPr lang="en-US" sz="2400" b="0" i="1" dirty="0" smtClean="0">
                            <a:solidFill>
                              <a:schemeClr val="tx1"/>
                            </a:solidFill>
                            <a:latin typeface="Cambria Math" panose="02040503050406030204" pitchFamily="18" charset="0"/>
                          </a:rPr>
                          <m:t>)</m:t>
                        </m:r>
                      </m:num>
                      <m:den>
                        <m:r>
                          <a:rPr lang="en-US" sz="2400" b="0" i="1" smtClean="0">
                            <a:solidFill>
                              <a:schemeClr val="tx1"/>
                            </a:solidFill>
                            <a:latin typeface="Cambria Math" panose="02040503050406030204" pitchFamily="18" charset="0"/>
                          </a:rPr>
                          <m:t>𝑐</m:t>
                        </m:r>
                      </m:den>
                    </m:f>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(1)</m:t>
                    </m:r>
                  </m:oMath>
                </a14:m>
                <a:endParaRPr lang="en-US" sz="2400" dirty="0">
                  <a:solidFill>
                    <a:schemeClr val="tx1"/>
                  </a:solidFill>
                </a:endParaRPr>
              </a:p>
              <a:p>
                <a:endParaRPr lang="en-US" sz="2400" dirty="0">
                  <a:solidFill>
                    <a:schemeClr val="tx1"/>
                  </a:solidFill>
                </a:endParaRPr>
              </a:p>
            </p:txBody>
          </p:sp>
        </mc:Choice>
        <mc:Fallback xmlns="">
          <p:sp>
            <p:nvSpPr>
              <p:cNvPr id="8" name="TextBox 7">
                <a:extLst>
                  <a:ext uri="{FF2B5EF4-FFF2-40B4-BE49-F238E27FC236}">
                    <a16:creationId xmlns:a16="http://schemas.microsoft.com/office/drawing/2014/main" id="{7E3BAAB6-E5D3-A66C-2D24-77C254EE2223}"/>
                  </a:ext>
                </a:extLst>
              </p:cNvPr>
              <p:cNvSpPr txBox="1">
                <a:spLocks noRot="1" noChangeAspect="1" noMove="1" noResize="1" noEditPoints="1" noAdjustHandles="1" noChangeArrowheads="1" noChangeShapeType="1" noTextEdit="1"/>
              </p:cNvSpPr>
              <p:nvPr/>
            </p:nvSpPr>
            <p:spPr>
              <a:xfrm>
                <a:off x="854888" y="5414013"/>
                <a:ext cx="4675783" cy="1057149"/>
              </a:xfrm>
              <a:prstGeom prst="rect">
                <a:avLst/>
              </a:prstGeom>
              <a:blipFill>
                <a:blip r:embed="rId6"/>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DD09C10-D408-5150-4FC7-19649BD832B0}"/>
              </a:ext>
            </a:extLst>
          </p:cNvPr>
          <p:cNvPicPr>
            <a:picLocks noChangeAspect="1"/>
          </p:cNvPicPr>
          <p:nvPr/>
        </p:nvPicPr>
        <p:blipFill>
          <a:blip r:embed="rId7"/>
          <a:stretch>
            <a:fillRect/>
          </a:stretch>
        </p:blipFill>
        <p:spPr>
          <a:xfrm>
            <a:off x="7918989" y="4725155"/>
            <a:ext cx="671486" cy="568205"/>
          </a:xfrm>
          <a:prstGeom prst="rect">
            <a:avLst/>
          </a:prstGeom>
        </p:spPr>
      </p:pic>
      <p:pic>
        <p:nvPicPr>
          <p:cNvPr id="11" name="Picture 10">
            <a:extLst>
              <a:ext uri="{FF2B5EF4-FFF2-40B4-BE49-F238E27FC236}">
                <a16:creationId xmlns:a16="http://schemas.microsoft.com/office/drawing/2014/main" id="{502F81DC-90AF-135B-752B-55652A975E81}"/>
              </a:ext>
            </a:extLst>
          </p:cNvPr>
          <p:cNvPicPr>
            <a:picLocks noChangeAspect="1"/>
          </p:cNvPicPr>
          <p:nvPr/>
        </p:nvPicPr>
        <p:blipFill>
          <a:blip r:embed="rId7"/>
          <a:stretch>
            <a:fillRect/>
          </a:stretch>
        </p:blipFill>
        <p:spPr>
          <a:xfrm>
            <a:off x="10511985" y="4725155"/>
            <a:ext cx="671486" cy="568205"/>
          </a:xfrm>
          <a:prstGeom prst="rect">
            <a:avLst/>
          </a:prstGeom>
        </p:spPr>
      </p:pic>
      <p:cxnSp>
        <p:nvCxnSpPr>
          <p:cNvPr id="12" name="Straight Arrow Connector 11">
            <a:extLst>
              <a:ext uri="{FF2B5EF4-FFF2-40B4-BE49-F238E27FC236}">
                <a16:creationId xmlns:a16="http://schemas.microsoft.com/office/drawing/2014/main" id="{A5BD8E8C-C38F-F1E5-1D73-F9F38AED2234}"/>
              </a:ext>
            </a:extLst>
          </p:cNvPr>
          <p:cNvCxnSpPr>
            <a:cxnSpLocks/>
            <a:stCxn id="10" idx="0"/>
            <a:endCxn id="11" idx="0"/>
          </p:cNvCxnSpPr>
          <p:nvPr/>
        </p:nvCxnSpPr>
        <p:spPr>
          <a:xfrm>
            <a:off x="8254733" y="4725155"/>
            <a:ext cx="2592995"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2" descr="Head Silhouette Vector Art, Icons, and Graphics for Free Download">
            <a:extLst>
              <a:ext uri="{FF2B5EF4-FFF2-40B4-BE49-F238E27FC236}">
                <a16:creationId xmlns:a16="http://schemas.microsoft.com/office/drawing/2014/main" id="{502653FE-3549-665C-F270-A692E9A25B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533" t="14441" r="20134" b="16986"/>
          <a:stretch/>
        </p:blipFill>
        <p:spPr bwMode="auto">
          <a:xfrm>
            <a:off x="6701969" y="2773680"/>
            <a:ext cx="686902" cy="57299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A2EE0BB0-806A-C091-167E-94AA7EC5FFB2}"/>
              </a:ext>
            </a:extLst>
          </p:cNvPr>
          <p:cNvCxnSpPr>
            <a:cxnSpLocks/>
            <a:endCxn id="10" idx="0"/>
          </p:cNvCxnSpPr>
          <p:nvPr/>
        </p:nvCxnSpPr>
        <p:spPr>
          <a:xfrm>
            <a:off x="7334719" y="3198640"/>
            <a:ext cx="920014" cy="152651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48042-3FE5-77DD-BF89-9D25E9D5E663}"/>
              </a:ext>
            </a:extLst>
          </p:cNvPr>
          <p:cNvCxnSpPr>
            <a:cxnSpLocks/>
            <a:endCxn id="11" idx="0"/>
          </p:cNvCxnSpPr>
          <p:nvPr/>
        </p:nvCxnSpPr>
        <p:spPr>
          <a:xfrm>
            <a:off x="7334719" y="3198640"/>
            <a:ext cx="3513009" cy="152651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F3493-ED6B-845B-A47F-41B34809F67E}"/>
              </a:ext>
            </a:extLst>
          </p:cNvPr>
          <p:cNvCxnSpPr>
            <a:cxnSpLocks/>
          </p:cNvCxnSpPr>
          <p:nvPr/>
        </p:nvCxnSpPr>
        <p:spPr>
          <a:xfrm flipV="1">
            <a:off x="8282088" y="4061612"/>
            <a:ext cx="1024088" cy="635515"/>
          </a:xfrm>
          <a:prstGeom prst="straightConnector1">
            <a:avLst/>
          </a:prstGeom>
          <a:ln w="15875"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5E5C0D7E-9F25-DCE0-4071-0BF4ECECEFBC}"/>
              </a:ext>
            </a:extLst>
          </p:cNvPr>
          <p:cNvCxnSpPr>
            <a:cxnSpLocks/>
          </p:cNvCxnSpPr>
          <p:nvPr/>
        </p:nvCxnSpPr>
        <p:spPr>
          <a:xfrm>
            <a:off x="9690158" y="4130313"/>
            <a:ext cx="1232034" cy="529423"/>
          </a:xfrm>
          <a:prstGeom prst="straightConnector1">
            <a:avLst/>
          </a:prstGeom>
          <a:ln w="15875">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059E48F-56D7-C357-86EC-67DA6D11963A}"/>
              </a:ext>
            </a:extLst>
          </p:cNvPr>
          <p:cNvSpPr txBox="1"/>
          <p:nvPr/>
        </p:nvSpPr>
        <p:spPr>
          <a:xfrm>
            <a:off x="9443561" y="4742160"/>
            <a:ext cx="246597" cy="162001"/>
          </a:xfrm>
          <a:prstGeom prst="rect">
            <a:avLst/>
          </a:prstGeom>
          <a:noFill/>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107703-4C38-F916-0D82-A221EF4B1470}"/>
                  </a:ext>
                </a:extLst>
              </p:cNvPr>
              <p:cNvSpPr txBox="1"/>
              <p:nvPr/>
            </p:nvSpPr>
            <p:spPr>
              <a:xfrm rot="1367314">
                <a:off x="10031412" y="4075949"/>
                <a:ext cx="790279" cy="1620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dirty="0" smtClean="0">
                          <a:solidFill>
                            <a:schemeClr val="tx1"/>
                          </a:solidFill>
                        </a:rPr>
                        <m:t>d</m:t>
                      </m:r>
                      <m:r>
                        <a:rPr lang="en-US" b="0" i="0" dirty="0" smtClean="0">
                          <a:solidFill>
                            <a:schemeClr val="tx1"/>
                          </a:solidFill>
                          <a:latin typeface="Cambria Math" panose="02040503050406030204" pitchFamily="18" charset="0"/>
                        </a:rPr>
                        <m:t> </m:t>
                      </m:r>
                      <m:r>
                        <m:rPr>
                          <m:sty m:val="p"/>
                        </m:rPr>
                        <a:rPr lang="en-US" dirty="0">
                          <a:solidFill>
                            <a:schemeClr val="tx1"/>
                          </a:solidFill>
                          <a:latin typeface="Cambria Math" panose="02040503050406030204" pitchFamily="18" charset="0"/>
                        </a:rPr>
                        <m:t>sin</m:t>
                      </m:r>
                      <m:r>
                        <a:rPr lang="en-US" b="0" i="1" dirty="0" smtClean="0">
                          <a:solidFill>
                            <a:schemeClr val="tx1"/>
                          </a:solidFill>
                          <a:latin typeface="Cambria Math" panose="02040503050406030204" pitchFamily="18" charset="0"/>
                        </a:rPr>
                        <m:t>(</m:t>
                      </m:r>
                      <m:r>
                        <m:rPr>
                          <m:sty m:val="p"/>
                        </m:rPr>
                        <a:rPr lang="el-GR" i="1" dirty="0">
                          <a:solidFill>
                            <a:schemeClr val="tx1"/>
                          </a:solidFill>
                          <a:latin typeface="Cambria Math" panose="02040503050406030204" pitchFamily="18" charset="0"/>
                        </a:rPr>
                        <m:t>θ</m:t>
                      </m:r>
                      <m:r>
                        <a:rPr lang="en-US" b="0" i="1" dirty="0"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21" name="TextBox 20">
                <a:extLst>
                  <a:ext uri="{FF2B5EF4-FFF2-40B4-BE49-F238E27FC236}">
                    <a16:creationId xmlns:a16="http://schemas.microsoft.com/office/drawing/2014/main" id="{F0107703-4C38-F916-0D82-A221EF4B1470}"/>
                  </a:ext>
                </a:extLst>
              </p:cNvPr>
              <p:cNvSpPr txBox="1">
                <a:spLocks noRot="1" noChangeAspect="1" noMove="1" noResize="1" noEditPoints="1" noAdjustHandles="1" noChangeArrowheads="1" noChangeShapeType="1" noTextEdit="1"/>
              </p:cNvSpPr>
              <p:nvPr/>
            </p:nvSpPr>
            <p:spPr>
              <a:xfrm rot="1367314">
                <a:off x="10031412" y="4075949"/>
                <a:ext cx="790279" cy="162001"/>
              </a:xfrm>
              <a:prstGeom prst="rect">
                <a:avLst/>
              </a:prstGeom>
              <a:blipFill>
                <a:blip r:embed="rId9"/>
                <a:stretch>
                  <a:fillRect l="-7634" r="-19847" b="-65789"/>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1972225C-11D1-51BC-3398-4446BD873855}"/>
              </a:ext>
            </a:extLst>
          </p:cNvPr>
          <p:cNvCxnSpPr/>
          <p:nvPr/>
        </p:nvCxnSpPr>
        <p:spPr>
          <a:xfrm flipH="1">
            <a:off x="9330874" y="4102483"/>
            <a:ext cx="78726" cy="571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2AB4460-3504-6EEB-A48E-8B943F3D0B34}"/>
              </a:ext>
            </a:extLst>
          </p:cNvPr>
          <p:cNvCxnSpPr/>
          <p:nvPr/>
        </p:nvCxnSpPr>
        <p:spPr>
          <a:xfrm flipH="1" flipV="1">
            <a:off x="9230537" y="4112862"/>
            <a:ext cx="100337" cy="467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D9D679A-2861-0F28-AF44-506DEAED2549}"/>
              </a:ext>
            </a:extLst>
          </p:cNvPr>
          <p:cNvPicPr>
            <a:picLocks noChangeAspect="1"/>
          </p:cNvPicPr>
          <p:nvPr/>
        </p:nvPicPr>
        <p:blipFill>
          <a:blip r:embed="rId10"/>
          <a:stretch>
            <a:fillRect/>
          </a:stretch>
        </p:blipFill>
        <p:spPr>
          <a:xfrm rot="3943716">
            <a:off x="7310744" y="3724423"/>
            <a:ext cx="936007" cy="497641"/>
          </a:xfrm>
          <a:prstGeom prst="rect">
            <a:avLst/>
          </a:prstGeom>
        </p:spPr>
      </p:pic>
      <p:pic>
        <p:nvPicPr>
          <p:cNvPr id="26" name="Picture 25">
            <a:extLst>
              <a:ext uri="{FF2B5EF4-FFF2-40B4-BE49-F238E27FC236}">
                <a16:creationId xmlns:a16="http://schemas.microsoft.com/office/drawing/2014/main" id="{C72DA238-BCB3-DCEF-00DA-B60EDEFDF00F}"/>
              </a:ext>
            </a:extLst>
          </p:cNvPr>
          <p:cNvPicPr>
            <a:picLocks noChangeAspect="1"/>
          </p:cNvPicPr>
          <p:nvPr/>
        </p:nvPicPr>
        <p:blipFill>
          <a:blip r:embed="rId10"/>
          <a:stretch>
            <a:fillRect/>
          </a:stretch>
        </p:blipFill>
        <p:spPr>
          <a:xfrm rot="2045501">
            <a:off x="7844712" y="3464043"/>
            <a:ext cx="1296857" cy="383456"/>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6CA6ACA-3662-5832-9E3F-B66727B482AC}"/>
                  </a:ext>
                </a:extLst>
              </p:cNvPr>
              <p:cNvSpPr txBox="1"/>
              <p:nvPr/>
            </p:nvSpPr>
            <p:spPr>
              <a:xfrm>
                <a:off x="6892645" y="5321388"/>
                <a:ext cx="4675783" cy="1066510"/>
              </a:xfrm>
              <a:prstGeom prst="rect">
                <a:avLst/>
              </a:prstGeom>
              <a:noFill/>
            </p:spPr>
            <p:txBody>
              <a:bodyPr wrap="square" rtlCol="0">
                <a:spAutoFit/>
              </a:bodyPr>
              <a:lstStyle/>
              <a:p>
                <a:pPr algn="ctr"/>
                <a14:m>
                  <m:oMath xmlns:m="http://schemas.openxmlformats.org/officeDocument/2006/math">
                    <m:r>
                      <a:rPr lang="en-US" sz="2400" b="0" i="1" smtClean="0">
                        <a:solidFill>
                          <a:schemeClr val="tx1"/>
                        </a:solidFill>
                        <a:latin typeface="Cambria Math" panose="02040503050406030204" pitchFamily="18" charset="0"/>
                      </a:rPr>
                      <m:t>𝑅</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𝑓</m:t>
                    </m:r>
                    <m:r>
                      <a:rPr lang="en-US" sz="2400" b="0" i="1" smtClean="0">
                        <a:solidFill>
                          <a:schemeClr val="tx1"/>
                        </a:solidFill>
                        <a:latin typeface="Cambria Math" panose="02040503050406030204" pitchFamily="18" charset="0"/>
                      </a:rPr>
                      <m:t>)</m:t>
                    </m:r>
                  </m:oMath>
                </a14:m>
                <a:r>
                  <a:rPr lang="en-US" sz="2400" dirty="0">
                    <a:solidFill>
                      <a:schemeClr val="tx1"/>
                    </a:solidFill>
                  </a:rPr>
                  <a:t> = exp(</a:t>
                </a:r>
                <a14:m>
                  <m:oMath xmlns:m="http://schemas.openxmlformats.org/officeDocument/2006/math">
                    <m:f>
                      <m:fPr>
                        <m:ctrlPr>
                          <a:rPr lang="el-GR" sz="2400" i="1">
                            <a:solidFill>
                              <a:schemeClr val="tx1"/>
                            </a:solidFill>
                            <a:latin typeface="Cambria Math" panose="02040503050406030204" pitchFamily="18" charset="0"/>
                          </a:rPr>
                        </m:ctrlPr>
                      </m:fPr>
                      <m:num>
                        <m:r>
                          <m:rPr>
                            <m:nor/>
                          </m:rPr>
                          <a:rPr lang="en-US" sz="2400" dirty="0">
                            <a:solidFill>
                              <a:schemeClr val="tx1"/>
                            </a:solidFill>
                          </a:rPr>
                          <m:t>j</m:t>
                        </m:r>
                        <m:r>
                          <m:rPr>
                            <m:nor/>
                          </m:rPr>
                          <a:rPr lang="en-US" sz="2400" dirty="0">
                            <a:solidFill>
                              <a:schemeClr val="tx1"/>
                            </a:solidFill>
                          </a:rPr>
                          <m:t>2</m:t>
                        </m:r>
                        <m:r>
                          <a:rPr lang="el-GR" sz="2400" i="1">
                            <a:solidFill>
                              <a:schemeClr val="tx1"/>
                            </a:solidFill>
                            <a:latin typeface="Cambria Math" panose="02040503050406030204" pitchFamily="18" charset="0"/>
                          </a:rPr>
                          <m:t>𝜋</m:t>
                        </m:r>
                        <m:r>
                          <m:rPr>
                            <m:nor/>
                          </m:rPr>
                          <a:rPr lang="en-US" sz="2400" b="0" i="0" smtClean="0">
                            <a:solidFill>
                              <a:schemeClr val="tx1"/>
                            </a:solidFill>
                            <a:latin typeface="Cambria Math" panose="02040503050406030204" pitchFamily="18" charset="0"/>
                          </a:rPr>
                          <m:t>(</m:t>
                        </m:r>
                        <m:r>
                          <m:rPr>
                            <m:nor/>
                          </m:rPr>
                          <a:rPr lang="en-US" sz="2400" dirty="0">
                            <a:solidFill>
                              <a:schemeClr val="tx1"/>
                            </a:solidFill>
                          </a:rPr>
                          <m:t>f</m:t>
                        </m:r>
                        <m:r>
                          <m:rPr>
                            <m:nor/>
                          </m:rPr>
                          <a:rPr lang="en-US" sz="2400" b="0" i="0" dirty="0" smtClean="0">
                            <a:solidFill>
                              <a:schemeClr val="tx1"/>
                            </a:solidFill>
                          </a:rPr>
                          <m:t>)</m:t>
                        </m:r>
                        <m:r>
                          <m:rPr>
                            <m:nor/>
                          </m:rPr>
                          <a:rPr lang="en-US" sz="2400" dirty="0">
                            <a:solidFill>
                              <a:schemeClr val="tx1"/>
                            </a:solidFill>
                          </a:rPr>
                          <m:t>d</m:t>
                        </m:r>
                        <m:r>
                          <a:rPr lang="en-US" sz="2400" b="0" i="0" dirty="0" smtClean="0">
                            <a:solidFill>
                              <a:schemeClr val="tx1"/>
                            </a:solidFill>
                            <a:latin typeface="Cambria Math" panose="02040503050406030204" pitchFamily="18" charset="0"/>
                          </a:rPr>
                          <m:t> </m:t>
                        </m:r>
                        <m:r>
                          <m:rPr>
                            <m:sty m:val="p"/>
                          </m:rPr>
                          <a:rPr lang="en-US" sz="2400" dirty="0">
                            <a:solidFill>
                              <a:schemeClr val="tx1"/>
                            </a:solidFill>
                            <a:latin typeface="Cambria Math" panose="02040503050406030204" pitchFamily="18" charset="0"/>
                          </a:rPr>
                          <m:t>sin</m:t>
                        </m:r>
                        <m:r>
                          <a:rPr lang="en-US" sz="2400" b="0" i="1" dirty="0" smtClean="0">
                            <a:solidFill>
                              <a:schemeClr val="tx1"/>
                            </a:solidFill>
                            <a:latin typeface="Cambria Math" panose="02040503050406030204" pitchFamily="18" charset="0"/>
                          </a:rPr>
                          <m:t>(</m:t>
                        </m:r>
                        <m:r>
                          <m:rPr>
                            <m:sty m:val="p"/>
                          </m:rPr>
                          <a:rPr lang="el-GR" sz="2400" i="1" dirty="0">
                            <a:solidFill>
                              <a:schemeClr val="tx1"/>
                            </a:solidFill>
                            <a:latin typeface="Cambria Math" panose="02040503050406030204" pitchFamily="18" charset="0"/>
                          </a:rPr>
                          <m:t>θ</m:t>
                        </m:r>
                        <m:r>
                          <a:rPr lang="en-US" sz="2400" b="0" i="1" dirty="0" smtClean="0">
                            <a:solidFill>
                              <a:schemeClr val="tx1"/>
                            </a:solidFill>
                            <a:latin typeface="Cambria Math" panose="02040503050406030204" pitchFamily="18" charset="0"/>
                          </a:rPr>
                          <m:t>)</m:t>
                        </m:r>
                      </m:num>
                      <m:den>
                        <m:r>
                          <a:rPr lang="en-US" sz="2400" b="0" i="1" smtClean="0">
                            <a:solidFill>
                              <a:schemeClr val="tx1"/>
                            </a:solidFill>
                            <a:latin typeface="Cambria Math" panose="02040503050406030204" pitchFamily="18" charset="0"/>
                          </a:rPr>
                          <m:t>𝑐</m:t>
                        </m:r>
                      </m:den>
                    </m:f>
                    <m:r>
                      <a:rPr lang="en-US" sz="2400" b="0" i="1" smtClean="0">
                        <a:solidFill>
                          <a:schemeClr val="tx1"/>
                        </a:solidFill>
                        <a:latin typeface="Cambria Math" panose="02040503050406030204" pitchFamily="18" charset="0"/>
                      </a:rPr>
                      <m:t>)</m:t>
                    </m:r>
                  </m:oMath>
                </a14:m>
                <a:r>
                  <a:rPr lang="en-US" sz="2400" dirty="0">
                    <a:solidFill>
                      <a:schemeClr val="tx1"/>
                    </a:solidFill>
                  </a:rPr>
                  <a:t> [</a:t>
                </a:r>
                <a:r>
                  <a:rPr lang="en-US" sz="2400" dirty="0"/>
                  <a:t>eq2]</a:t>
                </a:r>
                <a:endParaRPr lang="en-US" sz="2400" dirty="0">
                  <a:solidFill>
                    <a:schemeClr val="tx1"/>
                  </a:solidFill>
                </a:endParaRPr>
              </a:p>
              <a:p>
                <a:endParaRPr lang="en-US" sz="2400" dirty="0">
                  <a:solidFill>
                    <a:schemeClr val="tx1"/>
                  </a:solidFill>
                </a:endParaRPr>
              </a:p>
            </p:txBody>
          </p:sp>
        </mc:Choice>
        <mc:Fallback xmlns="">
          <p:sp>
            <p:nvSpPr>
              <p:cNvPr id="36" name="TextBox 35">
                <a:extLst>
                  <a:ext uri="{FF2B5EF4-FFF2-40B4-BE49-F238E27FC236}">
                    <a16:creationId xmlns:a16="http://schemas.microsoft.com/office/drawing/2014/main" id="{66CA6ACA-3662-5832-9E3F-B66727B482AC}"/>
                  </a:ext>
                </a:extLst>
              </p:cNvPr>
              <p:cNvSpPr txBox="1">
                <a:spLocks noRot="1" noChangeAspect="1" noMove="1" noResize="1" noEditPoints="1" noAdjustHandles="1" noChangeArrowheads="1" noChangeShapeType="1" noTextEdit="1"/>
              </p:cNvSpPr>
              <p:nvPr/>
            </p:nvSpPr>
            <p:spPr>
              <a:xfrm>
                <a:off x="6892645" y="5321388"/>
                <a:ext cx="4675783" cy="106651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31879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28 Crowded Train Station Illustrations &amp; Clip Art - iStock">
            <a:extLst>
              <a:ext uri="{FF2B5EF4-FFF2-40B4-BE49-F238E27FC236}">
                <a16:creationId xmlns:a16="http://schemas.microsoft.com/office/drawing/2014/main" id="{BA8E70A6-C79A-41C0-8A7E-B564E73719C0}"/>
              </a:ext>
            </a:extLst>
          </p:cNvPr>
          <p:cNvPicPr>
            <a:picLocks noChangeAspect="1" noChangeArrowheads="1"/>
          </p:cNvPicPr>
          <p:nvPr/>
        </p:nvPicPr>
        <p:blipFill rotWithShape="1">
          <a:blip r:embed="rId2">
            <a:duotone>
              <a:schemeClr val="accent5">
                <a:shade val="45000"/>
                <a:satMod val="135000"/>
              </a:schemeClr>
              <a:prstClr val="white"/>
            </a:duotone>
            <a:alphaModFix amt="51000"/>
            <a:extLst>
              <a:ext uri="{28A0092B-C50C-407E-A947-70E740481C1C}">
                <a14:useLocalDpi xmlns:a14="http://schemas.microsoft.com/office/drawing/2010/main" val="0"/>
              </a:ext>
            </a:extLst>
          </a:blip>
          <a:srcRect l="10904" t="27841" r="8098"/>
          <a:stretch/>
        </p:blipFill>
        <p:spPr bwMode="auto">
          <a:xfrm flipH="1">
            <a:off x="130106" y="382271"/>
            <a:ext cx="10400044" cy="60934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A8C44F0-E92C-B364-B842-9C37C6391D2D}"/>
              </a:ext>
            </a:extLst>
          </p:cNvPr>
          <p:cNvGrpSpPr/>
          <p:nvPr/>
        </p:nvGrpSpPr>
        <p:grpSpPr>
          <a:xfrm>
            <a:off x="1351664" y="3562763"/>
            <a:ext cx="4958728" cy="3082829"/>
            <a:chOff x="1234603" y="1300124"/>
            <a:chExt cx="5672074" cy="3176290"/>
          </a:xfrm>
        </p:grpSpPr>
        <p:pic>
          <p:nvPicPr>
            <p:cNvPr id="4" name="Picture 10" descr="Why Can't Callers Hear Me On My Airpods? (Quick Fix) – Decortweaks">
              <a:extLst>
                <a:ext uri="{FF2B5EF4-FFF2-40B4-BE49-F238E27FC236}">
                  <a16:creationId xmlns:a16="http://schemas.microsoft.com/office/drawing/2014/main" id="{E93D8770-1202-CA23-844A-6B4139EA197B}"/>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7813" b="96181" l="9961" r="92676">
                          <a14:foregroundMark x1="57617" y1="7986" x2="57617" y2="7986"/>
                          <a14:foregroundMark x1="70605" y1="35764" x2="70605" y2="35764"/>
                          <a14:foregroundMark x1="44727" y1="82292" x2="44727" y2="82292"/>
                          <a14:foregroundMark x1="44141" y1="74653" x2="44141" y2="74653"/>
                          <a14:foregroundMark x1="45117" y1="70486" x2="45117" y2="70486"/>
                          <a14:foregroundMark x1="51172" y1="65104" x2="51172" y2="65104"/>
                          <a14:foregroundMark x1="56152" y1="72396" x2="56152" y2="72396"/>
                          <a14:foregroundMark x1="68066" y1="74653" x2="68066" y2="74653"/>
                          <a14:foregroundMark x1="73242" y1="59028" x2="73242" y2="59028"/>
                          <a14:foregroundMark x1="71582" y1="46181" x2="71582" y2="46181"/>
                          <a14:foregroundMark x1="55078" y1="75694" x2="55078" y2="75694"/>
                          <a14:foregroundMark x1="55078" y1="75694" x2="55078" y2="75694"/>
                          <a14:foregroundMark x1="55078" y1="75694" x2="55078" y2="75694"/>
                          <a14:foregroundMark x1="62891" y1="76042" x2="62891" y2="76042"/>
                          <a14:foregroundMark x1="47754" y1="70313" x2="52344" y2="86111"/>
                          <a14:foregroundMark x1="52344" y1="86111" x2="58398" y2="84722"/>
                          <a14:foregroundMark x1="58398" y1="84722" x2="57813" y2="74132"/>
                          <a14:foregroundMark x1="57813" y1="74132" x2="52148" y2="66146"/>
                          <a14:foregroundMark x1="52148" y1="66146" x2="47266" y2="70313"/>
                          <a14:foregroundMark x1="47266" y1="70313" x2="47461" y2="71007"/>
                          <a14:foregroundMark x1="57813" y1="77778" x2="78516" y2="70313"/>
                          <a14:foregroundMark x1="78516" y1="70313" x2="84668" y2="77951"/>
                          <a14:foregroundMark x1="84668" y1="77951" x2="82129" y2="87674"/>
                          <a14:foregroundMark x1="82129" y1="87674" x2="66602" y2="90799"/>
                          <a14:foregroundMark x1="66602" y1="90799" x2="60547" y2="86458"/>
                          <a14:foregroundMark x1="60547" y1="86458" x2="58008" y2="77951"/>
                          <a14:foregroundMark x1="58008" y1="77951" x2="58008" y2="77778"/>
                          <a14:foregroundMark x1="76172" y1="57292" x2="76172" y2="57292"/>
                          <a14:foregroundMark x1="73535" y1="47569" x2="77148" y2="56076"/>
                          <a14:foregroundMark x1="77148" y1="56076" x2="73340" y2="48785"/>
                          <a14:foregroundMark x1="73340" y1="48785" x2="73242" y2="48264"/>
                          <a14:foregroundMark x1="79102" y1="63542" x2="84277" y2="67708"/>
                          <a14:foregroundMark x1="84277" y1="67708" x2="88672" y2="74826"/>
                          <a14:foregroundMark x1="88672" y1="74826" x2="90723" y2="84201"/>
                          <a14:foregroundMark x1="90723" y1="84201" x2="85352" y2="89583"/>
                          <a14:foregroundMark x1="85352" y1="89583" x2="79102" y2="79167"/>
                          <a14:foregroundMark x1="79102" y1="79167" x2="77441" y2="69097"/>
                          <a14:foregroundMark x1="77441" y1="69097" x2="79395" y2="64236"/>
                          <a14:foregroundMark x1="50781" y1="62500" x2="45801" y2="68056"/>
                          <a14:foregroundMark x1="45801" y1="68056" x2="42871" y2="79167"/>
                          <a14:foregroundMark x1="42871" y1="79167" x2="42969" y2="89757"/>
                          <a14:foregroundMark x1="42969" y1="89757" x2="50293" y2="95313"/>
                          <a14:foregroundMark x1="50293" y1="95313" x2="55762" y2="96354"/>
                          <a14:foregroundMark x1="55762" y1="96354" x2="51465" y2="89236"/>
                          <a14:foregroundMark x1="51465" y1="89236" x2="48145" y2="78819"/>
                          <a14:foregroundMark x1="48145" y1="78819" x2="50293" y2="64410"/>
                          <a14:foregroundMark x1="89844" y1="93056" x2="89844" y2="93056"/>
                          <a14:foregroundMark x1="84961" y1="85243" x2="82129" y2="94097"/>
                          <a14:foregroundMark x1="82129" y1="94097" x2="88086" y2="98090"/>
                          <a14:foregroundMark x1="88086" y1="98090" x2="93555" y2="97743"/>
                          <a14:foregroundMark x1="93555" y1="97743" x2="93945" y2="87847"/>
                          <a14:foregroundMark x1="93945" y1="87847" x2="92676" y2="77951"/>
                          <a14:foregroundMark x1="92676" y1="77951" x2="86426" y2="81250"/>
                          <a14:foregroundMark x1="86426" y1="81250" x2="84375" y2="86111"/>
                          <a14:backgroundMark x1="38867" y1="73264" x2="38867" y2="73264"/>
                          <a14:backgroundMark x1="32227" y1="55382" x2="32227" y2="55382"/>
                          <a14:backgroundMark x1="45508" y1="52604" x2="34766" y2="68229"/>
                          <a14:backgroundMark x1="34766" y1="68229" x2="32715" y2="58854"/>
                          <a14:backgroundMark x1="32715" y1="58854" x2="37109" y2="50868"/>
                          <a14:backgroundMark x1="37109" y1="50868" x2="43359" y2="49479"/>
                          <a14:backgroundMark x1="43359" y1="49479" x2="45117" y2="53472"/>
                          <a14:backgroundMark x1="31543" y1="71354" x2="29590" y2="82465"/>
                          <a14:backgroundMark x1="29590" y1="82465" x2="34961" y2="84201"/>
                          <a14:backgroundMark x1="34961" y1="84201" x2="34668" y2="74306"/>
                          <a14:backgroundMark x1="34668" y1="74306" x2="31348" y2="72049"/>
                          <a14:backgroundMark x1="46094" y1="40799" x2="45703" y2="40625"/>
                          <a14:backgroundMark x1="37402" y1="41319" x2="37695" y2="42014"/>
                          <a14:backgroundMark x1="49414" y1="51910" x2="50293" y2="52431"/>
                          <a14:backgroundMark x1="48145" y1="54861" x2="44629" y2="45486"/>
                          <a14:backgroundMark x1="44629" y1="45486" x2="50195" y2="47049"/>
                          <a14:backgroundMark x1="50195" y1="47049" x2="48242" y2="55556"/>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234603" y="1300124"/>
              <a:ext cx="5592553" cy="31458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Why Can't Callers Hear Me On My Airpods? (Quick Fix) – Decortweaks">
              <a:extLst>
                <a:ext uri="{FF2B5EF4-FFF2-40B4-BE49-F238E27FC236}">
                  <a16:creationId xmlns:a16="http://schemas.microsoft.com/office/drawing/2014/main" id="{EC729FA7-FE04-1DF4-7A27-C5EE75A777BE}"/>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5">
                      <a14:imgEffect>
                        <a14:backgroundRemoval t="7813" b="96181" l="9961" r="92676">
                          <a14:foregroundMark x1="57617" y1="7986" x2="57617" y2="7986"/>
                          <a14:foregroundMark x1="70605" y1="35764" x2="70605" y2="35764"/>
                          <a14:foregroundMark x1="44727" y1="82292" x2="44727" y2="82292"/>
                          <a14:foregroundMark x1="44141" y1="74653" x2="44141" y2="74653"/>
                          <a14:foregroundMark x1="45117" y1="70486" x2="45117" y2="70486"/>
                          <a14:foregroundMark x1="51172" y1="65104" x2="51172" y2="65104"/>
                          <a14:foregroundMark x1="56152" y1="72396" x2="56152" y2="72396"/>
                          <a14:foregroundMark x1="68066" y1="74653" x2="68066" y2="74653"/>
                          <a14:foregroundMark x1="73242" y1="59028" x2="73242" y2="59028"/>
                          <a14:foregroundMark x1="71582" y1="46181" x2="71582" y2="46181"/>
                          <a14:foregroundMark x1="55078" y1="75694" x2="55078" y2="75694"/>
                          <a14:foregroundMark x1="55078" y1="75694" x2="55078" y2="75694"/>
                          <a14:foregroundMark x1="55078" y1="75694" x2="55078" y2="75694"/>
                          <a14:foregroundMark x1="62891" y1="76042" x2="62891" y2="76042"/>
                          <a14:foregroundMark x1="47754" y1="70313" x2="52344" y2="86111"/>
                          <a14:foregroundMark x1="52344" y1="86111" x2="58398" y2="84722"/>
                          <a14:foregroundMark x1="58398" y1="84722" x2="57813" y2="74132"/>
                          <a14:foregroundMark x1="57813" y1="74132" x2="52148" y2="66146"/>
                          <a14:foregroundMark x1="52148" y1="66146" x2="47266" y2="70313"/>
                          <a14:foregroundMark x1="47266" y1="70313" x2="47461" y2="71007"/>
                          <a14:foregroundMark x1="57813" y1="77778" x2="78516" y2="70313"/>
                          <a14:foregroundMark x1="78516" y1="70313" x2="84668" y2="77951"/>
                          <a14:foregroundMark x1="84668" y1="77951" x2="82129" y2="87674"/>
                          <a14:foregroundMark x1="82129" y1="87674" x2="66602" y2="90799"/>
                          <a14:foregroundMark x1="66602" y1="90799" x2="60547" y2="86458"/>
                          <a14:foregroundMark x1="60547" y1="86458" x2="58008" y2="77951"/>
                          <a14:foregroundMark x1="58008" y1="77951" x2="58008" y2="77778"/>
                          <a14:foregroundMark x1="76172" y1="57292" x2="76172" y2="57292"/>
                          <a14:foregroundMark x1="73535" y1="47569" x2="77148" y2="56076"/>
                          <a14:foregroundMark x1="77148" y1="56076" x2="73340" y2="48785"/>
                          <a14:foregroundMark x1="73340" y1="48785" x2="73242" y2="48264"/>
                          <a14:foregroundMark x1="79102" y1="63542" x2="84277" y2="67708"/>
                          <a14:foregroundMark x1="84277" y1="67708" x2="88672" y2="74826"/>
                          <a14:foregroundMark x1="88672" y1="74826" x2="90723" y2="84201"/>
                          <a14:foregroundMark x1="90723" y1="84201" x2="85352" y2="89583"/>
                          <a14:foregroundMark x1="85352" y1="89583" x2="79102" y2="79167"/>
                          <a14:foregroundMark x1="79102" y1="79167" x2="77441" y2="69097"/>
                          <a14:foregroundMark x1="77441" y1="69097" x2="79395" y2="64236"/>
                          <a14:foregroundMark x1="50781" y1="62500" x2="45801" y2="68056"/>
                          <a14:foregroundMark x1="45801" y1="68056" x2="42871" y2="79167"/>
                          <a14:foregroundMark x1="42871" y1="79167" x2="42969" y2="89757"/>
                          <a14:foregroundMark x1="42969" y1="89757" x2="50293" y2="95313"/>
                          <a14:foregroundMark x1="50293" y1="95313" x2="55762" y2="96354"/>
                          <a14:foregroundMark x1="55762" y1="96354" x2="51465" y2="89236"/>
                          <a14:foregroundMark x1="51465" y1="89236" x2="48145" y2="78819"/>
                          <a14:foregroundMark x1="48145" y1="78819" x2="50293" y2="64410"/>
                          <a14:foregroundMark x1="89844" y1="93056" x2="89844" y2="93056"/>
                          <a14:foregroundMark x1="84961" y1="85243" x2="82129" y2="94097"/>
                          <a14:foregroundMark x1="82129" y1="94097" x2="88086" y2="98090"/>
                          <a14:foregroundMark x1="88086" y1="98090" x2="93555" y2="97743"/>
                          <a14:foregroundMark x1="93555" y1="97743" x2="93945" y2="87847"/>
                          <a14:foregroundMark x1="93945" y1="87847" x2="92676" y2="77951"/>
                          <a14:foregroundMark x1="92676" y1="77951" x2="86426" y2="81250"/>
                          <a14:foregroundMark x1="86426" y1="81250" x2="84375" y2="86111"/>
                          <a14:backgroundMark x1="38867" y1="73264" x2="38867" y2="73264"/>
                          <a14:backgroundMark x1="32227" y1="55382" x2="32227" y2="55382"/>
                          <a14:backgroundMark x1="45508" y1="52604" x2="34766" y2="68229"/>
                          <a14:backgroundMark x1="34766" y1="68229" x2="32715" y2="58854"/>
                          <a14:backgroundMark x1="32715" y1="58854" x2="37109" y2="50868"/>
                          <a14:backgroundMark x1="37109" y1="50868" x2="43359" y2="49479"/>
                          <a14:backgroundMark x1="43359" y1="49479" x2="45117" y2="53472"/>
                          <a14:backgroundMark x1="31543" y1="71354" x2="29590" y2="82465"/>
                          <a14:backgroundMark x1="29590" y1="82465" x2="34961" y2="84201"/>
                          <a14:backgroundMark x1="34961" y1="84201" x2="34668" y2="74306"/>
                          <a14:backgroundMark x1="34668" y1="74306" x2="31348" y2="72049"/>
                          <a14:backgroundMark x1="46094" y1="40799" x2="45703" y2="40625"/>
                          <a14:backgroundMark x1="37402" y1="41319" x2="37695" y2="42014"/>
                          <a14:backgroundMark x1="49414" y1="51910" x2="50293" y2="52431"/>
                          <a14:backgroundMark x1="48145" y1="54861" x2="44629" y2="45486"/>
                          <a14:backgroundMark x1="44629" y1="45486" x2="50195" y2="47049"/>
                          <a14:backgroundMark x1="50195" y1="47049" x2="48242" y2="55556"/>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14124" y="1300124"/>
              <a:ext cx="5592553" cy="3145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Why Can't Callers Hear Me On My Airpods? (Quick Fix) – Decortweaks">
              <a:extLst>
                <a:ext uri="{FF2B5EF4-FFF2-40B4-BE49-F238E27FC236}">
                  <a16:creationId xmlns:a16="http://schemas.microsoft.com/office/drawing/2014/main" id="{85AE1DF0-0FA4-8C18-20E6-ED8924997CD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813" b="96181" l="9961" r="92676">
                          <a14:foregroundMark x1="57617" y1="7986" x2="57617" y2="7986"/>
                          <a14:foregroundMark x1="70605" y1="35764" x2="70605" y2="35764"/>
                          <a14:foregroundMark x1="44727" y1="82292" x2="44727" y2="82292"/>
                          <a14:foregroundMark x1="44141" y1="74653" x2="44141" y2="74653"/>
                          <a14:foregroundMark x1="45117" y1="70486" x2="45117" y2="70486"/>
                          <a14:foregroundMark x1="51172" y1="65104" x2="51172" y2="65104"/>
                          <a14:foregroundMark x1="56152" y1="72396" x2="56152" y2="72396"/>
                          <a14:foregroundMark x1="68066" y1="74653" x2="68066" y2="74653"/>
                          <a14:foregroundMark x1="73242" y1="59028" x2="73242" y2="59028"/>
                          <a14:foregroundMark x1="71582" y1="46181" x2="71582" y2="46181"/>
                          <a14:foregroundMark x1="55078" y1="75694" x2="55078" y2="75694"/>
                          <a14:foregroundMark x1="55078" y1="75694" x2="55078" y2="75694"/>
                          <a14:foregroundMark x1="55078" y1="75694" x2="55078" y2="75694"/>
                          <a14:foregroundMark x1="62891" y1="76042" x2="62891" y2="76042"/>
                          <a14:foregroundMark x1="47754" y1="70313" x2="52344" y2="86111"/>
                          <a14:foregroundMark x1="52344" y1="86111" x2="58398" y2="84722"/>
                          <a14:foregroundMark x1="58398" y1="84722" x2="57813" y2="74132"/>
                          <a14:foregroundMark x1="57813" y1="74132" x2="52148" y2="66146"/>
                          <a14:foregroundMark x1="52148" y1="66146" x2="47266" y2="70313"/>
                          <a14:foregroundMark x1="47266" y1="70313" x2="47461" y2="71007"/>
                          <a14:foregroundMark x1="57813" y1="77778" x2="78516" y2="70313"/>
                          <a14:foregroundMark x1="78516" y1="70313" x2="84668" y2="77951"/>
                          <a14:foregroundMark x1="84668" y1="77951" x2="82129" y2="87674"/>
                          <a14:foregroundMark x1="82129" y1="87674" x2="66602" y2="90799"/>
                          <a14:foregroundMark x1="66602" y1="90799" x2="60547" y2="86458"/>
                          <a14:foregroundMark x1="60547" y1="86458" x2="58008" y2="77951"/>
                          <a14:foregroundMark x1="58008" y1="77951" x2="58008" y2="77778"/>
                          <a14:foregroundMark x1="76172" y1="57292" x2="76172" y2="57292"/>
                          <a14:foregroundMark x1="73535" y1="47569" x2="77148" y2="56076"/>
                          <a14:foregroundMark x1="77148" y1="56076" x2="73340" y2="48785"/>
                          <a14:foregroundMark x1="73340" y1="48785" x2="73242" y2="48264"/>
                          <a14:foregroundMark x1="79102" y1="63542" x2="84277" y2="67708"/>
                          <a14:foregroundMark x1="84277" y1="67708" x2="88672" y2="74826"/>
                          <a14:foregroundMark x1="88672" y1="74826" x2="90723" y2="84201"/>
                          <a14:foregroundMark x1="90723" y1="84201" x2="85352" y2="89583"/>
                          <a14:foregroundMark x1="85352" y1="89583" x2="79102" y2="79167"/>
                          <a14:foregroundMark x1="79102" y1="79167" x2="77441" y2="69097"/>
                          <a14:foregroundMark x1="77441" y1="69097" x2="79395" y2="64236"/>
                          <a14:foregroundMark x1="50781" y1="62500" x2="45801" y2="68056"/>
                          <a14:foregroundMark x1="45801" y1="68056" x2="42871" y2="79167"/>
                          <a14:foregroundMark x1="42871" y1="79167" x2="42969" y2="89757"/>
                          <a14:foregroundMark x1="42969" y1="89757" x2="50293" y2="95313"/>
                          <a14:foregroundMark x1="50293" y1="95313" x2="55762" y2="96354"/>
                          <a14:foregroundMark x1="55762" y1="96354" x2="51465" y2="89236"/>
                          <a14:foregroundMark x1="51465" y1="89236" x2="48145" y2="78819"/>
                          <a14:foregroundMark x1="48145" y1="78819" x2="50293" y2="64410"/>
                          <a14:foregroundMark x1="89844" y1="93056" x2="89844" y2="93056"/>
                          <a14:foregroundMark x1="84961" y1="85243" x2="82129" y2="94097"/>
                          <a14:foregroundMark x1="82129" y1="94097" x2="88086" y2="98090"/>
                          <a14:foregroundMark x1="88086" y1="98090" x2="93555" y2="97743"/>
                          <a14:foregroundMark x1="93555" y1="97743" x2="93945" y2="87847"/>
                          <a14:foregroundMark x1="93945" y1="87847" x2="92676" y2="77951"/>
                          <a14:foregroundMark x1="92676" y1="77951" x2="86426" y2="81250"/>
                          <a14:foregroundMark x1="86426" y1="81250" x2="84375" y2="86111"/>
                          <a14:backgroundMark x1="38867" y1="73264" x2="38867" y2="73264"/>
                          <a14:backgroundMark x1="32227" y1="55382" x2="32227" y2="55382"/>
                          <a14:backgroundMark x1="45508" y1="52604" x2="34766" y2="68229"/>
                          <a14:backgroundMark x1="34766" y1="68229" x2="32715" y2="58854"/>
                          <a14:backgroundMark x1="32715" y1="58854" x2="37109" y2="50868"/>
                          <a14:backgroundMark x1="37109" y1="50868" x2="43359" y2="49479"/>
                          <a14:backgroundMark x1="43359" y1="49479" x2="45117" y2="53472"/>
                          <a14:backgroundMark x1="31543" y1="71354" x2="29590" y2="82465"/>
                          <a14:backgroundMark x1="29590" y1="82465" x2="34961" y2="84201"/>
                          <a14:backgroundMark x1="34961" y1="84201" x2="34668" y2="74306"/>
                          <a14:backgroundMark x1="34668" y1="74306" x2="31348" y2="72049"/>
                          <a14:backgroundMark x1="46094" y1="40799" x2="45703" y2="40625"/>
                          <a14:backgroundMark x1="37402" y1="41319" x2="37695" y2="42014"/>
                          <a14:backgroundMark x1="49414" y1="51910" x2="50293" y2="52431"/>
                          <a14:backgroundMark x1="48145" y1="54861" x2="44629" y2="45486"/>
                          <a14:backgroundMark x1="44629" y1="45486" x2="50195" y2="47049"/>
                          <a14:backgroundMark x1="50195" y1="47049" x2="48242" y2="55556"/>
                        </a14:backgroundRemoval>
                      </a14:imgEffect>
                    </a14:imgLayer>
                  </a14:imgProps>
                </a:ext>
                <a:ext uri="{28A0092B-C50C-407E-A947-70E740481C1C}">
                  <a14:useLocalDpi xmlns:a14="http://schemas.microsoft.com/office/drawing/2010/main" val="0"/>
                </a:ext>
              </a:extLst>
            </a:blip>
            <a:srcRect/>
            <a:stretch>
              <a:fillRect/>
            </a:stretch>
          </p:blipFill>
          <p:spPr bwMode="auto">
            <a:xfrm>
              <a:off x="1280323" y="1330604"/>
              <a:ext cx="5592553" cy="31458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40666CE-ACBE-8C8F-E001-45CAEDA7CD89}"/>
              </a:ext>
            </a:extLst>
          </p:cNvPr>
          <p:cNvGrpSpPr/>
          <p:nvPr/>
        </p:nvGrpSpPr>
        <p:grpSpPr>
          <a:xfrm rot="13025209">
            <a:off x="5024257" y="4324837"/>
            <a:ext cx="752347" cy="947004"/>
            <a:chOff x="2346129" y="1321104"/>
            <a:chExt cx="1756307" cy="2136013"/>
          </a:xfrm>
        </p:grpSpPr>
        <p:sp>
          <p:nvSpPr>
            <p:cNvPr id="8" name="Freeform 22">
              <a:extLst>
                <a:ext uri="{FF2B5EF4-FFF2-40B4-BE49-F238E27FC236}">
                  <a16:creationId xmlns:a16="http://schemas.microsoft.com/office/drawing/2014/main" id="{82FF86A0-D1B9-AA10-132B-90D650BE54D9}"/>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23">
              <a:extLst>
                <a:ext uri="{FF2B5EF4-FFF2-40B4-BE49-F238E27FC236}">
                  <a16:creationId xmlns:a16="http://schemas.microsoft.com/office/drawing/2014/main" id="{FCB3CE05-FB81-E175-B294-FB05AC1DBA8C}"/>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24">
              <a:extLst>
                <a:ext uri="{FF2B5EF4-FFF2-40B4-BE49-F238E27FC236}">
                  <a16:creationId xmlns:a16="http://schemas.microsoft.com/office/drawing/2014/main" id="{37302736-87FF-5572-9C49-2FC024BA6DA4}"/>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25">
              <a:extLst>
                <a:ext uri="{FF2B5EF4-FFF2-40B4-BE49-F238E27FC236}">
                  <a16:creationId xmlns:a16="http://schemas.microsoft.com/office/drawing/2014/main" id="{218F457A-E5BF-CE34-3B8B-B41769AC28A0}"/>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22225">
              <a:solidFill>
                <a:srgbClr val="BB23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DF354B7-9BF2-5B1A-9CC6-778FB3A82C98}"/>
              </a:ext>
            </a:extLst>
          </p:cNvPr>
          <p:cNvGrpSpPr>
            <a:grpSpLocks/>
          </p:cNvGrpSpPr>
          <p:nvPr/>
        </p:nvGrpSpPr>
        <p:grpSpPr>
          <a:xfrm>
            <a:off x="871049" y="1482097"/>
            <a:ext cx="1828800" cy="1831934"/>
            <a:chOff x="8352883" y="1456257"/>
            <a:chExt cx="1129117" cy="1129117"/>
          </a:xfrm>
        </p:grpSpPr>
        <p:sp>
          <p:nvSpPr>
            <p:cNvPr id="13" name="Oval 12">
              <a:extLst>
                <a:ext uri="{FF2B5EF4-FFF2-40B4-BE49-F238E27FC236}">
                  <a16:creationId xmlns:a16="http://schemas.microsoft.com/office/drawing/2014/main" id="{8B63F647-21D4-AE47-8915-DBB3FFD8421B}"/>
                </a:ext>
              </a:extLst>
            </p:cNvPr>
            <p:cNvSpPr/>
            <p:nvPr/>
          </p:nvSpPr>
          <p:spPr>
            <a:xfrm>
              <a:off x="8352883" y="1456257"/>
              <a:ext cx="1129117" cy="1129117"/>
            </a:xfrm>
            <a:prstGeom prst="ellipse">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Use Siri with AirPods (3rd generation) - Apple Support (ZA)">
              <a:extLst>
                <a:ext uri="{FF2B5EF4-FFF2-40B4-BE49-F238E27FC236}">
                  <a16:creationId xmlns:a16="http://schemas.microsoft.com/office/drawing/2014/main" id="{33F8C479-B180-D44A-5935-76ED625844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7473" y="1669736"/>
              <a:ext cx="915648" cy="74953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4" descr="Example of spectrogram for a signal from the Dynamic dataset. (a)... |  Download Scientific Diagram">
            <a:extLst>
              <a:ext uri="{FF2B5EF4-FFF2-40B4-BE49-F238E27FC236}">
                <a16:creationId xmlns:a16="http://schemas.microsoft.com/office/drawing/2014/main" id="{993AFC64-EA5D-D3D4-768E-E56E5A513961}"/>
              </a:ext>
            </a:extLst>
          </p:cNvPr>
          <p:cNvPicPr>
            <a:picLocks noChangeArrowheads="1"/>
          </p:cNvPicPr>
          <p:nvPr/>
        </p:nvPicPr>
        <p:blipFill rotWithShape="1">
          <a:blip r:embed="rId9">
            <a:extLst>
              <a:ext uri="{28A0092B-C50C-407E-A947-70E740481C1C}">
                <a14:useLocalDpi xmlns:a14="http://schemas.microsoft.com/office/drawing/2010/main" val="0"/>
              </a:ext>
            </a:extLst>
          </a:blip>
          <a:srcRect l="11529" t="46304" r="73326" b="20782"/>
          <a:stretch/>
        </p:blipFill>
        <p:spPr bwMode="auto">
          <a:xfrm>
            <a:off x="3701812" y="1482097"/>
            <a:ext cx="1828800" cy="1831934"/>
          </a:xfrm>
          <a:prstGeom prst="ellipse">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FE971BC-8052-105B-8421-E26634910DBA}"/>
              </a:ext>
            </a:extLst>
          </p:cNvPr>
          <p:cNvGrpSpPr>
            <a:grpSpLocks/>
          </p:cNvGrpSpPr>
          <p:nvPr/>
        </p:nvGrpSpPr>
        <p:grpSpPr>
          <a:xfrm>
            <a:off x="9363337" y="1482097"/>
            <a:ext cx="1828800" cy="1831934"/>
            <a:chOff x="9860197" y="2137607"/>
            <a:chExt cx="1129117" cy="1129117"/>
          </a:xfrm>
          <a:solidFill>
            <a:schemeClr val="bg1"/>
          </a:solidFill>
        </p:grpSpPr>
        <p:sp>
          <p:nvSpPr>
            <p:cNvPr id="17" name="Oval 16">
              <a:extLst>
                <a:ext uri="{FF2B5EF4-FFF2-40B4-BE49-F238E27FC236}">
                  <a16:creationId xmlns:a16="http://schemas.microsoft.com/office/drawing/2014/main" id="{91ECB0A2-87A9-558A-E359-AEE81BC283AD}"/>
                </a:ext>
              </a:extLst>
            </p:cNvPr>
            <p:cNvSpPr/>
            <p:nvPr/>
          </p:nvSpPr>
          <p:spPr>
            <a:xfrm>
              <a:off x="9860197" y="2137607"/>
              <a:ext cx="1129117" cy="1129117"/>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Basit Ayantunde's Portfolio">
              <a:extLst>
                <a:ext uri="{FF2B5EF4-FFF2-40B4-BE49-F238E27FC236}">
                  <a16:creationId xmlns:a16="http://schemas.microsoft.com/office/drawing/2014/main" id="{3919D3D3-BBF3-FEC9-5197-F1BE42EA7D78}"/>
                </a:ext>
              </a:extLst>
            </p:cNvPr>
            <p:cNvPicPr>
              <a:picLocks noChangeAspect="1" noChangeArrowheads="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10067349" y="2340786"/>
              <a:ext cx="732108" cy="732108"/>
            </a:xfrm>
            <a:prstGeom prst="rect">
              <a:avLst/>
            </a:prstGeom>
            <a:grpFill/>
          </p:spPr>
        </p:pic>
      </p:grpSp>
      <p:grpSp>
        <p:nvGrpSpPr>
          <p:cNvPr id="19" name="Group 18">
            <a:extLst>
              <a:ext uri="{FF2B5EF4-FFF2-40B4-BE49-F238E27FC236}">
                <a16:creationId xmlns:a16="http://schemas.microsoft.com/office/drawing/2014/main" id="{5D13D588-F9B8-BF93-9C0A-BEB29E997A51}"/>
              </a:ext>
            </a:extLst>
          </p:cNvPr>
          <p:cNvGrpSpPr>
            <a:grpSpLocks/>
          </p:cNvGrpSpPr>
          <p:nvPr/>
        </p:nvGrpSpPr>
        <p:grpSpPr>
          <a:xfrm>
            <a:off x="6532575" y="1482097"/>
            <a:ext cx="1828800" cy="1831934"/>
            <a:chOff x="8397136" y="4572778"/>
            <a:chExt cx="1129117" cy="1129117"/>
          </a:xfrm>
        </p:grpSpPr>
        <p:sp>
          <p:nvSpPr>
            <p:cNvPr id="20" name="Oval 19">
              <a:extLst>
                <a:ext uri="{FF2B5EF4-FFF2-40B4-BE49-F238E27FC236}">
                  <a16:creationId xmlns:a16="http://schemas.microsoft.com/office/drawing/2014/main" id="{148078B7-E410-7B07-EA08-E0CD48A24E0A}"/>
                </a:ext>
              </a:extLst>
            </p:cNvPr>
            <p:cNvSpPr/>
            <p:nvPr/>
          </p:nvSpPr>
          <p:spPr>
            <a:xfrm>
              <a:off x="8397136" y="4572778"/>
              <a:ext cx="1129117" cy="1129117"/>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7993BCF-9725-5391-D863-EC37DBDBECCF}"/>
                </a:ext>
              </a:extLst>
            </p:cNvPr>
            <p:cNvPicPr>
              <a:picLocks noChangeAspect="1"/>
            </p:cNvPicPr>
            <p:nvPr/>
          </p:nvPicPr>
          <p:blipFill>
            <a:blip r:embed="rId11"/>
            <a:stretch>
              <a:fillRect/>
            </a:stretch>
          </p:blipFill>
          <p:spPr>
            <a:xfrm>
              <a:off x="8788815" y="4718759"/>
              <a:ext cx="708016" cy="937892"/>
            </a:xfrm>
            <a:prstGeom prst="rect">
              <a:avLst/>
            </a:prstGeom>
            <a:scene3d>
              <a:camera prst="orthographicFront">
                <a:rot lat="299989" lon="0" rev="0"/>
              </a:camera>
              <a:lightRig rig="threePt" dir="t"/>
            </a:scene3d>
          </p:spPr>
        </p:pic>
        <p:pic>
          <p:nvPicPr>
            <p:cNvPr id="22" name="Picture 10" descr="Modeling human head in 3DS MAX">
              <a:extLst>
                <a:ext uri="{FF2B5EF4-FFF2-40B4-BE49-F238E27FC236}">
                  <a16:creationId xmlns:a16="http://schemas.microsoft.com/office/drawing/2014/main" id="{D6B5DD44-E781-9290-E77B-BCA4FA44D0F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667" b="94000" l="10000" r="90000">
                          <a14:foregroundMark x1="53500" y1="10333" x2="53500" y2="10333"/>
                          <a14:foregroundMark x1="53250" y1="6667" x2="53250" y2="6667"/>
                          <a14:foregroundMark x1="51500" y1="94000" x2="51500" y2="94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19109" y="4718759"/>
              <a:ext cx="654081" cy="49056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3B1D6074-9BA2-F569-5DAA-9193E6A66609}"/>
              </a:ext>
            </a:extLst>
          </p:cNvPr>
          <p:cNvSpPr txBox="1"/>
          <p:nvPr/>
        </p:nvSpPr>
        <p:spPr>
          <a:xfrm>
            <a:off x="633667" y="575891"/>
            <a:ext cx="2274142" cy="954107"/>
          </a:xfrm>
          <a:prstGeom prst="rect">
            <a:avLst/>
          </a:prstGeom>
          <a:noFill/>
        </p:spPr>
        <p:txBody>
          <a:bodyPr wrap="square" rtlCol="0">
            <a:spAutoFit/>
          </a:bodyPr>
          <a:lstStyle>
            <a:defPPr>
              <a:defRPr lang="en-US"/>
            </a:defPPr>
            <a:lvl1pPr algn="ctr"/>
          </a:lstStyle>
          <a:p>
            <a:r>
              <a:rPr lang="en-US" sz="2800" b="1" dirty="0"/>
              <a:t>Dual-channel recording</a:t>
            </a:r>
          </a:p>
        </p:txBody>
      </p:sp>
      <p:sp>
        <p:nvSpPr>
          <p:cNvPr id="24" name="TextBox 23">
            <a:extLst>
              <a:ext uri="{FF2B5EF4-FFF2-40B4-BE49-F238E27FC236}">
                <a16:creationId xmlns:a16="http://schemas.microsoft.com/office/drawing/2014/main" id="{36321966-660B-76B8-CC96-3401A5E08D72}"/>
              </a:ext>
            </a:extLst>
          </p:cNvPr>
          <p:cNvSpPr txBox="1"/>
          <p:nvPr/>
        </p:nvSpPr>
        <p:spPr>
          <a:xfrm>
            <a:off x="3280541" y="575891"/>
            <a:ext cx="2682327" cy="954107"/>
          </a:xfrm>
          <a:prstGeom prst="rect">
            <a:avLst/>
          </a:prstGeom>
          <a:noFill/>
        </p:spPr>
        <p:txBody>
          <a:bodyPr wrap="square" rtlCol="0">
            <a:spAutoFit/>
          </a:bodyPr>
          <a:lstStyle/>
          <a:p>
            <a:pPr algn="ctr"/>
            <a:r>
              <a:rPr lang="en-US" sz="2800" b="1" dirty="0"/>
              <a:t>Extracting voice signal structure</a:t>
            </a:r>
          </a:p>
        </p:txBody>
      </p:sp>
      <p:sp>
        <p:nvSpPr>
          <p:cNvPr id="25" name="TextBox 24">
            <a:extLst>
              <a:ext uri="{FF2B5EF4-FFF2-40B4-BE49-F238E27FC236}">
                <a16:creationId xmlns:a16="http://schemas.microsoft.com/office/drawing/2014/main" id="{9B3B6C18-D613-5202-D533-79DF6E0E692C}"/>
              </a:ext>
            </a:extLst>
          </p:cNvPr>
          <p:cNvSpPr txBox="1"/>
          <p:nvPr/>
        </p:nvSpPr>
        <p:spPr>
          <a:xfrm>
            <a:off x="6286165" y="575891"/>
            <a:ext cx="2321619" cy="954107"/>
          </a:xfrm>
          <a:prstGeom prst="rect">
            <a:avLst/>
          </a:prstGeom>
          <a:noFill/>
        </p:spPr>
        <p:txBody>
          <a:bodyPr wrap="square" rtlCol="0">
            <a:spAutoFit/>
          </a:bodyPr>
          <a:lstStyle/>
          <a:p>
            <a:pPr algn="ctr"/>
            <a:r>
              <a:rPr lang="en-US" sz="2800" b="1" dirty="0"/>
              <a:t>Virtual beamforming</a:t>
            </a:r>
          </a:p>
        </p:txBody>
      </p:sp>
      <p:sp>
        <p:nvSpPr>
          <p:cNvPr id="26" name="TextBox 25">
            <a:extLst>
              <a:ext uri="{FF2B5EF4-FFF2-40B4-BE49-F238E27FC236}">
                <a16:creationId xmlns:a16="http://schemas.microsoft.com/office/drawing/2014/main" id="{24EA6076-CE2E-1244-C930-A2B5E5A61F1F}"/>
              </a:ext>
            </a:extLst>
          </p:cNvPr>
          <p:cNvSpPr txBox="1"/>
          <p:nvPr/>
        </p:nvSpPr>
        <p:spPr>
          <a:xfrm>
            <a:off x="8920606" y="575891"/>
            <a:ext cx="2742271" cy="954107"/>
          </a:xfrm>
          <a:prstGeom prst="rect">
            <a:avLst/>
          </a:prstGeom>
          <a:noFill/>
        </p:spPr>
        <p:txBody>
          <a:bodyPr wrap="square" rtlCol="0">
            <a:spAutoFit/>
          </a:bodyPr>
          <a:lstStyle/>
          <a:p>
            <a:pPr algn="ctr"/>
            <a:r>
              <a:rPr lang="en-US" sz="2800" b="1" dirty="0"/>
              <a:t>Generative speech recovery</a:t>
            </a:r>
          </a:p>
        </p:txBody>
      </p:sp>
      <p:pic>
        <p:nvPicPr>
          <p:cNvPr id="27" name="Picture 26">
            <a:extLst>
              <a:ext uri="{FF2B5EF4-FFF2-40B4-BE49-F238E27FC236}">
                <a16:creationId xmlns:a16="http://schemas.microsoft.com/office/drawing/2014/main" id="{DBB8E8FA-2E6F-6C3E-4E3D-CC7FD513D1C2}"/>
              </a:ext>
            </a:extLst>
          </p:cNvPr>
          <p:cNvPicPr>
            <a:picLocks noChangeAspect="1"/>
          </p:cNvPicPr>
          <p:nvPr/>
        </p:nvPicPr>
        <p:blipFill>
          <a:blip r:embed="rId14"/>
          <a:stretch>
            <a:fillRect/>
          </a:stretch>
        </p:blipFill>
        <p:spPr>
          <a:xfrm rot="19355679">
            <a:off x="322531" y="3159307"/>
            <a:ext cx="744467" cy="357956"/>
          </a:xfrm>
          <a:prstGeom prst="rect">
            <a:avLst/>
          </a:prstGeom>
        </p:spPr>
      </p:pic>
      <p:pic>
        <p:nvPicPr>
          <p:cNvPr id="28" name="Picture 27">
            <a:extLst>
              <a:ext uri="{FF2B5EF4-FFF2-40B4-BE49-F238E27FC236}">
                <a16:creationId xmlns:a16="http://schemas.microsoft.com/office/drawing/2014/main" id="{3C34C808-E96A-2F8E-20D2-5F17075AE014}"/>
              </a:ext>
            </a:extLst>
          </p:cNvPr>
          <p:cNvPicPr>
            <a:picLocks noChangeAspect="1"/>
          </p:cNvPicPr>
          <p:nvPr/>
        </p:nvPicPr>
        <p:blipFill>
          <a:blip r:embed="rId14"/>
          <a:stretch>
            <a:fillRect/>
          </a:stretch>
        </p:blipFill>
        <p:spPr>
          <a:xfrm rot="2434210">
            <a:off x="2496698" y="3063251"/>
            <a:ext cx="559329" cy="268938"/>
          </a:xfrm>
          <a:prstGeom prst="rect">
            <a:avLst/>
          </a:prstGeom>
        </p:spPr>
      </p:pic>
      <p:pic>
        <p:nvPicPr>
          <p:cNvPr id="29" name="Picture 28">
            <a:extLst>
              <a:ext uri="{FF2B5EF4-FFF2-40B4-BE49-F238E27FC236}">
                <a16:creationId xmlns:a16="http://schemas.microsoft.com/office/drawing/2014/main" id="{F3AA915C-2C68-B5CC-8847-3F6467D54222}"/>
              </a:ext>
            </a:extLst>
          </p:cNvPr>
          <p:cNvPicPr>
            <a:picLocks noChangeAspect="1"/>
          </p:cNvPicPr>
          <p:nvPr/>
        </p:nvPicPr>
        <p:blipFill>
          <a:blip r:embed="rId14"/>
          <a:stretch>
            <a:fillRect/>
          </a:stretch>
        </p:blipFill>
        <p:spPr>
          <a:xfrm rot="19575243">
            <a:off x="2837519" y="2758811"/>
            <a:ext cx="559329" cy="268936"/>
          </a:xfrm>
          <a:prstGeom prst="rect">
            <a:avLst/>
          </a:prstGeom>
        </p:spPr>
      </p:pic>
      <p:pic>
        <p:nvPicPr>
          <p:cNvPr id="30" name="Picture 29">
            <a:extLst>
              <a:ext uri="{FF2B5EF4-FFF2-40B4-BE49-F238E27FC236}">
                <a16:creationId xmlns:a16="http://schemas.microsoft.com/office/drawing/2014/main" id="{2127E9A5-1C70-31F1-4B38-147CC39B6B42}"/>
              </a:ext>
            </a:extLst>
          </p:cNvPr>
          <p:cNvPicPr>
            <a:picLocks noChangeAspect="1"/>
          </p:cNvPicPr>
          <p:nvPr/>
        </p:nvPicPr>
        <p:blipFill>
          <a:blip r:embed="rId14"/>
          <a:stretch>
            <a:fillRect/>
          </a:stretch>
        </p:blipFill>
        <p:spPr>
          <a:xfrm rot="19743996">
            <a:off x="5816530" y="2683733"/>
            <a:ext cx="676788" cy="325415"/>
          </a:xfrm>
          <a:prstGeom prst="rect">
            <a:avLst/>
          </a:prstGeom>
        </p:spPr>
      </p:pic>
      <p:pic>
        <p:nvPicPr>
          <p:cNvPr id="31" name="Picture 30">
            <a:extLst>
              <a:ext uri="{FF2B5EF4-FFF2-40B4-BE49-F238E27FC236}">
                <a16:creationId xmlns:a16="http://schemas.microsoft.com/office/drawing/2014/main" id="{6A890474-0702-CEFC-BCDB-EF77AA4110C3}"/>
              </a:ext>
            </a:extLst>
          </p:cNvPr>
          <p:cNvPicPr>
            <a:picLocks noChangeAspect="1"/>
          </p:cNvPicPr>
          <p:nvPr/>
        </p:nvPicPr>
        <p:blipFill>
          <a:blip r:embed="rId14"/>
          <a:stretch>
            <a:fillRect/>
          </a:stretch>
        </p:blipFill>
        <p:spPr>
          <a:xfrm rot="16047518">
            <a:off x="6593521" y="3342670"/>
            <a:ext cx="462256" cy="222263"/>
          </a:xfrm>
          <a:prstGeom prst="rect">
            <a:avLst/>
          </a:prstGeom>
        </p:spPr>
      </p:pic>
      <p:sp>
        <p:nvSpPr>
          <p:cNvPr id="32" name="TextBox 31">
            <a:extLst>
              <a:ext uri="{FF2B5EF4-FFF2-40B4-BE49-F238E27FC236}">
                <a16:creationId xmlns:a16="http://schemas.microsoft.com/office/drawing/2014/main" id="{B9619934-0B3E-6E24-66EC-B674347F16EC}"/>
              </a:ext>
            </a:extLst>
          </p:cNvPr>
          <p:cNvSpPr txBox="1"/>
          <p:nvPr/>
        </p:nvSpPr>
        <p:spPr>
          <a:xfrm>
            <a:off x="5388048" y="4525271"/>
            <a:ext cx="2074382" cy="954107"/>
          </a:xfrm>
          <a:prstGeom prst="rect">
            <a:avLst/>
          </a:prstGeom>
          <a:noFill/>
        </p:spPr>
        <p:txBody>
          <a:bodyPr wrap="square" rtlCol="0">
            <a:spAutoFit/>
          </a:bodyPr>
          <a:lstStyle>
            <a:defPPr>
              <a:defRPr lang="en-US"/>
            </a:defPPr>
            <a:lvl1pPr algn="ctr"/>
          </a:lstStyle>
          <a:p>
            <a:r>
              <a:rPr lang="en-US" sz="2800" b="1" dirty="0"/>
              <a:t>Loud noise field</a:t>
            </a:r>
          </a:p>
        </p:txBody>
      </p:sp>
      <p:sp>
        <p:nvSpPr>
          <p:cNvPr id="33" name="TextBox 32">
            <a:extLst>
              <a:ext uri="{FF2B5EF4-FFF2-40B4-BE49-F238E27FC236}">
                <a16:creationId xmlns:a16="http://schemas.microsoft.com/office/drawing/2014/main" id="{08AE7D68-C989-E12F-F7EA-1DA52BD4E6CA}"/>
              </a:ext>
            </a:extLst>
          </p:cNvPr>
          <p:cNvSpPr txBox="1"/>
          <p:nvPr/>
        </p:nvSpPr>
        <p:spPr>
          <a:xfrm>
            <a:off x="9293640" y="4710991"/>
            <a:ext cx="1968193" cy="954107"/>
          </a:xfrm>
          <a:prstGeom prst="rect">
            <a:avLst/>
          </a:prstGeom>
          <a:noFill/>
        </p:spPr>
        <p:txBody>
          <a:bodyPr wrap="square" rtlCol="0">
            <a:spAutoFit/>
          </a:bodyPr>
          <a:lstStyle>
            <a:defPPr>
              <a:defRPr lang="en-US"/>
            </a:defPPr>
            <a:lvl1pPr algn="ctr"/>
          </a:lstStyle>
          <a:p>
            <a:r>
              <a:rPr lang="en-US" sz="2800" b="1" dirty="0"/>
              <a:t>Clean</a:t>
            </a:r>
            <a:r>
              <a:rPr lang="en-US" sz="2400" b="1" dirty="0"/>
              <a:t> </a:t>
            </a:r>
            <a:r>
              <a:rPr lang="en-US" sz="2800" b="1" dirty="0"/>
              <a:t>speech</a:t>
            </a:r>
          </a:p>
        </p:txBody>
      </p:sp>
      <p:sp>
        <p:nvSpPr>
          <p:cNvPr id="34" name="TextBox 33">
            <a:extLst>
              <a:ext uri="{FF2B5EF4-FFF2-40B4-BE49-F238E27FC236}">
                <a16:creationId xmlns:a16="http://schemas.microsoft.com/office/drawing/2014/main" id="{44D5CD9C-3BC6-81E3-356C-A62D7E638D2E}"/>
              </a:ext>
            </a:extLst>
          </p:cNvPr>
          <p:cNvSpPr txBox="1"/>
          <p:nvPr/>
        </p:nvSpPr>
        <p:spPr>
          <a:xfrm>
            <a:off x="4082876" y="5550085"/>
            <a:ext cx="2004685" cy="523220"/>
          </a:xfrm>
          <a:prstGeom prst="rect">
            <a:avLst/>
          </a:prstGeom>
          <a:noFill/>
        </p:spPr>
        <p:txBody>
          <a:bodyPr wrap="square" rtlCol="0">
            <a:spAutoFit/>
          </a:bodyPr>
          <a:lstStyle>
            <a:defPPr>
              <a:defRPr lang="en-US"/>
            </a:defPPr>
            <a:lvl1pPr algn="ctr"/>
          </a:lstStyle>
          <a:p>
            <a:r>
              <a:rPr lang="en-US" sz="2800" b="1" dirty="0"/>
              <a:t>Voice signal</a:t>
            </a:r>
          </a:p>
        </p:txBody>
      </p:sp>
      <p:sp>
        <p:nvSpPr>
          <p:cNvPr id="35" name="Freeform 60">
            <a:extLst>
              <a:ext uri="{FF2B5EF4-FFF2-40B4-BE49-F238E27FC236}">
                <a16:creationId xmlns:a16="http://schemas.microsoft.com/office/drawing/2014/main" id="{1B367A04-2E2F-BFBB-C74D-03DC7040B0A8}"/>
              </a:ext>
            </a:extLst>
          </p:cNvPr>
          <p:cNvSpPr/>
          <p:nvPr/>
        </p:nvSpPr>
        <p:spPr>
          <a:xfrm>
            <a:off x="4198527" y="4941824"/>
            <a:ext cx="713828" cy="584112"/>
          </a:xfrm>
          <a:custGeom>
            <a:avLst/>
            <a:gdLst>
              <a:gd name="connsiteX0" fmla="*/ 0 w 793985"/>
              <a:gd name="connsiteY0" fmla="*/ 335280 h 432488"/>
              <a:gd name="connsiteX1" fmla="*/ 762000 w 793985"/>
              <a:gd name="connsiteY1" fmla="*/ 411480 h 432488"/>
              <a:gd name="connsiteX2" fmla="*/ 579120 w 793985"/>
              <a:gd name="connsiteY2" fmla="*/ 0 h 432488"/>
            </a:gdLst>
            <a:ahLst/>
            <a:cxnLst>
              <a:cxn ang="0">
                <a:pos x="connsiteX0" y="connsiteY0"/>
              </a:cxn>
              <a:cxn ang="0">
                <a:pos x="connsiteX1" y="connsiteY1"/>
              </a:cxn>
              <a:cxn ang="0">
                <a:pos x="connsiteX2" y="connsiteY2"/>
              </a:cxn>
            </a:cxnLst>
            <a:rect l="l" t="t" r="r" b="b"/>
            <a:pathLst>
              <a:path w="793985" h="432488">
                <a:moveTo>
                  <a:pt x="0" y="335280"/>
                </a:moveTo>
                <a:cubicBezTo>
                  <a:pt x="332740" y="401320"/>
                  <a:pt x="665480" y="467360"/>
                  <a:pt x="762000" y="411480"/>
                </a:cubicBezTo>
                <a:cubicBezTo>
                  <a:pt x="858520" y="355600"/>
                  <a:pt x="718820" y="177800"/>
                  <a:pt x="579120" y="0"/>
                </a:cubicBezTo>
              </a:path>
            </a:pathLst>
          </a:custGeom>
          <a:ln w="50800">
            <a:solidFill>
              <a:schemeClr val="tx1"/>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Connector: Curved 35">
            <a:extLst>
              <a:ext uri="{FF2B5EF4-FFF2-40B4-BE49-F238E27FC236}">
                <a16:creationId xmlns:a16="http://schemas.microsoft.com/office/drawing/2014/main" id="{7C193C99-5E14-BEEC-0B6C-560160F8D42F}"/>
              </a:ext>
            </a:extLst>
          </p:cNvPr>
          <p:cNvCxnSpPr>
            <a:cxnSpLocks/>
            <a:stCxn id="13" idx="6"/>
            <a:endCxn id="15" idx="2"/>
          </p:cNvCxnSpPr>
          <p:nvPr/>
        </p:nvCxnSpPr>
        <p:spPr>
          <a:xfrm>
            <a:off x="2699849" y="2398064"/>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0A72D4F1-8BEA-35B5-6202-070CDBBDC21F}"/>
              </a:ext>
            </a:extLst>
          </p:cNvPr>
          <p:cNvCxnSpPr>
            <a:cxnSpLocks/>
          </p:cNvCxnSpPr>
          <p:nvPr/>
        </p:nvCxnSpPr>
        <p:spPr>
          <a:xfrm>
            <a:off x="5548087" y="2435238"/>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49D8E77D-07BC-EFA7-6E0D-DA10CD2F1951}"/>
              </a:ext>
            </a:extLst>
          </p:cNvPr>
          <p:cNvCxnSpPr>
            <a:cxnSpLocks/>
          </p:cNvCxnSpPr>
          <p:nvPr/>
        </p:nvCxnSpPr>
        <p:spPr>
          <a:xfrm>
            <a:off x="8361375" y="2447938"/>
            <a:ext cx="1001963" cy="12700"/>
          </a:xfrm>
          <a:prstGeom prst="curvedConnector3">
            <a:avLst>
              <a:gd name="adj1" fmla="val 41914"/>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6B6EE66A-8451-E1FB-CE82-789313BC3CBC}"/>
              </a:ext>
            </a:extLst>
          </p:cNvPr>
          <p:cNvCxnSpPr>
            <a:cxnSpLocks/>
            <a:stCxn id="17" idx="4"/>
            <a:endCxn id="33" idx="0"/>
          </p:cNvCxnSpPr>
          <p:nvPr/>
        </p:nvCxnSpPr>
        <p:spPr>
          <a:xfrm rot="5400000">
            <a:off x="9579257" y="4012511"/>
            <a:ext cx="1396960" cy="12700"/>
          </a:xfrm>
          <a:prstGeom prst="curvedConnector3">
            <a:avLst>
              <a:gd name="adj1" fmla="val 50000"/>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4A09320-C4C8-9EAC-4290-06F6FB472982}"/>
              </a:ext>
            </a:extLst>
          </p:cNvPr>
          <p:cNvSpPr/>
          <p:nvPr/>
        </p:nvSpPr>
        <p:spPr>
          <a:xfrm>
            <a:off x="130106" y="382271"/>
            <a:ext cx="11451057" cy="626332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0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2"/>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6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2"/>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ilhouette,conversation,man,woman,standing - free image from needpix.com">
            <a:extLst>
              <a:ext uri="{FF2B5EF4-FFF2-40B4-BE49-F238E27FC236}">
                <a16:creationId xmlns:a16="http://schemas.microsoft.com/office/drawing/2014/main" id="{162CE7D6-DD40-C850-6D28-234F25A33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561" y="2310207"/>
            <a:ext cx="1876332" cy="3752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EA4C37-416A-AE7E-8D2F-EF54B929DBC4}"/>
              </a:ext>
            </a:extLst>
          </p:cNvPr>
          <p:cNvSpPr txBox="1"/>
          <p:nvPr/>
        </p:nvSpPr>
        <p:spPr>
          <a:xfrm>
            <a:off x="9901580" y="532045"/>
            <a:ext cx="2085491" cy="954107"/>
          </a:xfrm>
          <a:prstGeom prst="rect">
            <a:avLst/>
          </a:prstGeom>
          <a:noFill/>
        </p:spPr>
        <p:txBody>
          <a:bodyPr wrap="square" rtlCol="0">
            <a:spAutoFit/>
          </a:bodyPr>
          <a:lstStyle/>
          <a:p>
            <a:pPr algn="ctr"/>
            <a:r>
              <a:rPr lang="en-US" sz="2800" dirty="0"/>
              <a:t>Interference Speech</a:t>
            </a:r>
          </a:p>
        </p:txBody>
      </p:sp>
      <p:grpSp>
        <p:nvGrpSpPr>
          <p:cNvPr id="9" name="Group 8">
            <a:extLst>
              <a:ext uri="{FF2B5EF4-FFF2-40B4-BE49-F238E27FC236}">
                <a16:creationId xmlns:a16="http://schemas.microsoft.com/office/drawing/2014/main" id="{EBB27EB7-B85D-FE9D-B45B-A781DD28041F}"/>
              </a:ext>
            </a:extLst>
          </p:cNvPr>
          <p:cNvGrpSpPr/>
          <p:nvPr/>
        </p:nvGrpSpPr>
        <p:grpSpPr>
          <a:xfrm rot="14807340">
            <a:off x="10374617" y="1736695"/>
            <a:ext cx="1151665" cy="1100443"/>
            <a:chOff x="2346129" y="1321104"/>
            <a:chExt cx="1756307" cy="2136013"/>
          </a:xfrm>
        </p:grpSpPr>
        <p:sp>
          <p:nvSpPr>
            <p:cNvPr id="10" name="Freeform 27">
              <a:extLst>
                <a:ext uri="{FF2B5EF4-FFF2-40B4-BE49-F238E27FC236}">
                  <a16:creationId xmlns:a16="http://schemas.microsoft.com/office/drawing/2014/main" id="{179F1E0B-C984-7496-BC5D-5C3033A95C11}"/>
                </a:ext>
              </a:extLst>
            </p:cNvPr>
            <p:cNvSpPr/>
            <p:nvPr/>
          </p:nvSpPr>
          <p:spPr>
            <a:xfrm>
              <a:off x="2501836" y="2041976"/>
              <a:ext cx="901263" cy="10961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Freeform 28">
              <a:extLst>
                <a:ext uri="{FF2B5EF4-FFF2-40B4-BE49-F238E27FC236}">
                  <a16:creationId xmlns:a16="http://schemas.microsoft.com/office/drawing/2014/main" id="{416671A8-51FB-384B-2254-3FAD50B8AC43}"/>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2" name="Freeform 29">
              <a:extLst>
                <a:ext uri="{FF2B5EF4-FFF2-40B4-BE49-F238E27FC236}">
                  <a16:creationId xmlns:a16="http://schemas.microsoft.com/office/drawing/2014/main" id="{0D78C522-F25F-1E43-B0EC-E8006A6F34A5}"/>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Freeform 30">
              <a:extLst>
                <a:ext uri="{FF2B5EF4-FFF2-40B4-BE49-F238E27FC236}">
                  <a16:creationId xmlns:a16="http://schemas.microsoft.com/office/drawing/2014/main" id="{474CF85D-413E-7131-DE5F-7CE6FD8A9B0F}"/>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grpSp>
      <p:pic>
        <p:nvPicPr>
          <p:cNvPr id="14" name="Picture 10" descr="en">
            <a:extLst>
              <a:ext uri="{FF2B5EF4-FFF2-40B4-BE49-F238E27FC236}">
                <a16:creationId xmlns:a16="http://schemas.microsoft.com/office/drawing/2014/main" id="{F9D55DA7-F366-7CE6-4E00-F6E2DE1C8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83890" y="1498126"/>
            <a:ext cx="3686222" cy="25893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92AB41-2BAD-3BDD-BBA8-C71B3CE5B0E0}"/>
              </a:ext>
            </a:extLst>
          </p:cNvPr>
          <p:cNvSpPr txBox="1"/>
          <p:nvPr/>
        </p:nvSpPr>
        <p:spPr>
          <a:xfrm>
            <a:off x="2260312" y="978881"/>
            <a:ext cx="2354871" cy="523220"/>
          </a:xfrm>
          <a:prstGeom prst="rect">
            <a:avLst/>
          </a:prstGeom>
          <a:noFill/>
        </p:spPr>
        <p:txBody>
          <a:bodyPr wrap="square" rtlCol="0">
            <a:spAutoFit/>
          </a:bodyPr>
          <a:lstStyle/>
          <a:p>
            <a:pPr algn="ctr"/>
            <a:r>
              <a:rPr lang="en-US" sz="2800" dirty="0"/>
              <a:t>Noise</a:t>
            </a:r>
          </a:p>
        </p:txBody>
      </p:sp>
      <p:grpSp>
        <p:nvGrpSpPr>
          <p:cNvPr id="16" name="Group 15">
            <a:extLst>
              <a:ext uri="{FF2B5EF4-FFF2-40B4-BE49-F238E27FC236}">
                <a16:creationId xmlns:a16="http://schemas.microsoft.com/office/drawing/2014/main" id="{9D697207-13B0-BCA4-863D-8C9E51B3FDF6}"/>
              </a:ext>
            </a:extLst>
          </p:cNvPr>
          <p:cNvGrpSpPr/>
          <p:nvPr/>
        </p:nvGrpSpPr>
        <p:grpSpPr>
          <a:xfrm rot="20138560">
            <a:off x="2592034" y="1321469"/>
            <a:ext cx="1124909" cy="1198686"/>
            <a:chOff x="2346129" y="1321104"/>
            <a:chExt cx="1756307" cy="2136013"/>
          </a:xfrm>
        </p:grpSpPr>
        <p:sp>
          <p:nvSpPr>
            <p:cNvPr id="17" name="Freeform 22">
              <a:extLst>
                <a:ext uri="{FF2B5EF4-FFF2-40B4-BE49-F238E27FC236}">
                  <a16:creationId xmlns:a16="http://schemas.microsoft.com/office/drawing/2014/main" id="{A723B07B-7A0E-AC4F-BB97-38DD3196ED06}"/>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Freeform 23">
              <a:extLst>
                <a:ext uri="{FF2B5EF4-FFF2-40B4-BE49-F238E27FC236}">
                  <a16:creationId xmlns:a16="http://schemas.microsoft.com/office/drawing/2014/main" id="{46A90BE3-66AB-26C8-3CF9-7BDB876304B8}"/>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Freeform 24">
              <a:extLst>
                <a:ext uri="{FF2B5EF4-FFF2-40B4-BE49-F238E27FC236}">
                  <a16:creationId xmlns:a16="http://schemas.microsoft.com/office/drawing/2014/main" id="{AE67330D-A22C-282C-0ED1-4DC3E6C4ACDA}"/>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0" name="Freeform 25">
              <a:extLst>
                <a:ext uri="{FF2B5EF4-FFF2-40B4-BE49-F238E27FC236}">
                  <a16:creationId xmlns:a16="http://schemas.microsoft.com/office/drawing/2014/main" id="{3680528B-892B-581A-3499-2F859120B272}"/>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8869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2"/>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ilhouette,conversation,man,woman,standing - free image from needpix.com">
            <a:extLst>
              <a:ext uri="{FF2B5EF4-FFF2-40B4-BE49-F238E27FC236}">
                <a16:creationId xmlns:a16="http://schemas.microsoft.com/office/drawing/2014/main" id="{162CE7D6-DD40-C850-6D28-234F25A33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561" y="2310207"/>
            <a:ext cx="1876332" cy="3752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EA4C37-416A-AE7E-8D2F-EF54B929DBC4}"/>
              </a:ext>
            </a:extLst>
          </p:cNvPr>
          <p:cNvSpPr txBox="1"/>
          <p:nvPr/>
        </p:nvSpPr>
        <p:spPr>
          <a:xfrm>
            <a:off x="9901580" y="532045"/>
            <a:ext cx="2085491" cy="954107"/>
          </a:xfrm>
          <a:prstGeom prst="rect">
            <a:avLst/>
          </a:prstGeom>
          <a:noFill/>
        </p:spPr>
        <p:txBody>
          <a:bodyPr wrap="square" rtlCol="0">
            <a:spAutoFit/>
          </a:bodyPr>
          <a:lstStyle/>
          <a:p>
            <a:pPr algn="ctr"/>
            <a:r>
              <a:rPr lang="en-US" sz="2800" dirty="0"/>
              <a:t>Interference Speech</a:t>
            </a:r>
          </a:p>
        </p:txBody>
      </p:sp>
      <p:grpSp>
        <p:nvGrpSpPr>
          <p:cNvPr id="9" name="Group 8">
            <a:extLst>
              <a:ext uri="{FF2B5EF4-FFF2-40B4-BE49-F238E27FC236}">
                <a16:creationId xmlns:a16="http://schemas.microsoft.com/office/drawing/2014/main" id="{EBB27EB7-B85D-FE9D-B45B-A781DD28041F}"/>
              </a:ext>
            </a:extLst>
          </p:cNvPr>
          <p:cNvGrpSpPr/>
          <p:nvPr/>
        </p:nvGrpSpPr>
        <p:grpSpPr>
          <a:xfrm rot="14807340">
            <a:off x="10374617" y="1736695"/>
            <a:ext cx="1151665" cy="1100443"/>
            <a:chOff x="2346129" y="1321104"/>
            <a:chExt cx="1756307" cy="2136013"/>
          </a:xfrm>
        </p:grpSpPr>
        <p:sp>
          <p:nvSpPr>
            <p:cNvPr id="10" name="Freeform 27">
              <a:extLst>
                <a:ext uri="{FF2B5EF4-FFF2-40B4-BE49-F238E27FC236}">
                  <a16:creationId xmlns:a16="http://schemas.microsoft.com/office/drawing/2014/main" id="{179F1E0B-C984-7496-BC5D-5C3033A95C11}"/>
                </a:ext>
              </a:extLst>
            </p:cNvPr>
            <p:cNvSpPr/>
            <p:nvPr/>
          </p:nvSpPr>
          <p:spPr>
            <a:xfrm>
              <a:off x="2501836" y="2041976"/>
              <a:ext cx="901263" cy="10961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Freeform 28">
              <a:extLst>
                <a:ext uri="{FF2B5EF4-FFF2-40B4-BE49-F238E27FC236}">
                  <a16:creationId xmlns:a16="http://schemas.microsoft.com/office/drawing/2014/main" id="{416671A8-51FB-384B-2254-3FAD50B8AC43}"/>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2" name="Freeform 29">
              <a:extLst>
                <a:ext uri="{FF2B5EF4-FFF2-40B4-BE49-F238E27FC236}">
                  <a16:creationId xmlns:a16="http://schemas.microsoft.com/office/drawing/2014/main" id="{0D78C522-F25F-1E43-B0EC-E8006A6F34A5}"/>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Freeform 30">
              <a:extLst>
                <a:ext uri="{FF2B5EF4-FFF2-40B4-BE49-F238E27FC236}">
                  <a16:creationId xmlns:a16="http://schemas.microsoft.com/office/drawing/2014/main" id="{474CF85D-413E-7131-DE5F-7CE6FD8A9B0F}"/>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grpSp>
      <p:pic>
        <p:nvPicPr>
          <p:cNvPr id="14" name="Picture 10" descr="en">
            <a:extLst>
              <a:ext uri="{FF2B5EF4-FFF2-40B4-BE49-F238E27FC236}">
                <a16:creationId xmlns:a16="http://schemas.microsoft.com/office/drawing/2014/main" id="{F9D55DA7-F366-7CE6-4E00-F6E2DE1C8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83890" y="1498126"/>
            <a:ext cx="3686222" cy="25893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92AB41-2BAD-3BDD-BBA8-C71B3CE5B0E0}"/>
              </a:ext>
            </a:extLst>
          </p:cNvPr>
          <p:cNvSpPr txBox="1"/>
          <p:nvPr/>
        </p:nvSpPr>
        <p:spPr>
          <a:xfrm>
            <a:off x="2260312" y="978881"/>
            <a:ext cx="2354871" cy="523220"/>
          </a:xfrm>
          <a:prstGeom prst="rect">
            <a:avLst/>
          </a:prstGeom>
          <a:noFill/>
        </p:spPr>
        <p:txBody>
          <a:bodyPr wrap="square" rtlCol="0">
            <a:spAutoFit/>
          </a:bodyPr>
          <a:lstStyle/>
          <a:p>
            <a:pPr algn="ctr"/>
            <a:r>
              <a:rPr lang="en-US" sz="2800" dirty="0"/>
              <a:t>Noise</a:t>
            </a:r>
          </a:p>
        </p:txBody>
      </p:sp>
      <p:grpSp>
        <p:nvGrpSpPr>
          <p:cNvPr id="16" name="Group 15">
            <a:extLst>
              <a:ext uri="{FF2B5EF4-FFF2-40B4-BE49-F238E27FC236}">
                <a16:creationId xmlns:a16="http://schemas.microsoft.com/office/drawing/2014/main" id="{9D697207-13B0-BCA4-863D-8C9E51B3FDF6}"/>
              </a:ext>
            </a:extLst>
          </p:cNvPr>
          <p:cNvGrpSpPr/>
          <p:nvPr/>
        </p:nvGrpSpPr>
        <p:grpSpPr>
          <a:xfrm rot="20138560">
            <a:off x="2592034" y="1321469"/>
            <a:ext cx="1124909" cy="1198686"/>
            <a:chOff x="2346129" y="1321104"/>
            <a:chExt cx="1756307" cy="2136013"/>
          </a:xfrm>
        </p:grpSpPr>
        <p:sp>
          <p:nvSpPr>
            <p:cNvPr id="17" name="Freeform 22">
              <a:extLst>
                <a:ext uri="{FF2B5EF4-FFF2-40B4-BE49-F238E27FC236}">
                  <a16:creationId xmlns:a16="http://schemas.microsoft.com/office/drawing/2014/main" id="{A723B07B-7A0E-AC4F-BB97-38DD3196ED06}"/>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Freeform 23">
              <a:extLst>
                <a:ext uri="{FF2B5EF4-FFF2-40B4-BE49-F238E27FC236}">
                  <a16:creationId xmlns:a16="http://schemas.microsoft.com/office/drawing/2014/main" id="{46A90BE3-66AB-26C8-3CF9-7BDB876304B8}"/>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Freeform 24">
              <a:extLst>
                <a:ext uri="{FF2B5EF4-FFF2-40B4-BE49-F238E27FC236}">
                  <a16:creationId xmlns:a16="http://schemas.microsoft.com/office/drawing/2014/main" id="{AE67330D-A22C-282C-0ED1-4DC3E6C4ACDA}"/>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0" name="Freeform 25">
              <a:extLst>
                <a:ext uri="{FF2B5EF4-FFF2-40B4-BE49-F238E27FC236}">
                  <a16:creationId xmlns:a16="http://schemas.microsoft.com/office/drawing/2014/main" id="{3680528B-892B-581A-3499-2F859120B272}"/>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21" name="Straight Arrow Connector 20">
            <a:extLst>
              <a:ext uri="{FF2B5EF4-FFF2-40B4-BE49-F238E27FC236}">
                <a16:creationId xmlns:a16="http://schemas.microsoft.com/office/drawing/2014/main" id="{86331992-82D8-4D95-31A6-2FB1A32199A4}"/>
              </a:ext>
            </a:extLst>
          </p:cNvPr>
          <p:cNvCxnSpPr>
            <a:cxnSpLocks/>
            <a:stCxn id="13" idx="7"/>
          </p:cNvCxnSpPr>
          <p:nvPr/>
        </p:nvCxnSpPr>
        <p:spPr>
          <a:xfrm flipH="1">
            <a:off x="8692278" y="2157342"/>
            <a:ext cx="1902850" cy="1583371"/>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13E3E45-4207-098A-4886-D6AB421D2A75}"/>
              </a:ext>
            </a:extLst>
          </p:cNvPr>
          <p:cNvCxnSpPr>
            <a:cxnSpLocks/>
          </p:cNvCxnSpPr>
          <p:nvPr/>
        </p:nvCxnSpPr>
        <p:spPr>
          <a:xfrm>
            <a:off x="2983930" y="2190520"/>
            <a:ext cx="884166" cy="1328184"/>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No sign with solid fill">
            <a:extLst>
              <a:ext uri="{FF2B5EF4-FFF2-40B4-BE49-F238E27FC236}">
                <a16:creationId xmlns:a16="http://schemas.microsoft.com/office/drawing/2014/main" id="{46BEFA2F-EB1E-0B79-85C0-72D77509F5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2396" y="3431219"/>
            <a:ext cx="914400" cy="914400"/>
          </a:xfrm>
          <a:prstGeom prst="rect">
            <a:avLst/>
          </a:prstGeom>
        </p:spPr>
      </p:pic>
      <p:pic>
        <p:nvPicPr>
          <p:cNvPr id="28" name="Graphic 27" descr="No sign with solid fill">
            <a:extLst>
              <a:ext uri="{FF2B5EF4-FFF2-40B4-BE49-F238E27FC236}">
                <a16:creationId xmlns:a16="http://schemas.microsoft.com/office/drawing/2014/main" id="{EDD52EC9-6825-FF90-D409-4F1822EC22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2290" y="3565876"/>
            <a:ext cx="914400" cy="914400"/>
          </a:xfrm>
          <a:prstGeom prst="rect">
            <a:avLst/>
          </a:prstGeom>
        </p:spPr>
      </p:pic>
    </p:spTree>
    <p:extLst>
      <p:ext uri="{BB962C8B-B14F-4D97-AF65-F5344CB8AC3E}">
        <p14:creationId xmlns:p14="http://schemas.microsoft.com/office/powerpoint/2010/main" val="403949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Draw a Face for Beginners | Very Easy Drawing Tutorial">
            <a:extLst>
              <a:ext uri="{FF2B5EF4-FFF2-40B4-BE49-F238E27FC236}">
                <a16:creationId xmlns:a16="http://schemas.microsoft.com/office/drawing/2014/main" id="{D6F093C2-766C-C9BA-6A64-D64798D5F8E8}"/>
              </a:ext>
            </a:extLst>
          </p:cNvPr>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3502332" y="1397592"/>
            <a:ext cx="5315070" cy="531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 AirPods For Black iPhone 7, 7 Plus: Where To Buy Black Version Of  Apple's Shiny White AirPods">
            <a:extLst>
              <a:ext uri="{FF2B5EF4-FFF2-40B4-BE49-F238E27FC236}">
                <a16:creationId xmlns:a16="http://schemas.microsoft.com/office/drawing/2014/main" id="{89E7769B-3317-5799-D428-9C54CCCEEA5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20413482" flipH="1">
            <a:off x="4427809" y="4088728"/>
            <a:ext cx="342691" cy="8264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AirPods For Black iPhone 7, 7 Plus: Where To Buy Black Version Of  Apple's Shiny White AirPods">
            <a:extLst>
              <a:ext uri="{FF2B5EF4-FFF2-40B4-BE49-F238E27FC236}">
                <a16:creationId xmlns:a16="http://schemas.microsoft.com/office/drawing/2014/main" id="{3BD334F3-BEAF-DAEE-9E5B-CAB89BCCF9C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845" t="23202" r="51600" b="12484"/>
          <a:stretch/>
        </p:blipFill>
        <p:spPr bwMode="auto">
          <a:xfrm rot="1551533">
            <a:off x="7459565" y="4066552"/>
            <a:ext cx="328134" cy="844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Silhouette,conversation,man,woman,standing - free image from needpix.com">
            <a:extLst>
              <a:ext uri="{FF2B5EF4-FFF2-40B4-BE49-F238E27FC236}">
                <a16:creationId xmlns:a16="http://schemas.microsoft.com/office/drawing/2014/main" id="{162CE7D6-DD40-C850-6D28-234F25A33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561" y="2310207"/>
            <a:ext cx="1876332" cy="3752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EA4C37-416A-AE7E-8D2F-EF54B929DBC4}"/>
              </a:ext>
            </a:extLst>
          </p:cNvPr>
          <p:cNvSpPr txBox="1"/>
          <p:nvPr/>
        </p:nvSpPr>
        <p:spPr>
          <a:xfrm>
            <a:off x="9901580" y="532045"/>
            <a:ext cx="2085491" cy="954107"/>
          </a:xfrm>
          <a:prstGeom prst="rect">
            <a:avLst/>
          </a:prstGeom>
          <a:noFill/>
        </p:spPr>
        <p:txBody>
          <a:bodyPr wrap="square" rtlCol="0">
            <a:spAutoFit/>
          </a:bodyPr>
          <a:lstStyle/>
          <a:p>
            <a:pPr algn="ctr"/>
            <a:r>
              <a:rPr lang="en-US" sz="2800" dirty="0"/>
              <a:t>Interference Speech</a:t>
            </a:r>
          </a:p>
        </p:txBody>
      </p:sp>
      <p:grpSp>
        <p:nvGrpSpPr>
          <p:cNvPr id="9" name="Group 8">
            <a:extLst>
              <a:ext uri="{FF2B5EF4-FFF2-40B4-BE49-F238E27FC236}">
                <a16:creationId xmlns:a16="http://schemas.microsoft.com/office/drawing/2014/main" id="{EBB27EB7-B85D-FE9D-B45B-A781DD28041F}"/>
              </a:ext>
            </a:extLst>
          </p:cNvPr>
          <p:cNvGrpSpPr/>
          <p:nvPr/>
        </p:nvGrpSpPr>
        <p:grpSpPr>
          <a:xfrm rot="14807340">
            <a:off x="10374617" y="1736695"/>
            <a:ext cx="1151665" cy="1100443"/>
            <a:chOff x="2346129" y="1321104"/>
            <a:chExt cx="1756307" cy="2136013"/>
          </a:xfrm>
        </p:grpSpPr>
        <p:sp>
          <p:nvSpPr>
            <p:cNvPr id="10" name="Freeform 27">
              <a:extLst>
                <a:ext uri="{FF2B5EF4-FFF2-40B4-BE49-F238E27FC236}">
                  <a16:creationId xmlns:a16="http://schemas.microsoft.com/office/drawing/2014/main" id="{179F1E0B-C984-7496-BC5D-5C3033A95C11}"/>
                </a:ext>
              </a:extLst>
            </p:cNvPr>
            <p:cNvSpPr/>
            <p:nvPr/>
          </p:nvSpPr>
          <p:spPr>
            <a:xfrm>
              <a:off x="2501836" y="2041976"/>
              <a:ext cx="901263" cy="10961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1" name="Freeform 28">
              <a:extLst>
                <a:ext uri="{FF2B5EF4-FFF2-40B4-BE49-F238E27FC236}">
                  <a16:creationId xmlns:a16="http://schemas.microsoft.com/office/drawing/2014/main" id="{416671A8-51FB-384B-2254-3FAD50B8AC43}"/>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2" name="Freeform 29">
              <a:extLst>
                <a:ext uri="{FF2B5EF4-FFF2-40B4-BE49-F238E27FC236}">
                  <a16:creationId xmlns:a16="http://schemas.microsoft.com/office/drawing/2014/main" id="{0D78C522-F25F-1E43-B0EC-E8006A6F34A5}"/>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Freeform 30">
              <a:extLst>
                <a:ext uri="{FF2B5EF4-FFF2-40B4-BE49-F238E27FC236}">
                  <a16:creationId xmlns:a16="http://schemas.microsoft.com/office/drawing/2014/main" id="{474CF85D-413E-7131-DE5F-7CE6FD8A9B0F}"/>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grpSp>
      <p:pic>
        <p:nvPicPr>
          <p:cNvPr id="14" name="Picture 10" descr="en">
            <a:extLst>
              <a:ext uri="{FF2B5EF4-FFF2-40B4-BE49-F238E27FC236}">
                <a16:creationId xmlns:a16="http://schemas.microsoft.com/office/drawing/2014/main" id="{F9D55DA7-F366-7CE6-4E00-F6E2DE1C8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83890" y="1498126"/>
            <a:ext cx="3686222" cy="25893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B92AB41-2BAD-3BDD-BBA8-C71B3CE5B0E0}"/>
              </a:ext>
            </a:extLst>
          </p:cNvPr>
          <p:cNvSpPr txBox="1"/>
          <p:nvPr/>
        </p:nvSpPr>
        <p:spPr>
          <a:xfrm>
            <a:off x="2260312" y="978881"/>
            <a:ext cx="2354871" cy="523220"/>
          </a:xfrm>
          <a:prstGeom prst="rect">
            <a:avLst/>
          </a:prstGeom>
          <a:noFill/>
        </p:spPr>
        <p:txBody>
          <a:bodyPr wrap="square" rtlCol="0">
            <a:spAutoFit/>
          </a:bodyPr>
          <a:lstStyle/>
          <a:p>
            <a:pPr algn="ctr"/>
            <a:r>
              <a:rPr lang="en-US" sz="2800" dirty="0"/>
              <a:t>Noise</a:t>
            </a:r>
          </a:p>
        </p:txBody>
      </p:sp>
      <p:grpSp>
        <p:nvGrpSpPr>
          <p:cNvPr id="16" name="Group 15">
            <a:extLst>
              <a:ext uri="{FF2B5EF4-FFF2-40B4-BE49-F238E27FC236}">
                <a16:creationId xmlns:a16="http://schemas.microsoft.com/office/drawing/2014/main" id="{9D697207-13B0-BCA4-863D-8C9E51B3FDF6}"/>
              </a:ext>
            </a:extLst>
          </p:cNvPr>
          <p:cNvGrpSpPr/>
          <p:nvPr/>
        </p:nvGrpSpPr>
        <p:grpSpPr>
          <a:xfrm rot="20138560">
            <a:off x="2592034" y="1321469"/>
            <a:ext cx="1124909" cy="1198686"/>
            <a:chOff x="2346129" y="1321104"/>
            <a:chExt cx="1756307" cy="2136013"/>
          </a:xfrm>
        </p:grpSpPr>
        <p:sp>
          <p:nvSpPr>
            <p:cNvPr id="17" name="Freeform 22">
              <a:extLst>
                <a:ext uri="{FF2B5EF4-FFF2-40B4-BE49-F238E27FC236}">
                  <a16:creationId xmlns:a16="http://schemas.microsoft.com/office/drawing/2014/main" id="{A723B07B-7A0E-AC4F-BB97-38DD3196ED06}"/>
                </a:ext>
              </a:extLst>
            </p:cNvPr>
            <p:cNvSpPr/>
            <p:nvPr/>
          </p:nvSpPr>
          <p:spPr>
            <a:xfrm>
              <a:off x="2501836" y="2041977"/>
              <a:ext cx="901264" cy="109611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Freeform 23">
              <a:extLst>
                <a:ext uri="{FF2B5EF4-FFF2-40B4-BE49-F238E27FC236}">
                  <a16:creationId xmlns:a16="http://schemas.microsoft.com/office/drawing/2014/main" id="{46A90BE3-66AB-26C8-3CF9-7BDB876304B8}"/>
                </a:ext>
              </a:extLst>
            </p:cNvPr>
            <p:cNvSpPr/>
            <p:nvPr/>
          </p:nvSpPr>
          <p:spPr>
            <a:xfrm>
              <a:off x="2412112" y="1698221"/>
              <a:ext cx="1319540" cy="1604818"/>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Freeform 24">
              <a:extLst>
                <a:ext uri="{FF2B5EF4-FFF2-40B4-BE49-F238E27FC236}">
                  <a16:creationId xmlns:a16="http://schemas.microsoft.com/office/drawing/2014/main" id="{AE67330D-A22C-282C-0ED1-4DC3E6C4ACDA}"/>
                </a:ext>
              </a:extLst>
            </p:cNvPr>
            <p:cNvSpPr/>
            <p:nvPr/>
          </p:nvSpPr>
          <p:spPr>
            <a:xfrm>
              <a:off x="2593157" y="2417765"/>
              <a:ext cx="494091" cy="600910"/>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0" name="Freeform 25">
              <a:extLst>
                <a:ext uri="{FF2B5EF4-FFF2-40B4-BE49-F238E27FC236}">
                  <a16:creationId xmlns:a16="http://schemas.microsoft.com/office/drawing/2014/main" id="{3680528B-892B-581A-3499-2F859120B272}"/>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21" name="Straight Arrow Connector 20">
            <a:extLst>
              <a:ext uri="{FF2B5EF4-FFF2-40B4-BE49-F238E27FC236}">
                <a16:creationId xmlns:a16="http://schemas.microsoft.com/office/drawing/2014/main" id="{86331992-82D8-4D95-31A6-2FB1A32199A4}"/>
              </a:ext>
            </a:extLst>
          </p:cNvPr>
          <p:cNvCxnSpPr>
            <a:cxnSpLocks/>
            <a:stCxn id="13" idx="7"/>
          </p:cNvCxnSpPr>
          <p:nvPr/>
        </p:nvCxnSpPr>
        <p:spPr>
          <a:xfrm flipH="1">
            <a:off x="8395697" y="2157342"/>
            <a:ext cx="2199431" cy="1667665"/>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13E3E45-4207-098A-4886-D6AB421D2A75}"/>
              </a:ext>
            </a:extLst>
          </p:cNvPr>
          <p:cNvCxnSpPr>
            <a:cxnSpLocks/>
          </p:cNvCxnSpPr>
          <p:nvPr/>
        </p:nvCxnSpPr>
        <p:spPr>
          <a:xfrm>
            <a:off x="2983930" y="2190520"/>
            <a:ext cx="1174057" cy="1507720"/>
          </a:xfrm>
          <a:prstGeom prst="straightConnector1">
            <a:avLst/>
          </a:prstGeom>
          <a:ln w="889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F38475A-18D1-539D-2777-588CA1C54A2B}"/>
              </a:ext>
            </a:extLst>
          </p:cNvPr>
          <p:cNvSpPr txBox="1"/>
          <p:nvPr/>
        </p:nvSpPr>
        <p:spPr>
          <a:xfrm>
            <a:off x="7732017" y="3429000"/>
            <a:ext cx="765544" cy="1200329"/>
          </a:xfrm>
          <a:prstGeom prst="rect">
            <a:avLst/>
          </a:prstGeom>
          <a:noFill/>
        </p:spPr>
        <p:txBody>
          <a:bodyPr wrap="square" rtlCol="0">
            <a:spAutoFit/>
          </a:bodyPr>
          <a:lstStyle/>
          <a:p>
            <a:r>
              <a:rPr lang="en-US" sz="7200" dirty="0">
                <a:solidFill>
                  <a:srgbClr val="C00000"/>
                </a:solidFill>
                <a:sym typeface="Wingdings" panose="05000000000000000000" pitchFamily="2" charset="2"/>
              </a:rPr>
              <a:t></a:t>
            </a:r>
            <a:endParaRPr lang="en-US" sz="7200" dirty="0">
              <a:solidFill>
                <a:srgbClr val="C00000"/>
              </a:solidFill>
            </a:endParaRPr>
          </a:p>
        </p:txBody>
      </p:sp>
      <p:sp>
        <p:nvSpPr>
          <p:cNvPr id="24" name="TextBox 23">
            <a:extLst>
              <a:ext uri="{FF2B5EF4-FFF2-40B4-BE49-F238E27FC236}">
                <a16:creationId xmlns:a16="http://schemas.microsoft.com/office/drawing/2014/main" id="{A92AA630-38FF-EF2A-CDB8-8016E8E76F6A}"/>
              </a:ext>
            </a:extLst>
          </p:cNvPr>
          <p:cNvSpPr txBox="1"/>
          <p:nvPr/>
        </p:nvSpPr>
        <p:spPr>
          <a:xfrm>
            <a:off x="3799380" y="3359383"/>
            <a:ext cx="765544" cy="1200329"/>
          </a:xfrm>
          <a:prstGeom prst="rect">
            <a:avLst/>
          </a:prstGeom>
          <a:noFill/>
        </p:spPr>
        <p:txBody>
          <a:bodyPr wrap="square" rtlCol="0">
            <a:spAutoFit/>
          </a:bodyPr>
          <a:lstStyle/>
          <a:p>
            <a:r>
              <a:rPr lang="en-US" sz="7200" dirty="0">
                <a:solidFill>
                  <a:srgbClr val="C00000"/>
                </a:solidFill>
                <a:sym typeface="Wingdings" panose="05000000000000000000" pitchFamily="2" charset="2"/>
              </a:rPr>
              <a:t></a:t>
            </a:r>
            <a:endParaRPr lang="en-US" sz="7200" dirty="0">
              <a:solidFill>
                <a:srgbClr val="C00000"/>
              </a:solidFill>
            </a:endParaRPr>
          </a:p>
        </p:txBody>
      </p:sp>
      <p:sp>
        <p:nvSpPr>
          <p:cNvPr id="32" name="Rectangle 31">
            <a:extLst>
              <a:ext uri="{FF2B5EF4-FFF2-40B4-BE49-F238E27FC236}">
                <a16:creationId xmlns:a16="http://schemas.microsoft.com/office/drawing/2014/main" id="{1730403F-E566-BB3D-CF53-20A7881A37D2}"/>
              </a:ext>
            </a:extLst>
          </p:cNvPr>
          <p:cNvSpPr/>
          <p:nvPr/>
        </p:nvSpPr>
        <p:spPr>
          <a:xfrm>
            <a:off x="0" y="3305175"/>
            <a:ext cx="12192000" cy="977462"/>
          </a:xfrm>
          <a:prstGeom prst="rect">
            <a:avLst/>
          </a:prstGeom>
          <a:solidFill>
            <a:srgbClr val="C30A29"/>
          </a:solidFill>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Protect listener from outside noise</a:t>
            </a:r>
          </a:p>
        </p:txBody>
      </p:sp>
    </p:spTree>
    <p:extLst>
      <p:ext uri="{BB962C8B-B14F-4D97-AF65-F5344CB8AC3E}">
        <p14:creationId xmlns:p14="http://schemas.microsoft.com/office/powerpoint/2010/main" val="37181026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7"/>
</p:tagLst>
</file>

<file path=ppt/tags/tag2.xml><?xml version="1.0" encoding="utf-8"?>
<p:tagLst xmlns:a="http://schemas.openxmlformats.org/drawingml/2006/main" xmlns:r="http://schemas.openxmlformats.org/officeDocument/2006/relationships" xmlns:p="http://schemas.openxmlformats.org/presentationml/2006/main">
  <p:tag name="TIMING" val="|27.4"/>
</p:tagLst>
</file>

<file path=ppt/tags/tag3.xml><?xml version="1.0" encoding="utf-8"?>
<p:tagLst xmlns:a="http://schemas.openxmlformats.org/drawingml/2006/main" xmlns:r="http://schemas.openxmlformats.org/officeDocument/2006/relationships" xmlns:p="http://schemas.openxmlformats.org/presentationml/2006/main">
  <p:tag name="TIMING" val="|27.4"/>
</p:tagLst>
</file>

<file path=ppt/tags/tag4.xml><?xml version="1.0" encoding="utf-8"?>
<p:tagLst xmlns:a="http://schemas.openxmlformats.org/drawingml/2006/main" xmlns:r="http://schemas.openxmlformats.org/officeDocument/2006/relationships" xmlns:p="http://schemas.openxmlformats.org/presentationml/2006/main">
  <p:tag name="TIMING" val="|11.3|1.9|4.1|4.4|4.4"/>
</p:tagLst>
</file>

<file path=ppt/tags/tag5.xml><?xml version="1.0" encoding="utf-8"?>
<p:tagLst xmlns:a="http://schemas.openxmlformats.org/drawingml/2006/main" xmlns:r="http://schemas.openxmlformats.org/officeDocument/2006/relationships" xmlns:p="http://schemas.openxmlformats.org/presentationml/2006/main">
  <p:tag name="TIMING" val="|4.7|3.1|1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5415</TotalTime>
  <Words>5350</Words>
  <Application>Microsoft Office PowerPoint</Application>
  <PresentationFormat>Widescreen</PresentationFormat>
  <Paragraphs>653</Paragraphs>
  <Slides>58</Slides>
  <Notes>55</Notes>
  <HiddenSlides>12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Cambria Math</vt:lpstr>
      <vt:lpstr>Lucida Bright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Irtaza Shahid</dc:creator>
  <cp:lastModifiedBy>Irtaza Shahid</cp:lastModifiedBy>
  <cp:revision>862</cp:revision>
  <dcterms:created xsi:type="dcterms:W3CDTF">2022-06-01T05:41:08Z</dcterms:created>
  <dcterms:modified xsi:type="dcterms:W3CDTF">2022-07-11T05:50:25Z</dcterms:modified>
</cp:coreProperties>
</file>