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18" r:id="rId2"/>
    <p:sldId id="393" r:id="rId3"/>
    <p:sldId id="399" r:id="rId4"/>
    <p:sldId id="400" r:id="rId5"/>
    <p:sldId id="396" r:id="rId6"/>
    <p:sldId id="395" r:id="rId7"/>
    <p:sldId id="397" r:id="rId8"/>
    <p:sldId id="398" r:id="rId9"/>
    <p:sldId id="401" r:id="rId10"/>
    <p:sldId id="402" r:id="rId11"/>
    <p:sldId id="403" r:id="rId12"/>
    <p:sldId id="413" r:id="rId13"/>
    <p:sldId id="414" r:id="rId14"/>
    <p:sldId id="404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5" r:id="rId23"/>
    <p:sldId id="416" r:id="rId24"/>
    <p:sldId id="41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51" d="100"/>
          <a:sy n="51" d="100"/>
        </p:scale>
        <p:origin x="4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20</a:t>
            </a:r>
          </a:p>
          <a:p>
            <a:r>
              <a:rPr lang="en-US" sz="4000" i="1" dirty="0">
                <a:solidFill>
                  <a:srgbClr val="A6A6A6"/>
                </a:solidFill>
              </a:rPr>
              <a:t>Guest lecturer: Neal Gupta</a:t>
            </a:r>
          </a:p>
          <a:p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arithmetic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 / subtraction / multiplication can all be done efficiently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sing grade-school algorithms</a:t>
            </a:r>
          </a:p>
          <a:p>
            <a:r>
              <a:rPr lang="en-US" dirty="0" smtClean="0"/>
              <a:t>Division-with-remainder can also be done efficiently</a:t>
            </a:r>
          </a:p>
          <a:p>
            <a:pPr lvl="1"/>
            <a:r>
              <a:rPr lang="en-US" dirty="0" smtClean="0"/>
              <a:t>Much less obvious!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Notation:</a:t>
            </a:r>
          </a:p>
          <a:p>
            <a:pPr lvl="1"/>
            <a:r>
              <a:rPr lang="en-US" dirty="0" smtClean="0"/>
              <a:t>[a mod N] is the remainder of a when divided by N</a:t>
            </a:r>
          </a:p>
          <a:p>
            <a:pPr lvl="1"/>
            <a:r>
              <a:rPr lang="en-US" dirty="0" smtClean="0"/>
              <a:t>Note 0 ≤ [a mod N] ≤ N-1</a:t>
            </a:r>
          </a:p>
          <a:p>
            <a:pPr lvl="1"/>
            <a:endParaRPr lang="en-US" dirty="0" smtClean="0"/>
          </a:p>
          <a:p>
            <a:r>
              <a:rPr lang="en-US" dirty="0"/>
              <a:t>a = b mod N </a:t>
            </a:r>
            <a:r>
              <a:rPr lang="en-US" dirty="0">
                <a:sym typeface="Symbol"/>
              </a:rPr>
              <a:t> </a:t>
            </a:r>
            <a:r>
              <a:rPr lang="en-US" dirty="0"/>
              <a:t>[a mod N] = [b mod N]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74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that 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a+b</a:t>
            </a:r>
            <a:r>
              <a:rPr lang="en-US" dirty="0" smtClean="0"/>
              <a:t> mod N] = [[a mod N] + [b mod N] mod N]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smtClean="0"/>
              <a:t>a-b </a:t>
            </a:r>
            <a:r>
              <a:rPr lang="en-US" dirty="0"/>
              <a:t>mod N] = [[a mod N] </a:t>
            </a:r>
            <a:r>
              <a:rPr lang="en-US" dirty="0" smtClean="0"/>
              <a:t>- </a:t>
            </a:r>
            <a:r>
              <a:rPr lang="en-US" dirty="0"/>
              <a:t>[b mod N] mod N]</a:t>
            </a:r>
            <a:br>
              <a:rPr lang="en-US" dirty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ab</a:t>
            </a:r>
            <a:r>
              <a:rPr lang="en-US" dirty="0" smtClean="0"/>
              <a:t> mod N] = [[a mod N][b mod N] mod N]</a:t>
            </a:r>
          </a:p>
          <a:p>
            <a:endParaRPr lang="en-US" dirty="0"/>
          </a:p>
          <a:p>
            <a:r>
              <a:rPr lang="en-US" dirty="0" smtClean="0"/>
              <a:t>I.e., can always work with reduced intermediate values</a:t>
            </a:r>
          </a:p>
          <a:p>
            <a:pPr lvl="1"/>
            <a:r>
              <a:rPr lang="en-US" dirty="0" smtClean="0"/>
              <a:t>This can be used to speed up computations</a:t>
            </a:r>
          </a:p>
        </p:txBody>
      </p:sp>
    </p:spTree>
    <p:extLst>
      <p:ext uri="{BB962C8B-B14F-4D97-AF65-F5344CB8AC3E}">
        <p14:creationId xmlns:p14="http://schemas.microsoft.com/office/powerpoint/2010/main" val="22938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true for division!</a:t>
            </a:r>
          </a:p>
          <a:p>
            <a:r>
              <a:rPr lang="en-US" dirty="0" smtClean="0"/>
              <a:t>I.e., [9/3 mod 6] = [3 mod 6] = 3</a:t>
            </a:r>
            <a:br>
              <a:rPr lang="en-US" dirty="0" smtClean="0"/>
            </a:br>
            <a:r>
              <a:rPr lang="en-US" dirty="0" smtClean="0"/>
              <a:t>but [[9 mod 6]/[3 mod 6] mod 6] = 3/3 = 1</a:t>
            </a:r>
          </a:p>
          <a:p>
            <a:pPr lvl="1"/>
            <a:r>
              <a:rPr lang="en-US" dirty="0" smtClean="0"/>
              <a:t>We will return to division later…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4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Modular reduction can be done efficiently</a:t>
            </a:r>
          </a:p>
          <a:p>
            <a:pPr lvl="1"/>
            <a:r>
              <a:rPr lang="en-US" dirty="0" smtClean="0"/>
              <a:t>Us</a:t>
            </a:r>
            <a:r>
              <a:rPr lang="en-US" dirty="0" smtClean="0"/>
              <a:t>e </a:t>
            </a:r>
            <a:r>
              <a:rPr lang="en-US" dirty="0" smtClean="0"/>
              <a:t>division-with-remainder</a:t>
            </a:r>
          </a:p>
          <a:p>
            <a:r>
              <a:rPr lang="en-US" dirty="0" smtClean="0"/>
              <a:t>Modular addition / subtraction / multiplication can all be done efficiently</a:t>
            </a:r>
          </a:p>
          <a:p>
            <a:pPr lvl="1"/>
            <a:r>
              <a:rPr lang="en-US" dirty="0" smtClean="0"/>
              <a:t>We will return to division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5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Compute a</a:t>
            </a:r>
            <a:r>
              <a:rPr lang="en-US" baseline="30000" dirty="0" smtClean="0"/>
              <a:t>b</a:t>
            </a:r>
            <a:r>
              <a:rPr lang="en-US" dirty="0" smtClean="0"/>
              <a:t> ?</a:t>
            </a:r>
          </a:p>
          <a:p>
            <a:pPr lvl="1"/>
            <a:r>
              <a:rPr lang="en-US" dirty="0" err="1" smtClean="0"/>
              <a:t>ǁa</a:t>
            </a:r>
            <a:r>
              <a:rPr lang="en-US" baseline="30000" dirty="0" err="1" smtClean="0"/>
              <a:t>b</a:t>
            </a:r>
            <a:r>
              <a:rPr lang="en-US" dirty="0" err="1" smtClean="0"/>
              <a:t>ǁ</a:t>
            </a:r>
            <a:r>
              <a:rPr lang="en-US" dirty="0" smtClean="0"/>
              <a:t> = O(b · </a:t>
            </a:r>
            <a:r>
              <a:rPr lang="en-US" dirty="0" err="1" smtClean="0"/>
              <a:t>ǁaǁ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Just writing down the answer takes </a:t>
            </a:r>
            <a:r>
              <a:rPr lang="en-US" i="1" dirty="0" smtClean="0"/>
              <a:t>exponential</a:t>
            </a:r>
            <a:r>
              <a:rPr lang="en-US" dirty="0" smtClean="0"/>
              <a:t> time!</a:t>
            </a:r>
          </a:p>
          <a:p>
            <a:pPr lvl="2"/>
            <a:endParaRPr lang="en-US" dirty="0"/>
          </a:p>
          <a:p>
            <a:r>
              <a:rPr lang="en-US" dirty="0" smtClean="0"/>
              <a:t>Instead, look at modular exponentiation</a:t>
            </a:r>
          </a:p>
          <a:p>
            <a:pPr lvl="1"/>
            <a:r>
              <a:rPr lang="en-US" dirty="0" smtClean="0"/>
              <a:t>I.e., </a:t>
            </a:r>
            <a:r>
              <a:rPr lang="en-US" dirty="0"/>
              <a:t>c</a:t>
            </a:r>
            <a:r>
              <a:rPr lang="en-US" dirty="0" smtClean="0"/>
              <a:t>ompute [a</a:t>
            </a:r>
            <a:r>
              <a:rPr lang="en-US" baseline="30000" dirty="0" smtClean="0"/>
              <a:t>b</a:t>
            </a:r>
            <a:r>
              <a:rPr lang="en-US" dirty="0" smtClean="0"/>
              <a:t> mod N]</a:t>
            </a:r>
          </a:p>
          <a:p>
            <a:pPr lvl="1"/>
            <a:r>
              <a:rPr lang="en-US" dirty="0" smtClean="0"/>
              <a:t>Size of the answer &lt; </a:t>
            </a:r>
            <a:r>
              <a:rPr lang="en-US" dirty="0" err="1" smtClean="0"/>
              <a:t>ǁNǁ</a:t>
            </a:r>
            <a:endParaRPr lang="en-US" dirty="0" smtClean="0"/>
          </a:p>
          <a:p>
            <a:pPr lvl="1"/>
            <a:r>
              <a:rPr lang="en-US" dirty="0" smtClean="0"/>
              <a:t>How to do it?</a:t>
            </a:r>
          </a:p>
          <a:p>
            <a:pPr lvl="2"/>
            <a:r>
              <a:rPr lang="en-US" dirty="0" smtClean="0"/>
              <a:t>Computing a</a:t>
            </a:r>
            <a:r>
              <a:rPr lang="en-US" baseline="30000" dirty="0" smtClean="0"/>
              <a:t>b</a:t>
            </a:r>
            <a:r>
              <a:rPr lang="en-US" dirty="0" smtClean="0"/>
              <a:t> and then reducing modulo N </a:t>
            </a:r>
            <a:r>
              <a:rPr lang="en-US" dirty="0" smtClean="0"/>
              <a:t>will not </a:t>
            </a:r>
            <a:r>
              <a:rPr lang="en-US" dirty="0" smtClean="0"/>
              <a:t>work…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the following algorithm: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b, N) {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assume b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 0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≤ b;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a mod N];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endParaRPr lang="en-US" dirty="0" smtClean="0"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This is an exponential-time algorithm!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3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b = 2</a:t>
            </a:r>
            <a:r>
              <a:rPr lang="en-US" baseline="30000" dirty="0" smtClean="0"/>
              <a:t>k</a:t>
            </a:r>
            <a:r>
              <a:rPr lang="en-US" dirty="0" smtClean="0"/>
              <a:t> for simplicity</a:t>
            </a:r>
          </a:p>
          <a:p>
            <a:pPr lvl="1"/>
            <a:r>
              <a:rPr lang="en-US" dirty="0" smtClean="0"/>
              <a:t>The preceding algorithm roughly corresponds to computing a*a*a*…*a</a:t>
            </a:r>
          </a:p>
          <a:p>
            <a:pPr lvl="1"/>
            <a:r>
              <a:rPr lang="en-US" dirty="0" smtClean="0"/>
              <a:t>Better: compute (((a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…)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k</a:t>
            </a:r>
            <a:r>
              <a:rPr lang="en-US" dirty="0" smtClean="0"/>
              <a:t> multiplications vs. k </a:t>
            </a:r>
            <a:r>
              <a:rPr lang="en-US" dirty="0" err="1" smtClean="0"/>
              <a:t>squarings</a:t>
            </a:r>
            <a:endParaRPr lang="en-US" dirty="0" smtClean="0"/>
          </a:p>
          <a:p>
            <a:pPr lvl="2"/>
            <a:r>
              <a:rPr lang="en-US" dirty="0" smtClean="0"/>
              <a:t>Note k = O(</a:t>
            </a:r>
            <a:r>
              <a:rPr lang="en-US" dirty="0" err="1" smtClean="0"/>
              <a:t>ǁbǁ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300" dirty="0" smtClean="0"/>
              <a:t>Consider the following algorithm:</a:t>
            </a:r>
            <a:br>
              <a:rPr lang="en-US" sz="3300" dirty="0" smtClean="0"/>
            </a:br>
            <a:r>
              <a:rPr lang="en-US" dirty="0" smtClean="0"/>
              <a:t> 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(a, b, N) {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assume b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 0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x=a, t=1;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while (b&gt;0) {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(b odd)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t = [t * x mod N], b = b-1;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x = [x</a:t>
            </a:r>
            <a:r>
              <a:rPr lang="en-US" sz="2400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mod N],  b = b/2;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cs typeface="Courier New" panose="02070309020205020404" pitchFamily="49" charset="0"/>
            </a:endParaRPr>
          </a:p>
          <a:p>
            <a:r>
              <a:rPr lang="en-US" sz="3300" dirty="0" smtClean="0">
                <a:cs typeface="Courier New" panose="02070309020205020404" pitchFamily="49" charset="0"/>
              </a:rPr>
              <a:t>Why does this work?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</a:t>
            </a:r>
            <a:r>
              <a:rPr lang="en-US" dirty="0" smtClean="0">
                <a:cs typeface="Courier New" panose="02070309020205020404" pitchFamily="49" charset="0"/>
              </a:rPr>
              <a:t>nvariant</a:t>
            </a:r>
            <a:r>
              <a:rPr lang="en-US" dirty="0">
                <a:cs typeface="Courier New" panose="02070309020205020404" pitchFamily="49" charset="0"/>
              </a:rPr>
              <a:t>: answer is [t </a:t>
            </a:r>
            <a:r>
              <a:rPr lang="en-US" dirty="0" err="1">
                <a:cs typeface="Courier New" panose="02070309020205020404" pitchFamily="49" charset="0"/>
              </a:rPr>
              <a:t>x</a:t>
            </a:r>
            <a:r>
              <a:rPr lang="en-US" baseline="30000" dirty="0" err="1">
                <a:cs typeface="Courier New" panose="02070309020205020404" pitchFamily="49" charset="0"/>
              </a:rPr>
              <a:t>b</a:t>
            </a:r>
            <a:r>
              <a:rPr lang="en-US" dirty="0">
                <a:cs typeface="Courier New" panose="02070309020205020404" pitchFamily="49" charset="0"/>
              </a:rPr>
              <a:t> mod N]</a:t>
            </a:r>
          </a:p>
          <a:p>
            <a:r>
              <a:rPr lang="en-US" sz="3300" dirty="0">
                <a:cs typeface="Courier New" panose="02070309020205020404" pitchFamily="49" charset="0"/>
              </a:rPr>
              <a:t>R</a:t>
            </a:r>
            <a:r>
              <a:rPr lang="en-US" sz="3300" dirty="0" smtClean="0">
                <a:cs typeface="Courier New" panose="02070309020205020404" pitchFamily="49" charset="0"/>
              </a:rPr>
              <a:t>unning time is polynomial in </a:t>
            </a:r>
            <a:r>
              <a:rPr lang="en-US" sz="3600" dirty="0" err="1" smtClean="0"/>
              <a:t>ǁaǁ</a:t>
            </a:r>
            <a:r>
              <a:rPr lang="en-US" sz="3600" dirty="0" smtClean="0"/>
              <a:t>, </a:t>
            </a:r>
            <a:r>
              <a:rPr lang="en-US" sz="3600" dirty="0" err="1" smtClean="0"/>
              <a:t>ǁbǁ</a:t>
            </a:r>
            <a:r>
              <a:rPr lang="en-US" sz="3600" dirty="0" smtClean="0"/>
              <a:t>, </a:t>
            </a:r>
            <a:r>
              <a:rPr lang="en-US" sz="3600" dirty="0" err="1" smtClean="0"/>
              <a:t>ǁNǁ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92091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Primes and divisibility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you have encountered this before…</a:t>
            </a:r>
          </a:p>
          <a:p>
            <a:r>
              <a:rPr lang="en-US" dirty="0" smtClean="0"/>
              <a:t>Notation a | b</a:t>
            </a:r>
          </a:p>
          <a:p>
            <a:r>
              <a:rPr lang="en-US" dirty="0" smtClean="0"/>
              <a:t>If a | b then a is a </a:t>
            </a:r>
            <a:r>
              <a:rPr lang="en-US" i="1" dirty="0" smtClean="0"/>
              <a:t>divisor</a:t>
            </a:r>
            <a:r>
              <a:rPr lang="en-US" dirty="0" smtClean="0"/>
              <a:t> of b</a:t>
            </a:r>
          </a:p>
          <a:p>
            <a:r>
              <a:rPr lang="en-US" dirty="0" smtClean="0"/>
              <a:t>p&gt;1 is </a:t>
            </a:r>
            <a:r>
              <a:rPr lang="en-US" i="1" dirty="0" smtClean="0"/>
              <a:t>prime</a:t>
            </a:r>
            <a:r>
              <a:rPr lang="en-US" dirty="0" smtClean="0"/>
              <a:t> if its only divisors are 1 and p</a:t>
            </a:r>
          </a:p>
          <a:p>
            <a:pPr lvl="1"/>
            <a:r>
              <a:rPr lang="en-US" dirty="0" smtClean="0"/>
              <a:t>p is </a:t>
            </a:r>
            <a:r>
              <a:rPr lang="en-US" i="1" dirty="0" smtClean="0"/>
              <a:t>composite</a:t>
            </a:r>
            <a:r>
              <a:rPr lang="en-US" dirty="0" smtClean="0"/>
              <a:t> otherwise</a:t>
            </a:r>
          </a:p>
          <a:p>
            <a:r>
              <a:rPr lang="en-US" dirty="0" smtClean="0"/>
              <a:t>d = </a:t>
            </a:r>
            <a:r>
              <a:rPr lang="en-US" dirty="0" err="1" smtClean="0"/>
              <a:t>gcd</a:t>
            </a:r>
            <a:r>
              <a:rPr lang="en-US" dirty="0" smtClean="0"/>
              <a:t>(a, b) if both:</a:t>
            </a:r>
          </a:p>
          <a:p>
            <a:pPr lvl="1"/>
            <a:r>
              <a:rPr lang="en-US" dirty="0" smtClean="0"/>
              <a:t>d | a and d | b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 is the largest integer with that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Cover basic number theory quickly!</a:t>
            </a:r>
          </a:p>
          <a:p>
            <a:endParaRPr lang="en-US" dirty="0" smtClean="0"/>
          </a:p>
          <a:p>
            <a:r>
              <a:rPr lang="en-US" dirty="0" smtClean="0"/>
              <a:t>Cover the minimum needed for all the applications we will study</a:t>
            </a:r>
          </a:p>
          <a:p>
            <a:pPr lvl="1"/>
            <a:r>
              <a:rPr lang="en-US" dirty="0" smtClean="0"/>
              <a:t>Some facts stated without proof</a:t>
            </a:r>
          </a:p>
          <a:p>
            <a:pPr lvl="1"/>
            <a:r>
              <a:rPr lang="en-US" dirty="0" smtClean="0"/>
              <a:t>Can take entire classes devoted to this material</a:t>
            </a:r>
          </a:p>
          <a:p>
            <a:endParaRPr lang="en-US" dirty="0" smtClean="0"/>
          </a:p>
          <a:p>
            <a:r>
              <a:rPr lang="en-US" dirty="0" smtClean="0"/>
              <a:t>Abstracting some of the ideas makes things easier to understand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8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</a:t>
            </a:r>
            <a:r>
              <a:rPr lang="en-US" dirty="0" err="1" smtClean="0"/>
              <a:t>gcd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compute </a:t>
            </a:r>
            <a:r>
              <a:rPr lang="en-US" dirty="0" err="1" smtClean="0"/>
              <a:t>gcd</a:t>
            </a:r>
            <a:r>
              <a:rPr lang="en-US" dirty="0" smtClean="0"/>
              <a:t>(a, b) by factoring a and b and looking for common prime factors…</a:t>
            </a:r>
          </a:p>
          <a:p>
            <a:pPr lvl="1"/>
            <a:r>
              <a:rPr lang="en-US" dirty="0" smtClean="0"/>
              <a:t>This is not </a:t>
            </a:r>
            <a:r>
              <a:rPr lang="en-US" dirty="0" smtClean="0"/>
              <a:t>(known to be) efficient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Can use the Euclidean algorithm to compute </a:t>
            </a:r>
            <a:r>
              <a:rPr lang="en-US" dirty="0" err="1" smtClean="0"/>
              <a:t>gcd</a:t>
            </a:r>
            <a:r>
              <a:rPr lang="en-US" dirty="0" smtClean="0"/>
              <a:t>(a, b)</a:t>
            </a:r>
          </a:p>
          <a:p>
            <a:pPr lvl="1"/>
            <a:r>
              <a:rPr lang="en-US" dirty="0" smtClean="0"/>
              <a:t>One of the earliest nontrivial algorithms!</a:t>
            </a:r>
          </a:p>
          <a:p>
            <a:pPr lvl="1"/>
            <a:r>
              <a:rPr lang="en-US" dirty="0" smtClean="0"/>
              <a:t>See book for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a, b &gt; 0, there exist integers X, Y such that </a:t>
            </a:r>
            <a:r>
              <a:rPr lang="en-US" dirty="0" err="1" smtClean="0"/>
              <a:t>Xa</a:t>
            </a:r>
            <a:r>
              <a:rPr lang="en-US" dirty="0" smtClean="0"/>
              <a:t> + </a:t>
            </a:r>
            <a:r>
              <a:rPr lang="en-US" dirty="0" err="1" smtClean="0"/>
              <a:t>Yb</a:t>
            </a:r>
            <a:r>
              <a:rPr lang="en-US" dirty="0" smtClean="0"/>
              <a:t> = </a:t>
            </a:r>
            <a:r>
              <a:rPr lang="en-US" dirty="0" err="1" smtClean="0"/>
              <a:t>gcd</a:t>
            </a:r>
            <a:r>
              <a:rPr lang="en-US" dirty="0" smtClean="0"/>
              <a:t>(a, b)</a:t>
            </a:r>
          </a:p>
          <a:p>
            <a:pPr lvl="1"/>
            <a:r>
              <a:rPr lang="en-US" dirty="0" smtClean="0"/>
              <a:t>See book for proof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Can use the </a:t>
            </a:r>
            <a:r>
              <a:rPr lang="en-US" i="1" dirty="0" smtClean="0"/>
              <a:t>extended Euclidean algorithm </a:t>
            </a:r>
            <a:r>
              <a:rPr lang="en-US" dirty="0" smtClean="0"/>
              <a:t>to compute X,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inverses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i="1" dirty="0" smtClean="0"/>
              <a:t>invertible</a:t>
            </a:r>
            <a:r>
              <a:rPr lang="en-US" dirty="0" smtClean="0"/>
              <a:t> modulo N if there exists an integer </a:t>
            </a:r>
            <a:r>
              <a:rPr lang="en-US" dirty="0" smtClean="0"/>
              <a:t>a </a:t>
            </a:r>
            <a:r>
              <a:rPr lang="en-US" dirty="0" smtClean="0"/>
              <a:t>such that </a:t>
            </a:r>
            <a:r>
              <a:rPr lang="en-US" dirty="0" err="1" smtClean="0"/>
              <a:t>ab</a:t>
            </a:r>
            <a:r>
              <a:rPr lang="en-US" dirty="0" smtClean="0"/>
              <a:t> = 1 mod N</a:t>
            </a:r>
          </a:p>
          <a:p>
            <a:pPr lvl="1"/>
            <a:r>
              <a:rPr lang="en-US" dirty="0" smtClean="0"/>
              <a:t>Let </a:t>
            </a:r>
            <a:r>
              <a:rPr lang="en-US" dirty="0" smtClean="0"/>
              <a:t>[b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/>
              <a:t>mod N] denote the unique such b that lies in the range {0, …, N-1}</a:t>
            </a:r>
          </a:p>
          <a:p>
            <a:endParaRPr lang="en-US" dirty="0"/>
          </a:p>
          <a:p>
            <a:r>
              <a:rPr lang="en-US" dirty="0" smtClean="0"/>
              <a:t>Division by </a:t>
            </a:r>
            <a:r>
              <a:rPr lang="en-US" dirty="0" smtClean="0"/>
              <a:t>b </a:t>
            </a:r>
            <a:r>
              <a:rPr lang="en-US" dirty="0" smtClean="0"/>
              <a:t>modulo N only defined when </a:t>
            </a:r>
            <a:r>
              <a:rPr lang="en-US" dirty="0" smtClean="0"/>
              <a:t>b </a:t>
            </a:r>
            <a:r>
              <a:rPr lang="en-US" dirty="0" smtClean="0"/>
              <a:t>is invertible modulo N</a:t>
            </a:r>
          </a:p>
          <a:p>
            <a:pPr lvl="1"/>
            <a:r>
              <a:rPr lang="en-US" dirty="0" smtClean="0"/>
              <a:t>In that case, </a:t>
            </a:r>
            <a:r>
              <a:rPr lang="en-US" dirty="0" smtClean="0"/>
              <a:t>[a/b </a:t>
            </a:r>
            <a:r>
              <a:rPr lang="en-US" dirty="0" smtClean="0"/>
              <a:t>mod N] defined as </a:t>
            </a:r>
            <a:r>
              <a:rPr lang="en-US" dirty="0" smtClean="0"/>
              <a:t>[a </a:t>
            </a:r>
            <a:r>
              <a:rPr lang="en-US" dirty="0"/>
              <a:t>b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/>
              <a:t>mod 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E</a:t>
            </a:r>
            <a:r>
              <a:rPr lang="en-US" dirty="0" smtClean="0"/>
              <a:t>xpected” cancellation rule applies for invertible elements</a:t>
            </a:r>
          </a:p>
          <a:p>
            <a:r>
              <a:rPr lang="en-US" dirty="0" smtClean="0"/>
              <a:t>I.e., if </a:t>
            </a:r>
            <a:r>
              <a:rPr lang="en-US" dirty="0" err="1" smtClean="0"/>
              <a:t>a</a:t>
            </a:r>
            <a:r>
              <a:rPr lang="en-US" dirty="0" err="1"/>
              <a:t>b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cb</a:t>
            </a:r>
            <a:r>
              <a:rPr lang="en-US" dirty="0" smtClean="0"/>
              <a:t> </a:t>
            </a:r>
            <a:r>
              <a:rPr lang="en-US" dirty="0" smtClean="0"/>
              <a:t>mod N and </a:t>
            </a:r>
            <a:r>
              <a:rPr lang="en-US" dirty="0" smtClean="0"/>
              <a:t>b </a:t>
            </a:r>
            <a:r>
              <a:rPr lang="en-US" dirty="0" smtClean="0"/>
              <a:t>is invertible modulo N, then </a:t>
            </a:r>
            <a:r>
              <a:rPr lang="en-US" dirty="0" smtClean="0"/>
              <a:t>a </a:t>
            </a:r>
            <a:r>
              <a:rPr lang="en-US" dirty="0" smtClean="0"/>
              <a:t>= c mod N</a:t>
            </a:r>
          </a:p>
          <a:p>
            <a:pPr lvl="1"/>
            <a:r>
              <a:rPr lang="en-US" dirty="0" smtClean="0"/>
              <a:t>Proof: multiply both sides by </a:t>
            </a:r>
            <a:r>
              <a:rPr lang="en-US" dirty="0" smtClean="0"/>
              <a:t>b</a:t>
            </a:r>
            <a:r>
              <a:rPr lang="en-US" baseline="30000" dirty="0" smtClean="0"/>
              <a:t>-1</a:t>
            </a:r>
            <a:endParaRPr lang="en-US" dirty="0" smtClean="0"/>
          </a:p>
          <a:p>
            <a:r>
              <a:rPr lang="en-US" dirty="0" smtClean="0"/>
              <a:t>Note: this is </a:t>
            </a:r>
            <a:r>
              <a:rPr lang="en-US" u="sng" dirty="0" smtClean="0"/>
              <a:t>not true </a:t>
            </a:r>
            <a:r>
              <a:rPr lang="en-US" dirty="0" smtClean="0"/>
              <a:t>if </a:t>
            </a:r>
            <a:r>
              <a:rPr lang="en-US" dirty="0" smtClean="0"/>
              <a:t>b </a:t>
            </a:r>
            <a:r>
              <a:rPr lang="en-US" dirty="0" smtClean="0"/>
              <a:t>is not invertible</a:t>
            </a:r>
          </a:p>
          <a:p>
            <a:pPr lvl="1"/>
            <a:r>
              <a:rPr lang="en-US" dirty="0" smtClean="0"/>
              <a:t>E.g., 3*2 = 15*2 mod 8 but 3 </a:t>
            </a:r>
            <a:r>
              <a:rPr lang="en-US" dirty="0" smtClean="0">
                <a:sym typeface="Symbol" panose="05050102010706020507" pitchFamily="18" charset="2"/>
              </a:rPr>
              <a:t> 15 mod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0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determine whether </a:t>
            </a:r>
            <a:r>
              <a:rPr lang="en-US" dirty="0" smtClean="0"/>
              <a:t>b </a:t>
            </a:r>
            <a:r>
              <a:rPr lang="en-US" dirty="0" smtClean="0"/>
              <a:t>is invertible modulo N?</a:t>
            </a:r>
          </a:p>
          <a:p>
            <a:r>
              <a:rPr lang="en-US" dirty="0" err="1" smtClean="0"/>
              <a:t>Thm</a:t>
            </a:r>
            <a:r>
              <a:rPr lang="en-US" dirty="0" smtClean="0"/>
              <a:t>: </a:t>
            </a:r>
            <a:r>
              <a:rPr lang="en-US" dirty="0" smtClean="0"/>
              <a:t>b </a:t>
            </a:r>
            <a:r>
              <a:rPr lang="en-US" dirty="0" smtClean="0"/>
              <a:t>invertible modulo N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(b, </a:t>
            </a:r>
            <a:r>
              <a:rPr lang="en-US" dirty="0" smtClean="0"/>
              <a:t>N)=1</a:t>
            </a:r>
          </a:p>
          <a:p>
            <a:r>
              <a:rPr lang="en-US" dirty="0" smtClean="0"/>
              <a:t>To find the inverse, use extended Euclidean algorithm to find X, Y with </a:t>
            </a:r>
            <a:r>
              <a:rPr lang="en-US" dirty="0" err="1" smtClean="0"/>
              <a:t>Xb</a:t>
            </a:r>
            <a:r>
              <a:rPr lang="en-US" dirty="0" smtClean="0"/>
              <a:t> </a:t>
            </a:r>
            <a:r>
              <a:rPr lang="en-US" dirty="0" smtClean="0"/>
              <a:t>+ YN = 1</a:t>
            </a:r>
          </a:p>
          <a:p>
            <a:pPr lvl="1"/>
            <a:r>
              <a:rPr lang="en-US" dirty="0" smtClean="0"/>
              <a:t>Then [X mod N] is </a:t>
            </a:r>
            <a:r>
              <a:rPr lang="en-US" dirty="0" smtClean="0"/>
              <a:t>b</a:t>
            </a:r>
            <a:r>
              <a:rPr lang="en-US" baseline="30000" dirty="0" smtClean="0"/>
              <a:t>-1</a:t>
            </a:r>
            <a:r>
              <a:rPr lang="en-US" dirty="0" smtClean="0"/>
              <a:t> </a:t>
            </a:r>
            <a:r>
              <a:rPr lang="en-US" dirty="0" smtClean="0"/>
              <a:t>mod N</a:t>
            </a:r>
          </a:p>
          <a:p>
            <a:r>
              <a:rPr lang="en-US" dirty="0" smtClean="0"/>
              <a:t>Conclusion: can efficiently test </a:t>
            </a:r>
            <a:r>
              <a:rPr lang="en-US" dirty="0" err="1" smtClean="0"/>
              <a:t>invertibility</a:t>
            </a:r>
            <a:r>
              <a:rPr lang="en-US" dirty="0" smtClean="0"/>
              <a:t> and compute inverses!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8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Computational</a:t>
            </a:r>
            <a:r>
              <a:rPr lang="en-US" dirty="0" smtClean="0"/>
              <a:t> number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interested in the computational difficulty of various problems</a:t>
            </a:r>
          </a:p>
          <a:p>
            <a:pPr lvl="1"/>
            <a:r>
              <a:rPr lang="en-US" dirty="0" smtClean="0"/>
              <a:t>Different from most of mathematics!</a:t>
            </a:r>
          </a:p>
          <a:p>
            <a:pPr lvl="1"/>
            <a:endParaRPr lang="en-US" dirty="0"/>
          </a:p>
          <a:p>
            <a:r>
              <a:rPr lang="en-US" dirty="0" smtClean="0"/>
              <a:t>Measure running times of algorithms in terms of the </a:t>
            </a:r>
            <a:r>
              <a:rPr lang="en-US" i="1" dirty="0"/>
              <a:t>input </a:t>
            </a:r>
            <a:r>
              <a:rPr lang="en-US" i="1" dirty="0" smtClean="0"/>
              <a:t>lengths</a:t>
            </a:r>
            <a:r>
              <a:rPr lang="en-US" dirty="0" smtClean="0"/>
              <a:t> involved</a:t>
            </a:r>
            <a:endParaRPr lang="en-US" dirty="0"/>
          </a:p>
          <a:p>
            <a:pPr lvl="1"/>
            <a:r>
              <a:rPr lang="en-US" dirty="0" err="1"/>
              <a:t>ǁxǁ</a:t>
            </a:r>
            <a:r>
              <a:rPr lang="en-US" dirty="0"/>
              <a:t> = O(log x); x = 2</a:t>
            </a:r>
            <a:r>
              <a:rPr lang="en-US" baseline="30000" dirty="0"/>
              <a:t>ǁxǁ</a:t>
            </a:r>
            <a:endParaRPr lang="en-US" i="1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Computational</a:t>
            </a:r>
            <a:r>
              <a:rPr lang="en-US" dirty="0" smtClean="0"/>
              <a:t> number theory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goal: classify various problems as either “easy” or “hard”</a:t>
            </a:r>
          </a:p>
          <a:p>
            <a:pPr lvl="1"/>
            <a:r>
              <a:rPr lang="en-US" dirty="0" smtClean="0"/>
              <a:t>I.e., polynomial-time algorithms known or not</a:t>
            </a:r>
          </a:p>
          <a:p>
            <a:endParaRPr lang="en-US" dirty="0" smtClean="0"/>
          </a:p>
          <a:p>
            <a:r>
              <a:rPr lang="en-US" dirty="0" smtClean="0"/>
              <a:t>We will not focus on optimizations, although these are very important in practice</a:t>
            </a:r>
          </a:p>
          <a:p>
            <a:pPr lvl="1"/>
            <a:r>
              <a:rPr lang="en-US" dirty="0" smtClean="0"/>
              <a:t>For “easy” problems: speed up cryptographic implementations</a:t>
            </a:r>
          </a:p>
          <a:p>
            <a:pPr lvl="1"/>
            <a:r>
              <a:rPr lang="en-US" dirty="0" smtClean="0"/>
              <a:t>For “hard” problems: need to understand concrete hardness for concrete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47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integers (e.g., in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Cryptography involves very large numbers!</a:t>
            </a:r>
          </a:p>
          <a:p>
            <a:r>
              <a:rPr lang="en-US" dirty="0" smtClean="0"/>
              <a:t>Standard (unsigned) integers in C are small, fixed length (e.g., 16 or 32 bits)</a:t>
            </a:r>
          </a:p>
          <a:p>
            <a:pPr lvl="1"/>
            <a:r>
              <a:rPr lang="en-US" dirty="0" smtClean="0"/>
              <a:t>For crypto, need to work with integers that are much longer (e.g., 2000 bits)</a:t>
            </a:r>
          </a:p>
          <a:p>
            <a:r>
              <a:rPr lang="en-US" dirty="0" smtClean="0"/>
              <a:t>Solution: use an </a:t>
            </a:r>
            <a:r>
              <a:rPr lang="en-US" i="1" dirty="0" smtClean="0"/>
              <a:t>array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.g., “</a:t>
            </a:r>
            <a:r>
              <a:rPr lang="en-US" dirty="0" err="1" smtClean="0"/>
              <a:t>bignum</a:t>
            </a:r>
            <a:r>
              <a:rPr lang="en-US" dirty="0" smtClean="0"/>
              <a:t>” = array of unsigned chars (bytes)</a:t>
            </a:r>
          </a:p>
          <a:p>
            <a:pPr lvl="1"/>
            <a:r>
              <a:rPr lang="en-US" dirty="0" smtClean="0"/>
              <a:t>Useful to also maintain a variable indicating the length of the array</a:t>
            </a:r>
          </a:p>
        </p:txBody>
      </p:sp>
    </p:spTree>
    <p:extLst>
      <p:ext uri="{BB962C8B-B14F-4D97-AF65-F5344CB8AC3E}">
        <p14:creationId xmlns:p14="http://schemas.microsoft.com/office/powerpoint/2010/main" val="175550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need to define </a:t>
            </a:r>
            <a:r>
              <a:rPr lang="en-US" dirty="0" smtClean="0"/>
              <a:t>all arithmetic </a:t>
            </a:r>
            <a:r>
              <a:rPr lang="en-US" dirty="0"/>
              <a:t>operations on </a:t>
            </a:r>
            <a:r>
              <a:rPr lang="en-US" dirty="0" err="1"/>
              <a:t>bignums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E.g., how to add two bytes?</a:t>
            </a:r>
          </a:p>
          <a:p>
            <a:pPr lvl="1"/>
            <a:r>
              <a:rPr lang="en-US" dirty="0" smtClean="0"/>
              <a:t>Note that C will discard the overflow, i.e., it does addition modulo 2</a:t>
            </a:r>
            <a:r>
              <a:rPr lang="en-US" baseline="30000" dirty="0" smtClean="0"/>
              <a:t>8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5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Note a 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err="1"/>
              <a:t>msb</a:t>
            </a:r>
            <a:r>
              <a:rPr lang="en-US" dirty="0"/>
              <a:t>(a)=</a:t>
            </a:r>
            <a:r>
              <a:rPr lang="en-US" dirty="0" smtClean="0"/>
              <a:t>1</a:t>
            </a:r>
          </a:p>
          <a:p>
            <a:endParaRPr lang="en-US" dirty="0"/>
          </a:p>
          <a:p>
            <a:r>
              <a:rPr lang="en-US" dirty="0" err="1" smtClean="0"/>
              <a:t>AddWithCarry</a:t>
            </a:r>
            <a:r>
              <a:rPr lang="en-US" dirty="0" smtClean="0"/>
              <a:t>(char </a:t>
            </a:r>
            <a:r>
              <a:rPr lang="en-US" dirty="0"/>
              <a:t>a, char </a:t>
            </a:r>
            <a:r>
              <a:rPr lang="en-US" dirty="0" smtClean="0"/>
              <a:t>b, char carry)</a:t>
            </a:r>
          </a:p>
          <a:p>
            <a:pPr marL="457200" lvl="1" indent="0">
              <a:buNone/>
            </a:pPr>
            <a:r>
              <a:rPr lang="en-US" dirty="0" smtClean="0"/>
              <a:t>// carry is 0 or 1</a:t>
            </a:r>
            <a:endParaRPr lang="en-US" dirty="0"/>
          </a:p>
          <a:p>
            <a:pPr lvl="1"/>
            <a:r>
              <a:rPr lang="en-US" dirty="0"/>
              <a:t>If a &lt; 2</a:t>
            </a:r>
            <a:r>
              <a:rPr lang="en-US" baseline="30000" dirty="0"/>
              <a:t>7</a:t>
            </a:r>
            <a:r>
              <a:rPr lang="en-US" dirty="0"/>
              <a:t> and b &lt;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res=</a:t>
            </a:r>
            <a:r>
              <a:rPr lang="en-US" dirty="0" err="1" smtClean="0"/>
              <a:t>a+b+carry</a:t>
            </a:r>
            <a:r>
              <a:rPr lang="en-US" dirty="0" smtClean="0"/>
              <a:t>, carry=0</a:t>
            </a:r>
            <a:endParaRPr lang="en-US" dirty="0"/>
          </a:p>
          <a:p>
            <a:pPr lvl="1"/>
            <a:r>
              <a:rPr lang="en-US" dirty="0"/>
              <a:t>If a &lt; 2</a:t>
            </a:r>
            <a:r>
              <a:rPr lang="en-US" baseline="30000" dirty="0"/>
              <a:t>7</a:t>
            </a:r>
            <a:r>
              <a:rPr lang="en-US" dirty="0"/>
              <a:t> and b ≥ 2</a:t>
            </a:r>
            <a:r>
              <a:rPr lang="en-US" baseline="30000" dirty="0"/>
              <a:t>7</a:t>
            </a:r>
            <a:r>
              <a:rPr lang="en-US" dirty="0"/>
              <a:t> res=a+(b-2</a:t>
            </a:r>
            <a:r>
              <a:rPr lang="en-US" baseline="30000" dirty="0"/>
              <a:t>7</a:t>
            </a:r>
            <a:r>
              <a:rPr lang="en-US" dirty="0" smtClean="0"/>
              <a:t>)+carry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res 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res=res-2</a:t>
            </a:r>
            <a:r>
              <a:rPr lang="en-US" baseline="30000" dirty="0" smtClean="0"/>
              <a:t>7</a:t>
            </a:r>
            <a:r>
              <a:rPr lang="en-US" dirty="0" smtClean="0"/>
              <a:t>, carry=1</a:t>
            </a:r>
            <a:endParaRPr lang="en-US" dirty="0"/>
          </a:p>
          <a:p>
            <a:pPr lvl="2"/>
            <a:r>
              <a:rPr lang="en-US" dirty="0"/>
              <a:t>Else </a:t>
            </a:r>
            <a:r>
              <a:rPr lang="en-US" dirty="0" smtClean="0"/>
              <a:t>res=res+2</a:t>
            </a:r>
            <a:r>
              <a:rPr lang="en-US" baseline="30000" dirty="0" smtClean="0"/>
              <a:t>7</a:t>
            </a:r>
            <a:r>
              <a:rPr lang="en-US" dirty="0" smtClean="0"/>
              <a:t>, carry=0</a:t>
            </a:r>
          </a:p>
          <a:p>
            <a:pPr lvl="1"/>
            <a:r>
              <a:rPr lang="en-US" dirty="0" smtClean="0"/>
              <a:t>If a </a:t>
            </a:r>
            <a:r>
              <a:rPr lang="en-US" dirty="0"/>
              <a:t>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b ≥ 2</a:t>
            </a: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smtClean="0"/>
              <a:t>res=(a-2</a:t>
            </a:r>
            <a:r>
              <a:rPr lang="en-US" baseline="30000" dirty="0" smtClean="0"/>
              <a:t>7</a:t>
            </a:r>
            <a:r>
              <a:rPr lang="en-US" dirty="0" smtClean="0"/>
              <a:t>)+(b-2</a:t>
            </a:r>
            <a:r>
              <a:rPr lang="en-US" baseline="30000" dirty="0" smtClean="0"/>
              <a:t>7</a:t>
            </a:r>
            <a:r>
              <a:rPr lang="en-US" dirty="0" smtClean="0"/>
              <a:t>)+carry, carry=1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Add(</a:t>
            </a:r>
            <a:r>
              <a:rPr lang="en-US" dirty="0" err="1" smtClean="0"/>
              <a:t>bignum</a:t>
            </a:r>
            <a:r>
              <a:rPr lang="en-US" dirty="0" smtClean="0"/>
              <a:t> a, l1, </a:t>
            </a:r>
            <a:r>
              <a:rPr lang="en-US" dirty="0" err="1" smtClean="0"/>
              <a:t>bignum</a:t>
            </a:r>
            <a:r>
              <a:rPr lang="en-US" dirty="0" smtClean="0"/>
              <a:t> b, l2)</a:t>
            </a:r>
          </a:p>
          <a:p>
            <a:pPr lvl="1"/>
            <a:r>
              <a:rPr lang="en-US" dirty="0" smtClean="0"/>
              <a:t>Use grade-school addition, </a:t>
            </a:r>
            <a:r>
              <a:rPr lang="en-US" dirty="0" smtClean="0"/>
              <a:t>using </a:t>
            </a:r>
            <a:r>
              <a:rPr lang="en-US" dirty="0" err="1" smtClean="0"/>
              <a:t>AddWithCarry</a:t>
            </a:r>
            <a:r>
              <a:rPr lang="en-US" dirty="0" smtClean="0"/>
              <a:t> element-by-element…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Running </a:t>
            </a:r>
            <a:r>
              <a:rPr lang="en-US" dirty="0"/>
              <a:t>time </a:t>
            </a:r>
            <a:r>
              <a:rPr lang="en-US" dirty="0" smtClean="0"/>
              <a:t>O(max{l1, l2}) </a:t>
            </a:r>
            <a:r>
              <a:rPr lang="en-US" dirty="0"/>
              <a:t>= </a:t>
            </a:r>
            <a:r>
              <a:rPr lang="en-US" dirty="0" smtClean="0"/>
              <a:t>O(max{</a:t>
            </a:r>
            <a:r>
              <a:rPr lang="en-US" dirty="0" err="1" smtClean="0"/>
              <a:t>ǁaǁ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ǁbǁ</a:t>
            </a:r>
            <a:r>
              <a:rPr lang="en-US" dirty="0" smtClean="0"/>
              <a:t>})</a:t>
            </a:r>
          </a:p>
          <a:p>
            <a:pPr lvl="1"/>
            <a:r>
              <a:rPr lang="en-US" dirty="0"/>
              <a:t>If </a:t>
            </a:r>
            <a:r>
              <a:rPr lang="en-US" dirty="0" err="1" smtClean="0"/>
              <a:t>ǁaǁ</a:t>
            </a:r>
            <a:r>
              <a:rPr lang="en-US" dirty="0" smtClean="0"/>
              <a:t>=</a:t>
            </a:r>
            <a:r>
              <a:rPr lang="en-US" dirty="0" err="1" smtClean="0"/>
              <a:t>ǁbǁ</a:t>
            </a:r>
            <a:r>
              <a:rPr lang="en-US" dirty="0" smtClean="0"/>
              <a:t>=n then O(n)</a:t>
            </a:r>
          </a:p>
          <a:p>
            <a:pPr lvl="1"/>
            <a:r>
              <a:rPr lang="en-US" dirty="0" smtClean="0"/>
              <a:t>Is it possible to do better?</a:t>
            </a:r>
          </a:p>
          <a:p>
            <a:pPr lvl="2"/>
            <a:r>
              <a:rPr lang="en-US" dirty="0" smtClean="0"/>
              <a:t>No – must read input (O(n)) and write output (O(n))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5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length of the result?</a:t>
            </a:r>
          </a:p>
          <a:p>
            <a:pPr lvl="1"/>
            <a:r>
              <a:rPr lang="en-US" dirty="0" err="1" smtClean="0"/>
              <a:t>ǁabǁ</a:t>
            </a:r>
            <a:r>
              <a:rPr lang="en-US" dirty="0" smtClean="0"/>
              <a:t>=O(log </a:t>
            </a:r>
            <a:r>
              <a:rPr lang="en-US" dirty="0" err="1" smtClean="0"/>
              <a:t>ab</a:t>
            </a:r>
            <a:r>
              <a:rPr lang="en-US" dirty="0" smtClean="0"/>
              <a:t>)=O(log a + log b) =O(</a:t>
            </a:r>
            <a:r>
              <a:rPr lang="en-US" dirty="0" err="1" smtClean="0"/>
              <a:t>ǁaǁ+ǁbǁ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Use grade-school multiplication…</a:t>
            </a:r>
          </a:p>
          <a:p>
            <a:r>
              <a:rPr lang="en-US" dirty="0" smtClean="0"/>
              <a:t>Running time O(</a:t>
            </a:r>
            <a:r>
              <a:rPr lang="en-US" dirty="0" err="1" smtClean="0"/>
              <a:t>ǁaǁ</a:t>
            </a:r>
            <a:r>
              <a:rPr lang="en-US" dirty="0" err="1" smtClean="0">
                <a:sym typeface="Symbol" panose="05050102010706020507" pitchFamily="18" charset="2"/>
              </a:rPr>
              <a:t></a:t>
            </a:r>
            <a:r>
              <a:rPr lang="en-US" dirty="0" err="1" smtClean="0"/>
              <a:t>ǁbǁ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ǁaǁ</a:t>
            </a:r>
            <a:r>
              <a:rPr lang="en-US" dirty="0"/>
              <a:t>=</a:t>
            </a:r>
            <a:r>
              <a:rPr lang="en-US" dirty="0" err="1"/>
              <a:t>ǁbǁ</a:t>
            </a:r>
            <a:r>
              <a:rPr lang="en-US" dirty="0"/>
              <a:t>=n then </a:t>
            </a: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we do better?</a:t>
            </a:r>
          </a:p>
          <a:p>
            <a:pPr lvl="2"/>
            <a:r>
              <a:rPr lang="en-US" dirty="0" smtClean="0"/>
              <a:t>Surprisingly…yes! But we will not cover here…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8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13061</TotalTime>
  <Words>1040</Words>
  <Application>Microsoft Office PowerPoint</Application>
  <PresentationFormat>On-screen Show (4:3)</PresentationFormat>
  <Paragraphs>152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Symbol</vt:lpstr>
      <vt:lpstr>Office Theme</vt:lpstr>
      <vt:lpstr>Cryptography</vt:lpstr>
      <vt:lpstr>Our goal</vt:lpstr>
      <vt:lpstr>Computational number theory</vt:lpstr>
      <vt:lpstr>Computational number theory</vt:lpstr>
      <vt:lpstr>Representing integers (e.g., in C)</vt:lpstr>
      <vt:lpstr>Example: addition</vt:lpstr>
      <vt:lpstr>Example: addition</vt:lpstr>
      <vt:lpstr>Example: addition</vt:lpstr>
      <vt:lpstr>Example: multiplication</vt:lpstr>
      <vt:lpstr>Basic arithmetic operations</vt:lpstr>
      <vt:lpstr>Modular arithmetic</vt:lpstr>
      <vt:lpstr>Modular arithmetic</vt:lpstr>
      <vt:lpstr>Modular arithmetic</vt:lpstr>
      <vt:lpstr>Modular arithmetic</vt:lpstr>
      <vt:lpstr>Exponentiation</vt:lpstr>
      <vt:lpstr>Efficient exponentiation</vt:lpstr>
      <vt:lpstr>Efficient exponentiation</vt:lpstr>
      <vt:lpstr>Efficient exponentiation</vt:lpstr>
      <vt:lpstr>Primes and divisibility</vt:lpstr>
      <vt:lpstr>Computing gcd?</vt:lpstr>
      <vt:lpstr>Proposition</vt:lpstr>
      <vt:lpstr>Modular inverses</vt:lpstr>
      <vt:lpstr>Cancellation</vt:lpstr>
      <vt:lpstr>Invertibility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986</cp:revision>
  <dcterms:created xsi:type="dcterms:W3CDTF">2014-06-02T02:25:30Z</dcterms:created>
  <dcterms:modified xsi:type="dcterms:W3CDTF">2018-04-12T15:51:11Z</dcterms:modified>
</cp:coreProperties>
</file>