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418" r:id="rId2"/>
    <p:sldId id="635" r:id="rId3"/>
    <p:sldId id="672" r:id="rId4"/>
    <p:sldId id="671" r:id="rId5"/>
    <p:sldId id="642" r:id="rId6"/>
    <p:sldId id="652" r:id="rId7"/>
    <p:sldId id="673" r:id="rId8"/>
    <p:sldId id="674" r:id="rId9"/>
    <p:sldId id="650" r:id="rId10"/>
    <p:sldId id="651" r:id="rId11"/>
    <p:sldId id="644" r:id="rId12"/>
    <p:sldId id="645" r:id="rId13"/>
    <p:sldId id="646" r:id="rId14"/>
    <p:sldId id="647" r:id="rId15"/>
    <p:sldId id="648" r:id="rId16"/>
    <p:sldId id="649" r:id="rId17"/>
    <p:sldId id="654" r:id="rId18"/>
    <p:sldId id="675" r:id="rId19"/>
    <p:sldId id="653" r:id="rId20"/>
    <p:sldId id="656" r:id="rId21"/>
    <p:sldId id="657" r:id="rId22"/>
    <p:sldId id="661" r:id="rId23"/>
    <p:sldId id="659" r:id="rId24"/>
    <p:sldId id="662" r:id="rId25"/>
    <p:sldId id="663" r:id="rId26"/>
    <p:sldId id="665" r:id="rId27"/>
    <p:sldId id="666" r:id="rId28"/>
    <p:sldId id="667" r:id="rId29"/>
    <p:sldId id="668" r:id="rId30"/>
    <p:sldId id="669" r:id="rId31"/>
    <p:sldId id="67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82" d="100"/>
          <a:sy n="82" d="100"/>
        </p:scale>
        <p:origin x="5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csrc.nist.gov/projects/post-quantum-cryptography/round-3-submissions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eprint.iacr.org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28</a:t>
            </a: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vs. post-quantum crypto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Post-quantum cryptography</a:t>
            </a:r>
          </a:p>
          <a:p>
            <a:pPr lvl="1"/>
            <a:r>
              <a:rPr lang="en-US" dirty="0"/>
              <a:t>Classical cryptosystems with security against (efficient) </a:t>
            </a:r>
            <a:r>
              <a:rPr lang="en-US" i="1" dirty="0"/>
              <a:t>quantum</a:t>
            </a:r>
            <a:r>
              <a:rPr lang="en-US" dirty="0"/>
              <a:t> attackers</a:t>
            </a:r>
          </a:p>
          <a:p>
            <a:pPr lvl="1"/>
            <a:r>
              <a:rPr lang="en-US" dirty="0"/>
              <a:t>Could be used as “drop-in” replacements for existing cryptosystems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068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Quantum algorithms can in some cases be </a:t>
            </a:r>
            <a:r>
              <a:rPr lang="en-US" i="1" dirty="0"/>
              <a:t>provably</a:t>
            </a:r>
            <a:r>
              <a:rPr lang="en-US" dirty="0"/>
              <a:t> faster than classical algorithms</a:t>
            </a:r>
          </a:p>
          <a:p>
            <a:pPr lvl="1"/>
            <a:r>
              <a:rPr lang="en-US" dirty="0"/>
              <a:t>E.g., exhaustive search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38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Exhaustive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Say you are given oracle access to a function </a:t>
            </a:r>
            <a:br>
              <a:rPr lang="en-US" dirty="0"/>
            </a:br>
            <a:r>
              <a:rPr lang="en-US" dirty="0"/>
              <a:t>f : [N] </a:t>
            </a:r>
            <a:r>
              <a:rPr lang="en-US" dirty="0">
                <a:sym typeface="Symbol" panose="05050102010706020507" pitchFamily="18" charset="2"/>
              </a:rPr>
              <a:t> {0, 1}, and want to find x with f(x) = 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Classically: requires O(N) evaluations of f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Quantumly: </a:t>
            </a:r>
            <a:r>
              <a:rPr lang="en-US" i="1" dirty="0">
                <a:sym typeface="Symbol" panose="05050102010706020507" pitchFamily="18" charset="2"/>
              </a:rPr>
              <a:t>Grover’s algorithm </a:t>
            </a:r>
            <a:r>
              <a:rPr lang="en-US" dirty="0">
                <a:sym typeface="Symbol" panose="05050102010706020507" pitchFamily="18" charset="2"/>
              </a:rPr>
              <a:t>uses O(N</a:t>
            </a:r>
            <a:r>
              <a:rPr lang="en-US" baseline="30000" dirty="0">
                <a:sym typeface="Symbol" panose="05050102010706020507" pitchFamily="18" charset="2"/>
              </a:rPr>
              <a:t>1/2</a:t>
            </a:r>
            <a:r>
              <a:rPr lang="en-US" dirty="0">
                <a:sym typeface="Symbol" panose="05050102010706020507" pitchFamily="18" charset="2"/>
              </a:rPr>
              <a:t>) evaluations of f (!)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So exhaustive search for an n-bit key requires 2</a:t>
            </a:r>
            <a:r>
              <a:rPr lang="en-US" baseline="30000" dirty="0">
                <a:sym typeface="Symbol" panose="05050102010706020507" pitchFamily="18" charset="2"/>
              </a:rPr>
              <a:t>n/2</a:t>
            </a:r>
            <a:r>
              <a:rPr lang="en-US" dirty="0">
                <a:sym typeface="Symbol" panose="05050102010706020507" pitchFamily="18" charset="2"/>
              </a:rPr>
              <a:t> time on a quantum computer!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Need to double key lengths for same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93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collisions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oracle access to H: {0,1}</a:t>
            </a:r>
            <a:r>
              <a:rPr lang="en-US" baseline="30000" dirty="0"/>
              <a:t>*</a:t>
            </a:r>
            <a:r>
              <a:rPr lang="en-US" dirty="0">
                <a:sym typeface="Symbol" panose="05050102010706020507" pitchFamily="18" charset="2"/>
              </a:rPr>
              <a:t>  [N]; want to find a collision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Classically: requires O(N</a:t>
            </a:r>
            <a:r>
              <a:rPr lang="en-US" baseline="30000" dirty="0">
                <a:sym typeface="Symbol" panose="05050102010706020507" pitchFamily="18" charset="2"/>
              </a:rPr>
              <a:t>1/2</a:t>
            </a:r>
            <a:r>
              <a:rPr lang="en-US" dirty="0">
                <a:sym typeface="Symbol" panose="05050102010706020507" pitchFamily="18" charset="2"/>
              </a:rPr>
              <a:t>) evaluations of H</a:t>
            </a:r>
          </a:p>
          <a:p>
            <a:pPr lvl="1"/>
            <a:r>
              <a:rPr lang="en-US" dirty="0" err="1">
                <a:sym typeface="Symbol" panose="05050102010706020507" pitchFamily="18" charset="2"/>
              </a:rPr>
              <a:t>Quantumly</a:t>
            </a:r>
            <a:r>
              <a:rPr lang="en-US" dirty="0">
                <a:sym typeface="Symbol" panose="05050102010706020507" pitchFamily="18" charset="2"/>
              </a:rPr>
              <a:t>: can be done in O(N</a:t>
            </a:r>
            <a:r>
              <a:rPr lang="en-US" baseline="30000" dirty="0">
                <a:sym typeface="Symbol" panose="05050102010706020507" pitchFamily="18" charset="2"/>
              </a:rPr>
              <a:t>1/3</a:t>
            </a:r>
            <a:r>
              <a:rPr lang="en-US" dirty="0">
                <a:sym typeface="Symbol" panose="05050102010706020507" pitchFamily="18" charset="2"/>
              </a:rPr>
              <a:t>) evaluations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Need 50% larger output length </a:t>
            </a:r>
            <a:r>
              <a:rPr lang="en-US">
                <a:sym typeface="Symbol" panose="05050102010706020507" pitchFamily="18" charset="2"/>
              </a:rPr>
              <a:t>for the same </a:t>
            </a:r>
            <a:r>
              <a:rPr lang="en-US" dirty="0">
                <a:sym typeface="Symbol" panose="05050102010706020507" pitchFamily="18" charset="2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129844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collisions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 panose="05050102010706020507" pitchFamily="18" charset="2"/>
              </a:rPr>
              <a:t>Compute C = {H(x) | x = 1, …, N</a:t>
            </a:r>
            <a:r>
              <a:rPr lang="en-US" baseline="30000" dirty="0">
                <a:sym typeface="Symbol" panose="05050102010706020507" pitchFamily="18" charset="2"/>
              </a:rPr>
              <a:t>1/3</a:t>
            </a:r>
            <a:r>
              <a:rPr lang="en-US" dirty="0">
                <a:sym typeface="Symbol" panose="05050102010706020507" pitchFamily="18" charset="2"/>
              </a:rPr>
              <a:t>}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Let f(x) = 1 </a:t>
            </a:r>
            <a:r>
              <a:rPr lang="en-US" dirty="0" err="1">
                <a:sym typeface="Symbol" panose="05050102010706020507" pitchFamily="18" charset="2"/>
              </a:rPr>
              <a:t>iff</a:t>
            </a:r>
            <a:r>
              <a:rPr lang="en-US" dirty="0">
                <a:sym typeface="Symbol" panose="05050102010706020507" pitchFamily="18" charset="2"/>
              </a:rPr>
              <a:t> H(x)  C and N – N</a:t>
            </a:r>
            <a:r>
              <a:rPr lang="en-US" baseline="30000" dirty="0">
                <a:sym typeface="Symbol" panose="05050102010706020507" pitchFamily="18" charset="2"/>
              </a:rPr>
              <a:t>2/3</a:t>
            </a:r>
            <a:r>
              <a:rPr lang="en-US" dirty="0">
                <a:sym typeface="Symbol" panose="05050102010706020507" pitchFamily="18" charset="2"/>
              </a:rPr>
              <a:t> &lt; x &lt; 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There is likely an x such that f(x) = 1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Use Grover’s algorithm to find x using O((N</a:t>
            </a:r>
            <a:r>
              <a:rPr lang="en-US" baseline="30000" dirty="0">
                <a:sym typeface="Symbol" panose="05050102010706020507" pitchFamily="18" charset="2"/>
              </a:rPr>
              <a:t>2/3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baseline="30000" dirty="0">
                <a:sym typeface="Symbol" panose="05050102010706020507" pitchFamily="18" charset="2"/>
              </a:rPr>
              <a:t>1/2</a:t>
            </a:r>
            <a:r>
              <a:rPr lang="en-US" dirty="0">
                <a:sym typeface="Symbol" panose="05050102010706020507" pitchFamily="18" charset="2"/>
              </a:rPr>
              <a:t>) = O(N</a:t>
            </a:r>
            <a:r>
              <a:rPr lang="en-US" baseline="30000" dirty="0">
                <a:sym typeface="Symbol" panose="05050102010706020507" pitchFamily="18" charset="2"/>
              </a:rPr>
              <a:t>1/3</a:t>
            </a:r>
            <a:r>
              <a:rPr lang="en-US" dirty="0">
                <a:sym typeface="Symbol" panose="05050102010706020507" pitchFamily="18" charset="2"/>
              </a:rPr>
              <a:t>) evaluations of H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This gives a collision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07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Summarizing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Symmetric-key cryptography is </a:t>
            </a:r>
            <a:r>
              <a:rPr lang="en-US" i="1" dirty="0"/>
              <a:t>not</a:t>
            </a:r>
            <a:r>
              <a:rPr lang="en-US" dirty="0"/>
              <a:t> broken by quantum computers (as far as we know)	</a:t>
            </a:r>
          </a:p>
          <a:p>
            <a:r>
              <a:rPr lang="en-US" dirty="0"/>
              <a:t>But larger key lengths are needed</a:t>
            </a:r>
          </a:p>
        </p:txBody>
      </p:sp>
    </p:spTree>
    <p:extLst>
      <p:ext uri="{BB962C8B-B14F-4D97-AF65-F5344CB8AC3E}">
        <p14:creationId xmlns:p14="http://schemas.microsoft.com/office/powerpoint/2010/main" val="3982424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Public-key cryptography?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public-key problems studied in this class can be solved in quantum polynomial-time!</a:t>
            </a:r>
          </a:p>
          <a:p>
            <a:r>
              <a:rPr lang="en-US" i="1" dirty="0" err="1"/>
              <a:t>Shor’s</a:t>
            </a:r>
            <a:r>
              <a:rPr lang="en-US" i="1" dirty="0"/>
              <a:t> algorithm </a:t>
            </a:r>
            <a:r>
              <a:rPr lang="en-US" dirty="0"/>
              <a:t>is an efficient algorithm for factoring, or computing discrete logarithms (in any group)</a:t>
            </a:r>
          </a:p>
          <a:p>
            <a:r>
              <a:rPr lang="en-US" dirty="0"/>
              <a:t>Need to look at new public-key assumptions!</a:t>
            </a:r>
          </a:p>
        </p:txBody>
      </p:sp>
    </p:spTree>
    <p:extLst>
      <p:ext uri="{BB962C8B-B14F-4D97-AF65-F5344CB8AC3E}">
        <p14:creationId xmlns:p14="http://schemas.microsoft.com/office/powerpoint/2010/main" val="44542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signatures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Surprisingly(?), digital signatures do </a:t>
            </a:r>
            <a:r>
              <a:rPr lang="en-US" i="1" dirty="0"/>
              <a:t>not</a:t>
            </a:r>
            <a:r>
              <a:rPr lang="en-US" dirty="0"/>
              <a:t> need “public-key” assumptions</a:t>
            </a:r>
          </a:p>
          <a:p>
            <a:r>
              <a:rPr lang="en-US" dirty="0"/>
              <a:t>In particular, they can be constructed from hash functions alone</a:t>
            </a:r>
          </a:p>
          <a:p>
            <a:pPr lvl="1"/>
            <a:r>
              <a:rPr lang="en-US" dirty="0"/>
              <a:t>See book for details</a:t>
            </a:r>
          </a:p>
          <a:p>
            <a:r>
              <a:rPr lang="en-US" dirty="0"/>
              <a:t>Nevertheless, such signatures are very long (and have other drawbacks)</a:t>
            </a:r>
          </a:p>
          <a:p>
            <a:pPr lvl="1"/>
            <a:r>
              <a:rPr lang="en-US" dirty="0"/>
              <a:t>Some of the techniques described next can also be used to construct signatures</a:t>
            </a:r>
          </a:p>
        </p:txBody>
      </p:sp>
    </p:spTree>
    <p:extLst>
      <p:ext uri="{BB962C8B-B14F-4D97-AF65-F5344CB8AC3E}">
        <p14:creationId xmlns:p14="http://schemas.microsoft.com/office/powerpoint/2010/main" val="228161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DA354-4BEC-4B28-9CC7-8033CA474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Public-key encryption/key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45544-BB36-4B1D-A88F-914ACAADE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Public-key encryption/key exchange </a:t>
            </a:r>
            <a:r>
              <a:rPr lang="en-US" i="1" dirty="0"/>
              <a:t>does</a:t>
            </a:r>
            <a:r>
              <a:rPr lang="en-US" dirty="0"/>
              <a:t> require some form of “public-key” assumption</a:t>
            </a:r>
          </a:p>
          <a:p>
            <a:r>
              <a:rPr lang="en-US" dirty="0"/>
              <a:t>New assumptions are needed</a:t>
            </a:r>
          </a:p>
          <a:p>
            <a:r>
              <a:rPr lang="en-US" dirty="0"/>
              <a:t>We consider one example here</a:t>
            </a:r>
          </a:p>
        </p:txBody>
      </p:sp>
    </p:spTree>
    <p:extLst>
      <p:ext uri="{BB962C8B-B14F-4D97-AF65-F5344CB8AC3E}">
        <p14:creationId xmlns:p14="http://schemas.microsoft.com/office/powerpoint/2010/main" val="3931008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problem…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problem:</a:t>
            </a:r>
          </a:p>
          <a:p>
            <a:pPr lvl="1"/>
            <a:r>
              <a:rPr lang="en-US" dirty="0"/>
              <a:t>Fix a prime q</a:t>
            </a:r>
          </a:p>
          <a:p>
            <a:pPr lvl="1"/>
            <a:r>
              <a:rPr lang="en-US" dirty="0"/>
              <a:t>Choose uniform matrix </a:t>
            </a:r>
            <a:r>
              <a:rPr lang="en-US" b="1" dirty="0"/>
              <a:t>B</a:t>
            </a:r>
            <a:r>
              <a:rPr lang="en-US" dirty="0"/>
              <a:t>, uniform vector </a:t>
            </a:r>
            <a:r>
              <a:rPr lang="en-US" b="1" dirty="0"/>
              <a:t>s</a:t>
            </a:r>
          </a:p>
          <a:p>
            <a:pPr lvl="1"/>
            <a:r>
              <a:rPr lang="en-US" dirty="0"/>
              <a:t>Given: </a:t>
            </a:r>
            <a:r>
              <a:rPr lang="en-US" b="1" dirty="0"/>
              <a:t>B</a:t>
            </a:r>
            <a:r>
              <a:rPr lang="en-US" dirty="0"/>
              <a:t> and </a:t>
            </a:r>
            <a:r>
              <a:rPr lang="en-US" b="1" dirty="0"/>
              <a:t>t</a:t>
            </a:r>
            <a:r>
              <a:rPr lang="en-US" dirty="0"/>
              <a:t> := </a:t>
            </a:r>
            <a:r>
              <a:rPr lang="en-US" b="1" dirty="0"/>
              <a:t>B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b="1" dirty="0"/>
              <a:t>s</a:t>
            </a:r>
            <a:r>
              <a:rPr lang="en-US" dirty="0"/>
              <a:t> mod q</a:t>
            </a:r>
          </a:p>
          <a:p>
            <a:pPr lvl="1"/>
            <a:r>
              <a:rPr lang="en-US" dirty="0"/>
              <a:t>Goal: find </a:t>
            </a:r>
            <a:r>
              <a:rPr lang="en-US" b="1" dirty="0"/>
              <a:t>s</a:t>
            </a:r>
            <a:r>
              <a:rPr lang="en-US" dirty="0"/>
              <a:t>’ such that </a:t>
            </a:r>
            <a:r>
              <a:rPr lang="en-US" b="1" dirty="0"/>
              <a:t>B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b="1" dirty="0"/>
              <a:t>s</a:t>
            </a:r>
            <a:r>
              <a:rPr lang="en-US" dirty="0"/>
              <a:t>’ = </a:t>
            </a:r>
            <a:r>
              <a:rPr lang="en-US" b="1" dirty="0"/>
              <a:t>t</a:t>
            </a:r>
            <a:r>
              <a:rPr lang="en-US" dirty="0"/>
              <a:t> mod q</a:t>
            </a:r>
          </a:p>
          <a:p>
            <a:pPr lvl="1"/>
            <a:r>
              <a:rPr lang="en-US" dirty="0"/>
              <a:t>This is easy! (Use linear algebra…)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1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Post-quantum cryptography</a:t>
            </a:r>
          </a:p>
        </p:txBody>
      </p:sp>
    </p:spTree>
    <p:extLst>
      <p:ext uri="{BB962C8B-B14F-4D97-AF65-F5344CB8AC3E}">
        <p14:creationId xmlns:p14="http://schemas.microsoft.com/office/powerpoint/2010/main" val="4262295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problem, take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the following problem:</a:t>
            </a:r>
          </a:p>
          <a:p>
            <a:pPr lvl="1"/>
            <a:r>
              <a:rPr lang="en-US" dirty="0"/>
              <a:t>Choose uniform matrix </a:t>
            </a:r>
            <a:r>
              <a:rPr lang="en-US" b="1" dirty="0"/>
              <a:t>B</a:t>
            </a:r>
            <a:r>
              <a:rPr lang="en-US" dirty="0"/>
              <a:t>, uniform vector </a:t>
            </a:r>
            <a:r>
              <a:rPr lang="en-US" b="1" dirty="0"/>
              <a:t>s</a:t>
            </a:r>
            <a:r>
              <a:rPr lang="en-US" dirty="0"/>
              <a:t>, and “short” vector </a:t>
            </a:r>
            <a:r>
              <a:rPr lang="en-US" b="1" dirty="0"/>
              <a:t>e</a:t>
            </a:r>
          </a:p>
          <a:p>
            <a:pPr lvl="1"/>
            <a:r>
              <a:rPr lang="en-US" dirty="0"/>
              <a:t>Output </a:t>
            </a:r>
            <a:r>
              <a:rPr lang="en-US" b="1" dirty="0"/>
              <a:t>B</a:t>
            </a:r>
            <a:r>
              <a:rPr lang="en-US" dirty="0"/>
              <a:t> and </a:t>
            </a:r>
            <a:r>
              <a:rPr lang="en-US" b="1" dirty="0"/>
              <a:t>t</a:t>
            </a:r>
            <a:r>
              <a:rPr lang="en-US" dirty="0"/>
              <a:t> := [</a:t>
            </a:r>
            <a:r>
              <a:rPr lang="en-US" b="1" dirty="0"/>
              <a:t>B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b="1" dirty="0"/>
              <a:t>s</a:t>
            </a:r>
            <a:r>
              <a:rPr lang="en-US" dirty="0"/>
              <a:t> + </a:t>
            </a:r>
            <a:r>
              <a:rPr lang="en-US" b="1" dirty="0"/>
              <a:t>e</a:t>
            </a:r>
            <a:r>
              <a:rPr lang="en-US" dirty="0"/>
              <a:t> mod q]</a:t>
            </a:r>
          </a:p>
          <a:p>
            <a:pPr lvl="1"/>
            <a:r>
              <a:rPr lang="en-US" dirty="0"/>
              <a:t>Find </a:t>
            </a:r>
            <a:r>
              <a:rPr lang="en-US" b="1" dirty="0"/>
              <a:t>s</a:t>
            </a:r>
            <a:r>
              <a:rPr lang="en-US" dirty="0"/>
              <a:t>’ and short </a:t>
            </a:r>
            <a:r>
              <a:rPr lang="en-US" b="1" dirty="0"/>
              <a:t>e</a:t>
            </a:r>
            <a:r>
              <a:rPr lang="en-US" dirty="0"/>
              <a:t>’ such that </a:t>
            </a:r>
            <a:r>
              <a:rPr lang="en-US" b="1" dirty="0"/>
              <a:t>B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b="1" dirty="0"/>
              <a:t>s</a:t>
            </a:r>
            <a:r>
              <a:rPr lang="en-US" dirty="0"/>
              <a:t>’ + </a:t>
            </a:r>
            <a:r>
              <a:rPr lang="en-US" b="1" dirty="0"/>
              <a:t>e</a:t>
            </a:r>
            <a:r>
              <a:rPr lang="en-US" dirty="0"/>
              <a:t>’ = </a:t>
            </a:r>
            <a:r>
              <a:rPr lang="en-US" b="1" dirty="0"/>
              <a:t>t</a:t>
            </a:r>
            <a:r>
              <a:rPr lang="en-US" dirty="0"/>
              <a:t> mod q</a:t>
            </a:r>
          </a:p>
          <a:p>
            <a:pPr lvl="1"/>
            <a:r>
              <a:rPr lang="en-US" dirty="0"/>
              <a:t>This is hard (even for quantum algorithms)! </a:t>
            </a:r>
          </a:p>
          <a:p>
            <a:pPr lvl="1"/>
            <a:endParaRPr lang="en-US" dirty="0"/>
          </a:p>
          <a:p>
            <a:r>
              <a:rPr lang="en-US" i="1" dirty="0"/>
              <a:t>Learning with errors </a:t>
            </a:r>
            <a:r>
              <a:rPr lang="en-US" dirty="0"/>
              <a:t>(LWE) problem</a:t>
            </a:r>
          </a:p>
        </p:txBody>
      </p:sp>
    </p:spTree>
    <p:extLst>
      <p:ext uri="{BB962C8B-B14F-4D97-AF65-F5344CB8AC3E}">
        <p14:creationId xmlns:p14="http://schemas.microsoft.com/office/powerpoint/2010/main" val="114323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problem, take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Consider the following problem:</a:t>
            </a:r>
          </a:p>
          <a:p>
            <a:pPr lvl="1"/>
            <a:r>
              <a:rPr lang="en-US" dirty="0"/>
              <a:t>Choose uniform matrix </a:t>
            </a:r>
            <a:r>
              <a:rPr lang="en-US" b="1" dirty="0"/>
              <a:t>B</a:t>
            </a:r>
            <a:r>
              <a:rPr lang="en-US" dirty="0"/>
              <a:t>, uniform </a:t>
            </a:r>
            <a:r>
              <a:rPr lang="en-US" b="1" dirty="0"/>
              <a:t>s</a:t>
            </a:r>
            <a:r>
              <a:rPr lang="en-US" dirty="0"/>
              <a:t>, and short </a:t>
            </a:r>
            <a:r>
              <a:rPr lang="en-US" b="1" dirty="0"/>
              <a:t>e</a:t>
            </a:r>
          </a:p>
          <a:p>
            <a:pPr lvl="1"/>
            <a:r>
              <a:rPr lang="en-US" dirty="0"/>
              <a:t>Output </a:t>
            </a:r>
            <a:r>
              <a:rPr lang="en-US" b="1" dirty="0"/>
              <a:t>B</a:t>
            </a:r>
            <a:r>
              <a:rPr lang="en-US" dirty="0"/>
              <a:t> and either </a:t>
            </a:r>
            <a:r>
              <a:rPr lang="en-US" b="1" dirty="0"/>
              <a:t>t</a:t>
            </a:r>
            <a:r>
              <a:rPr lang="en-US" dirty="0"/>
              <a:t> := [</a:t>
            </a:r>
            <a:r>
              <a:rPr lang="en-US" b="1" dirty="0"/>
              <a:t>B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b="1" dirty="0"/>
              <a:t>s</a:t>
            </a:r>
            <a:r>
              <a:rPr lang="en-US" dirty="0"/>
              <a:t> + </a:t>
            </a:r>
            <a:r>
              <a:rPr lang="en-US" b="1" dirty="0"/>
              <a:t>e</a:t>
            </a:r>
            <a:r>
              <a:rPr lang="en-US" dirty="0"/>
              <a:t> mod q] or uniform vector </a:t>
            </a:r>
            <a:r>
              <a:rPr lang="en-US" b="1" dirty="0"/>
              <a:t>t</a:t>
            </a:r>
          </a:p>
          <a:p>
            <a:pPr lvl="1"/>
            <a:r>
              <a:rPr lang="en-US" dirty="0"/>
              <a:t>Determine whether </a:t>
            </a:r>
            <a:r>
              <a:rPr lang="en-US" b="1" dirty="0"/>
              <a:t>t</a:t>
            </a:r>
            <a:r>
              <a:rPr lang="en-US" dirty="0"/>
              <a:t> was uniform or not</a:t>
            </a:r>
          </a:p>
          <a:p>
            <a:pPr lvl="1"/>
            <a:r>
              <a:rPr lang="en-US" dirty="0"/>
              <a:t>This is hard! </a:t>
            </a:r>
          </a:p>
          <a:p>
            <a:pPr lvl="1"/>
            <a:endParaRPr lang="en-US" dirty="0"/>
          </a:p>
          <a:p>
            <a:r>
              <a:rPr lang="en-US" i="1" dirty="0"/>
              <a:t>Decisional LWE</a:t>
            </a:r>
            <a:r>
              <a:rPr lang="en-US" dirty="0"/>
              <a:t> problem</a:t>
            </a:r>
          </a:p>
          <a:p>
            <a:pPr lvl="1"/>
            <a:r>
              <a:rPr lang="en-US" dirty="0"/>
              <a:t>Hardness of LWE implies hardness of decisional LWE</a:t>
            </a:r>
          </a:p>
        </p:txBody>
      </p:sp>
    </p:spTree>
    <p:extLst>
      <p:ext uri="{BB962C8B-B14F-4D97-AF65-F5344CB8AC3E}">
        <p14:creationId xmlns:p14="http://schemas.microsoft.com/office/powerpoint/2010/main" val="226207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problem, take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Consider the following problem:</a:t>
            </a:r>
          </a:p>
          <a:p>
            <a:pPr lvl="1"/>
            <a:r>
              <a:rPr lang="en-US" dirty="0"/>
              <a:t>Choose uniform matrix </a:t>
            </a:r>
            <a:r>
              <a:rPr lang="en-US" b="1" dirty="0"/>
              <a:t>B</a:t>
            </a:r>
            <a:r>
              <a:rPr lang="en-US" dirty="0"/>
              <a:t>, short </a:t>
            </a:r>
            <a:r>
              <a:rPr lang="en-US" b="1" dirty="0"/>
              <a:t>s</a:t>
            </a:r>
            <a:r>
              <a:rPr lang="en-US" dirty="0"/>
              <a:t>, and short </a:t>
            </a:r>
            <a:r>
              <a:rPr lang="en-US" b="1" dirty="0"/>
              <a:t>e</a:t>
            </a:r>
          </a:p>
          <a:p>
            <a:pPr lvl="1"/>
            <a:r>
              <a:rPr lang="en-US" dirty="0"/>
              <a:t>Output </a:t>
            </a:r>
            <a:r>
              <a:rPr lang="en-US" b="1" dirty="0"/>
              <a:t>B</a:t>
            </a:r>
            <a:r>
              <a:rPr lang="en-US" dirty="0"/>
              <a:t> and either </a:t>
            </a:r>
            <a:r>
              <a:rPr lang="en-US" b="1" dirty="0"/>
              <a:t>t</a:t>
            </a:r>
            <a:r>
              <a:rPr lang="en-US" dirty="0"/>
              <a:t> := [</a:t>
            </a:r>
            <a:r>
              <a:rPr lang="en-US" b="1" dirty="0"/>
              <a:t>B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b="1" dirty="0"/>
              <a:t>s</a:t>
            </a:r>
            <a:r>
              <a:rPr lang="en-US" dirty="0"/>
              <a:t> + </a:t>
            </a:r>
            <a:r>
              <a:rPr lang="en-US" b="1" dirty="0"/>
              <a:t>e</a:t>
            </a:r>
            <a:r>
              <a:rPr lang="en-US" dirty="0"/>
              <a:t> mod q] or uniform vector </a:t>
            </a:r>
            <a:r>
              <a:rPr lang="en-US" b="1" dirty="0"/>
              <a:t>t</a:t>
            </a:r>
          </a:p>
          <a:p>
            <a:pPr lvl="1"/>
            <a:r>
              <a:rPr lang="en-US" dirty="0"/>
              <a:t>Determine whether </a:t>
            </a:r>
            <a:r>
              <a:rPr lang="en-US" b="1" dirty="0"/>
              <a:t>t</a:t>
            </a:r>
            <a:r>
              <a:rPr lang="en-US" dirty="0"/>
              <a:t> was uniform or not</a:t>
            </a:r>
          </a:p>
          <a:p>
            <a:pPr lvl="1"/>
            <a:r>
              <a:rPr lang="en-US" dirty="0"/>
              <a:t>This is hard! </a:t>
            </a:r>
          </a:p>
          <a:p>
            <a:pPr lvl="1"/>
            <a:endParaRPr lang="en-US" dirty="0"/>
          </a:p>
          <a:p>
            <a:r>
              <a:rPr lang="en-US" i="1" dirty="0"/>
              <a:t>Decisional LWE</a:t>
            </a:r>
            <a:r>
              <a:rPr lang="en-US" dirty="0"/>
              <a:t> problem</a:t>
            </a:r>
          </a:p>
          <a:p>
            <a:pPr lvl="1"/>
            <a:r>
              <a:rPr lang="en-US" dirty="0"/>
              <a:t>Hardness of LWE implies hardness of this version of decisional LWE</a:t>
            </a:r>
          </a:p>
        </p:txBody>
      </p:sp>
    </p:spTree>
    <p:extLst>
      <p:ext uri="{BB962C8B-B14F-4D97-AF65-F5344CB8AC3E}">
        <p14:creationId xmlns:p14="http://schemas.microsoft.com/office/powerpoint/2010/main" val="138287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Key exchange from (decisional) LWE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1524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1524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4486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4580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23175" y="3677242"/>
            <a:ext cx="1711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Choose </a:t>
            </a:r>
            <a:r>
              <a:rPr lang="en-US" sz="2400" b="1" dirty="0">
                <a:sym typeface="Symbol"/>
              </a:rPr>
              <a:t>s</a:t>
            </a:r>
            <a:r>
              <a:rPr lang="en-US" sz="2400" dirty="0">
                <a:sym typeface="Symbol"/>
              </a:rPr>
              <a:t>’, </a:t>
            </a:r>
            <a:r>
              <a:rPr lang="en-US" sz="2400" b="1" dirty="0">
                <a:sym typeface="Symbol"/>
              </a:rPr>
              <a:t>e</a:t>
            </a:r>
            <a:r>
              <a:rPr lang="en-US" sz="2400" dirty="0">
                <a:sym typeface="Symbol"/>
              </a:rPr>
              <a:t>’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70842" y="3677242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 Choose </a:t>
            </a:r>
            <a:r>
              <a:rPr lang="en-US" sz="2400" b="1" dirty="0">
                <a:sym typeface="Symbol"/>
              </a:rPr>
              <a:t>s</a:t>
            </a:r>
            <a:r>
              <a:rPr lang="en-US" sz="2400" dirty="0">
                <a:sym typeface="Symbol"/>
              </a:rPr>
              <a:t>, </a:t>
            </a:r>
            <a:r>
              <a:rPr lang="en-US" sz="2400" b="1" dirty="0">
                <a:sym typeface="Symbol"/>
              </a:rPr>
              <a:t>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89626" y="4362271"/>
            <a:ext cx="1178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>
                <a:ea typeface="Cambria Math"/>
              </a:rPr>
              <a:t>k’ = </a:t>
            </a:r>
            <a:r>
              <a:rPr lang="en-US" sz="2400" b="1" dirty="0" err="1">
                <a:ea typeface="Cambria Math"/>
              </a:rPr>
              <a:t>t</a:t>
            </a:r>
            <a:r>
              <a:rPr lang="en-US" sz="2400" b="1" baseline="30000" dirty="0" err="1">
                <a:ea typeface="Cambria Math"/>
              </a:rPr>
              <a:t>T</a:t>
            </a:r>
            <a:r>
              <a:rPr lang="en-US" sz="2400" dirty="0" err="1">
                <a:sym typeface="Symbol" panose="05050102010706020507" pitchFamily="18" charset="2"/>
              </a:rPr>
              <a:t></a:t>
            </a:r>
            <a:r>
              <a:rPr lang="en-US" sz="2400" b="1" dirty="0" err="1">
                <a:ea typeface="Cambria Math"/>
              </a:rPr>
              <a:t>s</a:t>
            </a:r>
            <a:r>
              <a:rPr lang="en-US" sz="2400" dirty="0">
                <a:ea typeface="Cambria Math"/>
              </a:rPr>
              <a:t>’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2000071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</a:t>
            </a:r>
            <a:r>
              <a:rPr lang="en-US" sz="2400" dirty="0"/>
              <a:t>’ = </a:t>
            </a:r>
            <a:r>
              <a:rPr lang="en-US" sz="2400" b="1" dirty="0"/>
              <a:t>B</a:t>
            </a:r>
            <a:r>
              <a:rPr lang="en-US" sz="2400" dirty="0">
                <a:sym typeface="Symbol" panose="05050102010706020507" pitchFamily="18" charset="2"/>
              </a:rPr>
              <a:t></a:t>
            </a:r>
            <a:r>
              <a:rPr lang="en-US" sz="2400" b="1" dirty="0"/>
              <a:t>s</a:t>
            </a:r>
            <a:r>
              <a:rPr lang="en-US" sz="2400" dirty="0"/>
              <a:t>’ + </a:t>
            </a:r>
            <a:r>
              <a:rPr lang="en-US" sz="2400" b="1" dirty="0"/>
              <a:t>e</a:t>
            </a:r>
            <a:r>
              <a:rPr lang="en-US" sz="2400" dirty="0"/>
              <a:t>’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52971" y="4362271"/>
            <a:ext cx="1101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>
                <a:ea typeface="Cambria Math"/>
              </a:rPr>
              <a:t>k = </a:t>
            </a:r>
            <a:r>
              <a:rPr lang="en-US" sz="2400" b="1" dirty="0" err="1">
                <a:ea typeface="Cambria Math"/>
              </a:rPr>
              <a:t>s</a:t>
            </a:r>
            <a:r>
              <a:rPr lang="en-US" sz="2400" b="1" baseline="30000" dirty="0" err="1">
                <a:ea typeface="Cambria Math"/>
              </a:rPr>
              <a:t>T</a:t>
            </a:r>
            <a:r>
              <a:rPr lang="en-US" sz="2400" dirty="0" err="1">
                <a:sym typeface="Symbol" panose="05050102010706020507" pitchFamily="18" charset="2"/>
              </a:rPr>
              <a:t></a:t>
            </a:r>
            <a:r>
              <a:rPr lang="en-US" sz="2400" b="1" dirty="0" err="1">
                <a:ea typeface="Cambria Math"/>
              </a:rPr>
              <a:t>t</a:t>
            </a:r>
            <a:r>
              <a:rPr lang="en-US" sz="2400" dirty="0">
                <a:ea typeface="Cambria Math"/>
              </a:rPr>
              <a:t>’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0" y="2986206"/>
            <a:ext cx="1707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t</a:t>
            </a:r>
            <a:r>
              <a:rPr lang="en-US" sz="2400" b="1" baseline="30000" dirty="0" err="1"/>
              <a:t>T</a:t>
            </a:r>
            <a:r>
              <a:rPr lang="en-US" sz="2400" dirty="0"/>
              <a:t> = </a:t>
            </a:r>
            <a:r>
              <a:rPr lang="en-US" sz="2400" b="1" dirty="0" err="1"/>
              <a:t>s</a:t>
            </a:r>
            <a:r>
              <a:rPr lang="en-US" sz="2400" b="1" baseline="30000" dirty="0" err="1"/>
              <a:t>T</a:t>
            </a:r>
            <a:r>
              <a:rPr lang="en-US" sz="2400" dirty="0" err="1">
                <a:sym typeface="Symbol" panose="05050102010706020507" pitchFamily="18" charset="2"/>
              </a:rPr>
              <a:t></a:t>
            </a:r>
            <a:r>
              <a:rPr lang="en-US" sz="2400" b="1" dirty="0" err="1">
                <a:sym typeface="Symbol" panose="05050102010706020507" pitchFamily="18" charset="2"/>
              </a:rPr>
              <a:t>B</a:t>
            </a:r>
            <a:r>
              <a:rPr lang="en-US" sz="2400" dirty="0"/>
              <a:t> + </a:t>
            </a:r>
            <a:r>
              <a:rPr lang="en-US" sz="2400" b="1" dirty="0" err="1"/>
              <a:t>e</a:t>
            </a:r>
            <a:r>
              <a:rPr lang="en-US" sz="2400" b="1" baseline="30000" dirty="0" err="1"/>
              <a:t>T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451672" y="1143000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B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38381" y="5117068"/>
            <a:ext cx="2270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k’ = </a:t>
            </a:r>
            <a:r>
              <a:rPr lang="en-US" sz="2400" b="1" dirty="0" err="1"/>
              <a:t>s</a:t>
            </a:r>
            <a:r>
              <a:rPr lang="en-US" sz="2400" b="1" baseline="30000" dirty="0" err="1"/>
              <a:t>T</a:t>
            </a:r>
            <a:r>
              <a:rPr lang="en-US" sz="2400" dirty="0" err="1">
                <a:sym typeface="Symbol" panose="05050102010706020507" pitchFamily="18" charset="2"/>
              </a:rPr>
              <a:t></a:t>
            </a:r>
            <a:r>
              <a:rPr lang="en-US" sz="2400" b="1" dirty="0" err="1">
                <a:sym typeface="Symbol" panose="05050102010706020507" pitchFamily="18" charset="2"/>
              </a:rPr>
              <a:t>B</a:t>
            </a:r>
            <a:r>
              <a:rPr lang="en-US" sz="2400" dirty="0" err="1">
                <a:sym typeface="Symbol" panose="05050102010706020507" pitchFamily="18" charset="2"/>
              </a:rPr>
              <a:t></a:t>
            </a:r>
            <a:r>
              <a:rPr lang="en-US" sz="2400" b="1" dirty="0" err="1"/>
              <a:t>s</a:t>
            </a:r>
            <a:r>
              <a:rPr lang="en-US" sz="2400" dirty="0"/>
              <a:t>’ + </a:t>
            </a:r>
            <a:r>
              <a:rPr lang="en-US" sz="2400" b="1" dirty="0" err="1"/>
              <a:t>e</a:t>
            </a:r>
            <a:r>
              <a:rPr lang="en-US" sz="2400" b="1" baseline="30000" dirty="0" err="1"/>
              <a:t>T</a:t>
            </a:r>
            <a:r>
              <a:rPr lang="en-US" sz="2400" dirty="0" err="1">
                <a:sym typeface="Symbol" panose="05050102010706020507" pitchFamily="18" charset="2"/>
              </a:rPr>
              <a:t></a:t>
            </a:r>
            <a:r>
              <a:rPr lang="en-US" sz="2400" b="1" dirty="0" err="1"/>
              <a:t>s</a:t>
            </a:r>
            <a:r>
              <a:rPr lang="en-US" sz="2400" dirty="0"/>
              <a:t>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01725" y="5117068"/>
            <a:ext cx="2193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 = </a:t>
            </a:r>
            <a:r>
              <a:rPr lang="en-US" sz="2400" b="1" dirty="0" err="1"/>
              <a:t>s</a:t>
            </a:r>
            <a:r>
              <a:rPr lang="en-US" sz="2400" b="1" baseline="30000" dirty="0" err="1"/>
              <a:t>T</a:t>
            </a:r>
            <a:r>
              <a:rPr lang="en-US" sz="2400" dirty="0" err="1">
                <a:sym typeface="Symbol" panose="05050102010706020507" pitchFamily="18" charset="2"/>
              </a:rPr>
              <a:t></a:t>
            </a:r>
            <a:r>
              <a:rPr lang="en-US" sz="2400" b="1" dirty="0" err="1">
                <a:sym typeface="Symbol" panose="05050102010706020507" pitchFamily="18" charset="2"/>
              </a:rPr>
              <a:t>B</a:t>
            </a:r>
            <a:r>
              <a:rPr lang="en-US" sz="2400" dirty="0" err="1">
                <a:sym typeface="Symbol" panose="05050102010706020507" pitchFamily="18" charset="2"/>
              </a:rPr>
              <a:t></a:t>
            </a:r>
            <a:r>
              <a:rPr lang="en-US" sz="2400" b="1" dirty="0" err="1"/>
              <a:t>s</a:t>
            </a:r>
            <a:r>
              <a:rPr lang="en-US" sz="2400" dirty="0"/>
              <a:t>’ + </a:t>
            </a:r>
            <a:r>
              <a:rPr lang="en-US" sz="2400" b="1" dirty="0" err="1"/>
              <a:t>s</a:t>
            </a:r>
            <a:r>
              <a:rPr lang="en-US" sz="2400" b="1" baseline="30000" dirty="0" err="1"/>
              <a:t>T</a:t>
            </a:r>
            <a:r>
              <a:rPr lang="en-US" sz="2400" dirty="0" err="1">
                <a:sym typeface="Symbol" panose="05050102010706020507" pitchFamily="18" charset="2"/>
              </a:rPr>
              <a:t></a:t>
            </a:r>
            <a:r>
              <a:rPr lang="en-US" sz="2400" b="1" dirty="0" err="1">
                <a:sym typeface="Symbol" panose="05050102010706020507" pitchFamily="18" charset="2"/>
              </a:rPr>
              <a:t>e</a:t>
            </a:r>
            <a:r>
              <a:rPr lang="en-US" sz="2400" dirty="0"/>
              <a:t>’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52600" y="6091535"/>
            <a:ext cx="5703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If </a:t>
            </a:r>
            <a:r>
              <a:rPr lang="en-US" sz="2400" b="1" dirty="0"/>
              <a:t>e</a:t>
            </a:r>
            <a:r>
              <a:rPr lang="en-US" sz="2400" dirty="0"/>
              <a:t>, </a:t>
            </a:r>
            <a:r>
              <a:rPr lang="en-US" sz="2400" b="1" dirty="0"/>
              <a:t>e</a:t>
            </a:r>
            <a:r>
              <a:rPr lang="en-US" sz="2400" dirty="0"/>
              <a:t>’, </a:t>
            </a:r>
            <a:r>
              <a:rPr lang="en-US" sz="2400" b="1" dirty="0"/>
              <a:t>s</a:t>
            </a:r>
            <a:r>
              <a:rPr lang="en-US" sz="2400" dirty="0"/>
              <a:t>, </a:t>
            </a:r>
            <a:r>
              <a:rPr lang="en-US" sz="2400" b="1" dirty="0"/>
              <a:t>s</a:t>
            </a:r>
            <a:r>
              <a:rPr lang="en-US" sz="2400" dirty="0"/>
              <a:t>’ are “short,” then k, k’ are “close”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6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/>
      <p:bldP spid="6" grpId="0"/>
      <p:bldP spid="14" grpId="0"/>
      <p:bldP spid="15" grpId="0"/>
      <p:bldP spid="5" grpId="0"/>
      <p:bldP spid="18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exchange from (decisional) LWE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use “close” values k, k’ to encrypt a bit b</a:t>
            </a:r>
          </a:p>
          <a:p>
            <a:r>
              <a:rPr lang="en-US" dirty="0"/>
              <a:t>Encryption: Send c = k + b 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</a:t>
            </a:r>
            <a:r>
              <a:rPr lang="en-US" dirty="0"/>
              <a:t>q/2</a:t>
            </a:r>
            <a:r>
              <a:rPr lang="en-US" dirty="0">
                <a:sym typeface="Symbol" panose="05050102010706020507" pitchFamily="18" charset="2"/>
              </a:rPr>
              <a:t> mod q</a:t>
            </a:r>
          </a:p>
          <a:p>
            <a:r>
              <a:rPr lang="en-US" dirty="0">
                <a:sym typeface="Symbol" panose="05050102010706020507" pitchFamily="18" charset="2"/>
              </a:rPr>
              <a:t>Decryption: Compute c – k’ mod q; output 0/1 depending on whether the result is closer to 0 or q/2</a:t>
            </a:r>
          </a:p>
          <a:p>
            <a:r>
              <a:rPr lang="en-US" dirty="0">
                <a:sym typeface="Symbol" panose="05050102010706020507" pitchFamily="18" charset="2"/>
              </a:rPr>
              <a:t>Might be (small) probability of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37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exchange from (decisional) LWE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Keys of the parties are each indistinguishable from random under the decisional LWE assumption</a:t>
            </a:r>
          </a:p>
        </p:txBody>
      </p:sp>
    </p:spTree>
    <p:extLst>
      <p:ext uri="{BB962C8B-B14F-4D97-AF65-F5344CB8AC3E}">
        <p14:creationId xmlns:p14="http://schemas.microsoft.com/office/powerpoint/2010/main" val="30811466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NIST actively working on post-quantum standardization</a:t>
            </a:r>
          </a:p>
          <a:p>
            <a:pPr lvl="1"/>
            <a:r>
              <a:rPr lang="en-US" dirty="0"/>
              <a:t>Signatures</a:t>
            </a:r>
          </a:p>
          <a:p>
            <a:pPr lvl="1"/>
            <a:r>
              <a:rPr lang="en-US" dirty="0"/>
              <a:t>Key exchange</a:t>
            </a:r>
          </a:p>
          <a:p>
            <a:pPr lvl="1"/>
            <a:r>
              <a:rPr lang="en-US" dirty="0"/>
              <a:t>Public-key encryption</a:t>
            </a:r>
          </a:p>
          <a:p>
            <a:pPr lvl="1"/>
            <a:endParaRPr lang="en-US" dirty="0"/>
          </a:p>
          <a:p>
            <a:r>
              <a:rPr lang="en-US" dirty="0"/>
              <a:t>Ongoing process!</a:t>
            </a:r>
            <a:br>
              <a:rPr lang="en-US" dirty="0"/>
            </a:br>
            <a:r>
              <a:rPr lang="en-US" sz="2800" dirty="0"/>
              <a:t>See </a:t>
            </a:r>
            <a:r>
              <a:rPr lang="en-US" sz="2800" dirty="0">
                <a:hlinkClick r:id="rId2"/>
              </a:rPr>
              <a:t>https://csrc.nist.gov/projects/post-quantum-cryptography/round-3-submissions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416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Parting thoughts</a:t>
            </a:r>
          </a:p>
        </p:txBody>
      </p:sp>
    </p:spTree>
    <p:extLst>
      <p:ext uri="{BB962C8B-B14F-4D97-AF65-F5344CB8AC3E}">
        <p14:creationId xmlns:p14="http://schemas.microsoft.com/office/powerpoint/2010/main" val="21285788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research in cryptography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Many different directions…interactions with many fields</a:t>
            </a:r>
          </a:p>
          <a:p>
            <a:pPr lvl="1"/>
            <a:r>
              <a:rPr lang="en-US" dirty="0"/>
              <a:t>Mathematical aspects of cryptography; better algorithms for number-theoretic problems</a:t>
            </a:r>
          </a:p>
          <a:p>
            <a:pPr lvl="1"/>
            <a:r>
              <a:rPr lang="en-US" dirty="0"/>
              <a:t>Crypto implementations and their security, incl. hardware implementations</a:t>
            </a:r>
          </a:p>
          <a:p>
            <a:pPr lvl="1"/>
            <a:r>
              <a:rPr lang="en-US" dirty="0"/>
              <a:t>Hash function/stream-cipher/block-cipher design and cryptanalysis</a:t>
            </a:r>
          </a:p>
          <a:p>
            <a:pPr lvl="1"/>
            <a:r>
              <a:rPr lang="en-US" dirty="0"/>
              <a:t>Theory of cryptography, incl. proofs of security</a:t>
            </a:r>
          </a:p>
          <a:p>
            <a:pPr lvl="1"/>
            <a:r>
              <a:rPr lang="en-US" dirty="0"/>
              <a:t>Security against quantum adversaries</a:t>
            </a:r>
          </a:p>
        </p:txBody>
      </p:sp>
    </p:spTree>
    <p:extLst>
      <p:ext uri="{BB962C8B-B14F-4D97-AF65-F5344CB8AC3E}">
        <p14:creationId xmlns:p14="http://schemas.microsoft.com/office/powerpoint/2010/main" val="32763789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research in cryptography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topics we did not cover at all</a:t>
            </a:r>
          </a:p>
          <a:p>
            <a:pPr lvl="1"/>
            <a:r>
              <a:rPr lang="en-US" dirty="0"/>
              <a:t>Distributed, multi-party protocols with complex trust assumptions</a:t>
            </a:r>
          </a:p>
          <a:p>
            <a:pPr lvl="2"/>
            <a:r>
              <a:rPr lang="en-US" dirty="0"/>
              <a:t>Zero knowledge</a:t>
            </a:r>
          </a:p>
          <a:p>
            <a:pPr lvl="2"/>
            <a:r>
              <a:rPr lang="en-US" dirty="0"/>
              <a:t>Secure computation, fully </a:t>
            </a:r>
            <a:r>
              <a:rPr lang="en-US"/>
              <a:t>homomorphic encryption</a:t>
            </a:r>
            <a:endParaRPr lang="en-US" dirty="0"/>
          </a:p>
          <a:p>
            <a:pPr lvl="2"/>
            <a:r>
              <a:rPr lang="en-US" dirty="0"/>
              <a:t>Verifiable computing</a:t>
            </a:r>
          </a:p>
          <a:p>
            <a:pPr lvl="2"/>
            <a:r>
              <a:rPr lang="en-US" dirty="0" err="1"/>
              <a:t>Blockchain</a:t>
            </a:r>
            <a:r>
              <a:rPr lang="en-US" dirty="0"/>
              <a:t> and </a:t>
            </a:r>
            <a:r>
              <a:rPr lang="en-US" dirty="0" err="1"/>
              <a:t>cryptocurrencies</a:t>
            </a:r>
            <a:endParaRPr lang="en-US" dirty="0"/>
          </a:p>
          <a:p>
            <a:pPr lvl="1"/>
            <a:r>
              <a:rPr lang="en-US" dirty="0"/>
              <a:t>Privacy and anonymity</a:t>
            </a:r>
          </a:p>
          <a:p>
            <a:pPr lvl="1"/>
            <a:r>
              <a:rPr lang="en-US" dirty="0"/>
              <a:t>Interactions of crypto and PL, ML, HCI, and more</a:t>
            </a:r>
          </a:p>
        </p:txBody>
      </p:sp>
    </p:spTree>
    <p:extLst>
      <p:ext uri="{BB962C8B-B14F-4D97-AF65-F5344CB8AC3E}">
        <p14:creationId xmlns:p14="http://schemas.microsoft.com/office/powerpoint/2010/main" val="247549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4605CE6-BDC3-44FD-B14C-E435097E72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588" y="527037"/>
            <a:ext cx="6362823" cy="580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9333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go next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chapters in book</a:t>
            </a:r>
          </a:p>
          <a:p>
            <a:r>
              <a:rPr lang="en-US" dirty="0"/>
              <a:t>Graduate crypto class in spring ‘23</a:t>
            </a:r>
          </a:p>
          <a:p>
            <a:r>
              <a:rPr lang="en-US" dirty="0"/>
              <a:t>Cryptography conferences and papers</a:t>
            </a:r>
          </a:p>
          <a:p>
            <a:pPr lvl="1"/>
            <a:r>
              <a:rPr lang="en-US" dirty="0">
                <a:hlinkClick r:id="rId2"/>
              </a:rPr>
              <a:t>http://eprint.iacr.org</a:t>
            </a:r>
            <a:endParaRPr lang="en-US" dirty="0"/>
          </a:p>
          <a:p>
            <a:pPr lvl="1"/>
            <a:r>
              <a:rPr lang="en-US" dirty="0"/>
              <a:t>Crypto, </a:t>
            </a:r>
            <a:r>
              <a:rPr lang="en-US" dirty="0" err="1"/>
              <a:t>Eurocrypt</a:t>
            </a:r>
            <a:endParaRPr lang="en-US" dirty="0"/>
          </a:p>
          <a:p>
            <a:pPr lvl="1"/>
            <a:r>
              <a:rPr lang="en-US" dirty="0"/>
              <a:t>ACM CCCS, IEEE Symposium on Security and Privacy</a:t>
            </a:r>
          </a:p>
        </p:txBody>
      </p:sp>
    </p:spTree>
    <p:extLst>
      <p:ext uri="{BB962C8B-B14F-4D97-AF65-F5344CB8AC3E}">
        <p14:creationId xmlns:p14="http://schemas.microsoft.com/office/powerpoint/2010/main" val="34628345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Hope you enjoyed </a:t>
            </a:r>
            <a:r>
              <a:rPr lang="en-US" sz="4000">
                <a:solidFill>
                  <a:schemeClr val="tx1"/>
                </a:solidFill>
              </a:rPr>
              <a:t>the class!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519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7FFFEDDF-62E2-48C6-BEF6-72F94D7AFB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85" y="1219200"/>
            <a:ext cx="8473030" cy="302145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15CC529-AF0D-4F20-9146-4829E92B34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4876800"/>
            <a:ext cx="7940728" cy="121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20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computation?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 far, our notion of efficient computation has been probabilistic poly-time computation</a:t>
            </a:r>
          </a:p>
          <a:p>
            <a:pPr lvl="1"/>
            <a:r>
              <a:rPr lang="en-US" dirty="0"/>
              <a:t>On a </a:t>
            </a:r>
            <a:r>
              <a:rPr lang="en-US" i="1" dirty="0"/>
              <a:t>classical</a:t>
            </a:r>
            <a:r>
              <a:rPr lang="en-US" dirty="0"/>
              <a:t> computer</a:t>
            </a:r>
          </a:p>
          <a:p>
            <a:endParaRPr lang="en-US" dirty="0"/>
          </a:p>
          <a:p>
            <a:r>
              <a:rPr lang="en-US" dirty="0"/>
              <a:t>What about </a:t>
            </a:r>
            <a:r>
              <a:rPr lang="en-US" i="1" dirty="0"/>
              <a:t>quantum</a:t>
            </a:r>
            <a:r>
              <a:rPr lang="en-US" dirty="0"/>
              <a:t> computers?</a:t>
            </a:r>
          </a:p>
          <a:p>
            <a:pPr lvl="1"/>
            <a:r>
              <a:rPr lang="en-US" dirty="0"/>
              <a:t>Will not explain quantum computation here…</a:t>
            </a:r>
          </a:p>
          <a:p>
            <a:pPr lvl="1"/>
            <a:r>
              <a:rPr lang="en-US" dirty="0"/>
              <a:t>… but it appears to be more powerful than classical computation</a:t>
            </a:r>
          </a:p>
          <a:p>
            <a:pPr lvl="1"/>
            <a:r>
              <a:rPr lang="en-US" dirty="0"/>
              <a:t>What would the effect on cryptography be?</a:t>
            </a:r>
          </a:p>
        </p:txBody>
      </p:sp>
    </p:spTree>
    <p:extLst>
      <p:ext uri="{BB962C8B-B14F-4D97-AF65-F5344CB8AC3E}">
        <p14:creationId xmlns:p14="http://schemas.microsoft.com/office/powerpoint/2010/main" val="129677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Are quantum computers a real threat?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theory…yes!</a:t>
            </a:r>
          </a:p>
          <a:p>
            <a:r>
              <a:rPr lang="en-US" dirty="0"/>
              <a:t>In practice…unclear!</a:t>
            </a:r>
          </a:p>
          <a:p>
            <a:pPr lvl="1"/>
            <a:r>
              <a:rPr lang="en-US" dirty="0"/>
              <a:t>Quantum computers have been 10 years away for the last 25 years</a:t>
            </a:r>
          </a:p>
          <a:p>
            <a:pPr lvl="1"/>
            <a:r>
              <a:rPr lang="en-US" dirty="0"/>
              <a:t>No large-scale quantum computer (QC) yet built</a:t>
            </a:r>
          </a:p>
          <a:p>
            <a:pPr lvl="1"/>
            <a:r>
              <a:rPr lang="en-US" dirty="0"/>
              <a:t>Many engineering challenges; no clear estimate of when large-scale QCs could be built</a:t>
            </a:r>
          </a:p>
        </p:txBody>
      </p:sp>
    </p:spTree>
    <p:extLst>
      <p:ext uri="{BB962C8B-B14F-4D97-AF65-F5344CB8AC3E}">
        <p14:creationId xmlns:p14="http://schemas.microsoft.com/office/powerpoint/2010/main" val="375060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91D57-43AA-4CE2-AEC7-10E0A4733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Are quantum computers a real threat?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855CD-E88E-43D1-A509-9D94DC390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if QCs are 20 years away, need to plan for them now</a:t>
            </a:r>
          </a:p>
          <a:p>
            <a:r>
              <a:rPr lang="en-US" dirty="0"/>
              <a:t>It takes time to design, standardize, and deploy new cryptosystems</a:t>
            </a:r>
          </a:p>
          <a:p>
            <a:r>
              <a:rPr lang="en-US" dirty="0"/>
              <a:t>Attackers can collect ciphertexts now, and save them to decrypt later</a:t>
            </a:r>
          </a:p>
        </p:txBody>
      </p:sp>
    </p:spTree>
    <p:extLst>
      <p:ext uri="{BB962C8B-B14F-4D97-AF65-F5344CB8AC3E}">
        <p14:creationId xmlns:p14="http://schemas.microsoft.com/office/powerpoint/2010/main" val="276348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C4B99-450D-4F89-A58D-2611478CC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AD09B-959C-4247-80A7-25F2A546D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Quantum attacks on current cryptosystems</a:t>
            </a:r>
          </a:p>
          <a:p>
            <a:pPr lvl="1"/>
            <a:r>
              <a:rPr lang="en-US" dirty="0"/>
              <a:t>Symmetric-key schemes</a:t>
            </a:r>
          </a:p>
          <a:p>
            <a:pPr lvl="1"/>
            <a:r>
              <a:rPr lang="en-US" dirty="0"/>
              <a:t>Public-key schemes</a:t>
            </a:r>
          </a:p>
          <a:p>
            <a:pPr lvl="1"/>
            <a:endParaRPr lang="en-US" dirty="0"/>
          </a:p>
          <a:p>
            <a:r>
              <a:rPr lang="en-US" dirty="0"/>
              <a:t>“Post-quantum cryptography”</a:t>
            </a:r>
          </a:p>
          <a:p>
            <a:pPr lvl="1"/>
            <a:r>
              <a:rPr lang="en-US" dirty="0"/>
              <a:t>Hardness assumption</a:t>
            </a:r>
          </a:p>
          <a:p>
            <a:pPr lvl="1"/>
            <a:r>
              <a:rPr lang="en-US" dirty="0"/>
              <a:t>Example scheme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411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Quantum vs. post-quantum crypto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Quantum cryptography</a:t>
            </a:r>
          </a:p>
          <a:p>
            <a:pPr lvl="1"/>
            <a:r>
              <a:rPr lang="en-US" dirty="0"/>
              <a:t>Cryptosystems that are implemented </a:t>
            </a:r>
            <a:r>
              <a:rPr lang="en-US" dirty="0" err="1"/>
              <a:t>quantumly</a:t>
            </a:r>
            <a:endParaRPr lang="en-US" dirty="0"/>
          </a:p>
          <a:p>
            <a:pPr lvl="1"/>
            <a:r>
              <a:rPr lang="en-US" dirty="0"/>
              <a:t>Interesting because there are things that can be done that are impossible classically</a:t>
            </a:r>
          </a:p>
          <a:p>
            <a:pPr lvl="2"/>
            <a:r>
              <a:rPr lang="en-US" dirty="0"/>
              <a:t>In particular, key exchange against an unbounded (passive) attacker</a:t>
            </a:r>
          </a:p>
          <a:p>
            <a:pPr lvl="1"/>
            <a:r>
              <a:rPr lang="en-US" dirty="0"/>
              <a:t>Difficult/expensive to use in real world; real-world use cases unclear</a:t>
            </a:r>
          </a:p>
        </p:txBody>
      </p:sp>
    </p:spTree>
    <p:extLst>
      <p:ext uri="{BB962C8B-B14F-4D97-AF65-F5344CB8AC3E}">
        <p14:creationId xmlns:p14="http://schemas.microsoft.com/office/powerpoint/2010/main" val="4191491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15230</TotalTime>
  <Words>1253</Words>
  <Application>Microsoft Office PowerPoint</Application>
  <PresentationFormat>On-screen Show (4:3)</PresentationFormat>
  <Paragraphs>163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Cryptography</vt:lpstr>
      <vt:lpstr>PowerPoint Presentation</vt:lpstr>
      <vt:lpstr>PowerPoint Presentation</vt:lpstr>
      <vt:lpstr>PowerPoint Presentation</vt:lpstr>
      <vt:lpstr>Efficient computation?</vt:lpstr>
      <vt:lpstr>Are quantum computers a real threat?</vt:lpstr>
      <vt:lpstr>Are quantum computers a real threat?</vt:lpstr>
      <vt:lpstr>Outline</vt:lpstr>
      <vt:lpstr>Quantum vs. post-quantum crypto </vt:lpstr>
      <vt:lpstr>Quantum vs. post-quantum crypto</vt:lpstr>
      <vt:lpstr>Quantum algorithms</vt:lpstr>
      <vt:lpstr>Exhaustive search</vt:lpstr>
      <vt:lpstr>Finding collisions</vt:lpstr>
      <vt:lpstr>Finding collisions</vt:lpstr>
      <vt:lpstr>Summarizing</vt:lpstr>
      <vt:lpstr>Public-key cryptography?</vt:lpstr>
      <vt:lpstr>Digital signatures</vt:lpstr>
      <vt:lpstr>Public-key encryption/key exchange</vt:lpstr>
      <vt:lpstr>Candidate problem…</vt:lpstr>
      <vt:lpstr>Candidate problem, take 2</vt:lpstr>
      <vt:lpstr>Candidate problem, take 3</vt:lpstr>
      <vt:lpstr>Candidate problem, take 4</vt:lpstr>
      <vt:lpstr>Key exchange from (decisional) LWE</vt:lpstr>
      <vt:lpstr>Key exchange from (decisional) LWE</vt:lpstr>
      <vt:lpstr>Key exchange from (decisional) LWE</vt:lpstr>
      <vt:lpstr>Current status</vt:lpstr>
      <vt:lpstr>PowerPoint Presentation</vt:lpstr>
      <vt:lpstr>Modern research in cryptography</vt:lpstr>
      <vt:lpstr>Modern research in cryptography</vt:lpstr>
      <vt:lpstr>Where to go next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1174</cp:revision>
  <dcterms:created xsi:type="dcterms:W3CDTF">2014-06-02T02:25:30Z</dcterms:created>
  <dcterms:modified xsi:type="dcterms:W3CDTF">2022-05-10T14:37:33Z</dcterms:modified>
</cp:coreProperties>
</file>