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339" r:id="rId3"/>
    <p:sldId id="345" r:id="rId4"/>
    <p:sldId id="344" r:id="rId5"/>
    <p:sldId id="340" r:id="rId6"/>
    <p:sldId id="341" r:id="rId7"/>
    <p:sldId id="368" r:id="rId8"/>
    <p:sldId id="369" r:id="rId9"/>
    <p:sldId id="349" r:id="rId10"/>
    <p:sldId id="348" r:id="rId11"/>
    <p:sldId id="370" r:id="rId12"/>
    <p:sldId id="343" r:id="rId13"/>
    <p:sldId id="351" r:id="rId14"/>
    <p:sldId id="352" r:id="rId15"/>
    <p:sldId id="353" r:id="rId16"/>
    <p:sldId id="354" r:id="rId17"/>
    <p:sldId id="259" r:id="rId18"/>
    <p:sldId id="260" r:id="rId19"/>
    <p:sldId id="275" r:id="rId20"/>
    <p:sldId id="270" r:id="rId21"/>
    <p:sldId id="262" r:id="rId22"/>
    <p:sldId id="355" r:id="rId23"/>
    <p:sldId id="271" r:id="rId24"/>
    <p:sldId id="272" r:id="rId25"/>
    <p:sldId id="293" r:id="rId26"/>
    <p:sldId id="294" r:id="rId27"/>
    <p:sldId id="280" r:id="rId28"/>
    <p:sldId id="281" r:id="rId29"/>
    <p:sldId id="282" r:id="rId30"/>
    <p:sldId id="283" r:id="rId31"/>
    <p:sldId id="284" r:id="rId32"/>
    <p:sldId id="295" r:id="rId33"/>
    <p:sldId id="285" r:id="rId34"/>
    <p:sldId id="286" r:id="rId35"/>
    <p:sldId id="287" r:id="rId36"/>
    <p:sldId id="288" r:id="rId37"/>
    <p:sldId id="289" r:id="rId38"/>
    <p:sldId id="356" r:id="rId39"/>
    <p:sldId id="357" r:id="rId40"/>
    <p:sldId id="358" r:id="rId41"/>
    <p:sldId id="360" r:id="rId42"/>
    <p:sldId id="361" r:id="rId43"/>
    <p:sldId id="36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1B1C1-4018-4783-B9D9-7FBE5892ED7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katz@cs.umd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Required</a:t>
            </a:r>
            <a:r>
              <a:rPr lang="en-US" dirty="0"/>
              <a:t> textbook: “Introduction to Modern Cryptography, 3</a:t>
            </a:r>
            <a:r>
              <a:rPr lang="en-US" baseline="30000" dirty="0"/>
              <a:t>rd</a:t>
            </a:r>
            <a:r>
              <a:rPr lang="en-US" dirty="0"/>
              <a:t> edition,” Katz and Lindell</a:t>
            </a:r>
          </a:p>
          <a:p>
            <a:r>
              <a:rPr lang="en-US" dirty="0"/>
              <a:t>Exams will be open book</a:t>
            </a:r>
          </a:p>
          <a:p>
            <a:pPr lvl="1"/>
            <a:r>
              <a:rPr lang="en-US" b="1" dirty="0"/>
              <a:t>Physical copies only; no electronic devices</a:t>
            </a:r>
          </a:p>
        </p:txBody>
      </p:sp>
    </p:spTree>
    <p:extLst>
      <p:ext uri="{BB962C8B-B14F-4D97-AF65-F5344CB8AC3E}">
        <p14:creationId xmlns:p14="http://schemas.microsoft.com/office/powerpoint/2010/main" val="7194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0E33-411E-4DF8-A7D4-E81185D98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0846F-60FC-4104-AFDD-1C18CA329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Grading based on 7-8 HWs (25%), midterm (35%), and final (40%)</a:t>
            </a:r>
          </a:p>
          <a:p>
            <a:pPr lvl="1"/>
            <a:r>
              <a:rPr lang="en-US" dirty="0"/>
              <a:t>Exams count </a:t>
            </a:r>
            <a:r>
              <a:rPr lang="en-US" i="1" dirty="0"/>
              <a:t>a lot</a:t>
            </a:r>
            <a:endParaRPr lang="en-US" dirty="0"/>
          </a:p>
          <a:p>
            <a:endParaRPr lang="en-US" dirty="0"/>
          </a:p>
          <a:p>
            <a:r>
              <a:rPr lang="en-US" dirty="0"/>
              <a:t>Class is not curved</a:t>
            </a:r>
          </a:p>
          <a:p>
            <a:pPr lvl="1"/>
            <a:r>
              <a:rPr lang="en-US" dirty="0"/>
              <a:t>Each student’s grade determined by how well they demonstrate their understanding of the material</a:t>
            </a:r>
          </a:p>
          <a:p>
            <a:pPr lvl="1"/>
            <a:r>
              <a:rPr lang="en-US" dirty="0"/>
              <a:t>Every student is capable of getting an A</a:t>
            </a:r>
          </a:p>
          <a:p>
            <a:pPr lvl="1"/>
            <a:r>
              <a:rPr lang="en-US" dirty="0"/>
              <a:t>You are not competing with each other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11F4A1B-4C88-4927-AAA6-14621C2EAD9E}"/>
              </a:ext>
            </a:extLst>
          </p:cNvPr>
          <p:cNvSpPr/>
          <p:nvPr/>
        </p:nvSpPr>
        <p:spPr>
          <a:xfrm>
            <a:off x="3200400" y="2133600"/>
            <a:ext cx="27432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A: 86-100</a:t>
            </a:r>
          </a:p>
          <a:p>
            <a:pPr algn="ctr"/>
            <a:r>
              <a:rPr lang="en-US" sz="2800" dirty="0"/>
              <a:t>B: 70-85</a:t>
            </a:r>
          </a:p>
          <a:p>
            <a:pPr algn="ctr"/>
            <a:r>
              <a:rPr lang="en-US" sz="2800" dirty="0"/>
              <a:t>C: 55-69</a:t>
            </a:r>
          </a:p>
          <a:p>
            <a:pPr algn="ctr"/>
            <a:r>
              <a:rPr lang="en-US" sz="2800" dirty="0"/>
              <a:t>D/F: below 55</a:t>
            </a:r>
          </a:p>
        </p:txBody>
      </p:sp>
    </p:spTree>
    <p:extLst>
      <p:ext uri="{BB962C8B-B14F-4D97-AF65-F5344CB8AC3E}">
        <p14:creationId xmlns:p14="http://schemas.microsoft.com/office/powerpoint/2010/main" val="245564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Doruk</a:t>
            </a:r>
            <a:r>
              <a:rPr lang="en-US" dirty="0"/>
              <a:t> Gur</a:t>
            </a:r>
          </a:p>
          <a:p>
            <a:r>
              <a:rPr lang="en-US" dirty="0" err="1"/>
              <a:t>Guanhong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Office hours listed on webpage</a:t>
            </a:r>
          </a:p>
          <a:p>
            <a:pPr lvl="1"/>
            <a:r>
              <a:rPr lang="en-US" dirty="0"/>
              <a:t>May change as semester progresses</a:t>
            </a:r>
          </a:p>
        </p:txBody>
      </p:sp>
    </p:spTree>
    <p:extLst>
      <p:ext uri="{BB962C8B-B14F-4D97-AF65-F5344CB8AC3E}">
        <p14:creationId xmlns:p14="http://schemas.microsoft.com/office/powerpoint/2010/main" val="218256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reach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way to contact me is by email:</a:t>
            </a:r>
            <a:br>
              <a:rPr lang="en-US" dirty="0"/>
            </a:br>
            <a:r>
              <a:rPr lang="en-US" dirty="0">
                <a:hlinkClick r:id="rId2"/>
              </a:rPr>
              <a:t>jkatz@cs.umd.edu</a:t>
            </a:r>
            <a:endParaRPr lang="en-US" dirty="0"/>
          </a:p>
          <a:p>
            <a:r>
              <a:rPr lang="en-US" dirty="0"/>
              <a:t>Please put “CMSC 456” in subject line</a:t>
            </a:r>
          </a:p>
          <a:p>
            <a:endParaRPr lang="en-US" dirty="0"/>
          </a:p>
          <a:p>
            <a:r>
              <a:rPr lang="en-US" dirty="0"/>
              <a:t>Please email me in advance if you plan to come to office hours</a:t>
            </a:r>
          </a:p>
        </p:txBody>
      </p:sp>
    </p:spTree>
    <p:extLst>
      <p:ext uri="{BB962C8B-B14F-4D97-AF65-F5344CB8AC3E}">
        <p14:creationId xmlns:p14="http://schemas.microsoft.com/office/powerpoint/2010/main" val="2043701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Please ask questions throughout!</a:t>
            </a:r>
          </a:p>
        </p:txBody>
      </p:sp>
    </p:spTree>
    <p:extLst>
      <p:ext uri="{BB962C8B-B14F-4D97-AF65-F5344CB8AC3E}">
        <p14:creationId xmlns:p14="http://schemas.microsoft.com/office/powerpoint/2010/main" val="33640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Understand the </a:t>
            </a:r>
            <a:r>
              <a:rPr lang="en-US" i="1" dirty="0"/>
              <a:t>theoretical foundations </a:t>
            </a:r>
            <a:r>
              <a:rPr lang="en-US" dirty="0"/>
              <a:t>for </a:t>
            </a:r>
            <a:r>
              <a:rPr lang="en-US" i="1" dirty="0"/>
              <a:t>real-world cryptography</a:t>
            </a:r>
            <a:r>
              <a:rPr lang="en-US" dirty="0"/>
              <a:t> </a:t>
            </a:r>
          </a:p>
          <a:p>
            <a:r>
              <a:rPr lang="en-US" dirty="0"/>
              <a:t>When you encounter crypto in your career:</a:t>
            </a:r>
          </a:p>
          <a:p>
            <a:pPr lvl="1"/>
            <a:r>
              <a:rPr lang="en-US" dirty="0"/>
              <a:t>Understand the key terms</a:t>
            </a:r>
          </a:p>
          <a:p>
            <a:pPr lvl="1"/>
            <a:r>
              <a:rPr lang="en-US" dirty="0"/>
              <a:t>Understand the security guarantees needed/provided</a:t>
            </a:r>
          </a:p>
          <a:p>
            <a:pPr lvl="1"/>
            <a:r>
              <a:rPr lang="en-US" dirty="0"/>
              <a:t>Know how to use crypto</a:t>
            </a:r>
          </a:p>
          <a:p>
            <a:pPr lvl="1"/>
            <a:r>
              <a:rPr lang="en-US" dirty="0"/>
              <a:t>Understand what goes on “under the hood”</a:t>
            </a:r>
          </a:p>
          <a:p>
            <a:r>
              <a:rPr lang="en-US" dirty="0"/>
              <a:t>“Crypto mindset”</a:t>
            </a:r>
          </a:p>
        </p:txBody>
      </p:sp>
    </p:spTree>
    <p:extLst>
      <p:ext uri="{BB962C8B-B14F-4D97-AF65-F5344CB8AC3E}">
        <p14:creationId xmlns:p14="http://schemas.microsoft.com/office/powerpoint/2010/main" val="23303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non-goals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your own crypto schemes</a:t>
            </a:r>
          </a:p>
          <a:p>
            <a:pPr lvl="1"/>
            <a:r>
              <a:rPr lang="en-US" dirty="0"/>
              <a:t>This is hard!</a:t>
            </a:r>
          </a:p>
          <a:p>
            <a:r>
              <a:rPr lang="en-US" dirty="0"/>
              <a:t>Implementing crypto for real-world use</a:t>
            </a:r>
          </a:p>
          <a:p>
            <a:pPr lvl="1"/>
            <a:r>
              <a:rPr lang="en-US" dirty="0"/>
              <a:t>This is hard!</a:t>
            </a:r>
          </a:p>
          <a:p>
            <a:pPr marL="742950" lvl="2" indent="-342900"/>
            <a:endParaRPr lang="en-US" dirty="0"/>
          </a:p>
          <a:p>
            <a:pPr marL="0" indent="-400050"/>
            <a:r>
              <a:rPr lang="en-US" dirty="0"/>
              <a:t>Course goal: </a:t>
            </a:r>
            <a:br>
              <a:rPr lang="en-US" dirty="0"/>
            </a:br>
            <a:r>
              <a:rPr lang="en-US" dirty="0"/>
              <a:t>    realize when to consult an expert!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5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Cryptography (historically)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/>
          </a:p>
          <a:p>
            <a:r>
              <a:rPr lang="en-US" altLang="en-US" dirty="0"/>
              <a:t>Historically, cryptography focused exclusively on ensuring </a:t>
            </a:r>
            <a:r>
              <a:rPr lang="en-US" altLang="en-US" i="1" dirty="0"/>
              <a:t>private communication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between two parties sharing secret information in advance using “codes” (aka</a:t>
            </a:r>
            <a:br>
              <a:rPr lang="en-US" altLang="en-US" dirty="0"/>
            </a:br>
            <a:r>
              <a:rPr lang="en-US" altLang="en-US" i="1" dirty="0"/>
              <a:t>private-key encryption</a:t>
            </a:r>
            <a:r>
              <a:rPr lang="en-US" altLang="en-US" dirty="0"/>
              <a:t>)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8653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Much broader scope!</a:t>
            </a:r>
          </a:p>
          <a:p>
            <a:pPr lvl="1"/>
            <a:r>
              <a:rPr lang="en-US" altLang="en-US" dirty="0"/>
              <a:t>Data integrity, authentication, protocols, …</a:t>
            </a:r>
          </a:p>
          <a:p>
            <a:pPr lvl="1"/>
            <a:r>
              <a:rPr lang="en-US" altLang="en-US" dirty="0"/>
              <a:t>The </a:t>
            </a:r>
            <a:r>
              <a:rPr lang="en-US" altLang="en-US" i="1" dirty="0"/>
              <a:t>public-key setting</a:t>
            </a:r>
            <a:endParaRPr lang="en-US" altLang="en-US" dirty="0"/>
          </a:p>
          <a:p>
            <a:pPr lvl="1"/>
            <a:r>
              <a:rPr lang="en-US" altLang="en-US" dirty="0"/>
              <a:t>Group communication</a:t>
            </a:r>
          </a:p>
          <a:p>
            <a:pPr lvl="1"/>
            <a:r>
              <a:rPr lang="en-US" altLang="en-US" dirty="0"/>
              <a:t>More-complicated trust models</a:t>
            </a:r>
          </a:p>
          <a:p>
            <a:pPr lvl="1"/>
            <a:r>
              <a:rPr lang="en-US" altLang="en-US" dirty="0"/>
              <a:t>Foundations (e.g., number theory, quantum-resistance) to systems (e.g., electronic voting, privacy-preserving ML, blockchain, </a:t>
            </a:r>
            <a:r>
              <a:rPr lang="en-US" altLang="en-US" dirty="0" err="1"/>
              <a:t>DeFi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9790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endParaRPr lang="en-US" altLang="en-US" i="1" dirty="0"/>
          </a:p>
          <a:p>
            <a:pPr marL="0" lvl="1" indent="0" algn="ctr">
              <a:buNone/>
            </a:pPr>
            <a:endParaRPr lang="en-US" altLang="en-US" i="1" dirty="0"/>
          </a:p>
          <a:p>
            <a:pPr marL="0" lvl="1" indent="0" algn="ctr">
              <a:buNone/>
            </a:pPr>
            <a:r>
              <a:rPr lang="en-US" altLang="en-US" i="1" dirty="0"/>
              <a:t>Design, analysis, and implementation of </a:t>
            </a:r>
            <a:r>
              <a:rPr lang="en-US" altLang="en-US" b="1" i="1" dirty="0"/>
              <a:t>mathematical techniques </a:t>
            </a:r>
            <a:r>
              <a:rPr lang="en-US" altLang="en-US" i="1" dirty="0"/>
              <a:t>for securing information, systems, and distributed computations against adversarial attack</a:t>
            </a:r>
          </a:p>
        </p:txBody>
      </p:sp>
    </p:spTree>
    <p:extLst>
      <p:ext uri="{BB962C8B-B14F-4D97-AF65-F5344CB8AC3E}">
        <p14:creationId xmlns:p14="http://schemas.microsoft.com/office/powerpoint/2010/main" val="380174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Crypto is amazing!</a:t>
            </a:r>
          </a:p>
          <a:p>
            <a:pPr lvl="1"/>
            <a:r>
              <a:rPr lang="en-US" dirty="0"/>
              <a:t>Can do things that seem impossible…</a:t>
            </a:r>
          </a:p>
          <a:p>
            <a:endParaRPr lang="en-US" dirty="0"/>
          </a:p>
          <a:p>
            <a:r>
              <a:rPr lang="en-US" dirty="0"/>
              <a:t>Crypto is </a:t>
            </a:r>
            <a:r>
              <a:rPr lang="en-US" i="1" dirty="0"/>
              <a:t>important</a:t>
            </a:r>
            <a:r>
              <a:rPr lang="en-US" dirty="0"/>
              <a:t> and </a:t>
            </a:r>
            <a:r>
              <a:rPr lang="en-US" i="1" dirty="0"/>
              <a:t>pervasive</a:t>
            </a:r>
          </a:p>
          <a:p>
            <a:pPr lvl="1"/>
            <a:r>
              <a:rPr lang="en-US" dirty="0"/>
              <a:t>It impacts each of us every day</a:t>
            </a:r>
          </a:p>
          <a:p>
            <a:endParaRPr lang="en-US" dirty="0"/>
          </a:p>
          <a:p>
            <a:r>
              <a:rPr lang="en-US" dirty="0"/>
              <a:t>Crypto is fun!</a:t>
            </a:r>
          </a:p>
          <a:p>
            <a:pPr lvl="1"/>
            <a:r>
              <a:rPr lang="en-US" dirty="0"/>
              <a:t>Deep theory interacting with practice</a:t>
            </a:r>
          </a:p>
          <a:p>
            <a:pPr lvl="1"/>
            <a:r>
              <a:rPr lang="en-US" dirty="0"/>
              <a:t>Attackers’ mindset, fun assignments</a:t>
            </a:r>
          </a:p>
        </p:txBody>
      </p:sp>
    </p:spTree>
    <p:extLst>
      <p:ext uri="{BB962C8B-B14F-4D97-AF65-F5344CB8AC3E}">
        <p14:creationId xmlns:p14="http://schemas.microsoft.com/office/powerpoint/2010/main" val="232014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Cryptography (historically)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     “…the art of writing or solving codes…”</a:t>
            </a:r>
          </a:p>
          <a:p>
            <a:endParaRPr lang="en-US" altLang="en-US" dirty="0"/>
          </a:p>
          <a:p>
            <a:r>
              <a:rPr lang="en-US" altLang="en-US" dirty="0"/>
              <a:t>Historically, cryptography was an </a:t>
            </a:r>
            <a:r>
              <a:rPr lang="en-US" altLang="en-US" i="1" dirty="0"/>
              <a:t>art</a:t>
            </a:r>
          </a:p>
          <a:p>
            <a:pPr lvl="1"/>
            <a:r>
              <a:rPr lang="en-US" altLang="en-US" dirty="0"/>
              <a:t>Heuristic, unprincipled design and analysis</a:t>
            </a:r>
          </a:p>
          <a:p>
            <a:pPr lvl="1"/>
            <a:r>
              <a:rPr lang="en-US" altLang="en-US" dirty="0"/>
              <a:t>Schemes proposed, broken, repeat…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77733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Modern cryptography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Cryptography is now much more of a </a:t>
            </a:r>
            <a:r>
              <a:rPr lang="en-US" altLang="en-US" i="1" dirty="0"/>
              <a:t>science</a:t>
            </a:r>
          </a:p>
          <a:p>
            <a:pPr lvl="1"/>
            <a:r>
              <a:rPr lang="en-US" altLang="en-US" dirty="0"/>
              <a:t>Rigorous analysis, firm foundations, deeper understanding, rich theory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The “crypto mindset” has permeated </a:t>
            </a:r>
            <a:br>
              <a:rPr lang="en-US" altLang="en-US" dirty="0"/>
            </a:br>
            <a:r>
              <a:rPr lang="en-US" altLang="en-US" dirty="0"/>
              <a:t>other areas of computer security</a:t>
            </a:r>
          </a:p>
          <a:p>
            <a:pPr lvl="1"/>
            <a:r>
              <a:rPr lang="en-US" altLang="en-US" dirty="0"/>
              <a:t>Threat modeling</a:t>
            </a:r>
          </a:p>
          <a:p>
            <a:pPr lvl="1"/>
            <a:r>
              <a:rPr lang="en-US" altLang="en-US" dirty="0"/>
              <a:t>Proofs of security</a:t>
            </a:r>
          </a:p>
        </p:txBody>
      </p:sp>
    </p:spTree>
    <p:extLst>
      <p:ext uri="{BB962C8B-B14F-4D97-AF65-F5344CB8AC3E}">
        <p14:creationId xmlns:p14="http://schemas.microsoft.com/office/powerpoint/2010/main" val="2162095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Cryptography (historically)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primarily for military/government applications, plus a few niche applications in industry (e.g., banking)</a:t>
            </a:r>
          </a:p>
        </p:txBody>
      </p:sp>
    </p:spTree>
    <p:extLst>
      <p:ext uri="{BB962C8B-B14F-4D97-AF65-F5344CB8AC3E}">
        <p14:creationId xmlns:p14="http://schemas.microsoft.com/office/powerpoint/2010/main" val="3216609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Cryptography is ubiquitous!</a:t>
            </a:r>
          </a:p>
          <a:p>
            <a:pPr lvl="1"/>
            <a:r>
              <a:rPr lang="en-US" dirty="0"/>
              <a:t>Password-based authentication, password hashing</a:t>
            </a:r>
          </a:p>
          <a:p>
            <a:pPr lvl="1"/>
            <a:r>
              <a:rPr lang="en-US" dirty="0"/>
              <a:t>Secure credit-card transactions over the internet</a:t>
            </a:r>
          </a:p>
          <a:p>
            <a:pPr lvl="1"/>
            <a:r>
              <a:rPr lang="en-US" dirty="0"/>
              <a:t>Encrypted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Disk encryption</a:t>
            </a:r>
          </a:p>
          <a:p>
            <a:pPr lvl="1"/>
            <a:r>
              <a:rPr lang="en-US" dirty="0"/>
              <a:t>Digitally signed software updates</a:t>
            </a:r>
          </a:p>
          <a:p>
            <a:pPr lvl="1"/>
            <a:r>
              <a:rPr lang="en-US" dirty="0" err="1"/>
              <a:t>Bitcoin</a:t>
            </a:r>
            <a:endParaRPr lang="en-US" dirty="0"/>
          </a:p>
          <a:p>
            <a:pPr lvl="1"/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98399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course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Building blocks</a:t>
            </a:r>
          </a:p>
          <a:p>
            <a:pPr lvl="1"/>
            <a:r>
              <a:rPr lang="en-US" dirty="0"/>
              <a:t>Pseudorandom (number) generators</a:t>
            </a:r>
          </a:p>
          <a:p>
            <a:pPr lvl="1"/>
            <a:r>
              <a:rPr lang="en-US" dirty="0"/>
              <a:t>Pseudorandom functions/block ciphers</a:t>
            </a:r>
          </a:p>
          <a:p>
            <a:pPr lvl="1"/>
            <a:r>
              <a:rPr lang="en-US" dirty="0"/>
              <a:t>Hash functions</a:t>
            </a:r>
          </a:p>
          <a:p>
            <a:pPr lvl="1"/>
            <a:r>
              <a:rPr lang="en-US" dirty="0"/>
              <a:t>Number theory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59668"/>
              </p:ext>
            </p:extLst>
          </p:nvPr>
        </p:nvGraphicFramePr>
        <p:xfrm>
          <a:off x="1524000" y="1524000"/>
          <a:ext cx="6324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Secrecy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Integrity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Private-key 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Private-key encryption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Message authentication codes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Public-key setting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Public-key encryption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Digital</a:t>
                      </a:r>
                      <a:r>
                        <a:rPr lang="en-US" baseline="0" dirty="0"/>
                        <a:t> signatures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82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Classical Cryptography</a:t>
            </a:r>
          </a:p>
        </p:txBody>
      </p:sp>
    </p:spTree>
    <p:extLst>
      <p:ext uri="{BB962C8B-B14F-4D97-AF65-F5344CB8AC3E}">
        <p14:creationId xmlns:p14="http://schemas.microsoft.com/office/powerpoint/2010/main" val="3700134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us to “ease into things…,” introduce notation</a:t>
            </a:r>
          </a:p>
          <a:p>
            <a:r>
              <a:rPr lang="en-US" dirty="0"/>
              <a:t>Illustrates why things are more difficult than they may appear</a:t>
            </a:r>
          </a:p>
          <a:p>
            <a:r>
              <a:rPr lang="en-US" dirty="0"/>
              <a:t>Motivates a more rigorous approach</a:t>
            </a:r>
          </a:p>
        </p:txBody>
      </p:sp>
    </p:spTree>
    <p:extLst>
      <p:ext uri="{BB962C8B-B14F-4D97-AF65-F5344CB8AC3E}">
        <p14:creationId xmlns:p14="http://schemas.microsoft.com/office/powerpoint/2010/main" val="2389321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Until the 1970s, exclusively concerned with ensuring </a:t>
            </a:r>
            <a:r>
              <a:rPr lang="en-US" i="1" dirty="0"/>
              <a:t>secrecy </a:t>
            </a:r>
            <a:r>
              <a:rPr lang="en-US" dirty="0"/>
              <a:t>of communication</a:t>
            </a:r>
          </a:p>
          <a:p>
            <a:endParaRPr lang="en-US" i="1" dirty="0"/>
          </a:p>
          <a:p>
            <a:r>
              <a:rPr lang="en-US" dirty="0"/>
              <a:t>I.e., </a:t>
            </a:r>
            <a:r>
              <a:rPr lang="en-US" i="1" dirty="0"/>
              <a:t>encryption</a:t>
            </a:r>
          </a:p>
        </p:txBody>
      </p:sp>
    </p:spTree>
    <p:extLst>
      <p:ext uri="{BB962C8B-B14F-4D97-AF65-F5344CB8AC3E}">
        <p14:creationId xmlns:p14="http://schemas.microsoft.com/office/powerpoint/2010/main" val="47576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cryptography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Until the 1970s, relied exclusively on secret information (a </a:t>
            </a:r>
            <a:r>
              <a:rPr lang="en-US" i="1" dirty="0"/>
              <a:t>key</a:t>
            </a:r>
            <a:r>
              <a:rPr lang="en-US" dirty="0"/>
              <a:t>) shared in advance between the communicating parties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Private-key cryptography </a:t>
            </a:r>
          </a:p>
          <a:p>
            <a:pPr lvl="1"/>
            <a:r>
              <a:rPr lang="en-US" dirty="0"/>
              <a:t>aka secret-key / shared-key / symmetric-key cryptography</a:t>
            </a:r>
          </a:p>
        </p:txBody>
      </p:sp>
    </p:spTree>
    <p:extLst>
      <p:ext uri="{BB962C8B-B14F-4D97-AF65-F5344CB8AC3E}">
        <p14:creationId xmlns:p14="http://schemas.microsoft.com/office/powerpoint/2010/main" val="34418763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Private-key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33400" y="1905058"/>
            <a:ext cx="174086" cy="12191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2587" y="1385457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key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8" y="3962401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 panose="05050102010706020507" pitchFamily="18" charset="2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4267200"/>
            <a:ext cx="1676400" cy="304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40184" y="4478694"/>
            <a:ext cx="2480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message/plaintext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81200" y="4940359"/>
            <a:ext cx="1524000" cy="107944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43200" y="5939137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encryption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648200" y="2209800"/>
            <a:ext cx="811808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24400" y="1701801"/>
            <a:ext cx="145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ciphertext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6468684" y="426720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 := Dec</a:t>
            </a:r>
            <a:r>
              <a:rPr lang="en-US" sz="2800" baseline="-25000" dirty="0"/>
              <a:t>k</a:t>
            </a:r>
            <a:r>
              <a:rPr lang="en-US" sz="2800" dirty="0"/>
              <a:t>(c)</a:t>
            </a:r>
          </a:p>
        </p:txBody>
      </p:sp>
      <p:cxnSp>
        <p:nvCxnSpPr>
          <p:cNvPr id="34" name="Straight Arrow Connector 33"/>
          <p:cNvCxnSpPr>
            <a:stCxn id="33" idx="2"/>
          </p:cNvCxnSpPr>
          <p:nvPr/>
        </p:nvCxnSpPr>
        <p:spPr>
          <a:xfrm flipH="1">
            <a:off x="6629403" y="4790420"/>
            <a:ext cx="810060" cy="84838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97723" y="5562601"/>
            <a:ext cx="1536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decryption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8251286" y="2057459"/>
            <a:ext cx="283114" cy="106674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233587" y="1537855"/>
            <a:ext cx="60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94456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7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4" grpId="0"/>
      <p:bldP spid="4" grpId="1"/>
      <p:bldP spid="5" grpId="0" build="p"/>
      <p:bldP spid="22" grpId="0"/>
      <p:bldP spid="22" grpId="1"/>
      <p:bldP spid="27" grpId="0"/>
      <p:bldP spid="27" grpId="1"/>
      <p:bldP spid="32" grpId="0"/>
      <p:bldP spid="32" grpId="1"/>
      <p:bldP spid="33" grpId="0"/>
      <p:bldP spid="37" grpId="0"/>
      <p:bldP spid="39" grpId="0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tough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Mathematical prerequisites</a:t>
            </a:r>
          </a:p>
          <a:p>
            <a:pPr lvl="1"/>
            <a:r>
              <a:rPr lang="en-US" dirty="0"/>
              <a:t>Discrete math, probability, modular arithmetic</a:t>
            </a:r>
          </a:p>
          <a:p>
            <a:pPr lvl="1"/>
            <a:r>
              <a:rPr lang="en-US" dirty="0"/>
              <a:t>Mathematical maturity</a:t>
            </a:r>
          </a:p>
          <a:p>
            <a:pPr lvl="2"/>
            <a:r>
              <a:rPr lang="en-US" dirty="0"/>
              <a:t>Definitions, theorems, proofs, abstraction</a:t>
            </a:r>
          </a:p>
          <a:p>
            <a:endParaRPr lang="en-US" dirty="0"/>
          </a:p>
          <a:p>
            <a:r>
              <a:rPr lang="en-US" dirty="0"/>
              <a:t>CS prerequisites</a:t>
            </a:r>
          </a:p>
          <a:p>
            <a:pPr lvl="1"/>
            <a:r>
              <a:rPr lang="en-US" dirty="0"/>
              <a:t>Pseudocode/algorithms, big-O notation</a:t>
            </a:r>
          </a:p>
          <a:p>
            <a:pPr lvl="1"/>
            <a:r>
              <a:rPr lang="en-US" dirty="0"/>
              <a:t>Programming assignments</a:t>
            </a:r>
          </a:p>
          <a:p>
            <a:pPr lvl="2"/>
            <a:r>
              <a:rPr lang="en-US" dirty="0"/>
              <a:t>Hard part should not be the programming, but the thought behind it</a:t>
            </a:r>
          </a:p>
          <a:p>
            <a:pPr lvl="2"/>
            <a:r>
              <a:rPr lang="en-US" dirty="0"/>
              <a:t>Some flexibility in language, but need to read code I provide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4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Lupe, Magnifier, Loupe, Glass, Magnify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70" y="4411004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Private-key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8" y="2977334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 panose="05050102010706020507" pitchFamily="18" charset="2"/>
              </a:rPr>
              <a:t></a:t>
            </a:r>
            <a:r>
              <a:rPr lang="en-US" sz="2800" dirty="0"/>
              <a:t> </a:t>
            </a:r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4846" y="6029980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 := Dec</a:t>
            </a:r>
            <a:r>
              <a:rPr lang="en-US" sz="2800" baseline="-25000" dirty="0"/>
              <a:t>k</a:t>
            </a:r>
            <a:r>
              <a:rPr lang="en-US" sz="2800" dirty="0"/>
              <a:t>(c)</a:t>
            </a:r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4443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p"/>
      <p:bldP spid="5" grpId="1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Private-key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</a:t>
            </a:r>
            <a:r>
              <a:rPr lang="en-US" i="1" dirty="0"/>
              <a:t>private-key encryption scheme</a:t>
            </a:r>
            <a:r>
              <a:rPr lang="en-US" dirty="0"/>
              <a:t> is defined by a message space </a:t>
            </a:r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and algorithms (Gen, </a:t>
            </a:r>
            <a:r>
              <a:rPr lang="en-US" dirty="0" err="1"/>
              <a:t>Enc</a:t>
            </a:r>
            <a:r>
              <a:rPr lang="en-US" dirty="0"/>
              <a:t>, Dec): </a:t>
            </a:r>
          </a:p>
          <a:p>
            <a:pPr lvl="1"/>
            <a:r>
              <a:rPr lang="en-US" dirty="0"/>
              <a:t>Gen (key-generation algorithm): outputs </a:t>
            </a:r>
            <a:r>
              <a:rPr lang="en-US" dirty="0" err="1"/>
              <a:t>k</a:t>
            </a:r>
            <a:r>
              <a:rPr lang="en-US" dirty="0" err="1">
                <a:sym typeface="Symbol"/>
              </a:rPr>
              <a:t></a:t>
            </a:r>
            <a:r>
              <a:rPr lang="en-US" b="1" dirty="0" err="1">
                <a:latin typeface="Monotype Corsiva" panose="03010101010201010101" pitchFamily="66" charset="0"/>
                <a:sym typeface="Symbol"/>
              </a:rPr>
              <a:t>K</a:t>
            </a:r>
            <a:endParaRPr lang="en-US" b="1" dirty="0">
              <a:latin typeface="Monotype Corsiva" panose="03010101010201010101" pitchFamily="66" charset="0"/>
            </a:endParaRPr>
          </a:p>
          <a:p>
            <a:pPr lvl="1"/>
            <a:r>
              <a:rPr lang="en-US" dirty="0" err="1"/>
              <a:t>Enc</a:t>
            </a:r>
            <a:r>
              <a:rPr lang="en-US" dirty="0"/>
              <a:t> (encryption algorithm): takes key k and message </a:t>
            </a:r>
            <a:br>
              <a:rPr lang="en-US" dirty="0"/>
            </a:br>
            <a:r>
              <a:rPr lang="en-US" dirty="0" err="1"/>
              <a:t>m</a:t>
            </a:r>
            <a:r>
              <a:rPr lang="en-US" dirty="0" err="1">
                <a:sym typeface="Symbol"/>
              </a:rPr>
              <a:t></a:t>
            </a:r>
            <a:r>
              <a:rPr lang="en-US" b="1" dirty="0" err="1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dirty="0"/>
              <a:t> as input; outputs </a:t>
            </a:r>
            <a:r>
              <a:rPr lang="en-US" dirty="0" err="1"/>
              <a:t>ciphertext</a:t>
            </a:r>
            <a:r>
              <a:rPr lang="en-US" dirty="0"/>
              <a:t> c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</a:t>
            </a:r>
            <a:r>
              <a:rPr lang="en-US" dirty="0" err="1"/>
              <a:t>Enc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/>
              <a:t>Dec (decryption algorithm): takes key k and </a:t>
            </a:r>
            <a:br>
              <a:rPr lang="en-US" dirty="0"/>
            </a:br>
            <a:r>
              <a:rPr lang="en-US" dirty="0" err="1"/>
              <a:t>ciphertext</a:t>
            </a:r>
            <a:r>
              <a:rPr lang="en-US" dirty="0"/>
              <a:t> c as input; outputs m or “error”</a:t>
            </a:r>
            <a:br>
              <a:rPr lang="en-US" dirty="0"/>
            </a:br>
            <a:r>
              <a:rPr lang="en-US" dirty="0"/>
              <a:t>                               m := Dec</a:t>
            </a:r>
            <a:r>
              <a:rPr lang="en-US" baseline="-25000" dirty="0"/>
              <a:t>k</a:t>
            </a:r>
            <a:r>
              <a:rPr lang="en-US" dirty="0"/>
              <a:t>(c)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5000" y="5294293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err="1"/>
              <a:t>m</a:t>
            </a:r>
            <a:r>
              <a:rPr lang="en-US" sz="2800" dirty="0" err="1">
                <a:sym typeface="Symbol"/>
              </a:rPr>
              <a:t></a:t>
            </a:r>
            <a:r>
              <a:rPr lang="en-US" sz="2800" b="1" dirty="0" err="1">
                <a:latin typeface="Monotype Corsiva" panose="03010101010201010101" pitchFamily="66" charset="0"/>
                <a:sym typeface="Symbol"/>
              </a:rPr>
              <a:t>M</a:t>
            </a:r>
            <a:r>
              <a:rPr lang="en-US" sz="2800" dirty="0">
                <a:sym typeface="Symbol"/>
              </a:rPr>
              <a:t> and k output by Gen,</a:t>
            </a:r>
            <a:br>
              <a:rPr lang="en-US" sz="2800" dirty="0">
                <a:sym typeface="Symbol"/>
              </a:rPr>
            </a:br>
            <a:r>
              <a:rPr lang="en-US" sz="2800" dirty="0">
                <a:sym typeface="Symbol"/>
              </a:rPr>
              <a:t>Dec</a:t>
            </a:r>
            <a:r>
              <a:rPr lang="en-US" sz="2800" baseline="-25000" dirty="0">
                <a:sym typeface="Symbol"/>
              </a:rPr>
              <a:t>k</a:t>
            </a:r>
            <a:r>
              <a:rPr lang="en-US" sz="2800" dirty="0">
                <a:sym typeface="Symbol"/>
              </a:rPr>
              <a:t>(</a:t>
            </a:r>
            <a:r>
              <a:rPr lang="en-US" sz="2800" dirty="0" err="1">
                <a:sym typeface="Symbol"/>
              </a:rPr>
              <a:t>Enc</a:t>
            </a:r>
            <a:r>
              <a:rPr lang="en-US" sz="2800" baseline="-25000" dirty="0" err="1">
                <a:sym typeface="Symbol"/>
              </a:rPr>
              <a:t>k</a:t>
            </a:r>
            <a:r>
              <a:rPr lang="en-US" sz="2800" dirty="0">
                <a:sym typeface="Symbol"/>
              </a:rPr>
              <a:t>(m)) = m</a:t>
            </a: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  <p:sp>
        <p:nvSpPr>
          <p:cNvPr id="8" name="Oval 7"/>
          <p:cNvSpPr/>
          <p:nvPr/>
        </p:nvSpPr>
        <p:spPr>
          <a:xfrm>
            <a:off x="3657601" y="50292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601" y="3810000"/>
            <a:ext cx="685799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0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animBg="1"/>
      <p:bldP spid="8" grpId="0" animBg="1"/>
      <p:bldP spid="8" grpId="1" animBg="1"/>
      <p:bldP spid="6" grpId="0" animBg="1"/>
      <p:bldP spid="6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Kerckhoffs’s</a:t>
            </a:r>
            <a:r>
              <a:rPr lang="en-US" dirty="0"/>
              <a:t>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/>
              <a:t>The encryption scheme </a:t>
            </a:r>
            <a:r>
              <a:rPr lang="en-US" dirty="0"/>
              <a:t>is not secret</a:t>
            </a:r>
          </a:p>
          <a:p>
            <a:pPr lvl="1"/>
            <a:r>
              <a:rPr lang="en-US" dirty="0"/>
              <a:t>The attacker knows the encryption scheme</a:t>
            </a:r>
          </a:p>
          <a:p>
            <a:pPr lvl="1"/>
            <a:r>
              <a:rPr lang="en-US" dirty="0"/>
              <a:t>The only secret is the </a:t>
            </a:r>
            <a:r>
              <a:rPr lang="en-US" i="1" dirty="0"/>
              <a:t>key</a:t>
            </a:r>
          </a:p>
          <a:p>
            <a:pPr lvl="1"/>
            <a:r>
              <a:rPr lang="en-US" dirty="0"/>
              <a:t>The key must be chosen at random; kept secret</a:t>
            </a:r>
          </a:p>
          <a:p>
            <a:pPr lvl="1"/>
            <a:endParaRPr lang="en-US" dirty="0"/>
          </a:p>
          <a:p>
            <a:r>
              <a:rPr lang="en-US" dirty="0"/>
              <a:t>Arguments in favor of this principle</a:t>
            </a:r>
          </a:p>
          <a:p>
            <a:pPr lvl="1"/>
            <a:r>
              <a:rPr lang="en-US" dirty="0"/>
              <a:t>Easier to keep </a:t>
            </a:r>
            <a:r>
              <a:rPr lang="en-US" i="1" dirty="0"/>
              <a:t>key</a:t>
            </a:r>
            <a:r>
              <a:rPr lang="en-US" dirty="0"/>
              <a:t> secret than </a:t>
            </a:r>
            <a:r>
              <a:rPr lang="en-US" i="1" dirty="0"/>
              <a:t>algorithm</a:t>
            </a:r>
          </a:p>
          <a:p>
            <a:pPr lvl="1"/>
            <a:r>
              <a:rPr lang="en-US" dirty="0"/>
              <a:t>Easier to change </a:t>
            </a:r>
            <a:r>
              <a:rPr lang="en-US" i="1" dirty="0"/>
              <a:t>key</a:t>
            </a:r>
            <a:r>
              <a:rPr lang="en-US" dirty="0"/>
              <a:t> than to change </a:t>
            </a:r>
            <a:r>
              <a:rPr lang="en-US" i="1" dirty="0"/>
              <a:t>algorithm</a:t>
            </a:r>
          </a:p>
          <a:p>
            <a:pPr lvl="1"/>
            <a:r>
              <a:rPr lang="en-US" dirty="0"/>
              <a:t>Standardization</a:t>
            </a:r>
          </a:p>
          <a:p>
            <a:pPr lvl="2"/>
            <a:r>
              <a:rPr lang="en-US" dirty="0"/>
              <a:t>Ease of deployment</a:t>
            </a:r>
          </a:p>
          <a:p>
            <a:pPr lvl="2"/>
            <a:r>
              <a:rPr lang="en-US" dirty="0"/>
              <a:t>Public scrutiny</a:t>
            </a:r>
          </a:p>
        </p:txBody>
      </p:sp>
    </p:spTree>
    <p:extLst>
      <p:ext uri="{BB962C8B-B14F-4D97-AF65-F5344CB8AC3E}">
        <p14:creationId xmlns:p14="http://schemas.microsoft.com/office/powerpoint/2010/main" val="326322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shift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encrypting English text</a:t>
            </a:r>
          </a:p>
          <a:p>
            <a:r>
              <a:rPr lang="en-US" dirty="0"/>
              <a:t>Associate ‘a’ with 0; ‘b’ with 1;  …; ‘z’ with 25</a:t>
            </a:r>
          </a:p>
          <a:p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k </a:t>
            </a:r>
            <a:r>
              <a:rPr lang="en-US" dirty="0">
                <a:sym typeface="Symbol"/>
              </a:rPr>
              <a:t> </a:t>
            </a:r>
            <a:r>
              <a:rPr lang="en-US" b="1" dirty="0">
                <a:latin typeface="Monotype Corsiva" panose="03010101010201010101" pitchFamily="66" charset="0"/>
                <a:sym typeface="Symbol"/>
              </a:rPr>
              <a:t>K </a:t>
            </a:r>
            <a:r>
              <a:rPr lang="en-US" dirty="0">
                <a:sym typeface="Symbol"/>
              </a:rPr>
              <a:t>= {0, …, 25}</a:t>
            </a:r>
          </a:p>
          <a:p>
            <a:r>
              <a:rPr lang="en-US" dirty="0">
                <a:sym typeface="Symbol"/>
              </a:rPr>
              <a:t>To encrypt using key k, shift every letter of the plaintext by k positions (with wraparound)</a:t>
            </a:r>
          </a:p>
          <a:p>
            <a:r>
              <a:rPr lang="en-US" dirty="0">
                <a:sym typeface="Symbol"/>
              </a:rPr>
              <a:t>Decryption just does the reverse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91145" y="4953001"/>
            <a:ext cx="5638800" cy="1384995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helloworldz</a:t>
            </a:r>
            <a:endParaRPr lang="en-US" sz="2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>
              <a:defRPr/>
            </a:pPr>
            <a:r>
              <a:rPr lang="en-US" sz="2800" u="sng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ccccccccccc</a:t>
            </a:r>
            <a:r>
              <a:rPr lang="en-US" sz="2800" u="sng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</a:t>
            </a:r>
            <a:br>
              <a:rPr lang="en-US" sz="2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</a:br>
            <a:r>
              <a:rPr lang="en-US" sz="2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jgnnqyqtnfb</a:t>
            </a:r>
            <a:endParaRPr lang="en-US" sz="28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0170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 = y mod N if and only if N divides x-y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[x mod N] = </a:t>
            </a:r>
            <a:r>
              <a:rPr lang="en-US" dirty="0">
                <a:sym typeface="Symbol"/>
              </a:rPr>
              <a:t>the remainder when x is divided by N</a:t>
            </a:r>
          </a:p>
          <a:p>
            <a:pPr lvl="1"/>
            <a:r>
              <a:rPr lang="en-US" dirty="0"/>
              <a:t>I.e., the unique value y</a:t>
            </a:r>
            <a:r>
              <a:rPr lang="en-US" dirty="0">
                <a:sym typeface="Symbol"/>
              </a:rPr>
              <a:t>{0, …, N-1} such that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x = y mod N</a:t>
            </a:r>
          </a:p>
          <a:p>
            <a:pPr marL="457200" lvl="1" indent="0">
              <a:buNone/>
            </a:pP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25 = 35 mod 10</a:t>
            </a:r>
          </a:p>
          <a:p>
            <a:r>
              <a:rPr lang="en-US" dirty="0">
                <a:sym typeface="Symbol"/>
              </a:rPr>
              <a:t>25 ≠ [35 mod 10]</a:t>
            </a:r>
          </a:p>
          <a:p>
            <a:r>
              <a:rPr lang="en-US" dirty="0">
                <a:sym typeface="Symbol"/>
              </a:rPr>
              <a:t>5 = [35 mod 10]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29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shift cipher, formally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Monotype Corsiva" panose="03010101010201010101" pitchFamily="66" charset="0"/>
              </a:rPr>
              <a:t>M</a:t>
            </a:r>
            <a:r>
              <a:rPr lang="en-US" dirty="0"/>
              <a:t> = {strings over lowercase English alphabet}</a:t>
            </a:r>
          </a:p>
          <a:p>
            <a:r>
              <a:rPr lang="en-US" dirty="0"/>
              <a:t>Gen: choose uniform k</a:t>
            </a:r>
            <a:r>
              <a:rPr lang="en-US" dirty="0">
                <a:sym typeface="Symbol"/>
              </a:rPr>
              <a:t>{0, …, 25}</a:t>
            </a:r>
          </a:p>
          <a:p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…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): output 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…</a:t>
            </a:r>
            <a:r>
              <a:rPr lang="en-US" dirty="0" err="1">
                <a:sym typeface="Symbol"/>
              </a:rPr>
              <a:t>c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, where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    c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:= [m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+ k mod 26]</a:t>
            </a:r>
          </a:p>
          <a:p>
            <a:r>
              <a:rPr lang="en-US" dirty="0">
                <a:sym typeface="Symbol"/>
              </a:rPr>
              <a:t>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…</a:t>
            </a:r>
            <a:r>
              <a:rPr lang="en-US" dirty="0" err="1">
                <a:sym typeface="Symbol"/>
              </a:rPr>
              <a:t>c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): output 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…</a:t>
            </a:r>
            <a:r>
              <a:rPr lang="en-US" dirty="0" err="1">
                <a:sym typeface="Symbol"/>
              </a:rPr>
              <a:t>m</a:t>
            </a:r>
            <a:r>
              <a:rPr lang="en-US" baseline="-25000" dirty="0" err="1">
                <a:sym typeface="Symbol"/>
              </a:rPr>
              <a:t>t</a:t>
            </a:r>
            <a:r>
              <a:rPr lang="en-US" dirty="0">
                <a:sym typeface="Symbol"/>
              </a:rPr>
              <a:t>, where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    m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:= [c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 - k mod 26]</a:t>
            </a:r>
          </a:p>
          <a:p>
            <a:endParaRPr lang="en-US" dirty="0">
              <a:sym typeface="Symbol"/>
            </a:endParaRPr>
          </a:p>
          <a:p>
            <a:r>
              <a:rPr lang="en-US" dirty="0"/>
              <a:t>Can verify that correctness holds…</a:t>
            </a:r>
          </a:p>
        </p:txBody>
      </p:sp>
    </p:spTree>
    <p:extLst>
      <p:ext uri="{BB962C8B-B14F-4D97-AF65-F5344CB8AC3E}">
        <p14:creationId xmlns:p14="http://schemas.microsoft.com/office/powerpoint/2010/main" val="336854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the shift cipher secure?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No -- only 26 possible keys!</a:t>
            </a:r>
          </a:p>
          <a:p>
            <a:pPr lvl="1"/>
            <a:r>
              <a:rPr lang="en-US" dirty="0"/>
              <a:t>Given a </a:t>
            </a:r>
            <a:r>
              <a:rPr lang="en-US" dirty="0" err="1"/>
              <a:t>ciphertext</a:t>
            </a:r>
            <a:r>
              <a:rPr lang="en-US" dirty="0"/>
              <a:t>, try decrypting with every possible key</a:t>
            </a:r>
          </a:p>
          <a:p>
            <a:pPr lvl="1"/>
            <a:r>
              <a:rPr lang="en-US" dirty="0"/>
              <a:t>Only one possibility will “make sense”</a:t>
            </a:r>
          </a:p>
          <a:p>
            <a:pPr lvl="1"/>
            <a:r>
              <a:rPr lang="en-US" dirty="0"/>
              <a:t>(What assumptions are we making here?)</a:t>
            </a:r>
          </a:p>
          <a:p>
            <a:pPr lvl="1"/>
            <a:endParaRPr lang="en-US" dirty="0"/>
          </a:p>
          <a:p>
            <a:r>
              <a:rPr lang="en-US" dirty="0"/>
              <a:t>Example of a “brute-force” or “exhaustive-search” attack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380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Ciphertext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uryybjbeyq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Try every possible key…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tqxxaiadxp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spwwzhzcwo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8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Byte-wise shift cipher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an alphabet of </a:t>
            </a:r>
            <a:r>
              <a:rPr lang="en-US" i="1" dirty="0"/>
              <a:t>bytes</a:t>
            </a:r>
            <a:r>
              <a:rPr lang="en-US" dirty="0"/>
              <a:t> rather than (English, lowercase) </a:t>
            </a:r>
            <a:r>
              <a:rPr lang="en-US" i="1" dirty="0"/>
              <a:t>letters</a:t>
            </a:r>
          </a:p>
          <a:p>
            <a:pPr lvl="1"/>
            <a:r>
              <a:rPr lang="en-US" dirty="0"/>
              <a:t>Works natively for arbitrary data!</a:t>
            </a:r>
          </a:p>
          <a:p>
            <a:endParaRPr lang="en-US" dirty="0"/>
          </a:p>
          <a:p>
            <a:r>
              <a:rPr lang="en-US" dirty="0"/>
              <a:t>Use XOR instead of modular addition</a:t>
            </a:r>
          </a:p>
          <a:p>
            <a:pPr lvl="1"/>
            <a:r>
              <a:rPr lang="en-US" dirty="0"/>
              <a:t>Essential properties still hold</a:t>
            </a:r>
          </a:p>
        </p:txBody>
      </p:sp>
    </p:spTree>
    <p:extLst>
      <p:ext uri="{BB962C8B-B14F-4D97-AF65-F5344CB8AC3E}">
        <p14:creationId xmlns:p14="http://schemas.microsoft.com/office/powerpoint/2010/main" val="648308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(base 16)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701800"/>
          <a:ext cx="3810000" cy="480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Hex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Bits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(“nibble”)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Decimal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0000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0001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0010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0011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0100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0101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0110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0111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876800" y="1701800"/>
          <a:ext cx="3733800" cy="480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Hex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Bits (“nibble”)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Decimal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1010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1011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1100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1101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1110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1111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15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66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doing 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/>
          </a:bodyPr>
          <a:lstStyle/>
          <a:p>
            <a:r>
              <a:rPr lang="en-US" dirty="0"/>
              <a:t>Read relevant sections of book </a:t>
            </a:r>
            <a:r>
              <a:rPr lang="en-US" i="1" dirty="0"/>
              <a:t>before</a:t>
            </a:r>
            <a:r>
              <a:rPr lang="en-US" dirty="0"/>
              <a:t> class</a:t>
            </a:r>
          </a:p>
          <a:p>
            <a:pPr lvl="1"/>
            <a:r>
              <a:rPr lang="en-US" dirty="0"/>
              <a:t>Lecture will move quickly; I expect questions and discussion</a:t>
            </a:r>
          </a:p>
          <a:p>
            <a:pPr lvl="1"/>
            <a:r>
              <a:rPr lang="en-US" dirty="0"/>
              <a:t>If you fall behind on the reading it will be hard to catch up!</a:t>
            </a:r>
          </a:p>
          <a:p>
            <a:pPr lvl="1"/>
            <a:r>
              <a:rPr lang="en-US" dirty="0"/>
              <a:t>Can also watch my videos on Coursera</a:t>
            </a:r>
          </a:p>
          <a:p>
            <a:r>
              <a:rPr lang="en-US" dirty="0"/>
              <a:t>Attend class</a:t>
            </a:r>
          </a:p>
          <a:p>
            <a:r>
              <a:rPr lang="en-US" dirty="0"/>
              <a:t>Come to office hours</a:t>
            </a:r>
          </a:p>
        </p:txBody>
      </p:sp>
    </p:spTree>
    <p:extLst>
      <p:ext uri="{BB962C8B-B14F-4D97-AF65-F5344CB8AC3E}">
        <p14:creationId xmlns:p14="http://schemas.microsoft.com/office/powerpoint/2010/main" val="8004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(base 16)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0x10</a:t>
            </a:r>
          </a:p>
          <a:p>
            <a:pPr lvl="1"/>
            <a:r>
              <a:rPr lang="en-US" dirty="0"/>
              <a:t>0x10 = 16*1 + 0 = 16</a:t>
            </a:r>
          </a:p>
          <a:p>
            <a:pPr lvl="1"/>
            <a:r>
              <a:rPr lang="en-US" dirty="0"/>
              <a:t>0x10 = 0001 0000</a:t>
            </a:r>
          </a:p>
          <a:p>
            <a:endParaRPr lang="en-US" dirty="0"/>
          </a:p>
          <a:p>
            <a:r>
              <a:rPr lang="en-US" dirty="0"/>
              <a:t>0xAF</a:t>
            </a:r>
          </a:p>
          <a:p>
            <a:pPr lvl="1"/>
            <a:r>
              <a:rPr lang="en-US" dirty="0"/>
              <a:t>0xAF = 16*A + F = 16*10 + 15 = 175</a:t>
            </a:r>
          </a:p>
          <a:p>
            <a:pPr lvl="1"/>
            <a:r>
              <a:rPr lang="en-US" dirty="0"/>
              <a:t>0xAF = 1010 1111</a:t>
            </a:r>
          </a:p>
        </p:txBody>
      </p:sp>
    </p:spTree>
    <p:extLst>
      <p:ext uri="{BB962C8B-B14F-4D97-AF65-F5344CB8AC3E}">
        <p14:creationId xmlns:p14="http://schemas.microsoft.com/office/powerpoint/2010/main" val="2119127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Characters often represented in ASCII</a:t>
            </a:r>
          </a:p>
          <a:p>
            <a:pPr lvl="1"/>
            <a:r>
              <a:rPr lang="en-US" dirty="0"/>
              <a:t>1 byte/char = 2 hex digits/char</a:t>
            </a:r>
          </a:p>
        </p:txBody>
      </p:sp>
    </p:spTree>
    <p:extLst>
      <p:ext uri="{BB962C8B-B14F-4D97-AF65-F5344CB8AC3E}">
        <p14:creationId xmlns:p14="http://schemas.microsoft.com/office/powerpoint/2010/main" val="39028229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60236" y="6412469"/>
            <a:ext cx="4223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http://benborowiec.com/2011/07/23/better-ascii-table/</a:t>
            </a:r>
          </a:p>
        </p:txBody>
      </p:sp>
      <p:pic>
        <p:nvPicPr>
          <p:cNvPr id="1026" name="Picture 2" descr="better ascii tab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858000" cy="60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1791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128 valid ASCII chars (128 bytes invalid)</a:t>
            </a:r>
          </a:p>
          <a:p>
            <a:r>
              <a:rPr lang="en-US" dirty="0"/>
              <a:t>Only 0x20-0x7E printable</a:t>
            </a:r>
          </a:p>
          <a:p>
            <a:r>
              <a:rPr lang="en-US" dirty="0"/>
              <a:t>0x41-0x7a includes all upper/lowercase letters</a:t>
            </a:r>
          </a:p>
          <a:p>
            <a:pPr lvl="1"/>
            <a:r>
              <a:rPr lang="en-US" dirty="0"/>
              <a:t>Uppercase letters begin with 0x4 or 0x5</a:t>
            </a:r>
          </a:p>
          <a:p>
            <a:pPr lvl="1"/>
            <a:r>
              <a:rPr lang="en-US" dirty="0"/>
              <a:t>Lowercase letters begin with 0x6 or 0x7</a:t>
            </a:r>
          </a:p>
        </p:txBody>
      </p:sp>
    </p:spTree>
    <p:extLst>
      <p:ext uri="{BB962C8B-B14F-4D97-AF65-F5344CB8AC3E}">
        <p14:creationId xmlns:p14="http://schemas.microsoft.com/office/powerpoint/2010/main" val="162979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administrative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webpage:</a:t>
            </a:r>
          </a:p>
          <a:p>
            <a:pPr marL="0" indent="0">
              <a:buNone/>
            </a:pPr>
            <a:r>
              <a:rPr lang="en-US" dirty="0"/>
              <a:t>    http://www.cs.umd.edu/~jkatz/crypto/s22</a:t>
            </a:r>
          </a:p>
          <a:p>
            <a:pPr lvl="1"/>
            <a:r>
              <a:rPr lang="en-US" dirty="0"/>
              <a:t>General information posted there</a:t>
            </a:r>
          </a:p>
          <a:p>
            <a:pPr lvl="1"/>
            <a:r>
              <a:rPr lang="en-US" dirty="0"/>
              <a:t>Syllabus/schedule/readings posted there</a:t>
            </a:r>
          </a:p>
          <a:p>
            <a:pPr lvl="2"/>
            <a:r>
              <a:rPr lang="en-US" dirty="0"/>
              <a:t>Midterm already scheduled</a:t>
            </a:r>
          </a:p>
          <a:p>
            <a:pPr lvl="2"/>
            <a:r>
              <a:rPr lang="en-US" dirty="0"/>
              <a:t>Updated as semester progresses</a:t>
            </a:r>
          </a:p>
          <a:p>
            <a:pPr lvl="1"/>
            <a:r>
              <a:rPr lang="en-US" dirty="0"/>
              <a:t>Slides posted there after lecture, but I will use the whiteboard in class</a:t>
            </a:r>
          </a:p>
        </p:txBody>
      </p:sp>
    </p:spTree>
    <p:extLst>
      <p:ext uri="{BB962C8B-B14F-4D97-AF65-F5344CB8AC3E}">
        <p14:creationId xmlns:p14="http://schemas.microsoft.com/office/powerpoint/2010/main" val="155241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administrative stuff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ELMS/Canvas</a:t>
            </a:r>
          </a:p>
          <a:p>
            <a:pPr lvl="1"/>
            <a:r>
              <a:rPr lang="en-US" dirty="0"/>
              <a:t>HWs will be posted on ELMS</a:t>
            </a:r>
          </a:p>
          <a:p>
            <a:pPr lvl="1"/>
            <a:r>
              <a:rPr lang="en-US" dirty="0"/>
              <a:t>Professor/TA Zoom links posted there</a:t>
            </a:r>
          </a:p>
          <a:p>
            <a:pPr lvl="1"/>
            <a:r>
              <a:rPr lang="en-US" dirty="0"/>
              <a:t>Lectures will not be recorded</a:t>
            </a:r>
          </a:p>
          <a:p>
            <a:r>
              <a:rPr lang="en-US" dirty="0"/>
              <a:t>Piazza</a:t>
            </a:r>
          </a:p>
          <a:p>
            <a:pPr lvl="1"/>
            <a:r>
              <a:rPr lang="en-US" dirty="0"/>
              <a:t>Announcements will be sent there</a:t>
            </a:r>
          </a:p>
          <a:p>
            <a:pPr lvl="1"/>
            <a:r>
              <a:rPr lang="en-US" dirty="0"/>
              <a:t>Useful for discussions/questions</a:t>
            </a:r>
          </a:p>
          <a:p>
            <a:pPr lvl="1"/>
            <a:r>
              <a:rPr lang="en-US" dirty="0"/>
              <a:t>Please use also for questions about the content, not just about the </a:t>
            </a:r>
            <a:r>
              <a:rPr lang="en-US" dirty="0" err="1"/>
              <a:t>homeworks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6546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02AE4-2A3D-449A-B3B7-8F4F2952B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A62B6-F381-4B89-BFEC-ABA6EF40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In-person lectures (unless campus policy changes)</a:t>
            </a:r>
          </a:p>
          <a:p>
            <a:endParaRPr lang="en-US" dirty="0"/>
          </a:p>
          <a:p>
            <a:r>
              <a:rPr lang="en-US" dirty="0"/>
              <a:t>Lectures will not be recorded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I advise you to attend in person unless you are sick</a:t>
            </a:r>
          </a:p>
        </p:txBody>
      </p:sp>
    </p:spTree>
    <p:extLst>
      <p:ext uri="{BB962C8B-B14F-4D97-AF65-F5344CB8AC3E}">
        <p14:creationId xmlns:p14="http://schemas.microsoft.com/office/powerpoint/2010/main" val="6277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Homeworks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HWs submitted using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Make sure you are registered, and can submit, well in advance of the first deadline</a:t>
            </a:r>
          </a:p>
          <a:p>
            <a:r>
              <a:rPr lang="en-US" dirty="0"/>
              <a:t>When applicable:</a:t>
            </a:r>
          </a:p>
          <a:p>
            <a:pPr lvl="1"/>
            <a:r>
              <a:rPr lang="en-US" dirty="0"/>
              <a:t>Type solutions using LaTeX (preferred)</a:t>
            </a:r>
          </a:p>
          <a:p>
            <a:pPr lvl="1"/>
            <a:r>
              <a:rPr lang="en-US" dirty="0"/>
              <a:t>Clear scan of neat handwritten solutions</a:t>
            </a:r>
          </a:p>
          <a:p>
            <a:pPr lvl="1"/>
            <a:r>
              <a:rPr lang="en-US" dirty="0"/>
              <a:t>Word doc converted to pdf</a:t>
            </a:r>
          </a:p>
          <a:p>
            <a:pPr lvl="1"/>
            <a:r>
              <a:rPr lang="en-US" dirty="0"/>
              <a:t>.txt files</a:t>
            </a:r>
          </a:p>
          <a:p>
            <a:r>
              <a:rPr lang="en-US" dirty="0"/>
              <a:t>Cheating will not be tolerated</a:t>
            </a:r>
          </a:p>
          <a:p>
            <a:pPr lvl="1"/>
            <a:r>
              <a:rPr lang="en-US" dirty="0"/>
              <a:t>Must write your own code/solutions</a:t>
            </a:r>
          </a:p>
          <a:p>
            <a:pPr lvl="1"/>
            <a:r>
              <a:rPr lang="en-US" dirty="0"/>
              <a:t>No consulting external websites</a:t>
            </a:r>
          </a:p>
        </p:txBody>
      </p:sp>
    </p:spTree>
    <p:extLst>
      <p:ext uri="{BB962C8B-B14F-4D97-AF65-F5344CB8AC3E}">
        <p14:creationId xmlns:p14="http://schemas.microsoft.com/office/powerpoint/2010/main" val="152949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HWs/exams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81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Expect HWs every 1.5-2 weeks</a:t>
            </a:r>
          </a:p>
          <a:p>
            <a:pPr lvl="1"/>
            <a:r>
              <a:rPr lang="en-US" dirty="0"/>
              <a:t>Ungraded/optional HWs focusing on the theory</a:t>
            </a:r>
          </a:p>
          <a:p>
            <a:pPr lvl="2"/>
            <a:r>
              <a:rPr lang="en-US" dirty="0"/>
              <a:t>Solutions given</a:t>
            </a:r>
          </a:p>
          <a:p>
            <a:pPr lvl="1"/>
            <a:r>
              <a:rPr lang="en-US" dirty="0"/>
              <a:t>Graded HWs involving programming</a:t>
            </a:r>
          </a:p>
          <a:p>
            <a:pPr lvl="2"/>
            <a:r>
              <a:rPr lang="en-US" dirty="0"/>
              <a:t>Meant to reinforce the abstract concepts</a:t>
            </a:r>
          </a:p>
          <a:p>
            <a:pPr lvl="2"/>
            <a:r>
              <a:rPr lang="en-US" dirty="0"/>
              <a:t>Meant to highlight practical applications</a:t>
            </a:r>
          </a:p>
          <a:p>
            <a:pPr lvl="2"/>
            <a:r>
              <a:rPr lang="en-US" dirty="0"/>
              <a:t>Fun!</a:t>
            </a:r>
          </a:p>
          <a:p>
            <a:pPr lvl="2"/>
            <a:endParaRPr lang="en-US" dirty="0"/>
          </a:p>
          <a:p>
            <a:r>
              <a:rPr lang="en-US" dirty="0"/>
              <a:t>Midterm and final</a:t>
            </a:r>
          </a:p>
          <a:p>
            <a:pPr lvl="1"/>
            <a:r>
              <a:rPr lang="en-US" dirty="0"/>
              <a:t>Questions more similar to ungraded HWs</a:t>
            </a:r>
          </a:p>
          <a:p>
            <a:pPr lvl="1"/>
            <a:r>
              <a:rPr lang="en-US" dirty="0"/>
              <a:t>Anything covered in class or listed in readings on syllabus is fair game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64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1673</Words>
  <Application>Microsoft Office PowerPoint</Application>
  <PresentationFormat>On-screen Show (4:3)</PresentationFormat>
  <Paragraphs>350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Arial</vt:lpstr>
      <vt:lpstr>Calibri</vt:lpstr>
      <vt:lpstr>Courier New</vt:lpstr>
      <vt:lpstr>Monotype Corsiva</vt:lpstr>
      <vt:lpstr>Wingdings</vt:lpstr>
      <vt:lpstr>Office Theme</vt:lpstr>
      <vt:lpstr>Cryptography</vt:lpstr>
      <vt:lpstr>Welcome!</vt:lpstr>
      <vt:lpstr>This is a tough class</vt:lpstr>
      <vt:lpstr>Tips for doing well</vt:lpstr>
      <vt:lpstr>Necessary administrative stuff</vt:lpstr>
      <vt:lpstr>Necessary administrative stuff</vt:lpstr>
      <vt:lpstr>Lectures</vt:lpstr>
      <vt:lpstr>Homeworks</vt:lpstr>
      <vt:lpstr>HWs/exams</vt:lpstr>
      <vt:lpstr>Textbook</vt:lpstr>
      <vt:lpstr>Grading</vt:lpstr>
      <vt:lpstr>TAs</vt:lpstr>
      <vt:lpstr>How to reach me</vt:lpstr>
      <vt:lpstr>PowerPoint Presentation</vt:lpstr>
      <vt:lpstr>Course goals</vt:lpstr>
      <vt:lpstr>Course non-goals</vt:lpstr>
      <vt:lpstr>Cryptography (historically)</vt:lpstr>
      <vt:lpstr>Modern cryptography</vt:lpstr>
      <vt:lpstr>Modern cryptography</vt:lpstr>
      <vt:lpstr>Cryptography (historically)</vt:lpstr>
      <vt:lpstr>Modern cryptography</vt:lpstr>
      <vt:lpstr>Cryptography (historically)</vt:lpstr>
      <vt:lpstr>Modern cryptography</vt:lpstr>
      <vt:lpstr>Rough course outline</vt:lpstr>
      <vt:lpstr>Classical Cryptography</vt:lpstr>
      <vt:lpstr>Motivation</vt:lpstr>
      <vt:lpstr>Classical cryptography</vt:lpstr>
      <vt:lpstr>Classical cryptography</vt:lpstr>
      <vt:lpstr>Private-key encryption</vt:lpstr>
      <vt:lpstr>Private-key encryption</vt:lpstr>
      <vt:lpstr>Private-key encryption</vt:lpstr>
      <vt:lpstr>Kerckhoffs’s principle</vt:lpstr>
      <vt:lpstr>The shift cipher</vt:lpstr>
      <vt:lpstr>Modular arithmetic</vt:lpstr>
      <vt:lpstr>The shift cipher, formally</vt:lpstr>
      <vt:lpstr>Is the shift cipher secure?</vt:lpstr>
      <vt:lpstr>Example</vt:lpstr>
      <vt:lpstr>Byte-wise shift cipher</vt:lpstr>
      <vt:lpstr>Hexadecimal (base 16)</vt:lpstr>
      <vt:lpstr>Hexadecimal (base 16)</vt:lpstr>
      <vt:lpstr>ASCII</vt:lpstr>
      <vt:lpstr>PowerPoint Presentation</vt:lpstr>
      <vt:lpstr>Useful observations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215</cp:revision>
  <dcterms:created xsi:type="dcterms:W3CDTF">2014-06-02T02:25:30Z</dcterms:created>
  <dcterms:modified xsi:type="dcterms:W3CDTF">2022-01-25T16:07:03Z</dcterms:modified>
</cp:coreProperties>
</file>