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698" r:id="rId3"/>
    <p:sldId id="699" r:id="rId4"/>
    <p:sldId id="701" r:id="rId5"/>
    <p:sldId id="674" r:id="rId6"/>
    <p:sldId id="675" r:id="rId7"/>
    <p:sldId id="676" r:id="rId8"/>
    <p:sldId id="677" r:id="rId9"/>
    <p:sldId id="678" r:id="rId10"/>
    <p:sldId id="679" r:id="rId11"/>
    <p:sldId id="680" r:id="rId12"/>
    <p:sldId id="681" r:id="rId13"/>
    <p:sldId id="682" r:id="rId14"/>
    <p:sldId id="683" r:id="rId15"/>
    <p:sldId id="684" r:id="rId16"/>
    <p:sldId id="685" r:id="rId17"/>
    <p:sldId id="686" r:id="rId18"/>
    <p:sldId id="687" r:id="rId19"/>
    <p:sldId id="688" r:id="rId20"/>
    <p:sldId id="689" r:id="rId21"/>
    <p:sldId id="615" r:id="rId22"/>
    <p:sldId id="616" r:id="rId23"/>
    <p:sldId id="617" r:id="rId24"/>
    <p:sldId id="618" r:id="rId25"/>
    <p:sldId id="61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2/24/2022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Cryptography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10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Fix A, </a:t>
            </a:r>
            <a:r>
              <a:rPr lang="en-US" dirty="0">
                <a:sym typeface="Symbol"/>
              </a:rPr>
              <a:t></a:t>
            </a:r>
          </a:p>
          <a:p>
            <a:r>
              <a:rPr lang="en-US" dirty="0">
                <a:sym typeface="Symbol"/>
              </a:rPr>
              <a:t>Define randomized experiment </a:t>
            </a:r>
            <a:r>
              <a:rPr lang="en-US" dirty="0" err="1">
                <a:sym typeface="Symbol"/>
              </a:rPr>
              <a:t>Forge</a:t>
            </a:r>
            <a:r>
              <a:rPr lang="en-US" baseline="-25000" dirty="0" err="1">
                <a:sym typeface="Symbol"/>
              </a:rPr>
              <a:t>A</a:t>
            </a:r>
            <a:r>
              <a:rPr lang="en-US" baseline="-25000" dirty="0">
                <a:sym typeface="Symbol"/>
              </a:rPr>
              <a:t>,</a:t>
            </a:r>
            <a:r>
              <a:rPr lang="en-US" dirty="0">
                <a:sym typeface="Symbol"/>
              </a:rPr>
              <a:t>(n):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k  Gen(1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A interacts with an oracle Mac</a:t>
            </a:r>
            <a:r>
              <a:rPr lang="en-US" baseline="-25000" dirty="0">
                <a:sym typeface="Symbol"/>
              </a:rPr>
              <a:t>k</a:t>
            </a:r>
            <a:r>
              <a:rPr lang="en-US" dirty="0">
                <a:sym typeface="Symbol"/>
              </a:rPr>
              <a:t>(·) ; let M be the set of messages submitted to this oracle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A outputs (m, t)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A </a:t>
            </a:r>
            <a:r>
              <a:rPr lang="en-US" i="1" dirty="0">
                <a:sym typeface="Symbol"/>
              </a:rPr>
              <a:t>succeeds</a:t>
            </a:r>
            <a:r>
              <a:rPr lang="en-US" dirty="0">
                <a:sym typeface="Symbol"/>
              </a:rPr>
              <a:t>, and the experiment evaluates to 1, if </a:t>
            </a:r>
            <a:r>
              <a:rPr lang="en-US" dirty="0" err="1">
                <a:sym typeface="Symbol"/>
              </a:rPr>
              <a:t>Vrfy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(m, t)=1 and </a:t>
            </a:r>
            <a:r>
              <a:rPr lang="en-US" dirty="0" err="1">
                <a:sym typeface="Symbol"/>
              </a:rPr>
              <a:t>m</a:t>
            </a:r>
            <a:r>
              <a:rPr lang="en-US" altLang="en-US" dirty="0" err="1">
                <a:cs typeface="Arial" charset="0"/>
                <a:sym typeface="Symbol" pitchFamily="18" charset="2"/>
              </a:rPr>
              <a:t>M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79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Security for MACs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Symbol"/>
              </a:rPr>
              <a:t> is </a:t>
            </a:r>
            <a:r>
              <a:rPr lang="en-US" i="1" dirty="0">
                <a:sym typeface="Symbol"/>
              </a:rPr>
              <a:t>secure</a:t>
            </a:r>
            <a:r>
              <a:rPr lang="en-US" dirty="0">
                <a:sym typeface="Symbol"/>
              </a:rPr>
              <a:t> if for all PPT attackers A, there is a negligible function  such that 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                </a:t>
            </a:r>
            <a:r>
              <a:rPr lang="en-US" dirty="0" err="1">
                <a:sym typeface="Symbol"/>
              </a:rPr>
              <a:t>Pr</a:t>
            </a:r>
            <a:r>
              <a:rPr lang="en-US" dirty="0">
                <a:sym typeface="Symbol"/>
              </a:rPr>
              <a:t>[</a:t>
            </a:r>
            <a:r>
              <a:rPr lang="en-US" dirty="0" err="1">
                <a:sym typeface="Symbol"/>
              </a:rPr>
              <a:t>Forge</a:t>
            </a:r>
            <a:r>
              <a:rPr lang="en-US" baseline="-25000" dirty="0" err="1">
                <a:sym typeface="Symbol"/>
              </a:rPr>
              <a:t>A</a:t>
            </a:r>
            <a:r>
              <a:rPr lang="en-US" baseline="-25000" dirty="0">
                <a:sym typeface="Symbol"/>
              </a:rPr>
              <a:t>,</a:t>
            </a:r>
            <a:r>
              <a:rPr lang="en-US" dirty="0">
                <a:sym typeface="Symbol"/>
              </a:rPr>
              <a:t>(n) = 1] ≤ (n)</a:t>
            </a:r>
          </a:p>
        </p:txBody>
      </p:sp>
    </p:spTree>
    <p:extLst>
      <p:ext uri="{BB962C8B-B14F-4D97-AF65-F5344CB8AC3E}">
        <p14:creationId xmlns:p14="http://schemas.microsoft.com/office/powerpoint/2010/main" val="986066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 definition too strong?</a:t>
            </a:r>
          </a:p>
          <a:p>
            <a:pPr lvl="1"/>
            <a:r>
              <a:rPr lang="en-US" dirty="0"/>
              <a:t>We don’t want to make any assumptions about what the sender might authenticate</a:t>
            </a:r>
          </a:p>
          <a:p>
            <a:pPr lvl="1"/>
            <a:r>
              <a:rPr lang="en-US" dirty="0"/>
              <a:t>We don’t want to make any assumptions about what forgeries are “meaningful”</a:t>
            </a:r>
          </a:p>
          <a:p>
            <a:pPr lvl="1"/>
            <a:endParaRPr lang="en-US" dirty="0"/>
          </a:p>
          <a:p>
            <a:r>
              <a:rPr lang="en-US" dirty="0"/>
              <a:t>A MAC satisfying this definition can be used </a:t>
            </a:r>
            <a:r>
              <a:rPr lang="en-US" i="1" dirty="0"/>
              <a:t>anywhere</a:t>
            </a:r>
            <a:r>
              <a:rPr lang="en-US" dirty="0"/>
              <a:t> integrity is needed</a:t>
            </a:r>
          </a:p>
        </p:txBody>
      </p:sp>
    </p:spTree>
    <p:extLst>
      <p:ext uri="{BB962C8B-B14F-4D97-AF65-F5344CB8AC3E}">
        <p14:creationId xmlns:p14="http://schemas.microsoft.com/office/powerpoint/2010/main" val="609808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Replay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Note that </a:t>
            </a:r>
            <a:r>
              <a:rPr lang="en-US" i="1" dirty="0"/>
              <a:t>replay attacks </a:t>
            </a:r>
            <a:r>
              <a:rPr lang="en-US" dirty="0"/>
              <a:t>are not prevented</a:t>
            </a:r>
          </a:p>
          <a:p>
            <a:pPr lvl="1"/>
            <a:r>
              <a:rPr lang="en-US" dirty="0"/>
              <a:t>No stateless mechanism can prevent them</a:t>
            </a:r>
          </a:p>
          <a:p>
            <a:endParaRPr lang="en-US" dirty="0"/>
          </a:p>
          <a:p>
            <a:r>
              <a:rPr lang="en-US" dirty="0"/>
              <a:t>Replay attacks are often a significant real-world concern</a:t>
            </a:r>
          </a:p>
          <a:p>
            <a:endParaRPr lang="en-US" dirty="0"/>
          </a:p>
          <a:p>
            <a:r>
              <a:rPr lang="en-US" dirty="0"/>
              <a:t>Need to protect against replay attacks at a higher level</a:t>
            </a:r>
          </a:p>
          <a:p>
            <a:pPr lvl="1"/>
            <a:r>
              <a:rPr lang="en-US" dirty="0"/>
              <a:t>Decision about what to do with a replayed message is application-dependent</a:t>
            </a:r>
          </a:p>
        </p:txBody>
      </p:sp>
    </p:spTree>
    <p:extLst>
      <p:ext uri="{BB962C8B-B14F-4D97-AF65-F5344CB8AC3E}">
        <p14:creationId xmlns:p14="http://schemas.microsoft.com/office/powerpoint/2010/main" val="811350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 A fixed-length MAC</a:t>
            </a:r>
          </a:p>
        </p:txBody>
      </p:sp>
    </p:spTree>
    <p:extLst>
      <p:ext uri="{BB962C8B-B14F-4D97-AF65-F5344CB8AC3E}">
        <p14:creationId xmlns:p14="http://schemas.microsoft.com/office/powerpoint/2010/main" val="33944516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Intuition?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a keyed function Mac such that:</a:t>
            </a:r>
          </a:p>
          <a:p>
            <a:pPr lvl="1"/>
            <a:r>
              <a:rPr lang="en-US" dirty="0"/>
              <a:t>Given Mac</a:t>
            </a:r>
            <a:r>
              <a:rPr lang="en-US" baseline="-25000" dirty="0"/>
              <a:t>k</a:t>
            </a:r>
            <a:r>
              <a:rPr lang="en-US" dirty="0"/>
              <a:t>(m</a:t>
            </a:r>
            <a:r>
              <a:rPr lang="en-US" baseline="-25000" dirty="0"/>
              <a:t>1</a:t>
            </a:r>
            <a:r>
              <a:rPr lang="en-US" dirty="0"/>
              <a:t>), Mac</a:t>
            </a:r>
            <a:r>
              <a:rPr lang="en-US" baseline="-25000" dirty="0"/>
              <a:t>k</a:t>
            </a:r>
            <a:r>
              <a:rPr lang="en-US" dirty="0"/>
              <a:t>(m</a:t>
            </a:r>
            <a:r>
              <a:rPr lang="en-US" baseline="-25000" dirty="0"/>
              <a:t>2</a:t>
            </a:r>
            <a:r>
              <a:rPr lang="en-US" dirty="0"/>
              <a:t>), …,</a:t>
            </a:r>
          </a:p>
          <a:p>
            <a:pPr lvl="1"/>
            <a:r>
              <a:rPr lang="en-US" dirty="0"/>
              <a:t>…it is infeasible to predict the value Mac</a:t>
            </a:r>
            <a:r>
              <a:rPr lang="en-US" baseline="-25000" dirty="0"/>
              <a:t>k</a:t>
            </a:r>
            <a:r>
              <a:rPr lang="en-US" dirty="0"/>
              <a:t>(m) for any </a:t>
            </a:r>
            <a:r>
              <a:rPr lang="en-US" dirty="0">
                <a:sym typeface="Symbol"/>
              </a:rPr>
              <a:t>m</a:t>
            </a:r>
            <a:r>
              <a:rPr lang="en-US" altLang="en-US" dirty="0">
                <a:cs typeface="Arial" charset="0"/>
                <a:sym typeface="Symbol" pitchFamily="18" charset="2"/>
              </a:rPr>
              <a:t>{m</a:t>
            </a:r>
            <a:r>
              <a:rPr lang="en-US" altLang="en-US" baseline="-25000" dirty="0">
                <a:cs typeface="Arial" charset="0"/>
                <a:sym typeface="Symbol" pitchFamily="18" charset="2"/>
              </a:rPr>
              <a:t>1</a:t>
            </a:r>
            <a:r>
              <a:rPr lang="en-US" altLang="en-US" dirty="0">
                <a:cs typeface="Arial" charset="0"/>
                <a:sym typeface="Symbol" pitchFamily="18" charset="2"/>
              </a:rPr>
              <a:t>, …, }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r>
              <a:rPr lang="en-US" dirty="0"/>
              <a:t>Let Mac be a pseudorandom function!</a:t>
            </a:r>
          </a:p>
        </p:txBody>
      </p:sp>
    </p:spTree>
    <p:extLst>
      <p:ext uri="{BB962C8B-B14F-4D97-AF65-F5344CB8AC3E}">
        <p14:creationId xmlns:p14="http://schemas.microsoft.com/office/powerpoint/2010/main" val="566230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Let F be a length-preserving, keyed function</a:t>
            </a:r>
          </a:p>
          <a:p>
            <a:endParaRPr lang="en-US" dirty="0"/>
          </a:p>
          <a:p>
            <a:r>
              <a:rPr lang="en-US" dirty="0"/>
              <a:t>Construct the following MAC </a:t>
            </a:r>
            <a:r>
              <a:rPr lang="en-US" dirty="0">
                <a:sym typeface="Symbol"/>
              </a:rPr>
              <a:t>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Gen: choose a uniform key k for F</a:t>
            </a:r>
          </a:p>
          <a:p>
            <a:pPr lvl="1"/>
            <a:r>
              <a:rPr lang="en-US" dirty="0"/>
              <a:t>Mac</a:t>
            </a:r>
            <a:r>
              <a:rPr lang="en-US" baseline="-25000" dirty="0"/>
              <a:t>k</a:t>
            </a:r>
            <a:r>
              <a:rPr lang="en-US" dirty="0"/>
              <a:t>(m): output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(m)</a:t>
            </a:r>
          </a:p>
          <a:p>
            <a:pPr lvl="1"/>
            <a:r>
              <a:rPr lang="en-US" dirty="0" err="1"/>
              <a:t>Vrfy</a:t>
            </a:r>
            <a:r>
              <a:rPr lang="en-US" baseline="-25000" dirty="0" err="1"/>
              <a:t>k</a:t>
            </a:r>
            <a:r>
              <a:rPr lang="en-US" dirty="0"/>
              <a:t>(m, t): output 1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(m)=t</a:t>
            </a:r>
          </a:p>
          <a:p>
            <a:pPr lvl="1"/>
            <a:endParaRPr lang="en-US" dirty="0"/>
          </a:p>
          <a:p>
            <a:r>
              <a:rPr lang="en-US" dirty="0"/>
              <a:t>Theorem: If F is a pseudorandom function, then </a:t>
            </a:r>
            <a:r>
              <a:rPr lang="en-US" dirty="0">
                <a:sym typeface="Symbol"/>
              </a:rPr>
              <a:t> is a secure MAC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58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by reduction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14400" y="2133600"/>
            <a:ext cx="2355850" cy="3657600"/>
          </a:xfrm>
          <a:prstGeom prst="rect">
            <a:avLst/>
          </a:prstGeom>
          <a:noFill/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pic>
        <p:nvPicPr>
          <p:cNvPr id="5" name="Picture 4" descr="MCj013903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238" y="3352800"/>
            <a:ext cx="990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5838825" y="2057400"/>
            <a:ext cx="990600" cy="457200"/>
            <a:chOff x="3006" y="2304"/>
            <a:chExt cx="624" cy="288"/>
          </a:xfrm>
        </p:grpSpPr>
        <p:sp>
          <p:nvSpPr>
            <p:cNvPr id="7" name="Line 6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3143" y="2304"/>
              <a:ext cx="34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  <a:r>
                <a:rPr lang="en-US" altLang="en-US" baseline="-25000"/>
                <a:t>1</a:t>
              </a:r>
              <a:endParaRPr lang="en-US" altLang="en-US"/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5838825" y="4648200"/>
            <a:ext cx="990600" cy="457200"/>
            <a:chOff x="3006" y="2304"/>
            <a:chExt cx="624" cy="288"/>
          </a:xfrm>
        </p:grpSpPr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3101" y="2304"/>
              <a:ext cx="43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m, t</a:t>
              </a:r>
            </a:p>
          </p:txBody>
        </p:sp>
      </p:grp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4162425" y="5144869"/>
            <a:ext cx="23278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1800" dirty="0"/>
              <a:t>if (m is new and t=t</a:t>
            </a:r>
            <a:r>
              <a:rPr lang="en-US" altLang="en-US" sz="1800" baseline="30000" dirty="0"/>
              <a:t>*</a:t>
            </a:r>
            <a:r>
              <a:rPr lang="en-US" altLang="en-US" sz="1800" dirty="0"/>
              <a:t>)</a:t>
            </a:r>
            <a:br>
              <a:rPr lang="en-US" altLang="en-US" sz="1800" dirty="0"/>
            </a:br>
            <a:r>
              <a:rPr lang="en-US" altLang="en-US" sz="1800" dirty="0"/>
              <a:t>output 1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1127125" y="3733800"/>
            <a:ext cx="1912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PRF/random</a:t>
            </a:r>
          </a:p>
        </p:txBody>
      </p: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4038600" y="2133600"/>
            <a:ext cx="4038600" cy="3657600"/>
            <a:chOff x="2544" y="1776"/>
            <a:chExt cx="2544" cy="2304"/>
          </a:xfrm>
        </p:grpSpPr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544" y="1776"/>
              <a:ext cx="2544" cy="2304"/>
            </a:xfrm>
            <a:prstGeom prst="rect">
              <a:avLst/>
            </a:prstGeom>
            <a:noFill/>
            <a:ln w="25400" algn="ctr">
              <a:solidFill>
                <a:srgbClr val="000000"/>
              </a:solidFill>
              <a:prstDash val="sysDot"/>
              <a:miter lim="800000"/>
              <a:headEnd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4833" y="3792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D</a:t>
              </a:r>
            </a:p>
          </p:txBody>
        </p:sp>
      </p:grp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3276600" y="2057400"/>
            <a:ext cx="762000" cy="457200"/>
            <a:chOff x="3006" y="2304"/>
            <a:chExt cx="624" cy="288"/>
          </a:xfrm>
        </p:grpSpPr>
        <p:sp>
          <p:nvSpPr>
            <p:cNvPr id="18" name="Line 17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3091" y="2304"/>
              <a:ext cx="45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  <a:r>
                <a:rPr lang="en-US" altLang="en-US" baseline="-25000"/>
                <a:t>1</a:t>
              </a:r>
              <a:endParaRPr lang="en-US" altLang="en-US"/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3276600" y="2514600"/>
            <a:ext cx="762000" cy="457200"/>
            <a:chOff x="2064" y="2160"/>
            <a:chExt cx="480" cy="288"/>
          </a:xfrm>
        </p:grpSpPr>
        <p:sp>
          <p:nvSpPr>
            <p:cNvPr id="21" name="Line 20"/>
            <p:cNvSpPr>
              <a:spLocks noChangeShapeType="1"/>
            </p:cNvSpPr>
            <p:nvPr/>
          </p:nvSpPr>
          <p:spPr bwMode="auto">
            <a:xfrm flipH="1">
              <a:off x="2064" y="2448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2183" y="2160"/>
              <a:ext cx="2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t</a:t>
              </a:r>
              <a:r>
                <a:rPr lang="en-US" altLang="en-US" baseline="-25000"/>
                <a:t>1</a:t>
              </a:r>
              <a:endParaRPr lang="en-US" altLang="en-US"/>
            </a:p>
          </p:txBody>
        </p:sp>
      </p:grp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5867400" y="2514600"/>
            <a:ext cx="990600" cy="457200"/>
            <a:chOff x="2064" y="2160"/>
            <a:chExt cx="480" cy="288"/>
          </a:xfrm>
        </p:grpSpPr>
        <p:sp>
          <p:nvSpPr>
            <p:cNvPr id="24" name="Line 23"/>
            <p:cNvSpPr>
              <a:spLocks noChangeShapeType="1"/>
            </p:cNvSpPr>
            <p:nvPr/>
          </p:nvSpPr>
          <p:spPr bwMode="auto">
            <a:xfrm flipH="1">
              <a:off x="2064" y="2448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2211" y="2160"/>
              <a:ext cx="1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t</a:t>
              </a:r>
              <a:r>
                <a:rPr lang="en-US" altLang="en-US" baseline="-25000"/>
                <a:t>1</a:t>
              </a:r>
              <a:endParaRPr lang="en-US" altLang="en-US"/>
            </a:p>
          </p:txBody>
        </p:sp>
      </p:grp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5838825" y="3352800"/>
            <a:ext cx="990600" cy="457200"/>
            <a:chOff x="3006" y="2304"/>
            <a:chExt cx="624" cy="288"/>
          </a:xfrm>
        </p:grpSpPr>
        <p:sp>
          <p:nvSpPr>
            <p:cNvPr id="27" name="Line 26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8" name="Text Box 27"/>
            <p:cNvSpPr txBox="1">
              <a:spLocks noChangeArrowheads="1"/>
            </p:cNvSpPr>
            <p:nvPr/>
          </p:nvSpPr>
          <p:spPr bwMode="auto">
            <a:xfrm>
              <a:off x="3164" y="2304"/>
              <a:ext cx="30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  <a:r>
                <a:rPr lang="en-US" altLang="en-US" baseline="-25000"/>
                <a:t>i</a:t>
              </a:r>
              <a:endParaRPr lang="en-US" altLang="en-US"/>
            </a:p>
          </p:txBody>
        </p:sp>
      </p:grpSp>
      <p:grpSp>
        <p:nvGrpSpPr>
          <p:cNvPr id="29" name="Group 28"/>
          <p:cNvGrpSpPr>
            <a:grpSpLocks/>
          </p:cNvGrpSpPr>
          <p:nvPr/>
        </p:nvGrpSpPr>
        <p:grpSpPr bwMode="auto">
          <a:xfrm>
            <a:off x="3276600" y="3352800"/>
            <a:ext cx="762000" cy="457200"/>
            <a:chOff x="3006" y="2304"/>
            <a:chExt cx="624" cy="288"/>
          </a:xfrm>
        </p:grpSpPr>
        <p:sp>
          <p:nvSpPr>
            <p:cNvPr id="30" name="Line 29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1" name="Text Box 30"/>
            <p:cNvSpPr txBox="1">
              <a:spLocks noChangeArrowheads="1"/>
            </p:cNvSpPr>
            <p:nvPr/>
          </p:nvSpPr>
          <p:spPr bwMode="auto">
            <a:xfrm>
              <a:off x="3118" y="2304"/>
              <a:ext cx="39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  <a:r>
                <a:rPr lang="en-US" altLang="en-US" baseline="-25000"/>
                <a:t>i</a:t>
              </a:r>
              <a:endParaRPr lang="en-US" altLang="en-US"/>
            </a:p>
          </p:txBody>
        </p:sp>
      </p:grpSp>
      <p:grpSp>
        <p:nvGrpSpPr>
          <p:cNvPr id="32" name="Group 31"/>
          <p:cNvGrpSpPr>
            <a:grpSpLocks/>
          </p:cNvGrpSpPr>
          <p:nvPr/>
        </p:nvGrpSpPr>
        <p:grpSpPr bwMode="auto">
          <a:xfrm>
            <a:off x="3276600" y="3810000"/>
            <a:ext cx="762000" cy="457200"/>
            <a:chOff x="2064" y="2160"/>
            <a:chExt cx="480" cy="288"/>
          </a:xfrm>
        </p:grpSpPr>
        <p:sp>
          <p:nvSpPr>
            <p:cNvPr id="33" name="Line 32"/>
            <p:cNvSpPr>
              <a:spLocks noChangeShapeType="1"/>
            </p:cNvSpPr>
            <p:nvPr/>
          </p:nvSpPr>
          <p:spPr bwMode="auto">
            <a:xfrm flipH="1">
              <a:off x="2064" y="2448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4" name="Text Box 33"/>
            <p:cNvSpPr txBox="1">
              <a:spLocks noChangeArrowheads="1"/>
            </p:cNvSpPr>
            <p:nvPr/>
          </p:nvSpPr>
          <p:spPr bwMode="auto">
            <a:xfrm>
              <a:off x="2204" y="2160"/>
              <a:ext cx="1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t</a:t>
              </a:r>
              <a:r>
                <a:rPr lang="en-US" altLang="en-US" baseline="-25000"/>
                <a:t>i</a:t>
              </a:r>
              <a:endParaRPr lang="en-US" altLang="en-US"/>
            </a:p>
          </p:txBody>
        </p:sp>
      </p:grp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5867400" y="3810000"/>
            <a:ext cx="990600" cy="457200"/>
            <a:chOff x="2064" y="2160"/>
            <a:chExt cx="480" cy="288"/>
          </a:xfrm>
        </p:grpSpPr>
        <p:sp>
          <p:nvSpPr>
            <p:cNvPr id="36" name="Line 35"/>
            <p:cNvSpPr>
              <a:spLocks noChangeShapeType="1"/>
            </p:cNvSpPr>
            <p:nvPr/>
          </p:nvSpPr>
          <p:spPr bwMode="auto">
            <a:xfrm flipH="1">
              <a:off x="2064" y="2448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7" name="Text Box 36"/>
            <p:cNvSpPr txBox="1">
              <a:spLocks noChangeArrowheads="1"/>
            </p:cNvSpPr>
            <p:nvPr/>
          </p:nvSpPr>
          <p:spPr bwMode="auto">
            <a:xfrm>
              <a:off x="2227" y="2160"/>
              <a:ext cx="15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t</a:t>
              </a:r>
              <a:r>
                <a:rPr lang="en-US" altLang="en-US" baseline="-25000"/>
                <a:t>i</a:t>
              </a:r>
              <a:endParaRPr lang="en-US" altLang="en-US"/>
            </a:p>
          </p:txBody>
        </p:sp>
      </p:grpSp>
      <p:grpSp>
        <p:nvGrpSpPr>
          <p:cNvPr id="38" name="Group 37"/>
          <p:cNvGrpSpPr>
            <a:grpSpLocks/>
          </p:cNvGrpSpPr>
          <p:nvPr/>
        </p:nvGrpSpPr>
        <p:grpSpPr bwMode="auto">
          <a:xfrm>
            <a:off x="3276600" y="4648200"/>
            <a:ext cx="762000" cy="457200"/>
            <a:chOff x="3006" y="2304"/>
            <a:chExt cx="624" cy="288"/>
          </a:xfrm>
        </p:grpSpPr>
        <p:sp>
          <p:nvSpPr>
            <p:cNvPr id="39" name="Line 38"/>
            <p:cNvSpPr>
              <a:spLocks noChangeShapeType="1"/>
            </p:cNvSpPr>
            <p:nvPr/>
          </p:nvSpPr>
          <p:spPr bwMode="auto">
            <a:xfrm flipH="1">
              <a:off x="3006" y="2592"/>
              <a:ext cx="62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0" name="Text Box 39"/>
            <p:cNvSpPr txBox="1">
              <a:spLocks noChangeArrowheads="1"/>
            </p:cNvSpPr>
            <p:nvPr/>
          </p:nvSpPr>
          <p:spPr bwMode="auto">
            <a:xfrm>
              <a:off x="3136" y="2304"/>
              <a:ext cx="35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m</a:t>
              </a:r>
            </a:p>
          </p:txBody>
        </p:sp>
      </p:grpSp>
      <p:grpSp>
        <p:nvGrpSpPr>
          <p:cNvPr id="41" name="Group 40"/>
          <p:cNvGrpSpPr>
            <a:grpSpLocks/>
          </p:cNvGrpSpPr>
          <p:nvPr/>
        </p:nvGrpSpPr>
        <p:grpSpPr bwMode="auto">
          <a:xfrm>
            <a:off x="3276600" y="5105400"/>
            <a:ext cx="762000" cy="457200"/>
            <a:chOff x="2064" y="2160"/>
            <a:chExt cx="480" cy="288"/>
          </a:xfrm>
        </p:grpSpPr>
        <p:sp>
          <p:nvSpPr>
            <p:cNvPr id="42" name="Line 41"/>
            <p:cNvSpPr>
              <a:spLocks noChangeShapeType="1"/>
            </p:cNvSpPr>
            <p:nvPr/>
          </p:nvSpPr>
          <p:spPr bwMode="auto">
            <a:xfrm flipH="1">
              <a:off x="2064" y="2448"/>
              <a:ext cx="4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3" name="Text Box 42"/>
            <p:cNvSpPr txBox="1">
              <a:spLocks noChangeArrowheads="1"/>
            </p:cNvSpPr>
            <p:nvPr/>
          </p:nvSpPr>
          <p:spPr bwMode="auto">
            <a:xfrm>
              <a:off x="2193" y="2160"/>
              <a:ext cx="21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/>
                <a:t>t</a:t>
              </a:r>
              <a:r>
                <a:rPr lang="en-US" altLang="en-US" baseline="30000"/>
                <a:t>*</a:t>
              </a:r>
              <a:endParaRPr lang="en-US" altLang="en-US"/>
            </a:p>
          </p:txBody>
        </p:sp>
      </p:grpSp>
      <p:sp>
        <p:nvSpPr>
          <p:cNvPr id="44" name="Text Box 43"/>
          <p:cNvSpPr txBox="1">
            <a:spLocks noChangeArrowheads="1"/>
          </p:cNvSpPr>
          <p:nvPr/>
        </p:nvSpPr>
        <p:spPr bwMode="auto">
          <a:xfrm rot="16200000">
            <a:off x="3336925" y="30257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…</a:t>
            </a:r>
          </a:p>
        </p:txBody>
      </p:sp>
      <p:sp>
        <p:nvSpPr>
          <p:cNvPr id="45" name="Text Box 44"/>
          <p:cNvSpPr txBox="1">
            <a:spLocks noChangeArrowheads="1"/>
          </p:cNvSpPr>
          <p:nvPr/>
        </p:nvSpPr>
        <p:spPr bwMode="auto">
          <a:xfrm rot="16200000">
            <a:off x="6003925" y="30257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48567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/>
      <p:bldP spid="13" grpId="0"/>
      <p:bldP spid="44" grpId="0"/>
      <p:bldP spid="4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D interacts with 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 for uniform k, the view of the adversary is </a:t>
            </a:r>
            <a:r>
              <a:rPr lang="en-US" i="1" dirty="0"/>
              <a:t>identical</a:t>
            </a:r>
            <a:r>
              <a:rPr lang="en-US" dirty="0"/>
              <a:t> to its view in the real MAC experiment</a:t>
            </a:r>
          </a:p>
          <a:p>
            <a:pPr lvl="1"/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 err="1"/>
              <a:t>D</a:t>
            </a:r>
            <a:r>
              <a:rPr lang="en-US" baseline="30000" dirty="0" err="1"/>
              <a:t>F</a:t>
            </a:r>
            <a:r>
              <a:rPr lang="en-US" sz="2000" baseline="20000" dirty="0" err="1"/>
              <a:t>k</a:t>
            </a:r>
            <a:r>
              <a:rPr lang="en-US" baseline="-25000" dirty="0"/>
              <a:t> </a:t>
            </a:r>
            <a:r>
              <a:rPr lang="en-US" dirty="0"/>
              <a:t>outputs 1] = </a:t>
            </a:r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 err="1"/>
              <a:t>Forge</a:t>
            </a:r>
            <a:r>
              <a:rPr lang="en-US" baseline="-25000" dirty="0" err="1"/>
              <a:t>Adv</a:t>
            </a:r>
            <a:r>
              <a:rPr lang="en-US" baseline="-25000" dirty="0"/>
              <a:t>, </a:t>
            </a:r>
            <a:r>
              <a:rPr lang="en-US" baseline="-25000" dirty="0">
                <a:sym typeface="Symbol"/>
              </a:rPr>
              <a:t></a:t>
            </a:r>
            <a:r>
              <a:rPr lang="en-US" dirty="0">
                <a:sym typeface="Symbol"/>
              </a:rPr>
              <a:t>(n) = 1]</a:t>
            </a:r>
          </a:p>
          <a:p>
            <a:endParaRPr lang="en-US" dirty="0">
              <a:sym typeface="Symbol"/>
            </a:endParaRPr>
          </a:p>
          <a:p>
            <a:r>
              <a:rPr lang="en-US" dirty="0">
                <a:sym typeface="Symbol"/>
              </a:rPr>
              <a:t>When D interacts with uniform f, then seeing f(m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>
                <a:sym typeface="Symbol"/>
              </a:rPr>
              <a:t>), …, f(m</a:t>
            </a:r>
            <a:r>
              <a:rPr lang="en-US" baseline="-25000" dirty="0">
                <a:sym typeface="Symbol"/>
              </a:rPr>
              <a:t>i</a:t>
            </a:r>
            <a:r>
              <a:rPr lang="en-US" dirty="0">
                <a:sym typeface="Symbol"/>
              </a:rPr>
              <a:t>) does not help predict f(m) for any m</a:t>
            </a:r>
            <a:r>
              <a:rPr lang="en-US" altLang="en-US" dirty="0">
                <a:cs typeface="Arial" charset="0"/>
                <a:sym typeface="Symbol" pitchFamily="18" charset="2"/>
              </a:rPr>
              <a:t> {m</a:t>
            </a:r>
            <a:r>
              <a:rPr lang="en-US" altLang="en-US" baseline="-25000" dirty="0">
                <a:cs typeface="Arial" charset="0"/>
                <a:sym typeface="Symbol" pitchFamily="18" charset="2"/>
              </a:rPr>
              <a:t>1</a:t>
            </a:r>
            <a:r>
              <a:rPr lang="en-US" altLang="en-US" dirty="0">
                <a:cs typeface="Arial" charset="0"/>
                <a:sym typeface="Symbol" pitchFamily="18" charset="2"/>
              </a:rPr>
              <a:t>, …, m</a:t>
            </a:r>
            <a:r>
              <a:rPr lang="en-US" altLang="en-US" baseline="-25000" dirty="0">
                <a:cs typeface="Arial" charset="0"/>
                <a:sym typeface="Symbol" pitchFamily="18" charset="2"/>
              </a:rPr>
              <a:t>i</a:t>
            </a:r>
            <a:r>
              <a:rPr lang="en-US" altLang="en-US" dirty="0">
                <a:cs typeface="Arial" charset="0"/>
                <a:sym typeface="Symbol" pitchFamily="18" charset="2"/>
              </a:rPr>
              <a:t>}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Pr</a:t>
            </a:r>
            <a:r>
              <a:rPr lang="en-US" dirty="0"/>
              <a:t>[</a:t>
            </a:r>
            <a:r>
              <a:rPr lang="en-US" dirty="0" err="1"/>
              <a:t>D</a:t>
            </a:r>
            <a:r>
              <a:rPr lang="en-US" baseline="30000" dirty="0" err="1"/>
              <a:t>f</a:t>
            </a:r>
            <a:r>
              <a:rPr lang="en-US" baseline="-25000" dirty="0"/>
              <a:t> </a:t>
            </a:r>
            <a:r>
              <a:rPr lang="en-US" dirty="0"/>
              <a:t>outputs 1] ≤ 2</a:t>
            </a:r>
            <a:r>
              <a:rPr lang="en-US" baseline="30000" dirty="0"/>
              <a:t>-n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22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F is a pseudorandom function,</a:t>
            </a:r>
          </a:p>
          <a:p>
            <a:pPr marL="457200" lvl="1" indent="0">
              <a:buNone/>
            </a:pPr>
            <a:r>
              <a:rPr lang="en-US" sz="2400" dirty="0"/>
              <a:t>| </a:t>
            </a:r>
            <a:r>
              <a:rPr lang="en-US" sz="2400" dirty="0" err="1"/>
              <a:t>Pr</a:t>
            </a:r>
            <a:r>
              <a:rPr lang="en-US" sz="2400" dirty="0"/>
              <a:t>[</a:t>
            </a:r>
            <a:r>
              <a:rPr lang="en-US" sz="2400" dirty="0" err="1"/>
              <a:t>D</a:t>
            </a:r>
            <a:r>
              <a:rPr lang="en-US" sz="2400" baseline="30000" dirty="0" err="1"/>
              <a:t>F</a:t>
            </a:r>
            <a:r>
              <a:rPr lang="en-US" sz="1400" baseline="20000" dirty="0" err="1"/>
              <a:t>k</a:t>
            </a:r>
            <a:r>
              <a:rPr lang="en-US" sz="2400" baseline="-25000" dirty="0"/>
              <a:t> </a:t>
            </a:r>
            <a:r>
              <a:rPr lang="en-US" sz="2400" dirty="0"/>
              <a:t>outputs 1] - </a:t>
            </a:r>
            <a:r>
              <a:rPr lang="en-US" sz="2400" dirty="0" err="1"/>
              <a:t>Pr</a:t>
            </a:r>
            <a:r>
              <a:rPr lang="en-US" sz="2400" dirty="0"/>
              <a:t>[</a:t>
            </a:r>
            <a:r>
              <a:rPr lang="en-US" sz="2400" dirty="0" err="1"/>
              <a:t>D</a:t>
            </a:r>
            <a:r>
              <a:rPr lang="en-US" sz="2400" baseline="30000" dirty="0" err="1"/>
              <a:t>f</a:t>
            </a:r>
            <a:r>
              <a:rPr lang="en-US" sz="2400" baseline="-25000" dirty="0"/>
              <a:t> </a:t>
            </a:r>
            <a:r>
              <a:rPr lang="en-US" sz="2400" dirty="0"/>
              <a:t>outputs 1] | &lt; </a:t>
            </a:r>
            <a:r>
              <a:rPr lang="en-US" sz="2400" dirty="0" err="1"/>
              <a:t>negl</a:t>
            </a:r>
            <a:r>
              <a:rPr lang="en-US" sz="2400" dirty="0"/>
              <a:t>(n)</a:t>
            </a:r>
          </a:p>
          <a:p>
            <a:pPr marL="457200" lvl="1" indent="0">
              <a:buNone/>
            </a:pPr>
            <a:r>
              <a:rPr lang="en-US" dirty="0">
                <a:sym typeface="Symbol"/>
              </a:rPr>
              <a:t> </a:t>
            </a:r>
            <a:r>
              <a:rPr lang="en-US" sz="2400" dirty="0" err="1"/>
              <a:t>Pr</a:t>
            </a:r>
            <a:r>
              <a:rPr lang="en-US" sz="2400" dirty="0"/>
              <a:t>[</a:t>
            </a:r>
            <a:r>
              <a:rPr lang="en-US" sz="2400" dirty="0" err="1"/>
              <a:t>Forge</a:t>
            </a:r>
            <a:r>
              <a:rPr lang="en-US" sz="2400" baseline="-25000" dirty="0" err="1"/>
              <a:t>Adv</a:t>
            </a:r>
            <a:r>
              <a:rPr lang="en-US" sz="2400" baseline="-25000" dirty="0"/>
              <a:t>, </a:t>
            </a:r>
            <a:r>
              <a:rPr lang="en-US" sz="2400" baseline="-25000" dirty="0">
                <a:sym typeface="Symbol"/>
              </a:rPr>
              <a:t></a:t>
            </a:r>
            <a:r>
              <a:rPr lang="en-US" sz="2400" dirty="0">
                <a:sym typeface="Symbol"/>
              </a:rPr>
              <a:t>(n) = 1] = </a:t>
            </a:r>
            <a:r>
              <a:rPr lang="en-US" sz="2400" dirty="0" err="1"/>
              <a:t>Pr</a:t>
            </a:r>
            <a:r>
              <a:rPr lang="en-US" sz="2400" dirty="0"/>
              <a:t>[</a:t>
            </a:r>
            <a:r>
              <a:rPr lang="en-US" sz="2400" dirty="0" err="1"/>
              <a:t>D</a:t>
            </a:r>
            <a:r>
              <a:rPr lang="en-US" sz="2400" baseline="30000" dirty="0" err="1"/>
              <a:t>F</a:t>
            </a:r>
            <a:r>
              <a:rPr lang="en-US" sz="1200" baseline="20000" dirty="0" err="1"/>
              <a:t>k</a:t>
            </a:r>
            <a:r>
              <a:rPr lang="en-US" sz="2400" baseline="-25000" dirty="0"/>
              <a:t> </a:t>
            </a:r>
            <a:r>
              <a:rPr lang="en-US" sz="2400" dirty="0"/>
              <a:t>outputs 1] ≤ 2</a:t>
            </a:r>
            <a:r>
              <a:rPr lang="en-US" sz="2400" baseline="30000" dirty="0"/>
              <a:t>-n</a:t>
            </a:r>
            <a:r>
              <a:rPr lang="en-US" sz="2400" dirty="0"/>
              <a:t> + </a:t>
            </a:r>
            <a:r>
              <a:rPr lang="en-US" sz="2400" dirty="0" err="1"/>
              <a:t>negl</a:t>
            </a:r>
            <a:r>
              <a:rPr lang="en-US" sz="2400" dirty="0"/>
              <a:t>(n)</a:t>
            </a:r>
            <a:endParaRPr lang="en-US" sz="2400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917546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Secrecy vs. integrity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So far we have been concerned with ensuring </a:t>
            </a:r>
            <a:r>
              <a:rPr lang="en-US" i="1" dirty="0"/>
              <a:t>secrecy</a:t>
            </a:r>
            <a:r>
              <a:rPr lang="en-US" dirty="0"/>
              <a:t> of communication</a:t>
            </a:r>
          </a:p>
          <a:p>
            <a:endParaRPr lang="en-US" dirty="0"/>
          </a:p>
          <a:p>
            <a:r>
              <a:rPr lang="en-US" dirty="0"/>
              <a:t>What about </a:t>
            </a:r>
            <a:r>
              <a:rPr lang="en-US" i="1" dirty="0"/>
              <a:t>integrity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I.e., ensuring that a received message originated from the intended party, and was not modified</a:t>
            </a:r>
          </a:p>
          <a:p>
            <a:endParaRPr lang="en-US" dirty="0"/>
          </a:p>
          <a:p>
            <a:r>
              <a:rPr lang="en-US" dirty="0"/>
              <a:t>Standard error-correction not enough!</a:t>
            </a:r>
          </a:p>
          <a:p>
            <a:pPr lvl="1"/>
            <a:r>
              <a:rPr lang="en-US" dirty="0"/>
              <a:t>The right tool is a </a:t>
            </a:r>
            <a:r>
              <a:rPr lang="en-US" i="1" dirty="0"/>
              <a:t>message authentication code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580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Drawbacks?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only works for </a:t>
            </a:r>
            <a:r>
              <a:rPr lang="en-US" i="1" dirty="0"/>
              <a:t>fixed-length</a:t>
            </a:r>
            <a:r>
              <a:rPr lang="en-US" dirty="0"/>
              <a:t> messages</a:t>
            </a:r>
          </a:p>
          <a:p>
            <a:endParaRPr lang="en-US" dirty="0"/>
          </a:p>
          <a:p>
            <a:r>
              <a:rPr lang="en-US" dirty="0"/>
              <a:t>This only works for </a:t>
            </a:r>
            <a:r>
              <a:rPr lang="en-US" i="1" dirty="0"/>
              <a:t>short</a:t>
            </a:r>
            <a:r>
              <a:rPr lang="en-US" dirty="0"/>
              <a:t> messages</a:t>
            </a:r>
          </a:p>
          <a:p>
            <a:pPr lvl="1"/>
            <a:r>
              <a:rPr lang="en-US" dirty="0"/>
              <a:t>E.g., AES has a 128-bit block size (shorter than a tweet!)</a:t>
            </a:r>
          </a:p>
          <a:p>
            <a:endParaRPr lang="en-US" dirty="0"/>
          </a:p>
          <a:p>
            <a:r>
              <a:rPr lang="en-US" dirty="0"/>
              <a:t>So the previous construction is limited to authenticating short, fixed-length messages</a:t>
            </a:r>
          </a:p>
        </p:txBody>
      </p:sp>
    </p:spTree>
    <p:extLst>
      <p:ext uri="{BB962C8B-B14F-4D97-AF65-F5344CB8AC3E}">
        <p14:creationId xmlns:p14="http://schemas.microsoft.com/office/powerpoint/2010/main" val="353678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Can you construct a secure MAC for variable-length messages from a MAC for fixed-length messages? </a:t>
            </a:r>
          </a:p>
          <a:p>
            <a:endParaRPr lang="en-US" dirty="0"/>
          </a:p>
          <a:p>
            <a:r>
              <a:rPr lang="en-US" dirty="0"/>
              <a:t>One natural idea:</a:t>
            </a:r>
          </a:p>
          <a:p>
            <a:pPr lvl="1"/>
            <a:r>
              <a:rPr lang="en-US" dirty="0" err="1"/>
              <a:t>Mac’</a:t>
            </a:r>
            <a:r>
              <a:rPr lang="en-US" baseline="-25000" dirty="0" err="1"/>
              <a:t>k</a:t>
            </a:r>
            <a:r>
              <a:rPr lang="en-US" dirty="0"/>
              <a:t>(m</a:t>
            </a:r>
            <a:r>
              <a:rPr lang="en-US" baseline="-25000" dirty="0"/>
              <a:t>1</a:t>
            </a:r>
            <a:r>
              <a:rPr lang="en-US" dirty="0"/>
              <a:t>, …, m</a:t>
            </a:r>
            <a:r>
              <a:rPr lang="en-US" altLang="en-US" baseline="-25000" dirty="0">
                <a:latin typeface="Script MT Bold" panose="03040602040607080904" pitchFamily="66" charset="0"/>
              </a:rPr>
              <a:t>l</a:t>
            </a:r>
            <a:r>
              <a:rPr lang="en-US" dirty="0"/>
              <a:t>) = Mac</a:t>
            </a:r>
            <a:r>
              <a:rPr lang="en-US" baseline="-25000" dirty="0"/>
              <a:t>k</a:t>
            </a:r>
            <a:r>
              <a:rPr lang="en-US" dirty="0"/>
              <a:t>(m</a:t>
            </a:r>
            <a:r>
              <a:rPr lang="en-US" baseline="-25000" dirty="0"/>
              <a:t>1</a:t>
            </a:r>
            <a:r>
              <a:rPr lang="en-US" dirty="0"/>
              <a:t>), …, Mac</a:t>
            </a:r>
            <a:r>
              <a:rPr lang="en-US" baseline="-25000" dirty="0"/>
              <a:t>k</a:t>
            </a:r>
            <a:r>
              <a:rPr lang="en-US" dirty="0"/>
              <a:t>(m</a:t>
            </a:r>
            <a:r>
              <a:rPr lang="en-US" altLang="en-US" baseline="-25000" dirty="0">
                <a:latin typeface="Script MT Bold" panose="03040602040607080904" pitchFamily="66" charset="0"/>
              </a:rPr>
              <a:t>l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Vrfy’</a:t>
            </a:r>
            <a:r>
              <a:rPr lang="en-US" baseline="-25000" dirty="0" err="1"/>
              <a:t>k</a:t>
            </a:r>
            <a:r>
              <a:rPr lang="en-US" dirty="0"/>
              <a:t>(m</a:t>
            </a:r>
            <a:r>
              <a:rPr lang="en-US" baseline="-25000" dirty="0"/>
              <a:t>1</a:t>
            </a:r>
            <a:r>
              <a:rPr lang="en-US" dirty="0"/>
              <a:t>, …, m</a:t>
            </a:r>
            <a:r>
              <a:rPr lang="en-US" altLang="en-US" baseline="-25000" dirty="0">
                <a:latin typeface="Script MT Bold" panose="03040602040607080904" pitchFamily="66" charset="0"/>
              </a:rPr>
              <a:t>l</a:t>
            </a:r>
            <a:r>
              <a:rPr lang="en-US" altLang="en-US" dirty="0"/>
              <a:t>, t</a:t>
            </a:r>
            <a:r>
              <a:rPr lang="en-US" altLang="en-US" baseline="-25000" dirty="0"/>
              <a:t>1</a:t>
            </a:r>
            <a:r>
              <a:rPr lang="en-US" altLang="en-US" dirty="0"/>
              <a:t>, …, </a:t>
            </a:r>
            <a:r>
              <a:rPr lang="en-US" altLang="en-US" dirty="0" err="1"/>
              <a:t>t</a:t>
            </a:r>
            <a:r>
              <a:rPr lang="en-US" altLang="en-US" baseline="-25000" dirty="0" err="1">
                <a:latin typeface="Script MT Bold" panose="03040602040607080904" pitchFamily="66" charset="0"/>
              </a:rPr>
              <a:t>l</a:t>
            </a:r>
            <a:r>
              <a:rPr lang="en-US" dirty="0"/>
              <a:t>) = 1 </a:t>
            </a:r>
            <a:r>
              <a:rPr lang="en-US" dirty="0" err="1"/>
              <a:t>iff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                 </a:t>
            </a:r>
            <a:r>
              <a:rPr lang="en-US" dirty="0" err="1"/>
              <a:t>Vrfy</a:t>
            </a:r>
            <a:r>
              <a:rPr lang="en-US" baseline="-25000" dirty="0" err="1"/>
              <a:t>k</a:t>
            </a:r>
            <a:r>
              <a:rPr lang="en-US" dirty="0"/>
              <a:t>(m</a:t>
            </a:r>
            <a:r>
              <a:rPr lang="en-US" baseline="-25000" dirty="0"/>
              <a:t>i</a:t>
            </a:r>
            <a:r>
              <a:rPr lang="en-US" dirty="0"/>
              <a:t>, </a:t>
            </a:r>
            <a:r>
              <a:rPr lang="en-US" dirty="0" err="1"/>
              <a:t>t</a:t>
            </a:r>
            <a:r>
              <a:rPr lang="en-US" baseline="-25000" dirty="0" err="1"/>
              <a:t>i</a:t>
            </a:r>
            <a:r>
              <a:rPr lang="en-US" dirty="0"/>
              <a:t>) = 1 for all </a:t>
            </a:r>
            <a:r>
              <a:rPr lang="en-US" dirty="0" err="1"/>
              <a:t>i</a:t>
            </a:r>
            <a:endParaRPr lang="en-US" dirty="0"/>
          </a:p>
          <a:p>
            <a:pPr lvl="1"/>
            <a:r>
              <a:rPr lang="en-US" dirty="0"/>
              <a:t>Is this secure?</a:t>
            </a:r>
          </a:p>
          <a:p>
            <a:pPr lvl="1"/>
            <a:endParaRPr lang="en-US" dirty="0"/>
          </a:p>
          <a:p>
            <a:r>
              <a:rPr lang="en-US" dirty="0"/>
              <a:t>Other suggestions?</a:t>
            </a:r>
          </a:p>
        </p:txBody>
      </p:sp>
    </p:spTree>
    <p:extLst>
      <p:ext uri="{BB962C8B-B14F-4D97-AF65-F5344CB8AC3E}">
        <p14:creationId xmlns:p14="http://schemas.microsoft.com/office/powerpoint/2010/main" val="322639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construction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Need to prevent (at least)</a:t>
            </a:r>
          </a:p>
          <a:p>
            <a:pPr lvl="1"/>
            <a:r>
              <a:rPr lang="en-US" dirty="0"/>
              <a:t>Block reordering</a:t>
            </a:r>
          </a:p>
          <a:p>
            <a:pPr lvl="1"/>
            <a:r>
              <a:rPr lang="en-US" dirty="0"/>
              <a:t>“Mixing-and-matching” blocks from multiple messages</a:t>
            </a:r>
          </a:p>
          <a:p>
            <a:pPr lvl="1"/>
            <a:r>
              <a:rPr lang="en-US" dirty="0"/>
              <a:t>Truncation</a:t>
            </a:r>
          </a:p>
          <a:p>
            <a:pPr lvl="1"/>
            <a:endParaRPr lang="en-US" dirty="0"/>
          </a:p>
          <a:p>
            <a:r>
              <a:rPr lang="en-US" dirty="0"/>
              <a:t>One solution:</a:t>
            </a:r>
          </a:p>
          <a:p>
            <a:pPr lvl="1"/>
            <a:r>
              <a:rPr lang="en-US" dirty="0" err="1"/>
              <a:t>Mac’</a:t>
            </a:r>
            <a:r>
              <a:rPr lang="en-US" baseline="-25000" dirty="0" err="1"/>
              <a:t>k</a:t>
            </a:r>
            <a:r>
              <a:rPr lang="en-US" dirty="0"/>
              <a:t>(m</a:t>
            </a:r>
            <a:r>
              <a:rPr lang="en-US" baseline="-25000" dirty="0"/>
              <a:t>1</a:t>
            </a:r>
            <a:r>
              <a:rPr lang="en-US" dirty="0"/>
              <a:t>, …, m</a:t>
            </a:r>
            <a:r>
              <a:rPr lang="en-US" altLang="en-US" baseline="-25000" dirty="0">
                <a:latin typeface="Script MT Bold" panose="03040602040607080904" pitchFamily="66" charset="0"/>
              </a:rPr>
              <a:t>l</a:t>
            </a:r>
            <a:r>
              <a:rPr lang="en-US" dirty="0"/>
              <a:t>) = </a:t>
            </a:r>
            <a:br>
              <a:rPr lang="en-US" dirty="0"/>
            </a:br>
            <a:r>
              <a:rPr lang="en-US" dirty="0"/>
              <a:t>        r, Mac</a:t>
            </a:r>
            <a:r>
              <a:rPr lang="en-US" baseline="-25000" dirty="0"/>
              <a:t>k</a:t>
            </a:r>
            <a:r>
              <a:rPr lang="en-US" dirty="0"/>
              <a:t>(r | </a:t>
            </a:r>
            <a:r>
              <a:rPr lang="en-US" altLang="en-US" dirty="0">
                <a:latin typeface="Script MT Bold" panose="03040602040607080904" pitchFamily="66" charset="0"/>
              </a:rPr>
              <a:t>l</a:t>
            </a:r>
            <a:r>
              <a:rPr lang="en-US" dirty="0"/>
              <a:t> | 1 | m</a:t>
            </a:r>
            <a:r>
              <a:rPr lang="en-US" baseline="-25000" dirty="0"/>
              <a:t>1</a:t>
            </a:r>
            <a:r>
              <a:rPr lang="en-US" dirty="0"/>
              <a:t>), Mac</a:t>
            </a:r>
            <a:r>
              <a:rPr lang="en-US" baseline="-25000" dirty="0"/>
              <a:t>k</a:t>
            </a:r>
            <a:r>
              <a:rPr lang="en-US" dirty="0"/>
              <a:t>(r | </a:t>
            </a:r>
            <a:r>
              <a:rPr lang="en-US" altLang="en-US" dirty="0">
                <a:latin typeface="Script MT Bold" panose="03040602040607080904" pitchFamily="66" charset="0"/>
              </a:rPr>
              <a:t>l</a:t>
            </a:r>
            <a:r>
              <a:rPr lang="en-US" dirty="0"/>
              <a:t> | 2 | m</a:t>
            </a:r>
            <a:r>
              <a:rPr lang="en-US" baseline="-25000" dirty="0"/>
              <a:t>2</a:t>
            </a:r>
            <a:r>
              <a:rPr lang="en-US" dirty="0"/>
              <a:t>), … </a:t>
            </a:r>
          </a:p>
          <a:p>
            <a:pPr lvl="1"/>
            <a:r>
              <a:rPr lang="en-US" dirty="0"/>
              <a:t>Not very efficient – can we do better?</a:t>
            </a:r>
          </a:p>
        </p:txBody>
      </p:sp>
    </p:spTree>
    <p:extLst>
      <p:ext uri="{BB962C8B-B14F-4D97-AF65-F5344CB8AC3E}">
        <p14:creationId xmlns:p14="http://schemas.microsoft.com/office/powerpoint/2010/main" val="2895937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(Basic) CBC-MAC</a:t>
            </a:r>
          </a:p>
        </p:txBody>
      </p:sp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1828800" y="320581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094710" y="347093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7" name="Straight Arrow Connector 16"/>
          <p:cNvCxnSpPr>
            <a:cxnSpLocks noChangeShapeType="1"/>
          </p:cNvCxnSpPr>
          <p:nvPr/>
        </p:nvCxnSpPr>
        <p:spPr bwMode="auto">
          <a:xfrm>
            <a:off x="2324100" y="4202768"/>
            <a:ext cx="0" cy="28827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17"/>
          <p:cNvSpPr txBox="1">
            <a:spLocks noChangeArrowheads="1"/>
          </p:cNvSpPr>
          <p:nvPr/>
        </p:nvSpPr>
        <p:spPr bwMode="auto">
          <a:xfrm>
            <a:off x="2027384" y="153959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1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14" name="Straight Arrow Connector 35"/>
          <p:cNvCxnSpPr>
            <a:cxnSpLocks noChangeShapeType="1"/>
            <a:stCxn id="8" idx="2"/>
          </p:cNvCxnSpPr>
          <p:nvPr/>
        </p:nvCxnSpPr>
        <p:spPr bwMode="auto">
          <a:xfrm>
            <a:off x="2324100" y="2062818"/>
            <a:ext cx="0" cy="11430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ounded Rectangle 17"/>
          <p:cNvSpPr>
            <a:spLocks noChangeArrowheads="1"/>
          </p:cNvSpPr>
          <p:nvPr/>
        </p:nvSpPr>
        <p:spPr bwMode="auto">
          <a:xfrm>
            <a:off x="34290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6949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20" name="Straight Arrow Connector 16"/>
          <p:cNvCxnSpPr>
            <a:cxnSpLocks noChangeShapeType="1"/>
          </p:cNvCxnSpPr>
          <p:nvPr/>
        </p:nvCxnSpPr>
        <p:spPr bwMode="auto">
          <a:xfrm>
            <a:off x="3924300" y="4197350"/>
            <a:ext cx="0" cy="29845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Box 17"/>
          <p:cNvSpPr txBox="1">
            <a:spLocks noChangeArrowheads="1"/>
          </p:cNvSpPr>
          <p:nvPr/>
        </p:nvSpPr>
        <p:spPr bwMode="auto">
          <a:xfrm>
            <a:off x="3627584" y="1529418"/>
            <a:ext cx="5934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m</a:t>
            </a:r>
            <a:r>
              <a:rPr lang="en-US" altLang="en-US" sz="2800" baseline="-25000" dirty="0">
                <a:latin typeface="+mn-lt"/>
              </a:rPr>
              <a:t>2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23" name="Straight Arrow Connector 16"/>
          <p:cNvCxnSpPr>
            <a:cxnSpLocks noChangeShapeType="1"/>
          </p:cNvCxnSpPr>
          <p:nvPr/>
        </p:nvCxnSpPr>
        <p:spPr bwMode="auto">
          <a:xfrm>
            <a:off x="39243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Box 24"/>
          <p:cNvSpPr txBox="1">
            <a:spLocks noChangeArrowheads="1"/>
          </p:cNvSpPr>
          <p:nvPr/>
        </p:nvSpPr>
        <p:spPr bwMode="auto">
          <a:xfrm>
            <a:off x="37139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25" name="Straight Arrow Connector 35"/>
          <p:cNvCxnSpPr>
            <a:cxnSpLocks noChangeShapeType="1"/>
          </p:cNvCxnSpPr>
          <p:nvPr/>
        </p:nvCxnSpPr>
        <p:spPr bwMode="auto">
          <a:xfrm>
            <a:off x="3924300" y="2634318"/>
            <a:ext cx="0" cy="56132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>
          <a:xfrm>
            <a:off x="2324100" y="4491038"/>
            <a:ext cx="8016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31257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31257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>
            <a:spLocks noChangeArrowheads="1"/>
          </p:cNvSpPr>
          <p:nvPr/>
        </p:nvSpPr>
        <p:spPr bwMode="auto">
          <a:xfrm>
            <a:off x="6248400" y="3195638"/>
            <a:ext cx="990600" cy="9906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19050" algn="ctr">
            <a:solidFill>
              <a:srgbClr val="000000"/>
            </a:solidFill>
            <a:round/>
            <a:headEnd/>
            <a:tailEnd type="triangle" w="lg" len="med"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6514310" y="3460750"/>
            <a:ext cx="4587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 err="1">
                <a:latin typeface="+mn-lt"/>
              </a:rPr>
              <a:t>F</a:t>
            </a:r>
            <a:r>
              <a:rPr lang="en-US" altLang="en-US" sz="2800" baseline="-25000" dirty="0" err="1">
                <a:latin typeface="+mn-lt"/>
              </a:rPr>
              <a:t>k</a:t>
            </a:r>
            <a:endParaRPr lang="en-US" altLang="en-US" sz="2800" dirty="0">
              <a:latin typeface="+mn-lt"/>
            </a:endParaRPr>
          </a:p>
        </p:txBody>
      </p:sp>
      <p:cxnSp>
        <p:nvCxnSpPr>
          <p:cNvPr id="31" name="Straight Arrow Connector 16"/>
          <p:cNvCxnSpPr>
            <a:cxnSpLocks noChangeShapeType="1"/>
          </p:cNvCxnSpPr>
          <p:nvPr/>
        </p:nvCxnSpPr>
        <p:spPr bwMode="auto">
          <a:xfrm>
            <a:off x="6743700" y="4192588"/>
            <a:ext cx="0" cy="1293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Box 17"/>
          <p:cNvSpPr txBox="1">
            <a:spLocks noChangeArrowheads="1"/>
          </p:cNvSpPr>
          <p:nvPr/>
        </p:nvSpPr>
        <p:spPr bwMode="auto">
          <a:xfrm>
            <a:off x="6446984" y="1529418"/>
            <a:ext cx="5485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m</a:t>
            </a:r>
            <a:r>
              <a:rPr lang="en-US" altLang="en-US" sz="2800" baseline="-25000" dirty="0">
                <a:latin typeface="Script MT Bold" panose="03040602040607080904" pitchFamily="66" charset="0"/>
              </a:rPr>
              <a:t>l</a:t>
            </a:r>
            <a:endParaRPr lang="en-US" altLang="en-US" sz="2800" dirty="0">
              <a:latin typeface="Script MT Bold" panose="03040602040607080904" pitchFamily="66" charset="0"/>
            </a:endParaRPr>
          </a:p>
        </p:txBody>
      </p:sp>
      <p:sp>
        <p:nvSpPr>
          <p:cNvPr id="33" name="TextBox 56"/>
          <p:cNvSpPr txBox="1">
            <a:spLocks noChangeArrowheads="1"/>
          </p:cNvSpPr>
          <p:nvPr/>
        </p:nvSpPr>
        <p:spPr bwMode="auto">
          <a:xfrm>
            <a:off x="6601968" y="5410200"/>
            <a:ext cx="3048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2800" dirty="0">
                <a:latin typeface="+mn-lt"/>
              </a:rPr>
              <a:t>t</a:t>
            </a:r>
          </a:p>
        </p:txBody>
      </p:sp>
      <p:cxnSp>
        <p:nvCxnSpPr>
          <p:cNvPr id="34" name="Straight Arrow Connector 16"/>
          <p:cNvCxnSpPr>
            <a:cxnSpLocks noChangeShapeType="1"/>
          </p:cNvCxnSpPr>
          <p:nvPr/>
        </p:nvCxnSpPr>
        <p:spPr bwMode="auto">
          <a:xfrm>
            <a:off x="6743700" y="1928813"/>
            <a:ext cx="0" cy="53181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TextBox 24"/>
          <p:cNvSpPr txBox="1">
            <a:spLocks noChangeArrowheads="1"/>
          </p:cNvSpPr>
          <p:nvPr/>
        </p:nvSpPr>
        <p:spPr bwMode="auto">
          <a:xfrm>
            <a:off x="6533357" y="2308225"/>
            <a:ext cx="4206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ym typeface="Symbol" pitchFamily="18" charset="2"/>
              </a:rPr>
              <a:t></a:t>
            </a:r>
            <a:endParaRPr lang="en-US" altLang="en-US" dirty="0"/>
          </a:p>
        </p:txBody>
      </p:sp>
      <p:cxnSp>
        <p:nvCxnSpPr>
          <p:cNvPr id="36" name="Straight Arrow Connector 35"/>
          <p:cNvCxnSpPr>
            <a:cxnSpLocks noChangeShapeType="1"/>
          </p:cNvCxnSpPr>
          <p:nvPr/>
        </p:nvCxnSpPr>
        <p:spPr bwMode="auto">
          <a:xfrm>
            <a:off x="6743701" y="2634318"/>
            <a:ext cx="0" cy="56132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>
          <a:xfrm>
            <a:off x="5410200" y="4491038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5945186" y="2539207"/>
            <a:ext cx="690708" cy="0"/>
          </a:xfrm>
          <a:prstGeom prst="line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5945186" y="2539207"/>
            <a:ext cx="1" cy="195183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4800600" y="3205818"/>
            <a:ext cx="64611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3600" b="1"/>
              <a:t>…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3924300" y="4495800"/>
            <a:ext cx="534987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08187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CBC-MAC vs. CBC-mode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CBC-MAC is </a:t>
            </a:r>
            <a:r>
              <a:rPr lang="en-US" i="1" dirty="0"/>
              <a:t>deterministic</a:t>
            </a:r>
            <a:r>
              <a:rPr lang="en-US" dirty="0"/>
              <a:t> (no IV)</a:t>
            </a:r>
          </a:p>
          <a:p>
            <a:pPr lvl="1"/>
            <a:r>
              <a:rPr lang="en-US" dirty="0"/>
              <a:t>MACs do not need to be randomized to be secure</a:t>
            </a:r>
          </a:p>
          <a:p>
            <a:pPr lvl="1"/>
            <a:r>
              <a:rPr lang="en-US" dirty="0"/>
              <a:t>Verification is done by re-computing the result</a:t>
            </a:r>
          </a:p>
          <a:p>
            <a:endParaRPr lang="en-US" dirty="0"/>
          </a:p>
          <a:p>
            <a:r>
              <a:rPr lang="en-US" dirty="0"/>
              <a:t>In CBC-MAC, </a:t>
            </a:r>
            <a:r>
              <a:rPr lang="en-US" i="1" dirty="0"/>
              <a:t>only the final value </a:t>
            </a:r>
            <a:r>
              <a:rPr lang="en-US" dirty="0"/>
              <a:t>is output</a:t>
            </a:r>
          </a:p>
          <a:p>
            <a:endParaRPr lang="en-US" dirty="0"/>
          </a:p>
          <a:p>
            <a:r>
              <a:rPr lang="en-US" dirty="0"/>
              <a:t>Both are essential for security</a:t>
            </a:r>
          </a:p>
          <a:p>
            <a:pPr lvl="1"/>
            <a:r>
              <a:rPr lang="en-US" dirty="0"/>
              <a:t>Exercise: show attacks on variants </a:t>
            </a:r>
          </a:p>
        </p:txBody>
      </p:sp>
    </p:spTree>
    <p:extLst>
      <p:ext uri="{BB962C8B-B14F-4D97-AF65-F5344CB8AC3E}">
        <p14:creationId xmlns:p14="http://schemas.microsoft.com/office/powerpoint/2010/main" val="4650074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of (basic) CBC-MAC?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F is a pseudorandom function with block length n, then for any </a:t>
            </a:r>
            <a:r>
              <a:rPr lang="en-US" u="sng" dirty="0"/>
              <a:t>fixed</a:t>
            </a:r>
            <a:r>
              <a:rPr lang="en-US" dirty="0"/>
              <a:t> </a:t>
            </a:r>
            <a:r>
              <a:rPr lang="en-US" dirty="0">
                <a:latin typeface="Script MT Bold" panose="03040602040607080904" pitchFamily="66" charset="0"/>
              </a:rPr>
              <a:t>l,</a:t>
            </a:r>
            <a:r>
              <a:rPr lang="en-US" dirty="0"/>
              <a:t> basic CBC-MAC is a secure MAC for </a:t>
            </a:r>
            <a:r>
              <a:rPr lang="en-US" dirty="0">
                <a:latin typeface="Script MT Bold" panose="03040602040607080904" pitchFamily="66" charset="0"/>
              </a:rPr>
              <a:t>l</a:t>
            </a:r>
            <a:r>
              <a:rPr lang="en-US" dirty="0"/>
              <a:t>-block messages</a:t>
            </a:r>
          </a:p>
          <a:p>
            <a:pPr lvl="1"/>
            <a:endParaRPr lang="en-US" dirty="0"/>
          </a:p>
          <a:p>
            <a:r>
              <a:rPr lang="en-US" dirty="0"/>
              <a:t>The sender and receiver must agree on the length parameter </a:t>
            </a:r>
            <a:r>
              <a:rPr lang="en-US" dirty="0">
                <a:latin typeface="Script MT Bold" panose="03040602040607080904" pitchFamily="66" charset="0"/>
              </a:rPr>
              <a:t>l</a:t>
            </a:r>
            <a:r>
              <a:rPr lang="en-US" dirty="0"/>
              <a:t> in advance</a:t>
            </a:r>
          </a:p>
          <a:p>
            <a:pPr lvl="1"/>
            <a:r>
              <a:rPr lang="en-US" dirty="0"/>
              <a:t>Basic CBC-MAC is </a:t>
            </a:r>
            <a:r>
              <a:rPr lang="en-US" i="1" dirty="0"/>
              <a:t>not</a:t>
            </a:r>
            <a:r>
              <a:rPr lang="en-US" dirty="0"/>
              <a:t> secure if this is not done!</a:t>
            </a:r>
          </a:p>
          <a:p>
            <a:pPr lvl="1"/>
            <a:r>
              <a:rPr lang="en-US" dirty="0"/>
              <a:t>Exercise</a:t>
            </a:r>
            <a:r>
              <a:rPr lang="en-US"/>
              <a:t>: show attacks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206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Passive attacks vs. active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far we have been considered only </a:t>
            </a:r>
            <a:r>
              <a:rPr lang="en-US" i="1" dirty="0"/>
              <a:t>passive</a:t>
            </a:r>
            <a:r>
              <a:rPr lang="en-US" dirty="0"/>
              <a:t> (i.e., eavesdropping) attacks</a:t>
            </a:r>
          </a:p>
          <a:p>
            <a:pPr lvl="1"/>
            <a:r>
              <a:rPr lang="en-US" dirty="0"/>
              <a:t>Attacker simply observes the channel (even if it might also carry out a chosen-plaintext attack)</a:t>
            </a:r>
          </a:p>
          <a:p>
            <a:pPr lvl="1"/>
            <a:endParaRPr lang="en-US" dirty="0"/>
          </a:p>
          <a:p>
            <a:r>
              <a:rPr lang="en-US" dirty="0"/>
              <a:t>In the setting of integrity, we explicitly consider </a:t>
            </a:r>
            <a:r>
              <a:rPr lang="en-US" i="1" dirty="0"/>
              <a:t>active</a:t>
            </a:r>
            <a:r>
              <a:rPr lang="en-US" dirty="0"/>
              <a:t> attacks</a:t>
            </a:r>
          </a:p>
          <a:p>
            <a:pPr lvl="1"/>
            <a:r>
              <a:rPr lang="en-US" dirty="0"/>
              <a:t>Attacker has full control over the channel</a:t>
            </a:r>
          </a:p>
        </p:txBody>
      </p:sp>
    </p:spTree>
    <p:extLst>
      <p:ext uri="{BB962C8B-B14F-4D97-AF65-F5344CB8AC3E}">
        <p14:creationId xmlns:p14="http://schemas.microsoft.com/office/powerpoint/2010/main" val="363444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077200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6522" y="4124980"/>
            <a:ext cx="189346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</a:p>
          <a:p>
            <a:pPr algn="ctr"/>
            <a:r>
              <a:rPr lang="en-US" sz="2800" dirty="0"/>
              <a:t>t = Mac</a:t>
            </a:r>
            <a:r>
              <a:rPr lang="en-US" sz="2800" baseline="-25000" dirty="0"/>
              <a:t>k</a:t>
            </a:r>
            <a:r>
              <a:rPr lang="en-US" sz="2800" dirty="0"/>
              <a:t>(m)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66228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2590800" y="34290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933025" y="2895600"/>
            <a:ext cx="7633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m, 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52110" y="4201180"/>
            <a:ext cx="2532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/>
              <a:t>Vrfy</a:t>
            </a:r>
            <a:r>
              <a:rPr lang="en-US" sz="2800" baseline="-25000" dirty="0" err="1"/>
              <a:t>k</a:t>
            </a:r>
            <a:r>
              <a:rPr lang="en-US" sz="2800" dirty="0"/>
              <a:t>(m’, t’) = 1?</a:t>
            </a:r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4648200" y="3416083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911782" y="2882683"/>
            <a:ext cx="9206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m’, t’</a:t>
            </a:r>
          </a:p>
        </p:txBody>
      </p:sp>
    </p:spTree>
    <p:extLst>
      <p:ext uri="{BB962C8B-B14F-4D97-AF65-F5344CB8AC3E}">
        <p14:creationId xmlns:p14="http://schemas.microsoft.com/office/powerpoint/2010/main" val="208808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/>
      <p:bldP spid="16" grpId="0"/>
      <p:bldP spid="17" grpId="0" animBg="1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Secrecy vs. integrity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Secrecy and integrity are </a:t>
            </a:r>
            <a:r>
              <a:rPr lang="en-US" i="1" dirty="0"/>
              <a:t>orthogonal</a:t>
            </a:r>
            <a:r>
              <a:rPr lang="en-US" dirty="0"/>
              <a:t> concerns</a:t>
            </a:r>
          </a:p>
          <a:p>
            <a:pPr lvl="1"/>
            <a:r>
              <a:rPr lang="en-US" dirty="0"/>
              <a:t>Possible to have either one without the other</a:t>
            </a:r>
          </a:p>
          <a:p>
            <a:pPr lvl="1"/>
            <a:r>
              <a:rPr lang="en-US" dirty="0"/>
              <a:t>Sometimes you might want one without the other</a:t>
            </a:r>
          </a:p>
          <a:p>
            <a:pPr lvl="1"/>
            <a:r>
              <a:rPr lang="en-US" dirty="0"/>
              <a:t>Most often, both are needed</a:t>
            </a:r>
          </a:p>
          <a:p>
            <a:pPr lvl="1"/>
            <a:endParaRPr lang="en-US" dirty="0"/>
          </a:p>
          <a:p>
            <a:r>
              <a:rPr lang="en-US" dirty="0"/>
              <a:t>Encryption does not (in general) provide </a:t>
            </a:r>
            <a:r>
              <a:rPr lang="en-US" i="1" dirty="0"/>
              <a:t>any</a:t>
            </a:r>
            <a:r>
              <a:rPr lang="en-US" dirty="0"/>
              <a:t> integrity</a:t>
            </a:r>
          </a:p>
          <a:p>
            <a:pPr lvl="1"/>
            <a:r>
              <a:rPr lang="en-US" dirty="0"/>
              <a:t>None of the schemes we have seen so far provides any integrity!</a:t>
            </a:r>
          </a:p>
        </p:txBody>
      </p:sp>
    </p:spTree>
    <p:extLst>
      <p:ext uri="{BB962C8B-B14F-4D97-AF65-F5344CB8AC3E}">
        <p14:creationId xmlns:p14="http://schemas.microsoft.com/office/powerpoint/2010/main" val="994237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747847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747847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8077200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7570" y="4124980"/>
            <a:ext cx="2911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c </a:t>
            </a:r>
            <a:r>
              <a:rPr lang="en-US" sz="2800" dirty="0">
                <a:sym typeface="Symbol"/>
              </a:rPr>
              <a:t>:= (m</a:t>
            </a:r>
            <a:r>
              <a:rPr lang="en-US" sz="2800" baseline="-25000" dirty="0">
                <a:sym typeface="Symbol"/>
              </a:rPr>
              <a:t>1</a:t>
            </a:r>
            <a:r>
              <a:rPr lang="en-US" sz="2800" dirty="0">
                <a:sym typeface="Symbol"/>
              </a:rPr>
              <a:t>m</a:t>
            </a:r>
            <a:r>
              <a:rPr lang="en-US" sz="2800" baseline="-25000" dirty="0">
                <a:sym typeface="Symbol"/>
              </a:rPr>
              <a:t>2</a:t>
            </a:r>
            <a:r>
              <a:rPr lang="en-US" sz="2800" dirty="0">
                <a:sym typeface="Symbol"/>
              </a:rPr>
              <a:t>…</a:t>
            </a:r>
            <a:r>
              <a:rPr lang="en-US" sz="2800" dirty="0" err="1">
                <a:sym typeface="Symbol"/>
              </a:rPr>
              <a:t>m</a:t>
            </a:r>
            <a:r>
              <a:rPr lang="en-US" sz="2800" baseline="-25000" dirty="0" err="1">
                <a:sym typeface="Symbol"/>
              </a:rPr>
              <a:t>n</a:t>
            </a:r>
            <a:r>
              <a:rPr lang="en-US" sz="2800" dirty="0">
                <a:sym typeface="Symbol"/>
              </a:rPr>
              <a:t>)k</a:t>
            </a:r>
            <a:endParaRPr lang="en-US" sz="28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66228" y="3210522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2590800" y="3581400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667000" y="3048000"/>
            <a:ext cx="12586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  <a:r>
              <a:rPr lang="en-US" sz="2800" baseline="-25000" dirty="0"/>
              <a:t>1</a:t>
            </a:r>
            <a:r>
              <a:rPr lang="en-US" sz="2800" dirty="0"/>
              <a:t>c</a:t>
            </a:r>
            <a:r>
              <a:rPr lang="en-US" sz="2800" baseline="-25000" dirty="0"/>
              <a:t>2</a:t>
            </a:r>
            <a:r>
              <a:rPr lang="en-US" sz="2800" dirty="0"/>
              <a:t>…</a:t>
            </a:r>
            <a:r>
              <a:rPr lang="en-US" sz="2800" dirty="0" err="1"/>
              <a:t>c</a:t>
            </a:r>
            <a:r>
              <a:rPr lang="en-US" sz="2800" baseline="-25000" dirty="0" err="1"/>
              <a:t>n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5029200" y="4112062"/>
            <a:ext cx="39935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r>
              <a:rPr lang="en-US" sz="2800" baseline="-25000" dirty="0"/>
              <a:t>1</a:t>
            </a:r>
            <a:r>
              <a:rPr lang="en-US" sz="2800" dirty="0"/>
              <a:t>m</a:t>
            </a:r>
            <a:r>
              <a:rPr lang="en-US" sz="2800" baseline="-25000" dirty="0"/>
              <a:t>2</a:t>
            </a:r>
            <a:r>
              <a:rPr lang="en-US" sz="2800" dirty="0"/>
              <a:t>…</a:t>
            </a:r>
            <a:r>
              <a:rPr lang="en-US" sz="2800" dirty="0" err="1"/>
              <a:t>m’</a:t>
            </a:r>
            <a:r>
              <a:rPr lang="en-US" sz="2800" baseline="-25000" dirty="0" err="1"/>
              <a:t>n</a:t>
            </a:r>
            <a:r>
              <a:rPr lang="en-US" sz="2800" dirty="0"/>
              <a:t> := (c</a:t>
            </a:r>
            <a:r>
              <a:rPr lang="en-US" sz="2800" baseline="-25000" dirty="0"/>
              <a:t>1</a:t>
            </a:r>
            <a:r>
              <a:rPr lang="en-US" sz="2800" dirty="0"/>
              <a:t>c</a:t>
            </a:r>
            <a:r>
              <a:rPr lang="en-US" sz="2800" baseline="-25000" dirty="0"/>
              <a:t>2</a:t>
            </a:r>
            <a:r>
              <a:rPr lang="en-US" sz="2800" dirty="0"/>
              <a:t>…</a:t>
            </a:r>
            <a:r>
              <a:rPr lang="en-US" sz="2800" dirty="0" err="1"/>
              <a:t>c’</a:t>
            </a:r>
            <a:r>
              <a:rPr lang="en-US" sz="2800" baseline="-25000" dirty="0" err="1"/>
              <a:t>n</a:t>
            </a:r>
            <a:r>
              <a:rPr lang="en-US" sz="2800" dirty="0"/>
              <a:t>)</a:t>
            </a:r>
            <a:r>
              <a:rPr lang="en-US" sz="2800" dirty="0">
                <a:sym typeface="Symbol"/>
              </a:rPr>
              <a:t>k</a:t>
            </a:r>
            <a:endParaRPr lang="en-US" sz="2800" dirty="0"/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4648200" y="3568483"/>
            <a:ext cx="1447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679240" y="3035083"/>
            <a:ext cx="13405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  <a:r>
              <a:rPr lang="en-US" sz="2800" baseline="-25000" dirty="0"/>
              <a:t>1</a:t>
            </a:r>
            <a:r>
              <a:rPr lang="en-US" sz="2800" dirty="0"/>
              <a:t>c</a:t>
            </a:r>
            <a:r>
              <a:rPr lang="en-US" sz="2800" baseline="-25000" dirty="0"/>
              <a:t>2</a:t>
            </a:r>
            <a:r>
              <a:rPr lang="en-US" sz="2800" dirty="0"/>
              <a:t>…</a:t>
            </a:r>
            <a:r>
              <a:rPr lang="en-US" sz="2800" dirty="0" err="1"/>
              <a:t>c’</a:t>
            </a:r>
            <a:r>
              <a:rPr lang="en-US" sz="2800" baseline="-25000" dirty="0" err="1"/>
              <a:t>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43892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/>
      <p:bldP spid="16" grpId="0"/>
      <p:bldP spid="17" grpId="0" animBg="1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Message authentication code (MAC)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/>
              <a:t>message authentication code</a:t>
            </a:r>
            <a:r>
              <a:rPr lang="en-US" dirty="0"/>
              <a:t> is defined by three PPT algorithms (Gen, Mac, </a:t>
            </a:r>
            <a:r>
              <a:rPr lang="en-US" dirty="0" err="1"/>
              <a:t>Vrfy</a:t>
            </a:r>
            <a:r>
              <a:rPr lang="en-US" dirty="0"/>
              <a:t>): </a:t>
            </a:r>
          </a:p>
          <a:p>
            <a:pPr lvl="1"/>
            <a:r>
              <a:rPr lang="en-US" dirty="0"/>
              <a:t>Gen: takes as input 1</a:t>
            </a:r>
            <a:r>
              <a:rPr lang="en-US" baseline="30000" dirty="0"/>
              <a:t>n</a:t>
            </a:r>
            <a:r>
              <a:rPr lang="en-US" dirty="0"/>
              <a:t>; outputs k. (Assume |k|≥n.)</a:t>
            </a:r>
          </a:p>
          <a:p>
            <a:pPr lvl="1"/>
            <a:r>
              <a:rPr lang="en-US" dirty="0"/>
              <a:t>Mac: takes as input key k </a:t>
            </a:r>
            <a:r>
              <a:rPr lang="en-US"/>
              <a:t>and message</a:t>
            </a:r>
            <a:r>
              <a:rPr lang="en-US">
                <a:sym typeface="Symbol"/>
              </a:rPr>
              <a:t>;</a:t>
            </a:r>
            <a:r>
              <a:rPr lang="en-US"/>
              <a:t> outputs</a:t>
            </a:r>
            <a:br>
              <a:rPr lang="en-US"/>
            </a:br>
            <a:r>
              <a:rPr lang="en-US"/>
              <a:t>a </a:t>
            </a:r>
            <a:r>
              <a:rPr lang="en-US" dirty="0"/>
              <a:t>tag t </a:t>
            </a:r>
            <a:br>
              <a:rPr lang="en-US" dirty="0"/>
            </a:br>
            <a:r>
              <a:rPr lang="en-US" dirty="0"/>
              <a:t>                               </a:t>
            </a:r>
            <a:r>
              <a:rPr lang="en-US" dirty="0" err="1"/>
              <a:t>t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 Mac</a:t>
            </a:r>
            <a:r>
              <a:rPr lang="en-US" baseline="-25000" dirty="0"/>
              <a:t>k</a:t>
            </a:r>
            <a:r>
              <a:rPr lang="en-US" dirty="0"/>
              <a:t>(m)</a:t>
            </a:r>
          </a:p>
          <a:p>
            <a:pPr lvl="1"/>
            <a:r>
              <a:rPr lang="en-US" dirty="0" err="1"/>
              <a:t>Vrfy</a:t>
            </a:r>
            <a:r>
              <a:rPr lang="en-US" dirty="0"/>
              <a:t>: takes key k, message m, and tag t as input; outputs 1 (“accept”) or 0 (“reject”)</a:t>
            </a:r>
          </a:p>
        </p:txBody>
      </p:sp>
      <p:sp>
        <p:nvSpPr>
          <p:cNvPr id="5" name="Rectangle 4"/>
          <p:cNvSpPr/>
          <p:nvPr/>
        </p:nvSpPr>
        <p:spPr>
          <a:xfrm>
            <a:off x="1905000" y="5029200"/>
            <a:ext cx="5638800" cy="954107"/>
          </a:xfrm>
          <a:prstGeom prst="rect">
            <a:avLst/>
          </a:prstGeom>
          <a:ln cap="sq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rgbClr val="000000"/>
                </a:solidFill>
                <a:cs typeface="Arial" charset="0"/>
                <a:sym typeface="Symbol" pitchFamily="18" charset="2"/>
              </a:rPr>
              <a:t>For all </a:t>
            </a:r>
            <a:r>
              <a:rPr lang="en-US" sz="2800" dirty="0">
                <a:sym typeface="Symbol" pitchFamily="18" charset="2"/>
              </a:rPr>
              <a:t>m</a:t>
            </a:r>
            <a:r>
              <a:rPr lang="en-US" sz="2800" dirty="0">
                <a:sym typeface="Symbol"/>
              </a:rPr>
              <a:t> and all k output by Gen,</a:t>
            </a:r>
            <a:br>
              <a:rPr lang="en-US" sz="2800" dirty="0">
                <a:sym typeface="Symbol"/>
              </a:rPr>
            </a:br>
            <a:r>
              <a:rPr lang="en-US" sz="2800" dirty="0" err="1">
                <a:sym typeface="Symbol"/>
              </a:rPr>
              <a:t>Vrfy</a:t>
            </a:r>
            <a:r>
              <a:rPr lang="en-US" sz="2800" baseline="-25000" dirty="0" err="1">
                <a:sym typeface="Symbol"/>
              </a:rPr>
              <a:t>k</a:t>
            </a:r>
            <a:r>
              <a:rPr lang="en-US" sz="2800" dirty="0">
                <a:sym typeface="Symbol"/>
              </a:rPr>
              <a:t>(m, Mac</a:t>
            </a:r>
            <a:r>
              <a:rPr lang="en-US" sz="2800" baseline="-25000" dirty="0">
                <a:sym typeface="Symbol"/>
              </a:rPr>
              <a:t>k</a:t>
            </a:r>
            <a:r>
              <a:rPr lang="en-US" sz="2800" dirty="0">
                <a:sym typeface="Symbol"/>
              </a:rPr>
              <a:t>(m)) = 1</a:t>
            </a:r>
            <a:r>
              <a:rPr lang="en-US" sz="2800" dirty="0">
                <a:solidFill>
                  <a:srgbClr val="000000"/>
                </a:solidFill>
                <a:cs typeface="Arial" charset="0"/>
                <a:sym typeface="Symbol" pitchFamily="18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3167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Only one standard definition</a:t>
            </a:r>
          </a:p>
          <a:p>
            <a:r>
              <a:rPr lang="en-US" dirty="0"/>
              <a:t>Threat model</a:t>
            </a:r>
          </a:p>
          <a:p>
            <a:pPr lvl="1"/>
            <a:r>
              <a:rPr lang="en-US" dirty="0"/>
              <a:t>“Adaptive chosen-message attack”</a:t>
            </a:r>
          </a:p>
          <a:p>
            <a:pPr lvl="1"/>
            <a:r>
              <a:rPr lang="en-US" dirty="0"/>
              <a:t>Assume the attacker can induce the sender to authenticate </a:t>
            </a:r>
            <a:r>
              <a:rPr lang="en-US" i="1" dirty="0"/>
              <a:t>messages of the attacker’s choice</a:t>
            </a:r>
            <a:endParaRPr lang="en-US" dirty="0"/>
          </a:p>
          <a:p>
            <a:r>
              <a:rPr lang="en-US" dirty="0"/>
              <a:t>Security goal</a:t>
            </a:r>
          </a:p>
          <a:p>
            <a:pPr lvl="1"/>
            <a:r>
              <a:rPr lang="en-US" dirty="0"/>
              <a:t>“Existential </a:t>
            </a:r>
            <a:r>
              <a:rPr lang="en-US" dirty="0" err="1"/>
              <a:t>unforgeability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Attacker should be unable to forge a valid tag on </a:t>
            </a:r>
            <a:r>
              <a:rPr lang="en-US" i="1" dirty="0"/>
              <a:t>any</a:t>
            </a:r>
            <a:r>
              <a:rPr lang="en-US" dirty="0"/>
              <a:t> message not previously authenticated by the sender</a:t>
            </a:r>
          </a:p>
        </p:txBody>
      </p:sp>
    </p:spTree>
    <p:extLst>
      <p:ext uri="{BB962C8B-B14F-4D97-AF65-F5344CB8AC3E}">
        <p14:creationId xmlns:p14="http://schemas.microsoft.com/office/powerpoint/2010/main" val="66394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687" y="1905000"/>
            <a:ext cx="129540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1950" y="4329113"/>
            <a:ext cx="11191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77850" y="2290763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/>
            <a:r>
              <a:rPr lang="en-US" altLang="en-US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7123112" y="5392738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l"/>
            <a:r>
              <a:rPr lang="en-US" altLang="en-US" dirty="0">
                <a:solidFill>
                  <a:schemeClr val="tx1"/>
                </a:solidFill>
                <a:latin typeface="+mn-lt"/>
              </a:rPr>
              <a:t>k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2935287" y="2519363"/>
            <a:ext cx="1447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6475412" y="5715000"/>
            <a:ext cx="1821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err="1">
                <a:solidFill>
                  <a:schemeClr val="tx1"/>
                </a:solidFill>
                <a:latin typeface="+mn-lt"/>
              </a:rPr>
              <a:t>Vrfy</a:t>
            </a:r>
            <a:r>
              <a:rPr lang="en-US" altLang="en-US" baseline="-25000" dirty="0" err="1">
                <a:solidFill>
                  <a:schemeClr val="tx1"/>
                </a:solidFill>
                <a:latin typeface="+mn-lt"/>
              </a:rPr>
              <a:t>k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(m, t) ??</a:t>
            </a: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4992687" y="4895850"/>
            <a:ext cx="1447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3201987" y="2057400"/>
            <a:ext cx="915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m</a:t>
            </a:r>
            <a:r>
              <a:rPr lang="en-US" altLang="en-US" baseline="-25000" dirty="0">
                <a:latin typeface="+mn-lt"/>
              </a:rPr>
              <a:t>1</a:t>
            </a:r>
            <a:r>
              <a:rPr lang="en-US" altLang="en-US" dirty="0">
                <a:latin typeface="+mn-lt"/>
              </a:rPr>
              <a:t>, t</a:t>
            </a:r>
            <a:r>
              <a:rPr lang="en-US" altLang="en-US" baseline="-25000" dirty="0">
                <a:latin typeface="+mn-lt"/>
              </a:rPr>
              <a:t>1</a:t>
            </a:r>
            <a:endParaRPr lang="en-US" altLang="en-US" dirty="0">
              <a:latin typeface="+mn-lt"/>
            </a:endParaRP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5230812" y="4514850"/>
            <a:ext cx="6783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m, t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914400" y="3124200"/>
            <a:ext cx="193354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  <a:latin typeface="+mn-lt"/>
              </a:rPr>
              <a:t>t</a:t>
            </a:r>
            <a:r>
              <a:rPr lang="en-US" altLang="en-US" baseline="-25000" dirty="0">
                <a:solidFill>
                  <a:schemeClr val="tx1"/>
                </a:solidFill>
                <a:latin typeface="+mn-lt"/>
              </a:rPr>
              <a:t>1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 := Mac</a:t>
            </a:r>
            <a:r>
              <a:rPr lang="en-US" altLang="en-US" baseline="-25000" dirty="0">
                <a:solidFill>
                  <a:schemeClr val="tx1"/>
                </a:solidFill>
                <a:latin typeface="+mn-lt"/>
              </a:rPr>
              <a:t>k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(m</a:t>
            </a:r>
            <a:r>
              <a:rPr lang="en-US" altLang="en-US" baseline="-25000" dirty="0">
                <a:solidFill>
                  <a:schemeClr val="tx1"/>
                </a:solidFill>
                <a:latin typeface="+mn-lt"/>
              </a:rPr>
              <a:t>1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)</a:t>
            </a:r>
            <a:br>
              <a:rPr lang="en-US" altLang="en-US" dirty="0">
                <a:solidFill>
                  <a:schemeClr val="tx1"/>
                </a:solidFill>
                <a:latin typeface="+mn-lt"/>
              </a:rPr>
            </a:br>
            <a:r>
              <a:rPr lang="en-US" altLang="en-US" dirty="0">
                <a:solidFill>
                  <a:schemeClr val="tx1"/>
                </a:solidFill>
                <a:latin typeface="+mn-lt"/>
              </a:rPr>
              <a:t>t</a:t>
            </a:r>
            <a:r>
              <a:rPr lang="en-US" altLang="en-US" baseline="-25000" dirty="0">
                <a:solidFill>
                  <a:schemeClr val="tx1"/>
                </a:solidFill>
                <a:latin typeface="+mn-lt"/>
              </a:rPr>
              <a:t>2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 := Mac</a:t>
            </a:r>
            <a:r>
              <a:rPr lang="en-US" altLang="en-US" baseline="-25000" dirty="0">
                <a:solidFill>
                  <a:schemeClr val="tx1"/>
                </a:solidFill>
                <a:latin typeface="+mn-lt"/>
              </a:rPr>
              <a:t>k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(m</a:t>
            </a:r>
            <a:r>
              <a:rPr lang="en-US" altLang="en-US" baseline="-25000" dirty="0">
                <a:solidFill>
                  <a:schemeClr val="tx1"/>
                </a:solidFill>
                <a:latin typeface="+mn-lt"/>
              </a:rPr>
              <a:t>2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)</a:t>
            </a:r>
          </a:p>
          <a:p>
            <a:r>
              <a:rPr lang="en-US" altLang="en-US" dirty="0">
                <a:solidFill>
                  <a:schemeClr val="tx1"/>
                </a:solidFill>
                <a:latin typeface="+mn-lt"/>
              </a:rPr>
              <a:t>…</a:t>
            </a:r>
          </a:p>
          <a:p>
            <a:r>
              <a:rPr lang="en-US" altLang="en-US" dirty="0" err="1">
                <a:solidFill>
                  <a:schemeClr val="tx1"/>
                </a:solidFill>
                <a:latin typeface="+mn-lt"/>
              </a:rPr>
              <a:t>t</a:t>
            </a:r>
            <a:r>
              <a:rPr lang="en-US" altLang="en-US" baseline="-25000" dirty="0" err="1">
                <a:solidFill>
                  <a:schemeClr val="tx1"/>
                </a:solidFill>
                <a:latin typeface="+mn-lt"/>
              </a:rPr>
              <a:t>i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 := Mac</a:t>
            </a:r>
            <a:r>
              <a:rPr lang="en-US" altLang="en-US" baseline="-25000" dirty="0">
                <a:solidFill>
                  <a:schemeClr val="tx1"/>
                </a:solidFill>
                <a:latin typeface="+mn-lt"/>
              </a:rPr>
              <a:t>k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(m</a:t>
            </a:r>
            <a:r>
              <a:rPr lang="en-US" altLang="en-US" baseline="-25000" dirty="0">
                <a:solidFill>
                  <a:schemeClr val="tx1"/>
                </a:solidFill>
                <a:latin typeface="+mn-lt"/>
              </a:rPr>
              <a:t>i</a:t>
            </a:r>
            <a:r>
              <a:rPr lang="en-US" altLang="en-US" dirty="0">
                <a:solidFill>
                  <a:schemeClr val="tx1"/>
                </a:solidFill>
                <a:latin typeface="+mn-lt"/>
              </a:rPr>
              <a:t>)</a:t>
            </a:r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2935287" y="3205163"/>
            <a:ext cx="1447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3201987" y="2743200"/>
            <a:ext cx="915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m</a:t>
            </a:r>
            <a:r>
              <a:rPr lang="en-US" altLang="en-US" baseline="-25000" dirty="0">
                <a:latin typeface="+mn-lt"/>
              </a:rPr>
              <a:t>2</a:t>
            </a:r>
            <a:r>
              <a:rPr lang="en-US" altLang="en-US" dirty="0">
                <a:latin typeface="+mn-lt"/>
              </a:rPr>
              <a:t>, t</a:t>
            </a:r>
            <a:r>
              <a:rPr lang="en-US" altLang="en-US" baseline="-25000" dirty="0">
                <a:latin typeface="+mn-lt"/>
              </a:rPr>
              <a:t>2</a:t>
            </a:r>
            <a:endParaRPr lang="en-US" altLang="en-US" dirty="0">
              <a:latin typeface="+mn-lt"/>
            </a:endParaRPr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2935287" y="4195763"/>
            <a:ext cx="1447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3268662" y="3733800"/>
            <a:ext cx="7794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m</a:t>
            </a:r>
            <a:r>
              <a:rPr lang="en-US" altLang="en-US" baseline="-25000" dirty="0">
                <a:latin typeface="+mn-lt"/>
              </a:rPr>
              <a:t>i</a:t>
            </a:r>
            <a:r>
              <a:rPr lang="en-US" altLang="en-US" i="1" dirty="0">
                <a:latin typeface="+mn-lt"/>
              </a:rPr>
              <a:t>,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err="1">
                <a:latin typeface="+mn-lt"/>
              </a:rPr>
              <a:t>t</a:t>
            </a:r>
            <a:r>
              <a:rPr lang="en-US" altLang="en-US" baseline="-25000" dirty="0" err="1">
                <a:latin typeface="+mn-lt"/>
              </a:rPr>
              <a:t>i</a:t>
            </a:r>
            <a:endParaRPr lang="en-US" altLang="en-US" dirty="0">
              <a:latin typeface="+mn-lt"/>
            </a:endParaRP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 rot="-5400000">
            <a:off x="3300412" y="341312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23858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5412</TotalTime>
  <Words>1218</Words>
  <Application>Microsoft Office PowerPoint</Application>
  <PresentationFormat>On-screen Show (4:3)</PresentationFormat>
  <Paragraphs>179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Script MT Bold</vt:lpstr>
      <vt:lpstr>Office Theme</vt:lpstr>
      <vt:lpstr>Cryptography</vt:lpstr>
      <vt:lpstr>Secrecy vs. integrity</vt:lpstr>
      <vt:lpstr>Passive attacks vs. active attacks</vt:lpstr>
      <vt:lpstr>PowerPoint Presentation</vt:lpstr>
      <vt:lpstr>Secrecy vs. integrity</vt:lpstr>
      <vt:lpstr>PowerPoint Presentation</vt:lpstr>
      <vt:lpstr>Message authentication code (MAC)</vt:lpstr>
      <vt:lpstr>Security?</vt:lpstr>
      <vt:lpstr>PowerPoint Presentation</vt:lpstr>
      <vt:lpstr>Formal definition</vt:lpstr>
      <vt:lpstr>Security for MACs</vt:lpstr>
      <vt:lpstr>Security?</vt:lpstr>
      <vt:lpstr>Replay attacks</vt:lpstr>
      <vt:lpstr>PowerPoint Presentation</vt:lpstr>
      <vt:lpstr>Intuition?</vt:lpstr>
      <vt:lpstr>Construction</vt:lpstr>
      <vt:lpstr>Proof by reduction</vt:lpstr>
      <vt:lpstr>Analysis</vt:lpstr>
      <vt:lpstr>Analysis</vt:lpstr>
      <vt:lpstr>Drawbacks?</vt:lpstr>
      <vt:lpstr>Suggestions?</vt:lpstr>
      <vt:lpstr>A construction</vt:lpstr>
      <vt:lpstr>(Basic) CBC-MAC</vt:lpstr>
      <vt:lpstr>CBC-MAC vs. CBC-mode</vt:lpstr>
      <vt:lpstr>Security of (basic) CBC-MAC?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472</cp:revision>
  <dcterms:created xsi:type="dcterms:W3CDTF">2014-06-02T02:25:30Z</dcterms:created>
  <dcterms:modified xsi:type="dcterms:W3CDTF">2022-02-24T16:07:17Z</dcterms:modified>
</cp:coreProperties>
</file>