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658" r:id="rId3"/>
    <p:sldId id="618" r:id="rId4"/>
    <p:sldId id="659" r:id="rId5"/>
    <p:sldId id="648" r:id="rId6"/>
    <p:sldId id="649" r:id="rId7"/>
    <p:sldId id="650" r:id="rId8"/>
    <p:sldId id="677" r:id="rId9"/>
    <p:sldId id="661" r:id="rId10"/>
    <p:sldId id="662" r:id="rId11"/>
    <p:sldId id="663" r:id="rId12"/>
    <p:sldId id="664" r:id="rId13"/>
    <p:sldId id="665" r:id="rId14"/>
    <p:sldId id="666" r:id="rId15"/>
    <p:sldId id="667" r:id="rId16"/>
    <p:sldId id="668" r:id="rId17"/>
    <p:sldId id="673" r:id="rId18"/>
    <p:sldId id="669" r:id="rId19"/>
    <p:sldId id="674" r:id="rId20"/>
    <p:sldId id="671" r:id="rId21"/>
    <p:sldId id="672" r:id="rId22"/>
    <p:sldId id="713" r:id="rId23"/>
    <p:sldId id="675" r:id="rId24"/>
    <p:sldId id="676" r:id="rId25"/>
    <p:sldId id="678" r:id="rId26"/>
    <p:sldId id="679" r:id="rId27"/>
    <p:sldId id="709" r:id="rId28"/>
    <p:sldId id="680" r:id="rId29"/>
    <p:sldId id="681" r:id="rId30"/>
    <p:sldId id="691" r:id="rId31"/>
    <p:sldId id="682" r:id="rId32"/>
    <p:sldId id="684" r:id="rId33"/>
    <p:sldId id="685" r:id="rId34"/>
    <p:sldId id="687" r:id="rId35"/>
    <p:sldId id="688" r:id="rId36"/>
    <p:sldId id="689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4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Cryptography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>
                <a:solidFill>
                  <a:schemeClr val="tx1"/>
                </a:solidFill>
              </a:rPr>
              <a:t>Lecture 11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upe, Magnifier, Loupe, Glass, Magnify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286000"/>
            <a:ext cx="2438400" cy="2469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585268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585268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5" name="Text Box 7"/>
          <p:cNvSpPr txBox="1">
            <a:spLocks noChangeArrowheads="1"/>
          </p:cNvSpPr>
          <p:nvPr/>
        </p:nvSpPr>
        <p:spPr bwMode="auto">
          <a:xfrm>
            <a:off x="8077200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9010" y="3962401"/>
            <a:ext cx="222849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r>
              <a:rPr lang="en-US" sz="2800" baseline="-25000" dirty="0"/>
              <a:t>1</a:t>
            </a:r>
            <a:r>
              <a:rPr lang="en-US" sz="2800" dirty="0"/>
              <a:t>, …, </a:t>
            </a:r>
            <a:r>
              <a:rPr lang="en-US" sz="2800" dirty="0" err="1"/>
              <a:t>m</a:t>
            </a:r>
            <a:r>
              <a:rPr lang="en-US" sz="2800" baseline="-25000" dirty="0" err="1"/>
              <a:t>t</a:t>
            </a:r>
            <a:endParaRPr lang="en-US" sz="2800" dirty="0"/>
          </a:p>
          <a:p>
            <a:pPr algn="ctr"/>
            <a:r>
              <a:rPr lang="en-US" sz="2800" dirty="0"/>
              <a:t>c</a:t>
            </a:r>
            <a:r>
              <a:rPr lang="en-US" sz="2800" baseline="-25000" dirty="0"/>
              <a:t>1</a:t>
            </a:r>
            <a:r>
              <a:rPr lang="en-US" sz="2800" dirty="0"/>
              <a:t>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/>
              <a:t> </a:t>
            </a:r>
            <a:r>
              <a:rPr lang="en-US" sz="2800" dirty="0" err="1"/>
              <a:t>Enc</a:t>
            </a:r>
            <a:r>
              <a:rPr lang="en-US" sz="2800" baseline="-25000" dirty="0" err="1"/>
              <a:t>k</a:t>
            </a:r>
            <a:r>
              <a:rPr lang="en-US" sz="2800" dirty="0"/>
              <a:t>(m</a:t>
            </a:r>
            <a:r>
              <a:rPr lang="en-US" sz="2800" baseline="-25000" dirty="0"/>
              <a:t>1</a:t>
            </a:r>
            <a:r>
              <a:rPr lang="en-US" sz="2800" dirty="0"/>
              <a:t>)</a:t>
            </a:r>
            <a:br>
              <a:rPr lang="en-US" sz="2800" dirty="0"/>
            </a:br>
            <a:r>
              <a:rPr lang="en-US" sz="2800" dirty="0"/>
              <a:t>…</a:t>
            </a:r>
            <a:br>
              <a:rPr lang="en-US" sz="2800" dirty="0"/>
            </a:br>
            <a:r>
              <a:rPr lang="en-US" sz="2800" dirty="0" err="1"/>
              <a:t>c</a:t>
            </a:r>
            <a:r>
              <a:rPr lang="en-US" sz="2800" baseline="-25000" dirty="0" err="1"/>
              <a:t>t</a:t>
            </a:r>
            <a:r>
              <a:rPr lang="en-US" sz="2800" dirty="0"/>
              <a:t>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/>
              <a:t> </a:t>
            </a:r>
            <a:r>
              <a:rPr lang="en-US" sz="2800" dirty="0" err="1"/>
              <a:t>Enc</a:t>
            </a:r>
            <a:r>
              <a:rPr lang="en-US" sz="2800" baseline="-25000" dirty="0" err="1"/>
              <a:t>k</a:t>
            </a:r>
            <a:r>
              <a:rPr lang="en-US" sz="2800" dirty="0"/>
              <a:t>(</a:t>
            </a:r>
            <a:r>
              <a:rPr lang="en-US" sz="2800" dirty="0" err="1"/>
              <a:t>m</a:t>
            </a:r>
            <a:r>
              <a:rPr lang="en-US" sz="2800" baseline="-25000" dirty="0" err="1"/>
              <a:t>t</a:t>
            </a:r>
            <a:r>
              <a:rPr lang="en-US" sz="2800" dirty="0"/>
              <a:t>)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66228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2590800" y="2743200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590800" y="3733800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266410" y="2209800"/>
            <a:ext cx="4587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</a:t>
            </a:r>
            <a:r>
              <a:rPr lang="en-US" sz="2800" baseline="-25000" dirty="0"/>
              <a:t>1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4287249" y="3210580"/>
            <a:ext cx="417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c</a:t>
            </a:r>
            <a:r>
              <a:rPr lang="en-US" sz="2800" baseline="-25000" dirty="0" err="1"/>
              <a:t>t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 rot="5400000">
            <a:off x="4299420" y="2785600"/>
            <a:ext cx="4587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93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far…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the attacker can be </a:t>
            </a:r>
            <a:r>
              <a:rPr lang="en-US" i="1" dirty="0"/>
              <a:t>active?</a:t>
            </a:r>
          </a:p>
          <a:p>
            <a:pPr lvl="1"/>
            <a:r>
              <a:rPr lang="en-US" dirty="0"/>
              <a:t>Modifying what is sent over the channel</a:t>
            </a:r>
          </a:p>
          <a:p>
            <a:pPr lvl="1"/>
            <a:r>
              <a:rPr lang="en-US" dirty="0"/>
              <a:t>Injecting traffic on the channel</a:t>
            </a:r>
          </a:p>
        </p:txBody>
      </p:sp>
    </p:spTree>
    <p:extLst>
      <p:ext uri="{BB962C8B-B14F-4D97-AF65-F5344CB8AC3E}">
        <p14:creationId xmlns:p14="http://schemas.microsoft.com/office/powerpoint/2010/main" val="448771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8077200" y="321052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50837" y="4124980"/>
            <a:ext cx="19848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c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/>
              <a:t> </a:t>
            </a:r>
            <a:r>
              <a:rPr lang="en-US" sz="2800" dirty="0" err="1"/>
              <a:t>Enc</a:t>
            </a:r>
            <a:r>
              <a:rPr lang="en-US" sz="2800" baseline="-25000" dirty="0" err="1"/>
              <a:t>k</a:t>
            </a:r>
            <a:r>
              <a:rPr lang="en-US" sz="2800" dirty="0"/>
              <a:t>(m)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66228" y="321052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2590800" y="35814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168248" y="3048000"/>
            <a:ext cx="3369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393210" y="4112062"/>
            <a:ext cx="21098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m’ </a:t>
            </a:r>
            <a:r>
              <a:rPr lang="en-US" sz="2800" dirty="0">
                <a:sym typeface="Symbol"/>
              </a:rPr>
              <a:t>:=</a:t>
            </a:r>
            <a:r>
              <a:rPr lang="en-US" sz="2800" dirty="0"/>
              <a:t> Dec</a:t>
            </a:r>
            <a:r>
              <a:rPr lang="en-US" sz="2800" baseline="-25000" dirty="0"/>
              <a:t>k</a:t>
            </a:r>
            <a:r>
              <a:rPr lang="en-US" sz="2800" dirty="0"/>
              <a:t>(c')</a:t>
            </a:r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4648200" y="3568483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225648" y="3035083"/>
            <a:ext cx="426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c’</a:t>
            </a:r>
          </a:p>
        </p:txBody>
      </p:sp>
    </p:spTree>
    <p:extLst>
      <p:ext uri="{BB962C8B-B14F-4D97-AF65-F5344CB8AC3E}">
        <p14:creationId xmlns:p14="http://schemas.microsoft.com/office/powerpoint/2010/main" val="1133991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/>
      <p:bldP spid="16" grpId="0"/>
      <p:bldP spid="17" grpId="0" animBg="1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Malleability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(Informal</a:t>
            </a:r>
            <a:r>
              <a:rPr lang="en-US" dirty="0">
                <a:sym typeface="Wingdings" panose="05000000000000000000" pitchFamily="2" charset="2"/>
              </a:rPr>
              <a:t>:) </a:t>
            </a:r>
            <a:r>
              <a:rPr lang="en-US" dirty="0"/>
              <a:t>A scheme is </a:t>
            </a:r>
            <a:r>
              <a:rPr lang="en-US" i="1" dirty="0"/>
              <a:t>malleable</a:t>
            </a:r>
            <a:r>
              <a:rPr lang="en-US" dirty="0"/>
              <a:t> if it is possible to modify a </a:t>
            </a:r>
            <a:r>
              <a:rPr lang="en-US" dirty="0" err="1"/>
              <a:t>ciphertext</a:t>
            </a:r>
            <a:r>
              <a:rPr lang="en-US" dirty="0"/>
              <a:t> and thereby cause a </a:t>
            </a:r>
            <a:r>
              <a:rPr lang="en-US" i="1" dirty="0"/>
              <a:t>predictable change</a:t>
            </a:r>
            <a:r>
              <a:rPr lang="en-US" dirty="0"/>
              <a:t> to the plaintext</a:t>
            </a:r>
          </a:p>
          <a:p>
            <a:endParaRPr lang="en-US" dirty="0"/>
          </a:p>
          <a:p>
            <a:r>
              <a:rPr lang="en-US" dirty="0"/>
              <a:t>Malleability can be dangerous!</a:t>
            </a:r>
          </a:p>
          <a:p>
            <a:pPr lvl="1"/>
            <a:r>
              <a:rPr lang="en-US" dirty="0"/>
              <a:t>E.g., encrypted bank transactions</a:t>
            </a:r>
          </a:p>
        </p:txBody>
      </p:sp>
    </p:spTree>
    <p:extLst>
      <p:ext uri="{BB962C8B-B14F-4D97-AF65-F5344CB8AC3E}">
        <p14:creationId xmlns:p14="http://schemas.microsoft.com/office/powerpoint/2010/main" val="15013338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Malleability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the encryption schemes we have seen so far are malleable!</a:t>
            </a:r>
          </a:p>
          <a:p>
            <a:endParaRPr lang="en-US" dirty="0"/>
          </a:p>
          <a:p>
            <a:r>
              <a:rPr lang="en-US" dirty="0"/>
              <a:t>E.g., the one-time pad...</a:t>
            </a:r>
          </a:p>
        </p:txBody>
      </p:sp>
    </p:spTree>
    <p:extLst>
      <p:ext uri="{BB962C8B-B14F-4D97-AF65-F5344CB8AC3E}">
        <p14:creationId xmlns:p14="http://schemas.microsoft.com/office/powerpoint/2010/main" val="31947124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8077200" y="321052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7570" y="4124980"/>
            <a:ext cx="2911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c </a:t>
            </a:r>
            <a:r>
              <a:rPr lang="en-US" sz="2800" dirty="0">
                <a:sym typeface="Symbol"/>
              </a:rPr>
              <a:t>:= (m</a:t>
            </a:r>
            <a:r>
              <a:rPr lang="en-US" sz="2800" baseline="-25000" dirty="0">
                <a:sym typeface="Symbol"/>
              </a:rPr>
              <a:t>1</a:t>
            </a:r>
            <a:r>
              <a:rPr lang="en-US" sz="2800" dirty="0">
                <a:sym typeface="Symbol"/>
              </a:rPr>
              <a:t>m</a:t>
            </a:r>
            <a:r>
              <a:rPr lang="en-US" sz="2800" baseline="-25000" dirty="0">
                <a:sym typeface="Symbol"/>
              </a:rPr>
              <a:t>2</a:t>
            </a:r>
            <a:r>
              <a:rPr lang="en-US" sz="2800" dirty="0">
                <a:sym typeface="Symbol"/>
              </a:rPr>
              <a:t>…</a:t>
            </a:r>
            <a:r>
              <a:rPr lang="en-US" sz="2800" dirty="0" err="1">
                <a:sym typeface="Symbol"/>
              </a:rPr>
              <a:t>m</a:t>
            </a:r>
            <a:r>
              <a:rPr lang="en-US" sz="2800" baseline="-25000" dirty="0" err="1">
                <a:sym typeface="Symbol"/>
              </a:rPr>
              <a:t>n</a:t>
            </a:r>
            <a:r>
              <a:rPr lang="en-US" sz="2800" dirty="0">
                <a:sym typeface="Symbol"/>
              </a:rPr>
              <a:t>)k</a:t>
            </a:r>
            <a:endParaRPr lang="en-US" sz="28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66228" y="321052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2590800" y="35814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667000" y="3048000"/>
            <a:ext cx="12586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</a:t>
            </a:r>
            <a:r>
              <a:rPr lang="en-US" sz="2800" baseline="-25000" dirty="0"/>
              <a:t>1</a:t>
            </a:r>
            <a:r>
              <a:rPr lang="en-US" sz="2800" dirty="0"/>
              <a:t>c</a:t>
            </a:r>
            <a:r>
              <a:rPr lang="en-US" sz="2800" baseline="-25000" dirty="0"/>
              <a:t>2</a:t>
            </a:r>
            <a:r>
              <a:rPr lang="en-US" sz="2800" dirty="0"/>
              <a:t>…</a:t>
            </a:r>
            <a:r>
              <a:rPr lang="en-US" sz="2800" dirty="0" err="1"/>
              <a:t>c</a:t>
            </a:r>
            <a:r>
              <a:rPr lang="en-US" sz="2800" baseline="-25000" dirty="0" err="1"/>
              <a:t>n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5029200" y="4112062"/>
            <a:ext cx="39935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r>
              <a:rPr lang="en-US" sz="2800" baseline="-25000" dirty="0"/>
              <a:t>1</a:t>
            </a:r>
            <a:r>
              <a:rPr lang="en-US" sz="2800" dirty="0"/>
              <a:t>m</a:t>
            </a:r>
            <a:r>
              <a:rPr lang="en-US" sz="2800" baseline="-25000" dirty="0"/>
              <a:t>2</a:t>
            </a:r>
            <a:r>
              <a:rPr lang="en-US" sz="2800" dirty="0"/>
              <a:t>…</a:t>
            </a:r>
            <a:r>
              <a:rPr lang="en-US" sz="2800" dirty="0" err="1"/>
              <a:t>m’</a:t>
            </a:r>
            <a:r>
              <a:rPr lang="en-US" sz="2800" baseline="-25000" dirty="0" err="1"/>
              <a:t>n</a:t>
            </a:r>
            <a:r>
              <a:rPr lang="en-US" sz="2800" dirty="0"/>
              <a:t> := (c</a:t>
            </a:r>
            <a:r>
              <a:rPr lang="en-US" sz="2800" baseline="-25000" dirty="0"/>
              <a:t>1</a:t>
            </a:r>
            <a:r>
              <a:rPr lang="en-US" sz="2800" dirty="0"/>
              <a:t>c</a:t>
            </a:r>
            <a:r>
              <a:rPr lang="en-US" sz="2800" baseline="-25000" dirty="0"/>
              <a:t>2</a:t>
            </a:r>
            <a:r>
              <a:rPr lang="en-US" sz="2800" dirty="0"/>
              <a:t>…</a:t>
            </a:r>
            <a:r>
              <a:rPr lang="en-US" sz="2800" dirty="0" err="1"/>
              <a:t>c’</a:t>
            </a:r>
            <a:r>
              <a:rPr lang="en-US" sz="2800" baseline="-25000" dirty="0" err="1"/>
              <a:t>n</a:t>
            </a:r>
            <a:r>
              <a:rPr lang="en-US" sz="2800" dirty="0"/>
              <a:t>)</a:t>
            </a:r>
            <a:r>
              <a:rPr lang="en-US" sz="2800" dirty="0">
                <a:sym typeface="Symbol"/>
              </a:rPr>
              <a:t>k</a:t>
            </a:r>
            <a:endParaRPr lang="en-US" sz="2800" dirty="0"/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4648200" y="3568483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679240" y="3035083"/>
            <a:ext cx="13405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</a:t>
            </a:r>
            <a:r>
              <a:rPr lang="en-US" sz="2800" baseline="-25000" dirty="0"/>
              <a:t>1</a:t>
            </a:r>
            <a:r>
              <a:rPr lang="en-US" sz="2800" dirty="0"/>
              <a:t>c</a:t>
            </a:r>
            <a:r>
              <a:rPr lang="en-US" sz="2800" baseline="-25000" dirty="0"/>
              <a:t>2</a:t>
            </a:r>
            <a:r>
              <a:rPr lang="en-US" sz="2800" dirty="0"/>
              <a:t>…</a:t>
            </a:r>
            <a:r>
              <a:rPr lang="en-US" sz="2800" dirty="0" err="1"/>
              <a:t>c’</a:t>
            </a:r>
            <a:r>
              <a:rPr lang="en-US" sz="2800" baseline="-25000" dirty="0" err="1"/>
              <a:t>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72132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/>
      <p:bldP spid="16" grpId="0"/>
      <p:bldP spid="17" grpId="0" animBg="1"/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Malleability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the schemes we have seen so far are malleable!</a:t>
            </a:r>
          </a:p>
          <a:p>
            <a:endParaRPr lang="en-US" dirty="0"/>
          </a:p>
          <a:p>
            <a:r>
              <a:rPr lang="en-US" dirty="0"/>
              <a:t>E.g., the one-time pad...</a:t>
            </a:r>
          </a:p>
          <a:p>
            <a:pPr lvl="1"/>
            <a:r>
              <a:rPr lang="en-US" dirty="0"/>
              <a:t>Perfect secrecy does not imply non-malleability!</a:t>
            </a:r>
          </a:p>
          <a:p>
            <a:pPr lvl="1"/>
            <a:endParaRPr lang="en-US" dirty="0"/>
          </a:p>
          <a:p>
            <a:r>
              <a:rPr lang="en-US" dirty="0"/>
              <a:t>Similar attacks (and sometimes others) on </a:t>
            </a:r>
            <a:r>
              <a:rPr lang="en-US" i="1" dirty="0"/>
              <a:t>all</a:t>
            </a:r>
            <a:r>
              <a:rPr lang="en-US" dirty="0"/>
              <a:t> the encryption schemes we have seen so far</a:t>
            </a:r>
          </a:p>
        </p:txBody>
      </p:sp>
    </p:spTree>
    <p:extLst>
      <p:ext uri="{BB962C8B-B14F-4D97-AF65-F5344CB8AC3E}">
        <p14:creationId xmlns:p14="http://schemas.microsoft.com/office/powerpoint/2010/main" val="4311924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Chosen-</a:t>
            </a:r>
            <a:r>
              <a:rPr lang="en-US" i="1" dirty="0" err="1"/>
              <a:t>ciphertext</a:t>
            </a:r>
            <a:r>
              <a:rPr lang="en-US" dirty="0"/>
              <a:t> 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Models settings in which the attacker can influence what gets </a:t>
            </a:r>
            <a:r>
              <a:rPr lang="en-US" i="1" dirty="0"/>
              <a:t>decrypted, </a:t>
            </a:r>
            <a:r>
              <a:rPr lang="en-US" dirty="0"/>
              <a:t>and observe the effects</a:t>
            </a:r>
          </a:p>
          <a:p>
            <a:pPr lvl="1"/>
            <a:r>
              <a:rPr lang="en-US" dirty="0"/>
              <a:t>I.e., interact with the receiver (who decrypts) in addition to the sender (who encrypts)</a:t>
            </a:r>
          </a:p>
        </p:txBody>
      </p:sp>
    </p:spTree>
    <p:extLst>
      <p:ext uri="{BB962C8B-B14F-4D97-AF65-F5344CB8AC3E}">
        <p14:creationId xmlns:p14="http://schemas.microsoft.com/office/powerpoint/2010/main" val="404068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upe, Magnifier, Loupe, Glass, Magnify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295400"/>
            <a:ext cx="1826525" cy="1849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1912385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1912385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5" name="Text Box 7"/>
          <p:cNvSpPr txBox="1">
            <a:spLocks noChangeArrowheads="1"/>
          </p:cNvSpPr>
          <p:nvPr/>
        </p:nvSpPr>
        <p:spPr bwMode="auto">
          <a:xfrm>
            <a:off x="8077200" y="2375060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0837" y="3289518"/>
            <a:ext cx="19848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c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/>
              <a:t> </a:t>
            </a:r>
            <a:r>
              <a:rPr lang="en-US" sz="2800" dirty="0" err="1"/>
              <a:t>Enc</a:t>
            </a:r>
            <a:r>
              <a:rPr lang="en-US" sz="2800" baseline="-25000" dirty="0" err="1"/>
              <a:t>k</a:t>
            </a:r>
            <a:r>
              <a:rPr lang="en-US" sz="2800" dirty="0"/>
              <a:t>(m)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66228" y="2375060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2590800" y="2070317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266410" y="1536917"/>
            <a:ext cx="3369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</a:t>
            </a:r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 flipV="1">
            <a:off x="4218994" y="3350776"/>
            <a:ext cx="1829940" cy="128724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938596" y="3505200"/>
            <a:ext cx="426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c’</a:t>
            </a:r>
          </a:p>
        </p:txBody>
      </p:sp>
      <p:sp>
        <p:nvSpPr>
          <p:cNvPr id="16" name="Line 8"/>
          <p:cNvSpPr>
            <a:spLocks noChangeShapeType="1"/>
          </p:cNvSpPr>
          <p:nvPr/>
        </p:nvSpPr>
        <p:spPr bwMode="auto">
          <a:xfrm flipV="1">
            <a:off x="4523792" y="3731776"/>
            <a:ext cx="1829940" cy="128724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243396" y="3810000"/>
            <a:ext cx="5613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m’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93211" y="3276600"/>
            <a:ext cx="21098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m’ </a:t>
            </a:r>
            <a:r>
              <a:rPr lang="en-US" sz="2800" dirty="0">
                <a:sym typeface="Symbol"/>
              </a:rPr>
              <a:t>:=</a:t>
            </a:r>
            <a:r>
              <a:rPr lang="en-US" sz="2800" dirty="0"/>
              <a:t> Dec</a:t>
            </a:r>
            <a:r>
              <a:rPr lang="en-US" sz="2800" baseline="-25000" dirty="0"/>
              <a:t>k</a:t>
            </a:r>
            <a:r>
              <a:rPr lang="en-US" sz="2800" dirty="0"/>
              <a:t>(c')</a:t>
            </a:r>
          </a:p>
        </p:txBody>
      </p:sp>
    </p:spTree>
    <p:extLst>
      <p:ext uri="{BB962C8B-B14F-4D97-AF65-F5344CB8AC3E}">
        <p14:creationId xmlns:p14="http://schemas.microsoft.com/office/powerpoint/2010/main" val="3107338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/>
      <p:bldP spid="16" grpId="0" animBg="1"/>
      <p:bldP spid="17" grpId="0"/>
      <p:bldP spid="1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Chosen-</a:t>
            </a:r>
            <a:r>
              <a:rPr lang="en-US" i="1" dirty="0" err="1"/>
              <a:t>ciphertext</a:t>
            </a:r>
            <a:r>
              <a:rPr lang="en-US" dirty="0"/>
              <a:t> 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Models settings in which the attacker can influence what gets </a:t>
            </a:r>
            <a:r>
              <a:rPr lang="en-US" i="1" dirty="0"/>
              <a:t>decrypted, </a:t>
            </a:r>
            <a:r>
              <a:rPr lang="en-US" dirty="0"/>
              <a:t>and observe the effects</a:t>
            </a:r>
          </a:p>
          <a:p>
            <a:pPr lvl="1"/>
            <a:r>
              <a:rPr lang="en-US" dirty="0"/>
              <a:t>How to model?</a:t>
            </a:r>
          </a:p>
          <a:p>
            <a:r>
              <a:rPr lang="en-US" dirty="0"/>
              <a:t>Allow attacker to submit </a:t>
            </a:r>
            <a:r>
              <a:rPr lang="en-US" dirty="0" err="1"/>
              <a:t>ciphertexts</a:t>
            </a:r>
            <a:r>
              <a:rPr lang="en-US" dirty="0"/>
              <a:t> of its choice</a:t>
            </a:r>
            <a:r>
              <a:rPr lang="en-US" baseline="30000" dirty="0"/>
              <a:t>*</a:t>
            </a:r>
            <a:r>
              <a:rPr lang="en-US" dirty="0"/>
              <a:t> to the receiver, and learn the corresponding plaintext</a:t>
            </a:r>
          </a:p>
          <a:p>
            <a:pPr lvl="1"/>
            <a:r>
              <a:rPr lang="en-US" dirty="0"/>
              <a:t>In addition to being able to carry out a chosen-plaintext attack!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38600" y="6243935"/>
            <a:ext cx="48285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*With one restriction, described next</a:t>
            </a:r>
            <a:endParaRPr lang="en-US" sz="2400" baseline="30000" dirty="0"/>
          </a:p>
        </p:txBody>
      </p:sp>
    </p:spTree>
    <p:extLst>
      <p:ext uri="{BB962C8B-B14F-4D97-AF65-F5344CB8AC3E}">
        <p14:creationId xmlns:p14="http://schemas.microsoft.com/office/powerpoint/2010/main" val="954983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(Basic) CBC-MAC</a:t>
            </a:r>
          </a:p>
        </p:txBody>
      </p:sp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1828800" y="320581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094710" y="347093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7" name="Straight Arrow Connector 16"/>
          <p:cNvCxnSpPr>
            <a:cxnSpLocks noChangeShapeType="1"/>
          </p:cNvCxnSpPr>
          <p:nvPr/>
        </p:nvCxnSpPr>
        <p:spPr bwMode="auto">
          <a:xfrm>
            <a:off x="2324100" y="4202768"/>
            <a:ext cx="0" cy="28827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17"/>
          <p:cNvSpPr txBox="1">
            <a:spLocks noChangeArrowheads="1"/>
          </p:cNvSpPr>
          <p:nvPr/>
        </p:nvSpPr>
        <p:spPr bwMode="auto">
          <a:xfrm>
            <a:off x="2027384" y="1539598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m</a:t>
            </a:r>
            <a:r>
              <a:rPr lang="en-US" altLang="en-US" sz="2800" baseline="-25000" dirty="0">
                <a:latin typeface="+mn-lt"/>
              </a:rPr>
              <a:t>1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14" name="Straight Arrow Connector 35"/>
          <p:cNvCxnSpPr>
            <a:cxnSpLocks noChangeShapeType="1"/>
            <a:stCxn id="8" idx="2"/>
          </p:cNvCxnSpPr>
          <p:nvPr/>
        </p:nvCxnSpPr>
        <p:spPr bwMode="auto">
          <a:xfrm>
            <a:off x="2324100" y="2062818"/>
            <a:ext cx="0" cy="114300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ounded Rectangle 17"/>
          <p:cNvSpPr>
            <a:spLocks noChangeArrowheads="1"/>
          </p:cNvSpPr>
          <p:nvPr/>
        </p:nvSpPr>
        <p:spPr bwMode="auto">
          <a:xfrm>
            <a:off x="3429000" y="319563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694910" y="346075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20" name="Straight Arrow Connector 16"/>
          <p:cNvCxnSpPr>
            <a:cxnSpLocks noChangeShapeType="1"/>
          </p:cNvCxnSpPr>
          <p:nvPr/>
        </p:nvCxnSpPr>
        <p:spPr bwMode="auto">
          <a:xfrm>
            <a:off x="3924300" y="4197350"/>
            <a:ext cx="0" cy="29845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Box 17"/>
          <p:cNvSpPr txBox="1">
            <a:spLocks noChangeArrowheads="1"/>
          </p:cNvSpPr>
          <p:nvPr/>
        </p:nvSpPr>
        <p:spPr bwMode="auto">
          <a:xfrm>
            <a:off x="3627584" y="1529418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m</a:t>
            </a:r>
            <a:r>
              <a:rPr lang="en-US" altLang="en-US" sz="2800" baseline="-25000" dirty="0">
                <a:latin typeface="+mn-lt"/>
              </a:rPr>
              <a:t>2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23" name="Straight Arrow Connector 16"/>
          <p:cNvCxnSpPr>
            <a:cxnSpLocks noChangeShapeType="1"/>
          </p:cNvCxnSpPr>
          <p:nvPr/>
        </p:nvCxnSpPr>
        <p:spPr bwMode="auto">
          <a:xfrm>
            <a:off x="3924300" y="192881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TextBox 24"/>
          <p:cNvSpPr txBox="1">
            <a:spLocks noChangeArrowheads="1"/>
          </p:cNvSpPr>
          <p:nvPr/>
        </p:nvSpPr>
        <p:spPr bwMode="auto">
          <a:xfrm>
            <a:off x="3713957" y="230822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25" name="Straight Arrow Connector 35"/>
          <p:cNvCxnSpPr>
            <a:cxnSpLocks noChangeShapeType="1"/>
          </p:cNvCxnSpPr>
          <p:nvPr/>
        </p:nvCxnSpPr>
        <p:spPr bwMode="auto">
          <a:xfrm>
            <a:off x="3924300" y="2634318"/>
            <a:ext cx="0" cy="56132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>
          <a:xfrm>
            <a:off x="2324100" y="4491038"/>
            <a:ext cx="8016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3125786" y="253920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3125786" y="253920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>
            <a:spLocks noChangeArrowheads="1"/>
          </p:cNvSpPr>
          <p:nvPr/>
        </p:nvSpPr>
        <p:spPr bwMode="auto">
          <a:xfrm>
            <a:off x="6248400" y="319563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6514310" y="346075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31" name="Straight Arrow Connector 16"/>
          <p:cNvCxnSpPr>
            <a:cxnSpLocks noChangeShapeType="1"/>
          </p:cNvCxnSpPr>
          <p:nvPr/>
        </p:nvCxnSpPr>
        <p:spPr bwMode="auto">
          <a:xfrm>
            <a:off x="6743700" y="4192588"/>
            <a:ext cx="0" cy="1293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TextBox 17"/>
          <p:cNvSpPr txBox="1">
            <a:spLocks noChangeArrowheads="1"/>
          </p:cNvSpPr>
          <p:nvPr/>
        </p:nvSpPr>
        <p:spPr bwMode="auto">
          <a:xfrm>
            <a:off x="6446984" y="1529418"/>
            <a:ext cx="5485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m</a:t>
            </a:r>
            <a:r>
              <a:rPr lang="en-US" altLang="en-US" sz="2800" baseline="-25000" dirty="0">
                <a:latin typeface="Script MT Bold" panose="03040602040607080904" pitchFamily="66" charset="0"/>
              </a:rPr>
              <a:t>l</a:t>
            </a:r>
            <a:endParaRPr lang="en-US" altLang="en-US" sz="2800" dirty="0">
              <a:latin typeface="Script MT Bold" panose="03040602040607080904" pitchFamily="66" charset="0"/>
            </a:endParaRPr>
          </a:p>
        </p:txBody>
      </p:sp>
      <p:sp>
        <p:nvSpPr>
          <p:cNvPr id="33" name="TextBox 56"/>
          <p:cNvSpPr txBox="1">
            <a:spLocks noChangeArrowheads="1"/>
          </p:cNvSpPr>
          <p:nvPr/>
        </p:nvSpPr>
        <p:spPr bwMode="auto">
          <a:xfrm>
            <a:off x="6601968" y="5410200"/>
            <a:ext cx="3048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t</a:t>
            </a:r>
          </a:p>
        </p:txBody>
      </p:sp>
      <p:cxnSp>
        <p:nvCxnSpPr>
          <p:cNvPr id="34" name="Straight Arrow Connector 16"/>
          <p:cNvCxnSpPr>
            <a:cxnSpLocks noChangeShapeType="1"/>
          </p:cNvCxnSpPr>
          <p:nvPr/>
        </p:nvCxnSpPr>
        <p:spPr bwMode="auto">
          <a:xfrm>
            <a:off x="6743700" y="192881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TextBox 24"/>
          <p:cNvSpPr txBox="1">
            <a:spLocks noChangeArrowheads="1"/>
          </p:cNvSpPr>
          <p:nvPr/>
        </p:nvSpPr>
        <p:spPr bwMode="auto">
          <a:xfrm>
            <a:off x="6533357" y="230822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36" name="Straight Arrow Connector 35"/>
          <p:cNvCxnSpPr>
            <a:cxnSpLocks noChangeShapeType="1"/>
          </p:cNvCxnSpPr>
          <p:nvPr/>
        </p:nvCxnSpPr>
        <p:spPr bwMode="auto">
          <a:xfrm>
            <a:off x="6743701" y="2634318"/>
            <a:ext cx="0" cy="56132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Connector 36"/>
          <p:cNvCxnSpPr/>
          <p:nvPr/>
        </p:nvCxnSpPr>
        <p:spPr>
          <a:xfrm>
            <a:off x="5410200" y="4491038"/>
            <a:ext cx="5349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5945186" y="253920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5945186" y="253920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4800600" y="3205818"/>
            <a:ext cx="6461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3600" b="1"/>
              <a:t>…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3924300" y="4495800"/>
            <a:ext cx="5349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79390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CCA-security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Define a randomized </a:t>
            </a:r>
            <a:r>
              <a:rPr lang="en-US" dirty="0" err="1"/>
              <a:t>exp’t</a:t>
            </a:r>
            <a:r>
              <a:rPr lang="en-US" dirty="0"/>
              <a:t> </a:t>
            </a:r>
            <a:r>
              <a:rPr lang="en-US" dirty="0" err="1"/>
              <a:t>PrivCCA</a:t>
            </a:r>
            <a:r>
              <a:rPr lang="en-US" baseline="-25000" dirty="0" err="1"/>
              <a:t>A</a:t>
            </a:r>
            <a:r>
              <a:rPr lang="en-US" baseline="-25000" dirty="0"/>
              <a:t>,</a:t>
            </a:r>
            <a:r>
              <a:rPr lang="en-US" baseline="-25000" dirty="0">
                <a:sym typeface="Symbol"/>
              </a:rPr>
              <a:t></a:t>
            </a:r>
            <a:r>
              <a:rPr lang="en-US" dirty="0">
                <a:sym typeface="Symbol"/>
              </a:rPr>
              <a:t>(n):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k  Gen(1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A(1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) interacts with an </a:t>
            </a:r>
            <a:r>
              <a:rPr lang="en-US" i="1" dirty="0">
                <a:sym typeface="Symbol"/>
              </a:rPr>
              <a:t>encryption oracle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Enc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>
                <a:sym typeface="Symbol"/>
              </a:rPr>
              <a:t>(·), and a </a:t>
            </a:r>
            <a:r>
              <a:rPr lang="en-US" i="1" dirty="0">
                <a:sym typeface="Symbol"/>
              </a:rPr>
              <a:t>decryption oracle</a:t>
            </a:r>
            <a:r>
              <a:rPr lang="en-US" dirty="0">
                <a:sym typeface="Symbol"/>
              </a:rPr>
              <a:t> Dec</a:t>
            </a:r>
            <a:r>
              <a:rPr lang="en-US" baseline="-25000" dirty="0">
                <a:sym typeface="Symbol"/>
              </a:rPr>
              <a:t>k</a:t>
            </a:r>
            <a:r>
              <a:rPr lang="en-US" dirty="0">
                <a:sym typeface="Symbol"/>
              </a:rPr>
              <a:t>(·), and then outputs m</a:t>
            </a:r>
            <a:r>
              <a:rPr lang="en-US" baseline="-25000" dirty="0">
                <a:sym typeface="Symbol"/>
              </a:rPr>
              <a:t>0</a:t>
            </a:r>
            <a:r>
              <a:rPr lang="en-US" dirty="0">
                <a:sym typeface="Symbol"/>
              </a:rPr>
              <a:t>, m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 of the same length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b  {0,1},  c  </a:t>
            </a:r>
            <a:r>
              <a:rPr lang="en-US" dirty="0" err="1">
                <a:sym typeface="Symbol"/>
              </a:rPr>
              <a:t>Enc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>
                <a:sym typeface="Symbol"/>
              </a:rPr>
              <a:t>(</a:t>
            </a:r>
            <a:r>
              <a:rPr lang="en-US" dirty="0" err="1">
                <a:sym typeface="Symbol"/>
              </a:rPr>
              <a:t>m</a:t>
            </a:r>
            <a:r>
              <a:rPr lang="en-US" baseline="-25000" dirty="0" err="1">
                <a:sym typeface="Symbol"/>
              </a:rPr>
              <a:t>b</a:t>
            </a:r>
            <a:r>
              <a:rPr lang="en-US" dirty="0">
                <a:sym typeface="Symbol"/>
              </a:rPr>
              <a:t>),  give c to A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A continues to interact with </a:t>
            </a:r>
            <a:r>
              <a:rPr lang="en-US" dirty="0" err="1">
                <a:sym typeface="Symbol"/>
              </a:rPr>
              <a:t>Enc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>
                <a:sym typeface="Symbol"/>
              </a:rPr>
              <a:t>(·) and Dec</a:t>
            </a:r>
            <a:r>
              <a:rPr lang="en-US" baseline="-25000" dirty="0">
                <a:sym typeface="Symbol"/>
              </a:rPr>
              <a:t>k</a:t>
            </a:r>
            <a:r>
              <a:rPr lang="en-US" dirty="0">
                <a:sym typeface="Symbol"/>
              </a:rPr>
              <a:t>(·), </a:t>
            </a:r>
            <a:r>
              <a:rPr lang="en-US" u="sng" dirty="0">
                <a:sym typeface="Symbol"/>
              </a:rPr>
              <a:t>but may not request decryption of c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A outputs b’;  A </a:t>
            </a:r>
            <a:r>
              <a:rPr lang="en-US" i="1" dirty="0">
                <a:sym typeface="Symbol"/>
              </a:rPr>
              <a:t>succeeds</a:t>
            </a:r>
            <a:r>
              <a:rPr lang="en-US" dirty="0">
                <a:sym typeface="Symbol"/>
              </a:rPr>
              <a:t> if b = b’, and experiment evaluates to 1 in this case</a:t>
            </a:r>
          </a:p>
        </p:txBody>
      </p:sp>
    </p:spTree>
    <p:extLst>
      <p:ext uri="{BB962C8B-B14F-4D97-AF65-F5344CB8AC3E}">
        <p14:creationId xmlns:p14="http://schemas.microsoft.com/office/powerpoint/2010/main" val="3025616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CCA-security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Symbol"/>
              </a:rPr>
              <a:t> is </a:t>
            </a:r>
            <a:r>
              <a:rPr lang="en-US" i="1" dirty="0">
                <a:sym typeface="Symbol"/>
              </a:rPr>
              <a:t>secure against chosen-</a:t>
            </a:r>
            <a:r>
              <a:rPr lang="en-US" i="1" dirty="0" err="1">
                <a:sym typeface="Symbol"/>
              </a:rPr>
              <a:t>ciphertext</a:t>
            </a:r>
            <a:r>
              <a:rPr lang="en-US" i="1" dirty="0">
                <a:sym typeface="Symbol"/>
              </a:rPr>
              <a:t> attacks (CCA-secure)</a:t>
            </a:r>
            <a:r>
              <a:rPr lang="en-US" dirty="0">
                <a:sym typeface="Symbol"/>
              </a:rPr>
              <a:t> if for all PPT attackers A, there is a negligible function  such that 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 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       </a:t>
            </a:r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</a:t>
            </a:r>
            <a:r>
              <a:rPr lang="en-US" dirty="0" err="1">
                <a:sym typeface="Symbol"/>
              </a:rPr>
              <a:t>PrivCCA</a:t>
            </a:r>
            <a:r>
              <a:rPr lang="en-US" baseline="-25000" dirty="0" err="1">
                <a:sym typeface="Symbol"/>
              </a:rPr>
              <a:t>A</a:t>
            </a:r>
            <a:r>
              <a:rPr lang="en-US" baseline="-25000" dirty="0">
                <a:sym typeface="Symbol"/>
              </a:rPr>
              <a:t>,</a:t>
            </a:r>
            <a:r>
              <a:rPr lang="en-US" dirty="0">
                <a:sym typeface="Symbol"/>
              </a:rPr>
              <a:t>(n) = 1] ≤ ½ + (n)</a:t>
            </a:r>
          </a:p>
        </p:txBody>
      </p:sp>
    </p:spTree>
    <p:extLst>
      <p:ext uri="{BB962C8B-B14F-4D97-AF65-F5344CB8AC3E}">
        <p14:creationId xmlns:p14="http://schemas.microsoft.com/office/powerpoint/2010/main" val="26208062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CCA-security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the definition of CCA-security, the attacker can obtain the decryption of any </a:t>
            </a:r>
            <a:r>
              <a:rPr lang="en-US" dirty="0" err="1"/>
              <a:t>ciphertext</a:t>
            </a:r>
            <a:r>
              <a:rPr lang="en-US" dirty="0"/>
              <a:t> of its choice (besides the challenge </a:t>
            </a:r>
            <a:r>
              <a:rPr lang="en-US" dirty="0" err="1"/>
              <a:t>ciphertext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Is this realistic?</a:t>
            </a:r>
          </a:p>
          <a:p>
            <a:pPr lvl="1"/>
            <a:endParaRPr lang="en-US" dirty="0"/>
          </a:p>
          <a:p>
            <a:r>
              <a:rPr lang="en-US" dirty="0"/>
              <a:t>In the real world the attacker would not have access to a full decryption oracle, but might learn partial information about decrypted ciphertexts</a:t>
            </a:r>
          </a:p>
          <a:p>
            <a:pPr lvl="1"/>
            <a:r>
              <a:rPr lang="en-US" dirty="0"/>
              <a:t>In many such cases, submitting the challenge ciphertext would give no additional information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33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Chosen-</a:t>
            </a:r>
            <a:r>
              <a:rPr lang="en-US" dirty="0" err="1"/>
              <a:t>ciphertext</a:t>
            </a:r>
            <a:r>
              <a:rPr lang="en-US" dirty="0"/>
              <a:t> attacks and malleability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scheme is </a:t>
            </a:r>
            <a:r>
              <a:rPr lang="en-US" i="1" dirty="0"/>
              <a:t>malleable</a:t>
            </a:r>
            <a:r>
              <a:rPr lang="en-US" dirty="0"/>
              <a:t>, then it cannot be CCA-secure</a:t>
            </a:r>
          </a:p>
          <a:p>
            <a:pPr lvl="1"/>
            <a:r>
              <a:rPr lang="en-US" dirty="0"/>
              <a:t>Modify c, submit modified </a:t>
            </a:r>
            <a:r>
              <a:rPr lang="en-US" dirty="0" err="1"/>
              <a:t>ciphertext</a:t>
            </a:r>
            <a:r>
              <a:rPr lang="en-US" dirty="0"/>
              <a:t> c’ to the decryption oracle and determine (information about) the original message based on the result</a:t>
            </a:r>
          </a:p>
          <a:p>
            <a:pPr lvl="1"/>
            <a:endParaRPr lang="en-US" dirty="0"/>
          </a:p>
          <a:p>
            <a:r>
              <a:rPr lang="en-US" dirty="0"/>
              <a:t>CCA-security implies </a:t>
            </a:r>
            <a:r>
              <a:rPr lang="en-US" i="1" dirty="0"/>
              <a:t>non</a:t>
            </a:r>
            <a:r>
              <a:rPr lang="en-US" dirty="0"/>
              <a:t>-malleability</a:t>
            </a:r>
          </a:p>
          <a:p>
            <a:pPr lvl="1"/>
            <a:r>
              <a:rPr lang="en-US" dirty="0"/>
              <a:t>So we will focus on CCA-security</a:t>
            </a:r>
          </a:p>
        </p:txBody>
      </p:sp>
    </p:spTree>
    <p:extLst>
      <p:ext uri="{BB962C8B-B14F-4D97-AF65-F5344CB8AC3E}">
        <p14:creationId xmlns:p14="http://schemas.microsoft.com/office/powerpoint/2010/main" val="20658434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Padding-oracle 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show a scenario where:</a:t>
            </a:r>
          </a:p>
          <a:p>
            <a:pPr lvl="1"/>
            <a:r>
              <a:rPr lang="en-US" i="1" dirty="0"/>
              <a:t>One bit</a:t>
            </a:r>
            <a:r>
              <a:rPr lang="en-US" dirty="0"/>
              <a:t> about decrypted </a:t>
            </a:r>
            <a:r>
              <a:rPr lang="en-US" dirty="0" err="1"/>
              <a:t>ciphertexts</a:t>
            </a:r>
            <a:r>
              <a:rPr lang="en-US" dirty="0"/>
              <a:t> is leaked</a:t>
            </a:r>
          </a:p>
          <a:p>
            <a:pPr lvl="1"/>
            <a:r>
              <a:rPr lang="en-US" dirty="0"/>
              <a:t>The scenario occurs in the real world!</a:t>
            </a:r>
          </a:p>
          <a:p>
            <a:pPr lvl="1"/>
            <a:r>
              <a:rPr lang="en-US" dirty="0"/>
              <a:t>It can be exploited to learn the entire plaintext</a:t>
            </a:r>
          </a:p>
          <a:p>
            <a:endParaRPr lang="en-US" dirty="0"/>
          </a:p>
          <a:p>
            <a:r>
              <a:rPr lang="en-US" dirty="0"/>
              <a:t>In this scenario, submitting the challenge ciphertext gives no additional information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98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CBC-mode encryption</a:t>
            </a:r>
          </a:p>
        </p:txBody>
      </p:sp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2362200" y="320581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628110" y="347093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143000" y="2225398"/>
            <a:ext cx="47801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IV</a:t>
            </a:r>
            <a:endParaRPr lang="en-US" altLang="en-US" dirty="0">
              <a:latin typeface="+mn-lt"/>
            </a:endParaRPr>
          </a:p>
        </p:txBody>
      </p:sp>
      <p:cxnSp>
        <p:nvCxnSpPr>
          <p:cNvPr id="16" name="Straight Arrow Connector 16"/>
          <p:cNvCxnSpPr>
            <a:cxnSpLocks noChangeShapeType="1"/>
          </p:cNvCxnSpPr>
          <p:nvPr/>
        </p:nvCxnSpPr>
        <p:spPr bwMode="auto">
          <a:xfrm>
            <a:off x="2857500" y="4202768"/>
            <a:ext cx="0" cy="1293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7"/>
          <p:cNvSpPr txBox="1">
            <a:spLocks noChangeArrowheads="1"/>
          </p:cNvSpPr>
          <p:nvPr/>
        </p:nvSpPr>
        <p:spPr bwMode="auto">
          <a:xfrm>
            <a:off x="2560784" y="1539598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m</a:t>
            </a:r>
            <a:r>
              <a:rPr lang="en-US" altLang="en-US" sz="2800" baseline="-25000" dirty="0">
                <a:latin typeface="+mn-lt"/>
              </a:rPr>
              <a:t>1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33" name="Straight Arrow Connector 51"/>
          <p:cNvCxnSpPr>
            <a:cxnSpLocks noChangeShapeType="1"/>
          </p:cNvCxnSpPr>
          <p:nvPr/>
        </p:nvCxnSpPr>
        <p:spPr bwMode="auto">
          <a:xfrm>
            <a:off x="1390829" y="2708930"/>
            <a:ext cx="0" cy="278765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Box 55"/>
          <p:cNvSpPr txBox="1">
            <a:spLocks noChangeArrowheads="1"/>
          </p:cNvSpPr>
          <p:nvPr/>
        </p:nvSpPr>
        <p:spPr bwMode="auto">
          <a:xfrm>
            <a:off x="1201924" y="542038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c</a:t>
            </a:r>
            <a:r>
              <a:rPr lang="en-US" altLang="en-US" sz="2800" baseline="-25000" dirty="0">
                <a:latin typeface="+mn-lt"/>
              </a:rPr>
              <a:t>0</a:t>
            </a:r>
            <a:endParaRPr lang="en-US" altLang="en-US" sz="2800" dirty="0">
              <a:latin typeface="+mn-lt"/>
            </a:endParaRPr>
          </a:p>
        </p:txBody>
      </p:sp>
      <p:sp>
        <p:nvSpPr>
          <p:cNvPr id="35" name="TextBox 56"/>
          <p:cNvSpPr txBox="1">
            <a:spLocks noChangeArrowheads="1"/>
          </p:cNvSpPr>
          <p:nvPr/>
        </p:nvSpPr>
        <p:spPr bwMode="auto">
          <a:xfrm>
            <a:off x="2667000" y="542038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c</a:t>
            </a:r>
            <a:r>
              <a:rPr lang="en-US" altLang="en-US" sz="2800" baseline="-25000" dirty="0">
                <a:latin typeface="+mn-lt"/>
              </a:rPr>
              <a:t>1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39" name="Straight Arrow Connector 16"/>
          <p:cNvCxnSpPr>
            <a:cxnSpLocks noChangeShapeType="1"/>
          </p:cNvCxnSpPr>
          <p:nvPr/>
        </p:nvCxnSpPr>
        <p:spPr bwMode="auto">
          <a:xfrm>
            <a:off x="2857500" y="193899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TextBox 24"/>
          <p:cNvSpPr txBox="1">
            <a:spLocks noChangeArrowheads="1"/>
          </p:cNvSpPr>
          <p:nvPr/>
        </p:nvSpPr>
        <p:spPr bwMode="auto">
          <a:xfrm>
            <a:off x="2647157" y="231840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42" name="Straight Arrow Connector 35"/>
          <p:cNvCxnSpPr>
            <a:cxnSpLocks noChangeShapeType="1"/>
          </p:cNvCxnSpPr>
          <p:nvPr/>
        </p:nvCxnSpPr>
        <p:spPr bwMode="auto">
          <a:xfrm>
            <a:off x="2857500" y="262320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Straight Connector 42"/>
          <p:cNvCxnSpPr/>
          <p:nvPr/>
        </p:nvCxnSpPr>
        <p:spPr>
          <a:xfrm>
            <a:off x="1390829" y="4501218"/>
            <a:ext cx="668158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058986" y="254938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2058986" y="254938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ounded Rectangle 55"/>
          <p:cNvSpPr>
            <a:spLocks noChangeArrowheads="1"/>
          </p:cNvSpPr>
          <p:nvPr/>
        </p:nvSpPr>
        <p:spPr bwMode="auto">
          <a:xfrm>
            <a:off x="3962400" y="319563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4228310" y="346075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58" name="Straight Arrow Connector 16"/>
          <p:cNvCxnSpPr>
            <a:cxnSpLocks noChangeShapeType="1"/>
          </p:cNvCxnSpPr>
          <p:nvPr/>
        </p:nvCxnSpPr>
        <p:spPr bwMode="auto">
          <a:xfrm>
            <a:off x="4457700" y="4192588"/>
            <a:ext cx="0" cy="1293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Box 17"/>
          <p:cNvSpPr txBox="1">
            <a:spLocks noChangeArrowheads="1"/>
          </p:cNvSpPr>
          <p:nvPr/>
        </p:nvSpPr>
        <p:spPr bwMode="auto">
          <a:xfrm>
            <a:off x="4160984" y="1529418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m</a:t>
            </a:r>
            <a:r>
              <a:rPr lang="en-US" altLang="en-US" sz="2800" baseline="-25000" dirty="0">
                <a:latin typeface="+mn-lt"/>
              </a:rPr>
              <a:t>2</a:t>
            </a:r>
            <a:endParaRPr lang="en-US" altLang="en-US" sz="2800" dirty="0">
              <a:latin typeface="+mn-lt"/>
            </a:endParaRPr>
          </a:p>
        </p:txBody>
      </p:sp>
      <p:sp>
        <p:nvSpPr>
          <p:cNvPr id="60" name="TextBox 56"/>
          <p:cNvSpPr txBox="1">
            <a:spLocks noChangeArrowheads="1"/>
          </p:cNvSpPr>
          <p:nvPr/>
        </p:nvSpPr>
        <p:spPr bwMode="auto">
          <a:xfrm>
            <a:off x="4267200" y="541020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c</a:t>
            </a:r>
            <a:r>
              <a:rPr lang="en-US" altLang="en-US" sz="2800" baseline="-25000" dirty="0">
                <a:latin typeface="+mn-lt"/>
              </a:rPr>
              <a:t>2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61" name="Straight Arrow Connector 16"/>
          <p:cNvCxnSpPr>
            <a:cxnSpLocks noChangeShapeType="1"/>
          </p:cNvCxnSpPr>
          <p:nvPr/>
        </p:nvCxnSpPr>
        <p:spPr bwMode="auto">
          <a:xfrm>
            <a:off x="4457700" y="192881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Box 24"/>
          <p:cNvSpPr txBox="1">
            <a:spLocks noChangeArrowheads="1"/>
          </p:cNvSpPr>
          <p:nvPr/>
        </p:nvSpPr>
        <p:spPr bwMode="auto">
          <a:xfrm>
            <a:off x="4247357" y="230822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63" name="Straight Arrow Connector 35"/>
          <p:cNvCxnSpPr>
            <a:cxnSpLocks noChangeShapeType="1"/>
          </p:cNvCxnSpPr>
          <p:nvPr/>
        </p:nvCxnSpPr>
        <p:spPr bwMode="auto">
          <a:xfrm>
            <a:off x="4457700" y="261302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Connector 63"/>
          <p:cNvCxnSpPr/>
          <p:nvPr/>
        </p:nvCxnSpPr>
        <p:spPr>
          <a:xfrm>
            <a:off x="2857500" y="4491038"/>
            <a:ext cx="8016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3659186" y="253920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3659186" y="253920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ounded Rectangle 66"/>
          <p:cNvSpPr>
            <a:spLocks noChangeArrowheads="1"/>
          </p:cNvSpPr>
          <p:nvPr/>
        </p:nvSpPr>
        <p:spPr bwMode="auto">
          <a:xfrm>
            <a:off x="6781800" y="319563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7047710" y="346075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69" name="Straight Arrow Connector 16"/>
          <p:cNvCxnSpPr>
            <a:cxnSpLocks noChangeShapeType="1"/>
          </p:cNvCxnSpPr>
          <p:nvPr/>
        </p:nvCxnSpPr>
        <p:spPr bwMode="auto">
          <a:xfrm>
            <a:off x="7277100" y="4192588"/>
            <a:ext cx="0" cy="1293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TextBox 17"/>
          <p:cNvSpPr txBox="1">
            <a:spLocks noChangeArrowheads="1"/>
          </p:cNvSpPr>
          <p:nvPr/>
        </p:nvSpPr>
        <p:spPr bwMode="auto">
          <a:xfrm>
            <a:off x="6980384" y="1529418"/>
            <a:ext cx="5484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m</a:t>
            </a:r>
            <a:r>
              <a:rPr lang="en-US" altLang="en-US" sz="2800" baseline="-25000" dirty="0">
                <a:latin typeface="Script MT Bold" panose="03040602040607080904" pitchFamily="66" charset="0"/>
              </a:rPr>
              <a:t>l</a:t>
            </a:r>
            <a:endParaRPr lang="en-US" altLang="en-US" sz="2800" dirty="0">
              <a:latin typeface="+mn-lt"/>
            </a:endParaRPr>
          </a:p>
        </p:txBody>
      </p:sp>
      <p:sp>
        <p:nvSpPr>
          <p:cNvPr id="71" name="TextBox 56"/>
          <p:cNvSpPr txBox="1">
            <a:spLocks noChangeArrowheads="1"/>
          </p:cNvSpPr>
          <p:nvPr/>
        </p:nvSpPr>
        <p:spPr bwMode="auto">
          <a:xfrm>
            <a:off x="7086600" y="5410200"/>
            <a:ext cx="4171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c</a:t>
            </a:r>
            <a:r>
              <a:rPr lang="en-US" altLang="en-US" sz="2800" baseline="-25000" dirty="0">
                <a:latin typeface="Script MT Bold" panose="03040602040607080904" pitchFamily="66" charset="0"/>
              </a:rPr>
              <a:t>l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72" name="Straight Arrow Connector 16"/>
          <p:cNvCxnSpPr>
            <a:cxnSpLocks noChangeShapeType="1"/>
          </p:cNvCxnSpPr>
          <p:nvPr/>
        </p:nvCxnSpPr>
        <p:spPr bwMode="auto">
          <a:xfrm>
            <a:off x="7277100" y="192881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Box 24"/>
          <p:cNvSpPr txBox="1">
            <a:spLocks noChangeArrowheads="1"/>
          </p:cNvSpPr>
          <p:nvPr/>
        </p:nvSpPr>
        <p:spPr bwMode="auto">
          <a:xfrm>
            <a:off x="7066757" y="230822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74" name="Straight Arrow Connector 35"/>
          <p:cNvCxnSpPr>
            <a:cxnSpLocks noChangeShapeType="1"/>
          </p:cNvCxnSpPr>
          <p:nvPr/>
        </p:nvCxnSpPr>
        <p:spPr bwMode="auto">
          <a:xfrm>
            <a:off x="7277100" y="261302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>
          <a:xfrm>
            <a:off x="5943600" y="4491038"/>
            <a:ext cx="5349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6478586" y="253920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6478586" y="253920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5334000" y="3205818"/>
            <a:ext cx="6461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3600" b="1"/>
              <a:t>…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0469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CBC-mode decryption</a:t>
            </a:r>
          </a:p>
        </p:txBody>
      </p:sp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2362200" y="320581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628110" y="3470930"/>
            <a:ext cx="65434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F</a:t>
            </a:r>
            <a:r>
              <a:rPr lang="en-US" altLang="en-US" sz="2800" baseline="-25000" dirty="0">
                <a:latin typeface="+mn-lt"/>
              </a:rPr>
              <a:t>k</a:t>
            </a:r>
            <a:r>
              <a:rPr lang="en-US" altLang="en-US" sz="2800" baseline="30000" dirty="0">
                <a:latin typeface="+mn-lt"/>
              </a:rPr>
              <a:t>-1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16" name="Straight Arrow Connector 16"/>
          <p:cNvCxnSpPr>
            <a:cxnSpLocks noChangeShapeType="1"/>
          </p:cNvCxnSpPr>
          <p:nvPr/>
        </p:nvCxnSpPr>
        <p:spPr bwMode="auto">
          <a:xfrm>
            <a:off x="2857500" y="4202768"/>
            <a:ext cx="0" cy="1293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triangle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7"/>
          <p:cNvSpPr txBox="1">
            <a:spLocks noChangeArrowheads="1"/>
          </p:cNvSpPr>
          <p:nvPr/>
        </p:nvSpPr>
        <p:spPr bwMode="auto">
          <a:xfrm>
            <a:off x="2560784" y="1539598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m</a:t>
            </a:r>
            <a:r>
              <a:rPr lang="en-US" altLang="en-US" sz="2800" baseline="-25000" dirty="0">
                <a:latin typeface="+mn-lt"/>
              </a:rPr>
              <a:t>1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33" name="Straight Arrow Connector 51"/>
          <p:cNvCxnSpPr>
            <a:cxnSpLocks noChangeShapeType="1"/>
          </p:cNvCxnSpPr>
          <p:nvPr/>
        </p:nvCxnSpPr>
        <p:spPr bwMode="auto">
          <a:xfrm>
            <a:off x="1390829" y="4491038"/>
            <a:ext cx="0" cy="100554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Box 55"/>
          <p:cNvSpPr txBox="1">
            <a:spLocks noChangeArrowheads="1"/>
          </p:cNvSpPr>
          <p:nvPr/>
        </p:nvSpPr>
        <p:spPr bwMode="auto">
          <a:xfrm>
            <a:off x="1201924" y="542038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c</a:t>
            </a:r>
            <a:r>
              <a:rPr lang="en-US" altLang="en-US" sz="2800" baseline="-25000" dirty="0">
                <a:latin typeface="+mn-lt"/>
              </a:rPr>
              <a:t>0</a:t>
            </a:r>
            <a:endParaRPr lang="en-US" altLang="en-US" sz="2800" dirty="0">
              <a:latin typeface="+mn-lt"/>
            </a:endParaRPr>
          </a:p>
        </p:txBody>
      </p:sp>
      <p:sp>
        <p:nvSpPr>
          <p:cNvPr id="35" name="TextBox 56"/>
          <p:cNvSpPr txBox="1">
            <a:spLocks noChangeArrowheads="1"/>
          </p:cNvSpPr>
          <p:nvPr/>
        </p:nvSpPr>
        <p:spPr bwMode="auto">
          <a:xfrm>
            <a:off x="2667000" y="542038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c</a:t>
            </a:r>
            <a:r>
              <a:rPr lang="en-US" altLang="en-US" sz="2800" baseline="-25000" dirty="0">
                <a:latin typeface="+mn-lt"/>
              </a:rPr>
              <a:t>1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39" name="Straight Arrow Connector 16"/>
          <p:cNvCxnSpPr>
            <a:cxnSpLocks noChangeShapeType="1"/>
          </p:cNvCxnSpPr>
          <p:nvPr/>
        </p:nvCxnSpPr>
        <p:spPr bwMode="auto">
          <a:xfrm>
            <a:off x="2857500" y="193899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triangle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TextBox 24"/>
          <p:cNvSpPr txBox="1">
            <a:spLocks noChangeArrowheads="1"/>
          </p:cNvSpPr>
          <p:nvPr/>
        </p:nvSpPr>
        <p:spPr bwMode="auto">
          <a:xfrm>
            <a:off x="2647157" y="231840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42" name="Straight Arrow Connector 35"/>
          <p:cNvCxnSpPr>
            <a:cxnSpLocks noChangeShapeType="1"/>
          </p:cNvCxnSpPr>
          <p:nvPr/>
        </p:nvCxnSpPr>
        <p:spPr bwMode="auto">
          <a:xfrm>
            <a:off x="2857500" y="262320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triangle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Straight Connector 42"/>
          <p:cNvCxnSpPr/>
          <p:nvPr/>
        </p:nvCxnSpPr>
        <p:spPr>
          <a:xfrm>
            <a:off x="1390829" y="4501218"/>
            <a:ext cx="668158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058986" y="254938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2058986" y="254938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ounded Rectangle 55"/>
          <p:cNvSpPr>
            <a:spLocks noChangeArrowheads="1"/>
          </p:cNvSpPr>
          <p:nvPr/>
        </p:nvSpPr>
        <p:spPr bwMode="auto">
          <a:xfrm>
            <a:off x="3962400" y="319563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4228310" y="3460750"/>
            <a:ext cx="65434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F</a:t>
            </a:r>
            <a:r>
              <a:rPr lang="en-US" altLang="en-US" sz="2800" baseline="-25000" dirty="0">
                <a:latin typeface="+mn-lt"/>
              </a:rPr>
              <a:t>k</a:t>
            </a:r>
            <a:r>
              <a:rPr lang="en-US" altLang="en-US" sz="2800" baseline="30000" dirty="0">
                <a:latin typeface="+mn-lt"/>
              </a:rPr>
              <a:t>-1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58" name="Straight Arrow Connector 16"/>
          <p:cNvCxnSpPr>
            <a:cxnSpLocks noChangeShapeType="1"/>
          </p:cNvCxnSpPr>
          <p:nvPr/>
        </p:nvCxnSpPr>
        <p:spPr bwMode="auto">
          <a:xfrm>
            <a:off x="4457700" y="4192588"/>
            <a:ext cx="0" cy="1293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triangle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Box 17"/>
          <p:cNvSpPr txBox="1">
            <a:spLocks noChangeArrowheads="1"/>
          </p:cNvSpPr>
          <p:nvPr/>
        </p:nvSpPr>
        <p:spPr bwMode="auto">
          <a:xfrm>
            <a:off x="4160984" y="1529418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m</a:t>
            </a:r>
            <a:r>
              <a:rPr lang="en-US" altLang="en-US" sz="2800" baseline="-25000" dirty="0">
                <a:latin typeface="+mn-lt"/>
              </a:rPr>
              <a:t>2</a:t>
            </a:r>
            <a:endParaRPr lang="en-US" altLang="en-US" sz="2800" dirty="0">
              <a:latin typeface="+mn-lt"/>
            </a:endParaRPr>
          </a:p>
        </p:txBody>
      </p:sp>
      <p:sp>
        <p:nvSpPr>
          <p:cNvPr id="60" name="TextBox 56"/>
          <p:cNvSpPr txBox="1">
            <a:spLocks noChangeArrowheads="1"/>
          </p:cNvSpPr>
          <p:nvPr/>
        </p:nvSpPr>
        <p:spPr bwMode="auto">
          <a:xfrm>
            <a:off x="4267200" y="541020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c</a:t>
            </a:r>
            <a:r>
              <a:rPr lang="en-US" altLang="en-US" sz="2800" baseline="-25000" dirty="0">
                <a:latin typeface="+mn-lt"/>
              </a:rPr>
              <a:t>2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61" name="Straight Arrow Connector 16"/>
          <p:cNvCxnSpPr>
            <a:cxnSpLocks noChangeShapeType="1"/>
          </p:cNvCxnSpPr>
          <p:nvPr/>
        </p:nvCxnSpPr>
        <p:spPr bwMode="auto">
          <a:xfrm>
            <a:off x="4457700" y="192881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triangle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Box 24"/>
          <p:cNvSpPr txBox="1">
            <a:spLocks noChangeArrowheads="1"/>
          </p:cNvSpPr>
          <p:nvPr/>
        </p:nvSpPr>
        <p:spPr bwMode="auto">
          <a:xfrm>
            <a:off x="4247357" y="230822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63" name="Straight Arrow Connector 35"/>
          <p:cNvCxnSpPr>
            <a:cxnSpLocks noChangeShapeType="1"/>
          </p:cNvCxnSpPr>
          <p:nvPr/>
        </p:nvCxnSpPr>
        <p:spPr bwMode="auto">
          <a:xfrm>
            <a:off x="4457700" y="261302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triangle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Connector 63"/>
          <p:cNvCxnSpPr/>
          <p:nvPr/>
        </p:nvCxnSpPr>
        <p:spPr>
          <a:xfrm>
            <a:off x="2857500" y="4491038"/>
            <a:ext cx="8016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3659186" y="253920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3659186" y="253920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ounded Rectangle 66"/>
          <p:cNvSpPr>
            <a:spLocks noChangeArrowheads="1"/>
          </p:cNvSpPr>
          <p:nvPr/>
        </p:nvSpPr>
        <p:spPr bwMode="auto">
          <a:xfrm>
            <a:off x="6781800" y="319563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7047710" y="3460750"/>
            <a:ext cx="65434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F</a:t>
            </a:r>
            <a:r>
              <a:rPr lang="en-US" altLang="en-US" sz="2800" baseline="-25000" dirty="0">
                <a:latin typeface="+mn-lt"/>
              </a:rPr>
              <a:t>k</a:t>
            </a:r>
            <a:r>
              <a:rPr lang="en-US" altLang="en-US" sz="2800" baseline="30000" dirty="0">
                <a:latin typeface="+mn-lt"/>
              </a:rPr>
              <a:t>-1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69" name="Straight Arrow Connector 16"/>
          <p:cNvCxnSpPr>
            <a:cxnSpLocks noChangeShapeType="1"/>
          </p:cNvCxnSpPr>
          <p:nvPr/>
        </p:nvCxnSpPr>
        <p:spPr bwMode="auto">
          <a:xfrm>
            <a:off x="7277100" y="4192588"/>
            <a:ext cx="0" cy="1293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triangle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TextBox 17"/>
          <p:cNvSpPr txBox="1">
            <a:spLocks noChangeArrowheads="1"/>
          </p:cNvSpPr>
          <p:nvPr/>
        </p:nvSpPr>
        <p:spPr bwMode="auto">
          <a:xfrm>
            <a:off x="6980384" y="1529418"/>
            <a:ext cx="5484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m</a:t>
            </a:r>
            <a:r>
              <a:rPr lang="en-US" altLang="en-US" sz="2800" baseline="-25000" dirty="0">
                <a:latin typeface="Script MT Bold" panose="03040602040607080904" pitchFamily="66" charset="0"/>
              </a:rPr>
              <a:t>l</a:t>
            </a:r>
            <a:endParaRPr lang="en-US" altLang="en-US" sz="2800" dirty="0">
              <a:latin typeface="+mn-lt"/>
            </a:endParaRPr>
          </a:p>
        </p:txBody>
      </p:sp>
      <p:sp>
        <p:nvSpPr>
          <p:cNvPr id="71" name="TextBox 56"/>
          <p:cNvSpPr txBox="1">
            <a:spLocks noChangeArrowheads="1"/>
          </p:cNvSpPr>
          <p:nvPr/>
        </p:nvSpPr>
        <p:spPr bwMode="auto">
          <a:xfrm>
            <a:off x="7086600" y="5410200"/>
            <a:ext cx="4171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c</a:t>
            </a:r>
            <a:r>
              <a:rPr lang="en-US" altLang="en-US" sz="2800" baseline="-25000" dirty="0">
                <a:latin typeface="Script MT Bold" panose="03040602040607080904" pitchFamily="66" charset="0"/>
              </a:rPr>
              <a:t>l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72" name="Straight Arrow Connector 16"/>
          <p:cNvCxnSpPr>
            <a:cxnSpLocks noChangeShapeType="1"/>
          </p:cNvCxnSpPr>
          <p:nvPr/>
        </p:nvCxnSpPr>
        <p:spPr bwMode="auto">
          <a:xfrm>
            <a:off x="7277100" y="192881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triangle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Box 24"/>
          <p:cNvSpPr txBox="1">
            <a:spLocks noChangeArrowheads="1"/>
          </p:cNvSpPr>
          <p:nvPr/>
        </p:nvSpPr>
        <p:spPr bwMode="auto">
          <a:xfrm>
            <a:off x="7066757" y="230822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74" name="Straight Arrow Connector 35"/>
          <p:cNvCxnSpPr>
            <a:cxnSpLocks noChangeShapeType="1"/>
          </p:cNvCxnSpPr>
          <p:nvPr/>
        </p:nvCxnSpPr>
        <p:spPr bwMode="auto">
          <a:xfrm>
            <a:off x="7277100" y="261302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triangle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>
          <a:xfrm>
            <a:off x="5943600" y="4491038"/>
            <a:ext cx="5349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6478586" y="253920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6478586" y="253920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5334000" y="3205818"/>
            <a:ext cx="6461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3600" b="1"/>
              <a:t>…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618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Symbol"/>
              </a:rPr>
              <a:t>If an attacker modifies c</a:t>
            </a:r>
            <a:r>
              <a:rPr lang="en-US" baseline="-25000" dirty="0">
                <a:sym typeface="Symbol"/>
              </a:rPr>
              <a:t>i-1</a:t>
            </a:r>
            <a:r>
              <a:rPr lang="en-US" dirty="0">
                <a:sym typeface="Symbol"/>
              </a:rPr>
              <a:t>, this causes a predictable change to m</a:t>
            </a:r>
            <a:r>
              <a:rPr lang="en-US" baseline="-25000" dirty="0">
                <a:sym typeface="Symbol"/>
              </a:rPr>
              <a:t>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5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Arbitrary-length messages?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Message </a:t>
            </a:r>
            <a:r>
              <a:rPr lang="en-US" dirty="0">
                <a:sym typeface="Symbol"/>
              </a:rPr>
              <a:t></a:t>
            </a:r>
            <a:r>
              <a:rPr lang="en-US" dirty="0"/>
              <a:t> encoded data </a:t>
            </a:r>
            <a:r>
              <a:rPr lang="en-US" dirty="0">
                <a:sym typeface="Symbol"/>
              </a:rPr>
              <a:t> </a:t>
            </a:r>
            <a:r>
              <a:rPr lang="en-US" dirty="0" err="1">
                <a:sym typeface="Symbol"/>
              </a:rPr>
              <a:t>ciphertext</a:t>
            </a:r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PKCS #7 encoding:</a:t>
            </a:r>
          </a:p>
          <a:p>
            <a:pPr lvl="1"/>
            <a:r>
              <a:rPr lang="en-US" dirty="0">
                <a:sym typeface="Symbol"/>
              </a:rPr>
              <a:t>Assume message is an integral # of bytes</a:t>
            </a:r>
          </a:p>
          <a:p>
            <a:pPr lvl="1"/>
            <a:r>
              <a:rPr lang="en-US" dirty="0">
                <a:sym typeface="Symbol"/>
              </a:rPr>
              <a:t>Let L be the block length (in bytes) of the cipher</a:t>
            </a:r>
          </a:p>
          <a:p>
            <a:pPr lvl="1"/>
            <a:r>
              <a:rPr lang="en-US" dirty="0">
                <a:sym typeface="Symbol"/>
              </a:rPr>
              <a:t>Let b &gt; 0 be # of bytes that need to be appended to the message to get length a multiple of L</a:t>
            </a:r>
          </a:p>
          <a:p>
            <a:pPr lvl="2"/>
            <a:r>
              <a:rPr lang="en-US" dirty="0">
                <a:sym typeface="Symbol"/>
              </a:rPr>
              <a:t>1 ≤ b ≤ L; note b  0</a:t>
            </a:r>
          </a:p>
          <a:p>
            <a:pPr lvl="1"/>
            <a:r>
              <a:rPr lang="en-US" dirty="0">
                <a:sym typeface="Symbol"/>
              </a:rPr>
              <a:t>Append b (encoded in 1 byte), b times</a:t>
            </a:r>
          </a:p>
          <a:p>
            <a:pPr lvl="2"/>
            <a:r>
              <a:rPr lang="en-US" dirty="0">
                <a:sym typeface="Symbol"/>
              </a:rPr>
              <a:t>I.e., if 3 bytes of padding are needed, append 0x030303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153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Decryption?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CBC-mode decryption to obtain encoded data</a:t>
            </a:r>
          </a:p>
          <a:p>
            <a:r>
              <a:rPr lang="en-US" dirty="0"/>
              <a:t>Say the final byte of encoded data has value b</a:t>
            </a:r>
          </a:p>
          <a:p>
            <a:pPr lvl="1"/>
            <a:r>
              <a:rPr lang="en-US" dirty="0"/>
              <a:t>If b=0 or b &gt; L, return “error”</a:t>
            </a:r>
          </a:p>
          <a:p>
            <a:pPr lvl="1"/>
            <a:r>
              <a:rPr lang="en-US" dirty="0"/>
              <a:t>If final b bytes of encoded data are not all equal </a:t>
            </a:r>
            <a:br>
              <a:rPr lang="en-US" dirty="0"/>
            </a:br>
            <a:r>
              <a:rPr lang="en-US" dirty="0"/>
              <a:t>to b, return “error”</a:t>
            </a:r>
          </a:p>
          <a:p>
            <a:pPr lvl="1"/>
            <a:r>
              <a:rPr lang="en-US" dirty="0"/>
              <a:t>Otherwise, strip off final b bytes of the encoded data, and output what remains as the message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637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CBC-MAC vs. CBC-mode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CBC-MAC is </a:t>
            </a:r>
            <a:r>
              <a:rPr lang="en-US" i="1" dirty="0"/>
              <a:t>deterministic</a:t>
            </a:r>
            <a:r>
              <a:rPr lang="en-US" dirty="0"/>
              <a:t> (no IV)</a:t>
            </a:r>
          </a:p>
          <a:p>
            <a:pPr lvl="1"/>
            <a:r>
              <a:rPr lang="en-US" dirty="0"/>
              <a:t>MACs do not need to be randomized to be secure</a:t>
            </a:r>
          </a:p>
          <a:p>
            <a:pPr lvl="1"/>
            <a:r>
              <a:rPr lang="en-US" dirty="0"/>
              <a:t>Verification is done by re-computing the result</a:t>
            </a:r>
          </a:p>
          <a:p>
            <a:endParaRPr lang="en-US" dirty="0"/>
          </a:p>
          <a:p>
            <a:r>
              <a:rPr lang="en-US" dirty="0"/>
              <a:t>In CBC-MAC, </a:t>
            </a:r>
            <a:r>
              <a:rPr lang="en-US" i="1" dirty="0"/>
              <a:t>only the final value </a:t>
            </a:r>
            <a:r>
              <a:rPr lang="en-US" dirty="0"/>
              <a:t>is output</a:t>
            </a:r>
          </a:p>
          <a:p>
            <a:endParaRPr lang="en-US" dirty="0"/>
          </a:p>
          <a:p>
            <a:r>
              <a:rPr lang="en-US" dirty="0"/>
              <a:t>Both are essential for security</a:t>
            </a:r>
          </a:p>
          <a:p>
            <a:pPr lvl="1"/>
            <a:r>
              <a:rPr lang="en-US" dirty="0"/>
              <a:t>Exercise: show attacks on variants </a:t>
            </a:r>
          </a:p>
        </p:txBody>
      </p:sp>
    </p:spTree>
    <p:extLst>
      <p:ext uri="{BB962C8B-B14F-4D97-AF65-F5344CB8AC3E}">
        <p14:creationId xmlns:p14="http://schemas.microsoft.com/office/powerpoint/2010/main" val="4650074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(L=8)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9050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AB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5146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1242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4F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7338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21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3434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9530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7C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5626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1722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02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4343400" y="2819400"/>
            <a:ext cx="0" cy="19050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905000" y="495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AB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514600" y="495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01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124200" y="495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4F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733800" y="495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21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343400" y="495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00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953000" y="495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7C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562600" y="495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02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172200" y="495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367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29" grpId="1" animBg="1"/>
      <p:bldP spid="30" grpId="0" animBg="1"/>
      <p:bldP spid="30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upe, Magnifier, Loupe, Glass, Magnify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295400"/>
            <a:ext cx="1826525" cy="1849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1912385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1912385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5" name="Text Box 7"/>
          <p:cNvSpPr txBox="1">
            <a:spLocks noChangeArrowheads="1"/>
          </p:cNvSpPr>
          <p:nvPr/>
        </p:nvSpPr>
        <p:spPr bwMode="auto">
          <a:xfrm>
            <a:off x="8077200" y="2375060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0837" y="3289518"/>
            <a:ext cx="19848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c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/>
              <a:t> </a:t>
            </a:r>
            <a:r>
              <a:rPr lang="en-US" sz="2800" dirty="0" err="1"/>
              <a:t>Enc</a:t>
            </a:r>
            <a:r>
              <a:rPr lang="en-US" sz="2800" baseline="-25000" dirty="0" err="1"/>
              <a:t>k</a:t>
            </a:r>
            <a:r>
              <a:rPr lang="en-US" sz="2800" dirty="0"/>
              <a:t>(m)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66228" y="2375060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2590800" y="2070317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266410" y="1536917"/>
            <a:ext cx="3369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</a:t>
            </a:r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 flipV="1">
            <a:off x="4218994" y="3350776"/>
            <a:ext cx="1829940" cy="128724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938596" y="3505200"/>
            <a:ext cx="426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c’</a:t>
            </a:r>
          </a:p>
        </p:txBody>
      </p:sp>
      <p:sp>
        <p:nvSpPr>
          <p:cNvPr id="16" name="Line 8"/>
          <p:cNvSpPr>
            <a:spLocks noChangeShapeType="1"/>
          </p:cNvSpPr>
          <p:nvPr/>
        </p:nvSpPr>
        <p:spPr bwMode="auto">
          <a:xfrm flipV="1">
            <a:off x="4523792" y="3731776"/>
            <a:ext cx="1829940" cy="128724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 rot="-2100000">
            <a:off x="4860210" y="3908135"/>
            <a:ext cx="10877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error?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801174" y="3276600"/>
            <a:ext cx="1293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Dec</a:t>
            </a:r>
            <a:r>
              <a:rPr lang="en-US" sz="2800" baseline="-25000" dirty="0"/>
              <a:t>k</a:t>
            </a:r>
            <a:r>
              <a:rPr lang="en-US" sz="2800" dirty="0"/>
              <a:t>(c')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67400" y="4876800"/>
            <a:ext cx="27674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Padding oracle!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389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/>
      <p:bldP spid="16" grpId="0" animBg="1"/>
      <p:bldP spid="17" grpId="0"/>
      <p:bldP spid="18" grpId="0"/>
      <p:bldP spid="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Padding oracles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Padding oracles are often present in, e.g., web applications</a:t>
            </a:r>
          </a:p>
          <a:p>
            <a:endParaRPr lang="en-US" dirty="0"/>
          </a:p>
          <a:p>
            <a:r>
              <a:rPr lang="en-US" dirty="0"/>
              <a:t>Even if an error is not explicitly returned, an attacker might be able to detect differences in timing, behavior, etc. after decryption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8507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idea of the attack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a two-block </a:t>
            </a:r>
            <a:r>
              <a:rPr lang="en-US" dirty="0" err="1"/>
              <a:t>ciphertext</a:t>
            </a:r>
            <a:r>
              <a:rPr lang="en-US" dirty="0"/>
              <a:t> IV, c</a:t>
            </a:r>
          </a:p>
          <a:p>
            <a:pPr lvl="1"/>
            <a:r>
              <a:rPr lang="en-US" dirty="0"/>
              <a:t>Encoded data = F</a:t>
            </a:r>
            <a:r>
              <a:rPr lang="en-US" baseline="-25000" dirty="0"/>
              <a:t>k</a:t>
            </a:r>
            <a:r>
              <a:rPr lang="en-US" baseline="30000" dirty="0"/>
              <a:t>-1</a:t>
            </a:r>
            <a:r>
              <a:rPr lang="en-US" dirty="0"/>
              <a:t>(c) </a:t>
            </a:r>
            <a:r>
              <a:rPr lang="en-US" dirty="0">
                <a:sym typeface="Symbol"/>
              </a:rPr>
              <a:t> IV</a:t>
            </a:r>
          </a:p>
          <a:p>
            <a:pPr lvl="1"/>
            <a:r>
              <a:rPr lang="en-US" dirty="0">
                <a:sym typeface="Symbol"/>
              </a:rPr>
              <a:t>Goal is to learn the encoded data</a:t>
            </a: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Main observation: If an attacker modifies (only) the </a:t>
            </a:r>
            <a:r>
              <a:rPr lang="en-US" i="1" dirty="0" err="1">
                <a:sym typeface="Symbol"/>
              </a:rPr>
              <a:t>i</a:t>
            </a:r>
            <a:r>
              <a:rPr lang="en-US" dirty="0" err="1">
                <a:sym typeface="Symbol"/>
              </a:rPr>
              <a:t>th</a:t>
            </a:r>
            <a:r>
              <a:rPr lang="en-US" dirty="0">
                <a:sym typeface="Symbol"/>
              </a:rPr>
              <a:t> byte of IV, this causes a predictable change to (only) the </a:t>
            </a:r>
            <a:r>
              <a:rPr lang="en-US" i="1" dirty="0" err="1">
                <a:sym typeface="Symbol"/>
              </a:rPr>
              <a:t>i</a:t>
            </a:r>
            <a:r>
              <a:rPr lang="en-US" dirty="0" err="1">
                <a:sym typeface="Symbol"/>
              </a:rPr>
              <a:t>th</a:t>
            </a:r>
            <a:r>
              <a:rPr lang="en-US" dirty="0">
                <a:sym typeface="Symbol"/>
              </a:rPr>
              <a:t> byte of the encoded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359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33600" y="114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XX</a:t>
            </a:r>
          </a:p>
        </p:txBody>
      </p:sp>
      <p:sp>
        <p:nvSpPr>
          <p:cNvPr id="5" name="Rectangle 4"/>
          <p:cNvSpPr/>
          <p:nvPr/>
        </p:nvSpPr>
        <p:spPr>
          <a:xfrm>
            <a:off x="2743200" y="114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XX</a:t>
            </a:r>
          </a:p>
        </p:txBody>
      </p:sp>
      <p:sp>
        <p:nvSpPr>
          <p:cNvPr id="6" name="Rectangle 5"/>
          <p:cNvSpPr/>
          <p:nvPr/>
        </p:nvSpPr>
        <p:spPr>
          <a:xfrm>
            <a:off x="3352800" y="114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XX</a:t>
            </a:r>
          </a:p>
        </p:txBody>
      </p:sp>
      <p:sp>
        <p:nvSpPr>
          <p:cNvPr id="7" name="Rectangle 6"/>
          <p:cNvSpPr/>
          <p:nvPr/>
        </p:nvSpPr>
        <p:spPr>
          <a:xfrm>
            <a:off x="3962400" y="114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XX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0" y="114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XX</a:t>
            </a:r>
          </a:p>
        </p:txBody>
      </p:sp>
      <p:sp>
        <p:nvSpPr>
          <p:cNvPr id="9" name="Rectangle 8"/>
          <p:cNvSpPr/>
          <p:nvPr/>
        </p:nvSpPr>
        <p:spPr>
          <a:xfrm>
            <a:off x="5181600" y="114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XX</a:t>
            </a:r>
          </a:p>
        </p:txBody>
      </p:sp>
      <p:sp>
        <p:nvSpPr>
          <p:cNvPr id="10" name="Rectangle 9"/>
          <p:cNvSpPr/>
          <p:nvPr/>
        </p:nvSpPr>
        <p:spPr>
          <a:xfrm>
            <a:off x="5791200" y="114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XX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400800" y="114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XX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133600" y="2819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AB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743200" y="2819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352800" y="2819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4F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962400" y="2819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21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72000" y="2819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181600" y="2819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7C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791200" y="2819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02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400800" y="2819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9E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21961" y="1143000"/>
            <a:ext cx="12554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F</a:t>
            </a:r>
            <a:r>
              <a:rPr lang="en-US" sz="3200" baseline="-25000" dirty="0"/>
              <a:t>k</a:t>
            </a:r>
            <a:r>
              <a:rPr lang="en-US" sz="3200" baseline="30000" dirty="0"/>
              <a:t>-1</a:t>
            </a:r>
            <a:r>
              <a:rPr lang="en-US" sz="3200" dirty="0"/>
              <a:t>(c):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60148" y="2844225"/>
            <a:ext cx="6172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IV: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337870" y="1905000"/>
            <a:ext cx="538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ym typeface="Symbol"/>
              </a:rPr>
              <a:t></a:t>
            </a:r>
            <a:endParaRPr lang="en-US" sz="3600" dirty="0"/>
          </a:p>
        </p:txBody>
      </p:sp>
      <p:sp>
        <p:nvSpPr>
          <p:cNvPr id="23" name="Rectangle 22"/>
          <p:cNvSpPr/>
          <p:nvPr/>
        </p:nvSpPr>
        <p:spPr>
          <a:xfrm>
            <a:off x="2133600" y="4419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XX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743200" y="4419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XX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352800" y="4419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XX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962400" y="4419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XX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572000" y="4419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XX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181600" y="4419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XX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791200" y="4419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XX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400800" y="4419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XX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400387" y="3581400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=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52400" y="4151293"/>
            <a:ext cx="152503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800" dirty="0"/>
              <a:t>Encoded </a:t>
            </a:r>
            <a:br>
              <a:rPr lang="en-US" sz="2800" dirty="0"/>
            </a:br>
            <a:r>
              <a:rPr lang="en-US" sz="2800" dirty="0"/>
              <a:t>data: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133600" y="2819400"/>
            <a:ext cx="609600" cy="6096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sp>
        <p:nvSpPr>
          <p:cNvPr id="34" name="Rectangle 33"/>
          <p:cNvSpPr/>
          <p:nvPr/>
        </p:nvSpPr>
        <p:spPr>
          <a:xfrm>
            <a:off x="2133600" y="4419600"/>
            <a:ext cx="609600" cy="6096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sp>
        <p:nvSpPr>
          <p:cNvPr id="35" name="TextBox 34"/>
          <p:cNvSpPr txBox="1"/>
          <p:nvPr/>
        </p:nvSpPr>
        <p:spPr>
          <a:xfrm>
            <a:off x="381000" y="6019800"/>
            <a:ext cx="18036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“Success”</a:t>
            </a:r>
          </a:p>
        </p:txBody>
      </p:sp>
      <p:sp>
        <p:nvSpPr>
          <p:cNvPr id="36" name="Rectangle 35"/>
          <p:cNvSpPr/>
          <p:nvPr/>
        </p:nvSpPr>
        <p:spPr>
          <a:xfrm>
            <a:off x="2743200" y="2819400"/>
            <a:ext cx="609600" cy="6096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sp>
        <p:nvSpPr>
          <p:cNvPr id="37" name="Rectangle 36"/>
          <p:cNvSpPr/>
          <p:nvPr/>
        </p:nvSpPr>
        <p:spPr>
          <a:xfrm>
            <a:off x="2743200" y="4419600"/>
            <a:ext cx="609600" cy="6096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sp>
        <p:nvSpPr>
          <p:cNvPr id="38" name="Rectangle 37"/>
          <p:cNvSpPr/>
          <p:nvPr/>
        </p:nvSpPr>
        <p:spPr>
          <a:xfrm>
            <a:off x="3352800" y="2819400"/>
            <a:ext cx="609600" cy="6096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sp>
        <p:nvSpPr>
          <p:cNvPr id="39" name="Rectangle 38"/>
          <p:cNvSpPr/>
          <p:nvPr/>
        </p:nvSpPr>
        <p:spPr>
          <a:xfrm>
            <a:off x="3352800" y="4419600"/>
            <a:ext cx="609600" cy="6096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sp>
        <p:nvSpPr>
          <p:cNvPr id="40" name="TextBox 39"/>
          <p:cNvSpPr txBox="1"/>
          <p:nvPr/>
        </p:nvSpPr>
        <p:spPr>
          <a:xfrm>
            <a:off x="6730701" y="6019800"/>
            <a:ext cx="13840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“Error”</a:t>
            </a:r>
          </a:p>
        </p:txBody>
      </p:sp>
      <p:sp>
        <p:nvSpPr>
          <p:cNvPr id="41" name="Right Brace 40"/>
          <p:cNvSpPr/>
          <p:nvPr/>
        </p:nvSpPr>
        <p:spPr>
          <a:xfrm rot="5400000">
            <a:off x="5044873" y="3520874"/>
            <a:ext cx="349651" cy="3581401"/>
          </a:xfrm>
          <a:prstGeom prst="righ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3962400" y="4419600"/>
            <a:ext cx="609600" cy="609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06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572000" y="4419600"/>
            <a:ext cx="609600" cy="609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06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181600" y="4419600"/>
            <a:ext cx="609600" cy="609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06</a:t>
            </a:r>
          </a:p>
        </p:txBody>
      </p:sp>
      <p:sp>
        <p:nvSpPr>
          <p:cNvPr id="45" name="Rectangle 44"/>
          <p:cNvSpPr/>
          <p:nvPr/>
        </p:nvSpPr>
        <p:spPr>
          <a:xfrm>
            <a:off x="5791200" y="4419600"/>
            <a:ext cx="609600" cy="609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06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400800" y="4419600"/>
            <a:ext cx="609600" cy="609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34</a:t>
            </a:fld>
            <a:endParaRPr lang="en-US"/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6705600" y="874931"/>
            <a:ext cx="152400" cy="26806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221976" y="457200"/>
            <a:ext cx="15504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0x9E </a:t>
            </a:r>
            <a:r>
              <a:rPr lang="en-US" sz="2000" dirty="0">
                <a:sym typeface="Symbol"/>
              </a:rPr>
              <a:t> 0x06</a:t>
            </a:r>
            <a:endParaRPr lang="en-US" sz="2000" dirty="0"/>
          </a:p>
        </p:txBody>
      </p:sp>
      <p:sp>
        <p:nvSpPr>
          <p:cNvPr id="49" name="Rectangle 48"/>
          <p:cNvSpPr/>
          <p:nvPr/>
        </p:nvSpPr>
        <p:spPr>
          <a:xfrm>
            <a:off x="6400800" y="1143000"/>
            <a:ext cx="609600" cy="609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98</a:t>
            </a:r>
          </a:p>
        </p:txBody>
      </p:sp>
    </p:spTree>
    <p:extLst>
      <p:ext uri="{BB962C8B-B14F-4D97-AF65-F5344CB8AC3E}">
        <p14:creationId xmlns:p14="http://schemas.microsoft.com/office/powerpoint/2010/main" val="363034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/>
      <p:bldP spid="36" grpId="0" animBg="1"/>
      <p:bldP spid="37" grpId="0" animBg="1"/>
      <p:bldP spid="38" grpId="0" animBg="1"/>
      <p:bldP spid="39" grpId="0" animBg="1"/>
      <p:bldP spid="40" grpId="0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8" grpId="0"/>
      <p:bldP spid="4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33600" y="114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XX</a:t>
            </a:r>
          </a:p>
        </p:txBody>
      </p:sp>
      <p:sp>
        <p:nvSpPr>
          <p:cNvPr id="5" name="Rectangle 4"/>
          <p:cNvSpPr/>
          <p:nvPr/>
        </p:nvSpPr>
        <p:spPr>
          <a:xfrm>
            <a:off x="2743200" y="114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XX</a:t>
            </a:r>
          </a:p>
        </p:txBody>
      </p:sp>
      <p:sp>
        <p:nvSpPr>
          <p:cNvPr id="6" name="Rectangle 5"/>
          <p:cNvSpPr/>
          <p:nvPr/>
        </p:nvSpPr>
        <p:spPr>
          <a:xfrm>
            <a:off x="3352800" y="114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XX</a:t>
            </a:r>
          </a:p>
        </p:txBody>
      </p:sp>
      <p:sp>
        <p:nvSpPr>
          <p:cNvPr id="7" name="Rectangle 6"/>
          <p:cNvSpPr/>
          <p:nvPr/>
        </p:nvSpPr>
        <p:spPr>
          <a:xfrm>
            <a:off x="3962400" y="114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XX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0" y="114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XX</a:t>
            </a:r>
          </a:p>
        </p:txBody>
      </p:sp>
      <p:sp>
        <p:nvSpPr>
          <p:cNvPr id="9" name="Rectangle 8"/>
          <p:cNvSpPr/>
          <p:nvPr/>
        </p:nvSpPr>
        <p:spPr>
          <a:xfrm>
            <a:off x="5181600" y="114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XX</a:t>
            </a:r>
          </a:p>
        </p:txBody>
      </p:sp>
      <p:sp>
        <p:nvSpPr>
          <p:cNvPr id="10" name="Rectangle 9"/>
          <p:cNvSpPr/>
          <p:nvPr/>
        </p:nvSpPr>
        <p:spPr>
          <a:xfrm>
            <a:off x="5791200" y="114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XX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400800" y="114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98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133600" y="2819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AB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743200" y="2819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352800" y="2819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4F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962400" y="2819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21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72000" y="2819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181600" y="2819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7C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791200" y="2819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02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400800" y="2819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9E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21961" y="1143000"/>
            <a:ext cx="12554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F</a:t>
            </a:r>
            <a:r>
              <a:rPr lang="en-US" sz="3200" baseline="-25000" dirty="0"/>
              <a:t>k</a:t>
            </a:r>
            <a:r>
              <a:rPr lang="en-US" sz="3200" baseline="30000" dirty="0"/>
              <a:t>-1</a:t>
            </a:r>
            <a:r>
              <a:rPr lang="en-US" sz="3200" dirty="0"/>
              <a:t>(c):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60148" y="2844225"/>
            <a:ext cx="6172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IV: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337870" y="1905000"/>
            <a:ext cx="538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ym typeface="Symbol"/>
              </a:rPr>
              <a:t></a:t>
            </a:r>
            <a:endParaRPr lang="en-US" sz="3600" dirty="0"/>
          </a:p>
        </p:txBody>
      </p:sp>
      <p:sp>
        <p:nvSpPr>
          <p:cNvPr id="23" name="Rectangle 22"/>
          <p:cNvSpPr/>
          <p:nvPr/>
        </p:nvSpPr>
        <p:spPr>
          <a:xfrm>
            <a:off x="2133600" y="4419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XX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743200" y="4419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XX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352800" y="4419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06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962400" y="4419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06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572000" y="4419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06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181600" y="4419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06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791200" y="4419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06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400800" y="4419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06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400387" y="3581400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=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52400" y="4151293"/>
            <a:ext cx="152503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800" dirty="0"/>
              <a:t>Encoded </a:t>
            </a:r>
            <a:br>
              <a:rPr lang="en-US" sz="2800" dirty="0"/>
            </a:br>
            <a:r>
              <a:rPr lang="en-US" sz="2800" dirty="0"/>
              <a:t>data: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38200" y="5562600"/>
            <a:ext cx="19367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“Success!”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400800" y="2819400"/>
            <a:ext cx="6096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9F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 flipH="1">
            <a:off x="6729848" y="2551331"/>
            <a:ext cx="152400" cy="26806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198674" y="2190690"/>
            <a:ext cx="14975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ym typeface="Symbol"/>
              </a:rPr>
              <a:t>0x98  0x07</a:t>
            </a:r>
            <a:endParaRPr lang="en-US" sz="2000" dirty="0"/>
          </a:p>
        </p:txBody>
      </p:sp>
      <p:sp>
        <p:nvSpPr>
          <p:cNvPr id="52" name="Rectangle 51"/>
          <p:cNvSpPr/>
          <p:nvPr/>
        </p:nvSpPr>
        <p:spPr>
          <a:xfrm>
            <a:off x="6400800" y="4419600"/>
            <a:ext cx="6096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07</a:t>
            </a:r>
          </a:p>
        </p:txBody>
      </p:sp>
      <p:sp>
        <p:nvSpPr>
          <p:cNvPr id="54" name="Rectangle 53"/>
          <p:cNvSpPr/>
          <p:nvPr/>
        </p:nvSpPr>
        <p:spPr>
          <a:xfrm>
            <a:off x="5791200" y="2819400"/>
            <a:ext cx="6096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03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 flipH="1">
            <a:off x="6096000" y="2551331"/>
            <a:ext cx="152400" cy="26806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334000" y="2190690"/>
            <a:ext cx="23102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0x02 </a:t>
            </a:r>
            <a:r>
              <a:rPr lang="en-US" sz="2000" dirty="0">
                <a:sym typeface="Symbol"/>
              </a:rPr>
              <a:t> 0x06  0x07</a:t>
            </a:r>
            <a:endParaRPr lang="en-US" sz="2000" dirty="0"/>
          </a:p>
        </p:txBody>
      </p:sp>
      <p:sp>
        <p:nvSpPr>
          <p:cNvPr id="57" name="Rectangle 56"/>
          <p:cNvSpPr/>
          <p:nvPr/>
        </p:nvSpPr>
        <p:spPr>
          <a:xfrm>
            <a:off x="5181600" y="2819400"/>
            <a:ext cx="6096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7D</a:t>
            </a:r>
          </a:p>
        </p:txBody>
      </p:sp>
      <p:sp>
        <p:nvSpPr>
          <p:cNvPr id="58" name="Rectangle 57"/>
          <p:cNvSpPr/>
          <p:nvPr/>
        </p:nvSpPr>
        <p:spPr>
          <a:xfrm>
            <a:off x="4572000" y="2819400"/>
            <a:ext cx="6096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01</a:t>
            </a:r>
          </a:p>
        </p:txBody>
      </p:sp>
      <p:sp>
        <p:nvSpPr>
          <p:cNvPr id="59" name="Rectangle 58"/>
          <p:cNvSpPr/>
          <p:nvPr/>
        </p:nvSpPr>
        <p:spPr>
          <a:xfrm>
            <a:off x="3962400" y="2819400"/>
            <a:ext cx="6096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20</a:t>
            </a:r>
          </a:p>
        </p:txBody>
      </p:sp>
      <p:sp>
        <p:nvSpPr>
          <p:cNvPr id="60" name="Rectangle 59"/>
          <p:cNvSpPr/>
          <p:nvPr/>
        </p:nvSpPr>
        <p:spPr>
          <a:xfrm>
            <a:off x="3352800" y="2819400"/>
            <a:ext cx="6096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4E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791200" y="4419600"/>
            <a:ext cx="6096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07</a:t>
            </a:r>
          </a:p>
        </p:txBody>
      </p:sp>
      <p:sp>
        <p:nvSpPr>
          <p:cNvPr id="62" name="Rectangle 61"/>
          <p:cNvSpPr/>
          <p:nvPr/>
        </p:nvSpPr>
        <p:spPr>
          <a:xfrm>
            <a:off x="5181600" y="4419600"/>
            <a:ext cx="6096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07</a:t>
            </a:r>
          </a:p>
        </p:txBody>
      </p:sp>
      <p:sp>
        <p:nvSpPr>
          <p:cNvPr id="63" name="Rectangle 62"/>
          <p:cNvSpPr/>
          <p:nvPr/>
        </p:nvSpPr>
        <p:spPr>
          <a:xfrm>
            <a:off x="4572000" y="4419600"/>
            <a:ext cx="6096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07</a:t>
            </a:r>
          </a:p>
        </p:txBody>
      </p:sp>
      <p:sp>
        <p:nvSpPr>
          <p:cNvPr id="64" name="Rectangle 63"/>
          <p:cNvSpPr/>
          <p:nvPr/>
        </p:nvSpPr>
        <p:spPr>
          <a:xfrm>
            <a:off x="3962400" y="4419600"/>
            <a:ext cx="6096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07</a:t>
            </a:r>
          </a:p>
        </p:txBody>
      </p:sp>
      <p:sp>
        <p:nvSpPr>
          <p:cNvPr id="65" name="Rectangle 64"/>
          <p:cNvSpPr/>
          <p:nvPr/>
        </p:nvSpPr>
        <p:spPr>
          <a:xfrm>
            <a:off x="3352800" y="4419600"/>
            <a:ext cx="6096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07</a:t>
            </a:r>
          </a:p>
        </p:txBody>
      </p:sp>
      <p:sp>
        <p:nvSpPr>
          <p:cNvPr id="66" name="Rectangle 65"/>
          <p:cNvSpPr/>
          <p:nvPr/>
        </p:nvSpPr>
        <p:spPr>
          <a:xfrm>
            <a:off x="2743200" y="2819400"/>
            <a:ext cx="6096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00</a:t>
            </a:r>
          </a:p>
        </p:txBody>
      </p:sp>
      <p:sp>
        <p:nvSpPr>
          <p:cNvPr id="67" name="Rectangle 66"/>
          <p:cNvSpPr/>
          <p:nvPr/>
        </p:nvSpPr>
        <p:spPr>
          <a:xfrm>
            <a:off x="2743200" y="2819400"/>
            <a:ext cx="6096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01</a:t>
            </a:r>
          </a:p>
        </p:txBody>
      </p:sp>
      <p:sp>
        <p:nvSpPr>
          <p:cNvPr id="68" name="Rectangle 67"/>
          <p:cNvSpPr/>
          <p:nvPr/>
        </p:nvSpPr>
        <p:spPr>
          <a:xfrm>
            <a:off x="2743200" y="2819400"/>
            <a:ext cx="6096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02</a:t>
            </a:r>
          </a:p>
        </p:txBody>
      </p:sp>
      <p:sp>
        <p:nvSpPr>
          <p:cNvPr id="69" name="Rectangle 68"/>
          <p:cNvSpPr/>
          <p:nvPr/>
        </p:nvSpPr>
        <p:spPr>
          <a:xfrm>
            <a:off x="2743200" y="2819400"/>
            <a:ext cx="6096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41</a:t>
            </a:r>
          </a:p>
        </p:txBody>
      </p:sp>
      <p:sp>
        <p:nvSpPr>
          <p:cNvPr id="70" name="Rectangle 69"/>
          <p:cNvSpPr/>
          <p:nvPr/>
        </p:nvSpPr>
        <p:spPr>
          <a:xfrm>
            <a:off x="2743200" y="4419600"/>
            <a:ext cx="6096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07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191000" y="5105400"/>
            <a:ext cx="474790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XX </a:t>
            </a:r>
            <a:r>
              <a:rPr lang="en-US" sz="2400" dirty="0">
                <a:sym typeface="Symbol"/>
              </a:rPr>
              <a:t> 0x41 = 0x07</a:t>
            </a:r>
          </a:p>
          <a:p>
            <a:pPr algn="ctr"/>
            <a:r>
              <a:rPr lang="en-US" sz="2400" dirty="0">
                <a:sym typeface="Symbol" panose="05050102010706020507" pitchFamily="18" charset="2"/>
              </a:rPr>
              <a:t> </a:t>
            </a:r>
            <a:r>
              <a:rPr lang="en-US" sz="2400" dirty="0">
                <a:sym typeface="Symbol"/>
              </a:rPr>
              <a:t>XX = 0x41  0x07</a:t>
            </a:r>
          </a:p>
          <a:p>
            <a:pPr algn="ctr"/>
            <a:r>
              <a:rPr lang="en-US" sz="2400" dirty="0">
                <a:sym typeface="Symbol" panose="05050102010706020507" pitchFamily="18" charset="2"/>
              </a:rPr>
              <a:t> plaintext byte = </a:t>
            </a:r>
            <a:r>
              <a:rPr lang="en-US" sz="2400" dirty="0">
                <a:sym typeface="Symbol"/>
              </a:rPr>
              <a:t>XX  0x01 = 0x47</a:t>
            </a:r>
          </a:p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453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7" grpId="0" animBg="1"/>
      <p:bldP spid="50" grpId="0"/>
      <p:bldP spid="52" grpId="0" animBg="1"/>
      <p:bldP spid="54" grpId="0" animBg="1"/>
      <p:bldP spid="56" grpId="0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Attack complexity?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≤ L attempts to learn the # of padding bytes</a:t>
            </a:r>
          </a:p>
          <a:p>
            <a:endParaRPr lang="en-US" dirty="0"/>
          </a:p>
          <a:p>
            <a:r>
              <a:rPr lang="en-US" dirty="0"/>
              <a:t>≤ 2</a:t>
            </a:r>
            <a:r>
              <a:rPr lang="en-US" baseline="30000" dirty="0"/>
              <a:t>8</a:t>
            </a:r>
            <a:r>
              <a:rPr lang="en-US" dirty="0"/>
              <a:t> = 256 attempts to learn a plaintext byte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473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of (basic) CBC-MAC?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F is a pseudorandom function with block length n, then for any </a:t>
            </a:r>
            <a:r>
              <a:rPr lang="en-US" u="sng" dirty="0"/>
              <a:t>fixed</a:t>
            </a:r>
            <a:r>
              <a:rPr lang="en-US" dirty="0"/>
              <a:t> </a:t>
            </a:r>
            <a:r>
              <a:rPr lang="en-US" dirty="0">
                <a:latin typeface="Script MT Bold" panose="03040602040607080904" pitchFamily="66" charset="0"/>
              </a:rPr>
              <a:t>l</a:t>
            </a:r>
            <a:r>
              <a:rPr lang="en-US" dirty="0"/>
              <a:t>, basic CBC-MAC is a secure MAC for messages of length </a:t>
            </a:r>
            <a:r>
              <a:rPr lang="en-US" dirty="0" err="1">
                <a:latin typeface="Script MT Bold" panose="03040602040607080904" pitchFamily="66" charset="0"/>
              </a:rPr>
              <a:t>l</a:t>
            </a:r>
            <a:r>
              <a:rPr lang="en-US" dirty="0" err="1"/>
              <a:t>·n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The sender and receiver must agree on the length parameter </a:t>
            </a:r>
            <a:r>
              <a:rPr lang="en-US" dirty="0">
                <a:latin typeface="Script MT Bold" panose="03040602040607080904" pitchFamily="66" charset="0"/>
              </a:rPr>
              <a:t>l</a:t>
            </a:r>
            <a:r>
              <a:rPr lang="en-US" dirty="0"/>
              <a:t> in advance</a:t>
            </a:r>
          </a:p>
          <a:p>
            <a:pPr lvl="1"/>
            <a:r>
              <a:rPr lang="en-US" dirty="0"/>
              <a:t>Basic CBC-MAC is </a:t>
            </a:r>
            <a:r>
              <a:rPr lang="en-US" i="1" dirty="0"/>
              <a:t>not</a:t>
            </a:r>
            <a:r>
              <a:rPr lang="en-US" dirty="0"/>
              <a:t> secure if this is not done!</a:t>
            </a:r>
          </a:p>
        </p:txBody>
      </p:sp>
    </p:spTree>
    <p:extLst>
      <p:ext uri="{BB962C8B-B14F-4D97-AF65-F5344CB8AC3E}">
        <p14:creationId xmlns:p14="http://schemas.microsoft.com/office/powerpoint/2010/main" val="2145096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CBC-MAC extensions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Several ways to handle variable-length messages</a:t>
            </a:r>
          </a:p>
          <a:p>
            <a:endParaRPr lang="en-US" dirty="0"/>
          </a:p>
          <a:p>
            <a:r>
              <a:rPr lang="en-US" dirty="0"/>
              <a:t>One of the simplest: </a:t>
            </a:r>
            <a:r>
              <a:rPr lang="en-US" i="1" dirty="0"/>
              <a:t>prepend</a:t>
            </a:r>
            <a:r>
              <a:rPr lang="en-US" dirty="0"/>
              <a:t> the message length before applying (basic) CBC-MAC</a:t>
            </a:r>
          </a:p>
        </p:txBody>
      </p:sp>
    </p:spTree>
    <p:extLst>
      <p:ext uri="{BB962C8B-B14F-4D97-AF65-F5344CB8AC3E}">
        <p14:creationId xmlns:p14="http://schemas.microsoft.com/office/powerpoint/2010/main" val="2125082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CBC-MAC</a:t>
            </a:r>
          </a:p>
        </p:txBody>
      </p:sp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2667000" y="320581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932910" y="347093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7" name="Straight Arrow Connector 16"/>
          <p:cNvCxnSpPr>
            <a:cxnSpLocks noChangeShapeType="1"/>
          </p:cNvCxnSpPr>
          <p:nvPr/>
        </p:nvCxnSpPr>
        <p:spPr bwMode="auto">
          <a:xfrm>
            <a:off x="3162300" y="4202768"/>
            <a:ext cx="0" cy="28827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17"/>
          <p:cNvSpPr txBox="1">
            <a:spLocks noChangeArrowheads="1"/>
          </p:cNvSpPr>
          <p:nvPr/>
        </p:nvSpPr>
        <p:spPr bwMode="auto">
          <a:xfrm>
            <a:off x="2926080" y="1539598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m</a:t>
            </a:r>
            <a:r>
              <a:rPr lang="en-US" altLang="en-US" sz="2800" baseline="-25000" dirty="0">
                <a:latin typeface="+mn-lt"/>
              </a:rPr>
              <a:t>1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12" name="Straight Arrow Connector 16"/>
          <p:cNvCxnSpPr>
            <a:cxnSpLocks noChangeShapeType="1"/>
          </p:cNvCxnSpPr>
          <p:nvPr/>
        </p:nvCxnSpPr>
        <p:spPr bwMode="auto">
          <a:xfrm>
            <a:off x="3162300" y="193899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24"/>
          <p:cNvSpPr txBox="1">
            <a:spLocks noChangeArrowheads="1"/>
          </p:cNvSpPr>
          <p:nvPr/>
        </p:nvSpPr>
        <p:spPr bwMode="auto">
          <a:xfrm>
            <a:off x="2951957" y="231840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14" name="Straight Arrow Connector 35"/>
          <p:cNvCxnSpPr>
            <a:cxnSpLocks noChangeShapeType="1"/>
          </p:cNvCxnSpPr>
          <p:nvPr/>
        </p:nvCxnSpPr>
        <p:spPr bwMode="auto">
          <a:xfrm>
            <a:off x="3162300" y="262320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ounded Rectangle 17"/>
          <p:cNvSpPr>
            <a:spLocks noChangeArrowheads="1"/>
          </p:cNvSpPr>
          <p:nvPr/>
        </p:nvSpPr>
        <p:spPr bwMode="auto">
          <a:xfrm>
            <a:off x="4267200" y="319563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533110" y="346075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20" name="Straight Arrow Connector 16"/>
          <p:cNvCxnSpPr>
            <a:cxnSpLocks noChangeShapeType="1"/>
          </p:cNvCxnSpPr>
          <p:nvPr/>
        </p:nvCxnSpPr>
        <p:spPr bwMode="auto">
          <a:xfrm>
            <a:off x="4762500" y="4197350"/>
            <a:ext cx="0" cy="29845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Box 17"/>
          <p:cNvSpPr txBox="1">
            <a:spLocks noChangeArrowheads="1"/>
          </p:cNvSpPr>
          <p:nvPr/>
        </p:nvSpPr>
        <p:spPr bwMode="auto">
          <a:xfrm>
            <a:off x="4526280" y="1539598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m</a:t>
            </a:r>
            <a:r>
              <a:rPr lang="en-US" altLang="en-US" sz="2800" baseline="-25000" dirty="0">
                <a:latin typeface="+mn-lt"/>
              </a:rPr>
              <a:t>2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23" name="Straight Arrow Connector 16"/>
          <p:cNvCxnSpPr>
            <a:cxnSpLocks noChangeShapeType="1"/>
          </p:cNvCxnSpPr>
          <p:nvPr/>
        </p:nvCxnSpPr>
        <p:spPr bwMode="auto">
          <a:xfrm>
            <a:off x="4762500" y="192881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TextBox 24"/>
          <p:cNvSpPr txBox="1">
            <a:spLocks noChangeArrowheads="1"/>
          </p:cNvSpPr>
          <p:nvPr/>
        </p:nvSpPr>
        <p:spPr bwMode="auto">
          <a:xfrm>
            <a:off x="4552157" y="230822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25" name="Straight Arrow Connector 35"/>
          <p:cNvCxnSpPr>
            <a:cxnSpLocks noChangeShapeType="1"/>
          </p:cNvCxnSpPr>
          <p:nvPr/>
        </p:nvCxnSpPr>
        <p:spPr bwMode="auto">
          <a:xfrm>
            <a:off x="4762500" y="261302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>
          <a:xfrm>
            <a:off x="3162300" y="4491038"/>
            <a:ext cx="8016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3963986" y="253920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3963986" y="253920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>
            <a:spLocks noChangeArrowheads="1"/>
          </p:cNvSpPr>
          <p:nvPr/>
        </p:nvSpPr>
        <p:spPr bwMode="auto">
          <a:xfrm>
            <a:off x="7086600" y="319563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7352510" y="346075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31" name="Straight Arrow Connector 16"/>
          <p:cNvCxnSpPr>
            <a:cxnSpLocks noChangeShapeType="1"/>
          </p:cNvCxnSpPr>
          <p:nvPr/>
        </p:nvCxnSpPr>
        <p:spPr bwMode="auto">
          <a:xfrm>
            <a:off x="7581900" y="4192588"/>
            <a:ext cx="0" cy="1293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TextBox 17"/>
          <p:cNvSpPr txBox="1">
            <a:spLocks noChangeArrowheads="1"/>
          </p:cNvSpPr>
          <p:nvPr/>
        </p:nvSpPr>
        <p:spPr bwMode="auto">
          <a:xfrm>
            <a:off x="7333488" y="1539598"/>
            <a:ext cx="5485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m</a:t>
            </a:r>
            <a:r>
              <a:rPr lang="en-US" altLang="en-US" sz="2800" baseline="-25000" dirty="0">
                <a:latin typeface="Script MT Bold" panose="03040602040607080904" pitchFamily="66" charset="0"/>
              </a:rPr>
              <a:t>l</a:t>
            </a:r>
            <a:endParaRPr lang="en-US" altLang="en-US" sz="2800" dirty="0">
              <a:latin typeface="Script MT Bold" panose="03040602040607080904" pitchFamily="66" charset="0"/>
            </a:endParaRPr>
          </a:p>
        </p:txBody>
      </p:sp>
      <p:sp>
        <p:nvSpPr>
          <p:cNvPr id="33" name="TextBox 56"/>
          <p:cNvSpPr txBox="1">
            <a:spLocks noChangeArrowheads="1"/>
          </p:cNvSpPr>
          <p:nvPr/>
        </p:nvSpPr>
        <p:spPr bwMode="auto">
          <a:xfrm>
            <a:off x="7434072" y="5410200"/>
            <a:ext cx="3048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t</a:t>
            </a:r>
          </a:p>
        </p:txBody>
      </p:sp>
      <p:cxnSp>
        <p:nvCxnSpPr>
          <p:cNvPr id="34" name="Straight Arrow Connector 16"/>
          <p:cNvCxnSpPr>
            <a:cxnSpLocks noChangeShapeType="1"/>
          </p:cNvCxnSpPr>
          <p:nvPr/>
        </p:nvCxnSpPr>
        <p:spPr bwMode="auto">
          <a:xfrm>
            <a:off x="7581900" y="192881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TextBox 24"/>
          <p:cNvSpPr txBox="1">
            <a:spLocks noChangeArrowheads="1"/>
          </p:cNvSpPr>
          <p:nvPr/>
        </p:nvSpPr>
        <p:spPr bwMode="auto">
          <a:xfrm>
            <a:off x="7371557" y="230822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36" name="Straight Arrow Connector 35"/>
          <p:cNvCxnSpPr>
            <a:cxnSpLocks noChangeShapeType="1"/>
          </p:cNvCxnSpPr>
          <p:nvPr/>
        </p:nvCxnSpPr>
        <p:spPr bwMode="auto">
          <a:xfrm>
            <a:off x="7581900" y="261302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Connector 36"/>
          <p:cNvCxnSpPr/>
          <p:nvPr/>
        </p:nvCxnSpPr>
        <p:spPr>
          <a:xfrm>
            <a:off x="6248400" y="4491038"/>
            <a:ext cx="5349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6783386" y="253920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6783386" y="253920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5638800" y="3205818"/>
            <a:ext cx="6461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3600" b="1"/>
              <a:t>…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762500" y="4495800"/>
            <a:ext cx="5349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ounded Rectangle 40"/>
          <p:cNvSpPr>
            <a:spLocks noChangeArrowheads="1"/>
          </p:cNvSpPr>
          <p:nvPr/>
        </p:nvSpPr>
        <p:spPr bwMode="auto">
          <a:xfrm>
            <a:off x="1066800" y="3210580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cxnSp>
        <p:nvCxnSpPr>
          <p:cNvPr id="42" name="Straight Arrow Connector 16"/>
          <p:cNvCxnSpPr>
            <a:cxnSpLocks noChangeShapeType="1"/>
          </p:cNvCxnSpPr>
          <p:nvPr/>
        </p:nvCxnSpPr>
        <p:spPr bwMode="auto">
          <a:xfrm>
            <a:off x="1562100" y="4207530"/>
            <a:ext cx="0" cy="28827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Box 17"/>
          <p:cNvSpPr txBox="1">
            <a:spLocks noChangeArrowheads="1"/>
          </p:cNvSpPr>
          <p:nvPr/>
        </p:nvSpPr>
        <p:spPr bwMode="auto">
          <a:xfrm>
            <a:off x="1412059" y="1539598"/>
            <a:ext cx="30008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Script MT Bold" panose="03040602040607080904" pitchFamily="66" charset="0"/>
              </a:rPr>
              <a:t>l</a:t>
            </a:r>
          </a:p>
        </p:txBody>
      </p:sp>
      <p:cxnSp>
        <p:nvCxnSpPr>
          <p:cNvPr id="47" name="Straight Arrow Connector 35"/>
          <p:cNvCxnSpPr>
            <a:cxnSpLocks noChangeShapeType="1"/>
            <a:stCxn id="44" idx="2"/>
          </p:cNvCxnSpPr>
          <p:nvPr/>
        </p:nvCxnSpPr>
        <p:spPr bwMode="auto">
          <a:xfrm>
            <a:off x="1562100" y="2062818"/>
            <a:ext cx="0" cy="114776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Straight Connector 47"/>
          <p:cNvCxnSpPr/>
          <p:nvPr/>
        </p:nvCxnSpPr>
        <p:spPr>
          <a:xfrm>
            <a:off x="1562100" y="4495800"/>
            <a:ext cx="8016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2363786" y="2543969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2363786" y="2543969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1332710" y="344427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01260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CBC-MAC extensions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Several ways to handle variable-length messages</a:t>
            </a:r>
          </a:p>
          <a:p>
            <a:endParaRPr lang="en-US" dirty="0"/>
          </a:p>
          <a:p>
            <a:r>
              <a:rPr lang="en-US" dirty="0"/>
              <a:t>One of the simplest: </a:t>
            </a:r>
            <a:r>
              <a:rPr lang="en-US" i="1" dirty="0"/>
              <a:t>prepend</a:t>
            </a:r>
            <a:r>
              <a:rPr lang="en-US" dirty="0"/>
              <a:t> the message length before applying (basic) CBC-MAC</a:t>
            </a:r>
          </a:p>
          <a:p>
            <a:pPr lvl="1"/>
            <a:r>
              <a:rPr lang="en-US" dirty="0"/>
              <a:t>Can also be adapted to handle messages whose length is not a multiple of the block length</a:t>
            </a:r>
          </a:p>
        </p:txBody>
      </p:sp>
    </p:spTree>
    <p:extLst>
      <p:ext uri="{BB962C8B-B14F-4D97-AF65-F5344CB8AC3E}">
        <p14:creationId xmlns:p14="http://schemas.microsoft.com/office/powerpoint/2010/main" val="1033691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Back to secrecy…</a:t>
            </a:r>
          </a:p>
        </p:txBody>
      </p:sp>
    </p:spTree>
    <p:extLst>
      <p:ext uri="{BB962C8B-B14F-4D97-AF65-F5344CB8AC3E}">
        <p14:creationId xmlns:p14="http://schemas.microsoft.com/office/powerpoint/2010/main" val="1055546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far…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context of encryption (secrecy), so far we have only been considering a </a:t>
            </a:r>
            <a:r>
              <a:rPr lang="en-US" i="1" dirty="0"/>
              <a:t>passive, eavesdropping</a:t>
            </a:r>
            <a:r>
              <a:rPr lang="en-US" dirty="0"/>
              <a:t> attacker</a:t>
            </a:r>
          </a:p>
        </p:txBody>
      </p:sp>
    </p:spTree>
    <p:extLst>
      <p:ext uri="{BB962C8B-B14F-4D97-AF65-F5344CB8AC3E}">
        <p14:creationId xmlns:p14="http://schemas.microsoft.com/office/powerpoint/2010/main" val="72033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5651</TotalTime>
  <Words>1368</Words>
  <Application>Microsoft Office PowerPoint</Application>
  <PresentationFormat>On-screen Show (4:3)</PresentationFormat>
  <Paragraphs>326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Arial</vt:lpstr>
      <vt:lpstr>Calibri</vt:lpstr>
      <vt:lpstr>Script MT Bold</vt:lpstr>
      <vt:lpstr>Office Theme</vt:lpstr>
      <vt:lpstr>Cryptography</vt:lpstr>
      <vt:lpstr>(Basic) CBC-MAC</vt:lpstr>
      <vt:lpstr>CBC-MAC vs. CBC-mode</vt:lpstr>
      <vt:lpstr>Security of (basic) CBC-MAC?</vt:lpstr>
      <vt:lpstr>CBC-MAC extensions</vt:lpstr>
      <vt:lpstr>CBC-MAC</vt:lpstr>
      <vt:lpstr>CBC-MAC extensions</vt:lpstr>
      <vt:lpstr>PowerPoint Presentation</vt:lpstr>
      <vt:lpstr>So far…</vt:lpstr>
      <vt:lpstr>PowerPoint Presentation</vt:lpstr>
      <vt:lpstr>So far…</vt:lpstr>
      <vt:lpstr>PowerPoint Presentation</vt:lpstr>
      <vt:lpstr>Malleability</vt:lpstr>
      <vt:lpstr>Malleability</vt:lpstr>
      <vt:lpstr>PowerPoint Presentation</vt:lpstr>
      <vt:lpstr>Malleability</vt:lpstr>
      <vt:lpstr>Chosen-ciphertext attacks</vt:lpstr>
      <vt:lpstr>PowerPoint Presentation</vt:lpstr>
      <vt:lpstr>Chosen-ciphertext attacks</vt:lpstr>
      <vt:lpstr>CCA-security</vt:lpstr>
      <vt:lpstr>CCA-security</vt:lpstr>
      <vt:lpstr>CCA-security</vt:lpstr>
      <vt:lpstr>Chosen-ciphertext attacks and malleability</vt:lpstr>
      <vt:lpstr>Padding-oracle attacks</vt:lpstr>
      <vt:lpstr>CBC-mode encryption</vt:lpstr>
      <vt:lpstr>CBC-mode decryption</vt:lpstr>
      <vt:lpstr>Observation</vt:lpstr>
      <vt:lpstr>Arbitrary-length messages?</vt:lpstr>
      <vt:lpstr>Decryption?</vt:lpstr>
      <vt:lpstr>Example (L=8)</vt:lpstr>
      <vt:lpstr>PowerPoint Presentation</vt:lpstr>
      <vt:lpstr>Padding oracles</vt:lpstr>
      <vt:lpstr>Main idea of the attack</vt:lpstr>
      <vt:lpstr>PowerPoint Presentation</vt:lpstr>
      <vt:lpstr>PowerPoint Presentation</vt:lpstr>
      <vt:lpstr>Attack complexity?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510</cp:revision>
  <dcterms:created xsi:type="dcterms:W3CDTF">2014-06-02T02:25:30Z</dcterms:created>
  <dcterms:modified xsi:type="dcterms:W3CDTF">2022-03-01T16:09:47Z</dcterms:modified>
</cp:coreProperties>
</file>