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658" r:id="rId3"/>
    <p:sldId id="618" r:id="rId4"/>
    <p:sldId id="659" r:id="rId5"/>
    <p:sldId id="648" r:id="rId6"/>
    <p:sldId id="649" r:id="rId7"/>
    <p:sldId id="650" r:id="rId8"/>
    <p:sldId id="677" r:id="rId9"/>
    <p:sldId id="661" r:id="rId10"/>
    <p:sldId id="662" r:id="rId11"/>
    <p:sldId id="663" r:id="rId12"/>
    <p:sldId id="664" r:id="rId13"/>
    <p:sldId id="665" r:id="rId14"/>
    <p:sldId id="666" r:id="rId15"/>
    <p:sldId id="667" r:id="rId16"/>
    <p:sldId id="668" r:id="rId17"/>
    <p:sldId id="673" r:id="rId18"/>
    <p:sldId id="669" r:id="rId19"/>
    <p:sldId id="674" r:id="rId20"/>
    <p:sldId id="671" r:id="rId21"/>
    <p:sldId id="672" r:id="rId22"/>
    <p:sldId id="713" r:id="rId23"/>
    <p:sldId id="675" r:id="rId24"/>
    <p:sldId id="676" r:id="rId25"/>
    <p:sldId id="678" r:id="rId26"/>
    <p:sldId id="679" r:id="rId27"/>
    <p:sldId id="709" r:id="rId28"/>
    <p:sldId id="680" r:id="rId29"/>
    <p:sldId id="681" r:id="rId30"/>
    <p:sldId id="691" r:id="rId31"/>
    <p:sldId id="682" r:id="rId32"/>
    <p:sldId id="684" r:id="rId33"/>
    <p:sldId id="685" r:id="rId34"/>
    <p:sldId id="687" r:id="rId35"/>
    <p:sldId id="688" r:id="rId36"/>
    <p:sldId id="6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11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dirty="0" err="1"/>
              <a:t>m</a:t>
            </a:r>
            <a:r>
              <a:rPr lang="en-US" sz="2800" baseline="-25000" dirty="0" err="1"/>
              <a:t>t</a:t>
            </a:r>
            <a:endParaRPr lang="en-US" sz="2800" dirty="0"/>
          </a:p>
          <a:p>
            <a:pPr algn="ctr"/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…</a:t>
            </a:r>
            <a:br>
              <a:rPr lang="en-US" sz="2800" dirty="0"/>
            </a:br>
            <a:r>
              <a:rPr lang="en-US" sz="2800" dirty="0" err="1"/>
              <a:t>c</a:t>
            </a:r>
            <a:r>
              <a:rPr lang="en-US" sz="2800" baseline="-25000" dirty="0" err="1"/>
              <a:t>t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</a:t>
            </a:r>
            <a:r>
              <a:rPr lang="en-US" sz="2800" dirty="0" err="1"/>
              <a:t>m</a:t>
            </a:r>
            <a:r>
              <a:rPr lang="en-US" sz="2800" baseline="-25000" dirty="0" err="1"/>
              <a:t>t</a:t>
            </a:r>
            <a:r>
              <a:rPr lang="en-US" sz="2800" dirty="0"/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7432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590800" y="37338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22098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7249" y="321058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4299420" y="27856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the attacker can be </a:t>
            </a:r>
            <a:r>
              <a:rPr lang="en-US" i="1" dirty="0"/>
              <a:t>active?</a:t>
            </a:r>
          </a:p>
          <a:p>
            <a:pPr lvl="1"/>
            <a:r>
              <a:rPr lang="en-US" dirty="0"/>
              <a:t>Modifying what is sent over the channel</a:t>
            </a:r>
          </a:p>
          <a:p>
            <a:pPr lvl="1"/>
            <a:r>
              <a:rPr lang="en-US" dirty="0"/>
              <a:t>Injecting traffic on the channel</a:t>
            </a:r>
          </a:p>
        </p:txBody>
      </p:sp>
    </p:spTree>
    <p:extLst>
      <p:ext uri="{BB962C8B-B14F-4D97-AF65-F5344CB8AC3E}">
        <p14:creationId xmlns:p14="http://schemas.microsoft.com/office/powerpoint/2010/main" val="44877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837" y="412498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68248" y="30480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93210" y="4112062"/>
            <a:ext cx="2109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m’ </a:t>
            </a:r>
            <a:r>
              <a:rPr lang="en-US" sz="2800" dirty="0">
                <a:sym typeface="Symbol"/>
              </a:rPr>
              <a:t>:=</a:t>
            </a:r>
            <a:r>
              <a:rPr lang="en-US" sz="2800" dirty="0"/>
              <a:t> Dec</a:t>
            </a:r>
            <a:r>
              <a:rPr lang="en-US" sz="2800" baseline="-25000" dirty="0"/>
              <a:t>k</a:t>
            </a:r>
            <a:r>
              <a:rPr lang="en-US" sz="2800" dirty="0"/>
              <a:t>(c')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25648" y="3035083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c’</a:t>
            </a:r>
          </a:p>
        </p:txBody>
      </p:sp>
    </p:spTree>
    <p:extLst>
      <p:ext uri="{BB962C8B-B14F-4D97-AF65-F5344CB8AC3E}">
        <p14:creationId xmlns:p14="http://schemas.microsoft.com/office/powerpoint/2010/main" val="113399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(Informal</a:t>
            </a:r>
            <a:r>
              <a:rPr lang="en-US" dirty="0">
                <a:sym typeface="Wingdings" panose="05000000000000000000" pitchFamily="2" charset="2"/>
              </a:rPr>
              <a:t>:) </a:t>
            </a:r>
            <a:r>
              <a:rPr lang="en-US" dirty="0"/>
              <a:t>A scheme is </a:t>
            </a:r>
            <a:r>
              <a:rPr lang="en-US" i="1" dirty="0"/>
              <a:t>malleable</a:t>
            </a:r>
            <a:r>
              <a:rPr lang="en-US" dirty="0"/>
              <a:t> if it is possible to modify a </a:t>
            </a:r>
            <a:r>
              <a:rPr lang="en-US" dirty="0" err="1"/>
              <a:t>ciphertext</a:t>
            </a:r>
            <a:r>
              <a:rPr lang="en-US" dirty="0"/>
              <a:t> and thereby cause a </a:t>
            </a:r>
            <a:r>
              <a:rPr lang="en-US" i="1" dirty="0"/>
              <a:t>predictable change</a:t>
            </a:r>
            <a:r>
              <a:rPr lang="en-US" dirty="0"/>
              <a:t> to the plaintext</a:t>
            </a:r>
          </a:p>
          <a:p>
            <a:endParaRPr lang="en-US" dirty="0"/>
          </a:p>
          <a:p>
            <a:r>
              <a:rPr lang="en-US" dirty="0"/>
              <a:t>Malleability can be dangerous!</a:t>
            </a:r>
          </a:p>
          <a:p>
            <a:pPr lvl="1"/>
            <a:r>
              <a:rPr lang="en-US" dirty="0"/>
              <a:t>E.g., encrypted bank transactions</a:t>
            </a:r>
          </a:p>
        </p:txBody>
      </p:sp>
    </p:spTree>
    <p:extLst>
      <p:ext uri="{BB962C8B-B14F-4D97-AF65-F5344CB8AC3E}">
        <p14:creationId xmlns:p14="http://schemas.microsoft.com/office/powerpoint/2010/main" val="150133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encryption schemes we have seen so far are malleable!</a:t>
            </a:r>
          </a:p>
          <a:p>
            <a:endParaRPr lang="en-US" dirty="0"/>
          </a:p>
          <a:p>
            <a:r>
              <a:rPr lang="en-US" dirty="0"/>
              <a:t>E.g., the one-time pad...</a:t>
            </a:r>
          </a:p>
        </p:txBody>
      </p:sp>
    </p:spTree>
    <p:extLst>
      <p:ext uri="{BB962C8B-B14F-4D97-AF65-F5344CB8AC3E}">
        <p14:creationId xmlns:p14="http://schemas.microsoft.com/office/powerpoint/2010/main" val="3194712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570" y="4124980"/>
            <a:ext cx="291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:= (m</a:t>
            </a:r>
            <a:r>
              <a:rPr lang="en-US" sz="2800" baseline="-25000" dirty="0">
                <a:sym typeface="Symbol"/>
              </a:rPr>
              <a:t>1</a:t>
            </a:r>
            <a:r>
              <a:rPr lang="en-US" sz="2800" dirty="0">
                <a:sym typeface="Symbol"/>
              </a:rPr>
              <a:t>m</a:t>
            </a:r>
            <a:r>
              <a:rPr lang="en-US" sz="2800" baseline="-25000" dirty="0">
                <a:sym typeface="Symbol"/>
              </a:rPr>
              <a:t>2</a:t>
            </a:r>
            <a:r>
              <a:rPr lang="en-US" sz="2800" dirty="0">
                <a:sym typeface="Symbol"/>
              </a:rPr>
              <a:t>…</a:t>
            </a:r>
            <a:r>
              <a:rPr lang="en-US" sz="2800" dirty="0" err="1">
                <a:sym typeface="Symbol"/>
              </a:rPr>
              <a:t>m</a:t>
            </a:r>
            <a:r>
              <a:rPr lang="en-US" sz="2800" baseline="-25000" dirty="0" err="1">
                <a:sym typeface="Symbol"/>
              </a:rPr>
              <a:t>n</a:t>
            </a:r>
            <a:r>
              <a:rPr lang="en-US" sz="2800" dirty="0">
                <a:sym typeface="Symbol"/>
              </a:rPr>
              <a:t>)k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30480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c</a:t>
            </a:r>
            <a:r>
              <a:rPr lang="en-US" sz="2800" baseline="-25000" dirty="0" err="1"/>
              <a:t>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4112062"/>
            <a:ext cx="399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/>
              <a:t>1</a:t>
            </a:r>
            <a:r>
              <a:rPr lang="en-US" sz="2800" dirty="0"/>
              <a:t>m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m’</a:t>
            </a:r>
            <a:r>
              <a:rPr lang="en-US" sz="2800" baseline="-25000" dirty="0" err="1"/>
              <a:t>n</a:t>
            </a:r>
            <a:r>
              <a:rPr lang="en-US" sz="2800" dirty="0"/>
              <a:t> := (c</a:t>
            </a:r>
            <a:r>
              <a:rPr lang="en-US" sz="2800" baseline="-25000" dirty="0"/>
              <a:t>1</a:t>
            </a:r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c’</a:t>
            </a:r>
            <a:r>
              <a:rPr lang="en-US" sz="2800" baseline="-25000" dirty="0" err="1"/>
              <a:t>n</a:t>
            </a:r>
            <a:r>
              <a:rPr lang="en-US" sz="2800" dirty="0"/>
              <a:t>)</a:t>
            </a:r>
            <a:r>
              <a:rPr lang="en-US" sz="2800" dirty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79240" y="3035083"/>
            <a:ext cx="134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1</a:t>
            </a:r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…</a:t>
            </a:r>
            <a:r>
              <a:rPr lang="en-US" sz="2800" dirty="0" err="1"/>
              <a:t>c’</a:t>
            </a:r>
            <a:r>
              <a:rPr lang="en-US" sz="2800" baseline="-25000" dirty="0" err="1"/>
              <a:t>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13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schemes we have seen so far are malleable!</a:t>
            </a:r>
          </a:p>
          <a:p>
            <a:endParaRPr lang="en-US" dirty="0"/>
          </a:p>
          <a:p>
            <a:r>
              <a:rPr lang="en-US" dirty="0"/>
              <a:t>E.g., the one-time pad...</a:t>
            </a:r>
          </a:p>
          <a:p>
            <a:pPr lvl="1"/>
            <a:r>
              <a:rPr lang="en-US" dirty="0"/>
              <a:t>Perfect secrecy does not imply non-malleability!</a:t>
            </a:r>
          </a:p>
          <a:p>
            <a:pPr lvl="1"/>
            <a:endParaRPr lang="en-US" dirty="0"/>
          </a:p>
          <a:p>
            <a:r>
              <a:rPr lang="en-US" dirty="0"/>
              <a:t>Similar attacks (and sometimes others) on </a:t>
            </a:r>
            <a:r>
              <a:rPr lang="en-US" i="1" dirty="0"/>
              <a:t>all</a:t>
            </a:r>
            <a:r>
              <a:rPr lang="en-US" dirty="0"/>
              <a:t> the encryption schemes we have seen so far</a:t>
            </a:r>
          </a:p>
        </p:txBody>
      </p:sp>
    </p:spTree>
    <p:extLst>
      <p:ext uri="{BB962C8B-B14F-4D97-AF65-F5344CB8AC3E}">
        <p14:creationId xmlns:p14="http://schemas.microsoft.com/office/powerpoint/2010/main" val="431192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i="1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Models settings in which the attacker can influence what gets </a:t>
            </a:r>
            <a:r>
              <a:rPr lang="en-US" i="1" dirty="0"/>
              <a:t>decrypted, </a:t>
            </a:r>
            <a:r>
              <a:rPr lang="en-US" dirty="0"/>
              <a:t>and observe the effects</a:t>
            </a:r>
          </a:p>
          <a:p>
            <a:pPr lvl="1"/>
            <a:r>
              <a:rPr lang="en-US" dirty="0"/>
              <a:t>I.e., interact with the receiver (who decrypts) in addition to the sender (who encrypts)</a:t>
            </a:r>
          </a:p>
        </p:txBody>
      </p:sp>
    </p:spTree>
    <p:extLst>
      <p:ext uri="{BB962C8B-B14F-4D97-AF65-F5344CB8AC3E}">
        <p14:creationId xmlns:p14="http://schemas.microsoft.com/office/powerpoint/2010/main" val="40406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c’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43396" y="3810000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93211" y="3276600"/>
            <a:ext cx="2109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m’ </a:t>
            </a:r>
            <a:r>
              <a:rPr lang="en-US" sz="2800" dirty="0">
                <a:sym typeface="Symbol"/>
              </a:rPr>
              <a:t>:=</a:t>
            </a:r>
            <a:r>
              <a:rPr lang="en-US" sz="2800" dirty="0"/>
              <a:t> Dec</a:t>
            </a:r>
            <a:r>
              <a:rPr lang="en-US" sz="2800" baseline="-25000" dirty="0"/>
              <a:t>k</a:t>
            </a:r>
            <a:r>
              <a:rPr lang="en-US" sz="2800" dirty="0"/>
              <a:t>(c')</a:t>
            </a:r>
          </a:p>
        </p:txBody>
      </p:sp>
    </p:spTree>
    <p:extLst>
      <p:ext uri="{BB962C8B-B14F-4D97-AF65-F5344CB8AC3E}">
        <p14:creationId xmlns:p14="http://schemas.microsoft.com/office/powerpoint/2010/main" val="310733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i="1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Models settings in which the attacker can influence what gets </a:t>
            </a:r>
            <a:r>
              <a:rPr lang="en-US" i="1" dirty="0"/>
              <a:t>decrypted, </a:t>
            </a:r>
            <a:r>
              <a:rPr lang="en-US" dirty="0"/>
              <a:t>and observe the effects</a:t>
            </a:r>
          </a:p>
          <a:p>
            <a:pPr lvl="1"/>
            <a:r>
              <a:rPr lang="en-US" dirty="0"/>
              <a:t>How to model?</a:t>
            </a:r>
          </a:p>
          <a:p>
            <a:r>
              <a:rPr lang="en-US" dirty="0"/>
              <a:t>Allow attacker to submit </a:t>
            </a:r>
            <a:r>
              <a:rPr lang="en-US" dirty="0" err="1"/>
              <a:t>ciphertexts</a:t>
            </a:r>
            <a:r>
              <a:rPr lang="en-US" dirty="0"/>
              <a:t> of its choice</a:t>
            </a:r>
            <a:r>
              <a:rPr lang="en-US" baseline="30000" dirty="0"/>
              <a:t>*</a:t>
            </a:r>
            <a:r>
              <a:rPr lang="en-US" dirty="0"/>
              <a:t> to the receiver, and learn the corresponding plaintext</a:t>
            </a:r>
          </a:p>
          <a:p>
            <a:pPr lvl="1"/>
            <a:r>
              <a:rPr lang="en-US" dirty="0"/>
              <a:t>In addition to being able to carry out a chosen-plaintext attack!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6243935"/>
            <a:ext cx="482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*With one restriction, described next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9549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(Basic) CBC-MAC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8288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47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23241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0273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4" name="Straight Arrow Connector 35"/>
          <p:cNvCxnSpPr>
            <a:cxnSpLocks noChangeShapeType="1"/>
            <a:stCxn id="8" idx="2"/>
          </p:cNvCxnSpPr>
          <p:nvPr/>
        </p:nvCxnSpPr>
        <p:spPr bwMode="auto">
          <a:xfrm>
            <a:off x="2324100" y="2062818"/>
            <a:ext cx="0" cy="11430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4290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949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39243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6275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39243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37139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3924300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23241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57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257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6248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14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6743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6446984" y="152941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6601968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6743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6533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6743701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54102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945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945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8006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9243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39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CCA-security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a randomized </a:t>
            </a:r>
            <a:r>
              <a:rPr lang="en-US" dirty="0" err="1"/>
              <a:t>exp’t</a:t>
            </a:r>
            <a:r>
              <a:rPr lang="en-US" dirty="0"/>
              <a:t> </a:t>
            </a:r>
            <a:r>
              <a:rPr lang="en-US" dirty="0" err="1"/>
              <a:t>PrivCCA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 interacts with an </a:t>
            </a:r>
            <a:r>
              <a:rPr lang="en-US" i="1" dirty="0">
                <a:sym typeface="Symbol"/>
              </a:rPr>
              <a:t>encryption oracle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(·), and a </a:t>
            </a:r>
            <a:r>
              <a:rPr lang="en-US" i="1" dirty="0">
                <a:sym typeface="Symbol"/>
              </a:rPr>
              <a:t>decryption oracle</a:t>
            </a:r>
            <a:r>
              <a:rPr lang="en-US" dirty="0">
                <a:sym typeface="Symbol"/>
              </a:rPr>
              <a:t> 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(·), and then outputs m</a:t>
            </a:r>
            <a:r>
              <a:rPr lang="en-US" baseline="-25000" dirty="0">
                <a:sym typeface="Symbol"/>
              </a:rPr>
              <a:t>0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  {0,1},  c 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>
                <a:sym typeface="Symbol"/>
              </a:rPr>
              <a:t>b</a:t>
            </a:r>
            <a:r>
              <a:rPr lang="en-US" dirty="0">
                <a:sym typeface="Symbol"/>
              </a:rPr>
              <a:t>),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continues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 and 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(·), </a:t>
            </a:r>
            <a:r>
              <a:rPr lang="en-US" u="sng" dirty="0">
                <a:sym typeface="Symbol"/>
              </a:rPr>
              <a:t>but may not request decryption of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outputs b’;  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302561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CCA-security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secure against chosen-</a:t>
            </a:r>
            <a:r>
              <a:rPr lang="en-US" i="1" dirty="0" err="1">
                <a:sym typeface="Symbol"/>
              </a:rPr>
              <a:t>ciphertext</a:t>
            </a:r>
            <a:r>
              <a:rPr lang="en-US" i="1" dirty="0">
                <a:sym typeface="Symbol"/>
              </a:rPr>
              <a:t> attacks (CCA-secure)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PrivCCA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2620806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CCA-security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definition of CCA-security, the attacker can obtain the decryption of any </a:t>
            </a:r>
            <a:r>
              <a:rPr lang="en-US" dirty="0" err="1"/>
              <a:t>ciphertext</a:t>
            </a:r>
            <a:r>
              <a:rPr lang="en-US" dirty="0"/>
              <a:t> of its choice (besides the challenge </a:t>
            </a:r>
            <a:r>
              <a:rPr lang="en-US" dirty="0" err="1"/>
              <a:t>ciphertext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Is this realistic?</a:t>
            </a:r>
          </a:p>
          <a:p>
            <a:pPr lvl="1"/>
            <a:endParaRPr lang="en-US" dirty="0"/>
          </a:p>
          <a:p>
            <a:r>
              <a:rPr lang="en-US" dirty="0"/>
              <a:t>In the real world the attacker would not have access to a full decryption oracle, but might learn partial information about decrypted ciphertexts</a:t>
            </a:r>
          </a:p>
          <a:p>
            <a:pPr lvl="1"/>
            <a:r>
              <a:rPr lang="en-US" dirty="0"/>
              <a:t>In many such cases, submitting the challenge ciphertext would give no additional information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 and malleability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scheme is </a:t>
            </a:r>
            <a:r>
              <a:rPr lang="en-US" i="1" dirty="0"/>
              <a:t>malleable</a:t>
            </a:r>
            <a:r>
              <a:rPr lang="en-US" dirty="0"/>
              <a:t>, then it cannot be CCA-secure</a:t>
            </a:r>
          </a:p>
          <a:p>
            <a:pPr lvl="1"/>
            <a:r>
              <a:rPr lang="en-US" dirty="0"/>
              <a:t>Modify c, submit modified </a:t>
            </a:r>
            <a:r>
              <a:rPr lang="en-US" dirty="0" err="1"/>
              <a:t>ciphertext</a:t>
            </a:r>
            <a:r>
              <a:rPr lang="en-US" dirty="0"/>
              <a:t> c’ to the decryption oracle and determine (information about) the original message based on the result</a:t>
            </a:r>
          </a:p>
          <a:p>
            <a:pPr lvl="1"/>
            <a:endParaRPr lang="en-US" dirty="0"/>
          </a:p>
          <a:p>
            <a:r>
              <a:rPr lang="en-US" dirty="0"/>
              <a:t>CCA-security implies </a:t>
            </a:r>
            <a:r>
              <a:rPr lang="en-US" i="1" dirty="0"/>
              <a:t>non</a:t>
            </a:r>
            <a:r>
              <a:rPr lang="en-US" dirty="0"/>
              <a:t>-malleability</a:t>
            </a:r>
          </a:p>
          <a:p>
            <a:pPr lvl="1"/>
            <a:r>
              <a:rPr lang="en-US" dirty="0"/>
              <a:t>So we will focus on CCA-security</a:t>
            </a:r>
          </a:p>
        </p:txBody>
      </p:sp>
    </p:spTree>
    <p:extLst>
      <p:ext uri="{BB962C8B-B14F-4D97-AF65-F5344CB8AC3E}">
        <p14:creationId xmlns:p14="http://schemas.microsoft.com/office/powerpoint/2010/main" val="2065843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Padding-oracle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show a scenario where:</a:t>
            </a:r>
          </a:p>
          <a:p>
            <a:pPr lvl="1"/>
            <a:r>
              <a:rPr lang="en-US" i="1" dirty="0"/>
              <a:t>One bit</a:t>
            </a:r>
            <a:r>
              <a:rPr lang="en-US" dirty="0"/>
              <a:t> about decrypted </a:t>
            </a:r>
            <a:r>
              <a:rPr lang="en-US" dirty="0" err="1"/>
              <a:t>ciphertexts</a:t>
            </a:r>
            <a:r>
              <a:rPr lang="en-US" dirty="0"/>
              <a:t> is leaked</a:t>
            </a:r>
          </a:p>
          <a:p>
            <a:pPr lvl="1"/>
            <a:r>
              <a:rPr lang="en-US" dirty="0"/>
              <a:t>The scenario occurs in the real world!</a:t>
            </a:r>
          </a:p>
          <a:p>
            <a:pPr lvl="1"/>
            <a:r>
              <a:rPr lang="en-US" dirty="0"/>
              <a:t>It can be exploited to learn the entire plaintext</a:t>
            </a:r>
          </a:p>
          <a:p>
            <a:endParaRPr lang="en-US" dirty="0"/>
          </a:p>
          <a:p>
            <a:r>
              <a:rPr lang="en-US" dirty="0"/>
              <a:t>In this scenario, submitting the challenge ciphertext gives no additional information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CBC-mode encryption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46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CBC-mode decryption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F</a:t>
            </a:r>
            <a:r>
              <a:rPr lang="en-US" altLang="en-US" sz="2800" baseline="-25000" dirty="0">
                <a:latin typeface="+mn-lt"/>
              </a:rPr>
              <a:t>k</a:t>
            </a:r>
            <a:r>
              <a:rPr lang="en-US" altLang="en-US" sz="2800" baseline="30000" dirty="0">
                <a:latin typeface="+mn-lt"/>
              </a:rPr>
              <a:t>-1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4491038"/>
            <a:ext cx="0" cy="100554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F</a:t>
            </a:r>
            <a:r>
              <a:rPr lang="en-US" altLang="en-US" sz="2800" baseline="-25000" dirty="0">
                <a:latin typeface="+mn-lt"/>
              </a:rPr>
              <a:t>k</a:t>
            </a:r>
            <a:r>
              <a:rPr lang="en-US" altLang="en-US" sz="2800" baseline="30000" dirty="0">
                <a:latin typeface="+mn-lt"/>
              </a:rPr>
              <a:t>-1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F</a:t>
            </a:r>
            <a:r>
              <a:rPr lang="en-US" altLang="en-US" sz="2800" baseline="-25000" dirty="0">
                <a:latin typeface="+mn-lt"/>
              </a:rPr>
              <a:t>k</a:t>
            </a:r>
            <a:r>
              <a:rPr lang="en-US" altLang="en-US" sz="2800" baseline="30000" dirty="0">
                <a:latin typeface="+mn-lt"/>
              </a:rPr>
              <a:t>-1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1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If an attacker modifies c</a:t>
            </a:r>
            <a:r>
              <a:rPr lang="en-US" baseline="-25000" dirty="0">
                <a:sym typeface="Symbol"/>
              </a:rPr>
              <a:t>i-1</a:t>
            </a:r>
            <a:r>
              <a:rPr lang="en-US" dirty="0">
                <a:sym typeface="Symbol"/>
              </a:rPr>
              <a:t>, this causes a predictable change to m</a:t>
            </a:r>
            <a:r>
              <a:rPr lang="en-US" baseline="-25000" dirty="0">
                <a:sym typeface="Symbol"/>
              </a:rPr>
              <a:t>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Arbitrary-length messages?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Message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encoded data </a:t>
            </a:r>
            <a:r>
              <a:rPr lang="en-US" dirty="0">
                <a:sym typeface="Symbol"/>
              </a:rPr>
              <a:t> </a:t>
            </a:r>
            <a:r>
              <a:rPr lang="en-US" dirty="0" err="1">
                <a:sym typeface="Symbol"/>
              </a:rPr>
              <a:t>ciphertext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PKCS #7 encoding:</a:t>
            </a:r>
          </a:p>
          <a:p>
            <a:pPr lvl="1"/>
            <a:r>
              <a:rPr lang="en-US" dirty="0">
                <a:sym typeface="Symbol"/>
              </a:rPr>
              <a:t>Assume message is an integral # of bytes</a:t>
            </a:r>
          </a:p>
          <a:p>
            <a:pPr lvl="1"/>
            <a:r>
              <a:rPr lang="en-US" dirty="0">
                <a:sym typeface="Symbol"/>
              </a:rPr>
              <a:t>Let L be the block length (in bytes) of the cipher</a:t>
            </a:r>
          </a:p>
          <a:p>
            <a:pPr lvl="1"/>
            <a:r>
              <a:rPr lang="en-US" dirty="0">
                <a:sym typeface="Symbol"/>
              </a:rPr>
              <a:t>Let b &gt; 0 be # of bytes that need to be appended to the message to get length a multiple of L</a:t>
            </a:r>
          </a:p>
          <a:p>
            <a:pPr lvl="2"/>
            <a:r>
              <a:rPr lang="en-US" dirty="0">
                <a:sym typeface="Symbol"/>
              </a:rPr>
              <a:t>1 ≤ b ≤ L; note b  0</a:t>
            </a:r>
          </a:p>
          <a:p>
            <a:pPr lvl="1"/>
            <a:r>
              <a:rPr lang="en-US" dirty="0">
                <a:sym typeface="Symbol"/>
              </a:rPr>
              <a:t>Append b (encoded in 1 byte), b times</a:t>
            </a:r>
          </a:p>
          <a:p>
            <a:pPr lvl="2"/>
            <a:r>
              <a:rPr lang="en-US" dirty="0">
                <a:sym typeface="Symbol"/>
              </a:rPr>
              <a:t>I.e., if 3 bytes of padding are needed, append 0x030303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5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Decryption?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CBC-mode decryption to obtain encoded data</a:t>
            </a:r>
          </a:p>
          <a:p>
            <a:r>
              <a:rPr lang="en-US" dirty="0"/>
              <a:t>Say the final byte of encoded data has value b</a:t>
            </a:r>
          </a:p>
          <a:p>
            <a:pPr lvl="1"/>
            <a:r>
              <a:rPr lang="en-US" dirty="0"/>
              <a:t>If b=0 or b &gt; L, return “error”</a:t>
            </a:r>
          </a:p>
          <a:p>
            <a:pPr lvl="1"/>
            <a:r>
              <a:rPr lang="en-US" dirty="0"/>
              <a:t>If final b bytes of encoded data are not all equal </a:t>
            </a:r>
            <a:br>
              <a:rPr lang="en-US" dirty="0"/>
            </a:br>
            <a:r>
              <a:rPr lang="en-US" dirty="0"/>
              <a:t>to b, return “error”</a:t>
            </a:r>
          </a:p>
          <a:p>
            <a:pPr lvl="1"/>
            <a:r>
              <a:rPr lang="en-US" dirty="0"/>
              <a:t>Otherwise, strip off final b bytes of the encoded data, and output what remains as the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3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CBC-MAC vs. CBC-mode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CBC-MAC is </a:t>
            </a:r>
            <a:r>
              <a:rPr lang="en-US" i="1" dirty="0"/>
              <a:t>deterministic</a:t>
            </a:r>
            <a:r>
              <a:rPr lang="en-US" dirty="0"/>
              <a:t> (no IV)</a:t>
            </a:r>
          </a:p>
          <a:p>
            <a:pPr lvl="1"/>
            <a:r>
              <a:rPr lang="en-US" dirty="0"/>
              <a:t>MACs do not need to be randomized to be secure</a:t>
            </a:r>
          </a:p>
          <a:p>
            <a:pPr lvl="1"/>
            <a:r>
              <a:rPr lang="en-US" dirty="0"/>
              <a:t>Verification is done by re-computing the result</a:t>
            </a:r>
          </a:p>
          <a:p>
            <a:endParaRPr lang="en-US" dirty="0"/>
          </a:p>
          <a:p>
            <a:r>
              <a:rPr lang="en-US" dirty="0"/>
              <a:t>In CBC-MAC, </a:t>
            </a:r>
            <a:r>
              <a:rPr lang="en-US" i="1" dirty="0"/>
              <a:t>only the final value </a:t>
            </a:r>
            <a:r>
              <a:rPr lang="en-US" dirty="0"/>
              <a:t>is output</a:t>
            </a:r>
          </a:p>
          <a:p>
            <a:endParaRPr lang="en-US" dirty="0"/>
          </a:p>
          <a:p>
            <a:r>
              <a:rPr lang="en-US" dirty="0"/>
              <a:t>Both are essential for security</a:t>
            </a:r>
          </a:p>
          <a:p>
            <a:pPr lvl="1"/>
            <a:r>
              <a:rPr lang="en-US" dirty="0"/>
              <a:t>Exercise: show attacks on variants </a:t>
            </a:r>
          </a:p>
        </p:txBody>
      </p:sp>
    </p:spTree>
    <p:extLst>
      <p:ext uri="{BB962C8B-B14F-4D97-AF65-F5344CB8AC3E}">
        <p14:creationId xmlns:p14="http://schemas.microsoft.com/office/powerpoint/2010/main" val="465007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(L=8)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0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AB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24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4F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21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43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3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7C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62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72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343400" y="2819400"/>
            <a:ext cx="0" cy="1905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9050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AB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46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1242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4F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338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21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434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530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7C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626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172200" y="495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826525" cy="184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1912385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1912385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37" y="3289518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(m)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237506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070317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1536917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4218994" y="3350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38596" y="350520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c’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523792" y="3731776"/>
            <a:ext cx="1829940" cy="12872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-2100000">
            <a:off x="4860210" y="3908135"/>
            <a:ext cx="1087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error?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01174" y="3276600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Dec</a:t>
            </a:r>
            <a:r>
              <a:rPr lang="en-US" sz="2800" baseline="-25000" dirty="0"/>
              <a:t>k</a:t>
            </a:r>
            <a:r>
              <a:rPr lang="en-US" sz="2800" dirty="0"/>
              <a:t>(c')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767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Padding oracle!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8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8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oracles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Padding oracles are often present in, e.g., web applications</a:t>
            </a:r>
          </a:p>
          <a:p>
            <a:endParaRPr lang="en-US" dirty="0"/>
          </a:p>
          <a:p>
            <a:r>
              <a:rPr lang="en-US" dirty="0"/>
              <a:t>Even if an error is not explicitly returned, an attacker might be able to detect differences in timing, behavior, etc. after decryption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50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 of the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two-block </a:t>
            </a:r>
            <a:r>
              <a:rPr lang="en-US" dirty="0" err="1"/>
              <a:t>ciphertext</a:t>
            </a:r>
            <a:r>
              <a:rPr lang="en-US" dirty="0"/>
              <a:t> IV, c</a:t>
            </a:r>
          </a:p>
          <a:p>
            <a:pPr lvl="1"/>
            <a:r>
              <a:rPr lang="en-US" dirty="0"/>
              <a:t>Encoded data = F</a:t>
            </a:r>
            <a:r>
              <a:rPr lang="en-US" baseline="-25000" dirty="0"/>
              <a:t>k</a:t>
            </a:r>
            <a:r>
              <a:rPr lang="en-US" baseline="30000" dirty="0"/>
              <a:t>-1</a:t>
            </a:r>
            <a:r>
              <a:rPr lang="en-US" dirty="0"/>
              <a:t>(c) </a:t>
            </a:r>
            <a:r>
              <a:rPr lang="en-US" dirty="0">
                <a:sym typeface="Symbol"/>
              </a:rPr>
              <a:t> IV</a:t>
            </a:r>
          </a:p>
          <a:p>
            <a:pPr lvl="1"/>
            <a:r>
              <a:rPr lang="en-US" dirty="0">
                <a:sym typeface="Symbol"/>
              </a:rPr>
              <a:t>Goal is to learn the encoded data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Main observation: If an attacker modifies (only) the </a:t>
            </a:r>
            <a:r>
              <a:rPr lang="en-US" i="1" dirty="0" err="1">
                <a:sym typeface="Symbol"/>
              </a:rPr>
              <a:t>i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byte of IV, this causes a predictable change to (only) the </a:t>
            </a:r>
            <a:r>
              <a:rPr lang="en-US" i="1" dirty="0" err="1">
                <a:sym typeface="Symbol"/>
              </a:rPr>
              <a:t>i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byte of the encoded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1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91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AB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4F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624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21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1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7C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91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9E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1961" y="1143000"/>
            <a:ext cx="1255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</a:t>
            </a:r>
            <a:r>
              <a:rPr lang="en-US" sz="3200" baseline="-25000" dirty="0"/>
              <a:t>k</a:t>
            </a:r>
            <a:r>
              <a:rPr lang="en-US" sz="3200" baseline="30000" dirty="0"/>
              <a:t>-1</a:t>
            </a:r>
            <a:r>
              <a:rPr lang="en-US" sz="3200" dirty="0"/>
              <a:t>(c):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60148" y="2844225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IV: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37870" y="19050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/>
              </a:rPr>
              <a:t>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00387" y="3581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=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400" y="4151293"/>
            <a:ext cx="15250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/>
              <a:t>Encoded </a:t>
            </a:r>
            <a:br>
              <a:rPr lang="en-US" sz="2800" dirty="0"/>
            </a:br>
            <a:r>
              <a:rPr lang="en-US" sz="2800" dirty="0"/>
              <a:t>data: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6019800"/>
            <a:ext cx="1803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“Success”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0701" y="6019800"/>
            <a:ext cx="1384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“Error”</a:t>
            </a:r>
          </a:p>
        </p:txBody>
      </p:sp>
      <p:sp>
        <p:nvSpPr>
          <p:cNvPr id="41" name="Right Brace 40"/>
          <p:cNvSpPr/>
          <p:nvPr/>
        </p:nvSpPr>
        <p:spPr>
          <a:xfrm rot="5400000">
            <a:off x="5044873" y="3520874"/>
            <a:ext cx="349651" cy="3581401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34</a:t>
            </a:fld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705600" y="874931"/>
            <a:ext cx="152400" cy="2680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21976" y="457200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0x9E </a:t>
            </a:r>
            <a:r>
              <a:rPr lang="en-US" sz="2000" dirty="0">
                <a:sym typeface="Symbol"/>
              </a:rPr>
              <a:t> 0x06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6400800" y="1143000"/>
            <a:ext cx="609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98</a:t>
            </a:r>
          </a:p>
        </p:txBody>
      </p:sp>
    </p:spTree>
    <p:extLst>
      <p:ext uri="{BB962C8B-B14F-4D97-AF65-F5344CB8AC3E}">
        <p14:creationId xmlns:p14="http://schemas.microsoft.com/office/powerpoint/2010/main" val="36303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16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912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1143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98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AB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4F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624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21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16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7C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912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2819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9E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1961" y="1143000"/>
            <a:ext cx="1255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</a:t>
            </a:r>
            <a:r>
              <a:rPr lang="en-US" sz="3200" baseline="-25000" dirty="0"/>
              <a:t>k</a:t>
            </a:r>
            <a:r>
              <a:rPr lang="en-US" sz="3200" baseline="30000" dirty="0"/>
              <a:t>-1</a:t>
            </a:r>
            <a:r>
              <a:rPr lang="en-US" sz="3200" dirty="0"/>
              <a:t>(c):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60148" y="2844225"/>
            <a:ext cx="6172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IV: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37870" y="19050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/>
              </a:rPr>
              <a:t>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2133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XX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00387" y="358140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=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400" y="4151293"/>
            <a:ext cx="15250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/>
              <a:t>Encoded </a:t>
            </a:r>
            <a:br>
              <a:rPr lang="en-US" sz="2800" dirty="0"/>
            </a:br>
            <a:r>
              <a:rPr lang="en-US" sz="2800" dirty="0"/>
              <a:t>data: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8200" y="5562600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“Success!”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4008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9F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729848" y="2551331"/>
            <a:ext cx="152400" cy="2680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198674" y="2190690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Symbol"/>
              </a:rPr>
              <a:t>0x98  0x07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64008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07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791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03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6096000" y="2551331"/>
            <a:ext cx="152400" cy="2680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34000" y="2190690"/>
            <a:ext cx="2310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0x02 </a:t>
            </a:r>
            <a:r>
              <a:rPr lang="en-US" sz="2000" dirty="0">
                <a:sym typeface="Symbol"/>
              </a:rPr>
              <a:t> 0x06  0x07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51816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7D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720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9624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20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3528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4E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7912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07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1816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07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5720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07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9624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07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3528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07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00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743200" y="28194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41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743200" y="4419600"/>
            <a:ext cx="609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91000" y="5105400"/>
            <a:ext cx="47479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XX </a:t>
            </a:r>
            <a:r>
              <a:rPr lang="en-US" sz="2400" dirty="0">
                <a:sym typeface="Symbol"/>
              </a:rPr>
              <a:t> 0x41 = 0x07</a:t>
            </a:r>
          </a:p>
          <a:p>
            <a:pPr algn="ctr"/>
            <a:r>
              <a:rPr lang="en-US" sz="2400" dirty="0">
                <a:sym typeface="Symbol" panose="05050102010706020507" pitchFamily="18" charset="2"/>
              </a:rPr>
              <a:t> </a:t>
            </a:r>
            <a:r>
              <a:rPr lang="en-US" sz="2400" dirty="0">
                <a:sym typeface="Symbol"/>
              </a:rPr>
              <a:t>XX = 0x41  0x07</a:t>
            </a:r>
          </a:p>
          <a:p>
            <a:pPr algn="ctr"/>
            <a:r>
              <a:rPr lang="en-US" sz="2400" dirty="0">
                <a:sym typeface="Symbol" panose="05050102010706020507" pitchFamily="18" charset="2"/>
              </a:rPr>
              <a:t> plaintext byte = </a:t>
            </a:r>
            <a:r>
              <a:rPr lang="en-US" sz="2400" dirty="0">
                <a:sym typeface="Symbol"/>
              </a:rPr>
              <a:t>XX  0x01 = 0x47</a:t>
            </a:r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7" grpId="0" animBg="1"/>
      <p:bldP spid="50" grpId="0"/>
      <p:bldP spid="52" grpId="0" animBg="1"/>
      <p:bldP spid="54" grpId="0" animBg="1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 complexity?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≤ L attempts to learn the # of padding bytes</a:t>
            </a:r>
          </a:p>
          <a:p>
            <a:endParaRPr lang="en-US" dirty="0"/>
          </a:p>
          <a:p>
            <a:r>
              <a:rPr lang="en-US" dirty="0"/>
              <a:t>≤ 2</a:t>
            </a:r>
            <a:r>
              <a:rPr lang="en-US" baseline="30000" dirty="0"/>
              <a:t>8</a:t>
            </a:r>
            <a:r>
              <a:rPr lang="en-US" dirty="0"/>
              <a:t> = 256 attempts to learn a plaintext byte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7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(basic) CBC-MAC?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 is a pseudorandom function with block length n, then for any </a:t>
            </a:r>
            <a:r>
              <a:rPr lang="en-US" u="sng" dirty="0"/>
              <a:t>fixed</a:t>
            </a:r>
            <a:r>
              <a:rPr lang="en-US" dirty="0"/>
              <a:t> </a:t>
            </a:r>
            <a:r>
              <a:rPr 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, basic CBC-MAC is a secure MAC for messages of length </a:t>
            </a:r>
            <a:r>
              <a:rPr lang="en-US" dirty="0" err="1">
                <a:latin typeface="Script MT Bold" panose="03040602040607080904" pitchFamily="66" charset="0"/>
              </a:rPr>
              <a:t>l</a:t>
            </a:r>
            <a:r>
              <a:rPr lang="en-US" dirty="0" err="1"/>
              <a:t>·n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sender and receiver must agree on the length parameter </a:t>
            </a:r>
            <a:r>
              <a:rPr 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 in advance</a:t>
            </a:r>
          </a:p>
          <a:p>
            <a:pPr lvl="1"/>
            <a:r>
              <a:rPr lang="en-US" dirty="0"/>
              <a:t>Basic CBC-MAC is </a:t>
            </a:r>
            <a:r>
              <a:rPr lang="en-US" i="1" dirty="0"/>
              <a:t>not</a:t>
            </a:r>
            <a:r>
              <a:rPr lang="en-US" dirty="0"/>
              <a:t> secure if this is not done!</a:t>
            </a:r>
          </a:p>
        </p:txBody>
      </p:sp>
    </p:spTree>
    <p:extLst>
      <p:ext uri="{BB962C8B-B14F-4D97-AF65-F5344CB8AC3E}">
        <p14:creationId xmlns:p14="http://schemas.microsoft.com/office/powerpoint/2010/main" val="214509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CBC-MAC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ways to handle variable-length messages</a:t>
            </a:r>
          </a:p>
          <a:p>
            <a:endParaRPr lang="en-US" dirty="0"/>
          </a:p>
          <a:p>
            <a:r>
              <a:rPr lang="en-US" dirty="0"/>
              <a:t>One of the simplest: </a:t>
            </a:r>
            <a:r>
              <a:rPr lang="en-US" i="1" dirty="0"/>
              <a:t>prepend</a:t>
            </a:r>
            <a:r>
              <a:rPr lang="en-US" dirty="0"/>
              <a:t> the message length before applying (basic) CBC-MAC</a:t>
            </a:r>
          </a:p>
        </p:txBody>
      </p:sp>
    </p:spTree>
    <p:extLst>
      <p:ext uri="{BB962C8B-B14F-4D97-AF65-F5344CB8AC3E}">
        <p14:creationId xmlns:p14="http://schemas.microsoft.com/office/powerpoint/2010/main" val="212508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CBC-MAC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6670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329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31623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9260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31623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29519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14" name="Straight Arrow Connector 35"/>
          <p:cNvCxnSpPr>
            <a:cxnSpLocks noChangeShapeType="1"/>
          </p:cNvCxnSpPr>
          <p:nvPr/>
        </p:nvCxnSpPr>
        <p:spPr bwMode="auto">
          <a:xfrm>
            <a:off x="31623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42672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331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47625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45262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47625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45521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47625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31623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9639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639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70866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3525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75819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7333488" y="153959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7434072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75819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73715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75819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62484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833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833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6388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7625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>
            <a:spLocks noChangeArrowheads="1"/>
          </p:cNvSpPr>
          <p:nvPr/>
        </p:nvSpPr>
        <p:spPr bwMode="auto">
          <a:xfrm>
            <a:off x="1066800" y="321058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42" name="Straight Arrow Connector 16"/>
          <p:cNvCxnSpPr>
            <a:cxnSpLocks noChangeShapeType="1"/>
          </p:cNvCxnSpPr>
          <p:nvPr/>
        </p:nvCxnSpPr>
        <p:spPr bwMode="auto">
          <a:xfrm>
            <a:off x="1562100" y="4207530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17"/>
          <p:cNvSpPr txBox="1">
            <a:spLocks noChangeArrowheads="1"/>
          </p:cNvSpPr>
          <p:nvPr/>
        </p:nvSpPr>
        <p:spPr bwMode="auto">
          <a:xfrm>
            <a:off x="1412059" y="1539598"/>
            <a:ext cx="300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Script MT Bold" panose="03040602040607080904" pitchFamily="66" charset="0"/>
              </a:rPr>
              <a:t>l</a:t>
            </a:r>
          </a:p>
        </p:txBody>
      </p:sp>
      <p:cxnSp>
        <p:nvCxnSpPr>
          <p:cNvPr id="47" name="Straight Arrow Connector 35"/>
          <p:cNvCxnSpPr>
            <a:cxnSpLocks noChangeShapeType="1"/>
            <a:stCxn id="44" idx="2"/>
          </p:cNvCxnSpPr>
          <p:nvPr/>
        </p:nvCxnSpPr>
        <p:spPr bwMode="auto">
          <a:xfrm>
            <a:off x="1562100" y="2062818"/>
            <a:ext cx="0" cy="11477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>
          <a:xfrm>
            <a:off x="1562100" y="4495800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363786" y="2543969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363786" y="2543969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332710" y="344427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126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CBC-MAC 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ways to handle variable-length messages</a:t>
            </a:r>
          </a:p>
          <a:p>
            <a:endParaRPr lang="en-US" dirty="0"/>
          </a:p>
          <a:p>
            <a:r>
              <a:rPr lang="en-US" dirty="0"/>
              <a:t>One of the simplest: </a:t>
            </a:r>
            <a:r>
              <a:rPr lang="en-US" i="1" dirty="0"/>
              <a:t>prepend</a:t>
            </a:r>
            <a:r>
              <a:rPr lang="en-US" dirty="0"/>
              <a:t> the message length before applying (basic) CBC-MAC</a:t>
            </a:r>
          </a:p>
          <a:p>
            <a:pPr lvl="1"/>
            <a:r>
              <a:rPr lang="en-US" dirty="0"/>
              <a:t>Can also be adapted to handle messages whose length is not a multiple of the block length</a:t>
            </a:r>
          </a:p>
        </p:txBody>
      </p:sp>
    </p:spTree>
    <p:extLst>
      <p:ext uri="{BB962C8B-B14F-4D97-AF65-F5344CB8AC3E}">
        <p14:creationId xmlns:p14="http://schemas.microsoft.com/office/powerpoint/2010/main" val="103369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Back to secrecy…</a:t>
            </a:r>
          </a:p>
        </p:txBody>
      </p:sp>
    </p:spTree>
    <p:extLst>
      <p:ext uri="{BB962C8B-B14F-4D97-AF65-F5344CB8AC3E}">
        <p14:creationId xmlns:p14="http://schemas.microsoft.com/office/powerpoint/2010/main" val="105554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context of encryption (secrecy), so far we have only been considering a </a:t>
            </a:r>
            <a:r>
              <a:rPr lang="en-US" i="1" dirty="0"/>
              <a:t>passive, eavesdropping</a:t>
            </a:r>
            <a:r>
              <a:rPr lang="en-US" dirty="0"/>
              <a:t> attacker</a:t>
            </a:r>
          </a:p>
        </p:txBody>
      </p:sp>
    </p:spTree>
    <p:extLst>
      <p:ext uri="{BB962C8B-B14F-4D97-AF65-F5344CB8AC3E}">
        <p14:creationId xmlns:p14="http://schemas.microsoft.com/office/powerpoint/2010/main" val="7203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5651</TotalTime>
  <Words>1368</Words>
  <Application>Microsoft Office PowerPoint</Application>
  <PresentationFormat>On-screen Show (4:3)</PresentationFormat>
  <Paragraphs>326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Script MT Bold</vt:lpstr>
      <vt:lpstr>Office Theme</vt:lpstr>
      <vt:lpstr>Cryptography</vt:lpstr>
      <vt:lpstr>(Basic) CBC-MAC</vt:lpstr>
      <vt:lpstr>CBC-MAC vs. CBC-mode</vt:lpstr>
      <vt:lpstr>Security of (basic) CBC-MAC?</vt:lpstr>
      <vt:lpstr>CBC-MAC extensions</vt:lpstr>
      <vt:lpstr>CBC-MAC</vt:lpstr>
      <vt:lpstr>CBC-MAC extensions</vt:lpstr>
      <vt:lpstr>PowerPoint Presentation</vt:lpstr>
      <vt:lpstr>So far…</vt:lpstr>
      <vt:lpstr>PowerPoint Presentation</vt:lpstr>
      <vt:lpstr>So far…</vt:lpstr>
      <vt:lpstr>PowerPoint Presentation</vt:lpstr>
      <vt:lpstr>Malleability</vt:lpstr>
      <vt:lpstr>Malleability</vt:lpstr>
      <vt:lpstr>PowerPoint Presentation</vt:lpstr>
      <vt:lpstr>Malleability</vt:lpstr>
      <vt:lpstr>Chosen-ciphertext attacks</vt:lpstr>
      <vt:lpstr>PowerPoint Presentation</vt:lpstr>
      <vt:lpstr>Chosen-ciphertext attacks</vt:lpstr>
      <vt:lpstr>CCA-security</vt:lpstr>
      <vt:lpstr>CCA-security</vt:lpstr>
      <vt:lpstr>CCA-security</vt:lpstr>
      <vt:lpstr>Chosen-ciphertext attacks and malleability</vt:lpstr>
      <vt:lpstr>Padding-oracle attacks</vt:lpstr>
      <vt:lpstr>CBC-mode encryption</vt:lpstr>
      <vt:lpstr>CBC-mode decryption</vt:lpstr>
      <vt:lpstr>Observation</vt:lpstr>
      <vt:lpstr>Arbitrary-length messages?</vt:lpstr>
      <vt:lpstr>Decryption?</vt:lpstr>
      <vt:lpstr>Example (L=8)</vt:lpstr>
      <vt:lpstr>PowerPoint Presentation</vt:lpstr>
      <vt:lpstr>Padding oracles</vt:lpstr>
      <vt:lpstr>Main idea of the attack</vt:lpstr>
      <vt:lpstr>PowerPoint Presentation</vt:lpstr>
      <vt:lpstr>PowerPoint Presentation</vt:lpstr>
      <vt:lpstr>Attack complexity?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510</cp:revision>
  <dcterms:created xsi:type="dcterms:W3CDTF">2014-06-02T02:25:30Z</dcterms:created>
  <dcterms:modified xsi:type="dcterms:W3CDTF">2022-03-01T16:09:47Z</dcterms:modified>
</cp:coreProperties>
</file>