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723" r:id="rId3"/>
    <p:sldId id="651" r:id="rId4"/>
    <p:sldId id="652" r:id="rId5"/>
    <p:sldId id="653" r:id="rId6"/>
    <p:sldId id="724" r:id="rId7"/>
    <p:sldId id="725" r:id="rId8"/>
    <p:sldId id="739" r:id="rId9"/>
    <p:sldId id="654" r:id="rId10"/>
    <p:sldId id="656" r:id="rId11"/>
    <p:sldId id="657" r:id="rId12"/>
    <p:sldId id="726" r:id="rId13"/>
    <p:sldId id="727" r:id="rId14"/>
    <p:sldId id="729" r:id="rId15"/>
    <p:sldId id="730" r:id="rId16"/>
    <p:sldId id="698" r:id="rId17"/>
    <p:sldId id="711" r:id="rId18"/>
    <p:sldId id="712" r:id="rId19"/>
    <p:sldId id="713" r:id="rId20"/>
    <p:sldId id="714" r:id="rId21"/>
    <p:sldId id="715" r:id="rId22"/>
    <p:sldId id="716" r:id="rId23"/>
    <p:sldId id="717" r:id="rId24"/>
    <p:sldId id="718" r:id="rId25"/>
    <p:sldId id="719" r:id="rId26"/>
    <p:sldId id="720" r:id="rId27"/>
    <p:sldId id="701" r:id="rId28"/>
    <p:sldId id="702" r:id="rId29"/>
    <p:sldId id="703" r:id="rId30"/>
    <p:sldId id="70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12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956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956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9926" y="3872805"/>
            <a:ext cx="21066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</a:p>
          <a:p>
            <a:pPr algn="ctr"/>
            <a:r>
              <a:rPr lang="en-US" sz="2800" dirty="0"/>
              <a:t>c </a:t>
            </a:r>
            <a:r>
              <a:rPr lang="en-US" sz="2800" dirty="0">
                <a:sym typeface="Symbol"/>
              </a:rPr>
              <a:t> Enc</a:t>
            </a:r>
            <a:r>
              <a:rPr lang="en-US" sz="2800" baseline="-25000" dirty="0">
                <a:sym typeface="Symbol"/>
              </a:rPr>
              <a:t>k1</a:t>
            </a:r>
            <a:r>
              <a:rPr lang="en-US" sz="2800" dirty="0">
                <a:sym typeface="Symbol"/>
              </a:rPr>
              <a:t>(m)</a:t>
            </a:r>
          </a:p>
          <a:p>
            <a:pPr algn="ctr"/>
            <a:r>
              <a:rPr lang="en-US" sz="2800" dirty="0">
                <a:sym typeface="Symbol"/>
              </a:rPr>
              <a:t>t = Mac</a:t>
            </a:r>
            <a:r>
              <a:rPr lang="en-US" sz="2800" baseline="-25000" dirty="0">
                <a:sym typeface="Symbol"/>
              </a:rPr>
              <a:t>k2</a:t>
            </a:r>
            <a:r>
              <a:rPr lang="en-US" sz="2800" dirty="0">
                <a:sym typeface="Symbol"/>
              </a:rPr>
              <a:t>(m)</a:t>
            </a:r>
            <a:endParaRPr lang="en-US" sz="2800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6200" y="341560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>
                <a:solidFill>
                  <a:schemeClr val="tx1"/>
                </a:solidFill>
              </a:rPr>
              <a:t>1, k2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69842" y="3949005"/>
            <a:ext cx="24971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 = Dec</a:t>
            </a:r>
            <a:r>
              <a:rPr lang="en-US" sz="2800" baseline="-25000" dirty="0"/>
              <a:t>k1</a:t>
            </a:r>
            <a:r>
              <a:rPr lang="en-US" sz="2800" dirty="0"/>
              <a:t>(c)</a:t>
            </a:r>
          </a:p>
          <a:p>
            <a:pPr algn="ctr"/>
            <a:r>
              <a:rPr lang="en-US" sz="2800" dirty="0"/>
              <a:t>Vrfy</a:t>
            </a:r>
            <a:r>
              <a:rPr lang="en-US" sz="2800" baseline="-25000" dirty="0"/>
              <a:t>k2</a:t>
            </a:r>
            <a:r>
              <a:rPr lang="en-US" sz="2800" dirty="0"/>
              <a:t>(m, t) = 1?</a:t>
            </a: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33426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219551" y="2819400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c, t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019115" y="340542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>
                <a:solidFill>
                  <a:schemeClr val="tx1"/>
                </a:solidFill>
              </a:rPr>
              <a:t>1, k2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 and authenticate</a:t>
            </a:r>
          </a:p>
        </p:txBody>
      </p:sp>
    </p:spTree>
    <p:extLst>
      <p:ext uri="{BB962C8B-B14F-4D97-AF65-F5344CB8AC3E}">
        <p14:creationId xmlns:p14="http://schemas.microsoft.com/office/powerpoint/2010/main" val="201316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tag t might leak information about m!</a:t>
            </a:r>
          </a:p>
          <a:p>
            <a:pPr lvl="1"/>
            <a:r>
              <a:rPr lang="en-US" dirty="0"/>
              <a:t>Nothing in the definition of security for a MAC implies that it hides information about m</a:t>
            </a:r>
          </a:p>
          <a:p>
            <a:pPr lvl="1"/>
            <a:r>
              <a:rPr lang="en-US" dirty="0"/>
              <a:t>So the combination may not even be EAV-secure</a:t>
            </a:r>
          </a:p>
          <a:p>
            <a:endParaRPr lang="en-US" dirty="0"/>
          </a:p>
          <a:p>
            <a:r>
              <a:rPr lang="en-US" dirty="0"/>
              <a:t>If the MAC is deterministic (like CBC-MAC), then the tag leaks whether the same message is encrypted twice</a:t>
            </a:r>
          </a:p>
          <a:p>
            <a:pPr lvl="1"/>
            <a:r>
              <a:rPr lang="en-US" dirty="0"/>
              <a:t>I.e., the combination will not be CPA-secure</a:t>
            </a:r>
          </a:p>
        </p:txBody>
      </p:sp>
    </p:spTree>
    <p:extLst>
      <p:ext uri="{BB962C8B-B14F-4D97-AF65-F5344CB8AC3E}">
        <p14:creationId xmlns:p14="http://schemas.microsoft.com/office/powerpoint/2010/main" val="368802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956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956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5507" y="3872805"/>
            <a:ext cx="255550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br>
              <a:rPr lang="en-US" sz="2800" dirty="0"/>
            </a:br>
            <a:r>
              <a:rPr lang="en-US" sz="2800" dirty="0">
                <a:sym typeface="Symbol"/>
              </a:rPr>
              <a:t>t = Mac</a:t>
            </a:r>
            <a:r>
              <a:rPr lang="en-US" sz="2800" baseline="-25000" dirty="0">
                <a:sym typeface="Symbol"/>
              </a:rPr>
              <a:t>k2</a:t>
            </a:r>
            <a:r>
              <a:rPr lang="en-US" sz="2800" dirty="0">
                <a:sym typeface="Symbol"/>
              </a:rPr>
              <a:t>(m)</a:t>
            </a:r>
            <a:endParaRPr lang="en-US" sz="2800" dirty="0"/>
          </a:p>
          <a:p>
            <a:pPr algn="ctr"/>
            <a:r>
              <a:rPr lang="en-US" sz="2800" dirty="0"/>
              <a:t>c </a:t>
            </a:r>
            <a:r>
              <a:rPr lang="en-US" sz="2800" dirty="0">
                <a:sym typeface="Symbol"/>
              </a:rPr>
              <a:t> Enc</a:t>
            </a:r>
            <a:r>
              <a:rPr lang="en-US" sz="2800" baseline="-25000" dirty="0">
                <a:sym typeface="Symbol"/>
              </a:rPr>
              <a:t>k1</a:t>
            </a:r>
            <a:r>
              <a:rPr lang="en-US" sz="2800" dirty="0">
                <a:sym typeface="Symbol"/>
              </a:rPr>
              <a:t>(m | t)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6200" y="341560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>
                <a:solidFill>
                  <a:schemeClr val="tx1"/>
                </a:solidFill>
              </a:rPr>
              <a:t>1, k2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27844" y="3949005"/>
            <a:ext cx="258115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 | t = Dec</a:t>
            </a:r>
            <a:r>
              <a:rPr lang="en-US" sz="2800" baseline="-25000" dirty="0"/>
              <a:t>k1</a:t>
            </a:r>
            <a:r>
              <a:rPr lang="en-US" sz="2800" dirty="0"/>
              <a:t>(c)</a:t>
            </a:r>
          </a:p>
          <a:p>
            <a:pPr algn="ctr"/>
            <a:r>
              <a:rPr lang="en-US" sz="2800" dirty="0"/>
              <a:t>Vrfy</a:t>
            </a:r>
            <a:r>
              <a:rPr lang="en-US" sz="2800" baseline="-25000" dirty="0"/>
              <a:t>k2</a:t>
            </a:r>
            <a:r>
              <a:rPr lang="en-US" sz="2800" dirty="0"/>
              <a:t>(m, t) = 1?</a:t>
            </a: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33426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387448" y="2819400"/>
            <a:ext cx="336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019115" y="340542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>
                <a:solidFill>
                  <a:schemeClr val="tx1"/>
                </a:solidFill>
              </a:rPr>
              <a:t>1, k2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Authenticate-then-encrypt</a:t>
            </a:r>
          </a:p>
        </p:txBody>
      </p:sp>
    </p:spTree>
    <p:extLst>
      <p:ext uri="{BB962C8B-B14F-4D97-AF65-F5344CB8AC3E}">
        <p14:creationId xmlns:p14="http://schemas.microsoft.com/office/powerpoint/2010/main" val="1541441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Padding-oracle attack still works (if possible to distinguish padding failure from MAC failure)</a:t>
            </a:r>
          </a:p>
          <a:p>
            <a:pPr lvl="1"/>
            <a:r>
              <a:rPr lang="en-US" dirty="0"/>
              <a:t>So may not be CCA-secure</a:t>
            </a:r>
          </a:p>
          <a:p>
            <a:endParaRPr lang="en-US" dirty="0"/>
          </a:p>
          <a:p>
            <a:r>
              <a:rPr lang="en-US" dirty="0"/>
              <a:t>Other counterexamples showing that it is not necessarily CCA-secure are also possible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460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956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956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9926" y="3872805"/>
            <a:ext cx="21066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</a:p>
          <a:p>
            <a:pPr algn="ctr"/>
            <a:r>
              <a:rPr lang="en-US" sz="2800" dirty="0"/>
              <a:t>c </a:t>
            </a:r>
            <a:r>
              <a:rPr lang="en-US" sz="2800" dirty="0">
                <a:sym typeface="Symbol"/>
              </a:rPr>
              <a:t> Enc</a:t>
            </a:r>
            <a:r>
              <a:rPr lang="en-US" sz="2800" baseline="-25000" dirty="0">
                <a:sym typeface="Symbol"/>
              </a:rPr>
              <a:t>k1</a:t>
            </a:r>
            <a:r>
              <a:rPr lang="en-US" sz="2800" dirty="0">
                <a:sym typeface="Symbol"/>
              </a:rPr>
              <a:t>(m)</a:t>
            </a:r>
          </a:p>
          <a:p>
            <a:pPr algn="ctr"/>
            <a:r>
              <a:rPr lang="en-US" sz="2800" dirty="0">
                <a:sym typeface="Symbol"/>
              </a:rPr>
              <a:t>t = Mac</a:t>
            </a:r>
            <a:r>
              <a:rPr lang="en-US" sz="2800" baseline="-25000" dirty="0">
                <a:sym typeface="Symbol"/>
              </a:rPr>
              <a:t>k2</a:t>
            </a:r>
            <a:r>
              <a:rPr lang="en-US" sz="2800" dirty="0">
                <a:sym typeface="Symbol"/>
              </a:rPr>
              <a:t>(c)</a:t>
            </a:r>
            <a:endParaRPr lang="en-US" sz="2800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6200" y="341560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>
                <a:solidFill>
                  <a:schemeClr val="tx1"/>
                </a:solidFill>
              </a:rPr>
              <a:t>1, k2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37168" y="3949005"/>
            <a:ext cx="23625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Vrfy</a:t>
            </a:r>
            <a:r>
              <a:rPr lang="en-US" sz="2800" baseline="-25000" dirty="0"/>
              <a:t>k2</a:t>
            </a:r>
            <a:r>
              <a:rPr lang="en-US" sz="2800" dirty="0"/>
              <a:t>(c, t) = 1?</a:t>
            </a:r>
          </a:p>
          <a:p>
            <a:pPr algn="ctr"/>
            <a:r>
              <a:rPr lang="en-US" sz="2800" dirty="0"/>
              <a:t>m = Dec</a:t>
            </a:r>
            <a:r>
              <a:rPr lang="en-US" sz="2800" baseline="-25000" dirty="0"/>
              <a:t>k1</a:t>
            </a:r>
            <a:r>
              <a:rPr lang="en-US" sz="2800" dirty="0"/>
              <a:t>(c)</a:t>
            </a: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33426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219551" y="2819400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c, t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019115" y="3405425"/>
            <a:ext cx="10486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r>
              <a:rPr lang="en-US" altLang="en-US" sz="2800" dirty="0">
                <a:solidFill>
                  <a:schemeClr val="tx1"/>
                </a:solidFill>
              </a:rPr>
              <a:t>1, k2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Encrypt-then-authenticate</a:t>
            </a:r>
          </a:p>
        </p:txBody>
      </p:sp>
    </p:spTree>
    <p:extLst>
      <p:ext uri="{BB962C8B-B14F-4D97-AF65-F5344CB8AC3E}">
        <p14:creationId xmlns:p14="http://schemas.microsoft.com/office/powerpoint/2010/main" val="400485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Theorem: If the underlying encryption scheme is CPA-secure and the MAC is secure (with unique tags) then encrypt-then-authenticate is a CCA-secure encryption scheme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Encrypt-then-authenticate is the preferred </a:t>
            </a:r>
            <a:r>
              <a:rPr lang="en-US" i="1" dirty="0"/>
              <a:t>generic</a:t>
            </a:r>
            <a:r>
              <a:rPr lang="en-US" dirty="0"/>
              <a:t> approach for building an AE scheme </a:t>
            </a:r>
          </a:p>
          <a:p>
            <a:endParaRPr lang="en-US" dirty="0"/>
          </a:p>
          <a:p>
            <a:r>
              <a:rPr lang="en-US" dirty="0"/>
              <a:t>Note: independent keys must be used!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795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constructions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Other, more-efficient constructions have been proposed and are an active area of research and standardization</a:t>
            </a:r>
          </a:p>
          <a:p>
            <a:endParaRPr lang="en-US" dirty="0"/>
          </a:p>
          <a:p>
            <a:r>
              <a:rPr lang="en-US" dirty="0"/>
              <a:t>E.g., GCM, CCM, OCB, 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776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Secure sessions</a:t>
            </a:r>
          </a:p>
        </p:txBody>
      </p:sp>
    </p:spTree>
    <p:extLst>
      <p:ext uri="{BB962C8B-B14F-4D97-AF65-F5344CB8AC3E}">
        <p14:creationId xmlns:p14="http://schemas.microsoft.com/office/powerpoint/2010/main" val="3530565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sessions?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parties who wish to communicate securely over the course of a session</a:t>
            </a:r>
          </a:p>
          <a:p>
            <a:pPr lvl="1"/>
            <a:r>
              <a:rPr lang="en-US" dirty="0"/>
              <a:t>“Securely” = secrecy and integrity</a:t>
            </a:r>
          </a:p>
          <a:p>
            <a:pPr lvl="1"/>
            <a:r>
              <a:rPr lang="en-US" dirty="0"/>
              <a:t>“Session” = period of time during which the parties maintain state</a:t>
            </a:r>
          </a:p>
          <a:p>
            <a:pPr lvl="1"/>
            <a:endParaRPr lang="en-US" dirty="0"/>
          </a:p>
          <a:p>
            <a:r>
              <a:rPr lang="en-US" dirty="0"/>
              <a:t>Use authenticated encryption…?</a:t>
            </a:r>
          </a:p>
        </p:txBody>
      </p:sp>
    </p:spTree>
    <p:extLst>
      <p:ext uri="{BB962C8B-B14F-4D97-AF65-F5344CB8AC3E}">
        <p14:creationId xmlns:p14="http://schemas.microsoft.com/office/powerpoint/2010/main" val="2730720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1</a:t>
            </a:r>
            <a:r>
              <a:rPr lang="en-US" sz="2800" dirty="0"/>
              <a:t>)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667000" y="35814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8862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2</a:t>
            </a:r>
            <a:r>
              <a:rPr lang="en-US" sz="2800" dirty="0"/>
              <a:t>)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2667000" y="4267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886200" y="37439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3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09389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CCA-security: a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Chosen-</a:t>
            </a:r>
            <a:r>
              <a:rPr lang="en-US" dirty="0" err="1"/>
              <a:t>ciphertext</a:t>
            </a:r>
            <a:r>
              <a:rPr lang="en-US" dirty="0"/>
              <a:t> attacks are a significant, real-world threat</a:t>
            </a:r>
          </a:p>
          <a:p>
            <a:pPr lvl="1"/>
            <a:r>
              <a:rPr lang="en-US" dirty="0"/>
              <a:t>Modern encryption schemes are designed to be CCA-secure</a:t>
            </a:r>
          </a:p>
          <a:p>
            <a:endParaRPr lang="en-US" dirty="0"/>
          </a:p>
          <a:p>
            <a:r>
              <a:rPr lang="en-US" dirty="0"/>
              <a:t>None of the schemes we have seen so far is CCA-secure</a:t>
            </a:r>
          </a:p>
          <a:p>
            <a:endParaRPr lang="en-US" dirty="0"/>
          </a:p>
          <a:p>
            <a:r>
              <a:rPr lang="en-US" dirty="0"/>
              <a:t>We </a:t>
            </a:r>
            <a:r>
              <a:rPr lang="en-US"/>
              <a:t>are going to </a:t>
            </a:r>
            <a:r>
              <a:rPr lang="en-US" dirty="0"/>
              <a:t>consider an even stronger notion </a:t>
            </a:r>
            <a:r>
              <a:rPr lang="en-US"/>
              <a:t>of security…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9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enough?</a:t>
            </a:r>
          </a:p>
        </p:txBody>
      </p:sp>
    </p:spTree>
    <p:extLst>
      <p:ext uri="{BB962C8B-B14F-4D97-AF65-F5344CB8AC3E}">
        <p14:creationId xmlns:p14="http://schemas.microsoft.com/office/powerpoint/2010/main" val="1286742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1</a:t>
            </a:r>
            <a:r>
              <a:rPr lang="en-US" sz="2800" dirty="0"/>
              <a:t>)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Replay attack</a:t>
            </a:r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6670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8194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2</a:t>
            </a:r>
            <a:r>
              <a:rPr lang="en-US" sz="2800" dirty="0"/>
              <a:t>)</a:t>
            </a: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47244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8768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1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369791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8194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1</a:t>
            </a:r>
            <a:r>
              <a:rPr lang="en-US" sz="2800" dirty="0"/>
              <a:t>)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Re-ordering attack</a:t>
            </a: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6670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194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2</a:t>
            </a:r>
            <a:r>
              <a:rPr lang="en-US" sz="2800" dirty="0"/>
              <a:t>)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4343400" y="2885420"/>
            <a:ext cx="685800" cy="69598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>
            <a:off x="4343400" y="2895600"/>
            <a:ext cx="685800" cy="69598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50292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1816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1</a:t>
            </a:r>
            <a:r>
              <a:rPr lang="en-US" sz="2800" dirty="0"/>
              <a:t>)</a:t>
            </a:r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5029200" y="288542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1816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2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18351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6200" y="236220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1</a:t>
            </a:r>
            <a:r>
              <a:rPr lang="en-US" sz="2800" dirty="0"/>
              <a:t>)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 attack</a:t>
            </a:r>
          </a:p>
        </p:txBody>
      </p:sp>
      <p:sp>
        <p:nvSpPr>
          <p:cNvPr id="3" name="Circular Arrow 2"/>
          <p:cNvSpPr/>
          <p:nvPr/>
        </p:nvSpPr>
        <p:spPr>
          <a:xfrm rot="5400000">
            <a:off x="3981450" y="3257550"/>
            <a:ext cx="978408" cy="1321308"/>
          </a:xfrm>
          <a:prstGeom prst="circularArrow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2667000" y="3581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819400" y="3058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2</a:t>
            </a:r>
            <a:r>
              <a:rPr lang="en-US" sz="2800" dirty="0"/>
              <a:t>)</a:t>
            </a: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2667000" y="43434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819400" y="3820180"/>
            <a:ext cx="1436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(m</a:t>
            </a:r>
            <a:r>
              <a:rPr lang="en-US" sz="2800" baseline="-25000" dirty="0"/>
              <a:t>2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674829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sessions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attacks (and others) can be prevented using </a:t>
            </a:r>
            <a:r>
              <a:rPr lang="en-US" i="1" dirty="0"/>
              <a:t>counters/sequence numbers</a:t>
            </a:r>
            <a:r>
              <a:rPr lang="en-US" dirty="0"/>
              <a:t> and </a:t>
            </a:r>
            <a:r>
              <a:rPr lang="en-US" i="1" dirty="0"/>
              <a:t>identifiers</a:t>
            </a:r>
          </a:p>
        </p:txBody>
      </p:sp>
    </p:spTree>
    <p:extLst>
      <p:ext uri="{BB962C8B-B14F-4D97-AF65-F5344CB8AC3E}">
        <p14:creationId xmlns:p14="http://schemas.microsoft.com/office/powerpoint/2010/main" val="36114234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24272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315" y="2724272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66228" y="364420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667000" y="288542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998865" y="2362200"/>
            <a:ext cx="3070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(“Bob”| m</a:t>
            </a:r>
            <a:r>
              <a:rPr lang="en-US" sz="2800" baseline="-25000" dirty="0"/>
              <a:t>1</a:t>
            </a:r>
            <a:r>
              <a:rPr lang="en-US" sz="2800" dirty="0"/>
              <a:t> | 1)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8110028" y="363402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/>
              <a:t>k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2667000" y="35814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971614" y="3058180"/>
            <a:ext cx="3124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(“Bob” | m</a:t>
            </a:r>
            <a:r>
              <a:rPr lang="en-US" sz="2800" baseline="-25000" dirty="0"/>
              <a:t>2 </a:t>
            </a:r>
            <a:r>
              <a:rPr lang="en-US" sz="2800" dirty="0"/>
              <a:t>| 2)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2667000" y="4267200"/>
            <a:ext cx="3733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908936" y="3743980"/>
            <a:ext cx="3249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Enc</a:t>
            </a:r>
            <a:r>
              <a:rPr lang="en-US" sz="2800" baseline="-25000" dirty="0" err="1"/>
              <a:t>k</a:t>
            </a:r>
            <a:r>
              <a:rPr lang="en-US" sz="2800" dirty="0"/>
              <a:t>(“Alice” | m</a:t>
            </a:r>
            <a:r>
              <a:rPr lang="en-US" sz="2800" baseline="-25000" dirty="0"/>
              <a:t>3</a:t>
            </a:r>
            <a:r>
              <a:rPr lang="en-US" sz="2800" dirty="0"/>
              <a:t> | 1)</a:t>
            </a:r>
          </a:p>
        </p:txBody>
      </p:sp>
    </p:spTree>
    <p:extLst>
      <p:ext uri="{BB962C8B-B14F-4D97-AF65-F5344CB8AC3E}">
        <p14:creationId xmlns:p14="http://schemas.microsoft.com/office/powerpoint/2010/main" val="34866777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sessions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attacks (and others) can be prevented using </a:t>
            </a:r>
            <a:r>
              <a:rPr lang="en-US" i="1" dirty="0"/>
              <a:t>counters</a:t>
            </a:r>
            <a:r>
              <a:rPr lang="en-US" dirty="0"/>
              <a:t> and </a:t>
            </a:r>
            <a:r>
              <a:rPr lang="en-US" i="1" dirty="0"/>
              <a:t>identifiers</a:t>
            </a:r>
            <a:endParaRPr lang="en-US" dirty="0"/>
          </a:p>
          <a:p>
            <a:pPr lvl="1"/>
            <a:r>
              <a:rPr lang="en-US" dirty="0"/>
              <a:t>Can also use a </a:t>
            </a:r>
            <a:r>
              <a:rPr lang="en-US" i="1" dirty="0"/>
              <a:t>directionality bit</a:t>
            </a:r>
            <a:r>
              <a:rPr lang="en-US" dirty="0"/>
              <a:t> in place of identifiers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70459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Hash functions</a:t>
            </a:r>
          </a:p>
        </p:txBody>
      </p:sp>
    </p:spTree>
    <p:extLst>
      <p:ext uri="{BB962C8B-B14F-4D97-AF65-F5344CB8AC3E}">
        <p14:creationId xmlns:p14="http://schemas.microsoft.com/office/powerpoint/2010/main" val="5665196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(Cryptographic) hash function: deterministic function mapping </a:t>
            </a:r>
            <a:r>
              <a:rPr lang="en-US" i="1" dirty="0"/>
              <a:t>arbitrary length inputs </a:t>
            </a:r>
            <a:r>
              <a:rPr lang="en-US" dirty="0"/>
              <a:t>to a </a:t>
            </a:r>
            <a:r>
              <a:rPr lang="en-US" i="1" dirty="0"/>
              <a:t>short, fixed-length output</a:t>
            </a:r>
          </a:p>
          <a:p>
            <a:endParaRPr lang="en-US" dirty="0"/>
          </a:p>
          <a:p>
            <a:r>
              <a:rPr lang="en-US" dirty="0"/>
              <a:t>Hash functions can be </a:t>
            </a:r>
            <a:r>
              <a:rPr lang="en-US" i="1" dirty="0"/>
              <a:t>keyed</a:t>
            </a:r>
            <a:r>
              <a:rPr lang="en-US" dirty="0"/>
              <a:t> or </a:t>
            </a:r>
            <a:r>
              <a:rPr lang="en-US" i="1" dirty="0" err="1"/>
              <a:t>unkeyed</a:t>
            </a:r>
            <a:endParaRPr lang="en-US" dirty="0"/>
          </a:p>
          <a:p>
            <a:pPr lvl="1"/>
            <a:r>
              <a:rPr lang="en-US" dirty="0"/>
              <a:t>Theoretically, need to be keyed (as in book)</a:t>
            </a:r>
          </a:p>
          <a:p>
            <a:pPr lvl="2"/>
            <a:r>
              <a:rPr lang="en-US" dirty="0"/>
              <a:t>Key is </a:t>
            </a:r>
            <a:r>
              <a:rPr lang="en-US" b="1" dirty="0"/>
              <a:t>public</a:t>
            </a:r>
            <a:endParaRPr lang="en-US" dirty="0"/>
          </a:p>
          <a:p>
            <a:pPr lvl="1"/>
            <a:r>
              <a:rPr lang="en-US" dirty="0"/>
              <a:t>In practice, hash functions are </a:t>
            </a:r>
            <a:r>
              <a:rPr lang="en-US" dirty="0" err="1"/>
              <a:t>unkeyed</a:t>
            </a:r>
            <a:endParaRPr lang="en-US" dirty="0"/>
          </a:p>
          <a:p>
            <a:pPr lvl="1"/>
            <a:r>
              <a:rPr lang="en-US" dirty="0"/>
              <a:t>Assume </a:t>
            </a:r>
            <a:r>
              <a:rPr lang="en-US" dirty="0" err="1"/>
              <a:t>unkeyed</a:t>
            </a:r>
            <a:r>
              <a:rPr lang="en-US" dirty="0"/>
              <a:t> hash functions for simplicity</a:t>
            </a:r>
          </a:p>
        </p:txBody>
      </p:sp>
    </p:spTree>
    <p:extLst>
      <p:ext uri="{BB962C8B-B14F-4D97-AF65-F5344CB8AC3E}">
        <p14:creationId xmlns:p14="http://schemas.microsoft.com/office/powerpoint/2010/main" val="386899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Collision-resistance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H: {0,1}</a:t>
            </a:r>
            <a:r>
              <a:rPr lang="en-US" baseline="30000" dirty="0"/>
              <a:t>*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 {0,1}</a:t>
            </a:r>
            <a:r>
              <a:rPr lang="en-US" altLang="en-US" baseline="30000" dirty="0">
                <a:latin typeface="Script MT Bold" panose="03040602040607080904" pitchFamily="66" charset="0"/>
              </a:rPr>
              <a:t>l</a:t>
            </a:r>
            <a:r>
              <a:rPr lang="en-US" dirty="0"/>
              <a:t> be a hash function</a:t>
            </a:r>
          </a:p>
          <a:p>
            <a:r>
              <a:rPr lang="en-US" dirty="0"/>
              <a:t>A </a:t>
            </a:r>
            <a:r>
              <a:rPr lang="en-US" i="1" dirty="0"/>
              <a:t>collision</a:t>
            </a:r>
            <a:r>
              <a:rPr lang="en-US" dirty="0"/>
              <a:t> is a pair of </a:t>
            </a:r>
            <a:r>
              <a:rPr lang="en-US" u="sng" dirty="0"/>
              <a:t>distinct</a:t>
            </a:r>
            <a:r>
              <a:rPr lang="en-US" dirty="0"/>
              <a:t> inputs x, x’ such that H(x) = H(x’)</a:t>
            </a:r>
          </a:p>
          <a:p>
            <a:endParaRPr lang="en-US" dirty="0"/>
          </a:p>
          <a:p>
            <a:r>
              <a:rPr lang="en-US" dirty="0"/>
              <a:t>H is </a:t>
            </a:r>
            <a:r>
              <a:rPr lang="en-US" i="1" dirty="0"/>
              <a:t>collision-resistant</a:t>
            </a:r>
            <a:r>
              <a:rPr lang="en-US" dirty="0"/>
              <a:t> if it is infeasible to find a collision in H</a:t>
            </a:r>
          </a:p>
        </p:txBody>
      </p:sp>
    </p:spTree>
    <p:extLst>
      <p:ext uri="{BB962C8B-B14F-4D97-AF65-F5344CB8AC3E}">
        <p14:creationId xmlns:p14="http://schemas.microsoft.com/office/powerpoint/2010/main" val="1171387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Authenticated encryption</a:t>
            </a:r>
          </a:p>
        </p:txBody>
      </p:sp>
    </p:spTree>
    <p:extLst>
      <p:ext uri="{BB962C8B-B14F-4D97-AF65-F5344CB8AC3E}">
        <p14:creationId xmlns:p14="http://schemas.microsoft.com/office/powerpoint/2010/main" val="5959660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hash-function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best “generic” collision attack on a hash function H: {0,1}</a:t>
            </a:r>
            <a:r>
              <a:rPr lang="en-US" baseline="30000" dirty="0"/>
              <a:t>*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 {0,1}</a:t>
            </a:r>
            <a:r>
              <a:rPr lang="en-US" altLang="en-US" baseline="30000" dirty="0">
                <a:latin typeface="Script MT Bold" panose="03040602040607080904" pitchFamily="66" charset="0"/>
              </a:rPr>
              <a:t>l</a:t>
            </a:r>
            <a:r>
              <a:rPr lang="en-US" dirty="0">
                <a:sym typeface="Symbol"/>
              </a:rPr>
              <a:t> ?</a:t>
            </a:r>
          </a:p>
          <a:p>
            <a:pPr lvl="1"/>
            <a:r>
              <a:rPr lang="en-US" dirty="0">
                <a:sym typeface="Symbol"/>
              </a:rPr>
              <a:t>Note that collisions are guaranteed to exist…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If we compute H(x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), …, H(x</a:t>
            </a:r>
            <a:r>
              <a:rPr lang="en-US" baseline="-25000" dirty="0">
                <a:sym typeface="Symbol"/>
              </a:rPr>
              <a:t>2</a:t>
            </a:r>
            <a:r>
              <a:rPr lang="en-US" altLang="en-US" sz="2400" baseline="-10000" dirty="0">
                <a:latin typeface="Script MT Bold" panose="03040602040607080904" pitchFamily="66" charset="0"/>
              </a:rPr>
              <a:t>l</a:t>
            </a:r>
            <a:r>
              <a:rPr lang="en-US" sz="2400" baseline="-15000" dirty="0">
                <a:sym typeface="Symbol"/>
              </a:rPr>
              <a:t> </a:t>
            </a:r>
            <a:r>
              <a:rPr lang="en-US" baseline="-25000" dirty="0">
                <a:sym typeface="Symbol"/>
              </a:rPr>
              <a:t>+ 1</a:t>
            </a:r>
            <a:r>
              <a:rPr lang="en-US" dirty="0">
                <a:sym typeface="Symbol"/>
              </a:rPr>
              <a:t>), we are guaranteed to find a collision (why?)</a:t>
            </a:r>
          </a:p>
          <a:p>
            <a:pPr lvl="1"/>
            <a:r>
              <a:rPr lang="en-US" dirty="0">
                <a:sym typeface="Symbol"/>
              </a:rPr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585774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Secrecy + integrity?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shown primitives for achieving </a:t>
            </a:r>
            <a:r>
              <a:rPr lang="en-US" i="1" dirty="0"/>
              <a:t>secrecy</a:t>
            </a:r>
            <a:r>
              <a:rPr lang="en-US" dirty="0"/>
              <a:t> and </a:t>
            </a:r>
            <a:r>
              <a:rPr lang="en-US" i="1" dirty="0"/>
              <a:t>integrity</a:t>
            </a:r>
            <a:r>
              <a:rPr lang="en-US" dirty="0"/>
              <a:t> in the private-key setting</a:t>
            </a:r>
          </a:p>
          <a:p>
            <a:endParaRPr lang="en-US" dirty="0"/>
          </a:p>
          <a:p>
            <a:r>
              <a:rPr lang="en-US" dirty="0"/>
              <a:t>What if we want to achieve both?</a:t>
            </a:r>
          </a:p>
          <a:p>
            <a:pPr lvl="1"/>
            <a:r>
              <a:rPr lang="en-US" dirty="0"/>
              <a:t>Against active attackers </a:t>
            </a:r>
          </a:p>
        </p:txBody>
      </p:sp>
    </p:spTree>
    <p:extLst>
      <p:ext uri="{BB962C8B-B14F-4D97-AF65-F5344CB8AC3E}">
        <p14:creationId xmlns:p14="http://schemas.microsoft.com/office/powerpoint/2010/main" val="3707951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Authenticated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encryption scheme that achieves both secrecy </a:t>
            </a:r>
            <a:r>
              <a:rPr lang="en-US" i="1" dirty="0"/>
              <a:t>and</a:t>
            </a:r>
            <a:r>
              <a:rPr lang="en-US" dirty="0"/>
              <a:t> integrity</a:t>
            </a:r>
          </a:p>
          <a:p>
            <a:endParaRPr lang="en-US" dirty="0"/>
          </a:p>
          <a:p>
            <a:r>
              <a:rPr lang="en-US" dirty="0"/>
              <a:t>Secrecy notion: CCA-security</a:t>
            </a:r>
          </a:p>
          <a:p>
            <a:endParaRPr lang="en-US" dirty="0"/>
          </a:p>
          <a:p>
            <a:r>
              <a:rPr lang="en-US" dirty="0"/>
              <a:t>Integrity notion: </a:t>
            </a:r>
            <a:r>
              <a:rPr lang="en-US" i="1" dirty="0" err="1"/>
              <a:t>unforgeability</a:t>
            </a:r>
            <a:endParaRPr lang="en-US" i="1" dirty="0"/>
          </a:p>
          <a:p>
            <a:pPr lvl="1"/>
            <a:r>
              <a:rPr lang="en-US" dirty="0"/>
              <a:t>Adversary cannot generate </a:t>
            </a:r>
            <a:r>
              <a:rPr lang="en-US" i="1" dirty="0"/>
              <a:t>any</a:t>
            </a:r>
            <a:r>
              <a:rPr lang="en-US" dirty="0"/>
              <a:t> ciphertext that decrypts to a previously unencrypted message</a:t>
            </a:r>
          </a:p>
        </p:txBody>
      </p:sp>
    </p:spTree>
    <p:extLst>
      <p:ext uri="{BB962C8B-B14F-4D97-AF65-F5344CB8AC3E}">
        <p14:creationId xmlns:p14="http://schemas.microsoft.com/office/powerpoint/2010/main" val="91147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definition: Unforgeability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Fix A, </a:t>
            </a:r>
            <a:r>
              <a:rPr lang="en-US" dirty="0">
                <a:sym typeface="Symbol"/>
              </a:rPr>
              <a:t></a:t>
            </a:r>
          </a:p>
          <a:p>
            <a:r>
              <a:rPr lang="en-US" dirty="0">
                <a:sym typeface="Symbol"/>
              </a:rPr>
              <a:t>Define experiment Enc-</a:t>
            </a:r>
            <a:r>
              <a:rPr lang="en-US" dirty="0" err="1">
                <a:sym typeface="Symbol"/>
              </a:rPr>
              <a:t>Forge</a:t>
            </a:r>
            <a:r>
              <a:rPr lang="en-US" baseline="-25000" dirty="0" err="1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,</a:t>
            </a:r>
            <a:r>
              <a:rPr lang="en-US" dirty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 interacts with an oracle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(·) ; let M be the set of messages submitted to this oracle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 outputs c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 </a:t>
            </a:r>
            <a:r>
              <a:rPr lang="en-US" i="1" dirty="0">
                <a:sym typeface="Symbol"/>
              </a:rPr>
              <a:t>succeeds</a:t>
            </a:r>
            <a:r>
              <a:rPr lang="en-US" dirty="0">
                <a:sym typeface="Symbol"/>
              </a:rPr>
              <a:t>, and the experiment evaluates to 1, if m = Dec</a:t>
            </a:r>
            <a:r>
              <a:rPr lang="en-US" baseline="-25000" dirty="0">
                <a:sym typeface="Symbol"/>
              </a:rPr>
              <a:t>k</a:t>
            </a:r>
            <a:r>
              <a:rPr lang="en-US" dirty="0">
                <a:sym typeface="Symbol"/>
              </a:rPr>
              <a:t>(c) </a:t>
            </a:r>
            <a:r>
              <a:rPr lang="en-US" dirty="0">
                <a:sym typeface="Symbol" panose="05050102010706020507" pitchFamily="18" charset="2"/>
              </a:rPr>
              <a:t> </a:t>
            </a:r>
            <a:r>
              <a:rPr lang="en-US" dirty="0">
                <a:sym typeface="Symbol"/>
              </a:rPr>
              <a:t> and m </a:t>
            </a:r>
            <a:r>
              <a:rPr lang="en-US" altLang="en-US" dirty="0">
                <a:cs typeface="Arial" charset="0"/>
                <a:sym typeface="Symbol" pitchFamily="18" charset="2"/>
              </a:rPr>
              <a:t>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79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Unforgeability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 is </a:t>
            </a:r>
            <a:r>
              <a:rPr lang="en-US" i="1" dirty="0">
                <a:sym typeface="Symbol"/>
              </a:rPr>
              <a:t>unforgeable</a:t>
            </a:r>
            <a:r>
              <a:rPr lang="en-US" dirty="0">
                <a:sym typeface="Symbol"/>
              </a:rPr>
              <a:t> if for all PPT attackers A, there is a negligible function  such that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  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[Enc-</a:t>
            </a:r>
            <a:r>
              <a:rPr lang="en-US" dirty="0" err="1">
                <a:sym typeface="Symbol"/>
              </a:rPr>
              <a:t>Forge</a:t>
            </a:r>
            <a:r>
              <a:rPr lang="en-US" baseline="-25000" dirty="0" err="1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,</a:t>
            </a:r>
            <a:r>
              <a:rPr lang="en-US" dirty="0">
                <a:sym typeface="Symbol"/>
              </a:rPr>
              <a:t>(n) = 1] ≤ (n)</a:t>
            </a:r>
          </a:p>
        </p:txBody>
      </p:sp>
    </p:spTree>
    <p:extLst>
      <p:ext uri="{BB962C8B-B14F-4D97-AF65-F5344CB8AC3E}">
        <p14:creationId xmlns:p14="http://schemas.microsoft.com/office/powerpoint/2010/main" val="986066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Authenticated encryption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encryption scheme that achieves both secrecy </a:t>
            </a:r>
            <a:r>
              <a:rPr lang="en-US" i="1" dirty="0"/>
              <a:t>and</a:t>
            </a:r>
            <a:r>
              <a:rPr lang="en-US" dirty="0"/>
              <a:t> integrity</a:t>
            </a:r>
          </a:p>
          <a:p>
            <a:endParaRPr lang="en-US" dirty="0"/>
          </a:p>
          <a:p>
            <a:r>
              <a:rPr lang="en-US" dirty="0"/>
              <a:t>Secrecy notion: CCA-security</a:t>
            </a:r>
          </a:p>
          <a:p>
            <a:endParaRPr lang="en-US" dirty="0"/>
          </a:p>
          <a:p>
            <a:r>
              <a:rPr lang="en-US" dirty="0"/>
              <a:t>Integrity notion: </a:t>
            </a:r>
            <a:r>
              <a:rPr lang="en-US" i="1" dirty="0"/>
              <a:t>unforgeability</a:t>
            </a:r>
          </a:p>
          <a:p>
            <a:pPr lvl="1"/>
            <a:r>
              <a:rPr lang="en-US" dirty="0"/>
              <a:t>This is not implied by CCA-security</a:t>
            </a:r>
          </a:p>
        </p:txBody>
      </p:sp>
    </p:spTree>
    <p:extLst>
      <p:ext uri="{BB962C8B-B14F-4D97-AF65-F5344CB8AC3E}">
        <p14:creationId xmlns:p14="http://schemas.microsoft.com/office/powerpoint/2010/main" val="1997873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constructions?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“Generic” = modular construction based on any </a:t>
            </a:r>
            <a:r>
              <a:rPr lang="en-US"/>
              <a:t>CPA-secure encryption scheme </a:t>
            </a:r>
            <a:r>
              <a:rPr lang="en-US" dirty="0"/>
              <a:t>and any secure MAC</a:t>
            </a:r>
          </a:p>
          <a:p>
            <a:endParaRPr lang="en-US" dirty="0"/>
          </a:p>
          <a:p>
            <a:r>
              <a:rPr lang="en-US" dirty="0"/>
              <a:t>We consider three natural choices</a:t>
            </a:r>
          </a:p>
          <a:p>
            <a:pPr lvl="1"/>
            <a:r>
              <a:rPr lang="en-US" dirty="0"/>
              <a:t>Encrypt and authenticate</a:t>
            </a:r>
          </a:p>
          <a:p>
            <a:pPr lvl="1"/>
            <a:r>
              <a:rPr lang="en-US" dirty="0"/>
              <a:t>Authenticate-then-encrypt</a:t>
            </a:r>
          </a:p>
          <a:p>
            <a:pPr lvl="1"/>
            <a:r>
              <a:rPr lang="en-US" dirty="0"/>
              <a:t>Encrypt-then-authenticate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33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10624</TotalTime>
  <Words>915</Words>
  <Application>Microsoft Office PowerPoint</Application>
  <PresentationFormat>On-screen Show (4:3)</PresentationFormat>
  <Paragraphs>156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Script MT Bold</vt:lpstr>
      <vt:lpstr>Office Theme</vt:lpstr>
      <vt:lpstr>Cryptography</vt:lpstr>
      <vt:lpstr>CCA-security: a summary</vt:lpstr>
      <vt:lpstr>PowerPoint Presentation</vt:lpstr>
      <vt:lpstr>Secrecy + integrity?</vt:lpstr>
      <vt:lpstr>Authenticated encryption</vt:lpstr>
      <vt:lpstr>Formal definition: Unforgeability</vt:lpstr>
      <vt:lpstr>Unforgeability</vt:lpstr>
      <vt:lpstr>Authenticated encryption</vt:lpstr>
      <vt:lpstr>Generic constructions?</vt:lpstr>
      <vt:lpstr>Encrypt and authenticate</vt:lpstr>
      <vt:lpstr>Problems</vt:lpstr>
      <vt:lpstr>Authenticate-then-encrypt</vt:lpstr>
      <vt:lpstr>Problems</vt:lpstr>
      <vt:lpstr>Encrypt-then-authenticate</vt:lpstr>
      <vt:lpstr>Security?</vt:lpstr>
      <vt:lpstr>Direct constructions</vt:lpstr>
      <vt:lpstr>PowerPoint Presentation</vt:lpstr>
      <vt:lpstr>Secure sessions?</vt:lpstr>
      <vt:lpstr>PowerPoint Presentation</vt:lpstr>
      <vt:lpstr>Is this enough?</vt:lpstr>
      <vt:lpstr>Replay attack</vt:lpstr>
      <vt:lpstr>Re-ordering attack</vt:lpstr>
      <vt:lpstr>Reflection attack</vt:lpstr>
      <vt:lpstr>Secure sessions</vt:lpstr>
      <vt:lpstr>PowerPoint Presentation</vt:lpstr>
      <vt:lpstr>Secure sessions</vt:lpstr>
      <vt:lpstr>PowerPoint Presentation</vt:lpstr>
      <vt:lpstr>Hash functions</vt:lpstr>
      <vt:lpstr>Collision-resistance</vt:lpstr>
      <vt:lpstr>Generic hash-function attacks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544</cp:revision>
  <dcterms:created xsi:type="dcterms:W3CDTF">2014-06-02T02:25:30Z</dcterms:created>
  <dcterms:modified xsi:type="dcterms:W3CDTF">2022-03-03T16:17:20Z</dcterms:modified>
</cp:coreProperties>
</file>