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mp" ContentType="image/p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701" r:id="rId3"/>
    <p:sldId id="702" r:id="rId4"/>
    <p:sldId id="703" r:id="rId5"/>
    <p:sldId id="704" r:id="rId6"/>
    <p:sldId id="705" r:id="rId7"/>
    <p:sldId id="706" r:id="rId8"/>
    <p:sldId id="707" r:id="rId9"/>
    <p:sldId id="708" r:id="rId10"/>
    <p:sldId id="711" r:id="rId11"/>
    <p:sldId id="712" r:id="rId12"/>
    <p:sldId id="713" r:id="rId13"/>
    <p:sldId id="735" r:id="rId14"/>
    <p:sldId id="709" r:id="rId15"/>
    <p:sldId id="710" r:id="rId16"/>
    <p:sldId id="700" r:id="rId17"/>
    <p:sldId id="654" r:id="rId18"/>
    <p:sldId id="655" r:id="rId19"/>
    <p:sldId id="656" r:id="rId20"/>
    <p:sldId id="657" r:id="rId21"/>
    <p:sldId id="658" r:id="rId22"/>
    <p:sldId id="659" r:id="rId23"/>
    <p:sldId id="660" r:id="rId24"/>
    <p:sldId id="736" r:id="rId25"/>
    <p:sldId id="737" r:id="rId26"/>
    <p:sldId id="714" r:id="rId27"/>
    <p:sldId id="715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15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BF7E19-5E58-4A0D-942E-F728F20487D2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A42AE6-878C-46A5-A432-87C112332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767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018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38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120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126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711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466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155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576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207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582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04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898CC-5660-44C1-B068-F179A9DC2F99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517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Cryptography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i="1">
                <a:solidFill>
                  <a:schemeClr val="tx1"/>
                </a:solidFill>
              </a:rPr>
              <a:t>Lecture 13</a:t>
            </a:r>
            <a:endParaRPr lang="en-US" sz="40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96651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Building a hash function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Two-stage approach</a:t>
            </a:r>
          </a:p>
          <a:p>
            <a:pPr lvl="1"/>
            <a:r>
              <a:rPr lang="en-US" dirty="0"/>
              <a:t>Build a </a:t>
            </a:r>
            <a:r>
              <a:rPr lang="en-US" i="1" dirty="0"/>
              <a:t>compression function </a:t>
            </a:r>
            <a:r>
              <a:rPr lang="en-US" dirty="0"/>
              <a:t>h</a:t>
            </a:r>
            <a:endParaRPr lang="en-US" i="1" dirty="0"/>
          </a:p>
          <a:p>
            <a:pPr lvl="2"/>
            <a:r>
              <a:rPr lang="en-US" dirty="0"/>
              <a:t>I.e., hash function for </a:t>
            </a:r>
            <a:r>
              <a:rPr lang="en-US" i="1" dirty="0"/>
              <a:t>fixed-length inputs</a:t>
            </a:r>
          </a:p>
          <a:p>
            <a:pPr lvl="1"/>
            <a:r>
              <a:rPr lang="en-US" dirty="0"/>
              <a:t>Build a full-fledged hash function (for arbitrary length inputs) from a compression function h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45995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Building a hash function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For now…</a:t>
            </a:r>
          </a:p>
          <a:p>
            <a:pPr lvl="1"/>
            <a:r>
              <a:rPr lang="en-US" dirty="0"/>
              <a:t>Assume we have a “good” compression function </a:t>
            </a:r>
            <a:r>
              <a:rPr lang="en-US" i="1" dirty="0"/>
              <a:t>h</a:t>
            </a:r>
          </a:p>
          <a:p>
            <a:pPr lvl="2"/>
            <a:r>
              <a:rPr lang="en-US" dirty="0"/>
              <a:t>I.e., collision-resistant for fixed-length inputs</a:t>
            </a:r>
          </a:p>
          <a:p>
            <a:pPr lvl="1"/>
            <a:r>
              <a:rPr lang="en-US" dirty="0"/>
              <a:t>Will discuss how to construct such an </a:t>
            </a:r>
            <a:r>
              <a:rPr lang="en-US" i="1" dirty="0"/>
              <a:t>h</a:t>
            </a:r>
            <a:r>
              <a:rPr lang="en-US" dirty="0"/>
              <a:t> later</a:t>
            </a:r>
          </a:p>
          <a:p>
            <a:endParaRPr lang="en-US" dirty="0"/>
          </a:p>
          <a:p>
            <a:r>
              <a:rPr lang="en-US" dirty="0"/>
              <a:t>Construct a hash function H (for arbitrary length inputs) based on </a:t>
            </a:r>
            <a:r>
              <a:rPr lang="en-US" i="1" dirty="0"/>
              <a:t>h</a:t>
            </a:r>
          </a:p>
          <a:p>
            <a:pPr lvl="1"/>
            <a:r>
              <a:rPr lang="en-US" dirty="0"/>
              <a:t>Prove that collision resistance of </a:t>
            </a:r>
            <a:r>
              <a:rPr lang="en-US" i="1" dirty="0"/>
              <a:t>h</a:t>
            </a:r>
            <a:r>
              <a:rPr lang="en-US" dirty="0"/>
              <a:t> implies collision resistance of H</a:t>
            </a:r>
          </a:p>
        </p:txBody>
      </p:sp>
    </p:spTree>
    <p:extLst>
      <p:ext uri="{BB962C8B-B14F-4D97-AF65-F5344CB8AC3E}">
        <p14:creationId xmlns:p14="http://schemas.microsoft.com/office/powerpoint/2010/main" val="2754487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Merkle-Damgard</a:t>
            </a:r>
            <a:r>
              <a:rPr lang="en-US" dirty="0"/>
              <a:t> transform</a:t>
            </a:r>
          </a:p>
        </p:txBody>
      </p:sp>
      <p:sp>
        <p:nvSpPr>
          <p:cNvPr id="4" name="Rounded Rectangle 3"/>
          <p:cNvSpPr>
            <a:spLocks noChangeArrowheads="1"/>
          </p:cNvSpPr>
          <p:nvPr/>
        </p:nvSpPr>
        <p:spPr bwMode="auto">
          <a:xfrm>
            <a:off x="1549400" y="3648075"/>
            <a:ext cx="673100" cy="9906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19050" algn="ctr">
            <a:solidFill>
              <a:srgbClr val="000000"/>
            </a:solidFill>
            <a:round/>
            <a:headEnd/>
            <a:tailEnd type="triangle" w="lg" len="med"/>
          </a:ln>
        </p:spPr>
        <p:txBody>
          <a:bodyPr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endParaRPr lang="en-US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725612" y="3913188"/>
            <a:ext cx="3571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/>
              <a:t>h</a:t>
            </a:r>
          </a:p>
        </p:txBody>
      </p:sp>
      <p:sp>
        <p:nvSpPr>
          <p:cNvPr id="6" name="Rounded Rectangle 3"/>
          <p:cNvSpPr>
            <a:spLocks noChangeArrowheads="1"/>
          </p:cNvSpPr>
          <p:nvPr/>
        </p:nvSpPr>
        <p:spPr bwMode="auto">
          <a:xfrm>
            <a:off x="2933700" y="3657600"/>
            <a:ext cx="673100" cy="9906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19050" algn="ctr">
            <a:solidFill>
              <a:srgbClr val="000000"/>
            </a:solidFill>
            <a:round/>
            <a:headEnd/>
            <a:tailEnd type="triangle" w="lg" len="med"/>
          </a:ln>
        </p:spPr>
        <p:txBody>
          <a:bodyPr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endParaRPr lang="en-US"/>
          </a:p>
        </p:txBody>
      </p:sp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3109912" y="3922713"/>
            <a:ext cx="3571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/>
              <a:t>h</a:t>
            </a:r>
          </a:p>
        </p:txBody>
      </p:sp>
      <p:sp>
        <p:nvSpPr>
          <p:cNvPr id="8" name="Rounded Rectangle 3"/>
          <p:cNvSpPr>
            <a:spLocks noChangeArrowheads="1"/>
          </p:cNvSpPr>
          <p:nvPr/>
        </p:nvSpPr>
        <p:spPr bwMode="auto">
          <a:xfrm>
            <a:off x="5700712" y="3657600"/>
            <a:ext cx="673100" cy="9906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19050" algn="ctr">
            <a:solidFill>
              <a:srgbClr val="000000"/>
            </a:solidFill>
            <a:round/>
            <a:headEnd/>
            <a:tailEnd type="triangle" w="lg" len="med"/>
          </a:ln>
        </p:spPr>
        <p:txBody>
          <a:bodyPr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endParaRPr lang="en-US"/>
          </a:p>
        </p:txBody>
      </p:sp>
      <p:sp>
        <p:nvSpPr>
          <p:cNvPr id="9" name="TextBox 4"/>
          <p:cNvSpPr txBox="1">
            <a:spLocks noChangeArrowheads="1"/>
          </p:cNvSpPr>
          <p:nvPr/>
        </p:nvSpPr>
        <p:spPr bwMode="auto">
          <a:xfrm>
            <a:off x="5878512" y="3922713"/>
            <a:ext cx="355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/>
              <a:t>h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316412" y="3773488"/>
            <a:ext cx="64611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3600" b="1"/>
              <a:t>…</a:t>
            </a:r>
          </a:p>
        </p:txBody>
      </p:sp>
      <p:cxnSp>
        <p:nvCxnSpPr>
          <p:cNvPr id="11" name="Straight Arrow Connector 12"/>
          <p:cNvCxnSpPr>
            <a:cxnSpLocks noChangeShapeType="1"/>
          </p:cNvCxnSpPr>
          <p:nvPr/>
        </p:nvCxnSpPr>
        <p:spPr bwMode="auto">
          <a:xfrm>
            <a:off x="2222500" y="4129088"/>
            <a:ext cx="711200" cy="9525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Straight Arrow Connector 16"/>
          <p:cNvCxnSpPr>
            <a:cxnSpLocks noChangeShapeType="1"/>
          </p:cNvCxnSpPr>
          <p:nvPr/>
        </p:nvCxnSpPr>
        <p:spPr bwMode="auto">
          <a:xfrm>
            <a:off x="3606800" y="4129088"/>
            <a:ext cx="709612" cy="9525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Straight Arrow Connector 17"/>
          <p:cNvCxnSpPr>
            <a:cxnSpLocks noChangeShapeType="1"/>
          </p:cNvCxnSpPr>
          <p:nvPr/>
        </p:nvCxnSpPr>
        <p:spPr bwMode="auto">
          <a:xfrm>
            <a:off x="4978400" y="4114800"/>
            <a:ext cx="709612" cy="9525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" name="TextBox 18"/>
          <p:cNvSpPr txBox="1">
            <a:spLocks noChangeArrowheads="1"/>
          </p:cNvSpPr>
          <p:nvPr/>
        </p:nvSpPr>
        <p:spPr bwMode="auto">
          <a:xfrm>
            <a:off x="1655763" y="2667000"/>
            <a:ext cx="5540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dirty="0"/>
              <a:t>m</a:t>
            </a:r>
            <a:r>
              <a:rPr lang="en-US" baseline="-25000" dirty="0"/>
              <a:t>1</a:t>
            </a:r>
            <a:endParaRPr lang="en-US" dirty="0"/>
          </a:p>
        </p:txBody>
      </p:sp>
      <p:sp>
        <p:nvSpPr>
          <p:cNvPr id="16" name="TextBox 21"/>
          <p:cNvSpPr txBox="1">
            <a:spLocks noChangeArrowheads="1"/>
          </p:cNvSpPr>
          <p:nvPr/>
        </p:nvSpPr>
        <p:spPr bwMode="auto">
          <a:xfrm>
            <a:off x="2974975" y="2667000"/>
            <a:ext cx="5556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/>
              <a:t>m</a:t>
            </a:r>
            <a:r>
              <a:rPr lang="en-US" baseline="-25000"/>
              <a:t>2</a:t>
            </a:r>
            <a:endParaRPr lang="en-US"/>
          </a:p>
        </p:txBody>
      </p:sp>
      <p:sp>
        <p:nvSpPr>
          <p:cNvPr id="18" name="TextBox 23"/>
          <p:cNvSpPr txBox="1">
            <a:spLocks noChangeArrowheads="1"/>
          </p:cNvSpPr>
          <p:nvPr/>
        </p:nvSpPr>
        <p:spPr bwMode="auto">
          <a:xfrm>
            <a:off x="5792787" y="2667000"/>
            <a:ext cx="57740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dirty="0" err="1"/>
              <a:t>m</a:t>
            </a:r>
            <a:r>
              <a:rPr lang="en-US" baseline="-25000" dirty="0" err="1"/>
              <a:t>B</a:t>
            </a:r>
            <a:endParaRPr lang="en-US" dirty="0"/>
          </a:p>
        </p:txBody>
      </p:sp>
      <p:sp>
        <p:nvSpPr>
          <p:cNvPr id="20" name="Rounded Rectangle 3"/>
          <p:cNvSpPr>
            <a:spLocks noChangeArrowheads="1"/>
          </p:cNvSpPr>
          <p:nvPr/>
        </p:nvSpPr>
        <p:spPr bwMode="auto">
          <a:xfrm>
            <a:off x="7072312" y="3657600"/>
            <a:ext cx="673100" cy="9906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19050" algn="ctr">
            <a:solidFill>
              <a:srgbClr val="000000"/>
            </a:solidFill>
            <a:round/>
            <a:headEnd/>
            <a:tailEnd type="triangle" w="lg" len="med"/>
          </a:ln>
        </p:spPr>
        <p:txBody>
          <a:bodyPr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endParaRPr lang="en-US"/>
          </a:p>
        </p:txBody>
      </p:sp>
      <p:sp>
        <p:nvSpPr>
          <p:cNvPr id="21" name="TextBox 4"/>
          <p:cNvSpPr txBox="1">
            <a:spLocks noChangeArrowheads="1"/>
          </p:cNvSpPr>
          <p:nvPr/>
        </p:nvSpPr>
        <p:spPr bwMode="auto">
          <a:xfrm>
            <a:off x="7250112" y="3922713"/>
            <a:ext cx="355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/>
              <a:t>h</a:t>
            </a:r>
          </a:p>
        </p:txBody>
      </p:sp>
      <p:cxnSp>
        <p:nvCxnSpPr>
          <p:cNvPr id="22" name="Straight Arrow Connector 27"/>
          <p:cNvCxnSpPr>
            <a:cxnSpLocks noChangeShapeType="1"/>
          </p:cNvCxnSpPr>
          <p:nvPr/>
        </p:nvCxnSpPr>
        <p:spPr bwMode="auto">
          <a:xfrm>
            <a:off x="6350000" y="4114800"/>
            <a:ext cx="709612" cy="9525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" name="TextBox 28"/>
          <p:cNvSpPr txBox="1">
            <a:spLocks noChangeArrowheads="1"/>
          </p:cNvSpPr>
          <p:nvPr/>
        </p:nvSpPr>
        <p:spPr bwMode="auto">
          <a:xfrm>
            <a:off x="7086600" y="2667000"/>
            <a:ext cx="60144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dirty="0"/>
              <a:t>|M|</a:t>
            </a:r>
          </a:p>
        </p:txBody>
      </p:sp>
      <p:cxnSp>
        <p:nvCxnSpPr>
          <p:cNvPr id="25" name="Straight Arrow Connector 30"/>
          <p:cNvCxnSpPr>
            <a:cxnSpLocks noChangeShapeType="1"/>
          </p:cNvCxnSpPr>
          <p:nvPr/>
        </p:nvCxnSpPr>
        <p:spPr bwMode="auto">
          <a:xfrm>
            <a:off x="7745412" y="4114800"/>
            <a:ext cx="711200" cy="9525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Straight Arrow Connector 31"/>
          <p:cNvCxnSpPr>
            <a:cxnSpLocks noChangeShapeType="1"/>
          </p:cNvCxnSpPr>
          <p:nvPr/>
        </p:nvCxnSpPr>
        <p:spPr bwMode="auto">
          <a:xfrm>
            <a:off x="838200" y="4105275"/>
            <a:ext cx="711200" cy="9525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Straight Arrow Connector 30"/>
          <p:cNvCxnSpPr/>
          <p:nvPr/>
        </p:nvCxnSpPr>
        <p:spPr>
          <a:xfrm>
            <a:off x="1885950" y="3048000"/>
            <a:ext cx="0" cy="60007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3200400" y="3048000"/>
            <a:ext cx="0" cy="60007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6019800" y="3048000"/>
            <a:ext cx="0" cy="60007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7391400" y="3048000"/>
            <a:ext cx="0" cy="60007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2890930" y="6128691"/>
            <a:ext cx="61623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Note: M = m</a:t>
            </a:r>
            <a:r>
              <a:rPr lang="en-US" sz="2400" baseline="-25000" dirty="0"/>
              <a:t>1</a:t>
            </a:r>
            <a:r>
              <a:rPr lang="en-US" sz="2400" dirty="0"/>
              <a:t>…</a:t>
            </a:r>
            <a:r>
              <a:rPr lang="en-US" sz="2400" dirty="0" err="1"/>
              <a:t>m</a:t>
            </a:r>
            <a:r>
              <a:rPr lang="en-US" sz="2400" baseline="-25000" dirty="0" err="1"/>
              <a:t>B</a:t>
            </a:r>
            <a:r>
              <a:rPr lang="en-US" sz="2400" dirty="0"/>
              <a:t> is padded with 0s if necessary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995363" y="3657600"/>
            <a:ext cx="45236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dirty="0"/>
              <a:t>z</a:t>
            </a:r>
            <a:r>
              <a:rPr lang="en-US" baseline="-25000" dirty="0"/>
              <a:t>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71800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Merkle-Damgard</a:t>
            </a:r>
            <a:r>
              <a:rPr lang="en-US" dirty="0"/>
              <a:t> transform</a:t>
            </a:r>
          </a:p>
        </p:txBody>
      </p:sp>
      <p:sp>
        <p:nvSpPr>
          <p:cNvPr id="6041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Claim: if h is collision-resistant, than so is H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Proof: Collision in H </a:t>
            </a:r>
            <a:r>
              <a:rPr lang="en-US" dirty="0">
                <a:sym typeface="Symbol" panose="05050102010706020507" pitchFamily="18" charset="2"/>
              </a:rPr>
              <a:t> collision in h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Say H(m</a:t>
            </a:r>
            <a:r>
              <a:rPr lang="en-US" baseline="-25000" dirty="0">
                <a:sym typeface="Symbol" panose="05050102010706020507" pitchFamily="18" charset="2"/>
              </a:rPr>
              <a:t>1</a:t>
            </a:r>
            <a:r>
              <a:rPr lang="en-US" dirty="0">
                <a:sym typeface="Symbol" panose="05050102010706020507" pitchFamily="18" charset="2"/>
              </a:rPr>
              <a:t>, …, </a:t>
            </a:r>
            <a:r>
              <a:rPr lang="en-US" dirty="0" err="1">
                <a:sym typeface="Symbol" panose="05050102010706020507" pitchFamily="18" charset="2"/>
              </a:rPr>
              <a:t>m</a:t>
            </a:r>
            <a:r>
              <a:rPr lang="en-US" baseline="-25000" dirty="0" err="1">
                <a:sym typeface="Symbol" panose="05050102010706020507" pitchFamily="18" charset="2"/>
              </a:rPr>
              <a:t>B</a:t>
            </a:r>
            <a:r>
              <a:rPr lang="en-US" dirty="0">
                <a:sym typeface="Symbol" panose="05050102010706020507" pitchFamily="18" charset="2"/>
              </a:rPr>
              <a:t>) = H(m’</a:t>
            </a:r>
            <a:r>
              <a:rPr lang="en-US" baseline="-25000" dirty="0">
                <a:sym typeface="Symbol" panose="05050102010706020507" pitchFamily="18" charset="2"/>
              </a:rPr>
              <a:t>1</a:t>
            </a:r>
            <a:r>
              <a:rPr lang="en-US" dirty="0">
                <a:sym typeface="Symbol" panose="05050102010706020507" pitchFamily="18" charset="2"/>
              </a:rPr>
              <a:t>, …, </a:t>
            </a:r>
            <a:r>
              <a:rPr lang="en-US" dirty="0" err="1">
                <a:sym typeface="Symbol" panose="05050102010706020507" pitchFamily="18" charset="2"/>
              </a:rPr>
              <a:t>m’</a:t>
            </a:r>
            <a:r>
              <a:rPr lang="en-US" baseline="-25000" dirty="0" err="1">
                <a:sym typeface="Symbol" panose="05050102010706020507" pitchFamily="18" charset="2"/>
              </a:rPr>
              <a:t>B</a:t>
            </a:r>
            <a:r>
              <a:rPr lang="en-US" baseline="-25000" dirty="0">
                <a:sym typeface="Symbol" panose="05050102010706020507" pitchFamily="18" charset="2"/>
              </a:rPr>
              <a:t>’</a:t>
            </a:r>
            <a:r>
              <a:rPr lang="en-US" dirty="0">
                <a:sym typeface="Symbol" panose="05050102010706020507" pitchFamily="18" charset="2"/>
              </a:rPr>
              <a:t>)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|M|  |M’|, obvious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|M| = |M’|, look at largest </a:t>
            </a:r>
            <a:r>
              <a:rPr lang="en-US" dirty="0" err="1">
                <a:sym typeface="Symbol" panose="05050102010706020507" pitchFamily="18" charset="2"/>
              </a:rPr>
              <a:t>i</a:t>
            </a:r>
            <a:r>
              <a:rPr lang="en-US" dirty="0">
                <a:sym typeface="Symbol" panose="05050102010706020507" pitchFamily="18" charset="2"/>
              </a:rPr>
              <a:t> with (z</a:t>
            </a:r>
            <a:r>
              <a:rPr lang="en-US" baseline="-25000" dirty="0">
                <a:sym typeface="Symbol" panose="05050102010706020507" pitchFamily="18" charset="2"/>
              </a:rPr>
              <a:t>i-1</a:t>
            </a:r>
            <a:r>
              <a:rPr lang="en-US" dirty="0">
                <a:sym typeface="Symbol" panose="05050102010706020507" pitchFamily="18" charset="2"/>
              </a:rPr>
              <a:t>, m</a:t>
            </a:r>
            <a:r>
              <a:rPr lang="en-US" baseline="-25000" dirty="0">
                <a:sym typeface="Symbol" panose="05050102010706020507" pitchFamily="18" charset="2"/>
              </a:rPr>
              <a:t>i</a:t>
            </a:r>
            <a:r>
              <a:rPr lang="en-US" dirty="0">
                <a:sym typeface="Symbol" panose="05050102010706020507" pitchFamily="18" charset="2"/>
              </a:rPr>
              <a:t>)  (z’</a:t>
            </a:r>
            <a:r>
              <a:rPr lang="en-US" baseline="-25000" dirty="0">
                <a:sym typeface="Symbol" panose="05050102010706020507" pitchFamily="18" charset="2"/>
              </a:rPr>
              <a:t>i-1</a:t>
            </a:r>
            <a:r>
              <a:rPr lang="en-US" dirty="0">
                <a:sym typeface="Symbol" panose="05050102010706020507" pitchFamily="18" charset="2"/>
              </a:rPr>
              <a:t>, </a:t>
            </a:r>
            <a:r>
              <a:rPr lang="en-US" dirty="0" err="1">
                <a:sym typeface="Symbol" panose="05050102010706020507" pitchFamily="18" charset="2"/>
              </a:rPr>
              <a:t>m’</a:t>
            </a:r>
            <a:r>
              <a:rPr lang="en-US" baseline="-25000" dirty="0" err="1">
                <a:sym typeface="Symbol" panose="05050102010706020507" pitchFamily="18" charset="2"/>
              </a:rPr>
              <a:t>i</a:t>
            </a:r>
            <a:r>
              <a:rPr lang="en-US" dirty="0">
                <a:sym typeface="Symbol" panose="05050102010706020507" pitchFamily="18" charset="2"/>
              </a:rPr>
              <a:t>)</a:t>
            </a:r>
            <a:endParaRPr lang="en-US" dirty="0"/>
          </a:p>
        </p:txBody>
      </p:sp>
      <p:sp>
        <p:nvSpPr>
          <p:cNvPr id="60420" name="Rounded Rectangle 3"/>
          <p:cNvSpPr>
            <a:spLocks noChangeArrowheads="1"/>
          </p:cNvSpPr>
          <p:nvPr/>
        </p:nvSpPr>
        <p:spPr bwMode="auto">
          <a:xfrm>
            <a:off x="1320800" y="3114675"/>
            <a:ext cx="673100" cy="9906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19050" algn="ctr">
            <a:solidFill>
              <a:srgbClr val="000000"/>
            </a:solidFill>
            <a:round/>
            <a:headEnd/>
            <a:tailEnd type="triangle" w="lg" len="med"/>
          </a:ln>
        </p:spPr>
        <p:txBody>
          <a:bodyPr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endParaRPr lang="en-US"/>
          </a:p>
        </p:txBody>
      </p:sp>
      <p:sp>
        <p:nvSpPr>
          <p:cNvPr id="60421" name="TextBox 4"/>
          <p:cNvSpPr txBox="1">
            <a:spLocks noChangeArrowheads="1"/>
          </p:cNvSpPr>
          <p:nvPr/>
        </p:nvSpPr>
        <p:spPr bwMode="auto">
          <a:xfrm>
            <a:off x="1497012" y="3379788"/>
            <a:ext cx="3571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/>
              <a:t>h</a:t>
            </a:r>
          </a:p>
        </p:txBody>
      </p:sp>
      <p:sp>
        <p:nvSpPr>
          <p:cNvPr id="60422" name="Rounded Rectangle 3"/>
          <p:cNvSpPr>
            <a:spLocks noChangeArrowheads="1"/>
          </p:cNvSpPr>
          <p:nvPr/>
        </p:nvSpPr>
        <p:spPr bwMode="auto">
          <a:xfrm>
            <a:off x="2705100" y="3124200"/>
            <a:ext cx="673100" cy="9906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19050" algn="ctr">
            <a:solidFill>
              <a:srgbClr val="000000"/>
            </a:solidFill>
            <a:round/>
            <a:headEnd/>
            <a:tailEnd type="triangle" w="lg" len="med"/>
          </a:ln>
        </p:spPr>
        <p:txBody>
          <a:bodyPr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endParaRPr lang="en-US"/>
          </a:p>
        </p:txBody>
      </p:sp>
      <p:sp>
        <p:nvSpPr>
          <p:cNvPr id="60423" name="TextBox 4"/>
          <p:cNvSpPr txBox="1">
            <a:spLocks noChangeArrowheads="1"/>
          </p:cNvSpPr>
          <p:nvPr/>
        </p:nvSpPr>
        <p:spPr bwMode="auto">
          <a:xfrm>
            <a:off x="2881312" y="3389313"/>
            <a:ext cx="3571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/>
              <a:t>h</a:t>
            </a:r>
          </a:p>
        </p:txBody>
      </p:sp>
      <p:sp>
        <p:nvSpPr>
          <p:cNvPr id="60424" name="Rounded Rectangle 3"/>
          <p:cNvSpPr>
            <a:spLocks noChangeArrowheads="1"/>
          </p:cNvSpPr>
          <p:nvPr/>
        </p:nvSpPr>
        <p:spPr bwMode="auto">
          <a:xfrm>
            <a:off x="5472112" y="3124200"/>
            <a:ext cx="673100" cy="9906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19050" algn="ctr">
            <a:solidFill>
              <a:srgbClr val="000000"/>
            </a:solidFill>
            <a:round/>
            <a:headEnd/>
            <a:tailEnd type="triangle" w="lg" len="med"/>
          </a:ln>
        </p:spPr>
        <p:txBody>
          <a:bodyPr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endParaRPr lang="en-US"/>
          </a:p>
        </p:txBody>
      </p:sp>
      <p:sp>
        <p:nvSpPr>
          <p:cNvPr id="60425" name="TextBox 4"/>
          <p:cNvSpPr txBox="1">
            <a:spLocks noChangeArrowheads="1"/>
          </p:cNvSpPr>
          <p:nvPr/>
        </p:nvSpPr>
        <p:spPr bwMode="auto">
          <a:xfrm>
            <a:off x="5649912" y="3389313"/>
            <a:ext cx="355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/>
              <a:t>h</a:t>
            </a:r>
          </a:p>
        </p:txBody>
      </p:sp>
      <p:sp>
        <p:nvSpPr>
          <p:cNvPr id="60426" name="TextBox 9"/>
          <p:cNvSpPr txBox="1">
            <a:spLocks noChangeArrowheads="1"/>
          </p:cNvSpPr>
          <p:nvPr/>
        </p:nvSpPr>
        <p:spPr bwMode="auto">
          <a:xfrm>
            <a:off x="4087812" y="3240088"/>
            <a:ext cx="64611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3600" b="1"/>
              <a:t>…</a:t>
            </a:r>
          </a:p>
        </p:txBody>
      </p:sp>
      <p:cxnSp>
        <p:nvCxnSpPr>
          <p:cNvPr id="60427" name="Straight Arrow Connector 10"/>
          <p:cNvCxnSpPr>
            <a:cxnSpLocks noChangeShapeType="1"/>
          </p:cNvCxnSpPr>
          <p:nvPr/>
        </p:nvCxnSpPr>
        <p:spPr bwMode="auto">
          <a:xfrm>
            <a:off x="1993900" y="3595688"/>
            <a:ext cx="711200" cy="9525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428" name="Straight Arrow Connector 11"/>
          <p:cNvCxnSpPr>
            <a:cxnSpLocks noChangeShapeType="1"/>
          </p:cNvCxnSpPr>
          <p:nvPr/>
        </p:nvCxnSpPr>
        <p:spPr bwMode="auto">
          <a:xfrm>
            <a:off x="3378200" y="3595688"/>
            <a:ext cx="709612" cy="9525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429" name="Straight Arrow Connector 12"/>
          <p:cNvCxnSpPr>
            <a:cxnSpLocks noChangeShapeType="1"/>
          </p:cNvCxnSpPr>
          <p:nvPr/>
        </p:nvCxnSpPr>
        <p:spPr bwMode="auto">
          <a:xfrm>
            <a:off x="4749800" y="3581400"/>
            <a:ext cx="709612" cy="9525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0430" name="TextBox 13"/>
          <p:cNvSpPr txBox="1">
            <a:spLocks noChangeArrowheads="1"/>
          </p:cNvSpPr>
          <p:nvPr/>
        </p:nvSpPr>
        <p:spPr bwMode="auto">
          <a:xfrm>
            <a:off x="1397000" y="2133600"/>
            <a:ext cx="5540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/>
              <a:t>m</a:t>
            </a:r>
            <a:r>
              <a:rPr lang="en-US" baseline="-25000"/>
              <a:t>1</a:t>
            </a:r>
            <a:endParaRPr lang="en-US"/>
          </a:p>
        </p:txBody>
      </p:sp>
      <p:sp>
        <p:nvSpPr>
          <p:cNvPr id="60432" name="TextBox 15"/>
          <p:cNvSpPr txBox="1">
            <a:spLocks noChangeArrowheads="1"/>
          </p:cNvSpPr>
          <p:nvPr/>
        </p:nvSpPr>
        <p:spPr bwMode="auto">
          <a:xfrm>
            <a:off x="2746375" y="2133600"/>
            <a:ext cx="5556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/>
              <a:t>m</a:t>
            </a:r>
            <a:r>
              <a:rPr lang="en-US" baseline="-25000"/>
              <a:t>2</a:t>
            </a:r>
            <a:endParaRPr lang="en-US"/>
          </a:p>
        </p:txBody>
      </p:sp>
      <p:sp>
        <p:nvSpPr>
          <p:cNvPr id="60434" name="TextBox 17"/>
          <p:cNvSpPr txBox="1">
            <a:spLocks noChangeArrowheads="1"/>
          </p:cNvSpPr>
          <p:nvPr/>
        </p:nvSpPr>
        <p:spPr bwMode="auto">
          <a:xfrm>
            <a:off x="5564187" y="2133600"/>
            <a:ext cx="57740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dirty="0" err="1"/>
              <a:t>m</a:t>
            </a:r>
            <a:r>
              <a:rPr lang="en-US" baseline="-25000" dirty="0" err="1"/>
              <a:t>B</a:t>
            </a:r>
            <a:endParaRPr lang="en-US" dirty="0"/>
          </a:p>
        </p:txBody>
      </p:sp>
      <p:sp>
        <p:nvSpPr>
          <p:cNvPr id="60436" name="Rounded Rectangle 3"/>
          <p:cNvSpPr>
            <a:spLocks noChangeArrowheads="1"/>
          </p:cNvSpPr>
          <p:nvPr/>
        </p:nvSpPr>
        <p:spPr bwMode="auto">
          <a:xfrm>
            <a:off x="6843712" y="3124200"/>
            <a:ext cx="673100" cy="9906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19050" algn="ctr">
            <a:solidFill>
              <a:srgbClr val="000000"/>
            </a:solidFill>
            <a:round/>
            <a:headEnd/>
            <a:tailEnd type="triangle" w="lg" len="med"/>
          </a:ln>
        </p:spPr>
        <p:txBody>
          <a:bodyPr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endParaRPr lang="en-US"/>
          </a:p>
        </p:txBody>
      </p:sp>
      <p:sp>
        <p:nvSpPr>
          <p:cNvPr id="60437" name="TextBox 4"/>
          <p:cNvSpPr txBox="1">
            <a:spLocks noChangeArrowheads="1"/>
          </p:cNvSpPr>
          <p:nvPr/>
        </p:nvSpPr>
        <p:spPr bwMode="auto">
          <a:xfrm>
            <a:off x="7021512" y="3389313"/>
            <a:ext cx="355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/>
              <a:t>h</a:t>
            </a:r>
          </a:p>
        </p:txBody>
      </p:sp>
      <p:cxnSp>
        <p:nvCxnSpPr>
          <p:cNvPr id="60438" name="Straight Arrow Connector 21"/>
          <p:cNvCxnSpPr>
            <a:cxnSpLocks noChangeShapeType="1"/>
          </p:cNvCxnSpPr>
          <p:nvPr/>
        </p:nvCxnSpPr>
        <p:spPr bwMode="auto">
          <a:xfrm>
            <a:off x="6121400" y="3581400"/>
            <a:ext cx="709612" cy="9525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0439" name="TextBox 22"/>
          <p:cNvSpPr txBox="1">
            <a:spLocks noChangeArrowheads="1"/>
          </p:cNvSpPr>
          <p:nvPr/>
        </p:nvSpPr>
        <p:spPr bwMode="auto">
          <a:xfrm>
            <a:off x="6521450" y="2133600"/>
            <a:ext cx="157767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dirty="0"/>
              <a:t>|M| = m</a:t>
            </a:r>
            <a:r>
              <a:rPr lang="en-US" baseline="-25000" dirty="0"/>
              <a:t>B+1</a:t>
            </a:r>
            <a:endParaRPr lang="en-US" dirty="0"/>
          </a:p>
        </p:txBody>
      </p:sp>
      <p:cxnSp>
        <p:nvCxnSpPr>
          <p:cNvPr id="60441" name="Straight Arrow Connector 24"/>
          <p:cNvCxnSpPr>
            <a:cxnSpLocks noChangeShapeType="1"/>
          </p:cNvCxnSpPr>
          <p:nvPr/>
        </p:nvCxnSpPr>
        <p:spPr bwMode="auto">
          <a:xfrm>
            <a:off x="7516812" y="3581400"/>
            <a:ext cx="711200" cy="9525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442" name="Straight Arrow Connector 25"/>
          <p:cNvCxnSpPr>
            <a:cxnSpLocks noChangeShapeType="1"/>
          </p:cNvCxnSpPr>
          <p:nvPr/>
        </p:nvCxnSpPr>
        <p:spPr bwMode="auto">
          <a:xfrm>
            <a:off x="609600" y="3571875"/>
            <a:ext cx="711200" cy="9525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0443" name="TextBox 26"/>
          <p:cNvSpPr txBox="1">
            <a:spLocks noChangeArrowheads="1"/>
          </p:cNvSpPr>
          <p:nvPr/>
        </p:nvSpPr>
        <p:spPr bwMode="auto">
          <a:xfrm>
            <a:off x="750888" y="3124200"/>
            <a:ext cx="45236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dirty="0"/>
              <a:t>z</a:t>
            </a:r>
            <a:r>
              <a:rPr lang="en-US" baseline="-25000" dirty="0"/>
              <a:t>0</a:t>
            </a:r>
            <a:endParaRPr lang="en-US" dirty="0"/>
          </a:p>
        </p:txBody>
      </p:sp>
      <p:sp>
        <p:nvSpPr>
          <p:cNvPr id="60444" name="TextBox 27"/>
          <p:cNvSpPr txBox="1">
            <a:spLocks noChangeArrowheads="1"/>
          </p:cNvSpPr>
          <p:nvPr/>
        </p:nvSpPr>
        <p:spPr bwMode="auto">
          <a:xfrm>
            <a:off x="2132012" y="3124200"/>
            <a:ext cx="45236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dirty="0"/>
              <a:t>z</a:t>
            </a:r>
            <a:r>
              <a:rPr lang="en-US" baseline="-25000" dirty="0"/>
              <a:t>1</a:t>
            </a:r>
            <a:endParaRPr lang="en-US" dirty="0"/>
          </a:p>
        </p:txBody>
      </p:sp>
      <p:sp>
        <p:nvSpPr>
          <p:cNvPr id="60445" name="TextBox 28"/>
          <p:cNvSpPr txBox="1">
            <a:spLocks noChangeArrowheads="1"/>
          </p:cNvSpPr>
          <p:nvPr/>
        </p:nvSpPr>
        <p:spPr bwMode="auto">
          <a:xfrm>
            <a:off x="3503612" y="3124200"/>
            <a:ext cx="45236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dirty="0"/>
              <a:t>z</a:t>
            </a:r>
            <a:r>
              <a:rPr lang="en-US" baseline="-25000" dirty="0"/>
              <a:t>2</a:t>
            </a:r>
            <a:endParaRPr lang="en-US" dirty="0"/>
          </a:p>
        </p:txBody>
      </p:sp>
      <p:sp>
        <p:nvSpPr>
          <p:cNvPr id="60446" name="TextBox 29"/>
          <p:cNvSpPr txBox="1">
            <a:spLocks noChangeArrowheads="1"/>
          </p:cNvSpPr>
          <p:nvPr/>
        </p:nvSpPr>
        <p:spPr bwMode="auto">
          <a:xfrm>
            <a:off x="6162675" y="3124200"/>
            <a:ext cx="47481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dirty="0" err="1"/>
              <a:t>z</a:t>
            </a:r>
            <a:r>
              <a:rPr lang="en-US" baseline="-25000" dirty="0" err="1"/>
              <a:t>B</a:t>
            </a:r>
            <a:endParaRPr lang="en-US" dirty="0"/>
          </a:p>
        </p:txBody>
      </p:sp>
      <p:sp>
        <p:nvSpPr>
          <p:cNvPr id="60447" name="TextBox 30"/>
          <p:cNvSpPr txBox="1">
            <a:spLocks noChangeArrowheads="1"/>
          </p:cNvSpPr>
          <p:nvPr/>
        </p:nvSpPr>
        <p:spPr bwMode="auto">
          <a:xfrm>
            <a:off x="7542212" y="3124200"/>
            <a:ext cx="70884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dirty="0"/>
              <a:t>z</a:t>
            </a:r>
            <a:r>
              <a:rPr lang="en-US" baseline="-25000" dirty="0"/>
              <a:t>B+1</a:t>
            </a:r>
            <a:endParaRPr lang="en-US" dirty="0"/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7146925" y="2524125"/>
            <a:ext cx="0" cy="60007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5775325" y="2514600"/>
            <a:ext cx="0" cy="60007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2955925" y="2514600"/>
            <a:ext cx="0" cy="60007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1660525" y="2514600"/>
            <a:ext cx="0" cy="60007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03968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Hash functions in practice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MD5</a:t>
            </a:r>
          </a:p>
          <a:p>
            <a:pPr lvl="1"/>
            <a:r>
              <a:rPr lang="en-US" dirty="0"/>
              <a:t>Developed in 1991</a:t>
            </a:r>
          </a:p>
          <a:p>
            <a:pPr lvl="1"/>
            <a:r>
              <a:rPr lang="en-US" dirty="0"/>
              <a:t>128-bit output length</a:t>
            </a:r>
          </a:p>
          <a:p>
            <a:pPr lvl="1"/>
            <a:r>
              <a:rPr lang="en-US" dirty="0"/>
              <a:t>Collisions found in 2004, should no longer be used</a:t>
            </a:r>
          </a:p>
          <a:p>
            <a:endParaRPr lang="en-US" dirty="0"/>
          </a:p>
          <a:p>
            <a:r>
              <a:rPr lang="en-US" dirty="0"/>
              <a:t>SHA-1</a:t>
            </a:r>
          </a:p>
          <a:p>
            <a:pPr lvl="1"/>
            <a:r>
              <a:rPr lang="en-US" dirty="0"/>
              <a:t>Introduced in 1995</a:t>
            </a:r>
          </a:p>
          <a:p>
            <a:pPr lvl="1"/>
            <a:r>
              <a:rPr lang="en-US" dirty="0"/>
              <a:t>160-bit output length</a:t>
            </a:r>
          </a:p>
          <a:p>
            <a:pPr lvl="1"/>
            <a:r>
              <a:rPr lang="en-US" dirty="0"/>
              <a:t>Collision found by brute force in 2017</a:t>
            </a:r>
          </a:p>
          <a:p>
            <a:pPr lvl="1"/>
            <a:r>
              <a:rPr lang="en-US" dirty="0"/>
              <a:t>Subsequent improvements in attacks; no longer recommended</a:t>
            </a:r>
            <a:r>
              <a:rPr lang="en-US"/>
              <a:t>; should migrate </a:t>
            </a:r>
            <a:r>
              <a:rPr lang="en-US" dirty="0"/>
              <a:t>to SHA-2</a:t>
            </a:r>
          </a:p>
        </p:txBody>
      </p:sp>
    </p:spTree>
    <p:extLst>
      <p:ext uri="{BB962C8B-B14F-4D97-AF65-F5344CB8AC3E}">
        <p14:creationId xmlns:p14="http://schemas.microsoft.com/office/powerpoint/2010/main" val="42704763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Hash functions in practice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SHA-2</a:t>
            </a:r>
          </a:p>
          <a:p>
            <a:pPr lvl="1"/>
            <a:r>
              <a:rPr lang="en-US" dirty="0"/>
              <a:t>Introduced in 2001</a:t>
            </a:r>
          </a:p>
          <a:p>
            <a:pPr lvl="1"/>
            <a:r>
              <a:rPr lang="en-US" dirty="0"/>
              <a:t>Versions with 224, 256, 384, and 512-bit outputs</a:t>
            </a:r>
          </a:p>
          <a:p>
            <a:pPr lvl="1"/>
            <a:r>
              <a:rPr lang="en-US" dirty="0"/>
              <a:t>No significant known weaknesses</a:t>
            </a:r>
          </a:p>
          <a:p>
            <a:endParaRPr lang="en-US" dirty="0"/>
          </a:p>
          <a:p>
            <a:r>
              <a:rPr lang="en-US" dirty="0"/>
              <a:t>SHA-3/</a:t>
            </a:r>
            <a:r>
              <a:rPr lang="en-US" dirty="0" err="1"/>
              <a:t>Keccak</a:t>
            </a:r>
            <a:endParaRPr lang="en-US" dirty="0"/>
          </a:p>
          <a:p>
            <a:pPr lvl="1"/>
            <a:r>
              <a:rPr lang="en-US" dirty="0"/>
              <a:t>Result of a public competition from 2008-2012</a:t>
            </a:r>
          </a:p>
          <a:p>
            <a:pPr lvl="1"/>
            <a:r>
              <a:rPr lang="en-US" dirty="0"/>
              <a:t>Very different design than SHA-1/SHA-2</a:t>
            </a:r>
          </a:p>
          <a:p>
            <a:pPr lvl="2"/>
            <a:r>
              <a:rPr lang="en-US" dirty="0"/>
              <a:t>Does not use </a:t>
            </a:r>
            <a:r>
              <a:rPr lang="en-US" dirty="0" err="1"/>
              <a:t>Merkle-Damgard</a:t>
            </a:r>
            <a:r>
              <a:rPr lang="en-US" dirty="0"/>
              <a:t> transform</a:t>
            </a:r>
          </a:p>
          <a:p>
            <a:pPr lvl="1"/>
            <a:r>
              <a:rPr lang="en-US" dirty="0"/>
              <a:t>Supports 224, 256, 384, and 512-bit outputs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10262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43200"/>
            <a:ext cx="6400800" cy="1752600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tx1"/>
                </a:solidFill>
              </a:rPr>
              <a:t>Applications of </a:t>
            </a:r>
            <a:r>
              <a:rPr lang="en-US" sz="4000">
                <a:solidFill>
                  <a:schemeClr val="tx1"/>
                </a:solidFill>
              </a:rPr>
              <a:t>hash functions to </a:t>
            </a:r>
            <a:r>
              <a:rPr lang="en-US" sz="4000" dirty="0">
                <a:solidFill>
                  <a:schemeClr val="tx1"/>
                </a:solidFill>
              </a:rPr>
              <a:t>message authentication</a:t>
            </a:r>
          </a:p>
        </p:txBody>
      </p:sp>
    </p:spTree>
    <p:extLst>
      <p:ext uri="{BB962C8B-B14F-4D97-AF65-F5344CB8AC3E}">
        <p14:creationId xmlns:p14="http://schemas.microsoft.com/office/powerpoint/2010/main" val="5359254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Recall…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showed how to construct a secure MAC for short, fixed-length messages based on any PRF/block cipher</a:t>
            </a:r>
          </a:p>
          <a:p>
            <a:pPr lvl="1"/>
            <a:endParaRPr lang="en-US" dirty="0"/>
          </a:p>
          <a:p>
            <a:r>
              <a:rPr lang="en-US" dirty="0"/>
              <a:t>We want to extend this to a secure MAC for arbitrary-length messages</a:t>
            </a:r>
          </a:p>
          <a:p>
            <a:pPr lvl="1"/>
            <a:r>
              <a:rPr lang="en-US" dirty="0"/>
              <a:t>Before: using CBC-MAC</a:t>
            </a:r>
          </a:p>
          <a:p>
            <a:pPr lvl="1"/>
            <a:r>
              <a:rPr lang="en-US" dirty="0"/>
              <a:t>Here: using hash functions</a:t>
            </a:r>
          </a:p>
        </p:txBody>
      </p:sp>
    </p:spTree>
    <p:extLst>
      <p:ext uri="{BB962C8B-B14F-4D97-AF65-F5344CB8AC3E}">
        <p14:creationId xmlns:p14="http://schemas.microsoft.com/office/powerpoint/2010/main" val="11477142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j02920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2" y="2747847"/>
            <a:ext cx="1527175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j019538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2" y="2747847"/>
            <a:ext cx="1418391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497035" y="4124980"/>
            <a:ext cx="4924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/>
              <a:t>M</a:t>
            </a:r>
          </a:p>
        </p:txBody>
      </p:sp>
      <p:sp>
        <p:nvSpPr>
          <p:cNvPr id="10" name="Line 8"/>
          <p:cNvSpPr>
            <a:spLocks noChangeShapeType="1"/>
          </p:cNvSpPr>
          <p:nvPr/>
        </p:nvSpPr>
        <p:spPr bwMode="auto">
          <a:xfrm>
            <a:off x="2667000" y="2905779"/>
            <a:ext cx="3733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287679" y="2372379"/>
            <a:ext cx="4924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M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672019" y="4201180"/>
            <a:ext cx="16337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/>
              <a:t>h =? H(M)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Intuition…</a:t>
            </a:r>
          </a:p>
        </p:txBody>
      </p:sp>
      <p:sp>
        <p:nvSpPr>
          <p:cNvPr id="13" name="Line 8"/>
          <p:cNvSpPr>
            <a:spLocks noChangeShapeType="1"/>
          </p:cNvSpPr>
          <p:nvPr/>
        </p:nvSpPr>
        <p:spPr bwMode="auto">
          <a:xfrm>
            <a:off x="2667000" y="3886200"/>
            <a:ext cx="3733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4350580" y="3362980"/>
            <a:ext cx="3738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h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02507" y="4572000"/>
            <a:ext cx="14670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/>
              <a:t>h = H(M)</a:t>
            </a:r>
          </a:p>
        </p:txBody>
      </p:sp>
      <p:sp>
        <p:nvSpPr>
          <p:cNvPr id="12" name="Flowchart: Direct Access Storage 11"/>
          <p:cNvSpPr/>
          <p:nvPr/>
        </p:nvSpPr>
        <p:spPr>
          <a:xfrm>
            <a:off x="2819400" y="3362980"/>
            <a:ext cx="3352800" cy="599420"/>
          </a:xfrm>
          <a:prstGeom prst="flowChartMagneticDrum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448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  <p:bldP spid="16" grpId="0"/>
      <p:bldP spid="13" grpId="0" animBg="1"/>
      <p:bldP spid="14" grpId="0"/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j02920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2" y="2747847"/>
            <a:ext cx="1527175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j019538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2" y="2747847"/>
            <a:ext cx="1418391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8077200" y="3210522"/>
            <a:ext cx="34817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800" dirty="0">
                <a:solidFill>
                  <a:schemeClr val="tx1"/>
                </a:solidFill>
              </a:rPr>
              <a:t>k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497035" y="4124980"/>
            <a:ext cx="4924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/>
              <a:t>M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566228" y="3210522"/>
            <a:ext cx="34817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800" dirty="0">
                <a:solidFill>
                  <a:schemeClr val="tx1"/>
                </a:solidFill>
              </a:rPr>
              <a:t>k</a:t>
            </a:r>
          </a:p>
        </p:txBody>
      </p:sp>
      <p:sp>
        <p:nvSpPr>
          <p:cNvPr id="10" name="Line 8"/>
          <p:cNvSpPr>
            <a:spLocks noChangeShapeType="1"/>
          </p:cNvSpPr>
          <p:nvPr/>
        </p:nvSpPr>
        <p:spPr bwMode="auto">
          <a:xfrm>
            <a:off x="2667000" y="2905779"/>
            <a:ext cx="3733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287679" y="2372379"/>
            <a:ext cx="4924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M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179648" y="4201180"/>
            <a:ext cx="227754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/>
              <a:t>h = H(M)</a:t>
            </a:r>
          </a:p>
          <a:p>
            <a:pPr algn="ctr"/>
            <a:r>
              <a:rPr lang="en-US" sz="2800" dirty="0" err="1"/>
              <a:t>Vrfy</a:t>
            </a:r>
            <a:r>
              <a:rPr lang="en-US" sz="2800" baseline="-25000" dirty="0" err="1"/>
              <a:t>k</a:t>
            </a:r>
            <a:r>
              <a:rPr lang="en-US" sz="2800" dirty="0"/>
              <a:t>(h, t) = 1?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Hash-and-MAC</a:t>
            </a:r>
          </a:p>
        </p:txBody>
      </p:sp>
      <p:sp>
        <p:nvSpPr>
          <p:cNvPr id="13" name="Line 8"/>
          <p:cNvSpPr>
            <a:spLocks noChangeShapeType="1"/>
          </p:cNvSpPr>
          <p:nvPr/>
        </p:nvSpPr>
        <p:spPr bwMode="auto">
          <a:xfrm>
            <a:off x="2667000" y="3886200"/>
            <a:ext cx="3733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4201117" y="3362980"/>
            <a:ext cx="6655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h, 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38200" y="4572000"/>
            <a:ext cx="179568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/>
              <a:t>h = H(M)</a:t>
            </a:r>
          </a:p>
          <a:p>
            <a:pPr algn="ctr"/>
            <a:r>
              <a:rPr lang="en-US" sz="2800" dirty="0"/>
              <a:t>t = Mac</a:t>
            </a:r>
            <a:r>
              <a:rPr lang="en-US" sz="2800" baseline="-25000" dirty="0"/>
              <a:t>k</a:t>
            </a:r>
            <a:r>
              <a:rPr lang="en-US" sz="2800" dirty="0"/>
              <a:t>(h)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381454" y="3362980"/>
            <a:ext cx="3048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t</a:t>
            </a:r>
          </a:p>
        </p:txBody>
      </p:sp>
    </p:spTree>
    <p:extLst>
      <p:ext uri="{BB962C8B-B14F-4D97-AF65-F5344CB8AC3E}">
        <p14:creationId xmlns:p14="http://schemas.microsoft.com/office/powerpoint/2010/main" val="2297945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  <p:bldP spid="16" grpId="0"/>
      <p:bldP spid="13" grpId="0" animBg="1"/>
      <p:bldP spid="14" grpId="0"/>
      <p:bldP spid="14" grpId="1"/>
      <p:bldP spid="3" grpId="0"/>
      <p:bldP spid="1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43200"/>
            <a:ext cx="6400800" cy="1752600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tx1"/>
                </a:solidFill>
              </a:rPr>
              <a:t>Hash functions</a:t>
            </a:r>
          </a:p>
        </p:txBody>
      </p:sp>
    </p:spTree>
    <p:extLst>
      <p:ext uri="{BB962C8B-B14F-4D97-AF65-F5344CB8AC3E}">
        <p14:creationId xmlns:p14="http://schemas.microsoft.com/office/powerpoint/2010/main" val="5665196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Security?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If the MAC is secure for fixed-length messages and H is collision-resistant, then the previous construction is a secure MAC for arbitrary-length messages</a:t>
            </a:r>
          </a:p>
        </p:txBody>
      </p:sp>
    </p:spTree>
    <p:extLst>
      <p:ext uri="{BB962C8B-B14F-4D97-AF65-F5344CB8AC3E}">
        <p14:creationId xmlns:p14="http://schemas.microsoft.com/office/powerpoint/2010/main" val="16872986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 sketch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Say the sender authenticates messages m</a:t>
            </a:r>
            <a:r>
              <a:rPr lang="en-US" baseline="-25000" dirty="0"/>
              <a:t>1</a:t>
            </a:r>
            <a:r>
              <a:rPr lang="en-US" dirty="0"/>
              <a:t>, m</a:t>
            </a:r>
            <a:r>
              <a:rPr lang="en-US" baseline="-25000" dirty="0"/>
              <a:t>2</a:t>
            </a:r>
            <a:r>
              <a:rPr lang="en-US" dirty="0"/>
              <a:t>, … </a:t>
            </a:r>
          </a:p>
          <a:p>
            <a:pPr lvl="1"/>
            <a:r>
              <a:rPr lang="en-US" dirty="0"/>
              <a:t>Let h</a:t>
            </a:r>
            <a:r>
              <a:rPr lang="en-US" baseline="-25000" dirty="0"/>
              <a:t>i</a:t>
            </a:r>
            <a:r>
              <a:rPr lang="en-US" dirty="0"/>
              <a:t> = H(m</a:t>
            </a:r>
            <a:r>
              <a:rPr lang="en-US" baseline="-25000" dirty="0"/>
              <a:t>i</a:t>
            </a:r>
            <a:r>
              <a:rPr lang="en-US" dirty="0"/>
              <a:t>)</a:t>
            </a:r>
          </a:p>
          <a:p>
            <a:r>
              <a:rPr lang="en-US" dirty="0"/>
              <a:t>Attacker outputs forgery (m, t), m </a:t>
            </a:r>
            <a:r>
              <a:rPr lang="en-US" dirty="0">
                <a:sym typeface="Symbol"/>
              </a:rPr>
              <a:t> m</a:t>
            </a:r>
            <a:r>
              <a:rPr lang="en-US" baseline="-25000" dirty="0">
                <a:sym typeface="Symbol"/>
              </a:rPr>
              <a:t>i</a:t>
            </a:r>
            <a:r>
              <a:rPr lang="en-US" dirty="0">
                <a:sym typeface="Symbol"/>
              </a:rPr>
              <a:t> for all </a:t>
            </a:r>
            <a:r>
              <a:rPr lang="en-US" dirty="0" err="1">
                <a:sym typeface="Symbol"/>
              </a:rPr>
              <a:t>i</a:t>
            </a:r>
            <a:endParaRPr lang="en-US" dirty="0">
              <a:sym typeface="Symbol"/>
            </a:endParaRPr>
          </a:p>
          <a:p>
            <a:pPr lvl="1"/>
            <a:r>
              <a:rPr lang="en-US" dirty="0">
                <a:sym typeface="Symbol"/>
              </a:rPr>
              <a:t>Let h = H(m)</a:t>
            </a:r>
            <a:endParaRPr lang="en-US" dirty="0"/>
          </a:p>
          <a:p>
            <a:endParaRPr lang="en-US" dirty="0"/>
          </a:p>
          <a:p>
            <a:r>
              <a:rPr lang="en-US" dirty="0"/>
              <a:t>Two cases:</a:t>
            </a:r>
          </a:p>
          <a:p>
            <a:pPr lvl="1"/>
            <a:r>
              <a:rPr lang="en-US" dirty="0"/>
              <a:t>h = H(m) = h</a:t>
            </a:r>
            <a:r>
              <a:rPr lang="en-US" baseline="-25000" dirty="0"/>
              <a:t>i</a:t>
            </a:r>
            <a:r>
              <a:rPr lang="en-US" dirty="0"/>
              <a:t> = H(m</a:t>
            </a:r>
            <a:r>
              <a:rPr lang="en-US" baseline="-25000" dirty="0"/>
              <a:t>i</a:t>
            </a:r>
            <a:r>
              <a:rPr lang="en-US" dirty="0"/>
              <a:t>) for some </a:t>
            </a:r>
            <a:r>
              <a:rPr lang="en-US" dirty="0" err="1"/>
              <a:t>i</a:t>
            </a:r>
            <a:endParaRPr lang="en-US" dirty="0"/>
          </a:p>
          <a:p>
            <a:pPr lvl="2"/>
            <a:r>
              <a:rPr lang="en-US" dirty="0"/>
              <a:t>Collision in H!</a:t>
            </a:r>
          </a:p>
          <a:p>
            <a:pPr lvl="1"/>
            <a:r>
              <a:rPr lang="en-US" dirty="0"/>
              <a:t>H(m) = h </a:t>
            </a:r>
            <a:r>
              <a:rPr lang="en-US" dirty="0">
                <a:sym typeface="Symbol"/>
              </a:rPr>
              <a:t> h</a:t>
            </a:r>
            <a:r>
              <a:rPr lang="en-US" baseline="-25000" dirty="0">
                <a:sym typeface="Symbol"/>
              </a:rPr>
              <a:t>i</a:t>
            </a:r>
            <a:r>
              <a:rPr lang="en-US" dirty="0">
                <a:sym typeface="Symbol"/>
              </a:rPr>
              <a:t> for all </a:t>
            </a:r>
            <a:r>
              <a:rPr lang="en-US" dirty="0" err="1">
                <a:sym typeface="Symbol"/>
              </a:rPr>
              <a:t>i</a:t>
            </a:r>
            <a:endParaRPr lang="en-US" dirty="0">
              <a:sym typeface="Symbol"/>
            </a:endParaRPr>
          </a:p>
          <a:p>
            <a:pPr lvl="2"/>
            <a:r>
              <a:rPr lang="en-US" dirty="0"/>
              <a:t>Forgery in the underlying, fixed-length MAC</a:t>
            </a:r>
          </a:p>
        </p:txBody>
      </p:sp>
    </p:spTree>
    <p:extLst>
      <p:ext uri="{BB962C8B-B14F-4D97-AF65-F5344CB8AC3E}">
        <p14:creationId xmlns:p14="http://schemas.microsoft.com/office/powerpoint/2010/main" val="2985330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Instantiation?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Hash function + block-cipher-based MAC?</a:t>
            </a:r>
          </a:p>
          <a:p>
            <a:pPr lvl="1"/>
            <a:r>
              <a:rPr lang="en-US" dirty="0"/>
              <a:t>Block-length mismatch (e.g., if using AES as the block cipher)</a:t>
            </a:r>
          </a:p>
          <a:p>
            <a:pPr lvl="1"/>
            <a:r>
              <a:rPr lang="en-US" dirty="0"/>
              <a:t>Need to implement two crypto primitives (block cipher and hash function)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7410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HMAC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Constructed entirely from </a:t>
            </a:r>
            <a:r>
              <a:rPr lang="en-US" dirty="0" err="1"/>
              <a:t>Merkle-Damgard</a:t>
            </a:r>
            <a:r>
              <a:rPr lang="en-US" dirty="0"/>
              <a:t> hash functions</a:t>
            </a:r>
          </a:p>
          <a:p>
            <a:pPr lvl="1"/>
            <a:r>
              <a:rPr lang="en-US" dirty="0"/>
              <a:t>MD5, SHA-1, SHA-2</a:t>
            </a:r>
          </a:p>
          <a:p>
            <a:pPr lvl="1"/>
            <a:r>
              <a:rPr lang="en-US" dirty="0"/>
              <a:t>Not SHA-3</a:t>
            </a:r>
          </a:p>
          <a:p>
            <a:endParaRPr lang="en-US" dirty="0"/>
          </a:p>
          <a:p>
            <a:r>
              <a:rPr lang="en-US" dirty="0"/>
              <a:t>Can be viewed as following the hash-and-MAC paradigm</a:t>
            </a:r>
          </a:p>
          <a:p>
            <a:pPr lvl="1"/>
            <a:r>
              <a:rPr lang="en-US" dirty="0"/>
              <a:t>With (part of the) hash function being used as a pseudorandom function</a:t>
            </a:r>
          </a:p>
        </p:txBody>
      </p:sp>
    </p:spTree>
    <p:extLst>
      <p:ext uri="{BB962C8B-B14F-4D97-AF65-F5344CB8AC3E}">
        <p14:creationId xmlns:p14="http://schemas.microsoft.com/office/powerpoint/2010/main" val="111685481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B0A11C-175B-4F68-A20D-7C4B6DD176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HMAC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4C6FF49-48C6-41F4-B7BF-60C4F59BC3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607" y="1828800"/>
            <a:ext cx="7022786" cy="4038600"/>
          </a:xfrm>
          <a:prstGeom prst="rect">
            <a:avLst/>
          </a:prstGeom>
        </p:spPr>
      </p:pic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559AC9B0-48DD-48C6-A1C5-56A1BD37A5AF}"/>
              </a:ext>
            </a:extLst>
          </p:cNvPr>
          <p:cNvSpPr/>
          <p:nvPr/>
        </p:nvSpPr>
        <p:spPr>
          <a:xfrm>
            <a:off x="4419600" y="4373561"/>
            <a:ext cx="3124200" cy="22098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594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43200"/>
            <a:ext cx="6400800" cy="1752600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tx1"/>
                </a:solidFill>
              </a:rPr>
              <a:t>Other applications of</a:t>
            </a:r>
            <a:br>
              <a:rPr lang="en-US" sz="4000" dirty="0">
                <a:solidFill>
                  <a:schemeClr val="tx1"/>
                </a:solidFill>
              </a:rPr>
            </a:br>
            <a:r>
              <a:rPr lang="en-US" sz="4000" dirty="0">
                <a:solidFill>
                  <a:schemeClr val="tx1"/>
                </a:solidFill>
              </a:rPr>
              <a:t>hash functions</a:t>
            </a:r>
          </a:p>
        </p:txBody>
      </p:sp>
    </p:spTree>
    <p:extLst>
      <p:ext uri="{BB962C8B-B14F-4D97-AF65-F5344CB8AC3E}">
        <p14:creationId xmlns:p14="http://schemas.microsoft.com/office/powerpoint/2010/main" val="55822377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Hash functions are ubiquitous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Collision-resistance </a:t>
            </a:r>
            <a:r>
              <a:rPr lang="en-US" dirty="0">
                <a:sym typeface="Symbol" panose="05050102010706020507" pitchFamily="18" charset="2"/>
              </a:rPr>
              <a:t> “fingerprinting”</a:t>
            </a:r>
          </a:p>
          <a:p>
            <a:r>
              <a:rPr lang="en-US" dirty="0">
                <a:sym typeface="Symbol" panose="05050102010706020507" pitchFamily="18" charset="2"/>
              </a:rPr>
              <a:t>Outsourced storage</a:t>
            </a:r>
          </a:p>
          <a:p>
            <a:r>
              <a:rPr lang="en-US" dirty="0">
                <a:sym typeface="Symbol" panose="05050102010706020507" pitchFamily="18" charset="2"/>
              </a:rPr>
              <a:t>Used as a “random oracle”</a:t>
            </a:r>
          </a:p>
          <a:p>
            <a:r>
              <a:rPr lang="en-US" dirty="0">
                <a:sym typeface="Symbol" panose="05050102010706020507" pitchFamily="18" charset="2"/>
              </a:rPr>
              <a:t>Used as a one-way function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Password hashing</a:t>
            </a:r>
          </a:p>
          <a:p>
            <a:r>
              <a:rPr lang="en-US" dirty="0">
                <a:sym typeface="Symbol" panose="05050102010706020507" pitchFamily="18" charset="2"/>
              </a:rPr>
              <a:t>Key derivation</a:t>
            </a:r>
          </a:p>
          <a:p>
            <a:endParaRPr lang="en-US" dirty="0"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71524823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Fingerprinting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E.g., hash-and-MAC</a:t>
            </a:r>
          </a:p>
          <a:p>
            <a:r>
              <a:rPr lang="en-US" dirty="0"/>
              <a:t>E.g., virus scanning</a:t>
            </a:r>
          </a:p>
          <a:p>
            <a:r>
              <a:rPr lang="en-US" dirty="0"/>
              <a:t>E.g., </a:t>
            </a:r>
            <a:r>
              <a:rPr lang="en-US" dirty="0" err="1"/>
              <a:t>deduplication</a:t>
            </a:r>
            <a:endParaRPr lang="en-US" dirty="0"/>
          </a:p>
          <a:p>
            <a:r>
              <a:rPr lang="en-US" dirty="0"/>
              <a:t>E.g., file integrity</a:t>
            </a:r>
          </a:p>
          <a:p>
            <a:pPr lvl="1"/>
            <a:r>
              <a:rPr lang="en-US" dirty="0"/>
              <a:t>Assuming it is possible to get a reliable copy of H(x) for file x</a:t>
            </a:r>
          </a:p>
          <a:p>
            <a:pPr lvl="1"/>
            <a:r>
              <a:rPr lang="en-US" dirty="0"/>
              <a:t>Note: different from integrity in the context of message-authentication codes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0048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Hash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(Cryptographic) hash function: deterministic function mapping </a:t>
            </a:r>
            <a:r>
              <a:rPr lang="en-US" i="1" dirty="0"/>
              <a:t>arbitrary length inputs </a:t>
            </a:r>
            <a:r>
              <a:rPr lang="en-US" dirty="0"/>
              <a:t>to a </a:t>
            </a:r>
            <a:r>
              <a:rPr lang="en-US" i="1" dirty="0"/>
              <a:t>short, fixed-length output</a:t>
            </a:r>
          </a:p>
          <a:p>
            <a:endParaRPr lang="en-US" dirty="0"/>
          </a:p>
          <a:p>
            <a:r>
              <a:rPr lang="en-US" dirty="0"/>
              <a:t>Hash functions can be </a:t>
            </a:r>
            <a:r>
              <a:rPr lang="en-US" i="1" dirty="0"/>
              <a:t>keyed</a:t>
            </a:r>
            <a:r>
              <a:rPr lang="en-US" dirty="0"/>
              <a:t> or </a:t>
            </a:r>
            <a:r>
              <a:rPr lang="en-US" i="1" dirty="0" err="1"/>
              <a:t>unkeyed</a:t>
            </a:r>
            <a:endParaRPr lang="en-US" dirty="0"/>
          </a:p>
          <a:p>
            <a:pPr lvl="1"/>
            <a:r>
              <a:rPr lang="en-US" dirty="0"/>
              <a:t>We will assume unkeyed hash functions for simplicity</a:t>
            </a:r>
          </a:p>
        </p:txBody>
      </p:sp>
    </p:spTree>
    <p:extLst>
      <p:ext uri="{BB962C8B-B14F-4D97-AF65-F5344CB8AC3E}">
        <p14:creationId xmlns:p14="http://schemas.microsoft.com/office/powerpoint/2010/main" val="3868995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Collision-resistance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 H: {0,1}</a:t>
            </a:r>
            <a:r>
              <a:rPr lang="en-US" baseline="30000" dirty="0"/>
              <a:t>*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 {0,1}</a:t>
            </a:r>
            <a:r>
              <a:rPr lang="en-US" altLang="en-US" baseline="30000" dirty="0">
                <a:latin typeface="Script MT Bold" panose="03040602040607080904" pitchFamily="66" charset="0"/>
              </a:rPr>
              <a:t>l</a:t>
            </a:r>
            <a:r>
              <a:rPr lang="en-US" dirty="0"/>
              <a:t> be a hash function</a:t>
            </a:r>
          </a:p>
          <a:p>
            <a:r>
              <a:rPr lang="en-US" dirty="0"/>
              <a:t>A </a:t>
            </a:r>
            <a:r>
              <a:rPr lang="en-US" i="1" dirty="0"/>
              <a:t>collision</a:t>
            </a:r>
            <a:r>
              <a:rPr lang="en-US" dirty="0"/>
              <a:t> is a pair of </a:t>
            </a:r>
            <a:r>
              <a:rPr lang="en-US" u="sng" dirty="0"/>
              <a:t>distinct</a:t>
            </a:r>
            <a:r>
              <a:rPr lang="en-US" dirty="0"/>
              <a:t> inputs x, x’ such that H(x) = H(x’)</a:t>
            </a:r>
          </a:p>
          <a:p>
            <a:endParaRPr lang="en-US" dirty="0"/>
          </a:p>
          <a:p>
            <a:r>
              <a:rPr lang="en-US" dirty="0"/>
              <a:t>H is </a:t>
            </a:r>
            <a:r>
              <a:rPr lang="en-US" i="1" dirty="0"/>
              <a:t>collision-resistant</a:t>
            </a:r>
            <a:r>
              <a:rPr lang="en-US" dirty="0"/>
              <a:t> if it is infeasible to find a collision in H</a:t>
            </a:r>
          </a:p>
        </p:txBody>
      </p:sp>
    </p:spTree>
    <p:extLst>
      <p:ext uri="{BB962C8B-B14F-4D97-AF65-F5344CB8AC3E}">
        <p14:creationId xmlns:p14="http://schemas.microsoft.com/office/powerpoint/2010/main" val="11713878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Generic hash-function attacks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the best “generic” collision attack on a hash function H: {0,1}</a:t>
            </a:r>
            <a:r>
              <a:rPr lang="en-US" baseline="30000" dirty="0"/>
              <a:t>*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 {0,1}</a:t>
            </a:r>
            <a:r>
              <a:rPr lang="en-US" altLang="en-US" baseline="30000" dirty="0">
                <a:latin typeface="Script MT Bold" panose="03040602040607080904" pitchFamily="66" charset="0"/>
              </a:rPr>
              <a:t>l</a:t>
            </a:r>
            <a:r>
              <a:rPr lang="en-US" dirty="0">
                <a:sym typeface="Symbol"/>
              </a:rPr>
              <a:t> ?</a:t>
            </a:r>
          </a:p>
          <a:p>
            <a:pPr lvl="1"/>
            <a:r>
              <a:rPr lang="en-US" dirty="0">
                <a:sym typeface="Symbol"/>
              </a:rPr>
              <a:t>Collisions are guaranteed to exist…</a:t>
            </a:r>
          </a:p>
          <a:p>
            <a:endParaRPr lang="en-US" dirty="0">
              <a:sym typeface="Symbol"/>
            </a:endParaRPr>
          </a:p>
          <a:p>
            <a:r>
              <a:rPr lang="en-US" dirty="0">
                <a:sym typeface="Symbol"/>
              </a:rPr>
              <a:t>If we compute H(x</a:t>
            </a:r>
            <a:r>
              <a:rPr lang="en-US" baseline="-25000" dirty="0">
                <a:sym typeface="Symbol"/>
              </a:rPr>
              <a:t>1</a:t>
            </a:r>
            <a:r>
              <a:rPr lang="en-US" dirty="0">
                <a:sym typeface="Symbol"/>
              </a:rPr>
              <a:t>), …, H(x</a:t>
            </a:r>
            <a:r>
              <a:rPr lang="en-US" baseline="-25000" dirty="0">
                <a:sym typeface="Symbol"/>
              </a:rPr>
              <a:t>2</a:t>
            </a:r>
            <a:r>
              <a:rPr lang="en-US" altLang="en-US" sz="2400" baseline="-10000" dirty="0">
                <a:latin typeface="Script MT Bold" panose="03040602040607080904" pitchFamily="66" charset="0"/>
              </a:rPr>
              <a:t>l</a:t>
            </a:r>
            <a:r>
              <a:rPr lang="en-US" sz="2400" baseline="-15000" dirty="0">
                <a:sym typeface="Symbol"/>
              </a:rPr>
              <a:t> </a:t>
            </a:r>
            <a:r>
              <a:rPr lang="en-US" baseline="-25000" dirty="0">
                <a:sym typeface="Symbol"/>
              </a:rPr>
              <a:t>+ 1</a:t>
            </a:r>
            <a:r>
              <a:rPr lang="en-US" dirty="0">
                <a:sym typeface="Symbol"/>
              </a:rPr>
              <a:t>), we are guaranteed to find a collision (why?)</a:t>
            </a:r>
          </a:p>
          <a:p>
            <a:pPr lvl="1"/>
            <a:r>
              <a:rPr lang="en-US" dirty="0">
                <a:sym typeface="Symbol"/>
              </a:rPr>
              <a:t>Can we do better?</a:t>
            </a:r>
          </a:p>
        </p:txBody>
      </p:sp>
    </p:spTree>
    <p:extLst>
      <p:ext uri="{BB962C8B-B14F-4D97-AF65-F5344CB8AC3E}">
        <p14:creationId xmlns:p14="http://schemas.microsoft.com/office/powerpoint/2010/main" val="5857742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“Birthday” attacks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Compute H(x</a:t>
            </a:r>
            <a:r>
              <a:rPr lang="en-US" baseline="-25000" dirty="0"/>
              <a:t>1</a:t>
            </a:r>
            <a:r>
              <a:rPr lang="en-US" dirty="0"/>
              <a:t>), …, H(</a:t>
            </a:r>
            <a:r>
              <a:rPr lang="en-US" dirty="0" err="1"/>
              <a:t>x</a:t>
            </a:r>
            <a:r>
              <a:rPr lang="en-US" baseline="-25000" dirty="0" err="1"/>
              <a:t>t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What is the probability of a collision (as a function of t)?</a:t>
            </a:r>
          </a:p>
          <a:p>
            <a:pPr lvl="1"/>
            <a:endParaRPr lang="en-US" dirty="0"/>
          </a:p>
          <a:p>
            <a:r>
              <a:rPr lang="en-US" dirty="0"/>
              <a:t>Related to the so-called </a:t>
            </a:r>
            <a:r>
              <a:rPr lang="en-US" i="1" dirty="0"/>
              <a:t>birthday paradox</a:t>
            </a:r>
            <a:endParaRPr lang="en-US" dirty="0"/>
          </a:p>
          <a:p>
            <a:pPr lvl="1"/>
            <a:r>
              <a:rPr lang="en-US" dirty="0"/>
              <a:t>How many people are needed so there is a 50% chance that some two people share a birthday?</a:t>
            </a:r>
          </a:p>
        </p:txBody>
      </p:sp>
    </p:spTree>
    <p:extLst>
      <p:ext uri="{BB962C8B-B14F-4D97-AF65-F5344CB8AC3E}">
        <p14:creationId xmlns:p14="http://schemas.microsoft.com/office/powerpoint/2010/main" val="14400464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609600" y="4876800"/>
            <a:ext cx="0" cy="38100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609600" y="5257800"/>
            <a:ext cx="609600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219200" y="4876800"/>
            <a:ext cx="0" cy="38100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447800" y="4876800"/>
            <a:ext cx="0" cy="38100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447800" y="5257800"/>
            <a:ext cx="609600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057400" y="4876800"/>
            <a:ext cx="0" cy="38100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286000" y="4876800"/>
            <a:ext cx="0" cy="38100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286000" y="5257800"/>
            <a:ext cx="609600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895600" y="4876800"/>
            <a:ext cx="0" cy="38100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124200" y="4876800"/>
            <a:ext cx="0" cy="38100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124200" y="5257800"/>
            <a:ext cx="609600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733800" y="4876800"/>
            <a:ext cx="0" cy="38100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962400" y="4876800"/>
            <a:ext cx="0" cy="38100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3962400" y="5257800"/>
            <a:ext cx="609600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4572000" y="4876800"/>
            <a:ext cx="0" cy="38100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4800600" y="4876800"/>
            <a:ext cx="0" cy="38100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800600" y="5257800"/>
            <a:ext cx="609600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5410200" y="4876800"/>
            <a:ext cx="0" cy="38100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5638800" y="4876800"/>
            <a:ext cx="0" cy="38100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5638800" y="5257800"/>
            <a:ext cx="609600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6248400" y="4876800"/>
            <a:ext cx="0" cy="38100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6477000" y="4876800"/>
            <a:ext cx="0" cy="38100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6477000" y="5257800"/>
            <a:ext cx="609600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7086600" y="4876800"/>
            <a:ext cx="0" cy="38100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7315200" y="4876800"/>
            <a:ext cx="0" cy="38100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7315200" y="5257800"/>
            <a:ext cx="609600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7924800" y="4876800"/>
            <a:ext cx="0" cy="38100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8153400" y="4876800"/>
            <a:ext cx="0" cy="38100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8153400" y="5257800"/>
            <a:ext cx="609600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8763000" y="4876800"/>
            <a:ext cx="0" cy="38100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Left Brace 37"/>
          <p:cNvSpPr/>
          <p:nvPr/>
        </p:nvSpPr>
        <p:spPr>
          <a:xfrm rot="16200000">
            <a:off x="4419601" y="1600199"/>
            <a:ext cx="533399" cy="8153402"/>
          </a:xfrm>
          <a:prstGeom prst="leftBrac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4477748" y="5867400"/>
            <a:ext cx="417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N</a:t>
            </a:r>
          </a:p>
        </p:txBody>
      </p:sp>
      <p:sp>
        <p:nvSpPr>
          <p:cNvPr id="40" name="Oval 39"/>
          <p:cNvSpPr/>
          <p:nvPr/>
        </p:nvSpPr>
        <p:spPr>
          <a:xfrm>
            <a:off x="2438400" y="50292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7620000" y="50292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6553200" y="50292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8305800" y="50292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3200400" y="50292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6781800" y="50292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381000" y="1836003"/>
            <a:ext cx="391530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 dirty="0"/>
              <a:t>Bins</a:t>
            </a:r>
            <a:r>
              <a:rPr lang="en-US" sz="2400" dirty="0"/>
              <a:t>: days of the year (N=365)</a:t>
            </a:r>
          </a:p>
          <a:p>
            <a:r>
              <a:rPr lang="en-US" sz="2400" u="sng" dirty="0"/>
              <a:t>Balls</a:t>
            </a:r>
            <a:r>
              <a:rPr lang="en-US" sz="2400" dirty="0"/>
              <a:t>: k people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4495800" y="1828800"/>
            <a:ext cx="463819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 dirty="0"/>
              <a:t>Bins</a:t>
            </a:r>
            <a:r>
              <a:rPr lang="en-US" sz="2400" dirty="0"/>
              <a:t>: values in </a:t>
            </a:r>
            <a:r>
              <a:rPr lang="en-US" sz="2400" dirty="0">
                <a:sym typeface="Symbol"/>
              </a:rPr>
              <a:t>{0,1}</a:t>
            </a:r>
            <a:r>
              <a:rPr lang="en-US" altLang="en-US" sz="2400" baseline="30000" dirty="0">
                <a:latin typeface="Script MT Bold" panose="03040602040607080904" pitchFamily="66" charset="0"/>
              </a:rPr>
              <a:t>l</a:t>
            </a:r>
            <a:r>
              <a:rPr lang="en-US" sz="2400" dirty="0"/>
              <a:t>  (N = </a:t>
            </a:r>
            <a:r>
              <a:rPr lang="en-US" sz="2400" dirty="0">
                <a:sym typeface="Symbol"/>
              </a:rPr>
              <a:t>2</a:t>
            </a:r>
            <a:r>
              <a:rPr lang="en-US" altLang="en-US" sz="2400" baseline="30000" dirty="0">
                <a:latin typeface="Script MT Bold" panose="03040602040607080904" pitchFamily="66" charset="0"/>
              </a:rPr>
              <a:t>l</a:t>
            </a:r>
            <a:r>
              <a:rPr lang="en-US" sz="2400" dirty="0">
                <a:sym typeface="Symbol"/>
              </a:rPr>
              <a:t> </a:t>
            </a:r>
            <a:r>
              <a:rPr lang="en-US" sz="2400" dirty="0"/>
              <a:t>)</a:t>
            </a:r>
          </a:p>
          <a:p>
            <a:r>
              <a:rPr lang="en-US" sz="2400" u="sng" dirty="0"/>
              <a:t>Balls</a:t>
            </a:r>
            <a:r>
              <a:rPr lang="en-US" sz="2400" dirty="0"/>
              <a:t>: k hash-function computations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2133600" y="3276600"/>
            <a:ext cx="471706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How many balls do we need</a:t>
            </a:r>
            <a:br>
              <a:rPr lang="en-US" sz="2400" dirty="0"/>
            </a:br>
            <a:r>
              <a:rPr lang="en-US" sz="2400" dirty="0"/>
              <a:t>to have a 50% chance of a collision? </a:t>
            </a:r>
          </a:p>
        </p:txBody>
      </p:sp>
    </p:spTree>
    <p:extLst>
      <p:ext uri="{BB962C8B-B14F-4D97-AF65-F5344CB8AC3E}">
        <p14:creationId xmlns:p14="http://schemas.microsoft.com/office/powerpoint/2010/main" val="901019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1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2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4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6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8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39" grpId="0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/>
      <p:bldP spid="47" grpId="0"/>
      <p:bldP spid="4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“Birthday” attacks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00599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/>
              <a:t>Theorem</a:t>
            </a:r>
            <a:r>
              <a:rPr lang="en-US" dirty="0"/>
              <a:t>: the collision probability is </a:t>
            </a:r>
            <a:r>
              <a:rPr lang="en-US" dirty="0">
                <a:sym typeface="Symbol" panose="05050102010706020507" pitchFamily="18" charset="2"/>
              </a:rPr>
              <a:t></a:t>
            </a:r>
            <a:r>
              <a:rPr lang="en-US" dirty="0"/>
              <a:t>(t</a:t>
            </a:r>
            <a:r>
              <a:rPr lang="en-US" baseline="30000" dirty="0"/>
              <a:t>2</a:t>
            </a:r>
            <a:r>
              <a:rPr lang="en-US" dirty="0"/>
              <a:t>/N)</a:t>
            </a:r>
          </a:p>
          <a:p>
            <a:endParaRPr lang="en-US" dirty="0"/>
          </a:p>
          <a:p>
            <a:r>
              <a:rPr lang="en-US" dirty="0"/>
              <a:t>When t </a:t>
            </a:r>
            <a:r>
              <a:rPr lang="en-US" dirty="0">
                <a:sym typeface="Symbol" panose="05050102010706020507" pitchFamily="18" charset="2"/>
              </a:rPr>
              <a:t> </a:t>
            </a:r>
            <a:r>
              <a:rPr lang="en-US" dirty="0"/>
              <a:t>N</a:t>
            </a:r>
            <a:r>
              <a:rPr lang="en-US" baseline="30000" dirty="0"/>
              <a:t>1/2</a:t>
            </a:r>
            <a:r>
              <a:rPr lang="en-US" dirty="0"/>
              <a:t>, probability of a collision is </a:t>
            </a:r>
            <a:r>
              <a:rPr lang="en-US" dirty="0">
                <a:sym typeface="Symbol" panose="05050102010706020507" pitchFamily="18" charset="2"/>
              </a:rPr>
              <a:t> </a:t>
            </a:r>
            <a:r>
              <a:rPr lang="en-US" dirty="0"/>
              <a:t>50%</a:t>
            </a:r>
          </a:p>
          <a:p>
            <a:pPr lvl="1"/>
            <a:r>
              <a:rPr lang="en-US" dirty="0"/>
              <a:t>Birthdays: 23 people suffice!</a:t>
            </a:r>
          </a:p>
          <a:p>
            <a:pPr lvl="1"/>
            <a:r>
              <a:rPr lang="en-US" dirty="0"/>
              <a:t>Hash functions: O(</a:t>
            </a:r>
            <a:r>
              <a:rPr lang="en-US" dirty="0">
                <a:sym typeface="Symbol"/>
              </a:rPr>
              <a:t>2</a:t>
            </a:r>
            <a:r>
              <a:rPr lang="en-US" altLang="en-US" baseline="30000" dirty="0">
                <a:latin typeface="Script MT Bold" panose="03040602040607080904" pitchFamily="66" charset="0"/>
              </a:rPr>
              <a:t>l</a:t>
            </a:r>
            <a:r>
              <a:rPr lang="en-US" altLang="en-US" baseline="30000" dirty="0"/>
              <a:t>/2</a:t>
            </a:r>
            <a:r>
              <a:rPr lang="en-US" dirty="0"/>
              <a:t>) hash-function evaluations</a:t>
            </a:r>
          </a:p>
          <a:p>
            <a:pPr lvl="1"/>
            <a:endParaRPr lang="en-US" dirty="0"/>
          </a:p>
          <a:p>
            <a:r>
              <a:rPr lang="en-US" dirty="0"/>
              <a:t>Need </a:t>
            </a:r>
            <a:r>
              <a:rPr lang="en-US" sz="3500" dirty="0">
                <a:latin typeface="Brush Script MT" panose="03060802040406070304" pitchFamily="66" charset="0"/>
              </a:rPr>
              <a:t>l</a:t>
            </a:r>
            <a:r>
              <a:rPr lang="en-US" dirty="0"/>
              <a:t> = 2n to get security against attackers running in time 2</a:t>
            </a:r>
            <a:r>
              <a:rPr lang="en-US" baseline="30000" dirty="0"/>
              <a:t>n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Note: </a:t>
            </a:r>
            <a:r>
              <a:rPr lang="en-US" i="1" dirty="0"/>
              <a:t>twice as long </a:t>
            </a:r>
            <a:r>
              <a:rPr lang="en-US" dirty="0"/>
              <a:t>as symmetric keys (e.g., block-cipher keys or PRG seeds) for the same security</a:t>
            </a:r>
          </a:p>
        </p:txBody>
      </p:sp>
    </p:spTree>
    <p:extLst>
      <p:ext uri="{BB962C8B-B14F-4D97-AF65-F5344CB8AC3E}">
        <p14:creationId xmlns:p14="http://schemas.microsoft.com/office/powerpoint/2010/main" val="1094882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“Birthday bound”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birthday bound comes up in many other cryptographic contexts</a:t>
            </a:r>
          </a:p>
          <a:p>
            <a:endParaRPr lang="en-US" dirty="0"/>
          </a:p>
          <a:p>
            <a:r>
              <a:rPr lang="en-US" dirty="0"/>
              <a:t>Example: IV reuse in CTR-mode encryption</a:t>
            </a:r>
          </a:p>
          <a:p>
            <a:pPr lvl="1"/>
            <a:r>
              <a:rPr lang="en-US" dirty="0"/>
              <a:t>If k messages are encrypted, what are the chances that some IV is used twice?</a:t>
            </a:r>
          </a:p>
          <a:p>
            <a:pPr lvl="1"/>
            <a:r>
              <a:rPr lang="en-US" dirty="0"/>
              <a:t>Note: this is much higher than the probability that a </a:t>
            </a:r>
            <a:r>
              <a:rPr lang="en-US" i="1" dirty="0"/>
              <a:t>specific</a:t>
            </a:r>
            <a:r>
              <a:rPr lang="en-US" dirty="0"/>
              <a:t> IV is used again</a:t>
            </a:r>
          </a:p>
        </p:txBody>
      </p:sp>
    </p:spTree>
    <p:extLst>
      <p:ext uri="{BB962C8B-B14F-4D97-AF65-F5344CB8AC3E}">
        <p14:creationId xmlns:p14="http://schemas.microsoft.com/office/powerpoint/2010/main" val="31674090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7171</TotalTime>
  <Words>1078</Words>
  <Application>Microsoft Office PowerPoint</Application>
  <PresentationFormat>On-screen Show (4:3)</PresentationFormat>
  <Paragraphs>182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Arial</vt:lpstr>
      <vt:lpstr>Brush Script MT</vt:lpstr>
      <vt:lpstr>Calibri</vt:lpstr>
      <vt:lpstr>Script MT Bold</vt:lpstr>
      <vt:lpstr>Office Theme</vt:lpstr>
      <vt:lpstr>Cryptography</vt:lpstr>
      <vt:lpstr>PowerPoint Presentation</vt:lpstr>
      <vt:lpstr>Hash functions</vt:lpstr>
      <vt:lpstr>Collision-resistance</vt:lpstr>
      <vt:lpstr>Generic hash-function attacks</vt:lpstr>
      <vt:lpstr>“Birthday” attacks</vt:lpstr>
      <vt:lpstr>PowerPoint Presentation</vt:lpstr>
      <vt:lpstr>“Birthday” attacks</vt:lpstr>
      <vt:lpstr>“Birthday bound”</vt:lpstr>
      <vt:lpstr>Building a hash function</vt:lpstr>
      <vt:lpstr>Building a hash function</vt:lpstr>
      <vt:lpstr>Merkle-Damgard transform</vt:lpstr>
      <vt:lpstr>Merkle-Damgard transform</vt:lpstr>
      <vt:lpstr>Hash functions in practice</vt:lpstr>
      <vt:lpstr>Hash functions in practice</vt:lpstr>
      <vt:lpstr>PowerPoint Presentation</vt:lpstr>
      <vt:lpstr>Recall…</vt:lpstr>
      <vt:lpstr>Intuition…</vt:lpstr>
      <vt:lpstr>Hash-and-MAC</vt:lpstr>
      <vt:lpstr>Security?</vt:lpstr>
      <vt:lpstr>Proof sketch</vt:lpstr>
      <vt:lpstr>Instantiation?</vt:lpstr>
      <vt:lpstr>HMAC</vt:lpstr>
      <vt:lpstr>HMAC</vt:lpstr>
      <vt:lpstr>PowerPoint Presentation</vt:lpstr>
      <vt:lpstr>Hash functions are ubiquitous</vt:lpstr>
      <vt:lpstr>Fingerprinting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Cryptography</dc:title>
  <dc:creator>katz</dc:creator>
  <cp:lastModifiedBy>jkatz</cp:lastModifiedBy>
  <cp:revision>563</cp:revision>
  <dcterms:created xsi:type="dcterms:W3CDTF">2014-06-02T02:25:30Z</dcterms:created>
  <dcterms:modified xsi:type="dcterms:W3CDTF">2022-04-05T15:19:07Z</dcterms:modified>
</cp:coreProperties>
</file>