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701" r:id="rId3"/>
    <p:sldId id="702" r:id="rId4"/>
    <p:sldId id="703" r:id="rId5"/>
    <p:sldId id="704" r:id="rId6"/>
    <p:sldId id="705" r:id="rId7"/>
    <p:sldId id="706" r:id="rId8"/>
    <p:sldId id="707" r:id="rId9"/>
    <p:sldId id="708" r:id="rId10"/>
    <p:sldId id="711" r:id="rId11"/>
    <p:sldId id="712" r:id="rId12"/>
    <p:sldId id="713" r:id="rId13"/>
    <p:sldId id="735" r:id="rId14"/>
    <p:sldId id="709" r:id="rId15"/>
    <p:sldId id="710" r:id="rId16"/>
    <p:sldId id="700" r:id="rId17"/>
    <p:sldId id="654" r:id="rId18"/>
    <p:sldId id="655" r:id="rId19"/>
    <p:sldId id="656" r:id="rId20"/>
    <p:sldId id="657" r:id="rId21"/>
    <p:sldId id="658" r:id="rId22"/>
    <p:sldId id="659" r:id="rId23"/>
    <p:sldId id="660" r:id="rId24"/>
    <p:sldId id="736" r:id="rId25"/>
    <p:sldId id="737" r:id="rId26"/>
    <p:sldId id="714" r:id="rId27"/>
    <p:sldId id="71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13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hash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Two-stage approach</a:t>
            </a:r>
          </a:p>
          <a:p>
            <a:pPr lvl="1"/>
            <a:r>
              <a:rPr lang="en-US" dirty="0"/>
              <a:t>Build a </a:t>
            </a:r>
            <a:r>
              <a:rPr lang="en-US" i="1" dirty="0"/>
              <a:t>compression function </a:t>
            </a:r>
            <a:r>
              <a:rPr lang="en-US" dirty="0"/>
              <a:t>h</a:t>
            </a:r>
            <a:endParaRPr lang="en-US" i="1" dirty="0"/>
          </a:p>
          <a:p>
            <a:pPr lvl="2"/>
            <a:r>
              <a:rPr lang="en-US" dirty="0"/>
              <a:t>I.e., hash function for </a:t>
            </a:r>
            <a:r>
              <a:rPr lang="en-US" i="1" dirty="0"/>
              <a:t>fixed-length inputs</a:t>
            </a:r>
          </a:p>
          <a:p>
            <a:pPr lvl="1"/>
            <a:r>
              <a:rPr lang="en-US" dirty="0"/>
              <a:t>Build a full-fledged hash function (for arbitrary length inputs) from a compression function 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599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hash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now…</a:t>
            </a:r>
          </a:p>
          <a:p>
            <a:pPr lvl="1"/>
            <a:r>
              <a:rPr lang="en-US" dirty="0"/>
              <a:t>Assume we have a “good” compression function </a:t>
            </a:r>
            <a:r>
              <a:rPr lang="en-US" i="1" dirty="0"/>
              <a:t>h</a:t>
            </a:r>
          </a:p>
          <a:p>
            <a:pPr lvl="2"/>
            <a:r>
              <a:rPr lang="en-US" dirty="0"/>
              <a:t>I.e., collision-resistant for fixed-length inputs</a:t>
            </a:r>
          </a:p>
          <a:p>
            <a:pPr lvl="1"/>
            <a:r>
              <a:rPr lang="en-US" dirty="0"/>
              <a:t>Will discuss how to construct such an </a:t>
            </a:r>
            <a:r>
              <a:rPr lang="en-US" i="1" dirty="0"/>
              <a:t>h</a:t>
            </a:r>
            <a:r>
              <a:rPr lang="en-US" dirty="0"/>
              <a:t> later</a:t>
            </a:r>
          </a:p>
          <a:p>
            <a:endParaRPr lang="en-US" dirty="0"/>
          </a:p>
          <a:p>
            <a:r>
              <a:rPr lang="en-US" dirty="0"/>
              <a:t>Construct a hash function H (for arbitrary length inputs) based on </a:t>
            </a:r>
            <a:r>
              <a:rPr lang="en-US" i="1" dirty="0"/>
              <a:t>h</a:t>
            </a:r>
          </a:p>
          <a:p>
            <a:pPr lvl="1"/>
            <a:r>
              <a:rPr lang="en-US" dirty="0"/>
              <a:t>Prove that collision resistance of </a:t>
            </a:r>
            <a:r>
              <a:rPr lang="en-US" i="1" dirty="0"/>
              <a:t>h</a:t>
            </a:r>
            <a:r>
              <a:rPr lang="en-US" dirty="0"/>
              <a:t> implies collision resistance of H</a:t>
            </a:r>
          </a:p>
        </p:txBody>
      </p:sp>
    </p:spTree>
    <p:extLst>
      <p:ext uri="{BB962C8B-B14F-4D97-AF65-F5344CB8AC3E}">
        <p14:creationId xmlns:p14="http://schemas.microsoft.com/office/powerpoint/2010/main" val="275448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Merkle-Damgard</a:t>
            </a:r>
            <a:r>
              <a:rPr lang="en-US" dirty="0"/>
              <a:t> transform</a:t>
            </a:r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1549400" y="3648075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25612" y="3913188"/>
            <a:ext cx="357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6" name="Rounded Rectangle 3"/>
          <p:cNvSpPr>
            <a:spLocks noChangeArrowheads="1"/>
          </p:cNvSpPr>
          <p:nvPr/>
        </p:nvSpPr>
        <p:spPr bwMode="auto">
          <a:xfrm>
            <a:off x="2933700" y="36576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109912" y="3922713"/>
            <a:ext cx="357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8" name="Rounded Rectangle 3"/>
          <p:cNvSpPr>
            <a:spLocks noChangeArrowheads="1"/>
          </p:cNvSpPr>
          <p:nvPr/>
        </p:nvSpPr>
        <p:spPr bwMode="auto">
          <a:xfrm>
            <a:off x="5700712" y="36576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878512" y="39227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316412" y="3773488"/>
            <a:ext cx="6461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600" b="1"/>
              <a:t>…</a:t>
            </a:r>
          </a:p>
        </p:txBody>
      </p:sp>
      <p:cxnSp>
        <p:nvCxnSpPr>
          <p:cNvPr id="11" name="Straight Arrow Connector 12"/>
          <p:cNvCxnSpPr>
            <a:cxnSpLocks noChangeShapeType="1"/>
          </p:cNvCxnSpPr>
          <p:nvPr/>
        </p:nvCxnSpPr>
        <p:spPr bwMode="auto">
          <a:xfrm>
            <a:off x="2222500" y="4129088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6"/>
          <p:cNvCxnSpPr>
            <a:cxnSpLocks noChangeShapeType="1"/>
          </p:cNvCxnSpPr>
          <p:nvPr/>
        </p:nvCxnSpPr>
        <p:spPr bwMode="auto">
          <a:xfrm>
            <a:off x="3606800" y="4129088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7"/>
          <p:cNvCxnSpPr>
            <a:cxnSpLocks noChangeShapeType="1"/>
          </p:cNvCxnSpPr>
          <p:nvPr/>
        </p:nvCxnSpPr>
        <p:spPr bwMode="auto">
          <a:xfrm>
            <a:off x="4978400" y="4114800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1655763" y="2667000"/>
            <a:ext cx="554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m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16" name="TextBox 21"/>
          <p:cNvSpPr txBox="1">
            <a:spLocks noChangeArrowheads="1"/>
          </p:cNvSpPr>
          <p:nvPr/>
        </p:nvSpPr>
        <p:spPr bwMode="auto">
          <a:xfrm>
            <a:off x="2974975" y="2667000"/>
            <a:ext cx="555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m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18" name="TextBox 23"/>
          <p:cNvSpPr txBox="1">
            <a:spLocks noChangeArrowheads="1"/>
          </p:cNvSpPr>
          <p:nvPr/>
        </p:nvSpPr>
        <p:spPr bwMode="auto">
          <a:xfrm>
            <a:off x="5792787" y="2667000"/>
            <a:ext cx="5774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err="1"/>
              <a:t>m</a:t>
            </a:r>
            <a:r>
              <a:rPr lang="en-US" baseline="-25000" dirty="0" err="1"/>
              <a:t>B</a:t>
            </a:r>
            <a:endParaRPr lang="en-US" dirty="0"/>
          </a:p>
        </p:txBody>
      </p:sp>
      <p:sp>
        <p:nvSpPr>
          <p:cNvPr id="20" name="Rounded Rectangle 3"/>
          <p:cNvSpPr>
            <a:spLocks noChangeArrowheads="1"/>
          </p:cNvSpPr>
          <p:nvPr/>
        </p:nvSpPr>
        <p:spPr bwMode="auto">
          <a:xfrm>
            <a:off x="7072312" y="36576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7250112" y="39227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cxnSp>
        <p:nvCxnSpPr>
          <p:cNvPr id="22" name="Straight Arrow Connector 27"/>
          <p:cNvCxnSpPr>
            <a:cxnSpLocks noChangeShapeType="1"/>
          </p:cNvCxnSpPr>
          <p:nvPr/>
        </p:nvCxnSpPr>
        <p:spPr bwMode="auto">
          <a:xfrm>
            <a:off x="6350000" y="4114800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8"/>
          <p:cNvSpPr txBox="1">
            <a:spLocks noChangeArrowheads="1"/>
          </p:cNvSpPr>
          <p:nvPr/>
        </p:nvSpPr>
        <p:spPr bwMode="auto">
          <a:xfrm>
            <a:off x="7086600" y="2667000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|M|</a:t>
            </a:r>
          </a:p>
        </p:txBody>
      </p:sp>
      <p:cxnSp>
        <p:nvCxnSpPr>
          <p:cNvPr id="25" name="Straight Arrow Connector 30"/>
          <p:cNvCxnSpPr>
            <a:cxnSpLocks noChangeShapeType="1"/>
          </p:cNvCxnSpPr>
          <p:nvPr/>
        </p:nvCxnSpPr>
        <p:spPr bwMode="auto">
          <a:xfrm>
            <a:off x="7745412" y="4114800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31"/>
          <p:cNvCxnSpPr>
            <a:cxnSpLocks noChangeShapeType="1"/>
          </p:cNvCxnSpPr>
          <p:nvPr/>
        </p:nvCxnSpPr>
        <p:spPr bwMode="auto">
          <a:xfrm>
            <a:off x="838200" y="4105275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/>
          <p:nvPr/>
        </p:nvCxnSpPr>
        <p:spPr>
          <a:xfrm>
            <a:off x="1885950" y="30480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200400" y="30480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019800" y="30480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391400" y="30480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890930" y="6128691"/>
            <a:ext cx="6162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Note: M = m</a:t>
            </a:r>
            <a:r>
              <a:rPr lang="en-US" sz="2400" baseline="-25000" dirty="0"/>
              <a:t>1</a:t>
            </a:r>
            <a:r>
              <a:rPr lang="en-US" sz="2400" dirty="0"/>
              <a:t>…</a:t>
            </a:r>
            <a:r>
              <a:rPr lang="en-US" sz="2400" dirty="0" err="1"/>
              <a:t>m</a:t>
            </a:r>
            <a:r>
              <a:rPr lang="en-US" sz="2400" baseline="-25000" dirty="0" err="1"/>
              <a:t>B</a:t>
            </a:r>
            <a:r>
              <a:rPr lang="en-US" sz="2400" dirty="0"/>
              <a:t> is padded with 0s if necessary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95363" y="3657600"/>
            <a:ext cx="452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z</a:t>
            </a:r>
            <a:r>
              <a:rPr lang="en-US" baseline="-25000" dirty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80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Merkle-Damgard</a:t>
            </a:r>
            <a:r>
              <a:rPr lang="en-US" dirty="0"/>
              <a:t> transform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Claim: if h is collision-resistant, than so is 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Proof: Collision in H </a:t>
            </a:r>
            <a:r>
              <a:rPr lang="en-US" dirty="0">
                <a:sym typeface="Symbol" panose="05050102010706020507" pitchFamily="18" charset="2"/>
              </a:rPr>
              <a:t> collision in h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Say H(m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m</a:t>
            </a:r>
            <a:r>
              <a:rPr lang="en-US" baseline="-25000" dirty="0" err="1">
                <a:sym typeface="Symbol" panose="05050102010706020507" pitchFamily="18" charset="2"/>
              </a:rPr>
              <a:t>B</a:t>
            </a:r>
            <a:r>
              <a:rPr lang="en-US" dirty="0">
                <a:sym typeface="Symbol" panose="05050102010706020507" pitchFamily="18" charset="2"/>
              </a:rPr>
              <a:t>) = H(m’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m’</a:t>
            </a:r>
            <a:r>
              <a:rPr lang="en-US" baseline="-25000" dirty="0" err="1">
                <a:sym typeface="Symbol" panose="05050102010706020507" pitchFamily="18" charset="2"/>
              </a:rPr>
              <a:t>B</a:t>
            </a:r>
            <a:r>
              <a:rPr lang="en-US" baseline="-25000" dirty="0">
                <a:sym typeface="Symbol" panose="05050102010706020507" pitchFamily="18" charset="2"/>
              </a:rPr>
              <a:t>’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|M|  |M’|, obvious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|M| = |M’|, look at largest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with (z</a:t>
            </a:r>
            <a:r>
              <a:rPr lang="en-US" baseline="-25000" dirty="0">
                <a:sym typeface="Symbol" panose="05050102010706020507" pitchFamily="18" charset="2"/>
              </a:rPr>
              <a:t>i-1</a:t>
            </a:r>
            <a:r>
              <a:rPr lang="en-US" dirty="0">
                <a:sym typeface="Symbol" panose="05050102010706020507" pitchFamily="18" charset="2"/>
              </a:rPr>
              <a:t>, m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)  (z’</a:t>
            </a:r>
            <a:r>
              <a:rPr lang="en-US" baseline="-25000" dirty="0">
                <a:sym typeface="Symbol" panose="05050102010706020507" pitchFamily="18" charset="2"/>
              </a:rPr>
              <a:t>i-1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err="1">
                <a:sym typeface="Symbol" panose="05050102010706020507" pitchFamily="18" charset="2"/>
              </a:rPr>
              <a:t>m’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)</a:t>
            </a:r>
            <a:endParaRPr lang="en-US" dirty="0"/>
          </a:p>
        </p:txBody>
      </p:sp>
      <p:sp>
        <p:nvSpPr>
          <p:cNvPr id="60420" name="Rounded Rectangle 3"/>
          <p:cNvSpPr>
            <a:spLocks noChangeArrowheads="1"/>
          </p:cNvSpPr>
          <p:nvPr/>
        </p:nvSpPr>
        <p:spPr bwMode="auto">
          <a:xfrm>
            <a:off x="1320800" y="3114675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21" name="TextBox 4"/>
          <p:cNvSpPr txBox="1">
            <a:spLocks noChangeArrowheads="1"/>
          </p:cNvSpPr>
          <p:nvPr/>
        </p:nvSpPr>
        <p:spPr bwMode="auto">
          <a:xfrm>
            <a:off x="1497012" y="3379788"/>
            <a:ext cx="357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60422" name="Rounded Rectangle 3"/>
          <p:cNvSpPr>
            <a:spLocks noChangeArrowheads="1"/>
          </p:cNvSpPr>
          <p:nvPr/>
        </p:nvSpPr>
        <p:spPr bwMode="auto">
          <a:xfrm>
            <a:off x="2705100" y="31242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23" name="TextBox 4"/>
          <p:cNvSpPr txBox="1">
            <a:spLocks noChangeArrowheads="1"/>
          </p:cNvSpPr>
          <p:nvPr/>
        </p:nvSpPr>
        <p:spPr bwMode="auto">
          <a:xfrm>
            <a:off x="2881312" y="3389313"/>
            <a:ext cx="357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60424" name="Rounded Rectangle 3"/>
          <p:cNvSpPr>
            <a:spLocks noChangeArrowheads="1"/>
          </p:cNvSpPr>
          <p:nvPr/>
        </p:nvSpPr>
        <p:spPr bwMode="auto">
          <a:xfrm>
            <a:off x="5472112" y="31242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25" name="TextBox 4"/>
          <p:cNvSpPr txBox="1">
            <a:spLocks noChangeArrowheads="1"/>
          </p:cNvSpPr>
          <p:nvPr/>
        </p:nvSpPr>
        <p:spPr bwMode="auto">
          <a:xfrm>
            <a:off x="5649912" y="33893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60426" name="TextBox 9"/>
          <p:cNvSpPr txBox="1">
            <a:spLocks noChangeArrowheads="1"/>
          </p:cNvSpPr>
          <p:nvPr/>
        </p:nvSpPr>
        <p:spPr bwMode="auto">
          <a:xfrm>
            <a:off x="4087812" y="3240088"/>
            <a:ext cx="6461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600" b="1"/>
              <a:t>…</a:t>
            </a:r>
          </a:p>
        </p:txBody>
      </p:sp>
      <p:cxnSp>
        <p:nvCxnSpPr>
          <p:cNvPr id="60427" name="Straight Arrow Connector 10"/>
          <p:cNvCxnSpPr>
            <a:cxnSpLocks noChangeShapeType="1"/>
          </p:cNvCxnSpPr>
          <p:nvPr/>
        </p:nvCxnSpPr>
        <p:spPr bwMode="auto">
          <a:xfrm>
            <a:off x="1993900" y="3595688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28" name="Straight Arrow Connector 11"/>
          <p:cNvCxnSpPr>
            <a:cxnSpLocks noChangeShapeType="1"/>
          </p:cNvCxnSpPr>
          <p:nvPr/>
        </p:nvCxnSpPr>
        <p:spPr bwMode="auto">
          <a:xfrm>
            <a:off x="3378200" y="3595688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29" name="Straight Arrow Connector 12"/>
          <p:cNvCxnSpPr>
            <a:cxnSpLocks noChangeShapeType="1"/>
          </p:cNvCxnSpPr>
          <p:nvPr/>
        </p:nvCxnSpPr>
        <p:spPr bwMode="auto">
          <a:xfrm>
            <a:off x="4749800" y="3581400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430" name="TextBox 13"/>
          <p:cNvSpPr txBox="1">
            <a:spLocks noChangeArrowheads="1"/>
          </p:cNvSpPr>
          <p:nvPr/>
        </p:nvSpPr>
        <p:spPr bwMode="auto">
          <a:xfrm>
            <a:off x="1397000" y="2133600"/>
            <a:ext cx="554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m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60432" name="TextBox 15"/>
          <p:cNvSpPr txBox="1">
            <a:spLocks noChangeArrowheads="1"/>
          </p:cNvSpPr>
          <p:nvPr/>
        </p:nvSpPr>
        <p:spPr bwMode="auto">
          <a:xfrm>
            <a:off x="2746375" y="2133600"/>
            <a:ext cx="555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m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60434" name="TextBox 17"/>
          <p:cNvSpPr txBox="1">
            <a:spLocks noChangeArrowheads="1"/>
          </p:cNvSpPr>
          <p:nvPr/>
        </p:nvSpPr>
        <p:spPr bwMode="auto">
          <a:xfrm>
            <a:off x="5564187" y="2133600"/>
            <a:ext cx="5774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err="1"/>
              <a:t>m</a:t>
            </a:r>
            <a:r>
              <a:rPr lang="en-US" baseline="-25000" dirty="0" err="1"/>
              <a:t>B</a:t>
            </a:r>
            <a:endParaRPr lang="en-US" dirty="0"/>
          </a:p>
        </p:txBody>
      </p:sp>
      <p:sp>
        <p:nvSpPr>
          <p:cNvPr id="60436" name="Rounded Rectangle 3"/>
          <p:cNvSpPr>
            <a:spLocks noChangeArrowheads="1"/>
          </p:cNvSpPr>
          <p:nvPr/>
        </p:nvSpPr>
        <p:spPr bwMode="auto">
          <a:xfrm>
            <a:off x="6843712" y="31242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37" name="TextBox 4"/>
          <p:cNvSpPr txBox="1">
            <a:spLocks noChangeArrowheads="1"/>
          </p:cNvSpPr>
          <p:nvPr/>
        </p:nvSpPr>
        <p:spPr bwMode="auto">
          <a:xfrm>
            <a:off x="7021512" y="33893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cxnSp>
        <p:nvCxnSpPr>
          <p:cNvPr id="60438" name="Straight Arrow Connector 21"/>
          <p:cNvCxnSpPr>
            <a:cxnSpLocks noChangeShapeType="1"/>
          </p:cNvCxnSpPr>
          <p:nvPr/>
        </p:nvCxnSpPr>
        <p:spPr bwMode="auto">
          <a:xfrm>
            <a:off x="6121400" y="3581400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439" name="TextBox 22"/>
          <p:cNvSpPr txBox="1">
            <a:spLocks noChangeArrowheads="1"/>
          </p:cNvSpPr>
          <p:nvPr/>
        </p:nvSpPr>
        <p:spPr bwMode="auto">
          <a:xfrm>
            <a:off x="6521450" y="2133600"/>
            <a:ext cx="15776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|M| = m</a:t>
            </a:r>
            <a:r>
              <a:rPr lang="en-US" baseline="-25000" dirty="0"/>
              <a:t>B+1</a:t>
            </a:r>
            <a:endParaRPr lang="en-US" dirty="0"/>
          </a:p>
        </p:txBody>
      </p:sp>
      <p:cxnSp>
        <p:nvCxnSpPr>
          <p:cNvPr id="60441" name="Straight Arrow Connector 24"/>
          <p:cNvCxnSpPr>
            <a:cxnSpLocks noChangeShapeType="1"/>
          </p:cNvCxnSpPr>
          <p:nvPr/>
        </p:nvCxnSpPr>
        <p:spPr bwMode="auto">
          <a:xfrm>
            <a:off x="7516812" y="3581400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42" name="Straight Arrow Connector 25"/>
          <p:cNvCxnSpPr>
            <a:cxnSpLocks noChangeShapeType="1"/>
          </p:cNvCxnSpPr>
          <p:nvPr/>
        </p:nvCxnSpPr>
        <p:spPr bwMode="auto">
          <a:xfrm>
            <a:off x="609600" y="3571875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443" name="TextBox 26"/>
          <p:cNvSpPr txBox="1">
            <a:spLocks noChangeArrowheads="1"/>
          </p:cNvSpPr>
          <p:nvPr/>
        </p:nvSpPr>
        <p:spPr bwMode="auto">
          <a:xfrm>
            <a:off x="750888" y="3124200"/>
            <a:ext cx="452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z</a:t>
            </a:r>
            <a:r>
              <a:rPr lang="en-US" baseline="-25000" dirty="0"/>
              <a:t>0</a:t>
            </a:r>
            <a:endParaRPr lang="en-US" dirty="0"/>
          </a:p>
        </p:txBody>
      </p:sp>
      <p:sp>
        <p:nvSpPr>
          <p:cNvPr id="60444" name="TextBox 27"/>
          <p:cNvSpPr txBox="1">
            <a:spLocks noChangeArrowheads="1"/>
          </p:cNvSpPr>
          <p:nvPr/>
        </p:nvSpPr>
        <p:spPr bwMode="auto">
          <a:xfrm>
            <a:off x="2132012" y="3124200"/>
            <a:ext cx="452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z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60445" name="TextBox 28"/>
          <p:cNvSpPr txBox="1">
            <a:spLocks noChangeArrowheads="1"/>
          </p:cNvSpPr>
          <p:nvPr/>
        </p:nvSpPr>
        <p:spPr bwMode="auto">
          <a:xfrm>
            <a:off x="3503612" y="3124200"/>
            <a:ext cx="452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z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60446" name="TextBox 29"/>
          <p:cNvSpPr txBox="1">
            <a:spLocks noChangeArrowheads="1"/>
          </p:cNvSpPr>
          <p:nvPr/>
        </p:nvSpPr>
        <p:spPr bwMode="auto">
          <a:xfrm>
            <a:off x="6162675" y="3124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err="1"/>
              <a:t>z</a:t>
            </a:r>
            <a:r>
              <a:rPr lang="en-US" baseline="-25000" dirty="0" err="1"/>
              <a:t>B</a:t>
            </a:r>
            <a:endParaRPr lang="en-US" dirty="0"/>
          </a:p>
        </p:txBody>
      </p:sp>
      <p:sp>
        <p:nvSpPr>
          <p:cNvPr id="60447" name="TextBox 30"/>
          <p:cNvSpPr txBox="1">
            <a:spLocks noChangeArrowheads="1"/>
          </p:cNvSpPr>
          <p:nvPr/>
        </p:nvSpPr>
        <p:spPr bwMode="auto">
          <a:xfrm>
            <a:off x="7542212" y="3124200"/>
            <a:ext cx="7088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z</a:t>
            </a:r>
            <a:r>
              <a:rPr lang="en-US" baseline="-25000" dirty="0"/>
              <a:t>B+1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7146925" y="2524125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775325" y="25146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55925" y="25146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660525" y="25146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396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functions 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MD5</a:t>
            </a:r>
          </a:p>
          <a:p>
            <a:pPr lvl="1"/>
            <a:r>
              <a:rPr lang="en-US" dirty="0"/>
              <a:t>Developed in 1991</a:t>
            </a:r>
          </a:p>
          <a:p>
            <a:pPr lvl="1"/>
            <a:r>
              <a:rPr lang="en-US" dirty="0"/>
              <a:t>128-bit output length</a:t>
            </a:r>
          </a:p>
          <a:p>
            <a:pPr lvl="1"/>
            <a:r>
              <a:rPr lang="en-US" dirty="0"/>
              <a:t>Collisions found in 2004, should no longer be used</a:t>
            </a:r>
          </a:p>
          <a:p>
            <a:endParaRPr lang="en-US" dirty="0"/>
          </a:p>
          <a:p>
            <a:r>
              <a:rPr lang="en-US" dirty="0"/>
              <a:t>SHA-1</a:t>
            </a:r>
          </a:p>
          <a:p>
            <a:pPr lvl="1"/>
            <a:r>
              <a:rPr lang="en-US" dirty="0"/>
              <a:t>Introduced in 1995</a:t>
            </a:r>
          </a:p>
          <a:p>
            <a:pPr lvl="1"/>
            <a:r>
              <a:rPr lang="en-US" dirty="0"/>
              <a:t>160-bit output length</a:t>
            </a:r>
          </a:p>
          <a:p>
            <a:pPr lvl="1"/>
            <a:r>
              <a:rPr lang="en-US" dirty="0"/>
              <a:t>Collision found by brute force in 2017</a:t>
            </a:r>
          </a:p>
          <a:p>
            <a:pPr lvl="1"/>
            <a:r>
              <a:rPr lang="en-US" dirty="0"/>
              <a:t>Subsequent improvements in attacks; no longer recommended</a:t>
            </a:r>
            <a:r>
              <a:rPr lang="en-US"/>
              <a:t>; should migrate </a:t>
            </a:r>
            <a:r>
              <a:rPr lang="en-US" dirty="0"/>
              <a:t>to SHA-2</a:t>
            </a:r>
          </a:p>
        </p:txBody>
      </p:sp>
    </p:spTree>
    <p:extLst>
      <p:ext uri="{BB962C8B-B14F-4D97-AF65-F5344CB8AC3E}">
        <p14:creationId xmlns:p14="http://schemas.microsoft.com/office/powerpoint/2010/main" val="4270476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functions 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SHA-2</a:t>
            </a:r>
          </a:p>
          <a:p>
            <a:pPr lvl="1"/>
            <a:r>
              <a:rPr lang="en-US" dirty="0"/>
              <a:t>Introduced in 2001</a:t>
            </a:r>
          </a:p>
          <a:p>
            <a:pPr lvl="1"/>
            <a:r>
              <a:rPr lang="en-US" dirty="0"/>
              <a:t>Versions with 224, 256, 384, and 512-bit outputs</a:t>
            </a:r>
          </a:p>
          <a:p>
            <a:pPr lvl="1"/>
            <a:r>
              <a:rPr lang="en-US" dirty="0"/>
              <a:t>No significant known weaknesses</a:t>
            </a:r>
          </a:p>
          <a:p>
            <a:endParaRPr lang="en-US" dirty="0"/>
          </a:p>
          <a:p>
            <a:r>
              <a:rPr lang="en-US" dirty="0"/>
              <a:t>SHA-3/</a:t>
            </a:r>
            <a:r>
              <a:rPr lang="en-US" dirty="0" err="1"/>
              <a:t>Keccak</a:t>
            </a:r>
            <a:endParaRPr lang="en-US" dirty="0"/>
          </a:p>
          <a:p>
            <a:pPr lvl="1"/>
            <a:r>
              <a:rPr lang="en-US" dirty="0"/>
              <a:t>Result of a public competition from 2008-2012</a:t>
            </a:r>
          </a:p>
          <a:p>
            <a:pPr lvl="1"/>
            <a:r>
              <a:rPr lang="en-US" dirty="0"/>
              <a:t>Very different design than SHA-1/SHA-2</a:t>
            </a:r>
          </a:p>
          <a:p>
            <a:pPr lvl="2"/>
            <a:r>
              <a:rPr lang="en-US" dirty="0"/>
              <a:t>Does not use </a:t>
            </a:r>
            <a:r>
              <a:rPr lang="en-US" dirty="0" err="1"/>
              <a:t>Merkle-Damgard</a:t>
            </a:r>
            <a:r>
              <a:rPr lang="en-US" dirty="0"/>
              <a:t> transform</a:t>
            </a:r>
          </a:p>
          <a:p>
            <a:pPr lvl="1"/>
            <a:r>
              <a:rPr lang="en-US" dirty="0"/>
              <a:t>Supports 224, 256, 384, and 512-bit outputs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026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Applications of </a:t>
            </a:r>
            <a:r>
              <a:rPr lang="en-US" sz="4000">
                <a:solidFill>
                  <a:schemeClr val="tx1"/>
                </a:solidFill>
              </a:rPr>
              <a:t>hash functions to </a:t>
            </a:r>
            <a:r>
              <a:rPr lang="en-US" sz="4000" dirty="0">
                <a:solidFill>
                  <a:schemeClr val="tx1"/>
                </a:solidFill>
              </a:rPr>
              <a:t>message authentication</a:t>
            </a:r>
          </a:p>
        </p:txBody>
      </p:sp>
    </p:spTree>
    <p:extLst>
      <p:ext uri="{BB962C8B-B14F-4D97-AF65-F5344CB8AC3E}">
        <p14:creationId xmlns:p14="http://schemas.microsoft.com/office/powerpoint/2010/main" val="535925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showed how to construct a secure MAC for short, fixed-length messages based on any PRF/block cipher</a:t>
            </a:r>
          </a:p>
          <a:p>
            <a:pPr lvl="1"/>
            <a:endParaRPr lang="en-US" dirty="0"/>
          </a:p>
          <a:p>
            <a:r>
              <a:rPr lang="en-US" dirty="0"/>
              <a:t>We want to extend this to a secure MAC for arbitrary-length messages</a:t>
            </a:r>
          </a:p>
          <a:p>
            <a:pPr lvl="1"/>
            <a:r>
              <a:rPr lang="en-US" dirty="0"/>
              <a:t>Before: using CBC-MAC</a:t>
            </a:r>
          </a:p>
          <a:p>
            <a:pPr lvl="1"/>
            <a:r>
              <a:rPr lang="en-US" dirty="0"/>
              <a:t>Here: using hash functions</a:t>
            </a:r>
          </a:p>
        </p:txBody>
      </p:sp>
    </p:spTree>
    <p:extLst>
      <p:ext uri="{BB962C8B-B14F-4D97-AF65-F5344CB8AC3E}">
        <p14:creationId xmlns:p14="http://schemas.microsoft.com/office/powerpoint/2010/main" val="1147714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97035" y="4124980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667000" y="2905779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87679" y="2372379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72019" y="4201180"/>
            <a:ext cx="1633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 =? H(M)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Intuition…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2667000" y="3886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350580" y="33629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02507" y="4572000"/>
            <a:ext cx="1467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 = H(M)</a:t>
            </a:r>
          </a:p>
        </p:txBody>
      </p:sp>
      <p:sp>
        <p:nvSpPr>
          <p:cNvPr id="12" name="Flowchart: Direct Access Storage 11"/>
          <p:cNvSpPr/>
          <p:nvPr/>
        </p:nvSpPr>
        <p:spPr>
          <a:xfrm>
            <a:off x="2819400" y="3362980"/>
            <a:ext cx="3352800" cy="599420"/>
          </a:xfrm>
          <a:prstGeom prst="flowChartMagneticDrum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4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6" grpId="0"/>
      <p:bldP spid="13" grpId="0" animBg="1"/>
      <p:bldP spid="14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97035" y="4124980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667000" y="2905779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87679" y="2372379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9648" y="4201180"/>
            <a:ext cx="22775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 = H(M)</a:t>
            </a:r>
          </a:p>
          <a:p>
            <a:pPr algn="ctr"/>
            <a:r>
              <a:rPr lang="en-US" sz="2800" dirty="0" err="1"/>
              <a:t>Vrfy</a:t>
            </a:r>
            <a:r>
              <a:rPr lang="en-US" sz="2800" baseline="-25000" dirty="0" err="1"/>
              <a:t>k</a:t>
            </a:r>
            <a:r>
              <a:rPr lang="en-US" sz="2800" dirty="0"/>
              <a:t>(h, t) = 1?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Hash-and-MAC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2667000" y="3886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201117" y="3362980"/>
            <a:ext cx="665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h, 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4572000"/>
            <a:ext cx="17956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 = H(M)</a:t>
            </a:r>
          </a:p>
          <a:p>
            <a:pPr algn="ctr"/>
            <a:r>
              <a:rPr lang="en-US" sz="2800" dirty="0"/>
              <a:t>t = Mac</a:t>
            </a:r>
            <a:r>
              <a:rPr lang="en-US" sz="2800" baseline="-25000" dirty="0"/>
              <a:t>k</a:t>
            </a:r>
            <a:r>
              <a:rPr lang="en-US" sz="2800" dirty="0"/>
              <a:t>(h)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81454" y="3362980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2979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6" grpId="0"/>
      <p:bldP spid="13" grpId="0" animBg="1"/>
      <p:bldP spid="14" grpId="0"/>
      <p:bldP spid="14" grpId="1"/>
      <p:bldP spid="3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Hash functions</a:t>
            </a:r>
          </a:p>
        </p:txBody>
      </p:sp>
    </p:spTree>
    <p:extLst>
      <p:ext uri="{BB962C8B-B14F-4D97-AF65-F5344CB8AC3E}">
        <p14:creationId xmlns:p14="http://schemas.microsoft.com/office/powerpoint/2010/main" val="566519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the MAC is secure for fixed-length messages and H is collision-resistant, then the previous construction is a secure MAC for arbitrary-length messages</a:t>
            </a:r>
          </a:p>
        </p:txBody>
      </p:sp>
    </p:spTree>
    <p:extLst>
      <p:ext uri="{BB962C8B-B14F-4D97-AF65-F5344CB8AC3E}">
        <p14:creationId xmlns:p14="http://schemas.microsoft.com/office/powerpoint/2010/main" val="1687298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sketch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Say the sender authenticates messages m</a:t>
            </a:r>
            <a:r>
              <a:rPr lang="en-US" baseline="-25000" dirty="0"/>
              <a:t>1</a:t>
            </a:r>
            <a:r>
              <a:rPr lang="en-US" dirty="0"/>
              <a:t>, m</a:t>
            </a:r>
            <a:r>
              <a:rPr lang="en-US" baseline="-25000" dirty="0"/>
              <a:t>2</a:t>
            </a:r>
            <a:r>
              <a:rPr lang="en-US" dirty="0"/>
              <a:t>, … </a:t>
            </a:r>
          </a:p>
          <a:p>
            <a:pPr lvl="1"/>
            <a:r>
              <a:rPr lang="en-US" dirty="0"/>
              <a:t>Let h</a:t>
            </a:r>
            <a:r>
              <a:rPr lang="en-US" baseline="-25000" dirty="0"/>
              <a:t>i</a:t>
            </a:r>
            <a:r>
              <a:rPr lang="en-US" dirty="0"/>
              <a:t> = H(m</a:t>
            </a:r>
            <a:r>
              <a:rPr lang="en-US" baseline="-25000" dirty="0"/>
              <a:t>i</a:t>
            </a:r>
            <a:r>
              <a:rPr lang="en-US" dirty="0"/>
              <a:t>)</a:t>
            </a:r>
          </a:p>
          <a:p>
            <a:r>
              <a:rPr lang="en-US" dirty="0"/>
              <a:t>Attacker outputs forgery (m, t), m </a:t>
            </a:r>
            <a:r>
              <a:rPr lang="en-US" dirty="0">
                <a:sym typeface="Symbol"/>
              </a:rPr>
              <a:t> m</a:t>
            </a:r>
            <a:r>
              <a:rPr lang="en-US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for all </a:t>
            </a:r>
            <a:r>
              <a:rPr lang="en-US" dirty="0" err="1">
                <a:sym typeface="Symbol"/>
              </a:rPr>
              <a:t>i</a:t>
            </a:r>
            <a:endParaRPr lang="en-US" dirty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Let h = H(m)</a:t>
            </a:r>
            <a:endParaRPr lang="en-US" dirty="0"/>
          </a:p>
          <a:p>
            <a:endParaRPr lang="en-US" dirty="0"/>
          </a:p>
          <a:p>
            <a:r>
              <a:rPr lang="en-US" dirty="0"/>
              <a:t>Two cases:</a:t>
            </a:r>
          </a:p>
          <a:p>
            <a:pPr lvl="1"/>
            <a:r>
              <a:rPr lang="en-US" dirty="0"/>
              <a:t>h = H(m) = h</a:t>
            </a:r>
            <a:r>
              <a:rPr lang="en-US" baseline="-25000" dirty="0"/>
              <a:t>i</a:t>
            </a:r>
            <a:r>
              <a:rPr lang="en-US" dirty="0"/>
              <a:t> = H(m</a:t>
            </a:r>
            <a:r>
              <a:rPr lang="en-US" baseline="-25000" dirty="0"/>
              <a:t>i</a:t>
            </a:r>
            <a:r>
              <a:rPr lang="en-US" dirty="0"/>
              <a:t>) for some </a:t>
            </a:r>
            <a:r>
              <a:rPr lang="en-US" dirty="0" err="1"/>
              <a:t>i</a:t>
            </a:r>
            <a:endParaRPr lang="en-US" dirty="0"/>
          </a:p>
          <a:p>
            <a:pPr lvl="2"/>
            <a:r>
              <a:rPr lang="en-US" dirty="0"/>
              <a:t>Collision in H!</a:t>
            </a:r>
          </a:p>
          <a:p>
            <a:pPr lvl="1"/>
            <a:r>
              <a:rPr lang="en-US" dirty="0"/>
              <a:t>H(m) = h </a:t>
            </a:r>
            <a:r>
              <a:rPr lang="en-US" dirty="0">
                <a:sym typeface="Symbol"/>
              </a:rPr>
              <a:t> h</a:t>
            </a:r>
            <a:r>
              <a:rPr lang="en-US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for all </a:t>
            </a:r>
            <a:r>
              <a:rPr lang="en-US" dirty="0" err="1">
                <a:sym typeface="Symbol"/>
              </a:rPr>
              <a:t>i</a:t>
            </a:r>
            <a:endParaRPr lang="en-US" dirty="0">
              <a:sym typeface="Symbol"/>
            </a:endParaRPr>
          </a:p>
          <a:p>
            <a:pPr lvl="2"/>
            <a:r>
              <a:rPr lang="en-US" dirty="0"/>
              <a:t>Forgery in the underlying, fixed-length MAC</a:t>
            </a:r>
          </a:p>
        </p:txBody>
      </p:sp>
    </p:spTree>
    <p:extLst>
      <p:ext uri="{BB962C8B-B14F-4D97-AF65-F5344CB8AC3E}">
        <p14:creationId xmlns:p14="http://schemas.microsoft.com/office/powerpoint/2010/main" val="298533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Instantiation?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Hash function + block-cipher-based MAC?</a:t>
            </a:r>
          </a:p>
          <a:p>
            <a:pPr lvl="1"/>
            <a:r>
              <a:rPr lang="en-US" dirty="0"/>
              <a:t>Block-length mismatch (e.g., if using AES as the block cipher)</a:t>
            </a:r>
          </a:p>
          <a:p>
            <a:pPr lvl="1"/>
            <a:r>
              <a:rPr lang="en-US" dirty="0"/>
              <a:t>Need to implement two crypto primitives (block cipher and hash function)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41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Constructed entirely from </a:t>
            </a:r>
            <a:r>
              <a:rPr lang="en-US" dirty="0" err="1"/>
              <a:t>Merkle-Damgard</a:t>
            </a:r>
            <a:r>
              <a:rPr lang="en-US" dirty="0"/>
              <a:t> hash functions</a:t>
            </a:r>
          </a:p>
          <a:p>
            <a:pPr lvl="1"/>
            <a:r>
              <a:rPr lang="en-US" dirty="0"/>
              <a:t>MD5, SHA-1, SHA-2</a:t>
            </a:r>
          </a:p>
          <a:p>
            <a:pPr lvl="1"/>
            <a:r>
              <a:rPr lang="en-US" dirty="0"/>
              <a:t>Not SHA-3</a:t>
            </a:r>
          </a:p>
          <a:p>
            <a:endParaRPr lang="en-US" dirty="0"/>
          </a:p>
          <a:p>
            <a:r>
              <a:rPr lang="en-US" dirty="0"/>
              <a:t>Can be viewed as following the hash-and-MAC paradigm</a:t>
            </a:r>
          </a:p>
          <a:p>
            <a:pPr lvl="1"/>
            <a:r>
              <a:rPr lang="en-US" dirty="0"/>
              <a:t>With (part of the) hash function being used as a pseudorandom function</a:t>
            </a:r>
          </a:p>
        </p:txBody>
      </p:sp>
    </p:spTree>
    <p:extLst>
      <p:ext uri="{BB962C8B-B14F-4D97-AF65-F5344CB8AC3E}">
        <p14:creationId xmlns:p14="http://schemas.microsoft.com/office/powerpoint/2010/main" val="11168548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0A11C-175B-4F68-A20D-7C4B6DD17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HMAC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C6FF49-48C6-41F4-B7BF-60C4F59BC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7" y="1828800"/>
            <a:ext cx="7022786" cy="403860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59AC9B0-48DD-48C6-A1C5-56A1BD37A5AF}"/>
              </a:ext>
            </a:extLst>
          </p:cNvPr>
          <p:cNvSpPr/>
          <p:nvPr/>
        </p:nvSpPr>
        <p:spPr>
          <a:xfrm>
            <a:off x="4419600" y="4373561"/>
            <a:ext cx="3124200" cy="2209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9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Other applications of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hash functions</a:t>
            </a:r>
          </a:p>
        </p:txBody>
      </p:sp>
    </p:spTree>
    <p:extLst>
      <p:ext uri="{BB962C8B-B14F-4D97-AF65-F5344CB8AC3E}">
        <p14:creationId xmlns:p14="http://schemas.microsoft.com/office/powerpoint/2010/main" val="558223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functions are ubiquitous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Collision-resistance </a:t>
            </a:r>
            <a:r>
              <a:rPr lang="en-US" dirty="0">
                <a:sym typeface="Symbol" panose="05050102010706020507" pitchFamily="18" charset="2"/>
              </a:rPr>
              <a:t> “fingerprinting”</a:t>
            </a:r>
          </a:p>
          <a:p>
            <a:r>
              <a:rPr lang="en-US" dirty="0">
                <a:sym typeface="Symbol" panose="05050102010706020507" pitchFamily="18" charset="2"/>
              </a:rPr>
              <a:t>Outsourced storage</a:t>
            </a:r>
          </a:p>
          <a:p>
            <a:r>
              <a:rPr lang="en-US" dirty="0">
                <a:sym typeface="Symbol" panose="05050102010706020507" pitchFamily="18" charset="2"/>
              </a:rPr>
              <a:t>Used as a “random oracle”</a:t>
            </a:r>
          </a:p>
          <a:p>
            <a:r>
              <a:rPr lang="en-US" dirty="0">
                <a:sym typeface="Symbol" panose="05050102010706020507" pitchFamily="18" charset="2"/>
              </a:rPr>
              <a:t>Used as a one-way function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Password hashing</a:t>
            </a:r>
          </a:p>
          <a:p>
            <a:r>
              <a:rPr lang="en-US" dirty="0">
                <a:sym typeface="Symbol" panose="05050102010706020507" pitchFamily="18" charset="2"/>
              </a:rPr>
              <a:t>Key derivation</a:t>
            </a:r>
          </a:p>
          <a:p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15248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Fingerprinting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E.g., hash-and-MAC</a:t>
            </a:r>
          </a:p>
          <a:p>
            <a:r>
              <a:rPr lang="en-US" dirty="0"/>
              <a:t>E.g., virus scanning</a:t>
            </a:r>
          </a:p>
          <a:p>
            <a:r>
              <a:rPr lang="en-US" dirty="0"/>
              <a:t>E.g., </a:t>
            </a:r>
            <a:r>
              <a:rPr lang="en-US" dirty="0" err="1"/>
              <a:t>deduplication</a:t>
            </a:r>
            <a:endParaRPr lang="en-US" dirty="0"/>
          </a:p>
          <a:p>
            <a:r>
              <a:rPr lang="en-US" dirty="0"/>
              <a:t>E.g., file integrity</a:t>
            </a:r>
          </a:p>
          <a:p>
            <a:pPr lvl="1"/>
            <a:r>
              <a:rPr lang="en-US" dirty="0"/>
              <a:t>Assuming it is possible to get a reliable copy of H(x) for file x</a:t>
            </a:r>
          </a:p>
          <a:p>
            <a:pPr lvl="1"/>
            <a:r>
              <a:rPr lang="en-US" dirty="0"/>
              <a:t>Note: different from integrity in the context of message-authentication codes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04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(Cryptographic) hash function: deterministic function mapping </a:t>
            </a:r>
            <a:r>
              <a:rPr lang="en-US" i="1" dirty="0"/>
              <a:t>arbitrary length inputs </a:t>
            </a:r>
            <a:r>
              <a:rPr lang="en-US" dirty="0"/>
              <a:t>to a </a:t>
            </a:r>
            <a:r>
              <a:rPr lang="en-US" i="1" dirty="0"/>
              <a:t>short, fixed-length output</a:t>
            </a:r>
          </a:p>
          <a:p>
            <a:endParaRPr lang="en-US" dirty="0"/>
          </a:p>
          <a:p>
            <a:r>
              <a:rPr lang="en-US" dirty="0"/>
              <a:t>Hash functions can be </a:t>
            </a:r>
            <a:r>
              <a:rPr lang="en-US" i="1" dirty="0"/>
              <a:t>keyed</a:t>
            </a:r>
            <a:r>
              <a:rPr lang="en-US" dirty="0"/>
              <a:t> or </a:t>
            </a:r>
            <a:r>
              <a:rPr lang="en-US" i="1" dirty="0" err="1"/>
              <a:t>unkeyed</a:t>
            </a:r>
            <a:endParaRPr lang="en-US" dirty="0"/>
          </a:p>
          <a:p>
            <a:pPr lvl="1"/>
            <a:r>
              <a:rPr lang="en-US" dirty="0"/>
              <a:t>We will assume unkeyed hash functions for simplicity</a:t>
            </a:r>
          </a:p>
        </p:txBody>
      </p:sp>
    </p:spTree>
    <p:extLst>
      <p:ext uri="{BB962C8B-B14F-4D97-AF65-F5344CB8AC3E}">
        <p14:creationId xmlns:p14="http://schemas.microsoft.com/office/powerpoint/2010/main" val="386899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Collision-resistance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H: {0,1}</a:t>
            </a:r>
            <a:r>
              <a:rPr lang="en-US" baseline="30000" dirty="0"/>
              <a:t>*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 {0,1}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r>
              <a:rPr lang="en-US" dirty="0"/>
              <a:t> be a hash function</a:t>
            </a:r>
          </a:p>
          <a:p>
            <a:r>
              <a:rPr lang="en-US" dirty="0"/>
              <a:t>A </a:t>
            </a:r>
            <a:r>
              <a:rPr lang="en-US" i="1" dirty="0"/>
              <a:t>collision</a:t>
            </a:r>
            <a:r>
              <a:rPr lang="en-US" dirty="0"/>
              <a:t> is a pair of </a:t>
            </a:r>
            <a:r>
              <a:rPr lang="en-US" u="sng" dirty="0"/>
              <a:t>distinct</a:t>
            </a:r>
            <a:r>
              <a:rPr lang="en-US" dirty="0"/>
              <a:t> inputs x, x’ such that H(x) = H(x’)</a:t>
            </a:r>
          </a:p>
          <a:p>
            <a:endParaRPr lang="en-US" dirty="0"/>
          </a:p>
          <a:p>
            <a:r>
              <a:rPr lang="en-US" dirty="0"/>
              <a:t>H is </a:t>
            </a:r>
            <a:r>
              <a:rPr lang="en-US" i="1" dirty="0"/>
              <a:t>collision-resistant</a:t>
            </a:r>
            <a:r>
              <a:rPr lang="en-US" dirty="0"/>
              <a:t> if it is infeasible to find a collision in H</a:t>
            </a:r>
          </a:p>
        </p:txBody>
      </p:sp>
    </p:spTree>
    <p:extLst>
      <p:ext uri="{BB962C8B-B14F-4D97-AF65-F5344CB8AC3E}">
        <p14:creationId xmlns:p14="http://schemas.microsoft.com/office/powerpoint/2010/main" val="117138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hash-function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best “generic” collision attack on a hash function H: {0,1}</a:t>
            </a:r>
            <a:r>
              <a:rPr lang="en-US" baseline="30000" dirty="0"/>
              <a:t>*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 {0,1}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r>
              <a:rPr lang="en-US" dirty="0">
                <a:sym typeface="Symbol"/>
              </a:rPr>
              <a:t> ?</a:t>
            </a:r>
          </a:p>
          <a:p>
            <a:pPr lvl="1"/>
            <a:r>
              <a:rPr lang="en-US" dirty="0">
                <a:sym typeface="Symbol"/>
              </a:rPr>
              <a:t>Collisions are guaranteed to exist…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If we compute H(x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), …, H(x</a:t>
            </a:r>
            <a:r>
              <a:rPr lang="en-US" baseline="-25000" dirty="0">
                <a:sym typeface="Symbol"/>
              </a:rPr>
              <a:t>2</a:t>
            </a:r>
            <a:r>
              <a:rPr lang="en-US" altLang="en-US" sz="2400" baseline="-10000" dirty="0">
                <a:latin typeface="Script MT Bold" panose="03040602040607080904" pitchFamily="66" charset="0"/>
              </a:rPr>
              <a:t>l</a:t>
            </a:r>
            <a:r>
              <a:rPr lang="en-US" sz="2400" baseline="-15000" dirty="0">
                <a:sym typeface="Symbol"/>
              </a:rPr>
              <a:t> </a:t>
            </a:r>
            <a:r>
              <a:rPr lang="en-US" baseline="-25000" dirty="0">
                <a:sym typeface="Symbol"/>
              </a:rPr>
              <a:t>+ 1</a:t>
            </a:r>
            <a:r>
              <a:rPr lang="en-US" dirty="0">
                <a:sym typeface="Symbol"/>
              </a:rPr>
              <a:t>), we are guaranteed to find a collision (why?)</a:t>
            </a:r>
          </a:p>
          <a:p>
            <a:pPr lvl="1"/>
            <a:r>
              <a:rPr lang="en-US" dirty="0">
                <a:sym typeface="Symbol"/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585774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“Birthday”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H(x</a:t>
            </a:r>
            <a:r>
              <a:rPr lang="en-US" baseline="-25000" dirty="0"/>
              <a:t>1</a:t>
            </a:r>
            <a:r>
              <a:rPr lang="en-US" dirty="0"/>
              <a:t>), …, H(</a:t>
            </a: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What is the probability of a collision (as a function of t)?</a:t>
            </a:r>
          </a:p>
          <a:p>
            <a:pPr lvl="1"/>
            <a:endParaRPr lang="en-US" dirty="0"/>
          </a:p>
          <a:p>
            <a:r>
              <a:rPr lang="en-US" dirty="0"/>
              <a:t>Related to the so-called </a:t>
            </a:r>
            <a:r>
              <a:rPr lang="en-US" i="1" dirty="0"/>
              <a:t>birthday paradox</a:t>
            </a:r>
            <a:endParaRPr lang="en-US" dirty="0"/>
          </a:p>
          <a:p>
            <a:pPr lvl="1"/>
            <a:r>
              <a:rPr lang="en-US" dirty="0"/>
              <a:t>How many people are needed so there is a 50% chance that some two people share a birthday?</a:t>
            </a:r>
          </a:p>
        </p:txBody>
      </p:sp>
    </p:spTree>
    <p:extLst>
      <p:ext uri="{BB962C8B-B14F-4D97-AF65-F5344CB8AC3E}">
        <p14:creationId xmlns:p14="http://schemas.microsoft.com/office/powerpoint/2010/main" val="1440046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447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4478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57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6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860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95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124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242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33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62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9624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00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006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410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38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6388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248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77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770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86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315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3152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924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153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1534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763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Left Brace 37"/>
          <p:cNvSpPr/>
          <p:nvPr/>
        </p:nvSpPr>
        <p:spPr>
          <a:xfrm rot="16200000">
            <a:off x="4419601" y="1600199"/>
            <a:ext cx="533399" cy="8153402"/>
          </a:xfrm>
          <a:prstGeom prst="lef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477748" y="5867400"/>
            <a:ext cx="41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40" name="Oval 39"/>
          <p:cNvSpPr/>
          <p:nvPr/>
        </p:nvSpPr>
        <p:spPr>
          <a:xfrm>
            <a:off x="24384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6200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5532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83058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2004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7818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81000" y="1836003"/>
            <a:ext cx="3915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Bins</a:t>
            </a:r>
            <a:r>
              <a:rPr lang="en-US" sz="2400" dirty="0"/>
              <a:t>: days of the year (N=365)</a:t>
            </a:r>
          </a:p>
          <a:p>
            <a:r>
              <a:rPr lang="en-US" sz="2400" u="sng" dirty="0"/>
              <a:t>Balls</a:t>
            </a:r>
            <a:r>
              <a:rPr lang="en-US" sz="2400" dirty="0"/>
              <a:t>: k people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495800" y="1828800"/>
            <a:ext cx="46381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Bins</a:t>
            </a:r>
            <a:r>
              <a:rPr lang="en-US" sz="2400" dirty="0"/>
              <a:t>: values in </a:t>
            </a:r>
            <a:r>
              <a:rPr lang="en-US" sz="2400" dirty="0">
                <a:sym typeface="Symbol"/>
              </a:rPr>
              <a:t>{0,1}</a:t>
            </a:r>
            <a:r>
              <a:rPr lang="en-US" altLang="en-US" sz="2400" baseline="30000" dirty="0">
                <a:latin typeface="Script MT Bold" panose="03040602040607080904" pitchFamily="66" charset="0"/>
              </a:rPr>
              <a:t>l</a:t>
            </a:r>
            <a:r>
              <a:rPr lang="en-US" sz="2400" dirty="0"/>
              <a:t>  (N = </a:t>
            </a:r>
            <a:r>
              <a:rPr lang="en-US" sz="2400" dirty="0">
                <a:sym typeface="Symbol"/>
              </a:rPr>
              <a:t>2</a:t>
            </a:r>
            <a:r>
              <a:rPr lang="en-US" altLang="en-US" sz="2400" baseline="30000" dirty="0">
                <a:latin typeface="Script MT Bold" panose="03040602040607080904" pitchFamily="66" charset="0"/>
              </a:rPr>
              <a:t>l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)</a:t>
            </a:r>
          </a:p>
          <a:p>
            <a:r>
              <a:rPr lang="en-US" sz="2400" u="sng" dirty="0"/>
              <a:t>Balls</a:t>
            </a:r>
            <a:r>
              <a:rPr lang="en-US" sz="2400" dirty="0"/>
              <a:t>: k hash-function computations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133600" y="3276600"/>
            <a:ext cx="4717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How many balls do we need</a:t>
            </a:r>
            <a:br>
              <a:rPr lang="en-US" sz="2400" dirty="0"/>
            </a:br>
            <a:r>
              <a:rPr lang="en-US" sz="2400" dirty="0"/>
              <a:t>to have a 50% chance of a collision? </a:t>
            </a:r>
          </a:p>
        </p:txBody>
      </p:sp>
    </p:spTree>
    <p:extLst>
      <p:ext uri="{BB962C8B-B14F-4D97-AF65-F5344CB8AC3E}">
        <p14:creationId xmlns:p14="http://schemas.microsoft.com/office/powerpoint/2010/main" val="90101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“Birthday”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Theorem</a:t>
            </a:r>
            <a:r>
              <a:rPr lang="en-US" dirty="0"/>
              <a:t>: the collision probability is </a:t>
            </a:r>
            <a:r>
              <a:rPr lang="en-US" dirty="0">
                <a:sym typeface="Symbol" panose="05050102010706020507" pitchFamily="18" charset="2"/>
              </a:rPr>
              <a:t></a:t>
            </a:r>
            <a:r>
              <a:rPr lang="en-US" dirty="0"/>
              <a:t>(t</a:t>
            </a:r>
            <a:r>
              <a:rPr lang="en-US" baseline="30000" dirty="0"/>
              <a:t>2</a:t>
            </a:r>
            <a:r>
              <a:rPr lang="en-US" dirty="0"/>
              <a:t>/N)</a:t>
            </a:r>
          </a:p>
          <a:p>
            <a:endParaRPr lang="en-US" dirty="0"/>
          </a:p>
          <a:p>
            <a:r>
              <a:rPr lang="en-US" dirty="0"/>
              <a:t>When t </a:t>
            </a:r>
            <a:r>
              <a:rPr lang="en-US" dirty="0">
                <a:sym typeface="Symbol" panose="05050102010706020507" pitchFamily="18" charset="2"/>
              </a:rPr>
              <a:t> </a:t>
            </a:r>
            <a:r>
              <a:rPr lang="en-US" dirty="0"/>
              <a:t>N</a:t>
            </a:r>
            <a:r>
              <a:rPr lang="en-US" baseline="30000" dirty="0"/>
              <a:t>1/2</a:t>
            </a:r>
            <a:r>
              <a:rPr lang="en-US" dirty="0"/>
              <a:t>, probability of a collision is </a:t>
            </a:r>
            <a:r>
              <a:rPr lang="en-US" dirty="0">
                <a:sym typeface="Symbol" panose="05050102010706020507" pitchFamily="18" charset="2"/>
              </a:rPr>
              <a:t> </a:t>
            </a:r>
            <a:r>
              <a:rPr lang="en-US" dirty="0"/>
              <a:t>50%</a:t>
            </a:r>
          </a:p>
          <a:p>
            <a:pPr lvl="1"/>
            <a:r>
              <a:rPr lang="en-US" dirty="0"/>
              <a:t>Birthdays: 23 people suffice!</a:t>
            </a:r>
          </a:p>
          <a:p>
            <a:pPr lvl="1"/>
            <a:r>
              <a:rPr lang="en-US" dirty="0"/>
              <a:t>Hash functions: O(</a:t>
            </a:r>
            <a:r>
              <a:rPr lang="en-US" dirty="0">
                <a:sym typeface="Symbol"/>
              </a:rPr>
              <a:t>2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r>
              <a:rPr lang="en-US" altLang="en-US" baseline="30000" dirty="0"/>
              <a:t>/2</a:t>
            </a:r>
            <a:r>
              <a:rPr lang="en-US" dirty="0"/>
              <a:t>) hash-function evaluations</a:t>
            </a:r>
          </a:p>
          <a:p>
            <a:pPr lvl="1"/>
            <a:endParaRPr lang="en-US" dirty="0"/>
          </a:p>
          <a:p>
            <a:r>
              <a:rPr lang="en-US" dirty="0"/>
              <a:t>Need </a:t>
            </a:r>
            <a:r>
              <a:rPr lang="en-US" sz="3500" dirty="0">
                <a:latin typeface="Brush Script MT" panose="03060802040406070304" pitchFamily="66" charset="0"/>
              </a:rPr>
              <a:t>l</a:t>
            </a:r>
            <a:r>
              <a:rPr lang="en-US" dirty="0"/>
              <a:t> = 2n to get security against attackers running in time 2</a:t>
            </a:r>
            <a:r>
              <a:rPr lang="en-US" baseline="30000" dirty="0"/>
              <a:t>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Note: </a:t>
            </a:r>
            <a:r>
              <a:rPr lang="en-US" i="1" dirty="0"/>
              <a:t>twice as long </a:t>
            </a:r>
            <a:r>
              <a:rPr lang="en-US" dirty="0"/>
              <a:t>as symmetric keys (e.g., block-cipher keys or PRG seeds) for the same security</a:t>
            </a:r>
          </a:p>
        </p:txBody>
      </p:sp>
    </p:spTree>
    <p:extLst>
      <p:ext uri="{BB962C8B-B14F-4D97-AF65-F5344CB8AC3E}">
        <p14:creationId xmlns:p14="http://schemas.microsoft.com/office/powerpoint/2010/main" val="109488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“Birthday bound”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birthday bound comes up in many other cryptographic contexts</a:t>
            </a:r>
          </a:p>
          <a:p>
            <a:endParaRPr lang="en-US" dirty="0"/>
          </a:p>
          <a:p>
            <a:r>
              <a:rPr lang="en-US" dirty="0"/>
              <a:t>Example: IV reuse in CTR-mode encryption</a:t>
            </a:r>
          </a:p>
          <a:p>
            <a:pPr lvl="1"/>
            <a:r>
              <a:rPr lang="en-US" dirty="0"/>
              <a:t>If k messages are encrypted, what are the chances that some IV is used twice?</a:t>
            </a:r>
          </a:p>
          <a:p>
            <a:pPr lvl="1"/>
            <a:r>
              <a:rPr lang="en-US" dirty="0"/>
              <a:t>Note: this is much higher than the probability that a </a:t>
            </a:r>
            <a:r>
              <a:rPr lang="en-US" i="1" dirty="0"/>
              <a:t>specific</a:t>
            </a:r>
            <a:r>
              <a:rPr lang="en-US" dirty="0"/>
              <a:t> IV is used again</a:t>
            </a:r>
          </a:p>
        </p:txBody>
      </p:sp>
    </p:spTree>
    <p:extLst>
      <p:ext uri="{BB962C8B-B14F-4D97-AF65-F5344CB8AC3E}">
        <p14:creationId xmlns:p14="http://schemas.microsoft.com/office/powerpoint/2010/main" val="3167409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7171</TotalTime>
  <Words>1078</Words>
  <Application>Microsoft Office PowerPoint</Application>
  <PresentationFormat>On-screen Show (4:3)</PresentationFormat>
  <Paragraphs>182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Brush Script MT</vt:lpstr>
      <vt:lpstr>Calibri</vt:lpstr>
      <vt:lpstr>Script MT Bold</vt:lpstr>
      <vt:lpstr>Office Theme</vt:lpstr>
      <vt:lpstr>Cryptography</vt:lpstr>
      <vt:lpstr>PowerPoint Presentation</vt:lpstr>
      <vt:lpstr>Hash functions</vt:lpstr>
      <vt:lpstr>Collision-resistance</vt:lpstr>
      <vt:lpstr>Generic hash-function attacks</vt:lpstr>
      <vt:lpstr>“Birthday” attacks</vt:lpstr>
      <vt:lpstr>PowerPoint Presentation</vt:lpstr>
      <vt:lpstr>“Birthday” attacks</vt:lpstr>
      <vt:lpstr>“Birthday bound”</vt:lpstr>
      <vt:lpstr>Building a hash function</vt:lpstr>
      <vt:lpstr>Building a hash function</vt:lpstr>
      <vt:lpstr>Merkle-Damgard transform</vt:lpstr>
      <vt:lpstr>Merkle-Damgard transform</vt:lpstr>
      <vt:lpstr>Hash functions in practice</vt:lpstr>
      <vt:lpstr>Hash functions in practice</vt:lpstr>
      <vt:lpstr>PowerPoint Presentation</vt:lpstr>
      <vt:lpstr>Recall…</vt:lpstr>
      <vt:lpstr>Intuition…</vt:lpstr>
      <vt:lpstr>Hash-and-MAC</vt:lpstr>
      <vt:lpstr>Security?</vt:lpstr>
      <vt:lpstr>Proof sketch</vt:lpstr>
      <vt:lpstr>Instantiation?</vt:lpstr>
      <vt:lpstr>HMAC</vt:lpstr>
      <vt:lpstr>HMAC</vt:lpstr>
      <vt:lpstr>PowerPoint Presentation</vt:lpstr>
      <vt:lpstr>Hash functions are ubiquitous</vt:lpstr>
      <vt:lpstr>Fingerprinting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563</cp:revision>
  <dcterms:created xsi:type="dcterms:W3CDTF">2014-06-02T02:25:30Z</dcterms:created>
  <dcterms:modified xsi:type="dcterms:W3CDTF">2022-04-05T15:19:07Z</dcterms:modified>
</cp:coreProperties>
</file>