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739" r:id="rId3"/>
    <p:sldId id="740" r:id="rId4"/>
    <p:sldId id="570" r:id="rId5"/>
    <p:sldId id="737" r:id="rId6"/>
    <p:sldId id="714" r:id="rId7"/>
    <p:sldId id="715" r:id="rId8"/>
    <p:sldId id="716" r:id="rId9"/>
    <p:sldId id="717" r:id="rId10"/>
    <p:sldId id="718" r:id="rId11"/>
    <p:sldId id="719" r:id="rId12"/>
    <p:sldId id="720" r:id="rId13"/>
    <p:sldId id="721" r:id="rId14"/>
    <p:sldId id="723" r:id="rId15"/>
    <p:sldId id="724" r:id="rId16"/>
    <p:sldId id="725" r:id="rId17"/>
    <p:sldId id="726" r:id="rId18"/>
    <p:sldId id="727" r:id="rId19"/>
    <p:sldId id="728" r:id="rId20"/>
    <p:sldId id="738" r:id="rId21"/>
    <p:sldId id="734" r:id="rId22"/>
    <p:sldId id="730" r:id="rId23"/>
    <p:sldId id="731" r:id="rId24"/>
    <p:sldId id="732" r:id="rId25"/>
    <p:sldId id="309" r:id="rId26"/>
    <p:sldId id="31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14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Outsourced storage</a:t>
            </a:r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64820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 =H(x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663625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H(x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)=?h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6579" y="6091535"/>
            <a:ext cx="349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</a:rPr>
              <a:t>O(n</a:t>
            </a:r>
            <a:r>
              <a:rPr lang="en-US" sz="2400" b="1" dirty="0">
                <a:solidFill>
                  <a:srgbClr val="0033CC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>
                <a:solidFill>
                  <a:srgbClr val="0033CC"/>
                </a:solidFill>
              </a:rPr>
              <a:t>|x|) communication!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616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Outsourced storage</a:t>
            </a:r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2446" y="4648200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 =H(H(x</a:t>
            </a:r>
            <a:r>
              <a:rPr lang="en-US" sz="2400" baseline="-25000" dirty="0"/>
              <a:t>1</a:t>
            </a:r>
            <a:r>
              <a:rPr lang="en-US" sz="2400" dirty="0"/>
              <a:t>), …, H(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))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i</a:t>
            </a:r>
            <a:r>
              <a:rPr lang="en-US" sz="2400" dirty="0"/>
              <a:t>, h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h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663625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H(h</a:t>
            </a:r>
            <a:r>
              <a:rPr lang="en-US" sz="2400" baseline="-25000" dirty="0"/>
              <a:t>1</a:t>
            </a:r>
            <a:r>
              <a:rPr lang="en-US" sz="2400" dirty="0"/>
              <a:t>, …, H(x</a:t>
            </a:r>
            <a:r>
              <a:rPr lang="en-US" sz="2400" baseline="-25000" dirty="0"/>
              <a:t>i</a:t>
            </a:r>
            <a:r>
              <a:rPr lang="en-US" sz="2400" dirty="0"/>
              <a:t>), …, </a:t>
            </a:r>
            <a:r>
              <a:rPr lang="en-US" sz="2400" dirty="0" err="1"/>
              <a:t>h</a:t>
            </a:r>
            <a:r>
              <a:rPr lang="en-US" sz="2400" baseline="-25000" dirty="0" err="1"/>
              <a:t>n</a:t>
            </a:r>
            <a:r>
              <a:rPr lang="en-US" sz="2400" dirty="0"/>
              <a:t>)=?h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6091535"/>
            <a:ext cx="368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</a:rPr>
              <a:t>|x</a:t>
            </a:r>
            <a:r>
              <a:rPr lang="en-US" sz="2400" b="1" baseline="-25000" dirty="0">
                <a:solidFill>
                  <a:srgbClr val="0033CC"/>
                </a:solidFill>
              </a:rPr>
              <a:t>i</a:t>
            </a:r>
            <a:r>
              <a:rPr lang="en-US" sz="2400" b="1" dirty="0">
                <a:solidFill>
                  <a:srgbClr val="0033CC"/>
                </a:solidFill>
              </a:rPr>
              <a:t>| + O(n) communication!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882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Merkle</a:t>
            </a:r>
            <a:r>
              <a:rPr lang="en-US" dirty="0"/>
              <a:t> tree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431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195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530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2197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483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6294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8961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1247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10" idx="4"/>
            <a:endCxn id="31" idx="0"/>
          </p:cNvCxnSpPr>
          <p:nvPr/>
        </p:nvCxnSpPr>
        <p:spPr>
          <a:xfrm>
            <a:off x="19431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4"/>
            <a:endCxn id="31" idx="0"/>
          </p:cNvCxnSpPr>
          <p:nvPr/>
        </p:nvCxnSpPr>
        <p:spPr>
          <a:xfrm flipH="1">
            <a:off x="28194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4"/>
            <a:endCxn id="32" idx="0"/>
          </p:cNvCxnSpPr>
          <p:nvPr/>
        </p:nvCxnSpPr>
        <p:spPr>
          <a:xfrm>
            <a:off x="54483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4"/>
            <a:endCxn id="32" idx="0"/>
          </p:cNvCxnSpPr>
          <p:nvPr/>
        </p:nvCxnSpPr>
        <p:spPr>
          <a:xfrm flipH="1">
            <a:off x="63246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1" idx="4"/>
            <a:endCxn id="33" idx="0"/>
          </p:cNvCxnSpPr>
          <p:nvPr/>
        </p:nvCxnSpPr>
        <p:spPr>
          <a:xfrm>
            <a:off x="28194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2" idx="4"/>
            <a:endCxn id="33" idx="0"/>
          </p:cNvCxnSpPr>
          <p:nvPr/>
        </p:nvCxnSpPr>
        <p:spPr>
          <a:xfrm flipH="1">
            <a:off x="45720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0" y="5282625"/>
            <a:ext cx="2650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Only store the root!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34000" y="5257800"/>
            <a:ext cx="112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Verify…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36468" y="6091535"/>
            <a:ext cx="512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O(log n) communication/computation!</a:t>
            </a:r>
          </a:p>
        </p:txBody>
      </p:sp>
    </p:spTree>
    <p:extLst>
      <p:ext uri="{BB962C8B-B14F-4D97-AF65-F5344CB8AC3E}">
        <p14:creationId xmlns:p14="http://schemas.microsoft.com/office/powerpoint/2010/main" val="147448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Outsourced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</a:t>
            </a:r>
            <a:r>
              <a:rPr lang="en-US" dirty="0" err="1"/>
              <a:t>Merkle</a:t>
            </a:r>
            <a:r>
              <a:rPr lang="en-US" dirty="0"/>
              <a:t> tree, we can solve the outsourcing problem with O(1) client storage and |x| + O(log n)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52498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random-oracle (RO)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 H as a public, random function</a:t>
            </a:r>
          </a:p>
          <a:p>
            <a:endParaRPr lang="en-US" dirty="0"/>
          </a:p>
          <a:p>
            <a:r>
              <a:rPr lang="en-US" dirty="0"/>
              <a:t>Then H(x) is uniform for any x…</a:t>
            </a:r>
          </a:p>
          <a:p>
            <a:pPr lvl="1"/>
            <a:r>
              <a:rPr lang="en-US" dirty="0"/>
              <a:t>…unless the attacker computes H(x) explicitly</a:t>
            </a:r>
          </a:p>
          <a:p>
            <a:pPr lvl="1"/>
            <a:endParaRPr lang="en-US" dirty="0"/>
          </a:p>
          <a:p>
            <a:r>
              <a:rPr lang="en-US" dirty="0"/>
              <a:t>This implies collision resistance (if output is large enough)</a:t>
            </a:r>
          </a:p>
          <a:p>
            <a:pPr lvl="1"/>
            <a:r>
              <a:rPr lang="en-US" dirty="0"/>
              <a:t>Much stronger than collision resistance</a:t>
            </a:r>
          </a:p>
        </p:txBody>
      </p:sp>
    </p:spTree>
    <p:extLst>
      <p:ext uri="{BB962C8B-B14F-4D97-AF65-F5344CB8AC3E}">
        <p14:creationId xmlns:p14="http://schemas.microsoft.com/office/powerpoint/2010/main" val="938687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Intuitively</a:t>
            </a:r>
          </a:p>
          <a:p>
            <a:pPr lvl="1"/>
            <a:r>
              <a:rPr lang="en-US" dirty="0"/>
              <a:t>Assume the hash function “is random”</a:t>
            </a:r>
          </a:p>
          <a:p>
            <a:pPr lvl="1"/>
            <a:r>
              <a:rPr lang="en-US" dirty="0"/>
              <a:t>Models attacks that are agnostic to the specific hash function being used</a:t>
            </a:r>
          </a:p>
          <a:p>
            <a:pPr lvl="1"/>
            <a:r>
              <a:rPr lang="en-US" dirty="0"/>
              <a:t>Security in the real world as long as “no weaknesses found” in the hash function</a:t>
            </a:r>
          </a:p>
        </p:txBody>
      </p:sp>
    </p:spTree>
    <p:extLst>
      <p:ext uri="{BB962C8B-B14F-4D97-AF65-F5344CB8AC3E}">
        <p14:creationId xmlns:p14="http://schemas.microsoft.com/office/powerpoint/2010/main" val="2117411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</a:t>
            </a:r>
          </a:p>
          <a:p>
            <a:pPr lvl="1"/>
            <a:r>
              <a:rPr lang="en-US" dirty="0"/>
              <a:t>Choose a uniform hash function </a:t>
            </a:r>
            <a:r>
              <a:rPr lang="en-US" i="1" dirty="0"/>
              <a:t>as part of the security experiment</a:t>
            </a:r>
            <a:endParaRPr lang="en-US" dirty="0"/>
          </a:p>
          <a:p>
            <a:pPr lvl="1"/>
            <a:r>
              <a:rPr lang="en-US" dirty="0"/>
              <a:t>Attacker can only evaluate H via </a:t>
            </a:r>
            <a:r>
              <a:rPr lang="en-US" i="1" dirty="0"/>
              <a:t>explicit</a:t>
            </a:r>
            <a:r>
              <a:rPr lang="en-US" dirty="0"/>
              <a:t> queries to an oracle</a:t>
            </a:r>
          </a:p>
          <a:p>
            <a:pPr lvl="1"/>
            <a:r>
              <a:rPr lang="en-US" dirty="0"/>
              <a:t>Simulate H as part of the security proof</a:t>
            </a:r>
          </a:p>
          <a:p>
            <a:r>
              <a:rPr lang="en-US" dirty="0"/>
              <a:t>Different from a PRF</a:t>
            </a:r>
          </a:p>
          <a:p>
            <a:pPr lvl="1"/>
            <a:r>
              <a:rPr lang="en-US" dirty="0"/>
              <a:t>There is no key here</a:t>
            </a:r>
          </a:p>
        </p:txBody>
      </p:sp>
    </p:spTree>
    <p:extLst>
      <p:ext uri="{BB962C8B-B14F-4D97-AF65-F5344CB8AC3E}">
        <p14:creationId xmlns:p14="http://schemas.microsoft.com/office/powerpoint/2010/main" val="2489941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practice</a:t>
            </a:r>
          </a:p>
          <a:p>
            <a:pPr lvl="1">
              <a:defRPr/>
            </a:pPr>
            <a:r>
              <a:rPr lang="en-US" dirty="0"/>
              <a:t>Prove security in the RO model</a:t>
            </a:r>
          </a:p>
          <a:p>
            <a:pPr lvl="1">
              <a:defRPr/>
            </a:pPr>
            <a:r>
              <a:rPr lang="en-US" dirty="0"/>
              <a:t>Instantiate the RO with a “good” hash function</a:t>
            </a:r>
          </a:p>
          <a:p>
            <a:pPr lvl="1">
              <a:defRPr/>
            </a:pPr>
            <a:r>
              <a:rPr lang="en-US" dirty="0"/>
              <a:t>Hope for the best…</a:t>
            </a:r>
          </a:p>
        </p:txBody>
      </p:sp>
    </p:spTree>
    <p:extLst>
      <p:ext uri="{BB962C8B-B14F-4D97-AF65-F5344CB8AC3E}">
        <p14:creationId xmlns:p14="http://schemas.microsoft.com/office/powerpoint/2010/main" val="138342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the RO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</a:t>
            </a:r>
          </a:p>
          <a:p>
            <a:pPr lvl="1"/>
            <a:r>
              <a:rPr lang="en-US" dirty="0"/>
              <a:t>There is no such thing as a public hash function that “is random”</a:t>
            </a:r>
          </a:p>
          <a:p>
            <a:pPr lvl="2"/>
            <a:r>
              <a:rPr lang="en-US" dirty="0"/>
              <a:t>Not even clear what this would mean, formally</a:t>
            </a:r>
          </a:p>
          <a:p>
            <a:pPr lvl="1"/>
            <a:r>
              <a:rPr lang="en-US" dirty="0"/>
              <a:t>Known counterexamples</a:t>
            </a:r>
          </a:p>
          <a:p>
            <a:pPr lvl="2"/>
            <a:r>
              <a:rPr lang="en-US" dirty="0"/>
              <a:t>There are (contrived) schemes secure in the RO model, but insecure when using </a:t>
            </a:r>
            <a:r>
              <a:rPr lang="en-US" i="1" dirty="0"/>
              <a:t>any</a:t>
            </a:r>
            <a:r>
              <a:rPr lang="en-US" dirty="0"/>
              <a:t> real-world hash function </a:t>
            </a:r>
          </a:p>
        </p:txBody>
      </p:sp>
    </p:spTree>
    <p:extLst>
      <p:ext uri="{BB962C8B-B14F-4D97-AF65-F5344CB8AC3E}">
        <p14:creationId xmlns:p14="http://schemas.microsoft.com/office/powerpoint/2010/main" val="110184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the RO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No known example of “natural” scheme secure in the RO model being attacked in the real world</a:t>
            </a:r>
          </a:p>
          <a:p>
            <a:pPr lvl="1"/>
            <a:r>
              <a:rPr lang="en-US" dirty="0"/>
              <a:t>If an attack </a:t>
            </a:r>
            <a:r>
              <a:rPr lang="en-US" i="1" dirty="0"/>
              <a:t>is</a:t>
            </a:r>
            <a:r>
              <a:rPr lang="en-US" dirty="0"/>
              <a:t> found, just replace the hash</a:t>
            </a:r>
          </a:p>
          <a:p>
            <a:pPr lvl="1"/>
            <a:r>
              <a:rPr lang="en-US" dirty="0"/>
              <a:t>Proof in the RO model better than no proof at all</a:t>
            </a:r>
          </a:p>
          <a:p>
            <a:pPr lvl="2"/>
            <a:r>
              <a:rPr lang="en-US" dirty="0"/>
              <a:t>Evidence that the basic design principles are sound</a:t>
            </a:r>
          </a:p>
        </p:txBody>
      </p:sp>
    </p:spTree>
    <p:extLst>
      <p:ext uri="{BB962C8B-B14F-4D97-AF65-F5344CB8AC3E}">
        <p14:creationId xmlns:p14="http://schemas.microsoft.com/office/powerpoint/2010/main" val="85848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BC38-C3ED-4369-A69B-F3B3B6B1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11115-E84D-491B-9BFA-B1010A45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Midterm next Thursday</a:t>
            </a:r>
          </a:p>
          <a:p>
            <a:pPr lvl="1"/>
            <a:r>
              <a:rPr lang="en-US" dirty="0"/>
              <a:t>No lecture next Thursday</a:t>
            </a:r>
          </a:p>
          <a:p>
            <a:r>
              <a:rPr lang="en-US" dirty="0"/>
              <a:t>Will cover material through today’s lecture</a:t>
            </a:r>
          </a:p>
          <a:p>
            <a:r>
              <a:rPr lang="en-US" dirty="0"/>
              <a:t>Will be taken online</a:t>
            </a:r>
          </a:p>
          <a:p>
            <a:pPr lvl="1"/>
            <a:r>
              <a:rPr lang="en-US" dirty="0"/>
              <a:t>Exam available on/submitted through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75 minutes for the exam</a:t>
            </a:r>
          </a:p>
          <a:p>
            <a:pPr lvl="2"/>
            <a:r>
              <a:rPr lang="en-US" dirty="0"/>
              <a:t>15 extra minutes given to print exam and scan solutions</a:t>
            </a:r>
          </a:p>
          <a:p>
            <a:pPr lvl="1"/>
            <a:r>
              <a:rPr lang="en-US" dirty="0"/>
              <a:t>Exam will be available starting at 8:30; must be submitted by 11</a:t>
            </a:r>
          </a:p>
          <a:p>
            <a:pPr lvl="1"/>
            <a:r>
              <a:rPr lang="en-US" dirty="0"/>
              <a:t>Students with approved accommodations should email me to make arrangements</a:t>
            </a:r>
          </a:p>
        </p:txBody>
      </p:sp>
    </p:spTree>
    <p:extLst>
      <p:ext uri="{BB962C8B-B14F-4D97-AF65-F5344CB8AC3E}">
        <p14:creationId xmlns:p14="http://schemas.microsoft.com/office/powerpoint/2010/main" val="308504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applications of random oracles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Password hashing</a:t>
            </a:r>
          </a:p>
          <a:p>
            <a:r>
              <a:rPr lang="en-US" dirty="0"/>
              <a:t>Key derivation</a:t>
            </a:r>
          </a:p>
          <a:p>
            <a:r>
              <a:rPr lang="en-US" dirty="0"/>
              <a:t>Will see many more in the context of public-key cryptography</a:t>
            </a:r>
          </a:p>
        </p:txBody>
      </p:sp>
    </p:spTree>
    <p:extLst>
      <p:ext uri="{BB962C8B-B14F-4D97-AF65-F5344CB8AC3E}">
        <p14:creationId xmlns:p14="http://schemas.microsoft.com/office/powerpoint/2010/main" val="2968707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hashing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stores H(pw) instead of pw</a:t>
            </a:r>
          </a:p>
          <a:p>
            <a:pPr lvl="1"/>
            <a:r>
              <a:rPr lang="en-US" dirty="0"/>
              <a:t>(Ignore “salting” here)</a:t>
            </a:r>
          </a:p>
          <a:p>
            <a:endParaRPr lang="en-US" dirty="0"/>
          </a:p>
          <a:p>
            <a:r>
              <a:rPr lang="en-US" dirty="0"/>
              <a:t>Recovering pw from H(pw) in q tries should be as hard as guessing pw in q tries</a:t>
            </a:r>
          </a:p>
          <a:p>
            <a:pPr lvl="1"/>
            <a:r>
              <a:rPr lang="en-US" dirty="0"/>
              <a:t>Even if the distribution of pw is non-uniform</a:t>
            </a:r>
          </a:p>
        </p:txBody>
      </p:sp>
    </p:spTree>
    <p:extLst>
      <p:ext uri="{BB962C8B-B14F-4D97-AF65-F5344CB8AC3E}">
        <p14:creationId xmlns:p14="http://schemas.microsoft.com/office/powerpoint/2010/main" val="1598482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deriving a (shared) key k from (shared) high-entropy information x</a:t>
            </a:r>
          </a:p>
          <a:p>
            <a:pPr lvl="1"/>
            <a:r>
              <a:rPr lang="en-US" dirty="0"/>
              <a:t>E.g., biometric data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Cryptographic keys must be </a:t>
            </a:r>
            <a:r>
              <a:rPr lang="en-US" i="1" dirty="0"/>
              <a:t>uniform</a:t>
            </a:r>
            <a:r>
              <a:rPr lang="en-US" dirty="0"/>
              <a:t>, but shared data is only </a:t>
            </a:r>
            <a:r>
              <a:rPr lang="en-US" i="1" dirty="0"/>
              <a:t>high-entropy</a:t>
            </a:r>
          </a:p>
        </p:txBody>
      </p:sp>
    </p:spTree>
    <p:extLst>
      <p:ext uri="{BB962C8B-B14F-4D97-AF65-F5344CB8AC3E}">
        <p14:creationId xmlns:p14="http://schemas.microsoft.com/office/powerpoint/2010/main" val="3294477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Min-entropy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X be a distribution</a:t>
            </a:r>
          </a:p>
          <a:p>
            <a:endParaRPr lang="en-US" dirty="0"/>
          </a:p>
          <a:p>
            <a:r>
              <a:rPr lang="en-US" dirty="0"/>
              <a:t>The min-entropy of X (measured in bits) </a:t>
            </a:r>
            <a:r>
              <a:rPr lang="en-US" dirty="0">
                <a:sym typeface="Symbol" panose="05050102010706020507" pitchFamily="18" charset="2"/>
              </a:rPr>
              <a:t>is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(X) = - log </a:t>
            </a:r>
            <a:r>
              <a:rPr lang="en-US" dirty="0" err="1">
                <a:sym typeface="Symbol" panose="05050102010706020507" pitchFamily="18" charset="2"/>
              </a:rPr>
              <a:t>max</a:t>
            </a:r>
            <a:r>
              <a:rPr lang="en-US" baseline="-25000" dirty="0" err="1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 {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[X=x] 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I.e., if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(X) = n, then the probability of guessing x sampled from X is (at most) 2</a:t>
            </a:r>
            <a:r>
              <a:rPr lang="en-US" baseline="30000" dirty="0">
                <a:sym typeface="Symbol" panose="05050102010706020507" pitchFamily="18" charset="2"/>
              </a:rPr>
              <a:t>-n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Min-entropy is more suitable for crypto than standard (Shannon) entropy</a:t>
            </a:r>
          </a:p>
        </p:txBody>
      </p:sp>
    </p:spTree>
    <p:extLst>
      <p:ext uri="{BB962C8B-B14F-4D97-AF65-F5344CB8AC3E}">
        <p14:creationId xmlns:p14="http://schemas.microsoft.com/office/powerpoint/2010/main" val="3227812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shared information x (sampled from distribution X), derive shared key k=H(x)</a:t>
            </a:r>
          </a:p>
          <a:p>
            <a:pPr lvl="1"/>
            <a:r>
              <a:rPr lang="en-US" dirty="0"/>
              <a:t>In what sense can we claim that k is a good (i.e., uniform) cryptographic key?</a:t>
            </a:r>
          </a:p>
          <a:p>
            <a:endParaRPr lang="en-US" dirty="0"/>
          </a:p>
          <a:p>
            <a:r>
              <a:rPr lang="en-US" dirty="0"/>
              <a:t>If H is a random oracle, then H(x) is uniform as long as the attacker does not query x to H</a:t>
            </a:r>
          </a:p>
          <a:p>
            <a:pPr lvl="1"/>
            <a:r>
              <a:rPr lang="en-US" dirty="0"/>
              <a:t>…but the attacker cannot do that (with high probability) if X has high min-entropy!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80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finished our treatment of private-key schemes!</a:t>
            </a:r>
          </a:p>
          <a:p>
            <a:pPr lvl="1"/>
            <a:r>
              <a:rPr lang="en-US" dirty="0"/>
              <a:t>(Though they will come up again later)</a:t>
            </a:r>
          </a:p>
          <a:p>
            <a:pPr lvl="1"/>
            <a:endParaRPr lang="en-US" dirty="0"/>
          </a:p>
          <a:p>
            <a:r>
              <a:rPr lang="en-US" dirty="0"/>
              <a:t>Private-key crypto is used extensively in practice</a:t>
            </a:r>
          </a:p>
          <a:p>
            <a:pPr lvl="1"/>
            <a:r>
              <a:rPr lang="en-US" dirty="0"/>
              <a:t>Arguably more than public-key crypto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64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8200"/>
            <a:ext cx="632460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3" t="91261" r="4688" b="2501"/>
          <a:stretch>
            <a:fillRect/>
          </a:stretch>
        </p:blipFill>
        <p:spPr bwMode="auto">
          <a:xfrm>
            <a:off x="1676400" y="4953000"/>
            <a:ext cx="6364288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65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A8C71-1C9F-4904-8642-7E33531D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6371D-0825-4453-ADE3-8217E528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 book/open notes</a:t>
            </a:r>
          </a:p>
          <a:p>
            <a:r>
              <a:rPr lang="en-US" dirty="0"/>
              <a:t>No internet access during the exam</a:t>
            </a:r>
          </a:p>
          <a:p>
            <a:pPr lvl="1"/>
            <a:r>
              <a:rPr lang="en-US" dirty="0"/>
              <a:t>No opportunity to ask for clarifications; answer questions to the best of your ability</a:t>
            </a:r>
          </a:p>
          <a:p>
            <a:pPr lvl="1"/>
            <a:r>
              <a:rPr lang="en-US" dirty="0"/>
              <a:t>If something is unclear then explain your understanding of the question</a:t>
            </a:r>
          </a:p>
          <a:p>
            <a:r>
              <a:rPr lang="en-US" dirty="0"/>
              <a:t>No communication with other students about the exam until 11am on Thursday</a:t>
            </a:r>
          </a:p>
          <a:p>
            <a:r>
              <a:rPr lang="en-US" dirty="0"/>
              <a:t>DO NOT CHEAT!</a:t>
            </a:r>
          </a:p>
        </p:txBody>
      </p:sp>
    </p:spTree>
    <p:extLst>
      <p:ext uri="{BB962C8B-B14F-4D97-AF65-F5344CB8AC3E}">
        <p14:creationId xmlns:p14="http://schemas.microsoft.com/office/powerpoint/2010/main" val="36420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DFFB3-57B1-4F2E-9EA3-624B53C6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42BED-70DE-4542-9CA8-FA38E5E4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Intended to be easy!</a:t>
            </a:r>
          </a:p>
          <a:p>
            <a:r>
              <a:rPr lang="en-US" dirty="0"/>
              <a:t>Suggestions</a:t>
            </a:r>
          </a:p>
          <a:p>
            <a:pPr lvl="1"/>
            <a:r>
              <a:rPr lang="en-US" dirty="0"/>
              <a:t>Write solutions for each problem on a separate piece of paper </a:t>
            </a:r>
          </a:p>
          <a:p>
            <a:pPr lvl="1"/>
            <a:r>
              <a:rPr lang="en-US" dirty="0"/>
              <a:t>Skim entire exam before starting</a:t>
            </a:r>
          </a:p>
          <a:p>
            <a:pPr lvl="1"/>
            <a:r>
              <a:rPr lang="en-US" dirty="0"/>
              <a:t>Maximize points if you are running out of time</a:t>
            </a:r>
          </a:p>
          <a:p>
            <a:pPr lvl="1"/>
            <a:r>
              <a:rPr lang="en-US" dirty="0"/>
              <a:t>It is not necessary to write long explanations, but you may show work for partial credit</a:t>
            </a:r>
          </a:p>
        </p:txBody>
      </p:sp>
    </p:spTree>
    <p:extLst>
      <p:ext uri="{BB962C8B-B14F-4D97-AF65-F5344CB8AC3E}">
        <p14:creationId xmlns:p14="http://schemas.microsoft.com/office/powerpoint/2010/main" val="203658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Other applications of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hash functions</a:t>
            </a:r>
          </a:p>
        </p:txBody>
      </p:sp>
    </p:spTree>
    <p:extLst>
      <p:ext uri="{BB962C8B-B14F-4D97-AF65-F5344CB8AC3E}">
        <p14:creationId xmlns:p14="http://schemas.microsoft.com/office/powerpoint/2010/main" val="558223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 are ubiquitous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Collision-resistance </a:t>
            </a:r>
            <a:r>
              <a:rPr lang="en-US" dirty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>
                <a:sym typeface="Symbol" panose="05050102010706020507" pitchFamily="18" charset="2"/>
              </a:rPr>
              <a:t>Outsourced storage</a:t>
            </a:r>
          </a:p>
          <a:p>
            <a:r>
              <a:rPr lang="en-US" dirty="0">
                <a:sym typeface="Symbol" panose="05050102010706020507" pitchFamily="18" charset="2"/>
              </a:rPr>
              <a:t>Used as a “random oracle”</a:t>
            </a:r>
          </a:p>
          <a:p>
            <a:r>
              <a:rPr lang="en-US" dirty="0">
                <a:sym typeface="Symbol" panose="05050102010706020507" pitchFamily="18" charset="2"/>
              </a:rPr>
              <a:t>Used as a one-way function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Password hashing</a:t>
            </a:r>
          </a:p>
          <a:p>
            <a:r>
              <a:rPr lang="en-US" dirty="0">
                <a:sym typeface="Symbol" panose="05050102010706020507" pitchFamily="18" charset="2"/>
              </a:rPr>
              <a:t>Key derivation</a:t>
            </a:r>
          </a:p>
          <a:p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524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Fingerprinting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E.g., hash-and-MAC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E.g., virus scanning</a:t>
            </a:r>
          </a:p>
          <a:p>
            <a:r>
              <a:rPr lang="en-US" dirty="0"/>
              <a:t>E.g., </a:t>
            </a:r>
            <a:r>
              <a:rPr lang="en-US" dirty="0" err="1"/>
              <a:t>deduplication</a:t>
            </a:r>
            <a:endParaRPr lang="en-US" dirty="0"/>
          </a:p>
          <a:p>
            <a:r>
              <a:rPr lang="en-US" dirty="0"/>
              <a:t>E.g., file integrity</a:t>
            </a:r>
          </a:p>
          <a:p>
            <a:pPr lvl="1"/>
            <a:r>
              <a:rPr lang="en-US" dirty="0"/>
              <a:t>Assuming it is possible to get a reliable copy of H(x) for file x</a:t>
            </a:r>
          </a:p>
          <a:p>
            <a:pPr lvl="1"/>
            <a:r>
              <a:rPr lang="en-US" dirty="0"/>
              <a:t>Note: different from integrity in the context of message-authentication codes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4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Outsourced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/>
              <a:t>How to outsource files to an untrusted server?</a:t>
            </a:r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43250" y="42627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8820" y="4547175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h=H(x)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47800" y="4114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43200" y="55377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43250" y="51009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3104" y="5486400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H(x)=?h</a:t>
            </a:r>
          </a:p>
        </p:txBody>
      </p:sp>
    </p:spTree>
    <p:extLst>
      <p:ext uri="{BB962C8B-B14F-4D97-AF65-F5344CB8AC3E}">
        <p14:creationId xmlns:p14="http://schemas.microsoft.com/office/powerpoint/2010/main" val="235097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Outsourced storage</a:t>
            </a:r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14293" y="421582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673025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i</a:t>
            </a:r>
            <a:r>
              <a:rPr lang="en-US" sz="2400" dirty="0"/>
              <a:t> =H(x</a:t>
            </a:r>
            <a:r>
              <a:rPr lang="en-US" sz="2400" baseline="-25000" dirty="0"/>
              <a:t>i</a:t>
            </a:r>
            <a:r>
              <a:rPr lang="en-US" sz="2400" dirty="0"/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43250" y="5253335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i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54864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H(x</a:t>
            </a:r>
            <a:r>
              <a:rPr lang="en-US" sz="2400" baseline="-25000" dirty="0"/>
              <a:t>i</a:t>
            </a:r>
            <a:r>
              <a:rPr lang="en-US" sz="2400" dirty="0"/>
              <a:t>)=?h</a:t>
            </a:r>
            <a:r>
              <a:rPr lang="en-US" sz="2400" baseline="-25000" dirty="0"/>
              <a:t>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36935" y="6167735"/>
            <a:ext cx="2635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</a:rPr>
              <a:t>O(n) client storage!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738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7182</TotalTime>
  <Words>1022</Words>
  <Application>Microsoft Office PowerPoint</Application>
  <PresentationFormat>On-screen Show (4:3)</PresentationFormat>
  <Paragraphs>154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Cryptography</vt:lpstr>
      <vt:lpstr>Midterm logistics</vt:lpstr>
      <vt:lpstr>Midterm logistics</vt:lpstr>
      <vt:lpstr>Midterm</vt:lpstr>
      <vt:lpstr>PowerPoint Presentation</vt:lpstr>
      <vt:lpstr>Hash functions are ubiquitous</vt:lpstr>
      <vt:lpstr>Fingerprinting</vt:lpstr>
      <vt:lpstr>Outsourced storage</vt:lpstr>
      <vt:lpstr>Outsourced storage</vt:lpstr>
      <vt:lpstr>Outsourced storage</vt:lpstr>
      <vt:lpstr>Outsourced storage</vt:lpstr>
      <vt:lpstr>Merkle tree</vt:lpstr>
      <vt:lpstr>Outsourced storage</vt:lpstr>
      <vt:lpstr>The random-oracle (RO) model</vt:lpstr>
      <vt:lpstr>The RO model</vt:lpstr>
      <vt:lpstr>The RO model</vt:lpstr>
      <vt:lpstr>The RO model</vt:lpstr>
      <vt:lpstr>Pros and cons of the RO model</vt:lpstr>
      <vt:lpstr>Pros and cons of the RO model</vt:lpstr>
      <vt:lpstr>Many applications of random oracles</vt:lpstr>
      <vt:lpstr>Password hashing</vt:lpstr>
      <vt:lpstr>Key derivation</vt:lpstr>
      <vt:lpstr>Min-entropy</vt:lpstr>
      <vt:lpstr>Key derivation</vt:lpstr>
      <vt:lpstr>Summary and review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564</cp:revision>
  <dcterms:created xsi:type="dcterms:W3CDTF">2014-06-02T02:25:30Z</dcterms:created>
  <dcterms:modified xsi:type="dcterms:W3CDTF">2022-03-10T14:08:05Z</dcterms:modified>
</cp:coreProperties>
</file>