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739" r:id="rId3"/>
    <p:sldId id="740" r:id="rId4"/>
    <p:sldId id="689" r:id="rId5"/>
    <p:sldId id="690" r:id="rId6"/>
    <p:sldId id="691" r:id="rId7"/>
    <p:sldId id="692" r:id="rId8"/>
    <p:sldId id="693" r:id="rId9"/>
    <p:sldId id="694" r:id="rId10"/>
    <p:sldId id="695" r:id="rId11"/>
    <p:sldId id="696" r:id="rId12"/>
    <p:sldId id="708" r:id="rId13"/>
    <p:sldId id="697" r:id="rId14"/>
    <p:sldId id="744" r:id="rId15"/>
    <p:sldId id="741" r:id="rId16"/>
    <p:sldId id="742" r:id="rId17"/>
    <p:sldId id="722" r:id="rId18"/>
    <p:sldId id="709" r:id="rId19"/>
    <p:sldId id="743" r:id="rId20"/>
    <p:sldId id="286" r:id="rId21"/>
    <p:sldId id="287" r:id="rId22"/>
    <p:sldId id="288" r:id="rId23"/>
    <p:sldId id="289" r:id="rId24"/>
    <p:sldId id="313" r:id="rId25"/>
    <p:sldId id="303" r:id="rId26"/>
    <p:sldId id="314" r:id="rId27"/>
    <p:sldId id="290" r:id="rId28"/>
    <p:sldId id="311" r:id="rId29"/>
    <p:sldId id="304" r:id="rId30"/>
    <p:sldId id="291" r:id="rId31"/>
    <p:sldId id="292" r:id="rId32"/>
    <p:sldId id="315" r:id="rId33"/>
    <p:sldId id="293" r:id="rId34"/>
    <p:sldId id="294" r:id="rId35"/>
    <p:sldId id="316" r:id="rId36"/>
    <p:sldId id="317" r:id="rId37"/>
    <p:sldId id="318" r:id="rId38"/>
    <p:sldId id="319" r:id="rId39"/>
    <p:sldId id="320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82" d="100"/>
          <a:sy n="82" d="100"/>
        </p:scale>
        <p:origin x="84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15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4: MACs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Integrity as an orthogonal security concern</a:t>
            </a:r>
          </a:p>
          <a:p>
            <a:pPr lvl="1"/>
            <a:r>
              <a:rPr lang="en-US" dirty="0"/>
              <a:t>Secrecy and integrity are different</a:t>
            </a:r>
          </a:p>
          <a:p>
            <a:pPr lvl="1"/>
            <a:r>
              <a:rPr lang="en-US" dirty="0"/>
              <a:t>Encryption and message authentication are different</a:t>
            </a:r>
          </a:p>
          <a:p>
            <a:r>
              <a:rPr lang="en-US" dirty="0"/>
              <a:t>Message authentication codes, and definition of security</a:t>
            </a:r>
          </a:p>
          <a:p>
            <a:r>
              <a:rPr lang="en-US" dirty="0"/>
              <a:t>Basic MAC from any PRF</a:t>
            </a:r>
          </a:p>
          <a:p>
            <a:pPr lvl="1"/>
            <a:r>
              <a:rPr lang="en-US" dirty="0"/>
              <a:t>Short, fixed-length messages only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10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authentication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Constructing a MAC on longer messages?</a:t>
            </a:r>
          </a:p>
          <a:p>
            <a:pPr lvl="1"/>
            <a:r>
              <a:rPr lang="en-US" dirty="0"/>
              <a:t>Different attacks that need to be prevented</a:t>
            </a:r>
          </a:p>
          <a:p>
            <a:r>
              <a:rPr lang="en-US" dirty="0"/>
              <a:t>(Basic) CBC-MAC</a:t>
            </a:r>
          </a:p>
          <a:p>
            <a:pPr lvl="1"/>
            <a:r>
              <a:rPr lang="en-US" dirty="0"/>
              <a:t>Secure for fixed-length messages</a:t>
            </a:r>
          </a:p>
          <a:p>
            <a:r>
              <a:rPr lang="en-US" dirty="0"/>
              <a:t>CBC-MAC</a:t>
            </a:r>
          </a:p>
          <a:p>
            <a:pPr lvl="1"/>
            <a:r>
              <a:rPr lang="en-US" dirty="0"/>
              <a:t>Secure for arbitrary-length messages</a:t>
            </a:r>
          </a:p>
          <a:p>
            <a:pPr lvl="1"/>
            <a:r>
              <a:rPr lang="en-US" dirty="0"/>
              <a:t>Used in the real world</a:t>
            </a:r>
          </a:p>
        </p:txBody>
      </p:sp>
    </p:spTree>
    <p:extLst>
      <p:ext uri="{BB962C8B-B14F-4D97-AF65-F5344CB8AC3E}">
        <p14:creationId xmlns:p14="http://schemas.microsoft.com/office/powerpoint/2010/main" val="3768499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about active attacks on encryption?</a:t>
            </a:r>
          </a:p>
          <a:p>
            <a:pPr lvl="1"/>
            <a:r>
              <a:rPr lang="en-US" dirty="0"/>
              <a:t>This is a real-world problem (cf. padding-oracle attacks)</a:t>
            </a:r>
          </a:p>
          <a:p>
            <a:endParaRPr lang="en-US" dirty="0"/>
          </a:p>
          <a:p>
            <a:r>
              <a:rPr lang="en-US" dirty="0"/>
              <a:t>CCA-security</a:t>
            </a:r>
          </a:p>
          <a:p>
            <a:pPr lvl="1"/>
            <a:r>
              <a:rPr lang="en-US" dirty="0"/>
              <a:t>Security against chosen-</a:t>
            </a:r>
            <a:r>
              <a:rPr lang="en-US" dirty="0" err="1"/>
              <a:t>ciphertext</a:t>
            </a:r>
            <a:r>
              <a:rPr lang="en-US" dirty="0"/>
              <a:t> attacks</a:t>
            </a:r>
          </a:p>
          <a:p>
            <a:pPr lvl="1"/>
            <a:r>
              <a:rPr lang="en-US" dirty="0"/>
              <a:t>None of the previous schemes satisfy this notion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8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Authenticated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with secrecy </a:t>
            </a:r>
            <a:r>
              <a:rPr lang="en-US" u="sng" dirty="0"/>
              <a:t>and</a:t>
            </a:r>
            <a:r>
              <a:rPr lang="en-US" dirty="0"/>
              <a:t> integrity</a:t>
            </a:r>
          </a:p>
          <a:p>
            <a:r>
              <a:rPr lang="en-US" dirty="0"/>
              <a:t>An AE scheme is an encryption scheme that achieves both</a:t>
            </a:r>
          </a:p>
          <a:p>
            <a:pPr lvl="1"/>
            <a:r>
              <a:rPr lang="en-US" dirty="0"/>
              <a:t>CCA-security</a:t>
            </a:r>
          </a:p>
          <a:p>
            <a:pPr lvl="1"/>
            <a:r>
              <a:rPr lang="en-US" dirty="0"/>
              <a:t>Unforgeability</a:t>
            </a:r>
          </a:p>
          <a:p>
            <a:r>
              <a:rPr lang="en-US" dirty="0"/>
              <a:t>Stronger than CCA-security</a:t>
            </a:r>
          </a:p>
          <a:p>
            <a:r>
              <a:rPr lang="en-US" dirty="0"/>
              <a:t>Can achieve it with encrypt-then-authenticate</a:t>
            </a:r>
          </a:p>
          <a:p>
            <a:pPr lvl="1"/>
            <a:r>
              <a:rPr lang="en-US" dirty="0"/>
              <a:t>Other “natural” approaches do not work</a:t>
            </a:r>
          </a:p>
        </p:txBody>
      </p:sp>
    </p:spTree>
    <p:extLst>
      <p:ext uri="{BB962C8B-B14F-4D97-AF65-F5344CB8AC3E}">
        <p14:creationId xmlns:p14="http://schemas.microsoft.com/office/powerpoint/2010/main" val="3656523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CEC8D-7482-4B3B-A187-91500390E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6: Hash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589AA-0694-49EC-9C55-82B083082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of collision-resistance</a:t>
            </a:r>
          </a:p>
          <a:p>
            <a:r>
              <a:rPr lang="en-US" dirty="0"/>
              <a:t>Birthday attacks</a:t>
            </a:r>
          </a:p>
          <a:p>
            <a:pPr lvl="1"/>
            <a:r>
              <a:rPr lang="en-US" dirty="0"/>
              <a:t>Implications for concrete security</a:t>
            </a:r>
          </a:p>
          <a:p>
            <a:r>
              <a:rPr lang="en-US" dirty="0"/>
              <a:t>Merkle-</a:t>
            </a:r>
            <a:r>
              <a:rPr lang="en-US" dirty="0" err="1"/>
              <a:t>Damgard</a:t>
            </a:r>
            <a:r>
              <a:rPr lang="en-US" dirty="0"/>
              <a:t> transform</a:t>
            </a:r>
          </a:p>
          <a:p>
            <a:pPr lvl="1"/>
            <a:r>
              <a:rPr lang="en-US" dirty="0"/>
              <a:t>Used for SHA-1/SHA-2</a:t>
            </a:r>
          </a:p>
          <a:p>
            <a:r>
              <a:rPr lang="en-US" dirty="0"/>
              <a:t>Hash-and-Mac/HMAC</a:t>
            </a:r>
          </a:p>
          <a:p>
            <a:pPr lvl="1"/>
            <a:r>
              <a:rPr lang="en-US" dirty="0"/>
              <a:t>HMAC used in practice</a:t>
            </a:r>
          </a:p>
          <a:p>
            <a:r>
              <a:rPr lang="en-US" dirty="0"/>
              <a:t>Applications of </a:t>
            </a:r>
            <a:r>
              <a:rPr lang="en-US"/>
              <a:t>hash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953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7EFF-A7A2-4FA0-83B9-BCC46BD8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know for the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77071-469B-41B2-A86B-B21E72315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7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Understand security definitions!</a:t>
            </a:r>
          </a:p>
          <a:p>
            <a:pPr lvl="1"/>
            <a:r>
              <a:rPr lang="en-US" dirty="0"/>
              <a:t>Perfect indistinguishability, EAV-security, CPA-security, …</a:t>
            </a:r>
          </a:p>
          <a:p>
            <a:pPr lvl="1"/>
            <a:r>
              <a:rPr lang="en-US" dirty="0"/>
              <a:t>Existential unforgeability against chosen-message attack</a:t>
            </a:r>
          </a:p>
          <a:p>
            <a:pPr lvl="1"/>
            <a:r>
              <a:rPr lang="en-US" dirty="0"/>
              <a:t>PRGs, PRFs</a:t>
            </a:r>
          </a:p>
          <a:p>
            <a:pPr lvl="1"/>
            <a:endParaRPr lang="en-US" dirty="0"/>
          </a:p>
          <a:p>
            <a:r>
              <a:rPr lang="en-US" dirty="0"/>
              <a:t>Be able to describe/analyze attacks showing that something does </a:t>
            </a:r>
            <a:r>
              <a:rPr lang="en-US" i="1" dirty="0"/>
              <a:t>not</a:t>
            </a:r>
            <a:r>
              <a:rPr lang="en-US" dirty="0"/>
              <a:t> satisfy a definition</a:t>
            </a:r>
          </a:p>
          <a:p>
            <a:endParaRPr lang="en-US" dirty="0"/>
          </a:p>
          <a:p>
            <a:r>
              <a:rPr lang="en-US" dirty="0"/>
              <a:t>HW2, HW3, HW4, HW5</a:t>
            </a:r>
          </a:p>
        </p:txBody>
      </p:sp>
    </p:spTree>
    <p:extLst>
      <p:ext uri="{BB962C8B-B14F-4D97-AF65-F5344CB8AC3E}">
        <p14:creationId xmlns:p14="http://schemas.microsoft.com/office/powerpoint/2010/main" val="2919425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7948B-AF7D-4189-9378-13CA8530E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know for the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C5D7A-3FD9-47C4-9404-4F35C5FEB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what is used in the real world</a:t>
            </a:r>
          </a:p>
          <a:p>
            <a:pPr lvl="1"/>
            <a:r>
              <a:rPr lang="en-US" dirty="0"/>
              <a:t>If I asked you to implement an encryption scheme, how would you do it?</a:t>
            </a:r>
          </a:p>
          <a:p>
            <a:pPr lvl="1"/>
            <a:endParaRPr lang="en-US" dirty="0"/>
          </a:p>
          <a:p>
            <a:r>
              <a:rPr lang="en-US" dirty="0"/>
              <a:t>Know how to reason about security</a:t>
            </a:r>
          </a:p>
          <a:p>
            <a:pPr lvl="1"/>
            <a:r>
              <a:rPr lang="en-US" dirty="0"/>
              <a:t>Proofs will not be required on the exam</a:t>
            </a:r>
          </a:p>
        </p:txBody>
      </p:sp>
    </p:spTree>
    <p:extLst>
      <p:ext uri="{BB962C8B-B14F-4D97-AF65-F5344CB8AC3E}">
        <p14:creationId xmlns:p14="http://schemas.microsoft.com/office/powerpoint/2010/main" val="22360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Attacking encryption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F be a block cipher</a:t>
            </a:r>
          </a:p>
          <a:p>
            <a:r>
              <a:rPr lang="en-US" dirty="0"/>
              <a:t>Want to leak information about some encrypted message</a:t>
            </a:r>
          </a:p>
          <a:p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(x) for new input x will look random!</a:t>
            </a:r>
          </a:p>
          <a:p>
            <a:r>
              <a:rPr lang="en-US" dirty="0"/>
              <a:t>Cause F to be evaluated on </a:t>
            </a:r>
            <a:r>
              <a:rPr lang="en-US" i="1" dirty="0"/>
              <a:t>same</a:t>
            </a:r>
            <a:r>
              <a:rPr lang="en-US" dirty="0"/>
              <a:t> input twice</a:t>
            </a:r>
          </a:p>
          <a:p>
            <a:pPr lvl="1"/>
            <a:r>
              <a:rPr lang="en-US" dirty="0"/>
              <a:t>When encrypting one message (e.g., ECB mode)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When encrypting different messages (e.g., HW3)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When decrypting (e.g., padding-oracle attack)</a:t>
            </a:r>
          </a:p>
        </p:txBody>
      </p:sp>
    </p:spTree>
    <p:extLst>
      <p:ext uri="{BB962C8B-B14F-4D97-AF65-F5344CB8AC3E}">
        <p14:creationId xmlns:p14="http://schemas.microsoft.com/office/powerpoint/2010/main" val="63663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Attacking MACs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 to </a:t>
            </a:r>
            <a:r>
              <a:rPr lang="en-US" i="1" dirty="0"/>
              <a:t>predict</a:t>
            </a:r>
            <a:r>
              <a:rPr lang="en-US" dirty="0"/>
              <a:t> the tag of some message (without requesting the tag for that message!)</a:t>
            </a:r>
          </a:p>
          <a:p>
            <a:pPr lvl="1"/>
            <a:r>
              <a:rPr lang="en-US" dirty="0"/>
              <a:t>Look at how verification is done</a:t>
            </a:r>
          </a:p>
          <a:p>
            <a:r>
              <a:rPr lang="en-US" dirty="0"/>
              <a:t>Impossible to predict the value of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(x) on a new input x!</a:t>
            </a:r>
          </a:p>
          <a:p>
            <a:pPr lvl="1"/>
            <a:r>
              <a:rPr lang="en-US" dirty="0"/>
              <a:t>Learn (information about) the value of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(x) by asking for tags of other messages</a:t>
            </a:r>
          </a:p>
          <a:p>
            <a:pPr lvl="1"/>
            <a:r>
              <a:rPr lang="en-US" dirty="0"/>
              <a:t>Set things up so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(x) cancels out in verification</a:t>
            </a:r>
          </a:p>
        </p:txBody>
      </p:sp>
    </p:spTree>
    <p:extLst>
      <p:ext uri="{BB962C8B-B14F-4D97-AF65-F5344CB8AC3E}">
        <p14:creationId xmlns:p14="http://schemas.microsoft.com/office/powerpoint/2010/main" val="1336878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Constructing crypto primitives</a:t>
            </a:r>
          </a:p>
        </p:txBody>
      </p:sp>
    </p:spTree>
    <p:extLst>
      <p:ext uri="{BB962C8B-B14F-4D97-AF65-F5344CB8AC3E}">
        <p14:creationId xmlns:p14="http://schemas.microsoft.com/office/powerpoint/2010/main" val="255149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6BC38-C3ED-4369-A69B-F3B3B6B10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11115-E84D-491B-9BFA-B1010A452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Midterm on Thursday</a:t>
            </a:r>
          </a:p>
          <a:p>
            <a:pPr lvl="1"/>
            <a:r>
              <a:rPr lang="en-US" dirty="0"/>
              <a:t>No lecture on Thursday</a:t>
            </a:r>
          </a:p>
          <a:p>
            <a:r>
              <a:rPr lang="en-US" dirty="0"/>
              <a:t>Will cover material through lecture 14</a:t>
            </a:r>
          </a:p>
          <a:p>
            <a:r>
              <a:rPr lang="en-US" dirty="0"/>
              <a:t>Will be taken online</a:t>
            </a:r>
          </a:p>
          <a:p>
            <a:pPr lvl="1"/>
            <a:r>
              <a:rPr lang="en-US" dirty="0"/>
              <a:t>Exam available on/submitted through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75 minutes for the exam</a:t>
            </a:r>
          </a:p>
          <a:p>
            <a:pPr lvl="2"/>
            <a:r>
              <a:rPr lang="en-US" dirty="0"/>
              <a:t>15 extra minutes given to print exam and scan solutions</a:t>
            </a:r>
          </a:p>
          <a:p>
            <a:pPr lvl="1"/>
            <a:r>
              <a:rPr lang="en-US" dirty="0"/>
              <a:t>Exam will be available starting at 8:30; must be submitted by 11</a:t>
            </a:r>
          </a:p>
          <a:p>
            <a:pPr lvl="1"/>
            <a:r>
              <a:rPr lang="en-US" dirty="0"/>
              <a:t>Students with approved accommodations should email me to make arrangements</a:t>
            </a:r>
          </a:p>
        </p:txBody>
      </p:sp>
    </p:spTree>
    <p:extLst>
      <p:ext uri="{BB962C8B-B14F-4D97-AF65-F5344CB8AC3E}">
        <p14:creationId xmlns:p14="http://schemas.microsoft.com/office/powerpoint/2010/main" val="3085045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seen how to construct schemes based on various lower-level primitives</a:t>
            </a:r>
          </a:p>
          <a:p>
            <a:pPr lvl="1"/>
            <a:r>
              <a:rPr lang="en-US" dirty="0"/>
              <a:t>Stream ciphers/PRGs</a:t>
            </a:r>
          </a:p>
          <a:p>
            <a:pPr lvl="1"/>
            <a:r>
              <a:rPr lang="en-US" dirty="0"/>
              <a:t>Block ciphers/PRFs</a:t>
            </a:r>
          </a:p>
          <a:p>
            <a:pPr lvl="1"/>
            <a:r>
              <a:rPr lang="en-US" dirty="0"/>
              <a:t>Hash functions (compression functions)</a:t>
            </a:r>
          </a:p>
          <a:p>
            <a:pPr lvl="1"/>
            <a:endParaRPr lang="en-US" dirty="0"/>
          </a:p>
          <a:p>
            <a:r>
              <a:rPr lang="en-US" dirty="0"/>
              <a:t>How do we construct these primitives?</a:t>
            </a:r>
          </a:p>
        </p:txBody>
      </p:sp>
    </p:spTree>
    <p:extLst>
      <p:ext uri="{BB962C8B-B14F-4D97-AF65-F5344CB8AC3E}">
        <p14:creationId xmlns:p14="http://schemas.microsoft.com/office/powerpoint/2010/main" val="3733802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Construct from even lower-level assumptions</a:t>
            </a:r>
          </a:p>
          <a:p>
            <a:pPr lvl="1"/>
            <a:r>
              <a:rPr lang="en-US" dirty="0"/>
              <a:t>Can prove secure (given lower-level assumption)</a:t>
            </a:r>
          </a:p>
          <a:p>
            <a:pPr lvl="1"/>
            <a:r>
              <a:rPr lang="en-US" dirty="0"/>
              <a:t>Inefficient</a:t>
            </a:r>
          </a:p>
          <a:p>
            <a:pPr lvl="1"/>
            <a:endParaRPr lang="en-US" dirty="0"/>
          </a:p>
          <a:p>
            <a:r>
              <a:rPr lang="en-US" dirty="0"/>
              <a:t>Build directly</a:t>
            </a:r>
          </a:p>
          <a:p>
            <a:pPr lvl="1"/>
            <a:r>
              <a:rPr lang="en-US" dirty="0"/>
              <a:t>Much more efficient!</a:t>
            </a:r>
          </a:p>
          <a:p>
            <a:pPr lvl="1"/>
            <a:r>
              <a:rPr lang="en-US" dirty="0"/>
              <a:t>Need to assume security, but…</a:t>
            </a:r>
          </a:p>
          <a:p>
            <a:pPr lvl="2"/>
            <a:r>
              <a:rPr lang="en-US" dirty="0"/>
              <a:t>We have formal definitions to aim for</a:t>
            </a:r>
          </a:p>
          <a:p>
            <a:pPr lvl="2"/>
            <a:r>
              <a:rPr lang="en-US" dirty="0"/>
              <a:t>We can concentrate our analysis on these primitives</a:t>
            </a:r>
          </a:p>
          <a:p>
            <a:pPr lvl="2"/>
            <a:r>
              <a:rPr lang="en-US" dirty="0"/>
              <a:t>We can develop/analyze various </a:t>
            </a:r>
            <a:r>
              <a:rPr lang="en-US" i="1" dirty="0"/>
              <a:t>design principles</a:t>
            </a:r>
          </a:p>
        </p:txBody>
      </p:sp>
    </p:spTree>
    <p:extLst>
      <p:ext uri="{BB962C8B-B14F-4D97-AF65-F5344CB8AC3E}">
        <p14:creationId xmlns:p14="http://schemas.microsoft.com/office/powerpoint/2010/main" val="69337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Stream ciphers/PRGs</a:t>
            </a:r>
          </a:p>
        </p:txBody>
      </p:sp>
    </p:spTree>
    <p:extLst>
      <p:ext uri="{BB962C8B-B14F-4D97-AF65-F5344CB8AC3E}">
        <p14:creationId xmlns:p14="http://schemas.microsoft.com/office/powerpoint/2010/main" val="23019074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Init</a:t>
            </a:r>
            <a:r>
              <a:rPr lang="en-US" dirty="0"/>
              <a:t> algorithm</a:t>
            </a:r>
          </a:p>
          <a:p>
            <a:pPr lvl="1"/>
            <a:r>
              <a:rPr lang="en-US" dirty="0"/>
              <a:t>Takes as input a key [+ initialization vector (IV)]</a:t>
            </a:r>
          </a:p>
          <a:p>
            <a:pPr lvl="1"/>
            <a:r>
              <a:rPr lang="en-US" dirty="0"/>
              <a:t>Outputs initial state</a:t>
            </a:r>
          </a:p>
          <a:p>
            <a:pPr lvl="1"/>
            <a:endParaRPr lang="en-US" dirty="0"/>
          </a:p>
          <a:p>
            <a:r>
              <a:rPr lang="en-US" dirty="0"/>
              <a:t>Next algorithm</a:t>
            </a:r>
          </a:p>
          <a:p>
            <a:pPr lvl="1"/>
            <a:r>
              <a:rPr lang="en-US" dirty="0"/>
              <a:t>Takes as input the current state</a:t>
            </a:r>
          </a:p>
          <a:p>
            <a:pPr lvl="1"/>
            <a:r>
              <a:rPr lang="en-US" dirty="0"/>
              <a:t>Outputs next bit/byte/chunk and updated state</a:t>
            </a:r>
          </a:p>
          <a:p>
            <a:pPr lvl="1"/>
            <a:r>
              <a:rPr lang="en-US" dirty="0"/>
              <a:t>Allows generation of as many bits as needed</a:t>
            </a:r>
          </a:p>
        </p:txBody>
      </p:sp>
    </p:spTree>
    <p:extLst>
      <p:ext uri="{BB962C8B-B14F-4D97-AF65-F5344CB8AC3E}">
        <p14:creationId xmlns:p14="http://schemas.microsoft.com/office/powerpoint/2010/main" val="4072191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ciphers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(Init, Next) to generate any desired number of output bits from an initial seed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8862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Init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00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1242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66800" y="44196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0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Next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346416" y="4914900"/>
            <a:ext cx="93958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29000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87584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4953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Next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470292" y="4914900"/>
            <a:ext cx="482708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147016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2"/>
          </p:cNvCxnSpPr>
          <p:nvPr/>
        </p:nvCxnSpPr>
        <p:spPr>
          <a:xfrm>
            <a:off x="2857500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37416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67000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/>
              <a:t>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385016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219108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90600" y="31242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IV</a:t>
            </a:r>
          </a:p>
        </p:txBody>
      </p:sp>
      <p:sp>
        <p:nvSpPr>
          <p:cNvPr id="12" name="Oval 11"/>
          <p:cNvSpPr/>
          <p:nvPr/>
        </p:nvSpPr>
        <p:spPr>
          <a:xfrm>
            <a:off x="73914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6581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9248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0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14" grpId="0" animBg="1"/>
      <p:bldP spid="20" grpId="0"/>
      <p:bldP spid="21" grpId="0"/>
      <p:bldP spid="22" grpId="0" animBg="1"/>
      <p:bldP spid="28" grpId="0"/>
      <p:bldP spid="29" grpId="0"/>
      <p:bldP spid="30" grpId="0"/>
      <p:bldP spid="12" grpId="0" animBg="1"/>
      <p:bldP spid="31" grpId="0" animBg="1"/>
      <p:bldP spid="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there is no IV, then (for a uniform key) the output of Next should be indistinguishable from a uniform, independent stream of bits</a:t>
            </a:r>
          </a:p>
          <a:p>
            <a:endParaRPr lang="en-US" dirty="0"/>
          </a:p>
          <a:p>
            <a:r>
              <a:rPr lang="en-US" dirty="0"/>
              <a:t>If there is an IV, then (for a uniform key) the outputs of Next on multiple, uniform IVs should be indistinguishable from multiple uniform, independent streams of bits</a:t>
            </a:r>
          </a:p>
          <a:p>
            <a:pPr lvl="1"/>
            <a:r>
              <a:rPr lang="en-US" dirty="0"/>
              <a:t>Even if the attacker is given the IVs</a:t>
            </a:r>
          </a:p>
        </p:txBody>
      </p:sp>
    </p:spTree>
    <p:extLst>
      <p:ext uri="{BB962C8B-B14F-4D97-AF65-F5344CB8AC3E}">
        <p14:creationId xmlns:p14="http://schemas.microsoft.com/office/powerpoint/2010/main" val="9469887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practice, want near-optimal </a:t>
            </a:r>
            <a:r>
              <a:rPr lang="en-US" i="1" dirty="0"/>
              <a:t>concrete</a:t>
            </a:r>
            <a:r>
              <a:rPr lang="en-US" dirty="0"/>
              <a:t> security</a:t>
            </a:r>
          </a:p>
          <a:p>
            <a:pPr lvl="1"/>
            <a:r>
              <a:rPr lang="en-US" dirty="0"/>
              <a:t>Not just asymptotic security</a:t>
            </a:r>
          </a:p>
          <a:p>
            <a:endParaRPr lang="en-US" dirty="0"/>
          </a:p>
          <a:p>
            <a:r>
              <a:rPr lang="en-US" dirty="0"/>
              <a:t>Stream cipher with n-bit key should be secure against attackers running in time </a:t>
            </a:r>
            <a:r>
              <a:rPr lang="en-US" dirty="0">
                <a:sym typeface="Symbol" panose="05050102010706020507" pitchFamily="18" charset="2"/>
              </a:rPr>
              <a:t>2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690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Degree n </a:t>
            </a: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/>
              <a:t>n registers</a:t>
            </a:r>
          </a:p>
          <a:p>
            <a:r>
              <a:rPr lang="en-US" dirty="0"/>
              <a:t>State: bits s</a:t>
            </a:r>
            <a:r>
              <a:rPr lang="en-US" baseline="-25000" dirty="0"/>
              <a:t>n-1</a:t>
            </a:r>
            <a:r>
              <a:rPr lang="en-US" dirty="0"/>
              <a:t>, …, s</a:t>
            </a:r>
            <a:r>
              <a:rPr lang="en-US" baseline="-25000" dirty="0"/>
              <a:t>0</a:t>
            </a:r>
            <a:r>
              <a:rPr lang="en-US" dirty="0"/>
              <a:t> (contents of the registers)</a:t>
            </a:r>
          </a:p>
          <a:p>
            <a:r>
              <a:rPr lang="en-US" dirty="0"/>
              <a:t>Feedback coefficients c</a:t>
            </a:r>
            <a:r>
              <a:rPr lang="en-US" baseline="-25000" dirty="0"/>
              <a:t>n-1</a:t>
            </a:r>
            <a:r>
              <a:rPr lang="en-US" dirty="0"/>
              <a:t>, …, c</a:t>
            </a:r>
            <a:r>
              <a:rPr lang="en-US" baseline="-25000" dirty="0"/>
              <a:t>0</a:t>
            </a:r>
            <a:r>
              <a:rPr lang="en-US" dirty="0"/>
              <a:t> (do not change; part of the design, not the state)</a:t>
            </a:r>
          </a:p>
          <a:p>
            <a:r>
              <a:rPr lang="en-US" dirty="0"/>
              <a:t>Registers updated, and output generated, in each “clock tick”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368555-7247-4A0D-8B7A-9CAFAD3AA3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629094"/>
            <a:ext cx="5057406" cy="195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909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Assume initial content of registers is 0100</a:t>
            </a:r>
          </a:p>
          <a:p>
            <a:r>
              <a:rPr lang="en-US" dirty="0"/>
              <a:t>First 4 state transitions:</a:t>
            </a:r>
            <a:br>
              <a:rPr lang="en-US" dirty="0"/>
            </a:br>
            <a:r>
              <a:rPr lang="en-US" dirty="0"/>
              <a:t>      0100 </a:t>
            </a:r>
            <a:r>
              <a:rPr lang="en-US" dirty="0">
                <a:sym typeface="Symbol" panose="05050102010706020507" pitchFamily="18" charset="2"/>
              </a:rPr>
              <a:t> 1010  0101  0010  …</a:t>
            </a:r>
          </a:p>
          <a:p>
            <a:r>
              <a:rPr lang="en-US" dirty="0">
                <a:sym typeface="Symbol" panose="05050102010706020507" pitchFamily="18" charset="2"/>
              </a:rPr>
              <a:t>First 3 output bits: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 0 0 1 …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83C49E-CCEA-4980-A90F-764E57166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297" y="1295400"/>
            <a:ext cx="5057406" cy="195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4382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LFSRs as stream ciphers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(+ IV) used to initialize state of the LFSR (possibly including feedback coefficients)</a:t>
            </a:r>
          </a:p>
          <a:p>
            <a:endParaRPr lang="en-US" dirty="0"/>
          </a:p>
          <a:p>
            <a:r>
              <a:rPr lang="en-US" dirty="0"/>
              <a:t>One bit of output per clock tick</a:t>
            </a:r>
          </a:p>
          <a:p>
            <a:pPr lvl="1"/>
            <a:r>
              <a:rPr lang="en-US" dirty="0"/>
              <a:t>State is updated each clock tick</a:t>
            </a:r>
          </a:p>
        </p:txBody>
      </p:sp>
    </p:spTree>
    <p:extLst>
      <p:ext uri="{BB962C8B-B14F-4D97-AF65-F5344CB8AC3E}">
        <p14:creationId xmlns:p14="http://schemas.microsoft.com/office/powerpoint/2010/main" val="309629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A8C71-1C9F-4904-8642-7E33531D1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6371D-0825-4453-ADE3-8217E5281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Open book/open notes</a:t>
            </a:r>
          </a:p>
          <a:p>
            <a:r>
              <a:rPr lang="en-US" dirty="0"/>
              <a:t>No internet access during the exam</a:t>
            </a:r>
          </a:p>
          <a:p>
            <a:pPr lvl="1"/>
            <a:r>
              <a:rPr lang="en-US" dirty="0"/>
              <a:t>No opportunity to ask for clarifications; answer questions to the best of your ability</a:t>
            </a:r>
          </a:p>
          <a:p>
            <a:pPr lvl="1"/>
            <a:r>
              <a:rPr lang="en-US" dirty="0"/>
              <a:t>If something is unclear then explain your understanding of the question</a:t>
            </a:r>
          </a:p>
          <a:p>
            <a:r>
              <a:rPr lang="en-US" dirty="0"/>
              <a:t>No communication with other students about the exam from 8:30-11am on Thursday</a:t>
            </a:r>
          </a:p>
          <a:p>
            <a:r>
              <a:rPr lang="en-US" dirty="0"/>
              <a:t>Cheating will not be tolerated</a:t>
            </a:r>
          </a:p>
        </p:txBody>
      </p:sp>
    </p:spTree>
    <p:extLst>
      <p:ext uri="{BB962C8B-B14F-4D97-AF65-F5344CB8AC3E}">
        <p14:creationId xmlns:p14="http://schemas.microsoft.com/office/powerpoint/2010/main" val="3642082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State (and output) “cycles” if state ever repeated</a:t>
            </a:r>
          </a:p>
          <a:p>
            <a:pPr lvl="1"/>
            <a:r>
              <a:rPr lang="en-US" dirty="0"/>
              <a:t>Short cycles are bad for security</a:t>
            </a:r>
          </a:p>
          <a:p>
            <a:pPr lvl="1"/>
            <a:r>
              <a:rPr lang="en-US" dirty="0"/>
              <a:t>How long can a cycle be?</a:t>
            </a:r>
          </a:p>
          <a:p>
            <a:pPr lvl="1"/>
            <a:endParaRPr lang="en-US" dirty="0"/>
          </a:p>
          <a:p>
            <a:r>
              <a:rPr lang="en-US" dirty="0"/>
              <a:t>A</a:t>
            </a:r>
            <a:r>
              <a:rPr lang="en-US" i="1" dirty="0"/>
              <a:t> maximal-length LFSR</a:t>
            </a:r>
            <a:r>
              <a:rPr lang="en-US" dirty="0"/>
              <a:t> cycles through all 2</a:t>
            </a:r>
            <a:r>
              <a:rPr lang="en-US" baseline="30000" dirty="0"/>
              <a:t>n</a:t>
            </a:r>
            <a:r>
              <a:rPr lang="en-US" dirty="0"/>
              <a:t> - 1 nonzero states</a:t>
            </a:r>
          </a:p>
          <a:p>
            <a:pPr lvl="1"/>
            <a:r>
              <a:rPr lang="en-US" dirty="0"/>
              <a:t>It is known how to set feedback coefficients so as to achieve maximal length</a:t>
            </a:r>
          </a:p>
        </p:txBody>
      </p:sp>
    </p:spTree>
    <p:extLst>
      <p:ext uri="{BB962C8B-B14F-4D97-AF65-F5344CB8AC3E}">
        <p14:creationId xmlns:p14="http://schemas.microsoft.com/office/powerpoint/2010/main" val="22576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Maximal-length LFSRs have good statistical properties…</a:t>
            </a:r>
          </a:p>
          <a:p>
            <a:r>
              <a:rPr lang="en-US" dirty="0"/>
              <a:t>…but they are not cryptographically secure!</a:t>
            </a:r>
          </a:p>
        </p:txBody>
      </p:sp>
    </p:spTree>
    <p:extLst>
      <p:ext uri="{BB962C8B-B14F-4D97-AF65-F5344CB8AC3E}">
        <p14:creationId xmlns:p14="http://schemas.microsoft.com/office/powerpoint/2010/main" val="18606761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feedback coefficients are fixed (and hence known to the attacker), then the key just determines the initial register contents</a:t>
            </a:r>
          </a:p>
          <a:p>
            <a:endParaRPr lang="en-US" dirty="0"/>
          </a:p>
          <a:p>
            <a:r>
              <a:rPr lang="en-US" dirty="0"/>
              <a:t>First n bits of the output reveal the entire key!</a:t>
            </a:r>
          </a:p>
        </p:txBody>
      </p:sp>
    </p:spTree>
    <p:extLst>
      <p:ext uri="{BB962C8B-B14F-4D97-AF65-F5344CB8AC3E}">
        <p14:creationId xmlns:p14="http://schemas.microsoft.com/office/powerpoint/2010/main" val="139659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Even if feedback coefficients are unknown (and determined by the key), can use linear algebra to learn everything from initial 2n output bits</a:t>
            </a:r>
          </a:p>
          <a:p>
            <a:endParaRPr lang="en-US" dirty="0"/>
          </a:p>
          <a:p>
            <a:r>
              <a:rPr lang="en-US" dirty="0"/>
              <a:t>Moral: linearity is </a:t>
            </a:r>
            <a:r>
              <a:rPr lang="en-US" i="1" dirty="0"/>
              <a:t>bad</a:t>
            </a:r>
            <a:r>
              <a:rPr lang="en-US" dirty="0"/>
              <a:t> for </a:t>
            </a:r>
            <a:r>
              <a:rPr lang="en-US" dirty="0" err="1"/>
              <a:t>pseudorandomness</a:t>
            </a:r>
            <a:r>
              <a:rPr lang="en-US" dirty="0"/>
              <a:t> (because linear algebra is so powerful)</a:t>
            </a:r>
          </a:p>
        </p:txBody>
      </p:sp>
    </p:spTree>
    <p:extLst>
      <p:ext uri="{BB962C8B-B14F-4D97-AF65-F5344CB8AC3E}">
        <p14:creationId xmlns:p14="http://schemas.microsoft.com/office/powerpoint/2010/main" val="239220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Nonlinear</a:t>
            </a:r>
            <a:r>
              <a:rPr lang="en-US" dirty="0"/>
              <a:t> FSRs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Add </a:t>
            </a:r>
            <a:r>
              <a:rPr lang="en-US" i="1" dirty="0"/>
              <a:t>nonlinearity</a:t>
            </a:r>
            <a:r>
              <a:rPr lang="en-US" dirty="0"/>
              <a:t> to prevent attacks</a:t>
            </a:r>
          </a:p>
          <a:p>
            <a:pPr lvl="1"/>
            <a:r>
              <a:rPr lang="en-US" dirty="0"/>
              <a:t>Nonlinear feedback</a:t>
            </a:r>
          </a:p>
          <a:p>
            <a:pPr lvl="1"/>
            <a:r>
              <a:rPr lang="en-US" dirty="0"/>
              <a:t>Nonlinear output (nonlinear filter)</a:t>
            </a:r>
          </a:p>
          <a:p>
            <a:pPr lvl="1"/>
            <a:r>
              <a:rPr lang="en-US" dirty="0"/>
              <a:t>Multiple LFSRs (combination generator)</a:t>
            </a:r>
          </a:p>
          <a:p>
            <a:pPr lvl="1"/>
            <a:r>
              <a:rPr lang="en-US" dirty="0"/>
              <a:t>…or some combination of the above</a:t>
            </a:r>
          </a:p>
          <a:p>
            <a:r>
              <a:rPr lang="en-US" dirty="0"/>
              <a:t>Still want to preserve statistical properties of the output, and long cycle length</a:t>
            </a:r>
          </a:p>
          <a:p>
            <a:r>
              <a:rPr lang="en-US" dirty="0"/>
              <a:t>From now on, assume design (including feedback coefficients) is fixed</a:t>
            </a:r>
          </a:p>
          <a:p>
            <a:pPr lvl="1"/>
            <a:r>
              <a:rPr lang="en-US" dirty="0"/>
              <a:t>Key only determines the initial register contents</a:t>
            </a:r>
          </a:p>
        </p:txBody>
      </p:sp>
    </p:spTree>
    <p:extLst>
      <p:ext uri="{BB962C8B-B14F-4D97-AF65-F5344CB8AC3E}">
        <p14:creationId xmlns:p14="http://schemas.microsoft.com/office/powerpoint/2010/main" val="7918569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Nonlinear feedback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0" y="30480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/>
              <a:t>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62400" y="30480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76800" y="30480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/>
              <a:t>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91200" y="30480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/>
              <a:t>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33600" y="30480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/>
              <a:t>4</a:t>
            </a:r>
            <a:endParaRPr lang="en-US" dirty="0"/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6705600" y="35052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Delay 10"/>
          <p:cNvSpPr/>
          <p:nvPr/>
        </p:nvSpPr>
        <p:spPr>
          <a:xfrm flipH="1">
            <a:off x="4038600" y="2057400"/>
            <a:ext cx="685800" cy="609600"/>
          </a:xfrm>
          <a:prstGeom prst="flowChartDelay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724400" y="25146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724400" y="2133600"/>
            <a:ext cx="15240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0"/>
          </p:cNvCxnSpPr>
          <p:nvPr/>
        </p:nvCxnSpPr>
        <p:spPr>
          <a:xfrm flipV="1">
            <a:off x="5334000" y="2514600"/>
            <a:ext cx="0" cy="533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0"/>
          </p:cNvCxnSpPr>
          <p:nvPr/>
        </p:nvCxnSpPr>
        <p:spPr>
          <a:xfrm flipV="1">
            <a:off x="6248400" y="2133600"/>
            <a:ext cx="0" cy="914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3"/>
          </p:cNvCxnSpPr>
          <p:nvPr/>
        </p:nvCxnSpPr>
        <p:spPr>
          <a:xfrm flipH="1">
            <a:off x="1676400" y="2362200"/>
            <a:ext cx="2362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1"/>
          </p:cNvCxnSpPr>
          <p:nvPr/>
        </p:nvCxnSpPr>
        <p:spPr>
          <a:xfrm flipH="1">
            <a:off x="1676400" y="3505200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676400" y="236220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080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Nonlinear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199"/>
          </a:xfrm>
        </p:spPr>
        <p:txBody>
          <a:bodyPr/>
          <a:lstStyle/>
          <a:p>
            <a:r>
              <a:rPr lang="en-US" dirty="0"/>
              <a:t>Need to avoid bias!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5200" y="3999131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/>
              <a:t>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19600" y="3999131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0" y="3999131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/>
              <a:t>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3999131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/>
              <a:t>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90800" y="3999131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/>
              <a:t>4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7162800" y="4456331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Delay 9"/>
          <p:cNvSpPr/>
          <p:nvPr/>
        </p:nvSpPr>
        <p:spPr>
          <a:xfrm flipH="1">
            <a:off x="4495800" y="3008531"/>
            <a:ext cx="685800" cy="609600"/>
          </a:xfrm>
          <a:prstGeom prst="flowChartDelay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181600" y="3465731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81600" y="3084731"/>
            <a:ext cx="15240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0"/>
          </p:cNvCxnSpPr>
          <p:nvPr/>
        </p:nvCxnSpPr>
        <p:spPr>
          <a:xfrm flipV="1">
            <a:off x="5791200" y="3465731"/>
            <a:ext cx="0" cy="533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0"/>
          </p:cNvCxnSpPr>
          <p:nvPr/>
        </p:nvCxnSpPr>
        <p:spPr>
          <a:xfrm flipV="1">
            <a:off x="6705600" y="3084731"/>
            <a:ext cx="0" cy="914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3"/>
          </p:cNvCxnSpPr>
          <p:nvPr/>
        </p:nvCxnSpPr>
        <p:spPr>
          <a:xfrm flipH="1">
            <a:off x="3200400" y="3313331"/>
            <a:ext cx="12954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flipH="1">
            <a:off x="1219200" y="4495800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 flipV="1">
            <a:off x="1225296" y="3267456"/>
            <a:ext cx="0" cy="123444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78535" y="29718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8" idx="0"/>
          </p:cNvCxnSpPr>
          <p:nvPr/>
        </p:nvCxnSpPr>
        <p:spPr>
          <a:xfrm flipV="1">
            <a:off x="3048000" y="3465731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 flipH="1" flipV="1">
            <a:off x="1219200" y="3276600"/>
            <a:ext cx="1676400" cy="1836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002670B4-CA9C-44E4-981D-FB33247CA04C}"/>
              </a:ext>
            </a:extLst>
          </p:cNvPr>
          <p:cNvSpPr/>
          <p:nvPr/>
        </p:nvSpPr>
        <p:spPr>
          <a:xfrm>
            <a:off x="1676400" y="3999131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1990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Nonlinear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599"/>
          </a:xfrm>
        </p:spPr>
        <p:txBody>
          <a:bodyPr/>
          <a:lstStyle/>
          <a:p>
            <a:r>
              <a:rPr lang="en-US" dirty="0"/>
              <a:t>Update of state is still linear…</a:t>
            </a:r>
          </a:p>
          <a:p>
            <a:r>
              <a:rPr lang="en-US" dirty="0"/>
              <a:t>…but output is a nonlinear function of the entire state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600200" y="3392269"/>
            <a:ext cx="6629400" cy="2779931"/>
            <a:chOff x="1600200" y="3392269"/>
            <a:chExt cx="6629400" cy="2779931"/>
          </a:xfrm>
        </p:grpSpPr>
        <p:sp>
          <p:nvSpPr>
            <p:cNvPr id="5" name="Rectangle 4"/>
            <p:cNvSpPr/>
            <p:nvPr/>
          </p:nvSpPr>
          <p:spPr>
            <a:xfrm>
              <a:off x="2971800" y="44196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s</a:t>
              </a:r>
              <a:r>
                <a:rPr lang="en-US" sz="3600" baseline="-25000" dirty="0"/>
                <a:t>3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886200" y="44196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s</a:t>
              </a:r>
              <a:r>
                <a:rPr lang="en-US" sz="3600" baseline="-25000" dirty="0"/>
                <a:t>2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800600" y="44196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s</a:t>
              </a:r>
              <a:r>
                <a:rPr lang="en-US" sz="3600" baseline="-25000" dirty="0"/>
                <a:t>1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715000" y="44196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s</a:t>
              </a:r>
              <a:r>
                <a:rPr lang="en-US" sz="3600" baseline="-25000" dirty="0"/>
                <a:t>0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057400" y="44196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s</a:t>
              </a:r>
              <a:r>
                <a:rPr lang="en-US" sz="3600" baseline="-25000" dirty="0"/>
                <a:t>4</a:t>
              </a:r>
              <a:endParaRPr lang="en-US" dirty="0"/>
            </a:p>
          </p:txBody>
        </p:sp>
        <p:sp>
          <p:nvSpPr>
            <p:cNvPr id="11" name="Flowchart: Delay 10"/>
            <p:cNvSpPr/>
            <p:nvPr/>
          </p:nvSpPr>
          <p:spPr>
            <a:xfrm>
              <a:off x="6934200" y="5562600"/>
              <a:ext cx="685800" cy="609600"/>
            </a:xfrm>
            <a:prstGeom prst="flowChartDelay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9" idx="1"/>
            </p:cNvCxnSpPr>
            <p:nvPr/>
          </p:nvCxnSpPr>
          <p:spPr>
            <a:xfrm flipH="1">
              <a:off x="1600200" y="48768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600200" y="3712464"/>
              <a:ext cx="0" cy="1161288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245135" y="3392269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ym typeface="Symbol" panose="05050102010706020507" pitchFamily="18" charset="2"/>
                </a:rPr>
                <a:t></a:t>
              </a:r>
              <a:endParaRPr lang="en-US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>
              <a:off x="1600200" y="3715434"/>
              <a:ext cx="7620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988335" y="3392269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ym typeface="Symbol" panose="05050102010706020507" pitchFamily="18" charset="2"/>
                </a:rPr>
                <a:t></a:t>
              </a:r>
              <a:endParaRPr lang="en-US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H="1">
              <a:off x="5392533" y="3733800"/>
              <a:ext cx="77966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2667000" y="3733800"/>
              <a:ext cx="242073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7" idx="0"/>
            </p:cNvCxnSpPr>
            <p:nvPr/>
          </p:nvCxnSpPr>
          <p:spPr>
            <a:xfrm flipV="1">
              <a:off x="5257800" y="3886200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172200" y="3733800"/>
              <a:ext cx="0" cy="685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2514600" y="3886200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343400" y="5715000"/>
              <a:ext cx="25908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3429000" y="6019800"/>
              <a:ext cx="35052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6" idx="2"/>
            </p:cNvCxnSpPr>
            <p:nvPr/>
          </p:nvCxnSpPr>
          <p:spPr>
            <a:xfrm>
              <a:off x="4343400" y="5334000"/>
              <a:ext cx="0" cy="3810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5" idx="2"/>
            </p:cNvCxnSpPr>
            <p:nvPr/>
          </p:nvCxnSpPr>
          <p:spPr>
            <a:xfrm>
              <a:off x="3429000" y="533400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1" idx="3"/>
            </p:cNvCxnSpPr>
            <p:nvPr/>
          </p:nvCxnSpPr>
          <p:spPr>
            <a:xfrm>
              <a:off x="7620000" y="5867400"/>
              <a:ext cx="609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280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Nonlinear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1027330"/>
          </a:xfrm>
        </p:spPr>
        <p:txBody>
          <a:bodyPr/>
          <a:lstStyle/>
          <a:p>
            <a:r>
              <a:rPr lang="en-US" dirty="0"/>
              <a:t>Need to avoid bias!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447800" y="3048000"/>
            <a:ext cx="5791200" cy="2779931"/>
            <a:chOff x="1447800" y="3048000"/>
            <a:chExt cx="5791200" cy="2779931"/>
          </a:xfrm>
        </p:grpSpPr>
        <p:sp>
          <p:nvSpPr>
            <p:cNvPr id="5" name="Rectangle 4"/>
            <p:cNvSpPr/>
            <p:nvPr/>
          </p:nvSpPr>
          <p:spPr>
            <a:xfrm>
              <a:off x="2819400" y="4075331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s</a:t>
              </a:r>
              <a:r>
                <a:rPr lang="en-US" sz="3600" baseline="-25000" dirty="0"/>
                <a:t>3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733800" y="4075331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s</a:t>
              </a:r>
              <a:r>
                <a:rPr lang="en-US" sz="3600" baseline="-25000" dirty="0"/>
                <a:t>2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648200" y="4075331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s</a:t>
              </a:r>
              <a:r>
                <a:rPr lang="en-US" sz="3600" baseline="-25000" dirty="0"/>
                <a:t>1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562600" y="4075331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s</a:t>
              </a:r>
              <a:r>
                <a:rPr lang="en-US" sz="3600" baseline="-25000" dirty="0"/>
                <a:t>0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905000" y="4075331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s</a:t>
              </a:r>
              <a:r>
                <a:rPr lang="en-US" sz="3600" baseline="-25000" dirty="0"/>
                <a:t>4</a:t>
              </a:r>
              <a:endParaRPr lang="en-US" dirty="0"/>
            </a:p>
          </p:txBody>
        </p:sp>
        <p:sp>
          <p:nvSpPr>
            <p:cNvPr id="10" name="Flowchart: Delay 9"/>
            <p:cNvSpPr/>
            <p:nvPr/>
          </p:nvSpPr>
          <p:spPr>
            <a:xfrm>
              <a:off x="4648200" y="5199965"/>
              <a:ext cx="685801" cy="609600"/>
            </a:xfrm>
            <a:prstGeom prst="flowChartDelay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9" idx="1"/>
            </p:cNvCxnSpPr>
            <p:nvPr/>
          </p:nvCxnSpPr>
          <p:spPr>
            <a:xfrm flipH="1">
              <a:off x="1447800" y="4532531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447800" y="3389531"/>
              <a:ext cx="0" cy="11430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092735" y="3048000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ym typeface="Symbol" panose="05050102010706020507" pitchFamily="18" charset="2"/>
                </a:rPr>
                <a:t>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1447800" y="3371165"/>
              <a:ext cx="7620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835935" y="3048000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ym typeface="Symbol" panose="05050102010706020507" pitchFamily="18" charset="2"/>
                </a:rPr>
                <a:t></a:t>
              </a:r>
              <a:endParaRPr lang="en-US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>
              <a:off x="2514600" y="3371165"/>
              <a:ext cx="242073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0"/>
            </p:cNvCxnSpPr>
            <p:nvPr/>
          </p:nvCxnSpPr>
          <p:spPr>
            <a:xfrm flipV="1">
              <a:off x="5105400" y="3541931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2362200" y="3541931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4191000" y="5370731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3276600" y="5675531"/>
              <a:ext cx="13716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6" idx="2"/>
            </p:cNvCxnSpPr>
            <p:nvPr/>
          </p:nvCxnSpPr>
          <p:spPr>
            <a:xfrm>
              <a:off x="4191000" y="4989731"/>
              <a:ext cx="0" cy="3810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5" idx="2"/>
            </p:cNvCxnSpPr>
            <p:nvPr/>
          </p:nvCxnSpPr>
          <p:spPr>
            <a:xfrm>
              <a:off x="3276600" y="4989731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334001" y="5504765"/>
              <a:ext cx="53339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750335" y="5181600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ym typeface="Symbol" panose="05050102010706020507" pitchFamily="18" charset="2"/>
                </a:rPr>
                <a:t></a:t>
              </a:r>
              <a:endParaRPr lang="en-US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6019800" y="4989731"/>
              <a:ext cx="0" cy="381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6172200" y="5504765"/>
              <a:ext cx="10668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5257800" y="3371165"/>
              <a:ext cx="77966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037467" y="3374136"/>
              <a:ext cx="0" cy="7040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201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generator</a:t>
            </a:r>
          </a:p>
        </p:txBody>
      </p:sp>
      <p:sp>
        <p:nvSpPr>
          <p:cNvPr id="5" name="Rectangle 4"/>
          <p:cNvSpPr/>
          <p:nvPr/>
        </p:nvSpPr>
        <p:spPr>
          <a:xfrm>
            <a:off x="16764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r>
              <a:rPr lang="en-US" sz="3600" baseline="-25000" dirty="0"/>
              <a:t>3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r>
              <a:rPr lang="en-US" sz="3600" baseline="-25000" dirty="0"/>
              <a:t>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52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r>
              <a:rPr lang="en-US" sz="3600" baseline="-25000" dirty="0"/>
              <a:t>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196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r>
              <a:rPr lang="en-US" sz="3600" baseline="-25000" dirty="0"/>
              <a:t>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r>
              <a:rPr lang="en-US" sz="3600" baseline="-25000" dirty="0"/>
              <a:t>4</a:t>
            </a:r>
            <a:endParaRPr lang="en-US" dirty="0"/>
          </a:p>
        </p:txBody>
      </p:sp>
      <p:cxnSp>
        <p:nvCxnSpPr>
          <p:cNvPr id="11" name="Straight Connector 10"/>
          <p:cNvCxnSpPr>
            <a:stCxn id="9" idx="1"/>
          </p:cNvCxnSpPr>
          <p:nvPr/>
        </p:nvCxnSpPr>
        <p:spPr>
          <a:xfrm flipH="1">
            <a:off x="304800" y="2569697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04800" y="1600200"/>
            <a:ext cx="0" cy="96949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9735" y="12954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04800" y="1600200"/>
            <a:ext cx="762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92935" y="12954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097133" y="1618566"/>
            <a:ext cx="77966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371600" y="1618566"/>
            <a:ext cx="242073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962400" y="1789331"/>
            <a:ext cx="0" cy="34426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5146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r>
              <a:rPr lang="en-US" sz="3600" baseline="-25000" dirty="0"/>
              <a:t>2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4290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r>
              <a:rPr lang="en-US" sz="3600" baseline="-25000" dirty="0"/>
              <a:t>1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3434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r>
              <a:rPr lang="en-US" sz="3600" baseline="-25000" dirty="0"/>
              <a:t>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6002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r>
              <a:rPr lang="en-US" sz="3600" baseline="-25000" dirty="0"/>
              <a:t>3</a:t>
            </a:r>
            <a:endParaRPr lang="en-US" dirty="0"/>
          </a:p>
        </p:txBody>
      </p:sp>
      <p:cxnSp>
        <p:nvCxnSpPr>
          <p:cNvPr id="37" name="Straight Connector 36"/>
          <p:cNvCxnSpPr>
            <a:stCxn id="35" idx="1"/>
          </p:cNvCxnSpPr>
          <p:nvPr/>
        </p:nvCxnSpPr>
        <p:spPr>
          <a:xfrm flipH="1">
            <a:off x="1143000" y="4495800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143000" y="3523565"/>
            <a:ext cx="0" cy="97223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787935" y="32004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1143000" y="3523565"/>
            <a:ext cx="762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2209800" y="3541931"/>
            <a:ext cx="2590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800600" y="3541931"/>
            <a:ext cx="0" cy="49667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2057400" y="3674281"/>
            <a:ext cx="0" cy="3643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876800" y="1618488"/>
            <a:ext cx="0" cy="484632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1219200" y="1749862"/>
            <a:ext cx="0" cy="34426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514600" y="58674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c</a:t>
            </a:r>
            <a:r>
              <a:rPr lang="en-US" sz="3600" baseline="-25000" dirty="0"/>
              <a:t>2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3429000" y="58674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c</a:t>
            </a:r>
            <a:r>
              <a:rPr lang="en-US" sz="3600" baseline="-25000" dirty="0"/>
              <a:t>1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4343400" y="58674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c</a:t>
            </a:r>
            <a:r>
              <a:rPr lang="en-US" sz="3600" baseline="-25000" dirty="0"/>
              <a:t>0</a:t>
            </a:r>
            <a:endParaRPr lang="en-US" dirty="0"/>
          </a:p>
        </p:txBody>
      </p:sp>
      <p:cxnSp>
        <p:nvCxnSpPr>
          <p:cNvPr id="77" name="Straight Connector 76"/>
          <p:cNvCxnSpPr/>
          <p:nvPr/>
        </p:nvCxnSpPr>
        <p:spPr>
          <a:xfrm flipH="1">
            <a:off x="2016535" y="6324600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2016535" y="5352365"/>
            <a:ext cx="0" cy="97223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661470" y="50292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 flipH="1">
            <a:off x="2016535" y="5352365"/>
            <a:ext cx="762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3048000" y="5370731"/>
            <a:ext cx="1752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4800600" y="5370731"/>
            <a:ext cx="0" cy="49667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2930935" y="5503081"/>
            <a:ext cx="0" cy="3643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8" idx="3"/>
          </p:cNvCxnSpPr>
          <p:nvPr/>
        </p:nvCxnSpPr>
        <p:spPr>
          <a:xfrm>
            <a:off x="5334000" y="2569697"/>
            <a:ext cx="10668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400800" y="2569697"/>
            <a:ext cx="0" cy="169750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75" idx="3"/>
          </p:cNvCxnSpPr>
          <p:nvPr/>
        </p:nvCxnSpPr>
        <p:spPr>
          <a:xfrm>
            <a:off x="5257800" y="6324600"/>
            <a:ext cx="1143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6400800" y="4724400"/>
            <a:ext cx="0" cy="16002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33" idx="3"/>
          </p:cNvCxnSpPr>
          <p:nvPr/>
        </p:nvCxnSpPr>
        <p:spPr>
          <a:xfrm>
            <a:off x="5257800" y="4495800"/>
            <a:ext cx="14478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6400800" y="4267200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6400800" y="4724400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lowchart: Alternate Process 103"/>
          <p:cNvSpPr/>
          <p:nvPr/>
        </p:nvSpPr>
        <p:spPr>
          <a:xfrm>
            <a:off x="6705600" y="3886200"/>
            <a:ext cx="685800" cy="1278719"/>
          </a:xfrm>
          <a:prstGeom prst="flowChartAlternateProcess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MAJ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7391400" y="44958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93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1: Historical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Shift, </a:t>
            </a:r>
            <a:r>
              <a:rPr lang="en-US" dirty="0" err="1"/>
              <a:t>Vigenere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They are all easy to attack</a:t>
            </a:r>
          </a:p>
          <a:p>
            <a:pPr lvl="1"/>
            <a:r>
              <a:rPr lang="en-US" dirty="0"/>
              <a:t>They are not used anymore</a:t>
            </a:r>
          </a:p>
          <a:p>
            <a:endParaRPr lang="en-US" dirty="0"/>
          </a:p>
          <a:p>
            <a:r>
              <a:rPr lang="en-US" dirty="0"/>
              <a:t>The point of this material was to motivate the need for a more formal treatment, and to help introduce terminology</a:t>
            </a:r>
          </a:p>
          <a:p>
            <a:r>
              <a:rPr lang="en-US" dirty="0"/>
              <a:t>Will not really be covered on the exam</a:t>
            </a:r>
          </a:p>
        </p:txBody>
      </p:sp>
    </p:spTree>
    <p:extLst>
      <p:ext uri="{BB962C8B-B14F-4D97-AF65-F5344CB8AC3E}">
        <p14:creationId xmlns:p14="http://schemas.microsoft.com/office/powerpoint/2010/main" val="1383995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2: Perfect secrecy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more formal approach</a:t>
            </a:r>
          </a:p>
          <a:p>
            <a:pPr lvl="1"/>
            <a:r>
              <a:rPr lang="en-US" dirty="0"/>
              <a:t>Definitions</a:t>
            </a:r>
          </a:p>
          <a:p>
            <a:pPr lvl="1"/>
            <a:r>
              <a:rPr lang="en-US" dirty="0"/>
              <a:t>Proofs</a:t>
            </a:r>
          </a:p>
          <a:p>
            <a:r>
              <a:rPr lang="en-US" dirty="0"/>
              <a:t>Definition of perfect secrecy</a:t>
            </a:r>
          </a:p>
          <a:p>
            <a:r>
              <a:rPr lang="en-US" dirty="0"/>
              <a:t>The one-time pad achieves this definition</a:t>
            </a:r>
          </a:p>
          <a:p>
            <a:r>
              <a:rPr lang="en-US" dirty="0"/>
              <a:t>Several inherent drawbacks of perfect secrecy</a:t>
            </a:r>
          </a:p>
        </p:txBody>
      </p:sp>
    </p:spTree>
    <p:extLst>
      <p:ext uri="{BB962C8B-B14F-4D97-AF65-F5344CB8AC3E}">
        <p14:creationId xmlns:p14="http://schemas.microsoft.com/office/powerpoint/2010/main" val="3582961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3: Private-key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want to overcome drawbacks of perfect secrecy, we must relax the definition</a:t>
            </a:r>
          </a:p>
          <a:p>
            <a:pPr lvl="1"/>
            <a:r>
              <a:rPr lang="en-US" dirty="0"/>
              <a:t>Computational secrecy</a:t>
            </a:r>
          </a:p>
          <a:p>
            <a:r>
              <a:rPr lang="en-US" dirty="0"/>
              <a:t>EAV-security</a:t>
            </a:r>
          </a:p>
          <a:p>
            <a:pPr lvl="1"/>
            <a:r>
              <a:rPr lang="en-US" dirty="0"/>
              <a:t>(Computational) secrecy for encrypting one message</a:t>
            </a:r>
          </a:p>
          <a:p>
            <a:r>
              <a:rPr lang="en-US" dirty="0"/>
              <a:t>We now need to rely on </a:t>
            </a:r>
            <a:r>
              <a:rPr lang="en-US" i="1" dirty="0"/>
              <a:t>assumptions</a:t>
            </a:r>
            <a:r>
              <a:rPr lang="en-US" dirty="0"/>
              <a:t> in order to prove security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6622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Pseudorandom generators/stream ciphers</a:t>
            </a:r>
          </a:p>
          <a:p>
            <a:pPr lvl="1"/>
            <a:r>
              <a:rPr lang="en-US" dirty="0"/>
              <a:t>Formal definition</a:t>
            </a:r>
          </a:p>
          <a:p>
            <a:pPr lvl="1"/>
            <a:r>
              <a:rPr lang="en-US" dirty="0"/>
              <a:t>For now, we simply assume these exist</a:t>
            </a:r>
          </a:p>
          <a:p>
            <a:endParaRPr lang="en-US" dirty="0"/>
          </a:p>
          <a:p>
            <a:r>
              <a:rPr lang="en-US" dirty="0"/>
              <a:t>Pseudo-one-time pad</a:t>
            </a:r>
          </a:p>
          <a:p>
            <a:pPr lvl="1"/>
            <a:r>
              <a:rPr lang="en-US" dirty="0"/>
              <a:t>(Provable) EAV-security based on any PRG</a:t>
            </a:r>
          </a:p>
          <a:p>
            <a:pPr lvl="1"/>
            <a:r>
              <a:rPr lang="en-US" dirty="0"/>
              <a:t>Message length longer than key length </a:t>
            </a:r>
          </a:p>
          <a:p>
            <a:pPr lvl="1"/>
            <a:r>
              <a:rPr lang="en-US" dirty="0"/>
              <a:t>Not secure when multiple messages encrypted, or against chosen-plaintext attacks</a:t>
            </a:r>
          </a:p>
        </p:txBody>
      </p:sp>
    </p:spTree>
    <p:extLst>
      <p:ext uri="{BB962C8B-B14F-4D97-AF65-F5344CB8AC3E}">
        <p14:creationId xmlns:p14="http://schemas.microsoft.com/office/powerpoint/2010/main" val="3813873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CPA-security</a:t>
            </a:r>
          </a:p>
          <a:p>
            <a:pPr lvl="1"/>
            <a:r>
              <a:rPr lang="en-US" dirty="0"/>
              <a:t>Security against chosen-plaintext attacks</a:t>
            </a:r>
          </a:p>
          <a:p>
            <a:pPr lvl="1"/>
            <a:r>
              <a:rPr lang="en-US" dirty="0"/>
              <a:t>Requires randomized encryption!</a:t>
            </a:r>
          </a:p>
          <a:p>
            <a:r>
              <a:rPr lang="en-US" dirty="0"/>
              <a:t>Pseudorandom functions/permutations; block ciphers </a:t>
            </a:r>
          </a:p>
          <a:p>
            <a:pPr lvl="1"/>
            <a:r>
              <a:rPr lang="en-US" dirty="0"/>
              <a:t>Formal definition</a:t>
            </a:r>
          </a:p>
          <a:p>
            <a:pPr lvl="1"/>
            <a:r>
              <a:rPr lang="en-US" dirty="0"/>
              <a:t>For now, we simply assume these exist (e.g., AES)</a:t>
            </a:r>
          </a:p>
          <a:p>
            <a:r>
              <a:rPr lang="en-US" dirty="0"/>
              <a:t>Basic encryption scheme</a:t>
            </a:r>
          </a:p>
          <a:p>
            <a:pPr lvl="1"/>
            <a:r>
              <a:rPr lang="en-US" dirty="0"/>
              <a:t>(Provable) CPA-security based on any PRF</a:t>
            </a:r>
          </a:p>
          <a:p>
            <a:pPr lvl="1"/>
            <a:r>
              <a:rPr lang="en-US" dirty="0"/>
              <a:t>2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dirty="0"/>
              <a:t> </a:t>
            </a:r>
            <a:r>
              <a:rPr lang="en-US" dirty="0" err="1"/>
              <a:t>ciphertext</a:t>
            </a:r>
            <a:r>
              <a:rPr lang="en-US" dirty="0"/>
              <a:t> expansion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22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r>
              <a:rPr lang="en-US" dirty="0"/>
              <a:t>Modes of encryption</a:t>
            </a:r>
          </a:p>
          <a:p>
            <a:pPr lvl="1"/>
            <a:r>
              <a:rPr lang="en-US" dirty="0"/>
              <a:t>CBC-mode and CTR-mode are both CPA-secure, and have ciphertext expansion of one block</a:t>
            </a:r>
          </a:p>
          <a:p>
            <a:pPr lvl="1"/>
            <a:r>
              <a:rPr lang="en-US" dirty="0"/>
              <a:t>Synchronous/asynchronous stream-cipher modes</a:t>
            </a:r>
          </a:p>
          <a:p>
            <a:pPr lvl="1"/>
            <a:r>
              <a:rPr lang="en-US" dirty="0"/>
              <a:t>These are all used extensively in the real world</a:t>
            </a:r>
          </a:p>
        </p:txBody>
      </p:sp>
    </p:spTree>
    <p:extLst>
      <p:ext uri="{BB962C8B-B14F-4D97-AF65-F5344CB8AC3E}">
        <p14:creationId xmlns:p14="http://schemas.microsoft.com/office/powerpoint/2010/main" val="114877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12042</TotalTime>
  <Words>1457</Words>
  <Application>Microsoft Office PowerPoint</Application>
  <PresentationFormat>On-screen Show (4:3)</PresentationFormat>
  <Paragraphs>279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Office Theme</vt:lpstr>
      <vt:lpstr>Cryptography</vt:lpstr>
      <vt:lpstr>Midterm logistics</vt:lpstr>
      <vt:lpstr>Midterm logistics</vt:lpstr>
      <vt:lpstr>Chapter 1: Historical schemes</vt:lpstr>
      <vt:lpstr>Chapter 2: Perfect secrecy</vt:lpstr>
      <vt:lpstr>Chapter 3: Private-key encryption</vt:lpstr>
      <vt:lpstr>Chapter 3</vt:lpstr>
      <vt:lpstr>Chapter 3</vt:lpstr>
      <vt:lpstr>Chapter 3</vt:lpstr>
      <vt:lpstr>Chapter 4: MACs</vt:lpstr>
      <vt:lpstr>Message authentication codes</vt:lpstr>
      <vt:lpstr>Chapter 5</vt:lpstr>
      <vt:lpstr>Authenticated encryption</vt:lpstr>
      <vt:lpstr>Chapter 6: Hash functions</vt:lpstr>
      <vt:lpstr>Things to know for the exam</vt:lpstr>
      <vt:lpstr>Things to know for the exam</vt:lpstr>
      <vt:lpstr>Attacking encryption schemes</vt:lpstr>
      <vt:lpstr>Attacking MACs</vt:lpstr>
      <vt:lpstr>PowerPoint Presentation</vt:lpstr>
      <vt:lpstr>So far…</vt:lpstr>
      <vt:lpstr>Two approaches</vt:lpstr>
      <vt:lpstr>PowerPoint Presentation</vt:lpstr>
      <vt:lpstr>Terminology</vt:lpstr>
      <vt:lpstr>Stream ciphers</vt:lpstr>
      <vt:lpstr>Security requirements</vt:lpstr>
      <vt:lpstr>Security requirements</vt:lpstr>
      <vt:lpstr>LFSRs</vt:lpstr>
      <vt:lpstr>Example</vt:lpstr>
      <vt:lpstr>LFSRs as stream ciphers</vt:lpstr>
      <vt:lpstr>LFSRs</vt:lpstr>
      <vt:lpstr>LFSRs</vt:lpstr>
      <vt:lpstr>Security?</vt:lpstr>
      <vt:lpstr>Security?</vt:lpstr>
      <vt:lpstr>Nonlinear FSRs</vt:lpstr>
      <vt:lpstr>Nonlinear feedback</vt:lpstr>
      <vt:lpstr>Nonlinear feedback</vt:lpstr>
      <vt:lpstr>Nonlinear filter</vt:lpstr>
      <vt:lpstr>Nonlinear filter</vt:lpstr>
      <vt:lpstr>Combination generator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955</cp:revision>
  <dcterms:created xsi:type="dcterms:W3CDTF">2014-06-02T02:25:30Z</dcterms:created>
  <dcterms:modified xsi:type="dcterms:W3CDTF">2022-03-15T15:04:25Z</dcterms:modified>
</cp:coreProperties>
</file>