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90" r:id="rId3"/>
    <p:sldId id="294" r:id="rId4"/>
    <p:sldId id="320" r:id="rId5"/>
    <p:sldId id="321" r:id="rId6"/>
    <p:sldId id="322" r:id="rId7"/>
    <p:sldId id="306" r:id="rId8"/>
    <p:sldId id="295" r:id="rId9"/>
    <p:sldId id="305" r:id="rId10"/>
    <p:sldId id="323" r:id="rId11"/>
    <p:sldId id="744" r:id="rId12"/>
    <p:sldId id="745" r:id="rId13"/>
    <p:sldId id="746" r:id="rId14"/>
    <p:sldId id="747" r:id="rId15"/>
    <p:sldId id="748" r:id="rId16"/>
    <p:sldId id="324" r:id="rId17"/>
    <p:sldId id="326" r:id="rId18"/>
    <p:sldId id="327" r:id="rId19"/>
    <p:sldId id="328" r:id="rId20"/>
    <p:sldId id="329" r:id="rId21"/>
    <p:sldId id="330" r:id="rId22"/>
    <p:sldId id="325" r:id="rId23"/>
    <p:sldId id="331" r:id="rId24"/>
    <p:sldId id="332" r:id="rId25"/>
    <p:sldId id="33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91" autoAdjust="0"/>
    <p:restoredTop sz="94660"/>
  </p:normalViewPr>
  <p:slideViewPr>
    <p:cSldViewPr>
      <p:cViewPr varScale="1">
        <p:scale>
          <a:sx n="80" d="100"/>
          <a:sy n="80" d="100"/>
        </p:scale>
        <p:origin x="67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3/29/2022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3/29/2022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3/29/2022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16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RC4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Designed in 1987</a:t>
            </a:r>
          </a:p>
          <a:p>
            <a:r>
              <a:rPr lang="en-US" dirty="0"/>
              <a:t>Designed to have good performance in software, rather than hardware</a:t>
            </a:r>
          </a:p>
          <a:p>
            <a:endParaRPr lang="en-US" dirty="0"/>
          </a:p>
          <a:p>
            <a:r>
              <a:rPr lang="en-US" i="1" dirty="0"/>
              <a:t>No longer considered secure</a:t>
            </a:r>
            <a:r>
              <a:rPr lang="en-US" dirty="0"/>
              <a:t>, but still interesting to study</a:t>
            </a:r>
          </a:p>
          <a:p>
            <a:pPr lvl="1"/>
            <a:r>
              <a:rPr lang="en-US" dirty="0"/>
              <a:t>Simple description; not LFSR-based</a:t>
            </a:r>
          </a:p>
          <a:p>
            <a:pPr lvl="1"/>
            <a:r>
              <a:rPr lang="en-US" dirty="0"/>
              <a:t>Still encountered in practice</a:t>
            </a:r>
          </a:p>
          <a:p>
            <a:pPr lvl="1"/>
            <a:r>
              <a:rPr lang="en-US" dirty="0"/>
              <a:t>Interesting attacks</a:t>
            </a:r>
          </a:p>
        </p:txBody>
      </p:sp>
    </p:spTree>
    <p:extLst>
      <p:ext uri="{BB962C8B-B14F-4D97-AF65-F5344CB8AC3E}">
        <p14:creationId xmlns:p14="http://schemas.microsoft.com/office/powerpoint/2010/main" val="96511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B5E51-17E6-4A2C-B416-528F7BC8F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RC4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26A79-27EA-4233-BCFE-5F4ADE382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 consists of a 256-byte array S, which is always a permutation of {0,1}</a:t>
            </a:r>
            <a:r>
              <a:rPr lang="en-US" baseline="30000" dirty="0"/>
              <a:t>8</a:t>
            </a:r>
            <a:r>
              <a:rPr lang="en-US" dirty="0"/>
              <a:t>, along with integers 0 ≤ </a:t>
            </a:r>
            <a:r>
              <a:rPr lang="en-US" dirty="0" err="1"/>
              <a:t>i</a:t>
            </a:r>
            <a:r>
              <a:rPr lang="en-US" dirty="0"/>
              <a:t>, j ≤ 255</a:t>
            </a:r>
          </a:p>
          <a:p>
            <a:pPr lvl="1"/>
            <a:r>
              <a:rPr lang="en-US" dirty="0"/>
              <a:t>Note S can be viewed as a permutation of {0,1}</a:t>
            </a:r>
            <a:r>
              <a:rPr lang="en-US" baseline="30000" dirty="0"/>
              <a:t>8</a:t>
            </a:r>
            <a:r>
              <a:rPr lang="en-US" dirty="0"/>
              <a:t> that is constantly changing</a:t>
            </a:r>
          </a:p>
        </p:txBody>
      </p:sp>
    </p:spTree>
    <p:extLst>
      <p:ext uri="{BB962C8B-B14F-4D97-AF65-F5344CB8AC3E}">
        <p14:creationId xmlns:p14="http://schemas.microsoft.com/office/powerpoint/2010/main" val="12941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RC4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50" y="2362200"/>
            <a:ext cx="3375053" cy="297180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9294" y="2331720"/>
            <a:ext cx="4747506" cy="304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094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RC4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designed to take an IV, but often used with an IV anyway</a:t>
            </a:r>
          </a:p>
          <a:p>
            <a:pPr lvl="1"/>
            <a:r>
              <a:rPr lang="en-US" dirty="0"/>
              <a:t>E.g., prepend IV to the key</a:t>
            </a:r>
          </a:p>
        </p:txBody>
      </p:sp>
    </p:spTree>
    <p:extLst>
      <p:ext uri="{BB962C8B-B14F-4D97-AF65-F5344CB8AC3E}">
        <p14:creationId xmlns:p14="http://schemas.microsoft.com/office/powerpoint/2010/main" val="3106718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Attack: bias in 2</a:t>
            </a:r>
            <a:r>
              <a:rPr lang="en-US" baseline="30000" dirty="0"/>
              <a:t>nd</a:t>
            </a:r>
            <a:r>
              <a:rPr lang="en-US" dirty="0"/>
              <a:t> output byte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/>
          </a:bodyPr>
          <a:lstStyle/>
          <a:p>
            <a:r>
              <a:rPr lang="en-US" dirty="0"/>
              <a:t>Let S</a:t>
            </a:r>
            <a:r>
              <a:rPr lang="en-US" baseline="-25000" dirty="0"/>
              <a:t>t</a:t>
            </a:r>
            <a:r>
              <a:rPr lang="en-US" dirty="0"/>
              <a:t> denote permutation S after t steps</a:t>
            </a:r>
          </a:p>
          <a:p>
            <a:pPr lvl="1"/>
            <a:r>
              <a:rPr lang="en-US" dirty="0"/>
              <a:t>Treat S</a:t>
            </a:r>
            <a:r>
              <a:rPr lang="en-US" baseline="-25000" dirty="0"/>
              <a:t>0</a:t>
            </a:r>
            <a:r>
              <a:rPr lang="en-US" dirty="0"/>
              <a:t> as uniform for simplicity</a:t>
            </a:r>
          </a:p>
          <a:p>
            <a:r>
              <a:rPr lang="en-US" dirty="0"/>
              <a:t>Say X = S</a:t>
            </a:r>
            <a:r>
              <a:rPr lang="en-US" baseline="-25000" dirty="0"/>
              <a:t>0</a:t>
            </a:r>
            <a:r>
              <a:rPr lang="en-US" dirty="0"/>
              <a:t>[1] </a:t>
            </a:r>
            <a:r>
              <a:rPr lang="en-US" dirty="0">
                <a:sym typeface="Symbol" panose="05050102010706020507" pitchFamily="18" charset="2"/>
              </a:rPr>
              <a:t> 2 and S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[2] = 0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Occurs with probability 1/256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Then: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After 1 step, S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[X]=X,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=1, j=X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After 2 steps, j=X; output S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[X]=0</a:t>
            </a:r>
          </a:p>
          <a:p>
            <a:r>
              <a:rPr lang="en-US" dirty="0">
                <a:sym typeface="Symbol" panose="05050102010706020507" pitchFamily="18" charset="2"/>
              </a:rPr>
              <a:t>Otherwise, S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[X] is a uniform byte</a:t>
            </a:r>
          </a:p>
          <a:p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[2</a:t>
            </a:r>
            <a:r>
              <a:rPr lang="en-US" baseline="30000" dirty="0">
                <a:sym typeface="Symbol" panose="05050102010706020507" pitchFamily="18" charset="2"/>
              </a:rPr>
              <a:t>nd</a:t>
            </a:r>
            <a:r>
              <a:rPr lang="en-US" dirty="0">
                <a:sym typeface="Symbol" panose="05050102010706020507" pitchFamily="18" charset="2"/>
              </a:rPr>
              <a:t> byte is 0] 2/256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407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RC4 bias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Statistical bias in other output bytes was determined experimentally</a:t>
            </a:r>
          </a:p>
          <a:p>
            <a:endParaRPr lang="en-US" dirty="0"/>
          </a:p>
          <a:p>
            <a:r>
              <a:rPr lang="en-US" dirty="0"/>
              <a:t>Enough to break pseudo-OTP encryption based on RC4!</a:t>
            </a:r>
          </a:p>
          <a:p>
            <a:pPr lvl="1"/>
            <a:r>
              <a:rPr lang="en-US"/>
              <a:t>See http://www.isg.rhul.ac.uk/tls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840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Block ciphers</a:t>
            </a:r>
          </a:p>
        </p:txBody>
      </p:sp>
    </p:spTree>
    <p:extLst>
      <p:ext uri="{BB962C8B-B14F-4D97-AF65-F5344CB8AC3E}">
        <p14:creationId xmlns:p14="http://schemas.microsoft.com/office/powerpoint/2010/main" val="2461592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Want keyed permutation </a:t>
            </a:r>
            <a:br>
              <a:rPr lang="en-US" dirty="0"/>
            </a:br>
            <a:r>
              <a:rPr lang="en-US" dirty="0"/>
              <a:t>            F: {0,1}</a:t>
            </a:r>
            <a:r>
              <a:rPr lang="en-US" baseline="30000" dirty="0"/>
              <a:t>n</a:t>
            </a:r>
            <a:r>
              <a:rPr lang="en-US" dirty="0"/>
              <a:t> x {0,1}</a:t>
            </a:r>
            <a:r>
              <a:rPr lang="en-US" altLang="en-US" baseline="30000" dirty="0">
                <a:latin typeface="Script MT Bold" panose="03040602040607080904" pitchFamily="66" charset="0"/>
              </a:rPr>
              <a:t>l</a:t>
            </a:r>
            <a:r>
              <a:rPr lang="en-US" altLang="en-US" dirty="0">
                <a:latin typeface="Script MT Bold" panose="03040602040607080904" pitchFamily="66" charset="0"/>
              </a:rPr>
              <a:t> </a:t>
            </a:r>
            <a:r>
              <a:rPr lang="en-US" altLang="en-US" dirty="0">
                <a:latin typeface="Script MT Bold" panose="03040602040607080904" pitchFamily="66" charset="0"/>
                <a:sym typeface="Symbol" panose="05050102010706020507" pitchFamily="18" charset="2"/>
              </a:rPr>
              <a:t> </a:t>
            </a:r>
            <a:r>
              <a:rPr lang="en-US" dirty="0"/>
              <a:t>{0,1}</a:t>
            </a:r>
            <a:r>
              <a:rPr lang="en-US" altLang="en-US" baseline="30000" dirty="0">
                <a:latin typeface="Script MT Bold" panose="03040602040607080904" pitchFamily="66" charset="0"/>
              </a:rPr>
              <a:t>l</a:t>
            </a:r>
            <a:endParaRPr lang="en-US" altLang="en-US" dirty="0">
              <a:latin typeface="Script MT Bold" panose="03040602040607080904" pitchFamily="66" charset="0"/>
            </a:endParaRPr>
          </a:p>
          <a:p>
            <a:pPr lvl="1"/>
            <a:r>
              <a:rPr lang="en-US" altLang="en-US" dirty="0"/>
              <a:t>n = key length, </a:t>
            </a:r>
            <a:r>
              <a:rPr lang="en-US" altLang="en-US" dirty="0">
                <a:latin typeface="Script MT Bold" panose="03040602040607080904" pitchFamily="66" charset="0"/>
              </a:rPr>
              <a:t>l</a:t>
            </a:r>
            <a:r>
              <a:rPr lang="en-US" altLang="en-US" baseline="30000" dirty="0">
                <a:latin typeface="Script MT Bold" panose="03040602040607080904" pitchFamily="66" charset="0"/>
              </a:rPr>
              <a:t> </a:t>
            </a:r>
            <a:r>
              <a:rPr lang="en-US" altLang="en-US" dirty="0"/>
              <a:t>= block length</a:t>
            </a:r>
          </a:p>
          <a:p>
            <a:endParaRPr lang="en-US" altLang="en-US" dirty="0"/>
          </a:p>
          <a:p>
            <a:r>
              <a:rPr lang="en-US" altLang="en-US" dirty="0"/>
              <a:t>Want </a:t>
            </a:r>
            <a:r>
              <a:rPr lang="en-US" altLang="en-US" dirty="0" err="1"/>
              <a:t>F</a:t>
            </a:r>
            <a:r>
              <a:rPr lang="en-US" altLang="en-US" baseline="-25000" dirty="0" err="1"/>
              <a:t>k</a:t>
            </a:r>
            <a:r>
              <a:rPr lang="en-US" altLang="en-US" dirty="0"/>
              <a:t> (for uniform, unknown key k) to be indistinguishable from a uniform permutation over </a:t>
            </a:r>
            <a:r>
              <a:rPr lang="en-US" dirty="0"/>
              <a:t>{0,1}</a:t>
            </a:r>
            <a:r>
              <a:rPr lang="en-US" altLang="en-US" baseline="30000" dirty="0">
                <a:latin typeface="Script MT Bold" panose="03040602040607080904" pitchFamily="66" charset="0"/>
              </a:rPr>
              <a:t>l</a:t>
            </a:r>
            <a:r>
              <a:rPr lang="en-US" altLang="en-US" dirty="0"/>
              <a:t>, for attacks running in time </a:t>
            </a:r>
            <a:r>
              <a:rPr lang="en-US" dirty="0">
                <a:sym typeface="Symbol" panose="05050102010706020507" pitchFamily="18" charset="2"/>
              </a:rPr>
              <a:t>2</a:t>
            </a:r>
            <a:r>
              <a:rPr lang="en-US" baseline="30000" dirty="0">
                <a:sym typeface="Symbol" panose="05050102010706020507" pitchFamily="18" charset="2"/>
              </a:rPr>
              <a:t>n</a:t>
            </a:r>
            <a:endParaRPr lang="en-US" altLang="en-US" dirty="0">
              <a:latin typeface="Script MT Bold" panose="030406020406070809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343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block cipher is </a:t>
            </a:r>
            <a:r>
              <a:rPr lang="en-US" i="1" dirty="0"/>
              <a:t>not</a:t>
            </a:r>
            <a:r>
              <a:rPr lang="en-US" dirty="0"/>
              <a:t> an encryption scheme!!</a:t>
            </a:r>
          </a:p>
          <a:p>
            <a:r>
              <a:rPr lang="en-US" dirty="0"/>
              <a:t>Nevertheless, some of the terminology used is the same (for historical reasons)</a:t>
            </a:r>
          </a:p>
          <a:p>
            <a:pPr lvl="1"/>
            <a:r>
              <a:rPr lang="en-US" dirty="0"/>
              <a:t>“known-plaintext attack”: attacker given {(x,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(x)} for arbitrary x (outside control of the attacker)</a:t>
            </a:r>
          </a:p>
          <a:p>
            <a:pPr lvl="1"/>
            <a:r>
              <a:rPr lang="en-US" dirty="0"/>
              <a:t>“chosen-plaintext attack”: attacker can query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(</a:t>
            </a:r>
            <a:r>
              <a:rPr lang="en-US" baseline="30000" dirty="0"/>
              <a:t>.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“chosen-</a:t>
            </a:r>
            <a:r>
              <a:rPr lang="en-US" dirty="0" err="1"/>
              <a:t>ciphertext</a:t>
            </a:r>
            <a:r>
              <a:rPr lang="en-US" dirty="0"/>
              <a:t> attack”: attacker can query both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(</a:t>
            </a:r>
            <a:r>
              <a:rPr lang="en-US" baseline="30000" dirty="0"/>
              <a:t>.</a:t>
            </a:r>
            <a:r>
              <a:rPr lang="en-US" dirty="0"/>
              <a:t>) and F</a:t>
            </a:r>
            <a:r>
              <a:rPr lang="en-US" baseline="-25000" dirty="0"/>
              <a:t>k</a:t>
            </a:r>
            <a:r>
              <a:rPr lang="en-US" baseline="30000" dirty="0"/>
              <a:t>-1</a:t>
            </a:r>
            <a:r>
              <a:rPr lang="en-US" dirty="0"/>
              <a:t>(</a:t>
            </a:r>
            <a:r>
              <a:rPr lang="en-US" baseline="30000" dirty="0"/>
              <a:t>.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891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Concrete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 in the case of stream ciphers, we are interested in </a:t>
            </a:r>
            <a:r>
              <a:rPr lang="en-US" i="1" dirty="0"/>
              <a:t>concrete</a:t>
            </a:r>
            <a:r>
              <a:rPr lang="en-US" dirty="0"/>
              <a:t> security for a given key length n</a:t>
            </a:r>
          </a:p>
          <a:p>
            <a:pPr lvl="1"/>
            <a:r>
              <a:rPr lang="en-US" dirty="0"/>
              <a:t>Best attack should take time </a:t>
            </a:r>
            <a:r>
              <a:rPr lang="en-US" dirty="0">
                <a:sym typeface="Symbol" panose="05050102010706020507" pitchFamily="18" charset="2"/>
              </a:rPr>
              <a:t> 2</a:t>
            </a:r>
            <a:r>
              <a:rPr lang="en-US" baseline="30000" dirty="0">
                <a:sym typeface="Symbol" panose="05050102010706020507" pitchFamily="18" charset="2"/>
              </a:rPr>
              <a:t>n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If there is an attack taking time 2</a:t>
            </a:r>
            <a:r>
              <a:rPr lang="en-US" baseline="30000" dirty="0">
                <a:sym typeface="Symbol" panose="05050102010706020507" pitchFamily="18" charset="2"/>
              </a:rPr>
              <a:t>n/2</a:t>
            </a:r>
            <a:r>
              <a:rPr lang="en-US" dirty="0">
                <a:sym typeface="Symbol" panose="05050102010706020507" pitchFamily="18" charset="2"/>
              </a:rPr>
              <a:t> then the cipher is considered insecure</a:t>
            </a:r>
          </a:p>
          <a:p>
            <a:pPr lvl="1"/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Look at both distinguishing attacks and key-recovery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659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LFSRs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Degree n </a:t>
            </a:r>
            <a:r>
              <a:rPr lang="en-US" dirty="0">
                <a:sym typeface="Symbol" panose="05050102010706020507" pitchFamily="18" charset="2"/>
              </a:rPr>
              <a:t> </a:t>
            </a:r>
            <a:r>
              <a:rPr lang="en-US" dirty="0"/>
              <a:t>n registers</a:t>
            </a:r>
          </a:p>
          <a:p>
            <a:r>
              <a:rPr lang="en-US" dirty="0"/>
              <a:t>State: bits s</a:t>
            </a:r>
            <a:r>
              <a:rPr lang="en-US" baseline="-25000" dirty="0"/>
              <a:t>n-1</a:t>
            </a:r>
            <a:r>
              <a:rPr lang="en-US" dirty="0"/>
              <a:t>, …, s</a:t>
            </a:r>
            <a:r>
              <a:rPr lang="en-US" baseline="-25000" dirty="0"/>
              <a:t>0</a:t>
            </a:r>
            <a:r>
              <a:rPr lang="en-US" dirty="0"/>
              <a:t> (contents of the registers)</a:t>
            </a:r>
          </a:p>
          <a:p>
            <a:r>
              <a:rPr lang="en-US" dirty="0"/>
              <a:t>Feedback coefficients c</a:t>
            </a:r>
            <a:r>
              <a:rPr lang="en-US" baseline="-25000" dirty="0"/>
              <a:t>n-1</a:t>
            </a:r>
            <a:r>
              <a:rPr lang="en-US" dirty="0"/>
              <a:t>, …, c</a:t>
            </a:r>
            <a:r>
              <a:rPr lang="en-US" baseline="-25000" dirty="0"/>
              <a:t>0</a:t>
            </a:r>
            <a:r>
              <a:rPr lang="en-US" dirty="0"/>
              <a:t> (do not change; part of the design, not the state)</a:t>
            </a:r>
          </a:p>
          <a:p>
            <a:r>
              <a:rPr lang="en-US" dirty="0"/>
              <a:t>Registers updated, and output generated, in each “clock tick”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368555-7247-4A0D-8B7A-9CAFAD3AA3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4629094"/>
            <a:ext cx="5057406" cy="195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3909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block ciphers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Want </a:t>
            </a:r>
            <a:r>
              <a:rPr lang="en-US" altLang="en-US" dirty="0" err="1"/>
              <a:t>F</a:t>
            </a:r>
            <a:r>
              <a:rPr lang="en-US" altLang="en-US" baseline="-25000" dirty="0" err="1"/>
              <a:t>k</a:t>
            </a:r>
            <a:r>
              <a:rPr lang="en-US" altLang="en-US" dirty="0"/>
              <a:t> (for uniform, unknown key k) to be indistinguishable from a uniform permutation over </a:t>
            </a:r>
            <a:r>
              <a:rPr lang="en-US" dirty="0"/>
              <a:t>{0,1}</a:t>
            </a:r>
            <a:r>
              <a:rPr lang="en-US" altLang="en-US" baseline="30000" dirty="0">
                <a:latin typeface="Script MT Bold" panose="03040602040607080904" pitchFamily="66" charset="0"/>
              </a:rPr>
              <a:t>l</a:t>
            </a:r>
            <a:endParaRPr lang="en-US" altLang="en-US" dirty="0">
              <a:latin typeface="Script MT Bold" panose="03040602040607080904" pitchFamily="66" charset="0"/>
            </a:endParaRPr>
          </a:p>
          <a:p>
            <a:r>
              <a:rPr lang="en-US" dirty="0"/>
              <a:t>If x and x’ differ in one bit, what should the relation between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(x) and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(x’) be?</a:t>
            </a:r>
          </a:p>
          <a:p>
            <a:pPr lvl="1"/>
            <a:r>
              <a:rPr lang="en-US" dirty="0"/>
              <a:t>How many bits should change (on average)?</a:t>
            </a:r>
          </a:p>
          <a:p>
            <a:pPr lvl="1"/>
            <a:r>
              <a:rPr lang="en-US" dirty="0"/>
              <a:t>Which bits should change?</a:t>
            </a:r>
          </a:p>
          <a:p>
            <a:r>
              <a:rPr lang="en-US" dirty="0"/>
              <a:t>How to achieve this?</a:t>
            </a:r>
          </a:p>
        </p:txBody>
      </p:sp>
    </p:spTree>
    <p:extLst>
      <p:ext uri="{BB962C8B-B14F-4D97-AF65-F5344CB8AC3E}">
        <p14:creationId xmlns:p14="http://schemas.microsoft.com/office/powerpoint/2010/main" val="790586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Confusion/diffusion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types of steps</a:t>
            </a:r>
          </a:p>
          <a:p>
            <a:pPr lvl="1"/>
            <a:r>
              <a:rPr lang="en-US" dirty="0"/>
              <a:t>“Confusion”: Small change in input to the step yields small, “random” change in output of the step</a:t>
            </a:r>
          </a:p>
          <a:p>
            <a:endParaRPr lang="en-US" dirty="0"/>
          </a:p>
          <a:p>
            <a:pPr lvl="1"/>
            <a:r>
              <a:rPr lang="en-US" dirty="0"/>
              <a:t>“Diffusion”: Small change in input to the step should be propagated to affect entire output of the step</a:t>
            </a:r>
          </a:p>
        </p:txBody>
      </p:sp>
    </p:spTree>
    <p:extLst>
      <p:ext uri="{BB962C8B-B14F-4D97-AF65-F5344CB8AC3E}">
        <p14:creationId xmlns:p14="http://schemas.microsoft.com/office/powerpoint/2010/main" val="7384128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paradigms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design paradigms</a:t>
            </a:r>
          </a:p>
          <a:p>
            <a:pPr lvl="1"/>
            <a:r>
              <a:rPr lang="en-US" dirty="0"/>
              <a:t>Substitution-permutation networks (SPNs)</a:t>
            </a:r>
          </a:p>
          <a:p>
            <a:pPr lvl="1"/>
            <a:r>
              <a:rPr lang="en-US" dirty="0" err="1"/>
              <a:t>Feistel</a:t>
            </a:r>
            <a:r>
              <a:rPr lang="en-US" dirty="0"/>
              <a:t> networks</a:t>
            </a:r>
          </a:p>
        </p:txBody>
      </p:sp>
    </p:spTree>
    <p:extLst>
      <p:ext uri="{BB962C8B-B14F-4D97-AF65-F5344CB8AC3E}">
        <p14:creationId xmlns:p14="http://schemas.microsoft.com/office/powerpoint/2010/main" val="34573150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Build “random-looking” permutation on </a:t>
            </a:r>
            <a:r>
              <a:rPr lang="en-US" b="1" dirty="0"/>
              <a:t>long </a:t>
            </a:r>
            <a:r>
              <a:rPr lang="en-US" dirty="0"/>
              <a:t>input from random permutations on </a:t>
            </a:r>
            <a:r>
              <a:rPr lang="en-US" b="1" dirty="0"/>
              <a:t>short </a:t>
            </a:r>
            <a:r>
              <a:rPr lang="en-US" dirty="0"/>
              <a:t>input</a:t>
            </a:r>
          </a:p>
          <a:p>
            <a:pPr lvl="1"/>
            <a:r>
              <a:rPr lang="en-US" dirty="0"/>
              <a:t>What is the key length for a random permutation </a:t>
            </a:r>
            <a:br>
              <a:rPr lang="en-US" dirty="0"/>
            </a:br>
            <a:r>
              <a:rPr lang="en-US" dirty="0"/>
              <a:t>on {0,1}</a:t>
            </a:r>
            <a:r>
              <a:rPr lang="en-US" baseline="30000" dirty="0">
                <a:latin typeface="Brush Script MT" panose="03060802040406070304" pitchFamily="66" charset="0"/>
              </a:rPr>
              <a:t>l 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E.g. (assuming 8-byte block length),</a:t>
            </a:r>
            <a:br>
              <a:rPr lang="en-US" dirty="0"/>
            </a:br>
            <a:r>
              <a:rPr lang="en-US" dirty="0"/>
              <a:t>            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(x) = f</a:t>
            </a:r>
            <a:r>
              <a:rPr lang="en-US" baseline="-25000" dirty="0"/>
              <a:t>k1</a:t>
            </a:r>
            <a:r>
              <a:rPr lang="en-US" dirty="0"/>
              <a:t>(x</a:t>
            </a:r>
            <a:r>
              <a:rPr lang="en-US" baseline="-25000" dirty="0"/>
              <a:t>1</a:t>
            </a:r>
            <a:r>
              <a:rPr lang="en-US" dirty="0"/>
              <a:t>) f</a:t>
            </a:r>
            <a:r>
              <a:rPr lang="en-US" baseline="-25000" dirty="0"/>
              <a:t>k2</a:t>
            </a:r>
            <a:r>
              <a:rPr lang="en-US" dirty="0"/>
              <a:t>(x</a:t>
            </a:r>
            <a:r>
              <a:rPr lang="en-US" baseline="-25000" dirty="0"/>
              <a:t>2</a:t>
            </a:r>
            <a:r>
              <a:rPr lang="en-US" dirty="0"/>
              <a:t>) … f</a:t>
            </a:r>
            <a:r>
              <a:rPr lang="en-US" baseline="-25000" dirty="0"/>
              <a:t>k8</a:t>
            </a:r>
            <a:r>
              <a:rPr lang="en-US" dirty="0"/>
              <a:t>(x</a:t>
            </a:r>
            <a:r>
              <a:rPr lang="en-US" baseline="-25000" dirty="0"/>
              <a:t>8</a:t>
            </a:r>
            <a:r>
              <a:rPr lang="en-US" dirty="0"/>
              <a:t>),</a:t>
            </a:r>
            <a:br>
              <a:rPr lang="en-US" dirty="0"/>
            </a:br>
            <a:r>
              <a:rPr lang="en-US" dirty="0"/>
              <a:t>where each f is a </a:t>
            </a:r>
            <a:r>
              <a:rPr lang="en-US"/>
              <a:t>random permutation </a:t>
            </a:r>
            <a:r>
              <a:rPr lang="en-US" dirty="0"/>
              <a:t>on {0,1}</a:t>
            </a:r>
            <a:r>
              <a:rPr lang="en-US" baseline="30000" dirty="0"/>
              <a:t>8</a:t>
            </a:r>
            <a:endParaRPr lang="en-US" dirty="0"/>
          </a:p>
          <a:p>
            <a:pPr lvl="1"/>
            <a:r>
              <a:rPr lang="en-US" dirty="0"/>
              <a:t>How long is the key for F?</a:t>
            </a:r>
          </a:p>
        </p:txBody>
      </p:sp>
    </p:spTree>
    <p:extLst>
      <p:ext uri="{BB962C8B-B14F-4D97-AF65-F5344CB8AC3E}">
        <p14:creationId xmlns:p14="http://schemas.microsoft.com/office/powerpoint/2010/main" val="57948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SPN</a:t>
            </a:r>
          </a:p>
        </p:txBody>
      </p:sp>
      <p:sp>
        <p:nvSpPr>
          <p:cNvPr id="4" name="Rectangle 3"/>
          <p:cNvSpPr/>
          <p:nvPr/>
        </p:nvSpPr>
        <p:spPr>
          <a:xfrm>
            <a:off x="20574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670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766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862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4958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1054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7150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3246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0574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6670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2766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8862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4958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054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7150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3246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4" idx="2"/>
          </p:cNvCxnSpPr>
          <p:nvPr/>
        </p:nvCxnSpPr>
        <p:spPr>
          <a:xfrm>
            <a:off x="2362200" y="25146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057400" y="3200400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n-US" baseline="-25000" dirty="0"/>
              <a:t>k1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2667000" y="3200400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n-US" baseline="-25000" dirty="0"/>
              <a:t>k2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971800" y="25146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362200" y="38100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971800" y="38100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629400" y="25146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629400" y="38100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132171" y="2964359"/>
            <a:ext cx="11256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.  .  .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1676400" y="5867400"/>
            <a:ext cx="5662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Is this a pseudorandom permutation?</a:t>
            </a:r>
            <a:endParaRPr lang="en-US" sz="2000" dirty="0"/>
          </a:p>
        </p:txBody>
      </p:sp>
      <p:sp>
        <p:nvSpPr>
          <p:cNvPr id="32" name="Oval 31"/>
          <p:cNvSpPr/>
          <p:nvPr/>
        </p:nvSpPr>
        <p:spPr>
          <a:xfrm>
            <a:off x="6324600" y="3200400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n-US" baseline="-25000" dirty="0"/>
              <a:t>k8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28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has confusion but no diffusion</a:t>
            </a:r>
          </a:p>
          <a:p>
            <a:pPr lvl="1"/>
            <a:r>
              <a:rPr lang="en-US" dirty="0"/>
              <a:t>Add a </a:t>
            </a:r>
            <a:r>
              <a:rPr lang="en-US" i="1" dirty="0"/>
              <a:t>mixing permutation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63596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Nonlinear</a:t>
            </a:r>
            <a:r>
              <a:rPr lang="en-US" dirty="0"/>
              <a:t> FSRs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Add </a:t>
            </a:r>
            <a:r>
              <a:rPr lang="en-US" i="1" dirty="0"/>
              <a:t>nonlinearity</a:t>
            </a:r>
            <a:r>
              <a:rPr lang="en-US" dirty="0"/>
              <a:t> to prevent attacks</a:t>
            </a:r>
          </a:p>
          <a:p>
            <a:pPr lvl="1"/>
            <a:r>
              <a:rPr lang="en-US" dirty="0"/>
              <a:t>Nonlinear feedback</a:t>
            </a:r>
          </a:p>
          <a:p>
            <a:pPr lvl="1"/>
            <a:r>
              <a:rPr lang="en-US" dirty="0"/>
              <a:t>Nonlinear output (nonlinear filter)</a:t>
            </a:r>
          </a:p>
          <a:p>
            <a:pPr lvl="1"/>
            <a:r>
              <a:rPr lang="en-US" dirty="0"/>
              <a:t>Multiple LFSRs (combination generator)</a:t>
            </a:r>
          </a:p>
          <a:p>
            <a:pPr lvl="1"/>
            <a:r>
              <a:rPr lang="en-US" dirty="0"/>
              <a:t>…or some combination of the above</a:t>
            </a:r>
          </a:p>
          <a:p>
            <a:r>
              <a:rPr lang="en-US" dirty="0"/>
              <a:t>Still want to preserve statistical properties of the output, and long cycle length</a:t>
            </a:r>
          </a:p>
          <a:p>
            <a:r>
              <a:rPr lang="en-US" dirty="0"/>
              <a:t>From now on, assume design (including feedback coefficients) is fixed</a:t>
            </a:r>
          </a:p>
          <a:p>
            <a:pPr lvl="1"/>
            <a:r>
              <a:rPr lang="en-US" dirty="0"/>
              <a:t>Key only determines the initial register contents</a:t>
            </a:r>
          </a:p>
        </p:txBody>
      </p:sp>
    </p:spTree>
    <p:extLst>
      <p:ext uri="{BB962C8B-B14F-4D97-AF65-F5344CB8AC3E}">
        <p14:creationId xmlns:p14="http://schemas.microsoft.com/office/powerpoint/2010/main" val="791856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 generator</a:t>
            </a:r>
          </a:p>
        </p:txBody>
      </p:sp>
      <p:sp>
        <p:nvSpPr>
          <p:cNvPr id="5" name="Rectangle 4"/>
          <p:cNvSpPr/>
          <p:nvPr/>
        </p:nvSpPr>
        <p:spPr>
          <a:xfrm>
            <a:off x="1676400" y="2112497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a</a:t>
            </a:r>
            <a:r>
              <a:rPr lang="en-US" sz="3600" baseline="-25000" dirty="0"/>
              <a:t>3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90800" y="2112497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a</a:t>
            </a:r>
            <a:r>
              <a:rPr lang="en-US" sz="3600" baseline="-25000" dirty="0"/>
              <a:t>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05200" y="2112497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a</a:t>
            </a:r>
            <a:r>
              <a:rPr lang="en-US" sz="3600" baseline="-25000" dirty="0"/>
              <a:t>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419600" y="2112497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a</a:t>
            </a:r>
            <a:r>
              <a:rPr lang="en-US" sz="3600" baseline="-25000" dirty="0"/>
              <a:t>0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62000" y="2112497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a</a:t>
            </a:r>
            <a:r>
              <a:rPr lang="en-US" sz="3600" baseline="-25000" dirty="0"/>
              <a:t>4</a:t>
            </a:r>
            <a:endParaRPr lang="en-US" dirty="0"/>
          </a:p>
        </p:txBody>
      </p:sp>
      <p:cxnSp>
        <p:nvCxnSpPr>
          <p:cNvPr id="11" name="Straight Connector 10"/>
          <p:cNvCxnSpPr>
            <a:stCxn id="9" idx="1"/>
          </p:cNvCxnSpPr>
          <p:nvPr/>
        </p:nvCxnSpPr>
        <p:spPr>
          <a:xfrm flipH="1">
            <a:off x="304800" y="2569697"/>
            <a:ext cx="4572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304800" y="1600200"/>
            <a:ext cx="0" cy="96949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49735" y="1295400"/>
            <a:ext cx="538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ym typeface="Symbol" panose="05050102010706020507" pitchFamily="18" charset="2"/>
              </a:rPr>
              <a:t>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304800" y="1600200"/>
            <a:ext cx="7620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692935" y="1295400"/>
            <a:ext cx="538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ym typeface="Symbol" panose="05050102010706020507" pitchFamily="18" charset="2"/>
              </a:rPr>
              <a:t>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097133" y="1618566"/>
            <a:ext cx="779667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371600" y="1618566"/>
            <a:ext cx="242073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962400" y="1789331"/>
            <a:ext cx="0" cy="34426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514600" y="40386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b</a:t>
            </a:r>
            <a:r>
              <a:rPr lang="en-US" sz="3600" baseline="-25000" dirty="0"/>
              <a:t>2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3429000" y="40386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b</a:t>
            </a:r>
            <a:r>
              <a:rPr lang="en-US" sz="3600" baseline="-25000" dirty="0"/>
              <a:t>1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4343400" y="40386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b</a:t>
            </a:r>
            <a:r>
              <a:rPr lang="en-US" sz="3600" baseline="-25000" dirty="0"/>
              <a:t>0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1600200" y="40386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b</a:t>
            </a:r>
            <a:r>
              <a:rPr lang="en-US" sz="3600" baseline="-25000" dirty="0"/>
              <a:t>3</a:t>
            </a:r>
            <a:endParaRPr lang="en-US" dirty="0"/>
          </a:p>
        </p:txBody>
      </p:sp>
      <p:cxnSp>
        <p:nvCxnSpPr>
          <p:cNvPr id="37" name="Straight Connector 36"/>
          <p:cNvCxnSpPr>
            <a:stCxn id="35" idx="1"/>
          </p:cNvCxnSpPr>
          <p:nvPr/>
        </p:nvCxnSpPr>
        <p:spPr>
          <a:xfrm flipH="1">
            <a:off x="1143000" y="4495800"/>
            <a:ext cx="4572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1143000" y="3523565"/>
            <a:ext cx="0" cy="97223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787935" y="3200400"/>
            <a:ext cx="538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ym typeface="Symbol" panose="05050102010706020507" pitchFamily="18" charset="2"/>
              </a:rPr>
              <a:t></a:t>
            </a:r>
            <a:endParaRPr lang="en-US" dirty="0"/>
          </a:p>
        </p:txBody>
      </p:sp>
      <p:cxnSp>
        <p:nvCxnSpPr>
          <p:cNvPr id="40" name="Straight Connector 39"/>
          <p:cNvCxnSpPr/>
          <p:nvPr/>
        </p:nvCxnSpPr>
        <p:spPr>
          <a:xfrm flipH="1">
            <a:off x="1143000" y="3523565"/>
            <a:ext cx="7620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2209800" y="3541931"/>
            <a:ext cx="25908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4800600" y="3541931"/>
            <a:ext cx="0" cy="49667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2057400" y="3674281"/>
            <a:ext cx="0" cy="3643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4876800" y="1618488"/>
            <a:ext cx="0" cy="484632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1219200" y="1749862"/>
            <a:ext cx="0" cy="34426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2514600" y="58674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c</a:t>
            </a:r>
            <a:r>
              <a:rPr lang="en-US" sz="3600" baseline="-25000" dirty="0"/>
              <a:t>2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3429000" y="58674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c</a:t>
            </a:r>
            <a:r>
              <a:rPr lang="en-US" sz="3600" baseline="-25000" dirty="0"/>
              <a:t>1</a:t>
            </a:r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4343400" y="5867400"/>
            <a:ext cx="914400" cy="9144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3600" dirty="0"/>
              <a:t>c</a:t>
            </a:r>
            <a:r>
              <a:rPr lang="en-US" sz="3600" baseline="-25000" dirty="0"/>
              <a:t>0</a:t>
            </a:r>
            <a:endParaRPr lang="en-US" dirty="0"/>
          </a:p>
        </p:txBody>
      </p:sp>
      <p:cxnSp>
        <p:nvCxnSpPr>
          <p:cNvPr id="77" name="Straight Connector 76"/>
          <p:cNvCxnSpPr/>
          <p:nvPr/>
        </p:nvCxnSpPr>
        <p:spPr>
          <a:xfrm flipH="1">
            <a:off x="2016535" y="6324600"/>
            <a:ext cx="457200" cy="0"/>
          </a:xfrm>
          <a:prstGeom prst="line">
            <a:avLst/>
          </a:prstGeom>
          <a:ln w="19050">
            <a:solidFill>
              <a:schemeClr val="tx1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2016535" y="5352365"/>
            <a:ext cx="0" cy="97223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2661470" y="5029200"/>
            <a:ext cx="538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ym typeface="Symbol" panose="05050102010706020507" pitchFamily="18" charset="2"/>
              </a:rPr>
              <a:t></a:t>
            </a:r>
            <a:endParaRPr lang="en-US" dirty="0"/>
          </a:p>
        </p:txBody>
      </p:sp>
      <p:cxnSp>
        <p:nvCxnSpPr>
          <p:cNvPr id="80" name="Straight Connector 79"/>
          <p:cNvCxnSpPr/>
          <p:nvPr/>
        </p:nvCxnSpPr>
        <p:spPr>
          <a:xfrm flipH="1">
            <a:off x="2016535" y="5352365"/>
            <a:ext cx="7620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H="1">
            <a:off x="3048000" y="5370731"/>
            <a:ext cx="1752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V="1">
            <a:off x="4800600" y="5370731"/>
            <a:ext cx="0" cy="49667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V="1">
            <a:off x="2930935" y="5503081"/>
            <a:ext cx="0" cy="3643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8" idx="3"/>
          </p:cNvCxnSpPr>
          <p:nvPr/>
        </p:nvCxnSpPr>
        <p:spPr>
          <a:xfrm>
            <a:off x="5334000" y="2569697"/>
            <a:ext cx="10668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6400800" y="2569697"/>
            <a:ext cx="0" cy="1697503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75" idx="3"/>
          </p:cNvCxnSpPr>
          <p:nvPr/>
        </p:nvCxnSpPr>
        <p:spPr>
          <a:xfrm>
            <a:off x="5257800" y="6324600"/>
            <a:ext cx="11430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6400800" y="4724400"/>
            <a:ext cx="0" cy="16002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33" idx="3"/>
          </p:cNvCxnSpPr>
          <p:nvPr/>
        </p:nvCxnSpPr>
        <p:spPr>
          <a:xfrm>
            <a:off x="5257800" y="4495800"/>
            <a:ext cx="1447800" cy="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6400800" y="4267200"/>
            <a:ext cx="3048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6400800" y="4724400"/>
            <a:ext cx="3048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Flowchart: Alternate Process 103"/>
          <p:cNvSpPr/>
          <p:nvPr/>
        </p:nvSpPr>
        <p:spPr>
          <a:xfrm>
            <a:off x="6705600" y="3886200"/>
            <a:ext cx="685800" cy="1278719"/>
          </a:xfrm>
          <a:prstGeom prst="flowChartAlternateProcess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/>
              <a:t>MAJ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7391400" y="4495800"/>
            <a:ext cx="685800" cy="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8939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Consider previous example, and let A, B, and C be the output sequence generated by each LFSR</a:t>
            </a:r>
          </a:p>
          <a:p>
            <a:pPr lvl="1"/>
            <a:r>
              <a:rPr lang="en-US" sz="2400" dirty="0"/>
              <a:t>So the overall output is MAJ(A, B, C)</a:t>
            </a:r>
          </a:p>
          <a:p>
            <a:endParaRPr lang="en-US" sz="2800" dirty="0"/>
          </a:p>
          <a:p>
            <a:r>
              <a:rPr lang="en-US" sz="2800" dirty="0"/>
              <a:t>Let </a:t>
            </a:r>
            <a:r>
              <a:rPr lang="en-US" sz="2800" dirty="0">
                <a:sym typeface="Symbol" panose="05050102010706020507" pitchFamily="18" charset="2"/>
              </a:rPr>
              <a:t>, , </a:t>
            </a:r>
            <a:r>
              <a:rPr lang="en-US" sz="2800" dirty="0"/>
              <a:t> denote the degree of each LFSR</a:t>
            </a:r>
          </a:p>
          <a:p>
            <a:pPr lvl="1"/>
            <a:r>
              <a:rPr lang="en-US" sz="2400" dirty="0"/>
              <a:t>Key has length </a:t>
            </a:r>
            <a:r>
              <a:rPr lang="en-US" sz="2400" dirty="0">
                <a:sym typeface="Symbol" panose="05050102010706020507" pitchFamily="18" charset="2"/>
              </a:rPr>
              <a:t> +  + </a:t>
            </a:r>
          </a:p>
          <a:p>
            <a:pPr lvl="1"/>
            <a:r>
              <a:rPr lang="en-US" sz="2400" dirty="0">
                <a:sym typeface="Symbol" panose="05050102010706020507" pitchFamily="18" charset="2"/>
              </a:rPr>
              <a:t>Want security for attacks running in time 2</a:t>
            </a:r>
            <a:r>
              <a:rPr lang="en-US" sz="2400" baseline="30000" dirty="0">
                <a:sym typeface="Symbol" panose="05050102010706020507" pitchFamily="18" charset="2"/>
              </a:rPr>
              <a:t> +  + </a:t>
            </a:r>
            <a:endParaRPr lang="en-US" sz="24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99457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>
                <a:sym typeface="Symbol" panose="05050102010706020507" pitchFamily="18" charset="2"/>
              </a:rPr>
              <a:t>Key observation: A</a:t>
            </a:r>
            <a:r>
              <a:rPr lang="en-US" sz="2800" dirty="0"/>
              <a:t>, B, and C are each highly </a:t>
            </a:r>
            <a:r>
              <a:rPr lang="en-US" sz="2800" i="1" dirty="0"/>
              <a:t>correlated</a:t>
            </a:r>
            <a:r>
              <a:rPr lang="en-US" sz="2800" dirty="0"/>
              <a:t> with the output</a:t>
            </a:r>
          </a:p>
          <a:p>
            <a:pPr lvl="1"/>
            <a:r>
              <a:rPr lang="en-US" sz="2400" dirty="0"/>
              <a:t>Assuming B, C are unbiased, </a:t>
            </a:r>
            <a:r>
              <a:rPr lang="en-US" sz="2400" dirty="0" err="1"/>
              <a:t>Pr</a:t>
            </a:r>
            <a:r>
              <a:rPr lang="en-US" sz="2400" dirty="0"/>
              <a:t>[A</a:t>
            </a:r>
            <a:r>
              <a:rPr lang="en-US" sz="2400" baseline="-25000" dirty="0"/>
              <a:t>i</a:t>
            </a:r>
            <a:r>
              <a:rPr lang="en-US" sz="2400" dirty="0"/>
              <a:t> = </a:t>
            </a:r>
            <a:r>
              <a:rPr lang="en-US" sz="2400" dirty="0" err="1"/>
              <a:t>output</a:t>
            </a:r>
            <a:r>
              <a:rPr lang="en-US" sz="2400" baseline="-25000" dirty="0" err="1"/>
              <a:t>i</a:t>
            </a:r>
            <a:r>
              <a:rPr lang="en-US" sz="2400" dirty="0"/>
              <a:t>] = ¾ for all </a:t>
            </a:r>
            <a:r>
              <a:rPr lang="en-US" sz="2400" dirty="0" err="1"/>
              <a:t>i</a:t>
            </a:r>
            <a:r>
              <a:rPr lang="en-US" sz="2400" dirty="0"/>
              <a:t> (and similarly for B, C)</a:t>
            </a:r>
          </a:p>
          <a:p>
            <a:pPr lvl="1"/>
            <a:r>
              <a:rPr lang="en-US" sz="2400" dirty="0"/>
              <a:t>Alternately, for large enough sequences, ¾ of the bits in R should be equal to the corresponding output bits</a:t>
            </a:r>
          </a:p>
          <a:p>
            <a:pPr lvl="1"/>
            <a:endParaRPr lang="en-US" sz="2400" dirty="0"/>
          </a:p>
          <a:p>
            <a:r>
              <a:rPr lang="en-US" dirty="0"/>
              <a:t>Can do a brute-force search over the state of each LFSR individually!</a:t>
            </a:r>
          </a:p>
          <a:p>
            <a:pPr lvl="1"/>
            <a:r>
              <a:rPr lang="en-US" dirty="0"/>
              <a:t>Key-recovery attack runs in time 2</a:t>
            </a:r>
            <a:r>
              <a:rPr lang="en-US" baseline="30000" dirty="0">
                <a:sym typeface="Symbol" panose="05050102010706020507" pitchFamily="18" charset="2"/>
              </a:rPr>
              <a:t></a:t>
            </a:r>
            <a:r>
              <a:rPr lang="en-US" dirty="0">
                <a:sym typeface="Symbol" panose="05050102010706020507" pitchFamily="18" charset="2"/>
              </a:rPr>
              <a:t> + 2</a:t>
            </a:r>
            <a:r>
              <a:rPr lang="en-US" baseline="30000" dirty="0">
                <a:sym typeface="Symbol" panose="05050102010706020507" pitchFamily="18" charset="2"/>
              </a:rPr>
              <a:t></a:t>
            </a:r>
            <a:r>
              <a:rPr lang="en-US" dirty="0">
                <a:sym typeface="Symbol" panose="05050102010706020507" pitchFamily="18" charset="2"/>
              </a:rPr>
              <a:t> + 2</a:t>
            </a:r>
            <a:r>
              <a:rPr lang="en-US" baseline="30000" dirty="0">
                <a:sym typeface="Symbol" panose="05050102010706020507" pitchFamily="18" charset="2"/>
              </a:rPr>
              <a:t></a:t>
            </a:r>
            <a:r>
              <a:rPr lang="en-US" dirty="0">
                <a:sym typeface="Symbol" panose="05050102010706020507" pitchFamily="18" charset="2"/>
              </a:rPr>
              <a:t> &lt; 2</a:t>
            </a:r>
            <a:r>
              <a:rPr lang="en-US" baseline="30000" dirty="0">
                <a:sym typeface="Symbol" panose="05050102010706020507" pitchFamily="18" charset="2"/>
              </a:rPr>
              <a:t> +  + 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26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Trivium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Designed by De </a:t>
            </a:r>
            <a:r>
              <a:rPr lang="en-US" dirty="0" err="1"/>
              <a:t>Canni</a:t>
            </a:r>
            <a:r>
              <a:rPr lang="en-US" dirty="0" err="1">
                <a:latin typeface="Calibri" panose="020F0502020204030204" pitchFamily="34" charset="0"/>
              </a:rPr>
              <a:t>è</a:t>
            </a:r>
            <a:r>
              <a:rPr lang="en-US" dirty="0" err="1"/>
              <a:t>re</a:t>
            </a:r>
            <a:r>
              <a:rPr lang="en-US" dirty="0"/>
              <a:t> and </a:t>
            </a:r>
            <a:r>
              <a:rPr lang="en-US" dirty="0" err="1"/>
              <a:t>Preneel</a:t>
            </a:r>
            <a:r>
              <a:rPr lang="en-US" dirty="0"/>
              <a:t> in 2006 as part of </a:t>
            </a:r>
            <a:r>
              <a:rPr lang="en-US" dirty="0" err="1"/>
              <a:t>eSTREAM</a:t>
            </a:r>
            <a:r>
              <a:rPr lang="en-US" dirty="0"/>
              <a:t> project</a:t>
            </a:r>
          </a:p>
          <a:p>
            <a:r>
              <a:rPr lang="en-US" dirty="0"/>
              <a:t>Intended to be simple and efficient (especially in hardware)</a:t>
            </a:r>
          </a:p>
          <a:p>
            <a:r>
              <a:rPr lang="en-US" dirty="0"/>
              <a:t>No attacks better than brute-force search are known!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0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Trivium</a:t>
            </a:r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600200"/>
            <a:ext cx="7150930" cy="4567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933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Trivium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Three coupled FSRs of degree 93, 84, and 111</a:t>
            </a:r>
          </a:p>
          <a:p>
            <a:pPr lvl="1"/>
            <a:r>
              <a:rPr lang="en-US" dirty="0"/>
              <a:t>288-bit state</a:t>
            </a:r>
          </a:p>
          <a:p>
            <a:r>
              <a:rPr lang="en-US" dirty="0"/>
              <a:t>Initialization:</a:t>
            </a:r>
          </a:p>
          <a:p>
            <a:pPr lvl="1"/>
            <a:r>
              <a:rPr lang="en-US" dirty="0"/>
              <a:t>80-bit key in left-most registers of first FSR</a:t>
            </a:r>
          </a:p>
          <a:p>
            <a:pPr lvl="1"/>
            <a:r>
              <a:rPr lang="en-US" dirty="0"/>
              <a:t>80-bit IV in left-most registers of second FSR</a:t>
            </a:r>
          </a:p>
          <a:p>
            <a:pPr lvl="1"/>
            <a:r>
              <a:rPr lang="en-US" dirty="0"/>
              <a:t>Remaining registers set to 0, except for three right-most registers of third FSR</a:t>
            </a:r>
          </a:p>
          <a:p>
            <a:pPr lvl="1"/>
            <a:r>
              <a:rPr lang="en-US" dirty="0"/>
              <a:t>Run for 4 x 288 clock ticks (output discarded)</a:t>
            </a:r>
          </a:p>
        </p:txBody>
      </p:sp>
    </p:spTree>
    <p:extLst>
      <p:ext uri="{BB962C8B-B14F-4D97-AF65-F5344CB8AC3E}">
        <p14:creationId xmlns:p14="http://schemas.microsoft.com/office/powerpoint/2010/main" val="3544342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12296</TotalTime>
  <Words>1046</Words>
  <Application>Microsoft Office PowerPoint</Application>
  <PresentationFormat>On-screen Show (4:3)</PresentationFormat>
  <Paragraphs>139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Brush Script MT</vt:lpstr>
      <vt:lpstr>Calibri</vt:lpstr>
      <vt:lpstr>Script MT Bold</vt:lpstr>
      <vt:lpstr>Office Theme</vt:lpstr>
      <vt:lpstr>Cryptography</vt:lpstr>
      <vt:lpstr>LFSRs</vt:lpstr>
      <vt:lpstr>Nonlinear FSRs</vt:lpstr>
      <vt:lpstr>Combination generator</vt:lpstr>
      <vt:lpstr>Correlation attacks</vt:lpstr>
      <vt:lpstr>Correlation attacks</vt:lpstr>
      <vt:lpstr>Trivium</vt:lpstr>
      <vt:lpstr>Trivium</vt:lpstr>
      <vt:lpstr>Trivium</vt:lpstr>
      <vt:lpstr>RC4</vt:lpstr>
      <vt:lpstr>RC4</vt:lpstr>
      <vt:lpstr>RC4</vt:lpstr>
      <vt:lpstr>RC4</vt:lpstr>
      <vt:lpstr>Attack: bias in 2nd output byte</vt:lpstr>
      <vt:lpstr>RC4 bias</vt:lpstr>
      <vt:lpstr>PowerPoint Presentation</vt:lpstr>
      <vt:lpstr>Recall…</vt:lpstr>
      <vt:lpstr>Attack models</vt:lpstr>
      <vt:lpstr>Concrete security</vt:lpstr>
      <vt:lpstr>Designing block ciphers</vt:lpstr>
      <vt:lpstr>Confusion/diffusion</vt:lpstr>
      <vt:lpstr>Design paradigms</vt:lpstr>
      <vt:lpstr>SPNs</vt:lpstr>
      <vt:lpstr>SPN</vt:lpstr>
      <vt:lpstr>SPN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910</cp:revision>
  <dcterms:created xsi:type="dcterms:W3CDTF">2014-06-02T02:25:30Z</dcterms:created>
  <dcterms:modified xsi:type="dcterms:W3CDTF">2022-03-29T15:01:29Z</dcterms:modified>
</cp:coreProperties>
</file>