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25" r:id="rId3"/>
    <p:sldId id="366" r:id="rId4"/>
    <p:sldId id="331" r:id="rId5"/>
    <p:sldId id="332" r:id="rId6"/>
    <p:sldId id="333" r:id="rId7"/>
    <p:sldId id="334" r:id="rId8"/>
    <p:sldId id="364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65" r:id="rId17"/>
    <p:sldId id="367" r:id="rId18"/>
    <p:sldId id="354" r:id="rId19"/>
    <p:sldId id="343" r:id="rId20"/>
    <p:sldId id="36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katz" initials="j" lastIdx="1" clrIdx="0">
    <p:extLst>
      <p:ext uri="{19B8F6BF-5375-455C-9EA6-DF929625EA0E}">
        <p15:presenceInfo xmlns:p15="http://schemas.microsoft.com/office/powerpoint/2012/main" userId="jkat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80" d="100"/>
          <a:sy n="80" d="100"/>
        </p:scale>
        <p:origin x="67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17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Using random f’s is not practical</a:t>
            </a:r>
          </a:p>
          <a:p>
            <a:pPr lvl="1"/>
            <a:r>
              <a:rPr lang="en-US" dirty="0"/>
              <a:t>Key would be too large</a:t>
            </a:r>
          </a:p>
          <a:p>
            <a:pPr lvl="1"/>
            <a:endParaRPr lang="en-US" dirty="0"/>
          </a:p>
          <a:p>
            <a:r>
              <a:rPr lang="en-US" dirty="0"/>
              <a:t>Instead, use f’s of a particular form</a:t>
            </a:r>
          </a:p>
          <a:p>
            <a:pPr lvl="1"/>
            <a:r>
              <a:rPr lang="en-US" dirty="0" err="1"/>
              <a:t>f</a:t>
            </a:r>
            <a:r>
              <a:rPr lang="en-US" baseline="-25000" dirty="0" err="1"/>
              <a:t>ki</a:t>
            </a:r>
            <a:r>
              <a:rPr lang="en-US" dirty="0"/>
              <a:t>(x) = S</a:t>
            </a:r>
            <a:r>
              <a:rPr lang="en-US" baseline="-25000" dirty="0"/>
              <a:t>i</a:t>
            </a:r>
            <a:r>
              <a:rPr lang="en-US" dirty="0"/>
              <a:t>(</a:t>
            </a:r>
            <a:r>
              <a:rPr lang="en-US" dirty="0" err="1"/>
              <a:t>k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 x), where S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is a fixed (public) permutation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 {S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} are called “S-boxes” (substitution boxes)</a:t>
            </a:r>
          </a:p>
          <a:p>
            <a:pPr lvl="1"/>
            <a:r>
              <a:rPr lang="en-US" dirty="0" err="1">
                <a:sym typeface="Symbol" panose="05050102010706020507" pitchFamily="18" charset="2"/>
              </a:rPr>
              <a:t>XORing</a:t>
            </a:r>
            <a:r>
              <a:rPr lang="en-US" dirty="0">
                <a:sym typeface="Symbol" panose="05050102010706020507" pitchFamily="18" charset="2"/>
              </a:rPr>
              <a:t> the key is called “key mixing”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Note that this is still invertible (given the key)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70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098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194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4290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386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578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674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209800" y="35888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819400" y="35888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629754" y="14552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514600" y="41984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124200" y="41984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781800" y="41984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098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194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4290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0386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6482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2578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8674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4770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286000" y="52578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438400" y="5257800"/>
            <a:ext cx="5334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9" idx="0"/>
          </p:cNvCxnSpPr>
          <p:nvPr/>
        </p:nvCxnSpPr>
        <p:spPr>
          <a:xfrm>
            <a:off x="2667000" y="5257800"/>
            <a:ext cx="1066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38" idx="0"/>
          </p:cNvCxnSpPr>
          <p:nvPr/>
        </p:nvCxnSpPr>
        <p:spPr>
          <a:xfrm>
            <a:off x="3124200" y="52578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76600" y="5257800"/>
            <a:ext cx="304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4419600" y="5257800"/>
            <a:ext cx="9144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86400" y="5257800"/>
            <a:ext cx="5334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4" idx="0"/>
          </p:cNvCxnSpPr>
          <p:nvPr/>
        </p:nvCxnSpPr>
        <p:spPr>
          <a:xfrm>
            <a:off x="5715000" y="5257800"/>
            <a:ext cx="1066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43" idx="0"/>
          </p:cNvCxnSpPr>
          <p:nvPr/>
        </p:nvCxnSpPr>
        <p:spPr>
          <a:xfrm flipH="1">
            <a:off x="6172200" y="5257800"/>
            <a:ext cx="3810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1" idx="0"/>
          </p:cNvCxnSpPr>
          <p:nvPr/>
        </p:nvCxnSpPr>
        <p:spPr>
          <a:xfrm flipH="1">
            <a:off x="4953000" y="5257800"/>
            <a:ext cx="17526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42" idx="0"/>
          </p:cNvCxnSpPr>
          <p:nvPr/>
        </p:nvCxnSpPr>
        <p:spPr>
          <a:xfrm flipH="1">
            <a:off x="5562600" y="5257800"/>
            <a:ext cx="13716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419600" y="1760041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389888" y="1988641"/>
            <a:ext cx="3124200" cy="223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004192" y="1771709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  <a:r>
              <a:rPr lang="en-US" baseline="-25000" dirty="0"/>
              <a:t>1</a:t>
            </a:r>
            <a:endParaRPr lang="en-US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629754" y="2072282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22098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8194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4290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0386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6482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2578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8674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4770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2514600" y="31316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284571" y="3124200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.  .  .</a:t>
            </a:r>
            <a:endParaRPr lang="en-US" sz="2400" dirty="0"/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3124200" y="31316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6781800" y="31316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6477000" y="3581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98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Avalanche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Design S-boxes and mixing permutation to ensure </a:t>
            </a:r>
            <a:r>
              <a:rPr lang="en-US" i="1" dirty="0"/>
              <a:t>avalanche effect</a:t>
            </a:r>
          </a:p>
          <a:p>
            <a:pPr lvl="1"/>
            <a:r>
              <a:rPr lang="en-US" dirty="0"/>
              <a:t>Small differences should eventually propagate to entire output</a:t>
            </a:r>
          </a:p>
          <a:p>
            <a:r>
              <a:rPr lang="en-US" dirty="0"/>
              <a:t>S-boxes: </a:t>
            </a:r>
            <a:r>
              <a:rPr lang="en-US" i="1" dirty="0"/>
              <a:t>any</a:t>
            </a:r>
            <a:r>
              <a:rPr lang="en-US" dirty="0"/>
              <a:t> 1-bit change in input causes ≥2-bit change in output (confusion)</a:t>
            </a:r>
          </a:p>
          <a:p>
            <a:pPr lvl="1"/>
            <a:r>
              <a:rPr lang="en-US" dirty="0"/>
              <a:t>Not so easy to ensure!</a:t>
            </a:r>
          </a:p>
          <a:p>
            <a:r>
              <a:rPr lang="en-US" dirty="0"/>
              <a:t>Mixing permutation</a:t>
            </a:r>
          </a:p>
          <a:p>
            <a:pPr lvl="1"/>
            <a:r>
              <a:rPr lang="en-US" dirty="0"/>
              <a:t>Each bit output from a given S-box should feed into a </a:t>
            </a:r>
            <a:r>
              <a:rPr lang="en-US" i="1" dirty="0"/>
              <a:t>different</a:t>
            </a:r>
            <a:r>
              <a:rPr lang="en-US" dirty="0"/>
              <a:t> S-box in the next round (diffusion)</a:t>
            </a:r>
          </a:p>
        </p:txBody>
      </p:sp>
    </p:spTree>
    <p:extLst>
      <p:ext uri="{BB962C8B-B14F-4D97-AF65-F5344CB8AC3E}">
        <p14:creationId xmlns:p14="http://schemas.microsoft.com/office/powerpoint/2010/main" val="22052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One round of an SPN involves</a:t>
            </a:r>
          </a:p>
          <a:p>
            <a:pPr lvl="1"/>
            <a:r>
              <a:rPr lang="en-US" dirty="0"/>
              <a:t>Key mixing</a:t>
            </a:r>
          </a:p>
          <a:p>
            <a:pPr lvl="2"/>
            <a:r>
              <a:rPr lang="en-US" dirty="0"/>
              <a:t>Round keys could be independent</a:t>
            </a:r>
          </a:p>
          <a:p>
            <a:pPr lvl="2"/>
            <a:r>
              <a:rPr lang="en-US" dirty="0"/>
              <a:t>In practice, derived from a master key via a </a:t>
            </a:r>
            <a:r>
              <a:rPr lang="en-US" i="1" dirty="0"/>
              <a:t>key schedule</a:t>
            </a:r>
            <a:endParaRPr lang="en-US" dirty="0"/>
          </a:p>
          <a:p>
            <a:pPr lvl="1"/>
            <a:r>
              <a:rPr lang="en-US" dirty="0"/>
              <a:t>Substitution (S-boxes)</a:t>
            </a:r>
          </a:p>
          <a:p>
            <a:pPr lvl="1"/>
            <a:r>
              <a:rPr lang="en-US" dirty="0"/>
              <a:t>Permutation (mixing permutation)</a:t>
            </a:r>
          </a:p>
          <a:p>
            <a:r>
              <a:rPr lang="en-US" dirty="0"/>
              <a:t>r-round SPN has r rounds as above, plus a final key-mixing step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Invertible regardless of how many rounds…</a:t>
            </a:r>
          </a:p>
        </p:txBody>
      </p:sp>
    </p:spTree>
    <p:extLst>
      <p:ext uri="{BB962C8B-B14F-4D97-AF65-F5344CB8AC3E}">
        <p14:creationId xmlns:p14="http://schemas.microsoft.com/office/powerpoint/2010/main" val="155157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Key-recovery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Key-recovery attacks are even more damaging than distinguishing attacks</a:t>
            </a:r>
          </a:p>
          <a:p>
            <a:pPr lvl="1"/>
            <a:r>
              <a:rPr lang="en-US" dirty="0"/>
              <a:t>As before, a cipher is secure only if the best key-recovery attack takes time </a:t>
            </a:r>
            <a:r>
              <a:rPr lang="en-US" dirty="0">
                <a:sym typeface="Symbol" panose="05050102010706020507" pitchFamily="18" charset="2"/>
              </a:rPr>
              <a:t>2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endParaRPr lang="en-US" baseline="-25000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A fast key-recovery attack represents a “complete break” of the cipher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864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Key-recovery attack, 1-round SPN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Consider first the case where there is no final key-mixing step</a:t>
            </a:r>
          </a:p>
          <a:p>
            <a:pPr lvl="1"/>
            <a:r>
              <a:rPr lang="en-US" dirty="0"/>
              <a:t>Possible to get the key immediately!</a:t>
            </a:r>
          </a:p>
          <a:p>
            <a:pPr lvl="1"/>
            <a:endParaRPr lang="en-US" dirty="0"/>
          </a:p>
          <a:p>
            <a:r>
              <a:rPr lang="en-US" dirty="0"/>
              <a:t>What about a full 1-round SPN (with independent round keys)? </a:t>
            </a:r>
          </a:p>
          <a:p>
            <a:pPr lvl="1"/>
            <a:r>
              <a:rPr lang="en-US" dirty="0"/>
              <a:t>Attack 1: for each possible 1</a:t>
            </a:r>
            <a:r>
              <a:rPr lang="en-US" baseline="30000" dirty="0"/>
              <a:t>st</a:t>
            </a:r>
            <a:r>
              <a:rPr lang="en-US" dirty="0"/>
              <a:t>-round key, get corresponding 2</a:t>
            </a:r>
            <a:r>
              <a:rPr lang="en-US" baseline="30000" dirty="0"/>
              <a:t>nd</a:t>
            </a:r>
            <a:r>
              <a:rPr lang="en-US" dirty="0"/>
              <a:t>-round key</a:t>
            </a:r>
          </a:p>
          <a:p>
            <a:pPr lvl="2"/>
            <a:r>
              <a:rPr lang="en-US" dirty="0"/>
              <a:t>Continue process of elimination using additional plaintext/</a:t>
            </a:r>
            <a:r>
              <a:rPr lang="en-US" dirty="0" err="1"/>
              <a:t>ciphertext</a:t>
            </a:r>
            <a:r>
              <a:rPr lang="en-US" dirty="0"/>
              <a:t> pairs</a:t>
            </a:r>
          </a:p>
          <a:p>
            <a:pPr lvl="2"/>
            <a:r>
              <a:rPr lang="en-US" dirty="0"/>
              <a:t>Complexity </a:t>
            </a:r>
            <a:r>
              <a:rPr lang="en-US" dirty="0">
                <a:sym typeface="Symbol" panose="05050102010706020507" pitchFamily="18" charset="2"/>
              </a:rPr>
              <a:t></a:t>
            </a:r>
            <a:r>
              <a:rPr lang="en-US" dirty="0"/>
              <a:t>2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dirty="0"/>
              <a:t> for key of length 2</a:t>
            </a:r>
            <a:r>
              <a:rPr lang="en-US" dirty="0">
                <a:latin typeface="Brush Script MT" panose="03060802040406070304" pitchFamily="66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457434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Key-recovery attack, 1-round SPN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Better attack: work S-box-by-S-box</a:t>
            </a:r>
          </a:p>
          <a:p>
            <a:pPr lvl="1"/>
            <a:r>
              <a:rPr lang="en-US" dirty="0"/>
              <a:t>Assume 8-bit S-box</a:t>
            </a:r>
          </a:p>
          <a:p>
            <a:pPr lvl="1"/>
            <a:r>
              <a:rPr lang="en-US" dirty="0"/>
              <a:t>For each 8 bits of 1</a:t>
            </a:r>
            <a:r>
              <a:rPr lang="en-US" baseline="30000" dirty="0"/>
              <a:t>st</a:t>
            </a:r>
            <a:r>
              <a:rPr lang="en-US" dirty="0"/>
              <a:t>-round key, get corresponding 8 bits of 2</a:t>
            </a:r>
            <a:r>
              <a:rPr lang="en-US" baseline="30000" dirty="0"/>
              <a:t>nd</a:t>
            </a:r>
            <a:r>
              <a:rPr lang="en-US" dirty="0"/>
              <a:t>-round key</a:t>
            </a:r>
          </a:p>
          <a:p>
            <a:pPr lvl="2"/>
            <a:r>
              <a:rPr lang="en-US" dirty="0"/>
              <a:t>Continue process of elimination</a:t>
            </a:r>
          </a:p>
          <a:p>
            <a:pPr lvl="2"/>
            <a:r>
              <a:rPr lang="en-US" dirty="0"/>
              <a:t>Complexity?</a:t>
            </a:r>
          </a:p>
        </p:txBody>
      </p:sp>
    </p:spTree>
    <p:extLst>
      <p:ext uri="{BB962C8B-B14F-4D97-AF65-F5344CB8AC3E}">
        <p14:creationId xmlns:p14="http://schemas.microsoft.com/office/powerpoint/2010/main" val="1868046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F2D63-A373-4A24-B8FC-86F09FE02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Attacking more rounds?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47473-B42A-4DCE-941D-E76C1B659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attacks become more and more difficult as the number of rounds increases</a:t>
            </a:r>
          </a:p>
          <a:p>
            <a:r>
              <a:rPr lang="en-US" dirty="0"/>
              <a:t>At some point, key-recovery attacks become impractical</a:t>
            </a:r>
          </a:p>
          <a:p>
            <a:pPr lvl="1"/>
            <a:r>
              <a:rPr lang="en-US" dirty="0"/>
              <a:t>Distinguishing attacks may still be possible, especially if S-boxes are poorly designed</a:t>
            </a:r>
          </a:p>
          <a:p>
            <a:r>
              <a:rPr lang="en-US" dirty="0"/>
              <a:t>3-round SPNs can be proven secure when S-boxes are modeled as random permutations</a:t>
            </a:r>
          </a:p>
        </p:txBody>
      </p:sp>
    </p:spTree>
    <p:extLst>
      <p:ext uri="{BB962C8B-B14F-4D97-AF65-F5344CB8AC3E}">
        <p14:creationId xmlns:p14="http://schemas.microsoft.com/office/powerpoint/2010/main" val="237986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/>
                </a:solidFill>
              </a:rPr>
              <a:t>Feistel</a:t>
            </a:r>
            <a:r>
              <a:rPr lang="en-US" sz="4000" dirty="0">
                <a:solidFill>
                  <a:schemeClr val="tx1"/>
                </a:solidFill>
              </a:rPr>
              <a:t> networks</a:t>
            </a:r>
          </a:p>
        </p:txBody>
      </p:sp>
    </p:spTree>
    <p:extLst>
      <p:ext uri="{BB962C8B-B14F-4D97-AF65-F5344CB8AC3E}">
        <p14:creationId xmlns:p14="http://schemas.microsoft.com/office/powerpoint/2010/main" val="2168331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Feistel</a:t>
            </a:r>
            <a:r>
              <a:rPr lang="en-US" dirty="0"/>
              <a:t>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Build (invertible) permutation from </a:t>
            </a:r>
            <a:r>
              <a:rPr lang="en-US" i="1" dirty="0"/>
              <a:t>non-invertible</a:t>
            </a:r>
            <a:r>
              <a:rPr lang="en-US" dirty="0"/>
              <a:t> components</a:t>
            </a:r>
          </a:p>
          <a:p>
            <a:endParaRPr lang="en-US" dirty="0"/>
          </a:p>
          <a:p>
            <a:r>
              <a:rPr lang="en-US" dirty="0"/>
              <a:t>One round:</a:t>
            </a:r>
          </a:p>
          <a:p>
            <a:pPr lvl="1"/>
            <a:r>
              <a:rPr lang="en-US" dirty="0"/>
              <a:t>Keyed round function f: {0,1}</a:t>
            </a:r>
            <a:r>
              <a:rPr lang="en-US" baseline="30000" dirty="0"/>
              <a:t>n</a:t>
            </a:r>
            <a:r>
              <a:rPr lang="en-US" dirty="0"/>
              <a:t> x {0,1}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baseline="30000" dirty="0"/>
              <a:t>/2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{0,1}</a:t>
            </a:r>
            <a:r>
              <a:rPr lang="en-US" baseline="30000" dirty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r>
              <a:rPr lang="en-US" baseline="30000" dirty="0">
                <a:sym typeface="Symbol" panose="05050102010706020507" pitchFamily="18" charset="2"/>
              </a:rPr>
              <a:t>/2</a:t>
            </a:r>
            <a:endParaRPr lang="en-US" dirty="0"/>
          </a:p>
          <a:p>
            <a:pPr lvl="1"/>
            <a:r>
              <a:rPr lang="en-US" dirty="0"/>
              <a:t>F</a:t>
            </a:r>
            <a:r>
              <a:rPr lang="en-US" baseline="-25000" dirty="0"/>
              <a:t>k1</a:t>
            </a:r>
            <a:r>
              <a:rPr lang="en-US" dirty="0"/>
              <a:t>(L</a:t>
            </a:r>
            <a:r>
              <a:rPr lang="en-US" baseline="-25000" dirty="0"/>
              <a:t>0</a:t>
            </a:r>
            <a:r>
              <a:rPr lang="en-US" dirty="0"/>
              <a:t>, R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 (L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R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 = (R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,   L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  f</a:t>
            </a:r>
            <a:r>
              <a:rPr lang="en-US" baseline="-25000" dirty="0">
                <a:sym typeface="Symbol" panose="05050102010706020507" pitchFamily="18" charset="2"/>
              </a:rPr>
              <a:t>k1</a:t>
            </a:r>
            <a:r>
              <a:rPr lang="en-US" dirty="0">
                <a:sym typeface="Symbol" panose="05050102010706020507" pitchFamily="18" charset="2"/>
              </a:rPr>
              <a:t>(R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))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Always invertible!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3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paradigms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design paradigms</a:t>
            </a:r>
          </a:p>
          <a:p>
            <a:pPr lvl="1"/>
            <a:r>
              <a:rPr lang="en-US" dirty="0"/>
              <a:t>Substitution-permutation networks (SPNs)</a:t>
            </a:r>
          </a:p>
          <a:p>
            <a:pPr lvl="1"/>
            <a:r>
              <a:rPr lang="en-US" dirty="0" err="1"/>
              <a:t>Feistel</a:t>
            </a:r>
            <a:r>
              <a:rPr lang="en-US" dirty="0"/>
              <a:t> networks</a:t>
            </a:r>
          </a:p>
        </p:txBody>
      </p:sp>
    </p:spTree>
    <p:extLst>
      <p:ext uri="{BB962C8B-B14F-4D97-AF65-F5344CB8AC3E}">
        <p14:creationId xmlns:p14="http://schemas.microsoft.com/office/powerpoint/2010/main" val="3457315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/>
          <p:cNvCxnSpPr/>
          <p:nvPr/>
        </p:nvCxnSpPr>
        <p:spPr>
          <a:xfrm>
            <a:off x="3429000" y="350520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981200" y="15240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L</a:t>
            </a:r>
            <a:r>
              <a:rPr lang="en-US" sz="2800" baseline="-25000" dirty="0"/>
              <a:t>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95800" y="15240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R</a:t>
            </a:r>
            <a:r>
              <a:rPr lang="en-US" sz="2800" baseline="-25000" dirty="0"/>
              <a:t>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91000" y="3200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f</a:t>
            </a:r>
            <a:r>
              <a:rPr lang="en-US" sz="2800" baseline="-25000" dirty="0" err="1"/>
              <a:t>k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715000" y="2133600"/>
            <a:ext cx="0" cy="137160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0600" y="35052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105912" y="3243590"/>
            <a:ext cx="460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20" idx="0"/>
          </p:cNvCxnSpPr>
          <p:nvPr/>
        </p:nvCxnSpPr>
        <p:spPr>
          <a:xfrm flipH="1">
            <a:off x="3336103" y="2166610"/>
            <a:ext cx="796" cy="118872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981200" y="50292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L</a:t>
            </a:r>
            <a:r>
              <a:rPr lang="en-US" sz="2800" baseline="-25000" dirty="0"/>
              <a:t>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495800" y="50292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R</a:t>
            </a:r>
            <a:r>
              <a:rPr lang="en-US" sz="2800" baseline="-25000" dirty="0"/>
              <a:t>1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3335307" y="3657600"/>
            <a:ext cx="0" cy="6858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335307" y="4343400"/>
            <a:ext cx="237969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715000" y="43434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27" idx="0"/>
          </p:cNvCxnSpPr>
          <p:nvPr/>
        </p:nvCxnSpPr>
        <p:spPr>
          <a:xfrm flipH="1">
            <a:off x="3238500" y="3505200"/>
            <a:ext cx="2476500" cy="1524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368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SPNs</a:t>
            </a:r>
          </a:p>
        </p:txBody>
      </p:sp>
    </p:spTree>
    <p:extLst>
      <p:ext uri="{BB962C8B-B14F-4D97-AF65-F5344CB8AC3E}">
        <p14:creationId xmlns:p14="http://schemas.microsoft.com/office/powerpoint/2010/main" val="203840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Build “random-looking” permutation on </a:t>
            </a:r>
            <a:r>
              <a:rPr lang="en-US" b="1" dirty="0"/>
              <a:t>long </a:t>
            </a:r>
            <a:r>
              <a:rPr lang="en-US" dirty="0"/>
              <a:t>input from random permutations on </a:t>
            </a:r>
            <a:r>
              <a:rPr lang="en-US" b="1" dirty="0"/>
              <a:t>short </a:t>
            </a:r>
            <a:r>
              <a:rPr lang="en-US" dirty="0"/>
              <a:t>input</a:t>
            </a:r>
          </a:p>
          <a:p>
            <a:pPr lvl="1"/>
            <a:r>
              <a:rPr lang="en-US" dirty="0"/>
              <a:t>What is the key length for a random permutation </a:t>
            </a:r>
            <a:br>
              <a:rPr lang="en-US" dirty="0"/>
            </a:br>
            <a:r>
              <a:rPr lang="en-US" dirty="0"/>
              <a:t>on {0,1}</a:t>
            </a:r>
            <a:r>
              <a:rPr lang="en-US" baseline="30000" dirty="0">
                <a:latin typeface="Brush Script MT" panose="03060802040406070304" pitchFamily="66" charset="0"/>
              </a:rPr>
              <a:t>l 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E.g. (assuming 8-byte block length),</a:t>
            </a:r>
            <a:br>
              <a:rPr lang="en-US" dirty="0"/>
            </a:br>
            <a:r>
              <a:rPr lang="en-US" dirty="0"/>
              <a:t>            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(x) = f</a:t>
            </a:r>
            <a:r>
              <a:rPr lang="en-US" baseline="-25000" dirty="0"/>
              <a:t>k1</a:t>
            </a:r>
            <a:r>
              <a:rPr lang="en-US" dirty="0"/>
              <a:t>(x</a:t>
            </a:r>
            <a:r>
              <a:rPr lang="en-US" baseline="-25000" dirty="0"/>
              <a:t>1</a:t>
            </a:r>
            <a:r>
              <a:rPr lang="en-US" dirty="0"/>
              <a:t>) f</a:t>
            </a:r>
            <a:r>
              <a:rPr lang="en-US" baseline="-25000" dirty="0"/>
              <a:t>k2</a:t>
            </a:r>
            <a:r>
              <a:rPr lang="en-US" dirty="0"/>
              <a:t>(x</a:t>
            </a:r>
            <a:r>
              <a:rPr lang="en-US" baseline="-25000" dirty="0"/>
              <a:t>2</a:t>
            </a:r>
            <a:r>
              <a:rPr lang="en-US" dirty="0"/>
              <a:t>) … f</a:t>
            </a:r>
            <a:r>
              <a:rPr lang="en-US" baseline="-25000" dirty="0"/>
              <a:t>k8</a:t>
            </a:r>
            <a:r>
              <a:rPr lang="en-US" dirty="0"/>
              <a:t>(x</a:t>
            </a:r>
            <a:r>
              <a:rPr lang="en-US" baseline="-25000" dirty="0"/>
              <a:t>8</a:t>
            </a:r>
            <a:r>
              <a:rPr lang="en-US" dirty="0"/>
              <a:t>),</a:t>
            </a:r>
            <a:br>
              <a:rPr lang="en-US" dirty="0"/>
            </a:br>
            <a:r>
              <a:rPr lang="en-US" dirty="0"/>
              <a:t>where each f is a </a:t>
            </a:r>
            <a:r>
              <a:rPr lang="en-US"/>
              <a:t>random permutation </a:t>
            </a:r>
            <a:r>
              <a:rPr lang="en-US" dirty="0"/>
              <a:t>on {0,1}</a:t>
            </a:r>
            <a:r>
              <a:rPr lang="en-US" baseline="30000" dirty="0"/>
              <a:t>8</a:t>
            </a:r>
            <a:endParaRPr lang="en-US" dirty="0"/>
          </a:p>
          <a:p>
            <a:pPr lvl="1"/>
            <a:r>
              <a:rPr lang="en-US" dirty="0"/>
              <a:t>How long is the key for F?</a:t>
            </a:r>
          </a:p>
        </p:txBody>
      </p:sp>
    </p:spTree>
    <p:extLst>
      <p:ext uri="{BB962C8B-B14F-4D97-AF65-F5344CB8AC3E}">
        <p14:creationId xmlns:p14="http://schemas.microsoft.com/office/powerpoint/2010/main" val="57948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SPN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862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958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5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24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0574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670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766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862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958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150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246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4" idx="2"/>
          </p:cNvCxnSpPr>
          <p:nvPr/>
        </p:nvCxnSpPr>
        <p:spPr>
          <a:xfrm>
            <a:off x="23622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0574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k1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6670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k2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718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3622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9718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6294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294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32171" y="2964359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.  .  .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676400" y="5867400"/>
            <a:ext cx="566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Is this a pseudorandom permutation?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63246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k8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8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has confusion but no diffusion</a:t>
            </a:r>
          </a:p>
          <a:p>
            <a:pPr lvl="1"/>
            <a:r>
              <a:rPr lang="en-US" dirty="0"/>
              <a:t>Add a </a:t>
            </a:r>
            <a:r>
              <a:rPr lang="en-US" i="1" dirty="0"/>
              <a:t>mixing permutation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6359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SPN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98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70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098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194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4290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386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578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674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4" idx="2"/>
          </p:cNvCxnSpPr>
          <p:nvPr/>
        </p:nvCxnSpPr>
        <p:spPr>
          <a:xfrm>
            <a:off x="2514600" y="2133600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209800" y="25982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k1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819400" y="25982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k2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284571" y="2362200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.  .  .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124200" y="2133600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781800" y="2133600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514600" y="32078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124200" y="32078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781800" y="32078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098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194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4290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0386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6482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2578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8674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4770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2860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438400" y="4267200"/>
            <a:ext cx="5334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9" idx="0"/>
          </p:cNvCxnSpPr>
          <p:nvPr/>
        </p:nvCxnSpPr>
        <p:spPr>
          <a:xfrm>
            <a:off x="2667000" y="4267200"/>
            <a:ext cx="10668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1242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76600" y="4267200"/>
            <a:ext cx="5334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505200" y="4267200"/>
            <a:ext cx="10668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3340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86400" y="4267200"/>
            <a:ext cx="5334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715000" y="4267200"/>
            <a:ext cx="10668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5532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0" idx="0"/>
          </p:cNvCxnSpPr>
          <p:nvPr/>
        </p:nvCxnSpPr>
        <p:spPr>
          <a:xfrm flipH="1">
            <a:off x="4343400" y="4267200"/>
            <a:ext cx="23622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41" idx="0"/>
          </p:cNvCxnSpPr>
          <p:nvPr/>
        </p:nvCxnSpPr>
        <p:spPr>
          <a:xfrm flipH="1">
            <a:off x="4953000" y="4267200"/>
            <a:ext cx="19812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114800" y="4183559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.  .  .</a:t>
            </a:r>
            <a:endParaRPr lang="en-US" sz="2400" dirty="0"/>
          </a:p>
        </p:txBody>
      </p:sp>
      <p:sp>
        <p:nvSpPr>
          <p:cNvPr id="59" name="Oval 58"/>
          <p:cNvSpPr/>
          <p:nvPr/>
        </p:nvSpPr>
        <p:spPr>
          <a:xfrm>
            <a:off x="6477000" y="25908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k8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924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Mixing permutation is public/known to the attacker </a:t>
            </a:r>
          </a:p>
          <a:p>
            <a:pPr lvl="1"/>
            <a:r>
              <a:rPr lang="en-US" dirty="0"/>
              <a:t>Chosen to ensure good diffusion </a:t>
            </a:r>
          </a:p>
          <a:p>
            <a:pPr lvl="1"/>
            <a:r>
              <a:rPr lang="en-US" dirty="0"/>
              <a:t>(This will be more clear later)</a:t>
            </a:r>
          </a:p>
          <a:p>
            <a:pPr lvl="1"/>
            <a:endParaRPr lang="en-US" dirty="0"/>
          </a:p>
          <a:p>
            <a:r>
              <a:rPr lang="en-US" dirty="0"/>
              <a:t>Note that the entire structure is invertible (given the key) since the f’s are permutations and the mixing permutation is invertible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264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/>
          </a:bodyPr>
          <a:lstStyle/>
          <a:p>
            <a:r>
              <a:rPr lang="en-US" dirty="0"/>
              <a:t>Does this give a pseudorandom permutation?</a:t>
            </a:r>
          </a:p>
          <a:p>
            <a:endParaRPr lang="en-US" dirty="0"/>
          </a:p>
          <a:p>
            <a:r>
              <a:rPr lang="en-US" dirty="0"/>
              <a:t>What if we repeat for another round (with independent, random functions)?</a:t>
            </a:r>
          </a:p>
          <a:p>
            <a:pPr lvl="1"/>
            <a:r>
              <a:rPr lang="en-US" dirty="0"/>
              <a:t>What is the minimal # of rounds we need?</a:t>
            </a:r>
          </a:p>
          <a:p>
            <a:pPr lvl="1"/>
            <a:r>
              <a:rPr lang="en-US" i="1" dirty="0"/>
              <a:t>Avalanche effect</a:t>
            </a:r>
            <a:endParaRPr lang="en-US" dirty="0"/>
          </a:p>
          <a:p>
            <a:pPr lvl="1"/>
            <a:r>
              <a:rPr lang="en-US" dirty="0"/>
              <a:t>Judicious choice of mixing permutation</a:t>
            </a:r>
          </a:p>
        </p:txBody>
      </p:sp>
    </p:spTree>
    <p:extLst>
      <p:ext uri="{BB962C8B-B14F-4D97-AF65-F5344CB8AC3E}">
        <p14:creationId xmlns:p14="http://schemas.microsoft.com/office/powerpoint/2010/main" val="220586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12766</TotalTime>
  <Words>678</Words>
  <Application>Microsoft Office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Brush Script MT</vt:lpstr>
      <vt:lpstr>Calibri</vt:lpstr>
      <vt:lpstr>Office Theme</vt:lpstr>
      <vt:lpstr>Cryptography</vt:lpstr>
      <vt:lpstr>Design paradigms</vt:lpstr>
      <vt:lpstr>PowerPoint Presentation</vt:lpstr>
      <vt:lpstr>SPNs</vt:lpstr>
      <vt:lpstr>SPN</vt:lpstr>
      <vt:lpstr>SPN</vt:lpstr>
      <vt:lpstr>SPN</vt:lpstr>
      <vt:lpstr>SPN</vt:lpstr>
      <vt:lpstr>SPN</vt:lpstr>
      <vt:lpstr>SPNs</vt:lpstr>
      <vt:lpstr>PowerPoint Presentation</vt:lpstr>
      <vt:lpstr>Avalanche effect</vt:lpstr>
      <vt:lpstr>SPN</vt:lpstr>
      <vt:lpstr>Key-recovery attacks</vt:lpstr>
      <vt:lpstr>Key-recovery attack, 1-round SPN</vt:lpstr>
      <vt:lpstr>Key-recovery attack, 1-round SPN</vt:lpstr>
      <vt:lpstr>Attacking more rounds?</vt:lpstr>
      <vt:lpstr>PowerPoint Presentation</vt:lpstr>
      <vt:lpstr>Feistel networks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943</cp:revision>
  <dcterms:created xsi:type="dcterms:W3CDTF">2014-06-02T02:25:30Z</dcterms:created>
  <dcterms:modified xsi:type="dcterms:W3CDTF">2022-03-31T14:59:44Z</dcterms:modified>
</cp:coreProperties>
</file>