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54" r:id="rId3"/>
    <p:sldId id="343" r:id="rId4"/>
    <p:sldId id="361" r:id="rId5"/>
    <p:sldId id="344" r:id="rId6"/>
    <p:sldId id="345" r:id="rId7"/>
    <p:sldId id="346" r:id="rId8"/>
    <p:sldId id="347" r:id="rId9"/>
    <p:sldId id="355" r:id="rId10"/>
    <p:sldId id="348" r:id="rId11"/>
    <p:sldId id="349" r:id="rId12"/>
    <p:sldId id="350" r:id="rId13"/>
    <p:sldId id="351" r:id="rId14"/>
    <p:sldId id="356" r:id="rId15"/>
    <p:sldId id="357" r:id="rId16"/>
    <p:sldId id="358" r:id="rId17"/>
    <p:sldId id="359" r:id="rId18"/>
    <p:sldId id="360" r:id="rId19"/>
    <p:sldId id="362" r:id="rId20"/>
    <p:sldId id="363" r:id="rId21"/>
    <p:sldId id="364" r:id="rId22"/>
    <p:sldId id="368" r:id="rId23"/>
    <p:sldId id="366" r:id="rId24"/>
    <p:sldId id="392" r:id="rId25"/>
    <p:sldId id="394" r:id="rId26"/>
    <p:sldId id="39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katz" initials="j" lastIdx="1" clrIdx="0">
    <p:extLst>
      <p:ext uri="{19B8F6BF-5375-455C-9EA6-DF929625EA0E}">
        <p15:presenceInfo xmlns:p15="http://schemas.microsoft.com/office/powerpoint/2012/main" userId="jka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18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Avalanche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1-bit difference in left half of input</a:t>
            </a:r>
          </a:p>
          <a:p>
            <a:pPr lvl="1"/>
            <a:r>
              <a:rPr lang="en-US" dirty="0"/>
              <a:t>After 1 round, 1-bit difference in right half</a:t>
            </a:r>
          </a:p>
          <a:p>
            <a:pPr lvl="1"/>
            <a:r>
              <a:rPr lang="en-US" dirty="0"/>
              <a:t>S-boxes cause a 2-bit difference, implying a 3-bit difference overall after 2 rounds</a:t>
            </a:r>
          </a:p>
          <a:p>
            <a:pPr lvl="1"/>
            <a:r>
              <a:rPr lang="en-US" dirty="0"/>
              <a:t>Mixing permutation spreads differences into different S-boxes</a:t>
            </a:r>
          </a:p>
          <a:p>
            <a:pPr lvl="1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4005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of 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 is extremely well-designed </a:t>
            </a:r>
          </a:p>
          <a:p>
            <a:pPr lvl="1"/>
            <a:r>
              <a:rPr lang="en-US" dirty="0"/>
              <a:t>Except for some attacks that require large amounts of plaintext, no attacks better than brute-force are known</a:t>
            </a:r>
          </a:p>
          <a:p>
            <a:endParaRPr lang="en-US" dirty="0"/>
          </a:p>
          <a:p>
            <a:r>
              <a:rPr lang="en-US" dirty="0"/>
              <a:t>But … parameters are too small!</a:t>
            </a:r>
          </a:p>
        </p:txBody>
      </p:sp>
    </p:spTree>
    <p:extLst>
      <p:ext uri="{BB962C8B-B14F-4D97-AF65-F5344CB8AC3E}">
        <p14:creationId xmlns:p14="http://schemas.microsoft.com/office/powerpoint/2010/main" val="222524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56-bit key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concern as soon as DES was released</a:t>
            </a:r>
          </a:p>
          <a:p>
            <a:endParaRPr lang="en-US" dirty="0"/>
          </a:p>
          <a:p>
            <a:r>
              <a:rPr lang="en-US" dirty="0"/>
              <a:t>Brute-force search over 2</a:t>
            </a:r>
            <a:r>
              <a:rPr lang="en-US" baseline="30000" dirty="0"/>
              <a:t>56</a:t>
            </a:r>
            <a:r>
              <a:rPr lang="en-US" dirty="0"/>
              <a:t> keys is possible</a:t>
            </a:r>
          </a:p>
          <a:p>
            <a:pPr lvl="1"/>
            <a:r>
              <a:rPr lang="en-US" dirty="0"/>
              <a:t>1997: 1000s of computers, 96 days</a:t>
            </a:r>
          </a:p>
          <a:p>
            <a:pPr lvl="1"/>
            <a:r>
              <a:rPr lang="en-US" dirty="0"/>
              <a:t>1998: distributed.net, 41 days</a:t>
            </a:r>
          </a:p>
          <a:p>
            <a:pPr lvl="1"/>
            <a:r>
              <a:rPr lang="en-US" dirty="0"/>
              <a:t>1999: Deep Crack ($250,000), 56 hours</a:t>
            </a:r>
          </a:p>
          <a:p>
            <a:pPr lvl="1"/>
            <a:r>
              <a:rPr lang="en-US" dirty="0"/>
              <a:t>Today: 48 FPGAs, ~1 day</a:t>
            </a:r>
          </a:p>
        </p:txBody>
      </p:sp>
    </p:spTree>
    <p:extLst>
      <p:ext uri="{BB962C8B-B14F-4D97-AF65-F5344CB8AC3E}">
        <p14:creationId xmlns:p14="http://schemas.microsoft.com/office/powerpoint/2010/main" val="2937970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64-bit block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Birthday collisions relatively likely</a:t>
            </a:r>
          </a:p>
          <a:p>
            <a:endParaRPr lang="en-US" dirty="0"/>
          </a:p>
          <a:p>
            <a:r>
              <a:rPr lang="en-US" dirty="0"/>
              <a:t>E.g., encrypt 2</a:t>
            </a:r>
            <a:r>
              <a:rPr lang="en-US" baseline="30000" dirty="0"/>
              <a:t>30</a:t>
            </a:r>
            <a:r>
              <a:rPr lang="en-US" dirty="0"/>
              <a:t> (</a:t>
            </a:r>
            <a:r>
              <a:rPr lang="en-US" dirty="0">
                <a:sym typeface="Symbol" panose="05050102010706020507" pitchFamily="18" charset="2"/>
              </a:rPr>
              <a:t> 1 billion) blocks using CTR mode; chances of a collision are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 2</a:t>
            </a:r>
            <a:r>
              <a:rPr lang="en-US" baseline="30000" dirty="0">
                <a:sym typeface="Symbol" panose="05050102010706020507" pitchFamily="18" charset="2"/>
              </a:rPr>
              <a:t>60</a:t>
            </a:r>
            <a:r>
              <a:rPr lang="en-US" dirty="0">
                <a:sym typeface="Symbol" panose="05050102010706020507" pitchFamily="18" charset="2"/>
              </a:rPr>
              <a:t>/2</a:t>
            </a:r>
            <a:r>
              <a:rPr lang="en-US" baseline="30000" dirty="0">
                <a:sym typeface="Symbol" panose="05050102010706020507" pitchFamily="18" charset="2"/>
              </a:rPr>
              <a:t>64</a:t>
            </a:r>
            <a:r>
              <a:rPr lang="en-US" dirty="0">
                <a:sym typeface="Symbol" panose="05050102010706020507" pitchFamily="18" charset="2"/>
              </a:rPr>
              <a:t> = 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80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Increasing key length?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 has a key that is too short</a:t>
            </a:r>
          </a:p>
          <a:p>
            <a:endParaRPr lang="en-US" dirty="0"/>
          </a:p>
          <a:p>
            <a:r>
              <a:rPr lang="en-US" dirty="0"/>
              <a:t>How to fix?</a:t>
            </a:r>
          </a:p>
          <a:p>
            <a:pPr lvl="1"/>
            <a:r>
              <a:rPr lang="en-US" dirty="0"/>
              <a:t>Design new cipher</a:t>
            </a:r>
          </a:p>
          <a:p>
            <a:pPr lvl="1"/>
            <a:r>
              <a:rPr lang="en-US" dirty="0"/>
              <a:t>Tweak DES so that it takes a larger key</a:t>
            </a:r>
          </a:p>
          <a:p>
            <a:pPr lvl="1"/>
            <a:r>
              <a:rPr lang="en-US" b="1" dirty="0"/>
              <a:t>Build new cipher using DES as a black box</a:t>
            </a:r>
          </a:p>
        </p:txBody>
      </p:sp>
    </p:spTree>
    <p:extLst>
      <p:ext uri="{BB962C8B-B14F-4D97-AF65-F5344CB8AC3E}">
        <p14:creationId xmlns:p14="http://schemas.microsoft.com/office/powerpoint/2010/main" val="1063687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endParaRPr lang="en-US" dirty="0">
              <a:latin typeface="Brush Script MT" panose="03060802040406070304" pitchFamily="66" charset="0"/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(i.e., n=56, </a:t>
            </a:r>
            <a:r>
              <a:rPr lang="en-US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dirty="0">
                <a:sym typeface="Symbol" panose="05050102010706020507" pitchFamily="18" charset="2"/>
              </a:rPr>
              <a:t>=64 for DES)</a:t>
            </a:r>
          </a:p>
          <a:p>
            <a:r>
              <a:rPr lang="en-US" dirty="0">
                <a:sym typeface="Symbol" panose="05050102010706020507" pitchFamily="18" charset="2"/>
              </a:rPr>
              <a:t>Define F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: {0,1}</a:t>
            </a:r>
            <a:r>
              <a:rPr lang="en-US" baseline="30000" dirty="0">
                <a:sym typeface="Symbol" panose="05050102010706020507" pitchFamily="18" charset="2"/>
              </a:rPr>
              <a:t>2n</a:t>
            </a:r>
            <a:r>
              <a:rPr lang="en-US" dirty="0">
                <a:sym typeface="Symbol" panose="05050102010706020507" pitchFamily="18" charset="2"/>
              </a:rPr>
              <a:t> x </a:t>
            </a:r>
            <a:r>
              <a:rPr lang="en-US" dirty="0"/>
              <a:t>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dirty="0">
                <a:sym typeface="Symbol" panose="05050102010706020507" pitchFamily="18" charset="2"/>
              </a:rPr>
              <a:t> as follows: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F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baseline="-25000" dirty="0">
                <a:sym typeface="Symbol" panose="05050102010706020507" pitchFamily="18" charset="2"/>
              </a:rPr>
              <a:t>k1, k2</a:t>
            </a:r>
            <a:r>
              <a:rPr lang="en-US" dirty="0">
                <a:sym typeface="Symbol" panose="05050102010706020507" pitchFamily="18" charset="2"/>
              </a:rPr>
              <a:t>(x) = F</a:t>
            </a:r>
            <a:r>
              <a:rPr lang="en-US" baseline="-25000" dirty="0">
                <a:sym typeface="Symbol" panose="05050102010706020507" pitchFamily="18" charset="2"/>
              </a:rPr>
              <a:t>k1</a:t>
            </a:r>
            <a:r>
              <a:rPr lang="en-US" dirty="0">
                <a:sym typeface="Symbol" panose="05050102010706020507" pitchFamily="18" charset="2"/>
              </a:rPr>
              <a:t>(F</a:t>
            </a:r>
            <a:r>
              <a:rPr lang="en-US" baseline="-25000" dirty="0">
                <a:sym typeface="Symbol" panose="05050102010706020507" pitchFamily="18" charset="2"/>
              </a:rPr>
              <a:t>k2</a:t>
            </a:r>
            <a:r>
              <a:rPr lang="en-US" dirty="0">
                <a:sym typeface="Symbol" panose="05050102010706020507" pitchFamily="18" charset="2"/>
              </a:rPr>
              <a:t>(x))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(still invertible)</a:t>
            </a:r>
          </a:p>
          <a:p>
            <a:r>
              <a:rPr lang="en-US" dirty="0">
                <a:sym typeface="Symbol" panose="05050102010706020507" pitchFamily="18" charset="2"/>
              </a:rPr>
              <a:t>If best attack on F takes time 2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, can we hope that the best attack on F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takes time 2</a:t>
            </a:r>
            <a:r>
              <a:rPr lang="en-US" baseline="30000" dirty="0">
                <a:sym typeface="Symbol" panose="05050102010706020507" pitchFamily="18" charset="2"/>
              </a:rPr>
              <a:t>2n</a:t>
            </a:r>
            <a:r>
              <a:rPr lang="en-US" dirty="0">
                <a:sym typeface="Symbol" panose="05050102010706020507" pitchFamily="18" charset="2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1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Meet-in-the-middle attack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No! There is an attack taking 2</a:t>
            </a:r>
            <a:r>
              <a:rPr lang="en-US" baseline="30000" dirty="0"/>
              <a:t>n</a:t>
            </a:r>
            <a:r>
              <a:rPr lang="en-US" dirty="0"/>
              <a:t> time…</a:t>
            </a:r>
          </a:p>
          <a:p>
            <a:pPr lvl="1"/>
            <a:r>
              <a:rPr lang="en-US" dirty="0"/>
              <a:t>(And 2</a:t>
            </a:r>
            <a:r>
              <a:rPr lang="en-US" baseline="30000" dirty="0"/>
              <a:t>n</a:t>
            </a:r>
            <a:r>
              <a:rPr lang="en-US" dirty="0"/>
              <a:t> memory)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attack applies any time a block cipher can be “factored” into 2 independent components</a:t>
            </a:r>
          </a:p>
        </p:txBody>
      </p:sp>
    </p:spTree>
    <p:extLst>
      <p:ext uri="{BB962C8B-B14F-4D97-AF65-F5344CB8AC3E}">
        <p14:creationId xmlns:p14="http://schemas.microsoft.com/office/powerpoint/2010/main" val="268076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Triple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Define F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: {0,1}</a:t>
            </a:r>
            <a:r>
              <a:rPr lang="en-US" baseline="30000" dirty="0">
                <a:sym typeface="Symbol" panose="05050102010706020507" pitchFamily="18" charset="2"/>
              </a:rPr>
              <a:t>3n</a:t>
            </a:r>
            <a:r>
              <a:rPr lang="en-US" dirty="0">
                <a:sym typeface="Symbol" panose="05050102010706020507" pitchFamily="18" charset="2"/>
              </a:rPr>
              <a:t> x </a:t>
            </a:r>
            <a:r>
              <a:rPr lang="en-US" dirty="0"/>
              <a:t>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dirty="0">
                <a:sym typeface="Symbol" panose="05050102010706020507" pitchFamily="18" charset="2"/>
              </a:rPr>
              <a:t> as follows: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F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baseline="-25000" dirty="0">
                <a:sym typeface="Symbol" panose="05050102010706020507" pitchFamily="18" charset="2"/>
              </a:rPr>
              <a:t>k1, k2, k3</a:t>
            </a:r>
            <a:r>
              <a:rPr lang="en-US" dirty="0">
                <a:sym typeface="Symbol" panose="05050102010706020507" pitchFamily="18" charset="2"/>
              </a:rPr>
              <a:t>(x) = F</a:t>
            </a:r>
            <a:r>
              <a:rPr lang="en-US" baseline="-25000" dirty="0">
                <a:sym typeface="Symbol" panose="05050102010706020507" pitchFamily="18" charset="2"/>
              </a:rPr>
              <a:t>k1</a:t>
            </a:r>
            <a:r>
              <a:rPr lang="en-US" dirty="0">
                <a:sym typeface="Symbol" panose="05050102010706020507" pitchFamily="18" charset="2"/>
              </a:rPr>
              <a:t>(F</a:t>
            </a:r>
            <a:r>
              <a:rPr lang="en-US" baseline="-25000" dirty="0">
                <a:sym typeface="Symbol" panose="05050102010706020507" pitchFamily="18" charset="2"/>
              </a:rPr>
              <a:t>k2</a:t>
            </a:r>
            <a:r>
              <a:rPr lang="en-US" dirty="0">
                <a:sym typeface="Symbol" panose="05050102010706020507" pitchFamily="18" charset="2"/>
              </a:rPr>
              <a:t>(F</a:t>
            </a:r>
            <a:r>
              <a:rPr lang="en-US" baseline="-25000" dirty="0">
                <a:sym typeface="Symbol" panose="05050102010706020507" pitchFamily="18" charset="2"/>
              </a:rPr>
              <a:t>k3</a:t>
            </a:r>
            <a:r>
              <a:rPr lang="en-US" dirty="0">
                <a:sym typeface="Symbol" panose="05050102010706020507" pitchFamily="18" charset="2"/>
              </a:rPr>
              <a:t>(x)))</a:t>
            </a:r>
            <a:br>
              <a:rPr lang="en-US" dirty="0">
                <a:sym typeface="Symbol" panose="05050102010706020507" pitchFamily="18" charset="2"/>
              </a:rPr>
            </a:b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What is the best attack now?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00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Two-key triple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Define F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: {0,1}</a:t>
            </a:r>
            <a:r>
              <a:rPr lang="en-US" baseline="30000" dirty="0">
                <a:sym typeface="Symbol" panose="05050102010706020507" pitchFamily="18" charset="2"/>
              </a:rPr>
              <a:t>2n</a:t>
            </a:r>
            <a:r>
              <a:rPr lang="en-US" dirty="0">
                <a:sym typeface="Symbol" panose="05050102010706020507" pitchFamily="18" charset="2"/>
              </a:rPr>
              <a:t> x </a:t>
            </a:r>
            <a:r>
              <a:rPr lang="en-US" dirty="0"/>
              <a:t>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dirty="0">
                <a:sym typeface="Symbol" panose="05050102010706020507" pitchFamily="18" charset="2"/>
              </a:rPr>
              <a:t> as follows: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F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baseline="-25000" dirty="0">
                <a:sym typeface="Symbol" panose="05050102010706020507" pitchFamily="18" charset="2"/>
              </a:rPr>
              <a:t>k1, k2</a:t>
            </a:r>
            <a:r>
              <a:rPr lang="en-US" dirty="0">
                <a:sym typeface="Symbol" panose="05050102010706020507" pitchFamily="18" charset="2"/>
              </a:rPr>
              <a:t>(x) = F</a:t>
            </a:r>
            <a:r>
              <a:rPr lang="en-US" baseline="-25000" dirty="0">
                <a:sym typeface="Symbol" panose="05050102010706020507" pitchFamily="18" charset="2"/>
              </a:rPr>
              <a:t>k1</a:t>
            </a:r>
            <a:r>
              <a:rPr lang="en-US" dirty="0">
                <a:sym typeface="Symbol" panose="05050102010706020507" pitchFamily="18" charset="2"/>
              </a:rPr>
              <a:t>(F</a:t>
            </a:r>
            <a:r>
              <a:rPr lang="en-US" baseline="-25000" dirty="0">
                <a:sym typeface="Symbol" panose="05050102010706020507" pitchFamily="18" charset="2"/>
              </a:rPr>
              <a:t>k2</a:t>
            </a:r>
            <a:r>
              <a:rPr lang="en-US" dirty="0">
                <a:sym typeface="Symbol" panose="05050102010706020507" pitchFamily="18" charset="2"/>
              </a:rPr>
              <a:t>(F</a:t>
            </a:r>
            <a:r>
              <a:rPr lang="en-US" baseline="-25000" dirty="0">
                <a:sym typeface="Symbol" panose="05050102010706020507" pitchFamily="18" charset="2"/>
              </a:rPr>
              <a:t>k1</a:t>
            </a:r>
            <a:r>
              <a:rPr lang="en-US" dirty="0">
                <a:sym typeface="Symbol" panose="05050102010706020507" pitchFamily="18" charset="2"/>
              </a:rPr>
              <a:t>(x)))</a:t>
            </a:r>
            <a:br>
              <a:rPr lang="en-US" dirty="0">
                <a:sym typeface="Symbol" panose="05050102010706020507" pitchFamily="18" charset="2"/>
              </a:rPr>
            </a:b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Best attack takes time 2</a:t>
            </a:r>
            <a:r>
              <a:rPr lang="en-US" baseline="30000" dirty="0">
                <a:sym typeface="Symbol" panose="05050102010706020507" pitchFamily="18" charset="2"/>
              </a:rPr>
              <a:t>2n</a:t>
            </a:r>
            <a:r>
              <a:rPr lang="en-US" dirty="0">
                <a:sym typeface="Symbol" panose="05050102010706020507" pitchFamily="18" charset="2"/>
              </a:rPr>
              <a:t> – optimal given the key length!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This approach is taken by triple-DES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8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Advanced encryption standard (AES)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design competition run by NIST</a:t>
            </a:r>
          </a:p>
          <a:p>
            <a:r>
              <a:rPr lang="en-US" dirty="0"/>
              <a:t>Began in Jan 1997</a:t>
            </a:r>
          </a:p>
          <a:p>
            <a:pPr lvl="1"/>
            <a:r>
              <a:rPr lang="en-US" dirty="0"/>
              <a:t>15 algorithms submitted</a:t>
            </a:r>
          </a:p>
          <a:p>
            <a:r>
              <a:rPr lang="en-US" dirty="0"/>
              <a:t>Workshops in 1998, 1999</a:t>
            </a:r>
          </a:p>
          <a:p>
            <a:pPr lvl="1"/>
            <a:r>
              <a:rPr lang="en-US" dirty="0"/>
              <a:t>Narrowed to 5 finalists</a:t>
            </a:r>
          </a:p>
          <a:p>
            <a:r>
              <a:rPr lang="en-US" dirty="0"/>
              <a:t>Workshop in early 2000; winner announced in late 2000</a:t>
            </a:r>
          </a:p>
          <a:p>
            <a:pPr lvl="1"/>
            <a:r>
              <a:rPr lang="en-US" dirty="0"/>
              <a:t>Factors besides security taken into account</a:t>
            </a:r>
          </a:p>
        </p:txBody>
      </p:sp>
    </p:spTree>
    <p:extLst>
      <p:ext uri="{BB962C8B-B14F-4D97-AF65-F5344CB8AC3E}">
        <p14:creationId xmlns:p14="http://schemas.microsoft.com/office/powerpoint/2010/main" val="381190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Feistel</a:t>
            </a:r>
            <a:r>
              <a:rPr lang="en-US" sz="4000" dirty="0">
                <a:solidFill>
                  <a:schemeClr val="tx1"/>
                </a:solidFill>
              </a:rPr>
              <a:t> networks</a:t>
            </a:r>
          </a:p>
        </p:txBody>
      </p:sp>
    </p:spTree>
    <p:extLst>
      <p:ext uri="{BB962C8B-B14F-4D97-AF65-F5344CB8AC3E}">
        <p14:creationId xmlns:p14="http://schemas.microsoft.com/office/powerpoint/2010/main" val="2168331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128-bit block length</a:t>
            </a:r>
          </a:p>
          <a:p>
            <a:r>
              <a:rPr lang="en-US" dirty="0"/>
              <a:t>128-, 192-, and 256-bit key lengths</a:t>
            </a:r>
          </a:p>
          <a:p>
            <a:endParaRPr lang="en-US" dirty="0"/>
          </a:p>
          <a:p>
            <a:r>
              <a:rPr lang="en-US" dirty="0"/>
              <a:t>Basically an SPN structure!</a:t>
            </a:r>
          </a:p>
          <a:p>
            <a:pPr lvl="1"/>
            <a:r>
              <a:rPr lang="en-US" dirty="0"/>
              <a:t>1-byte S-box (same for all bytes)</a:t>
            </a:r>
          </a:p>
          <a:p>
            <a:pPr lvl="1"/>
            <a:r>
              <a:rPr lang="en-US" dirty="0"/>
              <a:t>Mixing permutation replaced by invertible linear transformation</a:t>
            </a:r>
          </a:p>
          <a:p>
            <a:pPr lvl="2"/>
            <a:r>
              <a:rPr lang="en-US" dirty="0"/>
              <a:t>If two inputs differ in b bytes, outputs differ in ≥ 5-b bytes</a:t>
            </a:r>
          </a:p>
          <a:p>
            <a:r>
              <a:rPr lang="en-US" dirty="0"/>
              <a:t>No attacks better than brute-force known</a:t>
            </a:r>
          </a:p>
        </p:txBody>
      </p:sp>
    </p:spTree>
    <p:extLst>
      <p:ext uri="{BB962C8B-B14F-4D97-AF65-F5344CB8AC3E}">
        <p14:creationId xmlns:p14="http://schemas.microsoft.com/office/powerpoint/2010/main" val="408633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Hash functions</a:t>
            </a:r>
          </a:p>
        </p:txBody>
      </p:sp>
    </p:spTree>
    <p:extLst>
      <p:ext uri="{BB962C8B-B14F-4D97-AF65-F5344CB8AC3E}">
        <p14:creationId xmlns:p14="http://schemas.microsoft.com/office/powerpoint/2010/main" val="820225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building a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Two-stage approach</a:t>
            </a:r>
          </a:p>
          <a:p>
            <a:pPr lvl="1"/>
            <a:r>
              <a:rPr lang="en-US" dirty="0"/>
              <a:t>Build a </a:t>
            </a:r>
            <a:r>
              <a:rPr lang="en-US" i="1" dirty="0"/>
              <a:t>compression function </a:t>
            </a:r>
            <a:r>
              <a:rPr lang="en-US" dirty="0"/>
              <a:t>h</a:t>
            </a:r>
            <a:endParaRPr lang="en-US" i="1" dirty="0"/>
          </a:p>
          <a:p>
            <a:pPr lvl="2"/>
            <a:r>
              <a:rPr lang="en-US" dirty="0"/>
              <a:t>I.e., hash function for </a:t>
            </a:r>
            <a:r>
              <a:rPr lang="en-US" i="1" dirty="0"/>
              <a:t>fixed-length inputs</a:t>
            </a:r>
          </a:p>
          <a:p>
            <a:pPr lvl="1"/>
            <a:r>
              <a:rPr lang="en-US" dirty="0"/>
              <a:t>Build a full-fledged hash function (for arbitrary length inputs) from a compression function h</a:t>
            </a:r>
          </a:p>
          <a:p>
            <a:pPr lvl="1"/>
            <a:endParaRPr lang="en-US" dirty="0"/>
          </a:p>
          <a:p>
            <a:r>
              <a:rPr lang="en-US" dirty="0"/>
              <a:t>We have already discussed how to do the second step (</a:t>
            </a:r>
            <a:r>
              <a:rPr lang="en-US" dirty="0" err="1"/>
              <a:t>Merkle-Damgard</a:t>
            </a:r>
            <a:r>
              <a:rPr lang="en-US" dirty="0"/>
              <a:t> transform)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9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compression function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725487" y="1757431"/>
            <a:ext cx="7693025" cy="1477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Davies-Meyer construction</a:t>
            </a:r>
          </a:p>
          <a:p>
            <a:pPr lvl="1"/>
            <a:r>
              <a:rPr lang="en-US" dirty="0"/>
              <a:t>Others are also possible</a:t>
            </a:r>
          </a:p>
          <a:p>
            <a:r>
              <a:rPr lang="en-US" dirty="0"/>
              <a:t>h(k, x) =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 </a:t>
            </a:r>
            <a:r>
              <a:rPr lang="en-US" dirty="0">
                <a:sym typeface="Symbol" panose="05050102010706020507" pitchFamily="18" charset="2"/>
              </a:rPr>
              <a:t> x</a:t>
            </a:r>
            <a:endParaRPr lang="en-US" dirty="0"/>
          </a:p>
        </p:txBody>
      </p:sp>
      <p:sp>
        <p:nvSpPr>
          <p:cNvPr id="63492" name="Rounded Rectangle 5"/>
          <p:cNvSpPr>
            <a:spLocks noChangeArrowheads="1"/>
          </p:cNvSpPr>
          <p:nvPr/>
        </p:nvSpPr>
        <p:spPr bwMode="auto">
          <a:xfrm>
            <a:off x="4267200" y="45720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3493" name="TextBox 6"/>
          <p:cNvSpPr txBox="1">
            <a:spLocks noChangeArrowheads="1"/>
          </p:cNvSpPr>
          <p:nvPr/>
        </p:nvSpPr>
        <p:spPr bwMode="auto">
          <a:xfrm>
            <a:off x="4576763" y="4837113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/>
              <a:t>F</a:t>
            </a:r>
          </a:p>
        </p:txBody>
      </p:sp>
      <p:sp>
        <p:nvSpPr>
          <p:cNvPr id="63494" name="TextBox 5"/>
          <p:cNvSpPr txBox="1">
            <a:spLocks noChangeArrowheads="1"/>
          </p:cNvSpPr>
          <p:nvPr/>
        </p:nvSpPr>
        <p:spPr bwMode="auto">
          <a:xfrm>
            <a:off x="3429000" y="480060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k</a:t>
            </a:r>
          </a:p>
        </p:txBody>
      </p:sp>
      <p:sp>
        <p:nvSpPr>
          <p:cNvPr id="63495" name="TextBox 6"/>
          <p:cNvSpPr txBox="1">
            <a:spLocks noChangeArrowheads="1"/>
          </p:cNvSpPr>
          <p:nvPr/>
        </p:nvSpPr>
        <p:spPr bwMode="auto">
          <a:xfrm>
            <a:off x="4511675" y="3500438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/>
              <a:t>x</a:t>
            </a:r>
          </a:p>
        </p:txBody>
      </p:sp>
      <p:cxnSp>
        <p:nvCxnSpPr>
          <p:cNvPr id="63496" name="Straight Arrow Connector 10"/>
          <p:cNvCxnSpPr>
            <a:cxnSpLocks noChangeShapeType="1"/>
          </p:cNvCxnSpPr>
          <p:nvPr/>
        </p:nvCxnSpPr>
        <p:spPr bwMode="auto">
          <a:xfrm flipH="1">
            <a:off x="4732338" y="3967163"/>
            <a:ext cx="0" cy="6048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7" name="Straight Arrow Connector 12"/>
          <p:cNvCxnSpPr>
            <a:cxnSpLocks noChangeShapeType="1"/>
            <a:stCxn id="63494" idx="3"/>
          </p:cNvCxnSpPr>
          <p:nvPr/>
        </p:nvCxnSpPr>
        <p:spPr bwMode="auto">
          <a:xfrm flipV="1">
            <a:off x="3767554" y="5030788"/>
            <a:ext cx="499646" cy="64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8" name="Straight Arrow Connector 13"/>
          <p:cNvCxnSpPr>
            <a:cxnSpLocks noChangeShapeType="1"/>
          </p:cNvCxnSpPr>
          <p:nvPr/>
        </p:nvCxnSpPr>
        <p:spPr bwMode="auto">
          <a:xfrm flipV="1">
            <a:off x="5257799" y="5029200"/>
            <a:ext cx="54864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499" name="Straight Connector 15"/>
          <p:cNvCxnSpPr>
            <a:cxnSpLocks noChangeShapeType="1"/>
          </p:cNvCxnSpPr>
          <p:nvPr/>
        </p:nvCxnSpPr>
        <p:spPr bwMode="auto">
          <a:xfrm>
            <a:off x="4732338" y="4268788"/>
            <a:ext cx="1192212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0" name="TextBox 18"/>
          <p:cNvSpPr txBox="1">
            <a:spLocks noChangeArrowheads="1"/>
          </p:cNvSpPr>
          <p:nvPr/>
        </p:nvSpPr>
        <p:spPr bwMode="auto">
          <a:xfrm>
            <a:off x="5715000" y="4795838"/>
            <a:ext cx="420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>
                <a:sym typeface="Symbol" panose="05050102010706020507" pitchFamily="18" charset="2"/>
              </a:rPr>
              <a:t></a:t>
            </a:r>
            <a:endParaRPr lang="en-US"/>
          </a:p>
        </p:txBody>
      </p:sp>
      <p:cxnSp>
        <p:nvCxnSpPr>
          <p:cNvPr id="63501" name="Straight Arrow Connector 21"/>
          <p:cNvCxnSpPr>
            <a:cxnSpLocks noChangeShapeType="1"/>
          </p:cNvCxnSpPr>
          <p:nvPr/>
        </p:nvCxnSpPr>
        <p:spPr bwMode="auto">
          <a:xfrm>
            <a:off x="5924550" y="4268787"/>
            <a:ext cx="0" cy="65836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2" name="Straight Arrow Connector 27"/>
          <p:cNvCxnSpPr>
            <a:cxnSpLocks noChangeShapeType="1"/>
          </p:cNvCxnSpPr>
          <p:nvPr/>
        </p:nvCxnSpPr>
        <p:spPr bwMode="auto">
          <a:xfrm flipV="1">
            <a:off x="6053138" y="5029200"/>
            <a:ext cx="500062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3" name="Rectangle 28"/>
          <p:cNvSpPr>
            <a:spLocks noChangeArrowheads="1"/>
          </p:cNvSpPr>
          <p:nvPr/>
        </p:nvSpPr>
        <p:spPr bwMode="auto">
          <a:xfrm>
            <a:off x="3962400" y="4144962"/>
            <a:ext cx="2286000" cy="1646238"/>
          </a:xfrm>
          <a:prstGeom prst="rect">
            <a:avLst/>
          </a:prstGeom>
          <a:solidFill>
            <a:schemeClr val="accent1">
              <a:alpha val="25098"/>
            </a:schemeClr>
          </a:solidFill>
          <a:ln w="19050" algn="ctr">
            <a:solidFill>
              <a:srgbClr val="000000"/>
            </a:solidFill>
            <a:prstDash val="dash"/>
            <a:round/>
            <a:headEnd/>
            <a:tailEnd type="none" w="lg" len="med"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08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Compression function based on Davies-Meyer</a:t>
            </a:r>
          </a:p>
          <a:p>
            <a:pPr lvl="1"/>
            <a:r>
              <a:rPr lang="en-US" dirty="0"/>
              <a:t>With “block cipher” specifically designed for SHA</a:t>
            </a:r>
          </a:p>
          <a:p>
            <a:endParaRPr lang="en-US" dirty="0"/>
          </a:p>
          <a:p>
            <a:r>
              <a:rPr lang="en-US" dirty="0"/>
              <a:t>Hash function built from compression function using </a:t>
            </a:r>
            <a:r>
              <a:rPr lang="en-US" dirty="0" err="1"/>
              <a:t>Merkle-Damgard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11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71681-A2F9-4F3B-8960-E2BFAAE63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0F685-D7E6-4893-B75F-A4759D9C9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competition run by NIST</a:t>
            </a:r>
          </a:p>
          <a:p>
            <a:r>
              <a:rPr lang="en-US" dirty="0"/>
              <a:t>Began in 2007</a:t>
            </a:r>
          </a:p>
          <a:p>
            <a:r>
              <a:rPr lang="en-US" dirty="0"/>
              <a:t>Narrowed to 14 semi-finalists in Dec 2008</a:t>
            </a:r>
          </a:p>
          <a:p>
            <a:r>
              <a:rPr lang="en-US" dirty="0"/>
              <a:t>Reduced to 5 finalists in 2010</a:t>
            </a:r>
          </a:p>
          <a:p>
            <a:r>
              <a:rPr lang="en-US" dirty="0"/>
              <a:t>Winner chosen in Oct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37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A67A4-8519-4E34-8D5F-45C393D0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4556B-9F77-4D72-A3B0-963E3030E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Supports 224-, 256-, 384-, and 512-bit output lengths</a:t>
            </a:r>
          </a:p>
          <a:p>
            <a:r>
              <a:rPr lang="en-US" dirty="0"/>
              <a:t>Very different design than SHA-1/SHA-2</a:t>
            </a:r>
          </a:p>
          <a:p>
            <a:pPr lvl="1"/>
            <a:r>
              <a:rPr lang="en-US" dirty="0"/>
              <a:t>Does not use Davies-Meyer</a:t>
            </a:r>
          </a:p>
          <a:p>
            <a:pPr lvl="1"/>
            <a:r>
              <a:rPr lang="en-US" dirty="0"/>
              <a:t>Does not use Merkle-</a:t>
            </a:r>
            <a:r>
              <a:rPr lang="en-US" dirty="0" err="1"/>
              <a:t>Damgard</a:t>
            </a:r>
            <a:endParaRPr lang="en-US" dirty="0"/>
          </a:p>
          <a:p>
            <a:pPr lvl="1"/>
            <a:r>
              <a:rPr lang="en-US" dirty="0"/>
              <a:t>See 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206288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Feistel</a:t>
            </a:r>
            <a:r>
              <a:rPr lang="en-US" dirty="0"/>
              <a:t>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 (invertible) permutation from </a:t>
            </a:r>
            <a:r>
              <a:rPr lang="en-US" i="1" dirty="0"/>
              <a:t>non-invertible</a:t>
            </a:r>
            <a:r>
              <a:rPr lang="en-US" dirty="0"/>
              <a:t> components</a:t>
            </a:r>
          </a:p>
          <a:p>
            <a:endParaRPr lang="en-US" dirty="0"/>
          </a:p>
          <a:p>
            <a:r>
              <a:rPr lang="en-US" dirty="0"/>
              <a:t>One round:</a:t>
            </a:r>
          </a:p>
          <a:p>
            <a:pPr lvl="1"/>
            <a:r>
              <a:rPr lang="en-US" dirty="0"/>
              <a:t>Keyed round function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baseline="30000" dirty="0"/>
              <a:t>/2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{0,1}</a:t>
            </a:r>
            <a:r>
              <a:rPr lang="en-US" baseline="30000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baseline="30000" dirty="0">
                <a:sym typeface="Symbol" panose="05050102010706020507" pitchFamily="18" charset="2"/>
              </a:rPr>
              <a:t>/2</a:t>
            </a:r>
            <a:endParaRPr lang="en-US" dirty="0"/>
          </a:p>
          <a:p>
            <a:pPr lvl="1"/>
            <a:r>
              <a:rPr lang="en-US" dirty="0"/>
              <a:t>F</a:t>
            </a:r>
            <a:r>
              <a:rPr lang="en-US" baseline="-25000" dirty="0"/>
              <a:t>k1</a:t>
            </a:r>
            <a:r>
              <a:rPr lang="en-US" dirty="0"/>
              <a:t>(L</a:t>
            </a:r>
            <a:r>
              <a:rPr lang="en-US" baseline="-25000" dirty="0"/>
              <a:t>0</a:t>
            </a:r>
            <a:r>
              <a:rPr lang="en-US" dirty="0"/>
              <a:t>, R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 (L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R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 = (R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,   L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  f</a:t>
            </a:r>
            <a:r>
              <a:rPr lang="en-US" baseline="-25000" dirty="0">
                <a:sym typeface="Symbol" panose="05050102010706020507" pitchFamily="18" charset="2"/>
              </a:rPr>
              <a:t>k1</a:t>
            </a:r>
            <a:r>
              <a:rPr lang="en-US" dirty="0">
                <a:sym typeface="Symbol" panose="05050102010706020507" pitchFamily="18" charset="2"/>
              </a:rPr>
              <a:t>(R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))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Always invertible!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3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>
            <a:off x="3429000" y="35052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981200" y="15240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L</a:t>
            </a:r>
            <a:r>
              <a:rPr lang="en-US" sz="2800" baseline="-25000" dirty="0"/>
              <a:t>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95800" y="15240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R</a:t>
            </a:r>
            <a:r>
              <a:rPr lang="en-US" sz="2800" baseline="-25000" dirty="0"/>
              <a:t>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91000" y="3200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f</a:t>
            </a:r>
            <a:r>
              <a:rPr lang="en-US" sz="2800" baseline="-25000" dirty="0" err="1"/>
              <a:t>k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715000" y="2133600"/>
            <a:ext cx="0" cy="137160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0600" y="35052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05912" y="3243590"/>
            <a:ext cx="460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>
          <a:xfrm flipH="1">
            <a:off x="3336103" y="2166610"/>
            <a:ext cx="796" cy="11887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981200" y="50292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L</a:t>
            </a:r>
            <a:r>
              <a:rPr lang="en-US" sz="2800" baseline="-25000" dirty="0"/>
              <a:t>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95800" y="50292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R</a:t>
            </a:r>
            <a:r>
              <a:rPr lang="en-US" sz="2800" baseline="-25000" dirty="0"/>
              <a:t>1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335307" y="3657600"/>
            <a:ext cx="0" cy="6858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335307" y="4343400"/>
            <a:ext cx="237969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715000" y="4343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7" idx="0"/>
          </p:cNvCxnSpPr>
          <p:nvPr/>
        </p:nvCxnSpPr>
        <p:spPr>
          <a:xfrm flipH="1">
            <a:off x="3238500" y="3505200"/>
            <a:ext cx="2476500" cy="152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36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of 1-round </a:t>
            </a:r>
            <a:r>
              <a:rPr lang="en-US" dirty="0" err="1"/>
              <a:t>Feistel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Security of 2-round Feistel?</a:t>
            </a:r>
          </a:p>
          <a:p>
            <a:endParaRPr lang="en-US" dirty="0"/>
          </a:p>
          <a:p>
            <a:r>
              <a:rPr lang="en-US" dirty="0"/>
              <a:t>Security of 3/4-round </a:t>
            </a:r>
            <a:r>
              <a:rPr lang="en-US" dirty="0" err="1"/>
              <a:t>Feistel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(Assume round functions are random and independent)</a:t>
            </a:r>
          </a:p>
        </p:txBody>
      </p:sp>
    </p:spTree>
    <p:extLst>
      <p:ext uri="{BB962C8B-B14F-4D97-AF65-F5344CB8AC3E}">
        <p14:creationId xmlns:p14="http://schemas.microsoft.com/office/powerpoint/2010/main" val="120450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Encryption Standard (DES)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Standardized in 1977</a:t>
            </a:r>
          </a:p>
          <a:p>
            <a:r>
              <a:rPr lang="en-US" dirty="0"/>
              <a:t>56-bit keys, 64-bit block length</a:t>
            </a:r>
          </a:p>
          <a:p>
            <a:r>
              <a:rPr lang="en-US" dirty="0"/>
              <a:t>16-round </a:t>
            </a:r>
            <a:r>
              <a:rPr lang="en-US" dirty="0" err="1"/>
              <a:t>Feistel</a:t>
            </a:r>
            <a:r>
              <a:rPr lang="en-US" dirty="0"/>
              <a:t> network</a:t>
            </a:r>
          </a:p>
          <a:p>
            <a:pPr lvl="1"/>
            <a:r>
              <a:rPr lang="en-US" dirty="0"/>
              <a:t>Same round function (“</a:t>
            </a:r>
            <a:r>
              <a:rPr lang="en-US" dirty="0" err="1"/>
              <a:t>mangler</a:t>
            </a:r>
            <a:r>
              <a:rPr lang="en-US" dirty="0"/>
              <a:t> function”) in all rounds </a:t>
            </a:r>
          </a:p>
          <a:p>
            <a:pPr lvl="1"/>
            <a:r>
              <a:rPr lang="en-US" dirty="0"/>
              <a:t>Different sub-keys in each round, each derived from the master key</a:t>
            </a:r>
          </a:p>
          <a:p>
            <a:pPr lvl="1"/>
            <a:r>
              <a:rPr lang="en-US" dirty="0"/>
              <a:t>The round function is basically an SPN!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747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</a:t>
            </a:r>
            <a:r>
              <a:rPr lang="en-US" dirty="0" err="1"/>
              <a:t>mangler</a:t>
            </a:r>
            <a:r>
              <a:rPr lang="en-US" dirty="0"/>
              <a:t> function</a:t>
            </a:r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403583"/>
            <a:ext cx="4572000" cy="4995834"/>
          </a:xfrm>
        </p:spPr>
      </p:pic>
    </p:spTree>
    <p:extLst>
      <p:ext uri="{BB962C8B-B14F-4D97-AF65-F5344CB8AC3E}">
        <p14:creationId xmlns:p14="http://schemas.microsoft.com/office/powerpoint/2010/main" val="127681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</a:t>
            </a:r>
            <a:r>
              <a:rPr lang="en-US" dirty="0" err="1"/>
              <a:t>mangler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S-boxes</a:t>
            </a:r>
          </a:p>
          <a:p>
            <a:pPr lvl="1"/>
            <a:r>
              <a:rPr lang="en-US" dirty="0"/>
              <a:t>Each S-box is 4-to-1</a:t>
            </a:r>
          </a:p>
          <a:p>
            <a:pPr lvl="1"/>
            <a:r>
              <a:rPr lang="en-US" dirty="0"/>
              <a:t>Changing 1 bit of input changes at least 2 bits of output</a:t>
            </a:r>
          </a:p>
          <a:p>
            <a:r>
              <a:rPr lang="en-US" dirty="0"/>
              <a:t>Mixing permutation</a:t>
            </a:r>
          </a:p>
          <a:p>
            <a:pPr lvl="1"/>
            <a:r>
              <a:rPr lang="en-US" dirty="0"/>
              <a:t>The 4 bits of output from any S-box affect the input to 6 S-boxes in the next round</a:t>
            </a:r>
          </a:p>
        </p:txBody>
      </p:sp>
    </p:spTree>
    <p:extLst>
      <p:ext uri="{BB962C8B-B14F-4D97-AF65-F5344CB8AC3E}">
        <p14:creationId xmlns:p14="http://schemas.microsoft.com/office/powerpoint/2010/main" val="708446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56-bit master key, 48-bit </a:t>
            </a:r>
            <a:r>
              <a:rPr lang="en-US" dirty="0" err="1"/>
              <a:t>subkey</a:t>
            </a:r>
            <a:r>
              <a:rPr lang="en-US" dirty="0"/>
              <a:t> in each round</a:t>
            </a:r>
          </a:p>
          <a:p>
            <a:pPr lvl="1"/>
            <a:r>
              <a:rPr lang="en-US" dirty="0"/>
              <a:t>Each </a:t>
            </a:r>
            <a:r>
              <a:rPr lang="en-US" dirty="0" err="1"/>
              <a:t>subkey</a:t>
            </a:r>
            <a:r>
              <a:rPr lang="en-US" dirty="0"/>
              <a:t> takes 24 bits from the left half of the master key, and 24 bits from the right half of the master key</a:t>
            </a:r>
          </a:p>
        </p:txBody>
      </p:sp>
    </p:spTree>
    <p:extLst>
      <p:ext uri="{BB962C8B-B14F-4D97-AF65-F5344CB8AC3E}">
        <p14:creationId xmlns:p14="http://schemas.microsoft.com/office/powerpoint/2010/main" val="1639670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13268</TotalTime>
  <Words>910</Words>
  <Application>Microsoft Office PowerPoint</Application>
  <PresentationFormat>On-screen Show (4:3)</PresentationFormat>
  <Paragraphs>141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Brush Script MT</vt:lpstr>
      <vt:lpstr>Calibri</vt:lpstr>
      <vt:lpstr>Office Theme</vt:lpstr>
      <vt:lpstr>Cryptography</vt:lpstr>
      <vt:lpstr>PowerPoint Presentation</vt:lpstr>
      <vt:lpstr>Feistel networks</vt:lpstr>
      <vt:lpstr>PowerPoint Presentation</vt:lpstr>
      <vt:lpstr>Security?</vt:lpstr>
      <vt:lpstr>Data Encryption Standard (DES)</vt:lpstr>
      <vt:lpstr>DES mangler function</vt:lpstr>
      <vt:lpstr>DES mangler function</vt:lpstr>
      <vt:lpstr>Key schedule</vt:lpstr>
      <vt:lpstr>Avalanche effect</vt:lpstr>
      <vt:lpstr>Security of DES</vt:lpstr>
      <vt:lpstr>56-bit key length</vt:lpstr>
      <vt:lpstr>64-bit block length</vt:lpstr>
      <vt:lpstr>Increasing key length?</vt:lpstr>
      <vt:lpstr>Double encryption</vt:lpstr>
      <vt:lpstr>Meet-in-the-middle attack</vt:lpstr>
      <vt:lpstr>Triple encryption</vt:lpstr>
      <vt:lpstr>Two-key triple encryption</vt:lpstr>
      <vt:lpstr>Advanced encryption standard (AES)</vt:lpstr>
      <vt:lpstr>AES</vt:lpstr>
      <vt:lpstr>PowerPoint Presentation</vt:lpstr>
      <vt:lpstr>Recall: building a hash function</vt:lpstr>
      <vt:lpstr>Building a compression function</vt:lpstr>
      <vt:lpstr>SHA-2</vt:lpstr>
      <vt:lpstr>SHA-3</vt:lpstr>
      <vt:lpstr>SHA-3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980</cp:revision>
  <dcterms:created xsi:type="dcterms:W3CDTF">2014-06-02T02:25:30Z</dcterms:created>
  <dcterms:modified xsi:type="dcterms:W3CDTF">2022-04-05T15:14:34Z</dcterms:modified>
</cp:coreProperties>
</file>