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418" r:id="rId2"/>
    <p:sldId id="410" r:id="rId3"/>
    <p:sldId id="411" r:id="rId4"/>
    <p:sldId id="412" r:id="rId5"/>
    <p:sldId id="415" r:id="rId6"/>
    <p:sldId id="416" r:id="rId7"/>
    <p:sldId id="417" r:id="rId8"/>
    <p:sldId id="435" r:id="rId9"/>
    <p:sldId id="423" r:id="rId10"/>
    <p:sldId id="424" r:id="rId11"/>
    <p:sldId id="425" r:id="rId12"/>
    <p:sldId id="426" r:id="rId13"/>
    <p:sldId id="427" r:id="rId14"/>
    <p:sldId id="428" r:id="rId15"/>
    <p:sldId id="429" r:id="rId16"/>
    <p:sldId id="430" r:id="rId17"/>
    <p:sldId id="431" r:id="rId18"/>
    <p:sldId id="432" r:id="rId19"/>
    <p:sldId id="433" r:id="rId20"/>
    <p:sldId id="434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91" autoAdjust="0"/>
    <p:restoredTop sz="94660"/>
  </p:normalViewPr>
  <p:slideViewPr>
    <p:cSldViewPr>
      <p:cViewPr varScale="1">
        <p:scale>
          <a:sx n="80" d="100"/>
          <a:sy n="80" d="100"/>
        </p:scale>
        <p:origin x="67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66149-A0B5-4322-A8AB-C0A88804300F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3F35FA-B3A9-45EC-BC36-DDE85C569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092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4DE87-24B7-4FE6-8FA5-D89CE0F7B716}" type="datetime1">
              <a:rPr lang="en-US" smtClean="0"/>
              <a:t>4/12/2022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018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4C14-E5E2-4F8D-82E3-85BC10DDFAA6}" type="datetime1">
              <a:rPr lang="en-US" smtClean="0"/>
              <a:t>4/12/2022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38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06370-89F3-488D-99FE-EEBD8BF3FA85}" type="datetime1">
              <a:rPr lang="en-US" smtClean="0"/>
              <a:t>4/12/2022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120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8CE73-46AA-4832-9843-900C2210B121}" type="datetime1">
              <a:rPr lang="en-US" smtClean="0"/>
              <a:t>4/12/2022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126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006B-0220-41F0-AD15-958A03D4D19D}" type="datetime1">
              <a:rPr lang="en-US" smtClean="0"/>
              <a:t>4/12/2022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711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45EA0-F02C-4ABB-B512-39FA12AE0302}" type="datetime1">
              <a:rPr lang="en-US" smtClean="0"/>
              <a:t>4/12/2022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466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9422-6FFC-4226-A3D0-FBE1F09B4FC3}" type="datetime1">
              <a:rPr lang="en-US" smtClean="0"/>
              <a:t>4/12/2022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155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44A93-9868-4F69-A258-EDA1E5BDA486}" type="datetime1">
              <a:rPr lang="en-US" smtClean="0"/>
              <a:t>4/12/2022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576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ED2E2-EC6E-4E56-86D8-3F5596F833B9}" type="datetime1">
              <a:rPr lang="en-US" smtClean="0"/>
              <a:t>4/12/2022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207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DB7E6-5A2D-4B1D-894F-3F4B1ACFE506}" type="datetime1">
              <a:rPr lang="en-US" smtClean="0"/>
              <a:t>4/12/2022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582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3D45-704E-414F-9878-7DC947D6768A}" type="datetime1">
              <a:rPr lang="en-US" smtClean="0"/>
              <a:t>4/12/2022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04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CC22E-AD3E-4BC8-9686-2E5E619B7B42}" type="datetime1">
              <a:rPr lang="en-US" smtClean="0"/>
              <a:t>4/12/2022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517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>
            <a:normAutofit/>
          </a:bodyPr>
          <a:lstStyle/>
          <a:p>
            <a:r>
              <a:rPr lang="en-US" sz="5400" dirty="0"/>
              <a:t>Cryptography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705600" cy="1752600"/>
          </a:xfrm>
        </p:spPr>
        <p:txBody>
          <a:bodyPr>
            <a:normAutofit/>
          </a:bodyPr>
          <a:lstStyle/>
          <a:p>
            <a:r>
              <a:rPr lang="en-US" sz="4000" i="1" dirty="0">
                <a:solidFill>
                  <a:schemeClr val="tx1"/>
                </a:solidFill>
              </a:rPr>
              <a:t>Lecture 20</a:t>
            </a:r>
          </a:p>
        </p:txBody>
      </p:sp>
    </p:spTree>
    <p:extLst>
      <p:ext uri="{BB962C8B-B14F-4D97-AF65-F5344CB8AC3E}">
        <p14:creationId xmlns:p14="http://schemas.microsoft.com/office/powerpoint/2010/main" val="8364209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An abelian </a:t>
            </a:r>
            <a:r>
              <a:rPr lang="en-US" i="1" dirty="0"/>
              <a:t>group</a:t>
            </a:r>
            <a:r>
              <a:rPr lang="en-US" dirty="0"/>
              <a:t> is a set G and a binary operation ◦ defined on G such that:</a:t>
            </a:r>
          </a:p>
          <a:p>
            <a:pPr lvl="1"/>
            <a:r>
              <a:rPr lang="en-US" dirty="0"/>
              <a:t>(</a:t>
            </a:r>
            <a:r>
              <a:rPr lang="en-US" b="1" dirty="0"/>
              <a:t>Closure</a:t>
            </a:r>
            <a:r>
              <a:rPr lang="en-US" dirty="0"/>
              <a:t>) </a:t>
            </a:r>
            <a:r>
              <a:rPr lang="en-US" dirty="0">
                <a:sym typeface="Symbol"/>
              </a:rPr>
              <a:t>For all g, </a:t>
            </a:r>
            <a:r>
              <a:rPr lang="en-US" dirty="0" err="1">
                <a:sym typeface="Symbol"/>
              </a:rPr>
              <a:t>hG</a:t>
            </a:r>
            <a:r>
              <a:rPr lang="en-US" dirty="0">
                <a:sym typeface="Symbol"/>
              </a:rPr>
              <a:t>,  </a:t>
            </a:r>
            <a:r>
              <a:rPr lang="en-US" dirty="0" err="1">
                <a:sym typeface="Symbol"/>
              </a:rPr>
              <a:t>g</a:t>
            </a:r>
            <a:r>
              <a:rPr lang="en-US" dirty="0" err="1"/>
              <a:t>◦</a:t>
            </a:r>
            <a:r>
              <a:rPr lang="en-US" dirty="0" err="1">
                <a:sym typeface="Symbol"/>
              </a:rPr>
              <a:t>h</a:t>
            </a:r>
            <a:r>
              <a:rPr lang="en-US" dirty="0">
                <a:sym typeface="Symbol"/>
              </a:rPr>
              <a:t> is in G</a:t>
            </a:r>
            <a:endParaRPr lang="en-US" dirty="0"/>
          </a:p>
          <a:p>
            <a:pPr lvl="1"/>
            <a:r>
              <a:rPr lang="en-US" dirty="0"/>
              <a:t>There is an identity </a:t>
            </a:r>
            <a:r>
              <a:rPr lang="en-US" dirty="0" err="1"/>
              <a:t>e</a:t>
            </a:r>
            <a:r>
              <a:rPr lang="en-US" dirty="0" err="1">
                <a:sym typeface="Symbol"/>
              </a:rPr>
              <a:t>G</a:t>
            </a:r>
            <a:r>
              <a:rPr lang="en-US" dirty="0">
                <a:sym typeface="Symbol"/>
              </a:rPr>
              <a:t> such that </a:t>
            </a:r>
            <a:r>
              <a:rPr lang="en-US" dirty="0" err="1">
                <a:sym typeface="Symbol"/>
              </a:rPr>
              <a:t>e</a:t>
            </a:r>
            <a:r>
              <a:rPr lang="en-US" dirty="0" err="1"/>
              <a:t>◦</a:t>
            </a:r>
            <a:r>
              <a:rPr lang="en-US" dirty="0" err="1">
                <a:sym typeface="Symbol"/>
              </a:rPr>
              <a:t>g</a:t>
            </a:r>
            <a:r>
              <a:rPr lang="en-US" dirty="0">
                <a:sym typeface="Symbol"/>
              </a:rPr>
              <a:t>=g for </a:t>
            </a:r>
            <a:r>
              <a:rPr lang="en-US" dirty="0" err="1">
                <a:sym typeface="Symbol"/>
              </a:rPr>
              <a:t>gG</a:t>
            </a:r>
            <a:endParaRPr lang="en-US" dirty="0">
              <a:sym typeface="Symbol"/>
            </a:endParaRPr>
          </a:p>
          <a:p>
            <a:pPr lvl="1"/>
            <a:r>
              <a:rPr lang="en-US" dirty="0">
                <a:sym typeface="Symbol"/>
              </a:rPr>
              <a:t>Every </a:t>
            </a:r>
            <a:r>
              <a:rPr lang="en-US" dirty="0" err="1">
                <a:sym typeface="Symbol"/>
              </a:rPr>
              <a:t>gG</a:t>
            </a:r>
            <a:r>
              <a:rPr lang="en-US" dirty="0">
                <a:sym typeface="Symbol"/>
              </a:rPr>
              <a:t> has an inverse </a:t>
            </a:r>
            <a:r>
              <a:rPr lang="en-US" dirty="0" err="1">
                <a:sym typeface="Symbol"/>
              </a:rPr>
              <a:t>hG</a:t>
            </a:r>
            <a:r>
              <a:rPr lang="en-US" dirty="0">
                <a:sym typeface="Symbol"/>
              </a:rPr>
              <a:t> such that </a:t>
            </a:r>
            <a:r>
              <a:rPr lang="en-US" dirty="0" err="1">
                <a:sym typeface="Symbol"/>
              </a:rPr>
              <a:t>h</a:t>
            </a:r>
            <a:r>
              <a:rPr lang="en-US" dirty="0" err="1"/>
              <a:t>◦</a:t>
            </a:r>
            <a:r>
              <a:rPr lang="en-US" dirty="0" err="1">
                <a:sym typeface="Symbol"/>
              </a:rPr>
              <a:t>g</a:t>
            </a:r>
            <a:r>
              <a:rPr lang="en-US" dirty="0">
                <a:sym typeface="Symbol"/>
              </a:rPr>
              <a:t> = </a:t>
            </a:r>
            <a:r>
              <a:rPr lang="en-US" dirty="0" err="1">
                <a:sym typeface="Symbol"/>
              </a:rPr>
              <a:t>g</a:t>
            </a:r>
            <a:r>
              <a:rPr lang="en-US" dirty="0" err="1"/>
              <a:t>◦</a:t>
            </a:r>
            <a:r>
              <a:rPr lang="en-US" dirty="0" err="1">
                <a:sym typeface="Symbol"/>
              </a:rPr>
              <a:t>h</a:t>
            </a:r>
            <a:r>
              <a:rPr lang="en-US" dirty="0">
                <a:sym typeface="Symbol"/>
              </a:rPr>
              <a:t> = e</a:t>
            </a:r>
          </a:p>
          <a:p>
            <a:pPr lvl="1"/>
            <a:r>
              <a:rPr lang="en-US" dirty="0">
                <a:sym typeface="Symbol"/>
              </a:rPr>
              <a:t>(</a:t>
            </a:r>
            <a:r>
              <a:rPr lang="en-US" b="1" dirty="0">
                <a:sym typeface="Symbol"/>
              </a:rPr>
              <a:t>Associativity</a:t>
            </a:r>
            <a:r>
              <a:rPr lang="en-US" dirty="0">
                <a:sym typeface="Symbol"/>
              </a:rPr>
              <a:t>) For all f, g, </a:t>
            </a:r>
            <a:r>
              <a:rPr lang="en-US" dirty="0" err="1">
                <a:sym typeface="Symbol"/>
              </a:rPr>
              <a:t>hG</a:t>
            </a:r>
            <a:r>
              <a:rPr lang="en-US" dirty="0">
                <a:sym typeface="Symbol"/>
              </a:rPr>
              <a:t>,   f</a:t>
            </a:r>
            <a:r>
              <a:rPr lang="en-US" dirty="0"/>
              <a:t>◦(</a:t>
            </a:r>
            <a:r>
              <a:rPr lang="en-US" dirty="0" err="1">
                <a:sym typeface="Symbol"/>
              </a:rPr>
              <a:t>g</a:t>
            </a:r>
            <a:r>
              <a:rPr lang="en-US" dirty="0" err="1"/>
              <a:t>◦</a:t>
            </a:r>
            <a:r>
              <a:rPr lang="en-US" dirty="0" err="1">
                <a:sym typeface="Symbol"/>
              </a:rPr>
              <a:t>h</a:t>
            </a:r>
            <a:r>
              <a:rPr lang="en-US" dirty="0">
                <a:sym typeface="Symbol"/>
              </a:rPr>
              <a:t>) = (</a:t>
            </a:r>
            <a:r>
              <a:rPr lang="en-US" dirty="0" err="1">
                <a:sym typeface="Symbol"/>
              </a:rPr>
              <a:t>f</a:t>
            </a:r>
            <a:r>
              <a:rPr lang="en-US" dirty="0" err="1"/>
              <a:t>◦</a:t>
            </a:r>
            <a:r>
              <a:rPr lang="en-US" dirty="0" err="1">
                <a:sym typeface="Symbol"/>
              </a:rPr>
              <a:t>g</a:t>
            </a:r>
            <a:r>
              <a:rPr lang="en-US" dirty="0">
                <a:sym typeface="Symbol"/>
              </a:rPr>
              <a:t>)</a:t>
            </a:r>
            <a:r>
              <a:rPr lang="en-US" dirty="0"/>
              <a:t>◦</a:t>
            </a:r>
            <a:r>
              <a:rPr lang="en-US" dirty="0">
                <a:sym typeface="Symbol"/>
              </a:rPr>
              <a:t>h </a:t>
            </a:r>
          </a:p>
          <a:p>
            <a:pPr lvl="1"/>
            <a:r>
              <a:rPr lang="en-US" dirty="0">
                <a:sym typeface="Symbol"/>
              </a:rPr>
              <a:t>(</a:t>
            </a:r>
            <a:r>
              <a:rPr lang="en-US" b="1" dirty="0" err="1">
                <a:sym typeface="Symbol"/>
              </a:rPr>
              <a:t>Commutativity</a:t>
            </a:r>
            <a:r>
              <a:rPr lang="en-US" dirty="0">
                <a:sym typeface="Symbol"/>
              </a:rPr>
              <a:t>) For all g, </a:t>
            </a:r>
            <a:r>
              <a:rPr lang="en-US" dirty="0" err="1">
                <a:sym typeface="Symbol"/>
              </a:rPr>
              <a:t>hG</a:t>
            </a:r>
            <a:r>
              <a:rPr lang="en-US" dirty="0">
                <a:sym typeface="Symbol"/>
              </a:rPr>
              <a:t>,  </a:t>
            </a:r>
            <a:r>
              <a:rPr lang="en-US" dirty="0" err="1">
                <a:sym typeface="Symbol"/>
              </a:rPr>
              <a:t>g</a:t>
            </a:r>
            <a:r>
              <a:rPr lang="en-US" dirty="0" err="1"/>
              <a:t>◦</a:t>
            </a:r>
            <a:r>
              <a:rPr lang="en-US" dirty="0" err="1">
                <a:sym typeface="Symbol"/>
              </a:rPr>
              <a:t>h</a:t>
            </a:r>
            <a:r>
              <a:rPr lang="en-US" dirty="0">
                <a:sym typeface="Symbol"/>
              </a:rPr>
              <a:t> = </a:t>
            </a:r>
            <a:r>
              <a:rPr lang="en-US" dirty="0" err="1">
                <a:sym typeface="Symbol"/>
              </a:rPr>
              <a:t>h</a:t>
            </a:r>
            <a:r>
              <a:rPr lang="en-US" dirty="0" err="1"/>
              <a:t>◦</a:t>
            </a:r>
            <a:r>
              <a:rPr lang="en-US" dirty="0" err="1">
                <a:sym typeface="Symbol"/>
              </a:rPr>
              <a:t>g</a:t>
            </a:r>
            <a:endParaRPr lang="en-US" dirty="0">
              <a:sym typeface="Symbol"/>
            </a:endParaRPr>
          </a:p>
          <a:p>
            <a:pPr lvl="1"/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The </a:t>
            </a:r>
            <a:r>
              <a:rPr lang="en-US" i="1" dirty="0">
                <a:sym typeface="Symbol"/>
              </a:rPr>
              <a:t>order</a:t>
            </a:r>
            <a:r>
              <a:rPr lang="en-US" dirty="0">
                <a:sym typeface="Symbol"/>
              </a:rPr>
              <a:t> of a finite group G is the number of elements in 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9706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and non-examples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dirty="0"/>
              <a:t> under addition </a:t>
            </a:r>
          </a:p>
          <a:p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dirty="0"/>
              <a:t> under multiplication</a:t>
            </a:r>
          </a:p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ℝ</a:t>
            </a:r>
            <a:r>
              <a:rPr lang="en-US" dirty="0"/>
              <a:t> under addition</a:t>
            </a:r>
          </a:p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ℝ</a:t>
            </a:r>
            <a:r>
              <a:rPr lang="en-US" dirty="0"/>
              <a:t> under multiplication</a:t>
            </a:r>
          </a:p>
          <a:p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ℝ\{0}</a:t>
            </a:r>
            <a:r>
              <a:rPr lang="en-US" dirty="0"/>
              <a:t> under multiplication</a:t>
            </a:r>
          </a:p>
          <a:p>
            <a:r>
              <a:rPr lang="en-US" dirty="0"/>
              <a:t>{0,1}</a:t>
            </a:r>
            <a:r>
              <a:rPr lang="en-US" baseline="30000" dirty="0"/>
              <a:t>*</a:t>
            </a:r>
            <a:r>
              <a:rPr lang="en-US" dirty="0"/>
              <a:t> under concatenation</a:t>
            </a:r>
          </a:p>
          <a:p>
            <a:r>
              <a:rPr lang="en-US" dirty="0"/>
              <a:t>{0, 1}</a:t>
            </a:r>
            <a:r>
              <a:rPr lang="en-US" baseline="30000" dirty="0"/>
              <a:t>n</a:t>
            </a:r>
            <a:r>
              <a:rPr lang="en-US" dirty="0"/>
              <a:t> under bitwise XOR</a:t>
            </a:r>
          </a:p>
          <a:p>
            <a:r>
              <a:rPr lang="en-US" dirty="0"/>
              <a:t>2 x 2 real, invertible matrices under </a:t>
            </a:r>
            <a:r>
              <a:rPr lang="en-US" dirty="0" err="1"/>
              <a:t>mult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01236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The group operation can be written </a:t>
            </a:r>
            <a:r>
              <a:rPr lang="en-US" i="1" dirty="0"/>
              <a:t>additively</a:t>
            </a:r>
            <a:r>
              <a:rPr lang="en-US" dirty="0"/>
              <a:t> or </a:t>
            </a:r>
            <a:r>
              <a:rPr lang="en-US" i="1" dirty="0"/>
              <a:t>multiplicatively</a:t>
            </a:r>
          </a:p>
          <a:p>
            <a:pPr lvl="1"/>
            <a:r>
              <a:rPr lang="en-US" dirty="0"/>
              <a:t>I.e., instead of </a:t>
            </a:r>
            <a:r>
              <a:rPr lang="en-US" dirty="0" err="1">
                <a:sym typeface="Symbol"/>
              </a:rPr>
              <a:t>g</a:t>
            </a:r>
            <a:r>
              <a:rPr lang="en-US" dirty="0" err="1"/>
              <a:t>◦</a:t>
            </a:r>
            <a:r>
              <a:rPr lang="en-US" dirty="0" err="1">
                <a:sym typeface="Symbol"/>
              </a:rPr>
              <a:t>h</a:t>
            </a:r>
            <a:r>
              <a:rPr lang="en-US" dirty="0">
                <a:sym typeface="Symbol"/>
              </a:rPr>
              <a:t>, write </a:t>
            </a:r>
            <a:r>
              <a:rPr lang="en-US" dirty="0" err="1">
                <a:sym typeface="Symbol"/>
              </a:rPr>
              <a:t>g+h</a:t>
            </a:r>
            <a:r>
              <a:rPr lang="en-US" dirty="0">
                <a:sym typeface="Symbol"/>
              </a:rPr>
              <a:t> or </a:t>
            </a:r>
            <a:r>
              <a:rPr lang="en-US" dirty="0" err="1">
                <a:sym typeface="Symbol"/>
              </a:rPr>
              <a:t>gh</a:t>
            </a:r>
            <a:endParaRPr lang="en-US" dirty="0"/>
          </a:p>
          <a:p>
            <a:pPr lvl="1"/>
            <a:r>
              <a:rPr lang="en-US" dirty="0"/>
              <a:t>Does </a:t>
            </a:r>
            <a:r>
              <a:rPr lang="en-US" i="1" dirty="0"/>
              <a:t>not</a:t>
            </a:r>
            <a:r>
              <a:rPr lang="en-US" dirty="0"/>
              <a:t> imply that the group operation has anything to do with (integer) addition or multiplication</a:t>
            </a:r>
          </a:p>
          <a:p>
            <a:pPr lvl="1"/>
            <a:endParaRPr lang="en-US" dirty="0"/>
          </a:p>
          <a:p>
            <a:r>
              <a:rPr lang="en-US" dirty="0"/>
              <a:t>Identity denoted by 0 or 1, respectively</a:t>
            </a:r>
          </a:p>
          <a:p>
            <a:r>
              <a:rPr lang="en-US" dirty="0"/>
              <a:t>Inverse of g denoted by –g or g</a:t>
            </a:r>
            <a:r>
              <a:rPr lang="en-US" baseline="30000" dirty="0"/>
              <a:t>-1</a:t>
            </a:r>
            <a:r>
              <a:rPr lang="en-US" dirty="0"/>
              <a:t>, respectively</a:t>
            </a:r>
          </a:p>
          <a:p>
            <a:r>
              <a:rPr lang="en-US" dirty="0"/>
              <a:t>Group exponentiation: m</a:t>
            </a:r>
            <a:r>
              <a:rPr lang="en-US" dirty="0">
                <a:ea typeface="Cambria Math"/>
              </a:rPr>
              <a:t> · a or a</a:t>
            </a:r>
            <a:r>
              <a:rPr lang="en-US" baseline="30000" dirty="0">
                <a:ea typeface="Cambria Math"/>
              </a:rPr>
              <a:t>m</a:t>
            </a:r>
            <a:r>
              <a:rPr lang="en-US" dirty="0">
                <a:ea typeface="Cambria Math"/>
              </a:rPr>
              <a:t>, respectively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646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Computations in groups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When </a:t>
            </a:r>
            <a:r>
              <a:rPr lang="en-US" i="1" dirty="0"/>
              <a:t>computing </a:t>
            </a:r>
            <a:r>
              <a:rPr lang="en-US" dirty="0"/>
              <a:t>with groups, need to fix some representation of the group elements</a:t>
            </a:r>
          </a:p>
          <a:p>
            <a:pPr lvl="1"/>
            <a:r>
              <a:rPr lang="en-US" dirty="0"/>
              <a:t>Usually (but not always) some canonical representation</a:t>
            </a:r>
          </a:p>
          <a:p>
            <a:pPr lvl="1"/>
            <a:r>
              <a:rPr lang="en-US" dirty="0"/>
              <a:t>Usually want unique representation for each element</a:t>
            </a:r>
          </a:p>
          <a:p>
            <a:r>
              <a:rPr lang="en-US" dirty="0"/>
              <a:t>Must be possible to efficiently identify elements in the group</a:t>
            </a:r>
          </a:p>
          <a:p>
            <a:r>
              <a:rPr lang="en-US" dirty="0"/>
              <a:t>Must be possible to efficiently perform the group operation</a:t>
            </a:r>
          </a:p>
          <a:p>
            <a:pPr marL="457200" lvl="1" indent="0">
              <a:buNone/>
            </a:pPr>
            <a:r>
              <a:rPr lang="en-US" dirty="0">
                <a:sym typeface="Symbol"/>
              </a:rPr>
              <a:t> </a:t>
            </a:r>
            <a:r>
              <a:rPr lang="en-US" dirty="0"/>
              <a:t>Group exponentiation can be computed efficiently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1998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Useful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-25000" dirty="0">
                <a:ea typeface="Cambria Math"/>
              </a:rPr>
              <a:t>N</a:t>
            </a:r>
            <a:r>
              <a:rPr lang="en-US" dirty="0">
                <a:ea typeface="Cambria Math"/>
              </a:rPr>
              <a:t> = {0, …, N-1} under addition modulo N</a:t>
            </a:r>
          </a:p>
          <a:p>
            <a:pPr lvl="1"/>
            <a:r>
              <a:rPr lang="en-US" dirty="0">
                <a:ea typeface="Cambria Math"/>
              </a:rPr>
              <a:t>Identity is 0</a:t>
            </a:r>
          </a:p>
          <a:p>
            <a:pPr lvl="1"/>
            <a:r>
              <a:rPr lang="en-US" dirty="0">
                <a:ea typeface="Cambria Math"/>
              </a:rPr>
              <a:t>Inverse of a is [-a mod N]</a:t>
            </a:r>
            <a:endParaRPr lang="en-US" dirty="0"/>
          </a:p>
          <a:p>
            <a:pPr lvl="1"/>
            <a:r>
              <a:rPr lang="en-US" dirty="0">
                <a:ea typeface="Cambria Math"/>
              </a:rPr>
              <a:t>Associativity, </a:t>
            </a:r>
            <a:r>
              <a:rPr lang="en-US" dirty="0" err="1">
                <a:ea typeface="Cambria Math"/>
              </a:rPr>
              <a:t>commutativity</a:t>
            </a:r>
            <a:r>
              <a:rPr lang="en-US" dirty="0">
                <a:ea typeface="Cambria Math"/>
              </a:rPr>
              <a:t> obvious</a:t>
            </a:r>
          </a:p>
          <a:p>
            <a:pPr lvl="1"/>
            <a:r>
              <a:rPr lang="en-US" dirty="0">
                <a:ea typeface="Cambria Math"/>
              </a:rPr>
              <a:t>Order N</a:t>
            </a:r>
          </a:p>
        </p:txBody>
      </p:sp>
    </p:spTree>
    <p:extLst>
      <p:ext uri="{BB962C8B-B14F-4D97-AF65-F5344CB8AC3E}">
        <p14:creationId xmlns:p14="http://schemas.microsoft.com/office/powerpoint/2010/main" val="1569845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happens if we consider </a:t>
            </a:r>
            <a:r>
              <a:rPr lang="en-US" i="1" dirty="0"/>
              <a:t>multiplication</a:t>
            </a:r>
            <a:r>
              <a:rPr lang="en-US" dirty="0"/>
              <a:t> modulo N?</a:t>
            </a:r>
          </a:p>
          <a:p>
            <a:endParaRPr lang="en-US" dirty="0"/>
          </a:p>
          <a:p>
            <a:r>
              <a:rPr lang="en-US" dirty="0"/>
              <a:t>{0, …, N-1} is </a:t>
            </a:r>
            <a:r>
              <a:rPr lang="en-US" i="1" dirty="0"/>
              <a:t>not </a:t>
            </a:r>
            <a:r>
              <a:rPr lang="en-US" dirty="0"/>
              <a:t>a group under this operation!</a:t>
            </a:r>
          </a:p>
          <a:p>
            <a:pPr lvl="1"/>
            <a:r>
              <a:rPr lang="en-US" dirty="0"/>
              <a:t>0 has no inverse</a:t>
            </a:r>
          </a:p>
          <a:p>
            <a:pPr lvl="1"/>
            <a:r>
              <a:rPr lang="en-US" dirty="0"/>
              <a:t>Even if we exclude 0, there is, e.g., no inverse of 2 modulo 4</a:t>
            </a:r>
          </a:p>
        </p:txBody>
      </p:sp>
    </p:spTree>
    <p:extLst>
      <p:ext uri="{BB962C8B-B14F-4D97-AF65-F5344CB8AC3E}">
        <p14:creationId xmlns:p14="http://schemas.microsoft.com/office/powerpoint/2010/main" val="150878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 instead the </a:t>
            </a:r>
            <a:r>
              <a:rPr lang="en-US" i="1" dirty="0"/>
              <a:t>invertible</a:t>
            </a:r>
            <a:r>
              <a:rPr lang="en-US" dirty="0"/>
              <a:t> elements modulo N, under multiplication modulo N</a:t>
            </a:r>
          </a:p>
          <a:p>
            <a:r>
              <a:rPr lang="en-US" dirty="0"/>
              <a:t>Define 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30000" dirty="0"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N</a:t>
            </a:r>
            <a:r>
              <a:rPr lang="en-US" dirty="0">
                <a:ea typeface="Cambria Math"/>
              </a:rPr>
              <a:t> = {0 &lt; x &lt; N : </a:t>
            </a:r>
            <a:r>
              <a:rPr lang="en-US" dirty="0" err="1">
                <a:ea typeface="Cambria Math"/>
              </a:rPr>
              <a:t>gcd</a:t>
            </a:r>
            <a:r>
              <a:rPr lang="en-US" dirty="0">
                <a:ea typeface="Cambria Math"/>
              </a:rPr>
              <a:t>(x, N) = 1}</a:t>
            </a:r>
          </a:p>
          <a:p>
            <a:pPr lvl="1"/>
            <a:r>
              <a:rPr lang="en-US" dirty="0">
                <a:ea typeface="Cambria Math"/>
              </a:rPr>
              <a:t>Closure</a:t>
            </a:r>
          </a:p>
          <a:p>
            <a:pPr lvl="1"/>
            <a:r>
              <a:rPr lang="en-US" dirty="0">
                <a:ea typeface="Cambria Math"/>
              </a:rPr>
              <a:t>Identity is 1</a:t>
            </a:r>
          </a:p>
          <a:p>
            <a:pPr lvl="1"/>
            <a:r>
              <a:rPr lang="en-US" dirty="0">
                <a:ea typeface="Cambria Math"/>
              </a:rPr>
              <a:t>Inverse of a is [a</a:t>
            </a:r>
            <a:r>
              <a:rPr lang="en-US" baseline="30000" dirty="0">
                <a:ea typeface="Cambria Math"/>
              </a:rPr>
              <a:t>-1</a:t>
            </a:r>
            <a:r>
              <a:rPr lang="en-US" dirty="0">
                <a:ea typeface="Cambria Math"/>
              </a:rPr>
              <a:t> mod N]</a:t>
            </a:r>
            <a:endParaRPr lang="en-US" dirty="0"/>
          </a:p>
          <a:p>
            <a:pPr lvl="1"/>
            <a:r>
              <a:rPr lang="en-US" dirty="0">
                <a:ea typeface="Cambria Math"/>
              </a:rPr>
              <a:t>Associativity, </a:t>
            </a:r>
            <a:r>
              <a:rPr lang="en-US" dirty="0" err="1">
                <a:ea typeface="Cambria Math"/>
              </a:rPr>
              <a:t>commutativity</a:t>
            </a:r>
            <a:r>
              <a:rPr lang="en-US" dirty="0">
                <a:ea typeface="Cambria Math"/>
              </a:rPr>
              <a:t> obvious</a:t>
            </a:r>
          </a:p>
        </p:txBody>
      </p:sp>
    </p:spTree>
    <p:extLst>
      <p:ext uri="{BB962C8B-B14F-4D97-AF65-F5344CB8AC3E}">
        <p14:creationId xmlns:p14="http://schemas.microsoft.com/office/powerpoint/2010/main" val="42837069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ym typeface="Symbol"/>
              </a:rPr>
              <a:t>(N)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ym typeface="Symbol"/>
              </a:rPr>
              <a:t>(N) = the number of invertible elements modulo N</a:t>
            </a:r>
          </a:p>
          <a:p>
            <a:pPr marL="0" indent="0">
              <a:buNone/>
            </a:pPr>
            <a:r>
              <a:rPr lang="en-US" dirty="0">
                <a:sym typeface="Symbol"/>
              </a:rPr>
              <a:t>            = |{a  {1, …, N-1} : </a:t>
            </a:r>
            <a:r>
              <a:rPr lang="en-US" dirty="0" err="1">
                <a:sym typeface="Symbol"/>
              </a:rPr>
              <a:t>gcd</a:t>
            </a:r>
            <a:r>
              <a:rPr lang="en-US" dirty="0">
                <a:sym typeface="Symbol"/>
              </a:rPr>
              <a:t>(a, N) = 1}|</a:t>
            </a:r>
          </a:p>
          <a:p>
            <a:pPr marL="0" indent="0">
              <a:buNone/>
            </a:pPr>
            <a:r>
              <a:rPr lang="en-US" dirty="0">
                <a:sym typeface="Symbol"/>
              </a:rPr>
              <a:t>            = The order of 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30000" dirty="0"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N</a:t>
            </a:r>
            <a:endParaRPr lang="en-US" dirty="0"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10294293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special cases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p is prime, then 1, 2, 3, …, p-1 are all invertible modulo p</a:t>
            </a:r>
          </a:p>
          <a:p>
            <a:pPr lvl="1"/>
            <a:r>
              <a:rPr lang="en-US" dirty="0">
                <a:sym typeface="Symbol"/>
              </a:rPr>
              <a:t>(p) = </a:t>
            </a:r>
            <a:r>
              <a:rPr lang="en-US" dirty="0">
                <a:ea typeface="Cambria Math"/>
              </a:rPr>
              <a:t>|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30000" dirty="0"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p</a:t>
            </a:r>
            <a:r>
              <a:rPr lang="en-US" dirty="0">
                <a:ea typeface="Cambria Math"/>
              </a:rPr>
              <a:t>| = p-1</a:t>
            </a:r>
            <a:endParaRPr lang="en-US" dirty="0"/>
          </a:p>
          <a:p>
            <a:endParaRPr lang="en-US" dirty="0"/>
          </a:p>
          <a:p>
            <a:r>
              <a:rPr lang="en-US" dirty="0"/>
              <a:t>If N=</a:t>
            </a:r>
            <a:r>
              <a:rPr lang="en-US" dirty="0" err="1"/>
              <a:t>pq</a:t>
            </a:r>
            <a:r>
              <a:rPr lang="en-US" dirty="0"/>
              <a:t> for p, q distinct primes, then the invertible elements are the integers from 1 to N-1 that are </a:t>
            </a:r>
            <a:r>
              <a:rPr lang="en-US" i="1" dirty="0"/>
              <a:t>not</a:t>
            </a:r>
            <a:r>
              <a:rPr lang="en-US" dirty="0"/>
              <a:t> multiples of p or q</a:t>
            </a:r>
          </a:p>
          <a:p>
            <a:pPr lvl="1"/>
            <a:r>
              <a:rPr lang="en-US" dirty="0">
                <a:sym typeface="Symbol"/>
              </a:rPr>
              <a:t>(N) = </a:t>
            </a:r>
            <a:r>
              <a:rPr lang="en-US" dirty="0"/>
              <a:t>|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30000" dirty="0"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N</a:t>
            </a:r>
            <a:r>
              <a:rPr lang="en-US" dirty="0">
                <a:ea typeface="Cambria Math"/>
              </a:rPr>
              <a:t>| = 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27215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Fermat’s little theorem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 G be a finite group of order m. Then for any g </a:t>
            </a:r>
            <a:r>
              <a:rPr lang="en-US" dirty="0">
                <a:sym typeface="Symbol"/>
              </a:rPr>
              <a:t> G, it holds that g</a:t>
            </a:r>
            <a:r>
              <a:rPr lang="en-US" baseline="30000" dirty="0">
                <a:sym typeface="Symbol"/>
              </a:rPr>
              <a:t>m</a:t>
            </a:r>
            <a:r>
              <a:rPr lang="en-US" dirty="0">
                <a:sym typeface="Symbol"/>
              </a:rPr>
              <a:t> = 1</a:t>
            </a:r>
          </a:p>
          <a:p>
            <a:pPr lvl="1"/>
            <a:r>
              <a:rPr lang="en-US" dirty="0">
                <a:sym typeface="Symbol"/>
              </a:rPr>
              <a:t>Proof (</a:t>
            </a:r>
            <a:r>
              <a:rPr lang="en-US" dirty="0" err="1">
                <a:sym typeface="Symbol"/>
              </a:rPr>
              <a:t>abelian</a:t>
            </a:r>
            <a:r>
              <a:rPr lang="en-US" dirty="0">
                <a:sym typeface="Symbol"/>
              </a:rPr>
              <a:t> case)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189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Primes and divisibility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 = </a:t>
            </a:r>
            <a:r>
              <a:rPr lang="en-US" dirty="0" err="1"/>
              <a:t>gcd</a:t>
            </a:r>
            <a:r>
              <a:rPr lang="en-US" dirty="0"/>
              <a:t>(a, b) if both:</a:t>
            </a:r>
          </a:p>
          <a:p>
            <a:pPr lvl="1"/>
            <a:r>
              <a:rPr lang="en-US" dirty="0"/>
              <a:t>d | a and d | b</a:t>
            </a:r>
          </a:p>
          <a:p>
            <a:pPr lvl="1"/>
            <a:r>
              <a:rPr lang="en-US" dirty="0"/>
              <a:t>d is the largest integer with that property</a:t>
            </a:r>
          </a:p>
        </p:txBody>
      </p:sp>
    </p:spTree>
    <p:extLst>
      <p:ext uri="{BB962C8B-B14F-4D97-AF65-F5344CB8AC3E}">
        <p14:creationId xmlns:p14="http://schemas.microsoft.com/office/powerpoint/2010/main" val="6350323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-25000" dirty="0">
                <a:ea typeface="Cambria Math"/>
              </a:rPr>
              <a:t>N</a:t>
            </a:r>
            <a:r>
              <a:rPr lang="en-US" dirty="0">
                <a:ea typeface="Cambria Math"/>
              </a:rPr>
              <a:t> :</a:t>
            </a:r>
          </a:p>
          <a:p>
            <a:pPr lvl="1"/>
            <a:r>
              <a:rPr lang="en-US" dirty="0">
                <a:ea typeface="Cambria Math"/>
              </a:rPr>
              <a:t>For all a </a:t>
            </a:r>
            <a:r>
              <a:rPr lang="en-US" dirty="0">
                <a:ea typeface="Cambria Math"/>
                <a:sym typeface="Symbol"/>
              </a:rPr>
              <a:t> 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-25000" dirty="0">
                <a:ea typeface="Cambria Math"/>
              </a:rPr>
              <a:t>N</a:t>
            </a:r>
            <a:r>
              <a:rPr lang="en-US" dirty="0">
                <a:ea typeface="Cambria Math"/>
              </a:rPr>
              <a:t>, we have N · a = 0 mod N</a:t>
            </a:r>
          </a:p>
          <a:p>
            <a:pPr marL="457200" lvl="1" indent="0">
              <a:buNone/>
            </a:pPr>
            <a:r>
              <a:rPr lang="en-US" dirty="0">
                <a:ea typeface="Cambria Math"/>
              </a:rPr>
              <a:t>(Note that N is not a group element!)</a:t>
            </a:r>
          </a:p>
          <a:p>
            <a:pPr lvl="1"/>
            <a:endParaRPr lang="en-US" dirty="0">
              <a:ea typeface="Cambria Math"/>
            </a:endParaRPr>
          </a:p>
          <a:p>
            <a:r>
              <a:rPr lang="en-US" dirty="0">
                <a:ea typeface="Cambria Math"/>
              </a:rPr>
              <a:t>In 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30000" dirty="0"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N</a:t>
            </a:r>
            <a:r>
              <a:rPr lang="en-US" dirty="0">
                <a:ea typeface="Cambria Math"/>
              </a:rPr>
              <a:t> :</a:t>
            </a:r>
          </a:p>
          <a:p>
            <a:pPr lvl="1"/>
            <a:r>
              <a:rPr lang="en-US" dirty="0">
                <a:ea typeface="Cambria Math"/>
              </a:rPr>
              <a:t>For all a </a:t>
            </a:r>
            <a:r>
              <a:rPr lang="en-US" dirty="0">
                <a:ea typeface="Cambria Math"/>
                <a:sym typeface="Symbol"/>
              </a:rPr>
              <a:t> 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30000" dirty="0"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N</a:t>
            </a:r>
            <a:r>
              <a:rPr lang="en-US" dirty="0">
                <a:ea typeface="Cambria Math"/>
              </a:rPr>
              <a:t>, we have a</a:t>
            </a:r>
            <a:r>
              <a:rPr lang="en-US" baseline="30000" dirty="0">
                <a:ea typeface="Cambria Math"/>
                <a:sym typeface="Symbol"/>
              </a:rPr>
              <a:t>(N)</a:t>
            </a:r>
            <a:r>
              <a:rPr lang="en-US" dirty="0">
                <a:ea typeface="Cambria Math"/>
              </a:rPr>
              <a:t> = 1 mod N</a:t>
            </a:r>
          </a:p>
          <a:p>
            <a:pPr lvl="1"/>
            <a:r>
              <a:rPr lang="en-US" dirty="0">
                <a:ea typeface="Cambria Math"/>
              </a:rPr>
              <a:t>p prime: for all a </a:t>
            </a:r>
            <a:r>
              <a:rPr lang="en-US" dirty="0">
                <a:ea typeface="Cambria Math"/>
                <a:sym typeface="Symbol"/>
              </a:rPr>
              <a:t> 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30000" dirty="0"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p</a:t>
            </a:r>
            <a:r>
              <a:rPr lang="en-US" dirty="0">
                <a:ea typeface="Cambria Math"/>
              </a:rPr>
              <a:t>, we have a</a:t>
            </a:r>
            <a:r>
              <a:rPr lang="en-US" baseline="30000" dirty="0">
                <a:ea typeface="Cambria Math"/>
              </a:rPr>
              <a:t>p-1</a:t>
            </a:r>
            <a:r>
              <a:rPr lang="en-US" dirty="0">
                <a:ea typeface="Cambria Math"/>
              </a:rPr>
              <a:t> = 1 mod p</a:t>
            </a:r>
          </a:p>
        </p:txBody>
      </p:sp>
    </p:spTree>
    <p:extLst>
      <p:ext uri="{BB962C8B-B14F-4D97-AF65-F5344CB8AC3E}">
        <p14:creationId xmlns:p14="http://schemas.microsoft.com/office/powerpoint/2010/main" val="1559334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Computing </a:t>
            </a:r>
            <a:r>
              <a:rPr lang="en-US" dirty="0" err="1"/>
              <a:t>gcd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 = </a:t>
            </a:r>
            <a:r>
              <a:rPr lang="en-US" dirty="0" err="1"/>
              <a:t>gcd</a:t>
            </a:r>
            <a:r>
              <a:rPr lang="en-US" dirty="0"/>
              <a:t>(a, b) if both:</a:t>
            </a:r>
          </a:p>
          <a:p>
            <a:pPr lvl="1"/>
            <a:r>
              <a:rPr lang="en-US" dirty="0"/>
              <a:t>d | a and d | b</a:t>
            </a:r>
          </a:p>
          <a:p>
            <a:pPr lvl="1"/>
            <a:r>
              <a:rPr lang="en-US" dirty="0"/>
              <a:t>d is the largest integer with that property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i="1" dirty="0"/>
              <a:t>Euclidean algorithm </a:t>
            </a:r>
            <a:r>
              <a:rPr lang="en-US" dirty="0"/>
              <a:t>computes </a:t>
            </a:r>
            <a:r>
              <a:rPr lang="en-US" dirty="0" err="1"/>
              <a:t>gcd</a:t>
            </a:r>
            <a:r>
              <a:rPr lang="en-US" dirty="0"/>
              <a:t>(a, b)</a:t>
            </a:r>
          </a:p>
        </p:txBody>
      </p:sp>
    </p:spTree>
    <p:extLst>
      <p:ext uri="{BB962C8B-B14F-4D97-AF65-F5344CB8AC3E}">
        <p14:creationId xmlns:p14="http://schemas.microsoft.com/office/powerpoint/2010/main" val="3920290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Given a, b &gt; 0, there exist integers X, Y such that </a:t>
            </a:r>
            <a:r>
              <a:rPr lang="en-US" dirty="0" err="1"/>
              <a:t>Xa</a:t>
            </a:r>
            <a:r>
              <a:rPr lang="en-US" dirty="0"/>
              <a:t> + </a:t>
            </a:r>
            <a:r>
              <a:rPr lang="en-US" dirty="0" err="1"/>
              <a:t>Yb</a:t>
            </a:r>
            <a:r>
              <a:rPr lang="en-US" dirty="0"/>
              <a:t> = </a:t>
            </a:r>
            <a:r>
              <a:rPr lang="en-US" dirty="0" err="1"/>
              <a:t>gcd</a:t>
            </a:r>
            <a:r>
              <a:rPr lang="en-US" dirty="0"/>
              <a:t>(a, b)</a:t>
            </a:r>
          </a:p>
          <a:p>
            <a:r>
              <a:rPr lang="en-US" dirty="0"/>
              <a:t>Moreover, d=</a:t>
            </a:r>
            <a:r>
              <a:rPr lang="en-US" dirty="0" err="1"/>
              <a:t>gcd</a:t>
            </a:r>
            <a:r>
              <a:rPr lang="en-US" dirty="0"/>
              <a:t>(a, b) is the </a:t>
            </a:r>
            <a:r>
              <a:rPr lang="en-US" i="1" dirty="0"/>
              <a:t>smallest</a:t>
            </a:r>
            <a:r>
              <a:rPr lang="en-US" dirty="0"/>
              <a:t> positive integer that can be written this way</a:t>
            </a:r>
          </a:p>
          <a:p>
            <a:pPr lvl="1"/>
            <a:r>
              <a:rPr lang="en-US" dirty="0"/>
              <a:t>See book for proof</a:t>
            </a:r>
          </a:p>
          <a:p>
            <a:pPr lvl="1"/>
            <a:endParaRPr lang="en-US" dirty="0"/>
          </a:p>
          <a:p>
            <a:r>
              <a:rPr lang="en-US" dirty="0"/>
              <a:t>Can use the </a:t>
            </a:r>
            <a:r>
              <a:rPr lang="en-US" i="1" dirty="0"/>
              <a:t>extended Euclidean algorithm </a:t>
            </a:r>
            <a:r>
              <a:rPr lang="en-US" dirty="0"/>
              <a:t>to efficiently compute X, Y</a:t>
            </a:r>
          </a:p>
          <a:p>
            <a:pPr lvl="1"/>
            <a:r>
              <a:rPr lang="en-US" dirty="0"/>
              <a:t>See book for details</a:t>
            </a:r>
          </a:p>
        </p:txBody>
      </p:sp>
    </p:spTree>
    <p:extLst>
      <p:ext uri="{BB962C8B-B14F-4D97-AF65-F5344CB8AC3E}">
        <p14:creationId xmlns:p14="http://schemas.microsoft.com/office/powerpoint/2010/main" val="2942913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Modular inverses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 is </a:t>
            </a:r>
            <a:r>
              <a:rPr lang="en-US" i="1" dirty="0"/>
              <a:t>invertible</a:t>
            </a:r>
            <a:r>
              <a:rPr lang="en-US" dirty="0"/>
              <a:t> modulo N if there exists an integer a such that </a:t>
            </a:r>
            <a:r>
              <a:rPr lang="en-US" dirty="0" err="1"/>
              <a:t>ab</a:t>
            </a:r>
            <a:r>
              <a:rPr lang="en-US" dirty="0"/>
              <a:t> = 1 mod N</a:t>
            </a:r>
          </a:p>
          <a:p>
            <a:pPr lvl="1"/>
            <a:r>
              <a:rPr lang="en-US" dirty="0"/>
              <a:t>Let [b</a:t>
            </a:r>
            <a:r>
              <a:rPr lang="en-US" baseline="30000" dirty="0"/>
              <a:t>-1</a:t>
            </a:r>
            <a:r>
              <a:rPr lang="en-US" dirty="0"/>
              <a:t> mod N] denote the unique such a that lies in the range {0, …, N-1}</a:t>
            </a:r>
          </a:p>
          <a:p>
            <a:endParaRPr lang="en-US" dirty="0"/>
          </a:p>
          <a:p>
            <a:r>
              <a:rPr lang="en-US" dirty="0"/>
              <a:t>Division by b modulo N is only defined when b is invertible modulo N</a:t>
            </a:r>
          </a:p>
          <a:p>
            <a:pPr lvl="1"/>
            <a:r>
              <a:rPr lang="en-US" dirty="0"/>
              <a:t>Then [c/b mod N] is defined to be [c b</a:t>
            </a:r>
            <a:r>
              <a:rPr lang="en-US" baseline="30000" dirty="0"/>
              <a:t>-1</a:t>
            </a:r>
            <a:r>
              <a:rPr lang="en-US" dirty="0"/>
              <a:t> mod N]</a:t>
            </a:r>
          </a:p>
        </p:txBody>
      </p:sp>
    </p:spTree>
    <p:extLst>
      <p:ext uri="{BB962C8B-B14F-4D97-AF65-F5344CB8AC3E}">
        <p14:creationId xmlns:p14="http://schemas.microsoft.com/office/powerpoint/2010/main" val="240654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Cancellation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“expected” cancellation rule applies for invertible elements</a:t>
            </a:r>
          </a:p>
          <a:p>
            <a:r>
              <a:rPr lang="en-US" dirty="0"/>
              <a:t>I.e., if </a:t>
            </a:r>
            <a:r>
              <a:rPr lang="en-US" dirty="0" err="1"/>
              <a:t>ab</a:t>
            </a:r>
            <a:r>
              <a:rPr lang="en-US" dirty="0"/>
              <a:t> = </a:t>
            </a:r>
            <a:r>
              <a:rPr lang="en-US" dirty="0" err="1"/>
              <a:t>cb</a:t>
            </a:r>
            <a:r>
              <a:rPr lang="en-US" dirty="0"/>
              <a:t> mod N and b is invertible modulo N, then a = c mod N</a:t>
            </a:r>
          </a:p>
          <a:p>
            <a:pPr lvl="1"/>
            <a:r>
              <a:rPr lang="en-US" dirty="0"/>
              <a:t>Proof: multiply both sides by b</a:t>
            </a:r>
            <a:r>
              <a:rPr lang="en-US" baseline="30000" dirty="0"/>
              <a:t>-1</a:t>
            </a:r>
            <a:endParaRPr lang="en-US" dirty="0"/>
          </a:p>
          <a:p>
            <a:r>
              <a:rPr lang="en-US" dirty="0"/>
              <a:t>Note: this is </a:t>
            </a:r>
            <a:r>
              <a:rPr lang="en-US" u="sng" dirty="0"/>
              <a:t>not true </a:t>
            </a:r>
            <a:r>
              <a:rPr lang="en-US" dirty="0"/>
              <a:t>if b is not invertible</a:t>
            </a:r>
          </a:p>
          <a:p>
            <a:pPr lvl="1"/>
            <a:r>
              <a:rPr lang="en-US" dirty="0"/>
              <a:t>E.g., 3*2 = 15*2 mod 8 but 3 </a:t>
            </a:r>
            <a:r>
              <a:rPr lang="en-US" dirty="0">
                <a:sym typeface="Symbol" panose="05050102010706020507" pitchFamily="18" charset="2"/>
              </a:rPr>
              <a:t> 15 mod 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300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Invertibility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to determine whether b is invertible modulo N?</a:t>
            </a:r>
          </a:p>
          <a:p>
            <a:r>
              <a:rPr lang="en-US" dirty="0" err="1"/>
              <a:t>Thm</a:t>
            </a:r>
            <a:r>
              <a:rPr lang="en-US" dirty="0"/>
              <a:t>: b invertible modulo N </a:t>
            </a:r>
            <a:r>
              <a:rPr lang="en-US" dirty="0" err="1"/>
              <a:t>iff</a:t>
            </a:r>
            <a:r>
              <a:rPr lang="en-US" dirty="0"/>
              <a:t> </a:t>
            </a:r>
            <a:r>
              <a:rPr lang="en-US" dirty="0" err="1"/>
              <a:t>gcd</a:t>
            </a:r>
            <a:r>
              <a:rPr lang="en-US" dirty="0"/>
              <a:t>(b, N)=1</a:t>
            </a:r>
          </a:p>
          <a:p>
            <a:r>
              <a:rPr lang="en-US" dirty="0"/>
              <a:t>To find the inverse, use extended Euclidean algorithm to find X, Y with </a:t>
            </a:r>
            <a:r>
              <a:rPr lang="en-US" dirty="0" err="1"/>
              <a:t>Xb</a:t>
            </a:r>
            <a:r>
              <a:rPr lang="en-US" dirty="0"/>
              <a:t> + YN = 1</a:t>
            </a:r>
          </a:p>
          <a:p>
            <a:pPr lvl="1"/>
            <a:r>
              <a:rPr lang="en-US" dirty="0"/>
              <a:t>Then [X mod N] is the inverse of b modulo N</a:t>
            </a:r>
          </a:p>
          <a:p>
            <a:r>
              <a:rPr lang="en-US" dirty="0"/>
              <a:t>Conclusion: can efficiently test </a:t>
            </a:r>
            <a:r>
              <a:rPr lang="en-US" dirty="0" err="1"/>
              <a:t>invertibility</a:t>
            </a:r>
            <a:r>
              <a:rPr lang="en-US" dirty="0"/>
              <a:t> and compute inverses!</a:t>
            </a:r>
          </a:p>
        </p:txBody>
      </p:sp>
    </p:spTree>
    <p:extLst>
      <p:ext uri="{BB962C8B-B14F-4D97-AF65-F5344CB8AC3E}">
        <p14:creationId xmlns:p14="http://schemas.microsoft.com/office/powerpoint/2010/main" val="1247788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43200"/>
            <a:ext cx="6400800" cy="1752600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chemeClr val="tx1"/>
                </a:solidFill>
              </a:rPr>
              <a:t>Group theory</a:t>
            </a:r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2337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Introduce the notion of a </a:t>
            </a:r>
            <a:r>
              <a:rPr lang="en-US" i="1" dirty="0"/>
              <a:t>group</a:t>
            </a:r>
            <a:endParaRPr lang="en-US" dirty="0"/>
          </a:p>
          <a:p>
            <a:endParaRPr lang="en-US" dirty="0"/>
          </a:p>
          <a:p>
            <a:r>
              <a:rPr lang="en-US" dirty="0"/>
              <a:t>Provides a way to reason about objects that share the same mathematical structure</a:t>
            </a:r>
          </a:p>
          <a:p>
            <a:pPr lvl="1"/>
            <a:r>
              <a:rPr lang="en-US" dirty="0"/>
              <a:t>Not absolutely needed to understand crypto applications, but does make it conceptually easier</a:t>
            </a:r>
          </a:p>
        </p:txBody>
      </p:sp>
    </p:spTree>
    <p:extLst>
      <p:ext uri="{BB962C8B-B14F-4D97-AF65-F5344CB8AC3E}">
        <p14:creationId xmlns:p14="http://schemas.microsoft.com/office/powerpoint/2010/main" val="1090414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9050">
          <a:solidFill>
            <a:schemeClr val="tx1"/>
          </a:solidFill>
          <a:tailEnd type="none"/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13825</TotalTime>
  <Words>1047</Words>
  <Application>Microsoft Office PowerPoint</Application>
  <PresentationFormat>On-screen Show (4:3)</PresentationFormat>
  <Paragraphs>116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Cambria Math</vt:lpstr>
      <vt:lpstr>Office Theme</vt:lpstr>
      <vt:lpstr>Cryptography</vt:lpstr>
      <vt:lpstr>Primes and divisibility</vt:lpstr>
      <vt:lpstr>Computing gcd?</vt:lpstr>
      <vt:lpstr>Proposition</vt:lpstr>
      <vt:lpstr>Modular inverses</vt:lpstr>
      <vt:lpstr>Cancellation</vt:lpstr>
      <vt:lpstr>Invertibility</vt:lpstr>
      <vt:lpstr>PowerPoint Presentation</vt:lpstr>
      <vt:lpstr>Groups</vt:lpstr>
      <vt:lpstr>Groups</vt:lpstr>
      <vt:lpstr>Examples and non-examples</vt:lpstr>
      <vt:lpstr>Groups</vt:lpstr>
      <vt:lpstr>Computations in groups</vt:lpstr>
      <vt:lpstr>Useful example</vt:lpstr>
      <vt:lpstr>Example</vt:lpstr>
      <vt:lpstr>Example</vt:lpstr>
      <vt:lpstr>(N)</vt:lpstr>
      <vt:lpstr>Two special cases</vt:lpstr>
      <vt:lpstr>Fermat’s little theorem</vt:lpstr>
      <vt:lpstr>Examples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Cryptography</dc:title>
  <dc:creator>katz</dc:creator>
  <cp:lastModifiedBy>jkatz</cp:lastModifiedBy>
  <cp:revision>1038</cp:revision>
  <dcterms:created xsi:type="dcterms:W3CDTF">2014-06-02T02:25:30Z</dcterms:created>
  <dcterms:modified xsi:type="dcterms:W3CDTF">2022-04-12T14:58:36Z</dcterms:modified>
</cp:coreProperties>
</file>