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18" r:id="rId2"/>
    <p:sldId id="433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57" r:id="rId11"/>
    <p:sldId id="458" r:id="rId12"/>
    <p:sldId id="459" r:id="rId13"/>
    <p:sldId id="460" r:id="rId14"/>
    <p:sldId id="461" r:id="rId15"/>
    <p:sldId id="444" r:id="rId16"/>
    <p:sldId id="445" r:id="rId17"/>
    <p:sldId id="446" r:id="rId18"/>
    <p:sldId id="466" r:id="rId19"/>
    <p:sldId id="447" r:id="rId20"/>
    <p:sldId id="448" r:id="rId21"/>
    <p:sldId id="468" r:id="rId22"/>
    <p:sldId id="449" r:id="rId23"/>
    <p:sldId id="462" r:id="rId24"/>
    <p:sldId id="450" r:id="rId25"/>
    <p:sldId id="451" r:id="rId26"/>
    <p:sldId id="45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21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primes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generate a (random) n-bit prime do:</a:t>
            </a:r>
          </a:p>
          <a:p>
            <a:pPr lvl="1"/>
            <a:r>
              <a:rPr lang="en-US" dirty="0"/>
              <a:t>Choose uniform n-bit integer p</a:t>
            </a:r>
          </a:p>
          <a:p>
            <a:pPr lvl="1"/>
            <a:r>
              <a:rPr lang="en-US" dirty="0"/>
              <a:t>If p is prime, output it; else, repeat</a:t>
            </a:r>
          </a:p>
          <a:p>
            <a:pPr lvl="1"/>
            <a:endParaRPr lang="en-US" dirty="0"/>
          </a:p>
          <a:p>
            <a:r>
              <a:rPr lang="en-US" dirty="0"/>
              <a:t>Is this efficient?</a:t>
            </a:r>
          </a:p>
        </p:txBody>
      </p:sp>
    </p:spTree>
    <p:extLst>
      <p:ext uri="{BB962C8B-B14F-4D97-AF65-F5344CB8AC3E}">
        <p14:creationId xmlns:p14="http://schemas.microsoft.com/office/powerpoint/2010/main" val="278164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primes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to be efficient, need two things:</a:t>
            </a:r>
          </a:p>
          <a:p>
            <a:pPr lvl="1"/>
            <a:r>
              <a:rPr lang="en-US" dirty="0"/>
              <a:t>Primes should be sufficiently </a:t>
            </a:r>
            <a:r>
              <a:rPr lang="en-US" i="1" dirty="0"/>
              <a:t>dense</a:t>
            </a:r>
            <a:endParaRPr lang="en-US" dirty="0"/>
          </a:p>
          <a:p>
            <a:pPr lvl="2"/>
            <a:r>
              <a:rPr lang="en-US" dirty="0"/>
              <a:t>I.e., probability that a uniform n-bit integer is prime should be sufficiently large</a:t>
            </a:r>
          </a:p>
          <a:p>
            <a:pPr lvl="1"/>
            <a:r>
              <a:rPr lang="en-US" dirty="0"/>
              <a:t>Need an efficient way to test </a:t>
            </a:r>
            <a:r>
              <a:rPr lang="en-US" dirty="0" err="1"/>
              <a:t>primality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2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primes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Known that primes are sufficiently dense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[n-bit number is prime] &gt; 1/3n</a:t>
            </a:r>
          </a:p>
          <a:p>
            <a:pPr lvl="1"/>
            <a:r>
              <a:rPr lang="en-US" dirty="0"/>
              <a:t>Probability that a uniform n-bit integer is prime is inverse polynomial</a:t>
            </a:r>
          </a:p>
          <a:p>
            <a:pPr lvl="2"/>
            <a:r>
              <a:rPr lang="en-US" dirty="0"/>
              <a:t>If we choose poly(n) uniform n-bit integers, we find a prime with all but negligible probability</a:t>
            </a:r>
          </a:p>
        </p:txBody>
      </p:sp>
    </p:spTree>
    <p:extLst>
      <p:ext uri="{BB962C8B-B14F-4D97-AF65-F5344CB8AC3E}">
        <p14:creationId xmlns:p14="http://schemas.microsoft.com/office/powerpoint/2010/main" val="3564316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</a:t>
            </a:r>
            <a:r>
              <a:rPr lang="en-US" dirty="0" err="1"/>
              <a:t>primality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‘70s, </a:t>
            </a:r>
            <a:r>
              <a:rPr lang="en-US" i="1" dirty="0"/>
              <a:t>probabilistic</a:t>
            </a:r>
            <a:r>
              <a:rPr lang="en-US" dirty="0"/>
              <a:t> poly-time algorithms for testing </a:t>
            </a:r>
            <a:r>
              <a:rPr lang="en-US" dirty="0" err="1"/>
              <a:t>primality</a:t>
            </a:r>
            <a:r>
              <a:rPr lang="en-US" dirty="0"/>
              <a:t> were developed</a:t>
            </a:r>
          </a:p>
          <a:p>
            <a:pPr lvl="1"/>
            <a:r>
              <a:rPr lang="en-US" dirty="0"/>
              <a:t>These are quite efficient</a:t>
            </a:r>
          </a:p>
          <a:p>
            <a:r>
              <a:rPr lang="en-US" dirty="0"/>
              <a:t>For decades, a classic example of a problem with an efficient </a:t>
            </a:r>
            <a:r>
              <a:rPr lang="en-US" i="1" dirty="0"/>
              <a:t>randomized</a:t>
            </a:r>
            <a:r>
              <a:rPr lang="en-US" dirty="0"/>
              <a:t> algorithm but no known efficient </a:t>
            </a:r>
            <a:r>
              <a:rPr lang="en-US" i="1" dirty="0"/>
              <a:t>deterministic</a:t>
            </a:r>
            <a:r>
              <a:rPr lang="en-US" dirty="0"/>
              <a:t> algorithm</a:t>
            </a:r>
          </a:p>
          <a:p>
            <a:r>
              <a:rPr lang="en-US" dirty="0"/>
              <a:t>2002: efficient deterministic algorithm found</a:t>
            </a:r>
          </a:p>
          <a:p>
            <a:pPr lvl="1"/>
            <a:r>
              <a:rPr lang="en-US" dirty="0"/>
              <a:t>By undergraduates!</a:t>
            </a:r>
          </a:p>
          <a:p>
            <a:r>
              <a:rPr lang="en-US" dirty="0"/>
              <a:t>In practice, randomized algorithms still used</a:t>
            </a:r>
          </a:p>
        </p:txBody>
      </p:sp>
    </p:spTree>
    <p:extLst>
      <p:ext uri="{BB962C8B-B14F-4D97-AF65-F5344CB8AC3E}">
        <p14:creationId xmlns:p14="http://schemas.microsoft.com/office/powerpoint/2010/main" val="301837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primes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Summarizing: there are efficient (randomized) algorithms for generating (random) primes</a:t>
            </a:r>
          </a:p>
          <a:p>
            <a:pPr lvl="1"/>
            <a:r>
              <a:rPr lang="en-US" dirty="0"/>
              <a:t>These algorithms may fail, but only with negligible probability</a:t>
            </a:r>
          </a:p>
        </p:txBody>
      </p:sp>
    </p:spTree>
    <p:extLst>
      <p:ext uri="{BB962C8B-B14F-4D97-AF65-F5344CB8AC3E}">
        <p14:creationId xmlns:p14="http://schemas.microsoft.com/office/powerpoint/2010/main" val="1302949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factoring problem is not </a:t>
            </a:r>
            <a:r>
              <a:rPr lang="en-US" i="1" dirty="0"/>
              <a:t>directly</a:t>
            </a:r>
            <a:r>
              <a:rPr lang="en-US" dirty="0"/>
              <a:t> useful </a:t>
            </a:r>
            <a:br>
              <a:rPr lang="en-US" dirty="0"/>
            </a:br>
            <a:r>
              <a:rPr lang="en-US" dirty="0"/>
              <a:t>for cryptography</a:t>
            </a:r>
          </a:p>
          <a:p>
            <a:endParaRPr lang="en-US" dirty="0"/>
          </a:p>
          <a:p>
            <a:r>
              <a:rPr lang="en-US" dirty="0"/>
              <a:t>Instead, introduce a problem related to factoring: the </a:t>
            </a:r>
            <a:r>
              <a:rPr lang="en-US" i="1" dirty="0"/>
              <a:t>RSA problem</a:t>
            </a:r>
          </a:p>
        </p:txBody>
      </p:sp>
    </p:spTree>
    <p:extLst>
      <p:ext uri="{BB962C8B-B14F-4D97-AF65-F5344CB8AC3E}">
        <p14:creationId xmlns:p14="http://schemas.microsoft.com/office/powerpoint/2010/main" val="1988297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panose="020F0502020204030204" pitchFamily="34" charset="0"/>
                <a:ea typeface="Cambria Math"/>
              </a:rPr>
              <a:t>For the next few slides, N=</a:t>
            </a:r>
            <a:r>
              <a:rPr lang="en-US" dirty="0" err="1">
                <a:latin typeface="Calibri" panose="020F0502020204030204" pitchFamily="34" charset="0"/>
                <a:ea typeface="Cambria Math"/>
              </a:rPr>
              <a:t>pq</a:t>
            </a:r>
            <a:r>
              <a:rPr lang="en-US" dirty="0">
                <a:latin typeface="Calibri" panose="020F0502020204030204" pitchFamily="34" charset="0"/>
                <a:ea typeface="Cambria Math"/>
              </a:rPr>
              <a:t> with p and q distinct, odd primes</a:t>
            </a:r>
          </a:p>
          <a:p>
            <a:endParaRPr lang="en-US" dirty="0">
              <a:latin typeface="Calibri" panose="020F0502020204030204" pitchFamily="34" charset="0"/>
              <a:ea typeface="Cambria Math"/>
            </a:endParaRPr>
          </a:p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= invertible elements under multiplication modulo N</a:t>
            </a:r>
          </a:p>
          <a:p>
            <a:pPr lvl="1"/>
            <a:r>
              <a:rPr lang="en-US" dirty="0"/>
              <a:t>The order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/>
              <a:t>is </a:t>
            </a:r>
            <a:r>
              <a:rPr lang="en-US" dirty="0">
                <a:sym typeface="Symbol"/>
              </a:rPr>
              <a:t>(N) = (p-1)·(q-1)</a:t>
            </a:r>
          </a:p>
          <a:p>
            <a:r>
              <a:rPr lang="en-US" dirty="0">
                <a:sym typeface="Symbol"/>
              </a:rPr>
              <a:t>Note:</a:t>
            </a:r>
          </a:p>
          <a:p>
            <a:pPr lvl="1"/>
            <a:r>
              <a:rPr lang="en-US" dirty="0">
                <a:sym typeface="Symbol"/>
              </a:rPr>
              <a:t>(N) is </a:t>
            </a:r>
            <a:r>
              <a:rPr lang="en-US" i="1" dirty="0">
                <a:sym typeface="Symbol"/>
              </a:rPr>
              <a:t>easy</a:t>
            </a:r>
            <a:r>
              <a:rPr lang="en-US" dirty="0">
                <a:sym typeface="Symbol"/>
              </a:rPr>
              <a:t> to compute if p, q are known</a:t>
            </a:r>
          </a:p>
          <a:p>
            <a:pPr lvl="1"/>
            <a:r>
              <a:rPr lang="en-US" dirty="0">
                <a:sym typeface="Symbol"/>
              </a:rPr>
              <a:t>(N) is </a:t>
            </a:r>
            <a:r>
              <a:rPr lang="en-US" i="1" dirty="0">
                <a:sym typeface="Symbol"/>
              </a:rPr>
              <a:t>hard </a:t>
            </a:r>
            <a:r>
              <a:rPr lang="en-US" dirty="0">
                <a:sym typeface="Symbol"/>
              </a:rPr>
              <a:t>to compute if p, q are not known</a:t>
            </a:r>
          </a:p>
          <a:p>
            <a:pPr lvl="2"/>
            <a:r>
              <a:rPr lang="en-US" dirty="0">
                <a:sym typeface="Symbol"/>
              </a:rPr>
              <a:t>In fact, can be shown equivalent to factoring 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419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 defines the group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/>
              <a:t> of order </a:t>
            </a:r>
            <a:r>
              <a:rPr lang="en-US" dirty="0">
                <a:sym typeface="Symbol"/>
              </a:rPr>
              <a:t>(N)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Fix e with </a:t>
            </a:r>
            <a:r>
              <a:rPr lang="en-US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(e, (N)) = 1</a:t>
            </a:r>
          </a:p>
          <a:p>
            <a:pPr lvl="1"/>
            <a:r>
              <a:rPr lang="en-US" dirty="0">
                <a:sym typeface="Symbol"/>
              </a:rPr>
              <a:t>Raising to the e-</a:t>
            </a:r>
            <a:r>
              <a:rPr lang="en-US" dirty="0" err="1">
                <a:sym typeface="Symbol"/>
              </a:rPr>
              <a:t>th</a:t>
            </a:r>
            <a:r>
              <a:rPr lang="en-US" dirty="0">
                <a:sym typeface="Symbol"/>
              </a:rPr>
              <a:t> power is a permutation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dirty="0">
              <a:ea typeface="Cambria Math"/>
            </a:endParaRPr>
          </a:p>
          <a:p>
            <a:pPr lvl="1"/>
            <a:endParaRPr lang="en-US" dirty="0">
              <a:ea typeface="Cambria Math"/>
              <a:sym typeface="Symbol"/>
            </a:endParaRPr>
          </a:p>
          <a:p>
            <a:r>
              <a:rPr lang="en-US" dirty="0">
                <a:ea typeface="Cambria Math"/>
                <a:sym typeface="Symbol"/>
              </a:rPr>
              <a:t>If </a:t>
            </a:r>
            <a:r>
              <a:rPr lang="en-US" dirty="0" err="1">
                <a:ea typeface="Cambria Math"/>
                <a:sym typeface="Symbol"/>
              </a:rPr>
              <a:t>ed</a:t>
            </a:r>
            <a:r>
              <a:rPr lang="en-US" dirty="0">
                <a:ea typeface="Cambria Math"/>
                <a:sym typeface="Symbol"/>
              </a:rPr>
              <a:t> = 1 mod </a:t>
            </a:r>
            <a:r>
              <a:rPr lang="en-US" dirty="0">
                <a:sym typeface="Symbol"/>
              </a:rPr>
              <a:t>(N), raising to the d-</a:t>
            </a:r>
            <a:r>
              <a:rPr lang="en-US" dirty="0" err="1">
                <a:sym typeface="Symbol"/>
              </a:rPr>
              <a:t>th</a:t>
            </a:r>
            <a:r>
              <a:rPr lang="en-US" dirty="0">
                <a:sym typeface="Symbol"/>
              </a:rPr>
              <a:t> power is the </a:t>
            </a:r>
            <a:r>
              <a:rPr lang="en-US" i="1" dirty="0">
                <a:sym typeface="Symbol"/>
              </a:rPr>
              <a:t>inverse</a:t>
            </a:r>
            <a:r>
              <a:rPr lang="en-US" dirty="0">
                <a:sym typeface="Symbol"/>
              </a:rPr>
              <a:t> of raising to the e-</a:t>
            </a:r>
            <a:r>
              <a:rPr lang="en-US" dirty="0" err="1">
                <a:sym typeface="Symbol"/>
              </a:rPr>
              <a:t>th</a:t>
            </a:r>
            <a:r>
              <a:rPr lang="en-US" dirty="0">
                <a:sym typeface="Symbol"/>
              </a:rPr>
              <a:t> power</a:t>
            </a:r>
          </a:p>
          <a:p>
            <a:pPr lvl="1"/>
            <a:r>
              <a:rPr lang="en-US" dirty="0">
                <a:sym typeface="Symbol"/>
              </a:rPr>
              <a:t>I.e., (</a:t>
            </a:r>
            <a:r>
              <a:rPr lang="en-US" dirty="0" err="1">
                <a:sym typeface="Symbol"/>
              </a:rPr>
              <a:t>x</a:t>
            </a:r>
            <a:r>
              <a:rPr lang="en-US" baseline="30000" dirty="0" err="1">
                <a:sym typeface="Symbol"/>
              </a:rPr>
              <a:t>e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d</a:t>
            </a:r>
            <a:r>
              <a:rPr lang="en-US" dirty="0">
                <a:sym typeface="Symbol"/>
              </a:rPr>
              <a:t> = x mod N,     (</a:t>
            </a:r>
            <a:r>
              <a:rPr lang="en-US" dirty="0" err="1">
                <a:sym typeface="Symbol"/>
              </a:rPr>
              <a:t>x</a:t>
            </a:r>
            <a:r>
              <a:rPr lang="en-US" baseline="30000" dirty="0" err="1">
                <a:sym typeface="Symbol"/>
              </a:rPr>
              <a:t>d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x mod N</a:t>
            </a:r>
          </a:p>
          <a:p>
            <a:pPr lvl="1"/>
            <a:r>
              <a:rPr lang="en-US" dirty="0" err="1">
                <a:sym typeface="Symbol"/>
              </a:rPr>
              <a:t>x</a:t>
            </a:r>
            <a:r>
              <a:rPr lang="en-US" baseline="30000" dirty="0" err="1">
                <a:sym typeface="Symbol"/>
              </a:rPr>
              <a:t>d</a:t>
            </a:r>
            <a:r>
              <a:rPr lang="en-US" dirty="0">
                <a:sym typeface="Symbol"/>
              </a:rPr>
              <a:t> is the </a:t>
            </a:r>
            <a:r>
              <a:rPr lang="en-US" i="1" dirty="0">
                <a:sym typeface="Symbol"/>
              </a:rPr>
              <a:t>e-</a:t>
            </a:r>
            <a:r>
              <a:rPr lang="en-US" i="1" dirty="0" err="1">
                <a:sym typeface="Symbol"/>
              </a:rPr>
              <a:t>th</a:t>
            </a:r>
            <a:r>
              <a:rPr lang="en-US" i="1" dirty="0">
                <a:sym typeface="Symbol"/>
              </a:rPr>
              <a:t> root of x modulo N</a:t>
            </a:r>
          </a:p>
        </p:txBody>
      </p:sp>
    </p:spTree>
    <p:extLst>
      <p:ext uri="{BB962C8B-B14F-4D97-AF65-F5344CB8AC3E}">
        <p14:creationId xmlns:p14="http://schemas.microsoft.com/office/powerpoint/2010/main" val="112395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dirty="0"/>
              <a:t>N=33, e=3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01968" y="609600"/>
          <a:ext cx="2541432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x</a:t>
                      </a:r>
                      <a:r>
                        <a:rPr lang="en-US" sz="2800" baseline="30000" dirty="0"/>
                        <a:t>3</a:t>
                      </a:r>
                      <a:r>
                        <a:rPr lang="en-US" sz="2800" baseline="0" dirty="0"/>
                        <a:t> mod 33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19600" y="609600"/>
          <a:ext cx="2541432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x</a:t>
                      </a:r>
                      <a:r>
                        <a:rPr lang="en-US" sz="2800" baseline="30000" dirty="0"/>
                        <a:t>3</a:t>
                      </a:r>
                      <a:r>
                        <a:rPr lang="en-US" sz="2800" baseline="0" dirty="0"/>
                        <a:t> mod 33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1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e-</a:t>
            </a:r>
            <a:r>
              <a:rPr lang="en-US" dirty="0" err="1"/>
              <a:t>th</a:t>
            </a:r>
            <a:r>
              <a:rPr lang="en-US"/>
              <a:t> 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p, q are known: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 (N) can be computed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 d = e</a:t>
            </a:r>
            <a:r>
              <a:rPr lang="en-US" baseline="30000" dirty="0">
                <a:sym typeface="Symbol"/>
              </a:rPr>
              <a:t>-1</a:t>
            </a:r>
            <a:r>
              <a:rPr lang="en-US" dirty="0">
                <a:sym typeface="Symbol"/>
              </a:rPr>
              <a:t> mod (N) can be computed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 possible to compute e-</a:t>
            </a:r>
            <a:r>
              <a:rPr lang="en-US" dirty="0" err="1">
                <a:sym typeface="Symbol"/>
              </a:rPr>
              <a:t>th</a:t>
            </a:r>
            <a:r>
              <a:rPr lang="en-US" dirty="0">
                <a:sym typeface="Symbol"/>
              </a:rPr>
              <a:t> roots modulo N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p, q are </a:t>
            </a:r>
            <a:r>
              <a:rPr lang="en-US" i="1" dirty="0">
                <a:sym typeface="Symbol"/>
              </a:rPr>
              <a:t>not</a:t>
            </a:r>
            <a:r>
              <a:rPr lang="en-US" dirty="0">
                <a:sym typeface="Symbol"/>
              </a:rPr>
              <a:t> known: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 computing (N) is as hard as factoring N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>
                <a:sym typeface="Symbol"/>
              </a:rPr>
              <a:t> computing d is as hard as factoring N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/>
              <a:t> appears hard to compute e-</a:t>
            </a:r>
            <a:r>
              <a:rPr lang="en-US" dirty="0" err="1"/>
              <a:t>th</a:t>
            </a:r>
            <a:r>
              <a:rPr lang="en-US" dirty="0"/>
              <a:t> roots modulo N</a:t>
            </a:r>
          </a:p>
        </p:txBody>
      </p:sp>
    </p:spTree>
    <p:extLst>
      <p:ext uri="{BB962C8B-B14F-4D97-AF65-F5344CB8AC3E}">
        <p14:creationId xmlns:p14="http://schemas.microsoft.com/office/powerpoint/2010/main" val="409231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Fermat’s little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m. Then for any g </a:t>
            </a:r>
            <a:r>
              <a:rPr lang="en-US" dirty="0">
                <a:sym typeface="Symbol"/>
              </a:rPr>
              <a:t> G, it holds that g</a:t>
            </a:r>
            <a:r>
              <a:rPr lang="en-US" baseline="30000" dirty="0">
                <a:sym typeface="Symbol"/>
              </a:rPr>
              <a:t>m</a:t>
            </a:r>
            <a:r>
              <a:rPr lang="en-US" dirty="0">
                <a:sym typeface="Symbol"/>
              </a:rPr>
              <a:t> = 1</a:t>
            </a:r>
          </a:p>
          <a:p>
            <a:pPr lvl="1"/>
            <a:r>
              <a:rPr lang="en-US" dirty="0">
                <a:sym typeface="Symbol"/>
              </a:rPr>
              <a:t>Proof (</a:t>
            </a:r>
            <a:r>
              <a:rPr lang="en-US" dirty="0" err="1">
                <a:sym typeface="Symbol"/>
              </a:rPr>
              <a:t>abelian</a:t>
            </a:r>
            <a:r>
              <a:rPr lang="en-US" dirty="0">
                <a:sym typeface="Symbol"/>
              </a:rPr>
              <a:t> case)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89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Informally: given N, e, and uniform element </a:t>
            </a:r>
            <a:br>
              <a:rPr lang="en-US" dirty="0"/>
            </a:br>
            <a:r>
              <a:rPr lang="en-US" dirty="0"/>
              <a:t>y </a:t>
            </a:r>
            <a:r>
              <a:rPr lang="en-US" dirty="0">
                <a:sym typeface="Symbol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/>
              <a:t>, compute the e-</a:t>
            </a:r>
            <a:r>
              <a:rPr lang="en-US" dirty="0" err="1"/>
              <a:t>th</a:t>
            </a:r>
            <a:r>
              <a:rPr lang="en-US" dirty="0"/>
              <a:t> root of y</a:t>
            </a:r>
          </a:p>
          <a:p>
            <a:endParaRPr lang="en-US" dirty="0"/>
          </a:p>
          <a:p>
            <a:r>
              <a:rPr lang="en-US" dirty="0"/>
              <a:t>RSA assumption: this is a hard problem!</a:t>
            </a:r>
          </a:p>
        </p:txBody>
      </p:sp>
    </p:spTree>
    <p:extLst>
      <p:ext uri="{BB962C8B-B14F-4D97-AF65-F5344CB8AC3E}">
        <p14:creationId xmlns:p14="http://schemas.microsoft.com/office/powerpoint/2010/main" val="169634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assumption (informally)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“Computing e-</a:t>
            </a:r>
            <a:r>
              <a:rPr lang="en-US" dirty="0" err="1"/>
              <a:t>th</a:t>
            </a:r>
            <a:r>
              <a:rPr lang="en-US" dirty="0"/>
              <a:t> roots modulo N is hard”</a:t>
            </a:r>
          </a:p>
          <a:p>
            <a:pPr lvl="1"/>
            <a:r>
              <a:rPr lang="en-US" dirty="0"/>
              <a:t>When the factorization of N is </a:t>
            </a:r>
            <a:r>
              <a:rPr lang="en-US" i="1" dirty="0"/>
              <a:t>unknown</a:t>
            </a:r>
          </a:p>
          <a:p>
            <a:pPr lvl="1"/>
            <a:endParaRPr lang="en-US" dirty="0"/>
          </a:p>
          <a:p>
            <a:r>
              <a:rPr lang="en-US" dirty="0"/>
              <a:t>Careful: it is not hard to compute e-</a:t>
            </a:r>
            <a:r>
              <a:rPr lang="en-US" dirty="0" err="1"/>
              <a:t>th</a:t>
            </a:r>
            <a:r>
              <a:rPr lang="en-US" dirty="0"/>
              <a:t> roots of </a:t>
            </a:r>
            <a:r>
              <a:rPr lang="en-US" i="1" dirty="0"/>
              <a:t>all</a:t>
            </a:r>
            <a:r>
              <a:rPr lang="en-US" dirty="0"/>
              <a:t> y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In particular, it is easy when y is an e-</a:t>
            </a:r>
            <a:r>
              <a:rPr lang="en-US" dirty="0" err="1">
                <a:sym typeface="Symbol" panose="05050102010706020507" pitchFamily="18" charset="2"/>
              </a:rPr>
              <a:t>th</a:t>
            </a:r>
            <a:r>
              <a:rPr lang="en-US" dirty="0">
                <a:sym typeface="Symbol" panose="05050102010706020507" pitchFamily="18" charset="2"/>
              </a:rPr>
              <a:t> power (over the integers, with no modular reduction)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Hard for a </a:t>
            </a:r>
            <a:r>
              <a:rPr lang="en-US" i="1" dirty="0">
                <a:sym typeface="Symbol" panose="05050102010706020507" pitchFamily="18" charset="2"/>
              </a:rPr>
              <a:t>randomly chosen </a:t>
            </a:r>
            <a:r>
              <a:rPr lang="en-US" dirty="0">
                <a:sym typeface="Symbol" panose="05050102010706020507" pitchFamily="18" charset="2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11407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assumption (formal)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GenRSA</a:t>
            </a:r>
            <a:r>
              <a:rPr lang="en-US" dirty="0"/>
              <a:t> be an algorithm that on input 1</a:t>
            </a:r>
            <a:r>
              <a:rPr lang="en-US" baseline="30000" dirty="0"/>
              <a:t>n</a:t>
            </a:r>
            <a:r>
              <a:rPr lang="en-US" dirty="0"/>
              <a:t>, outputs (N, e, d) with </a:t>
            </a:r>
          </a:p>
          <a:p>
            <a:pPr lvl="1"/>
            <a:r>
              <a:rPr lang="en-US" dirty="0"/>
              <a:t>N=</a:t>
            </a:r>
            <a:r>
              <a:rPr lang="en-US" dirty="0" err="1"/>
              <a:t>pq</a:t>
            </a:r>
            <a:r>
              <a:rPr lang="en-US" dirty="0"/>
              <a:t> a product of two distinct n-bit primes</a:t>
            </a:r>
          </a:p>
          <a:p>
            <a:pPr lvl="1"/>
            <a:r>
              <a:rPr lang="en-US" dirty="0" err="1"/>
              <a:t>ed</a:t>
            </a:r>
            <a:r>
              <a:rPr lang="en-US" dirty="0"/>
              <a:t> = 1 mod </a:t>
            </a:r>
            <a:r>
              <a:rPr lang="en-US" dirty="0">
                <a:sym typeface="Symbol"/>
              </a:rPr>
              <a:t>(N)</a:t>
            </a:r>
          </a:p>
        </p:txBody>
      </p:sp>
    </p:spTree>
    <p:extLst>
      <p:ext uri="{BB962C8B-B14F-4D97-AF65-F5344CB8AC3E}">
        <p14:creationId xmlns:p14="http://schemas.microsoft.com/office/powerpoint/2010/main" val="649649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err="1"/>
              <a:t>GenRSA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way to implement </a:t>
            </a:r>
            <a:r>
              <a:rPr lang="en-US" dirty="0" err="1"/>
              <a:t>GenRSA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Generate uniform n-bit primes p, q</a:t>
            </a:r>
          </a:p>
          <a:p>
            <a:pPr lvl="1"/>
            <a:r>
              <a:rPr lang="en-US" dirty="0"/>
              <a:t>Set N := </a:t>
            </a:r>
            <a:r>
              <a:rPr lang="en-US" dirty="0" err="1"/>
              <a:t>pq</a:t>
            </a:r>
            <a:endParaRPr lang="en-US" dirty="0"/>
          </a:p>
          <a:p>
            <a:pPr lvl="1"/>
            <a:r>
              <a:rPr lang="en-US" dirty="0"/>
              <a:t>Compute </a:t>
            </a:r>
            <a:r>
              <a:rPr lang="en-US" dirty="0">
                <a:sym typeface="Symbol"/>
              </a:rPr>
              <a:t>(N) := (p-1)(q-1)</a:t>
            </a:r>
            <a:endParaRPr lang="en-US" dirty="0"/>
          </a:p>
          <a:p>
            <a:pPr lvl="1"/>
            <a:r>
              <a:rPr lang="en-US" dirty="0"/>
              <a:t>Choose arbitrary e with </a:t>
            </a:r>
            <a:r>
              <a:rPr lang="en-US" dirty="0" err="1"/>
              <a:t>gcd</a:t>
            </a:r>
            <a:r>
              <a:rPr lang="en-US" dirty="0"/>
              <a:t>(e, </a:t>
            </a:r>
            <a:r>
              <a:rPr lang="en-US" dirty="0">
                <a:sym typeface="Symbol"/>
              </a:rPr>
              <a:t>(N))=1</a:t>
            </a:r>
          </a:p>
          <a:p>
            <a:pPr lvl="1"/>
            <a:r>
              <a:rPr lang="en-US" dirty="0">
                <a:sym typeface="Symbol"/>
              </a:rPr>
              <a:t>Compute d := [e</a:t>
            </a:r>
            <a:r>
              <a:rPr lang="en-US" baseline="30000" dirty="0">
                <a:sym typeface="Symbol"/>
              </a:rPr>
              <a:t>-1</a:t>
            </a:r>
            <a:r>
              <a:rPr lang="en-US" dirty="0">
                <a:sym typeface="Symbol"/>
              </a:rPr>
              <a:t> mod (N)]</a:t>
            </a:r>
          </a:p>
          <a:p>
            <a:pPr lvl="1"/>
            <a:r>
              <a:rPr lang="en-US" dirty="0">
                <a:sym typeface="Symbol"/>
              </a:rPr>
              <a:t>Output (N, e, d)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/>
              <a:t>Choice of e?</a:t>
            </a:r>
          </a:p>
          <a:p>
            <a:pPr lvl="1"/>
            <a:r>
              <a:rPr lang="en-US" dirty="0"/>
              <a:t>Not believed to affect hardness of RSA problem</a:t>
            </a:r>
          </a:p>
          <a:p>
            <a:pPr lvl="1"/>
            <a:r>
              <a:rPr lang="en-US" dirty="0"/>
              <a:t>e = 3 or e = 2</a:t>
            </a:r>
            <a:r>
              <a:rPr lang="en-US" baseline="30000" dirty="0"/>
              <a:t>16 </a:t>
            </a:r>
            <a:r>
              <a:rPr lang="en-US" dirty="0"/>
              <a:t>+ 1 for efficient exponentiation</a:t>
            </a:r>
          </a:p>
        </p:txBody>
      </p:sp>
    </p:spTree>
    <p:extLst>
      <p:ext uri="{BB962C8B-B14F-4D97-AF65-F5344CB8AC3E}">
        <p14:creationId xmlns:p14="http://schemas.microsoft.com/office/powerpoint/2010/main" val="58457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assumption (formal)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Fix </a:t>
            </a:r>
            <a:r>
              <a:rPr lang="en-US" dirty="0" err="1">
                <a:sym typeface="Symbol"/>
              </a:rPr>
              <a:t>GenRSA</a:t>
            </a:r>
            <a:r>
              <a:rPr lang="en-US" dirty="0">
                <a:sym typeface="Symbol"/>
              </a:rPr>
              <a:t> and some algorithm A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Experiment RSA-</a:t>
            </a:r>
            <a:r>
              <a:rPr lang="en-US" dirty="0" err="1">
                <a:sym typeface="Symbol"/>
              </a:rPr>
              <a:t>inv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 </a:t>
            </a:r>
            <a:r>
              <a:rPr lang="en-US" baseline="-25000" dirty="0" err="1">
                <a:sym typeface="Symbol"/>
              </a:rPr>
              <a:t>GenRSA</a:t>
            </a:r>
            <a:r>
              <a:rPr lang="en-US" dirty="0">
                <a:sym typeface="Symbol"/>
              </a:rPr>
              <a:t>(n):</a:t>
            </a:r>
          </a:p>
          <a:p>
            <a:pPr lvl="1"/>
            <a:r>
              <a:rPr lang="en-US" dirty="0">
                <a:sym typeface="Symbol"/>
              </a:rPr>
              <a:t>Compute (N, e, d)  </a:t>
            </a:r>
            <a:r>
              <a:rPr lang="en-US" dirty="0" err="1">
                <a:sym typeface="Symbol"/>
              </a:rPr>
              <a:t>GenRSA</a:t>
            </a:r>
            <a:r>
              <a:rPr lang="en-US" dirty="0">
                <a:sym typeface="Symbol"/>
              </a:rPr>
              <a:t>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>
                <a:sym typeface="Symbol"/>
              </a:rPr>
              <a:t>Choose uniform y 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Run A(N, e, y) to get x</a:t>
            </a:r>
          </a:p>
          <a:p>
            <a:pPr lvl="1"/>
            <a:r>
              <a:rPr lang="en-US" dirty="0">
                <a:sym typeface="Symbol"/>
              </a:rPr>
              <a:t>Experiment evaluates to 1 </a:t>
            </a:r>
            <a:r>
              <a:rPr lang="en-US" dirty="0" err="1">
                <a:sym typeface="Symbol"/>
              </a:rPr>
              <a:t>iff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x</a:t>
            </a:r>
            <a:r>
              <a:rPr lang="en-US" baseline="30000" dirty="0" err="1">
                <a:sym typeface="Symbol"/>
              </a:rPr>
              <a:t>e</a:t>
            </a:r>
            <a:r>
              <a:rPr lang="en-US" dirty="0">
                <a:sym typeface="Symbol"/>
              </a:rPr>
              <a:t> = y mod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55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assumption (formal)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RSA problem is hard relative to </a:t>
            </a:r>
            <a:r>
              <a:rPr lang="en-US" i="1" dirty="0" err="1"/>
              <a:t>GenRSA</a:t>
            </a:r>
            <a:r>
              <a:rPr lang="en-US" i="1" dirty="0"/>
              <a:t> </a:t>
            </a:r>
            <a:r>
              <a:rPr lang="en-US" dirty="0"/>
              <a:t>if for all PPT algorithms A,	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Pr</a:t>
            </a:r>
            <a:r>
              <a:rPr lang="en-US" dirty="0"/>
              <a:t>[RSA-</a:t>
            </a:r>
            <a:r>
              <a:rPr lang="en-US" dirty="0" err="1"/>
              <a:t>inv</a:t>
            </a:r>
            <a:r>
              <a:rPr lang="en-US" baseline="-25000" dirty="0" err="1"/>
              <a:t>A</a:t>
            </a:r>
            <a:r>
              <a:rPr lang="en-US" baseline="-25000" dirty="0"/>
              <a:t>, </a:t>
            </a:r>
            <a:r>
              <a:rPr lang="en-US" baseline="-25000" dirty="0" err="1"/>
              <a:t>GenRSA</a:t>
            </a:r>
            <a:r>
              <a:rPr lang="en-US" dirty="0"/>
              <a:t>(n) = 1] &lt; </a:t>
            </a:r>
            <a:r>
              <a:rPr lang="en-US" dirty="0" err="1"/>
              <a:t>negl</a:t>
            </a:r>
            <a:r>
              <a:rPr lang="en-US" dirty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3003940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 and factoring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factoring moduli output by </a:t>
            </a:r>
            <a:r>
              <a:rPr lang="en-US" dirty="0" err="1"/>
              <a:t>GenRSA</a:t>
            </a:r>
            <a:r>
              <a:rPr lang="en-US" dirty="0"/>
              <a:t> is easy, then the RSA problem is easy relative to </a:t>
            </a:r>
            <a:r>
              <a:rPr lang="en-US" dirty="0" err="1"/>
              <a:t>GenRSA</a:t>
            </a:r>
            <a:endParaRPr lang="en-US" dirty="0"/>
          </a:p>
          <a:p>
            <a:pPr lvl="1"/>
            <a:r>
              <a:rPr lang="en-US" dirty="0"/>
              <a:t>Factoring is easy </a:t>
            </a:r>
            <a:r>
              <a:rPr lang="en-US" dirty="0">
                <a:sym typeface="Symbol"/>
              </a:rPr>
              <a:t> RSA problem is easy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Hardness of the RSA problem is </a:t>
            </a:r>
            <a:r>
              <a:rPr lang="en-US" i="1" dirty="0">
                <a:sym typeface="Symbol"/>
              </a:rPr>
              <a:t>not known to be implied</a:t>
            </a:r>
            <a:r>
              <a:rPr lang="en-US" dirty="0">
                <a:sym typeface="Symbol"/>
              </a:rPr>
              <a:t> by hardness of factoring</a:t>
            </a:r>
          </a:p>
          <a:p>
            <a:pPr lvl="1"/>
            <a:r>
              <a:rPr lang="en-US" dirty="0">
                <a:sym typeface="Symbol"/>
              </a:rPr>
              <a:t>Possible factoring is hard but RSA problem is easy</a:t>
            </a:r>
          </a:p>
          <a:p>
            <a:pPr lvl="1"/>
            <a:r>
              <a:rPr lang="en-US" dirty="0">
                <a:sym typeface="Symbol"/>
              </a:rPr>
              <a:t>Possible both are hard but RSA problem is “easier”</a:t>
            </a:r>
          </a:p>
          <a:p>
            <a:pPr lvl="1"/>
            <a:r>
              <a:rPr lang="en-US" dirty="0">
                <a:sym typeface="Symbol"/>
              </a:rPr>
              <a:t>Currently, RSA is believed to be as hard as factoring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9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m. Then for </a:t>
            </a:r>
            <a:r>
              <a:rPr lang="en-US" dirty="0" err="1"/>
              <a:t>g</a:t>
            </a:r>
            <a:r>
              <a:rPr lang="en-US" dirty="0" err="1">
                <a:sym typeface="Symbol"/>
              </a:rPr>
              <a:t>G</a:t>
            </a:r>
            <a:r>
              <a:rPr lang="en-US" dirty="0">
                <a:sym typeface="Symbol"/>
              </a:rPr>
              <a:t> and integer x, it holds that </a:t>
            </a:r>
            <a:r>
              <a:rPr lang="en-US" dirty="0" err="1">
                <a:sym typeface="Symbol"/>
              </a:rPr>
              <a:t>g</a:t>
            </a:r>
            <a:r>
              <a:rPr lang="en-US" baseline="30000" dirty="0" err="1">
                <a:sym typeface="Symbol"/>
              </a:rPr>
              <a:t>x</a:t>
            </a:r>
            <a:r>
              <a:rPr lang="en-US" dirty="0">
                <a:sym typeface="Symbol"/>
              </a:rPr>
              <a:t> = g</a:t>
            </a:r>
            <a:r>
              <a:rPr lang="en-US" baseline="30000" dirty="0">
                <a:sym typeface="Symbol"/>
              </a:rPr>
              <a:t>[x mod m]</a:t>
            </a:r>
            <a:endParaRPr lang="en-US" baseline="-25000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Proof: Let x = </a:t>
            </a:r>
            <a:r>
              <a:rPr lang="en-US" dirty="0" err="1">
                <a:sym typeface="Symbol"/>
              </a:rPr>
              <a:t>qm+r</a:t>
            </a:r>
            <a:r>
              <a:rPr lang="en-US" dirty="0">
                <a:sym typeface="Symbol"/>
              </a:rPr>
              <a:t>. Then </a:t>
            </a:r>
            <a:r>
              <a:rPr lang="en-US" dirty="0" err="1">
                <a:sym typeface="Symbol"/>
              </a:rPr>
              <a:t>g</a:t>
            </a:r>
            <a:r>
              <a:rPr lang="en-US" baseline="30000" dirty="0" err="1">
                <a:sym typeface="Symbol"/>
              </a:rPr>
              <a:t>x</a:t>
            </a:r>
            <a:r>
              <a:rPr lang="en-US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g</a:t>
            </a:r>
            <a:r>
              <a:rPr lang="en-US" baseline="30000" dirty="0" err="1">
                <a:sym typeface="Symbol"/>
              </a:rPr>
              <a:t>qm+r</a:t>
            </a:r>
            <a:r>
              <a:rPr lang="en-US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= (g</a:t>
            </a:r>
            <a:r>
              <a:rPr lang="en-US" baseline="30000" dirty="0">
                <a:sym typeface="Symbol"/>
              </a:rPr>
              <a:t>m</a:t>
            </a:r>
            <a:r>
              <a:rPr lang="en-US" dirty="0">
                <a:sym typeface="Symbol"/>
              </a:rPr>
              <a:t>)</a:t>
            </a:r>
            <a:r>
              <a:rPr lang="en-US" baseline="30000" dirty="0" err="1">
                <a:sym typeface="Symbol"/>
              </a:rPr>
              <a:t>q</a:t>
            </a:r>
            <a:r>
              <a:rPr lang="en-US" dirty="0" err="1">
                <a:sym typeface="Symbol"/>
              </a:rPr>
              <a:t>g</a:t>
            </a:r>
            <a:r>
              <a:rPr lang="en-US" baseline="30000" dirty="0" err="1">
                <a:sym typeface="Symbol"/>
              </a:rPr>
              <a:t>r</a:t>
            </a:r>
            <a:r>
              <a:rPr lang="en-US" dirty="0">
                <a:sym typeface="Symbol"/>
              </a:rPr>
              <a:t> = g</a:t>
            </a:r>
            <a:r>
              <a:rPr lang="en-US" baseline="30000" dirty="0">
                <a:sym typeface="Symbol"/>
              </a:rPr>
              <a:t>r</a:t>
            </a:r>
            <a:endParaRPr lang="en-US" dirty="0">
              <a:sym typeface="Symbol"/>
            </a:endParaRP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This can be used for efficient computation…</a:t>
            </a:r>
          </a:p>
          <a:p>
            <a:pPr lvl="1"/>
            <a:r>
              <a:rPr lang="en-US" dirty="0">
                <a:sym typeface="Symbol"/>
              </a:rPr>
              <a:t>…reduce the exponent modulo the order of the group before computing the exponentiation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12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m</a:t>
            </a:r>
          </a:p>
          <a:p>
            <a:r>
              <a:rPr lang="en-US" dirty="0"/>
              <a:t>For any positive integer e, define 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r>
              <a:rPr lang="en-US" dirty="0"/>
              <a:t>(g)=</a:t>
            </a:r>
            <a:r>
              <a:rPr lang="en-US" dirty="0" err="1"/>
              <a:t>g</a:t>
            </a:r>
            <a:r>
              <a:rPr lang="en-US" baseline="30000" dirty="0" err="1"/>
              <a:t>e</a:t>
            </a:r>
            <a:endParaRPr lang="en-US" dirty="0"/>
          </a:p>
          <a:p>
            <a:r>
              <a:rPr lang="en-US" dirty="0" err="1"/>
              <a:t>Thm</a:t>
            </a:r>
            <a:r>
              <a:rPr lang="en-US" dirty="0"/>
              <a:t>: If </a:t>
            </a:r>
            <a:r>
              <a:rPr lang="en-US" dirty="0" err="1"/>
              <a:t>gcd</a:t>
            </a:r>
            <a:r>
              <a:rPr lang="en-US" dirty="0"/>
              <a:t>(</a:t>
            </a:r>
            <a:r>
              <a:rPr lang="en-US" dirty="0" err="1"/>
              <a:t>e,m</a:t>
            </a:r>
            <a:r>
              <a:rPr lang="en-US" dirty="0"/>
              <a:t>)=1, then 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r>
              <a:rPr lang="en-US" dirty="0"/>
              <a:t> is a permutation of G. Moreover, if d = e</a:t>
            </a:r>
            <a:r>
              <a:rPr lang="en-US" baseline="30000" dirty="0"/>
              <a:t>-1</a:t>
            </a:r>
            <a:r>
              <a:rPr lang="en-US" dirty="0"/>
              <a:t> mod m then </a:t>
            </a:r>
            <a:r>
              <a:rPr lang="en-US" dirty="0" err="1"/>
              <a:t>f</a:t>
            </a:r>
            <a:r>
              <a:rPr lang="en-US" baseline="-25000" dirty="0" err="1"/>
              <a:t>d</a:t>
            </a:r>
            <a:r>
              <a:rPr lang="en-US" dirty="0"/>
              <a:t> is the inverse of 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endParaRPr lang="en-US" dirty="0"/>
          </a:p>
          <a:p>
            <a:pPr lvl="1"/>
            <a:r>
              <a:rPr lang="en-US" dirty="0"/>
              <a:t>Proof: The first part follows from the second.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 err="1"/>
              <a:t>f</a:t>
            </a:r>
            <a:r>
              <a:rPr lang="en-US" baseline="-25000" dirty="0" err="1"/>
              <a:t>d</a:t>
            </a:r>
            <a:r>
              <a:rPr lang="en-US" dirty="0"/>
              <a:t>(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r>
              <a:rPr lang="en-US" dirty="0"/>
              <a:t>(g)) = (</a:t>
            </a:r>
            <a:r>
              <a:rPr lang="en-US" dirty="0" err="1"/>
              <a:t>g</a:t>
            </a:r>
            <a:r>
              <a:rPr lang="en-US" baseline="30000" dirty="0" err="1"/>
              <a:t>e</a:t>
            </a:r>
            <a:r>
              <a:rPr lang="en-US" dirty="0"/>
              <a:t>)</a:t>
            </a:r>
            <a:r>
              <a:rPr lang="en-US" baseline="30000" dirty="0"/>
              <a:t>d</a:t>
            </a:r>
            <a:r>
              <a:rPr lang="en-US" dirty="0"/>
              <a:t> = </a:t>
            </a:r>
            <a:r>
              <a:rPr lang="en-US" dirty="0" err="1"/>
              <a:t>g</a:t>
            </a:r>
            <a:r>
              <a:rPr lang="en-US" baseline="30000" dirty="0" err="1"/>
              <a:t>ed</a:t>
            </a:r>
            <a:r>
              <a:rPr lang="en-US" dirty="0"/>
              <a:t> = g</a:t>
            </a:r>
            <a:r>
              <a:rPr lang="en-US" baseline="30000" dirty="0"/>
              <a:t>[</a:t>
            </a:r>
            <a:r>
              <a:rPr lang="en-US" baseline="30000" dirty="0" err="1"/>
              <a:t>ed</a:t>
            </a:r>
            <a:r>
              <a:rPr lang="en-US" baseline="30000" dirty="0"/>
              <a:t> mod m]</a:t>
            </a:r>
            <a:r>
              <a:rPr lang="en-US" dirty="0"/>
              <a:t> = g</a:t>
            </a:r>
            <a:r>
              <a:rPr lang="en-US" baseline="30000" dirty="0"/>
              <a:t>1</a:t>
            </a:r>
            <a:r>
              <a:rPr lang="en-US" dirty="0"/>
              <a:t> = g</a:t>
            </a:r>
          </a:p>
        </p:txBody>
      </p:sp>
    </p:spTree>
    <p:extLst>
      <p:ext uri="{BB962C8B-B14F-4D97-AF65-F5344CB8AC3E}">
        <p14:creationId xmlns:p14="http://schemas.microsoft.com/office/powerpoint/2010/main" val="326478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N=</a:t>
            </a:r>
            <a:r>
              <a:rPr lang="en-US" dirty="0" err="1"/>
              <a:t>pq</a:t>
            </a:r>
            <a:r>
              <a:rPr lang="en-US" dirty="0"/>
              <a:t> for p, q distinct primes</a:t>
            </a:r>
          </a:p>
          <a:p>
            <a:pPr lvl="1"/>
            <a:r>
              <a:rPr lang="en-US" dirty="0"/>
              <a:t>So |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 </a:t>
            </a:r>
            <a:r>
              <a:rPr lang="en-US" dirty="0"/>
              <a:t>| = </a:t>
            </a:r>
            <a:r>
              <a:rPr lang="en-US" dirty="0">
                <a:sym typeface="Symbol"/>
              </a:rPr>
              <a:t>(N) = (p-1)(q-1)</a:t>
            </a:r>
            <a:endParaRPr lang="en-US" dirty="0"/>
          </a:p>
          <a:p>
            <a:r>
              <a:rPr lang="en-US" dirty="0"/>
              <a:t>If </a:t>
            </a:r>
            <a:r>
              <a:rPr lang="en-US" dirty="0" err="1"/>
              <a:t>gcd</a:t>
            </a:r>
            <a:r>
              <a:rPr lang="en-US" dirty="0"/>
              <a:t>(e,</a:t>
            </a:r>
            <a:r>
              <a:rPr lang="en-US" dirty="0">
                <a:sym typeface="Symbol"/>
              </a:rPr>
              <a:t> (N)</a:t>
            </a:r>
            <a:r>
              <a:rPr lang="en-US" dirty="0"/>
              <a:t>)=1, then 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r>
              <a:rPr lang="en-US" dirty="0"/>
              <a:t>(x) = [</a:t>
            </a:r>
            <a:r>
              <a:rPr lang="en-US" dirty="0" err="1"/>
              <a:t>x</a:t>
            </a:r>
            <a:r>
              <a:rPr lang="en-US" baseline="30000" dirty="0" err="1"/>
              <a:t>e</a:t>
            </a:r>
            <a:r>
              <a:rPr lang="en-US" dirty="0"/>
              <a:t> mod N] is a permutation</a:t>
            </a:r>
          </a:p>
          <a:p>
            <a:pPr lvl="1"/>
            <a:r>
              <a:rPr lang="en-US" dirty="0"/>
              <a:t>In that case, let [y</a:t>
            </a:r>
            <a:r>
              <a:rPr lang="en-US" baseline="30000" dirty="0"/>
              <a:t>1/e</a:t>
            </a:r>
            <a:r>
              <a:rPr lang="en-US" dirty="0"/>
              <a:t> mod N] be the </a:t>
            </a:r>
            <a:r>
              <a:rPr lang="en-US" i="1" dirty="0"/>
              <a:t>unique</a:t>
            </a:r>
            <a:r>
              <a:rPr lang="en-US" dirty="0"/>
              <a:t> x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such that </a:t>
            </a:r>
            <a:r>
              <a:rPr lang="en-US" dirty="0" err="1"/>
              <a:t>x</a:t>
            </a:r>
            <a:r>
              <a:rPr lang="en-US" baseline="30000" dirty="0" err="1"/>
              <a:t>e</a:t>
            </a:r>
            <a:r>
              <a:rPr lang="en-US" dirty="0"/>
              <a:t> = y mod N</a:t>
            </a:r>
          </a:p>
          <a:p>
            <a:r>
              <a:rPr lang="en-US" dirty="0"/>
              <a:t>Moreover, if d = e</a:t>
            </a:r>
            <a:r>
              <a:rPr lang="en-US" baseline="30000" dirty="0"/>
              <a:t>-1</a:t>
            </a:r>
            <a:r>
              <a:rPr lang="en-US" dirty="0"/>
              <a:t> mod </a:t>
            </a:r>
            <a:r>
              <a:rPr lang="en-US" dirty="0">
                <a:sym typeface="Symbol"/>
              </a:rPr>
              <a:t>(N)</a:t>
            </a:r>
            <a:r>
              <a:rPr lang="en-US" dirty="0"/>
              <a:t> then </a:t>
            </a:r>
            <a:r>
              <a:rPr lang="en-US" dirty="0" err="1"/>
              <a:t>f</a:t>
            </a:r>
            <a:r>
              <a:rPr lang="en-US" baseline="-25000" dirty="0" err="1"/>
              <a:t>d</a:t>
            </a:r>
            <a:r>
              <a:rPr lang="en-US" dirty="0"/>
              <a:t> is the inverse of 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endParaRPr lang="en-US" dirty="0"/>
          </a:p>
          <a:p>
            <a:pPr lvl="1"/>
            <a:r>
              <a:rPr lang="en-US" dirty="0"/>
              <a:t>So for any x we have (</a:t>
            </a:r>
            <a:r>
              <a:rPr lang="en-US" dirty="0" err="1"/>
              <a:t>x</a:t>
            </a:r>
            <a:r>
              <a:rPr lang="en-US" baseline="30000" dirty="0" err="1"/>
              <a:t>e</a:t>
            </a:r>
            <a:r>
              <a:rPr lang="en-US" dirty="0"/>
              <a:t>)</a:t>
            </a:r>
            <a:r>
              <a:rPr lang="en-US" baseline="30000" dirty="0"/>
              <a:t>d</a:t>
            </a:r>
            <a:r>
              <a:rPr lang="en-US" dirty="0"/>
              <a:t> = x mod N</a:t>
            </a:r>
          </a:p>
          <a:p>
            <a:pPr lvl="1"/>
            <a:r>
              <a:rPr lang="en-US" dirty="0"/>
              <a:t>I.e., [x</a:t>
            </a:r>
            <a:r>
              <a:rPr lang="en-US" baseline="30000" dirty="0"/>
              <a:t>1/e</a:t>
            </a:r>
            <a:r>
              <a:rPr lang="en-US" dirty="0"/>
              <a:t> mod N] = [</a:t>
            </a:r>
            <a:r>
              <a:rPr lang="en-US" dirty="0" err="1"/>
              <a:t>x</a:t>
            </a:r>
            <a:r>
              <a:rPr lang="en-US" baseline="30000" dirty="0" err="1"/>
              <a:t>d</a:t>
            </a:r>
            <a:r>
              <a:rPr lang="en-US" dirty="0"/>
              <a:t> mod N] !</a:t>
            </a:r>
          </a:p>
        </p:txBody>
      </p:sp>
    </p:spTree>
    <p:extLst>
      <p:ext uri="{BB962C8B-B14F-4D97-AF65-F5344CB8AC3E}">
        <p14:creationId xmlns:p14="http://schemas.microsoft.com/office/powerpoint/2010/main" val="77856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N=15</a:t>
            </a:r>
          </a:p>
          <a:p>
            <a:pPr lvl="1"/>
            <a:r>
              <a:rPr lang="en-US" dirty="0"/>
              <a:t>Look at table for f</a:t>
            </a:r>
            <a:r>
              <a:rPr lang="en-US" baseline="-25000" dirty="0"/>
              <a:t>3</a:t>
            </a:r>
            <a:r>
              <a:rPr lang="en-US" dirty="0"/>
              <a:t>(x)</a:t>
            </a:r>
          </a:p>
          <a:p>
            <a:r>
              <a:rPr lang="en-US" dirty="0"/>
              <a:t>N = 33</a:t>
            </a:r>
          </a:p>
          <a:p>
            <a:pPr lvl="1"/>
            <a:r>
              <a:rPr lang="en-US" dirty="0"/>
              <a:t>Take e=3, d=7, so 3</a:t>
            </a:r>
            <a:r>
              <a:rPr lang="en-US" baseline="30000" dirty="0"/>
              <a:t>rd</a:t>
            </a:r>
            <a:r>
              <a:rPr lang="en-US" dirty="0"/>
              <a:t> root of 2 is…?</a:t>
            </a:r>
          </a:p>
          <a:p>
            <a:pPr lvl="1"/>
            <a:r>
              <a:rPr lang="en-US" dirty="0"/>
              <a:t>e=2; squaring is not a permutation…</a:t>
            </a:r>
          </a:p>
        </p:txBody>
      </p:sp>
    </p:spTree>
    <p:extLst>
      <p:ext uri="{BB962C8B-B14F-4D97-AF65-F5344CB8AC3E}">
        <p14:creationId xmlns:p14="http://schemas.microsoft.com/office/powerpoint/2010/main" val="391180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we have only discussed number-theoretic problems that can be solved in polynomial time</a:t>
            </a:r>
          </a:p>
          <a:p>
            <a:pPr lvl="1"/>
            <a:r>
              <a:rPr lang="en-US" dirty="0"/>
              <a:t>E.g., addition, multiplication, modular arithmetic, exponentiation, </a:t>
            </a:r>
            <a:r>
              <a:rPr lang="en-US" dirty="0" err="1"/>
              <a:t>gcd</a:t>
            </a:r>
            <a:r>
              <a:rPr lang="en-US" dirty="0"/>
              <a:t>, …</a:t>
            </a:r>
          </a:p>
          <a:p>
            <a:pPr lvl="1"/>
            <a:endParaRPr lang="en-US" dirty="0"/>
          </a:p>
          <a:p>
            <a:r>
              <a:rPr lang="en-US" dirty="0"/>
              <a:t>Some problems are (conjectured to be) </a:t>
            </a:r>
            <a:r>
              <a:rPr lang="en-US" i="1" dirty="0"/>
              <a:t>hard</a:t>
            </a:r>
          </a:p>
        </p:txBody>
      </p:sp>
    </p:spTree>
    <p:extLst>
      <p:ext uri="{BB962C8B-B14F-4D97-AF65-F5344CB8AC3E}">
        <p14:creationId xmlns:p14="http://schemas.microsoft.com/office/powerpoint/2010/main" val="164123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Multiplying two numbers is easy; factoring a number is hard</a:t>
            </a:r>
          </a:p>
          <a:p>
            <a:pPr lvl="1"/>
            <a:r>
              <a:rPr lang="en-US" dirty="0"/>
              <a:t>Given x, y, easy to compute </a:t>
            </a:r>
            <a:r>
              <a:rPr lang="en-US" dirty="0" err="1"/>
              <a:t>x·y</a:t>
            </a:r>
            <a:endParaRPr lang="en-US" dirty="0"/>
          </a:p>
          <a:p>
            <a:pPr lvl="1"/>
            <a:r>
              <a:rPr lang="en-US" dirty="0"/>
              <a:t>Given N, hard (in general) to find x, y &gt; 1 such that </a:t>
            </a:r>
            <a:r>
              <a:rPr lang="en-US" dirty="0" err="1"/>
              <a:t>x·y</a:t>
            </a:r>
            <a:r>
              <a:rPr lang="en-US" dirty="0"/>
              <a:t> = N </a:t>
            </a:r>
          </a:p>
          <a:p>
            <a:pPr lvl="1"/>
            <a:endParaRPr lang="en-US" dirty="0"/>
          </a:p>
          <a:p>
            <a:r>
              <a:rPr lang="en-US" dirty="0"/>
              <a:t>Compare:</a:t>
            </a:r>
          </a:p>
          <a:p>
            <a:pPr lvl="1"/>
            <a:r>
              <a:rPr lang="en-US" dirty="0"/>
              <a:t>Multiply 10101023 and 29100257</a:t>
            </a:r>
          </a:p>
          <a:p>
            <a:pPr lvl="1"/>
            <a:r>
              <a:rPr lang="en-US" dirty="0"/>
              <a:t>Find the factors of 293942365262911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6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not hard to factor </a:t>
            </a:r>
            <a:r>
              <a:rPr lang="en-US" i="1" dirty="0"/>
              <a:t>random </a:t>
            </a:r>
            <a:r>
              <a:rPr lang="en-US" dirty="0"/>
              <a:t>numbers</a:t>
            </a:r>
          </a:p>
          <a:p>
            <a:pPr lvl="1"/>
            <a:r>
              <a:rPr lang="en-US" dirty="0"/>
              <a:t>50% of the time, random number is even</a:t>
            </a:r>
          </a:p>
          <a:p>
            <a:pPr lvl="1"/>
            <a:r>
              <a:rPr lang="en-US" dirty="0"/>
              <a:t>1/3 of the time, random number is divisible by 3…</a:t>
            </a:r>
          </a:p>
          <a:p>
            <a:pPr lvl="1"/>
            <a:endParaRPr lang="en-US" dirty="0"/>
          </a:p>
          <a:p>
            <a:r>
              <a:rPr lang="en-US" dirty="0"/>
              <a:t>The hardest numbers to factor are those that are the product of two, equal-length </a:t>
            </a:r>
            <a:r>
              <a:rPr lang="en-US" i="1" dirty="0"/>
              <a:t>primes</a:t>
            </a:r>
          </a:p>
        </p:txBody>
      </p:sp>
    </p:spTree>
    <p:extLst>
      <p:ext uri="{BB962C8B-B14F-4D97-AF65-F5344CB8AC3E}">
        <p14:creationId xmlns:p14="http://schemas.microsoft.com/office/powerpoint/2010/main" val="137362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13833</TotalTime>
  <Words>1466</Words>
  <Application>Microsoft Office PowerPoint</Application>
  <PresentationFormat>On-screen Show (4:3)</PresentationFormat>
  <Paragraphs>198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 Math</vt:lpstr>
      <vt:lpstr>Symbol</vt:lpstr>
      <vt:lpstr>Office Theme</vt:lpstr>
      <vt:lpstr>Cryptography</vt:lpstr>
      <vt:lpstr>Fermat’s little theorem</vt:lpstr>
      <vt:lpstr>Corollary</vt:lpstr>
      <vt:lpstr>Corollary</vt:lpstr>
      <vt:lpstr>Corollary</vt:lpstr>
      <vt:lpstr>Example</vt:lpstr>
      <vt:lpstr>Hard problems</vt:lpstr>
      <vt:lpstr>Factoring</vt:lpstr>
      <vt:lpstr>Factoring</vt:lpstr>
      <vt:lpstr>Generating primes</vt:lpstr>
      <vt:lpstr>Generating primes</vt:lpstr>
      <vt:lpstr>Distribution of primes</vt:lpstr>
      <vt:lpstr>Testing primality</vt:lpstr>
      <vt:lpstr>Generating primes</vt:lpstr>
      <vt:lpstr>The RSA problem</vt:lpstr>
      <vt:lpstr>The RSA problem</vt:lpstr>
      <vt:lpstr>The RSA problem</vt:lpstr>
      <vt:lpstr>Example</vt:lpstr>
      <vt:lpstr>Computing e-th roots</vt:lpstr>
      <vt:lpstr>The RSA problem</vt:lpstr>
      <vt:lpstr>The RSA assumption (informally)</vt:lpstr>
      <vt:lpstr>The RSA assumption (formal)</vt:lpstr>
      <vt:lpstr>Implementing GenRSA</vt:lpstr>
      <vt:lpstr>The RSA assumption (formal)</vt:lpstr>
      <vt:lpstr>The RSA assumption (formal)</vt:lpstr>
      <vt:lpstr>RSA and factoring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1048</cp:revision>
  <dcterms:created xsi:type="dcterms:W3CDTF">2014-06-02T02:25:30Z</dcterms:created>
  <dcterms:modified xsi:type="dcterms:W3CDTF">2022-04-14T14:53:09Z</dcterms:modified>
</cp:coreProperties>
</file>