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418" r:id="rId2"/>
    <p:sldId id="469" r:id="rId3"/>
    <p:sldId id="455" r:id="rId4"/>
    <p:sldId id="456" r:id="rId5"/>
    <p:sldId id="470" r:id="rId6"/>
    <p:sldId id="471" r:id="rId7"/>
    <p:sldId id="472" r:id="rId8"/>
    <p:sldId id="473" r:id="rId9"/>
    <p:sldId id="474" r:id="rId10"/>
    <p:sldId id="475" r:id="rId11"/>
    <p:sldId id="476" r:id="rId12"/>
    <p:sldId id="477" r:id="rId13"/>
    <p:sldId id="478" r:id="rId14"/>
    <p:sldId id="479" r:id="rId15"/>
    <p:sldId id="480" r:id="rId16"/>
    <p:sldId id="482" r:id="rId17"/>
    <p:sldId id="481" r:id="rId18"/>
    <p:sldId id="483" r:id="rId19"/>
    <p:sldId id="484" r:id="rId20"/>
    <p:sldId id="485" r:id="rId21"/>
    <p:sldId id="486" r:id="rId22"/>
    <p:sldId id="487" r:id="rId23"/>
    <p:sldId id="488" r:id="rId24"/>
    <p:sldId id="489" r:id="rId25"/>
    <p:sldId id="490" r:id="rId26"/>
    <p:sldId id="491" r:id="rId27"/>
    <p:sldId id="492" r:id="rId28"/>
    <p:sldId id="493" r:id="rId29"/>
    <p:sldId id="494" r:id="rId30"/>
    <p:sldId id="525" r:id="rId31"/>
    <p:sldId id="495" r:id="rId32"/>
    <p:sldId id="49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80" d="100"/>
          <a:sy n="80" d="100"/>
        </p:scale>
        <p:origin x="67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22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/>
              <a:t>11</a:t>
            </a:r>
            <a:endParaRPr lang="en-US" dirty="0"/>
          </a:p>
          <a:p>
            <a:pPr lvl="1"/>
            <a:r>
              <a:rPr lang="en-US" dirty="0"/>
              <a:t>What is log</a:t>
            </a:r>
            <a:r>
              <a:rPr lang="en-US" baseline="-25000" dirty="0"/>
              <a:t>2</a:t>
            </a:r>
            <a:r>
              <a:rPr lang="en-US" dirty="0"/>
              <a:t> 9?</a:t>
            </a:r>
          </a:p>
          <a:p>
            <a:pPr lvl="2"/>
            <a:r>
              <a:rPr lang="en-US" dirty="0"/>
              <a:t>&lt;2&gt; = {1, 2, 4, 8, 5, 10, 9, 7, 3, 6}, so log</a:t>
            </a:r>
            <a:r>
              <a:rPr lang="en-US" baseline="-25000" dirty="0"/>
              <a:t>2</a:t>
            </a:r>
            <a:r>
              <a:rPr lang="en-US" dirty="0"/>
              <a:t> 9 = 6</a:t>
            </a:r>
          </a:p>
          <a:p>
            <a:pPr lvl="1"/>
            <a:r>
              <a:rPr lang="en-US" dirty="0"/>
              <a:t>What is log</a:t>
            </a:r>
            <a:r>
              <a:rPr lang="en-US" baseline="-25000" dirty="0"/>
              <a:t>8</a:t>
            </a:r>
            <a:r>
              <a:rPr lang="en-US" dirty="0"/>
              <a:t> 9?</a:t>
            </a:r>
          </a:p>
          <a:p>
            <a:pPr lvl="2"/>
            <a:r>
              <a:rPr lang="en-US" dirty="0"/>
              <a:t>&lt;8&gt; = {1, 8, 9, 6, 4, 10, 3, 2, 5, 7}, so log</a:t>
            </a:r>
            <a:r>
              <a:rPr lang="en-US" baseline="-25000" dirty="0"/>
              <a:t>8</a:t>
            </a:r>
            <a:r>
              <a:rPr lang="en-US" dirty="0"/>
              <a:t> 9 = 2</a:t>
            </a:r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/>
              <a:t>13</a:t>
            </a:r>
            <a:endParaRPr lang="en-US" dirty="0"/>
          </a:p>
          <a:p>
            <a:pPr lvl="1"/>
            <a:r>
              <a:rPr lang="en-US" dirty="0"/>
              <a:t>What is log</a:t>
            </a:r>
            <a:r>
              <a:rPr lang="en-US" baseline="-25000" dirty="0"/>
              <a:t>2</a:t>
            </a:r>
            <a:r>
              <a:rPr lang="en-US" dirty="0"/>
              <a:t> 9?</a:t>
            </a:r>
          </a:p>
          <a:p>
            <a:pPr lvl="2"/>
            <a:r>
              <a:rPr lang="en-US" dirty="0"/>
              <a:t>&lt;2&gt; = {1, 2, 4, 8, 3, 6, 12, 11, 9, 5, 10, 7}, so log</a:t>
            </a:r>
            <a:r>
              <a:rPr lang="en-US" baseline="-25000" dirty="0"/>
              <a:t>2</a:t>
            </a:r>
            <a:r>
              <a:rPr lang="en-US" dirty="0"/>
              <a:t> 9 = 8</a:t>
            </a:r>
          </a:p>
        </p:txBody>
      </p:sp>
    </p:spTree>
    <p:extLst>
      <p:ext uri="{BB962C8B-B14F-4D97-AF65-F5344CB8AC3E}">
        <p14:creationId xmlns:p14="http://schemas.microsoft.com/office/powerpoint/2010/main" val="158712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Discrete-logarithm problem (informal)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>
                <a:ea typeface="Cambria Math"/>
              </a:rPr>
              <a:t>dlog</a:t>
            </a:r>
            <a:r>
              <a:rPr lang="en-US" u="sng" dirty="0">
                <a:ea typeface="Cambria Math"/>
              </a:rPr>
              <a:t> problem in G:</a:t>
            </a:r>
            <a:r>
              <a:rPr lang="en-US" dirty="0">
                <a:ea typeface="Cambria Math"/>
              </a:rPr>
              <a:t> Given generator g and element h, compute </a:t>
            </a:r>
            <a:r>
              <a:rPr lang="en-US" dirty="0" err="1">
                <a:ea typeface="Cambria Math"/>
              </a:rPr>
              <a:t>log</a:t>
            </a:r>
            <a:r>
              <a:rPr lang="en-US" baseline="-25000" dirty="0" err="1">
                <a:ea typeface="Cambria Math"/>
              </a:rPr>
              <a:t>g</a:t>
            </a:r>
            <a:r>
              <a:rPr lang="en-US" baseline="-25000" dirty="0">
                <a:ea typeface="Cambria Math"/>
              </a:rPr>
              <a:t> </a:t>
            </a:r>
            <a:r>
              <a:rPr lang="en-US" dirty="0">
                <a:ea typeface="Cambria Math"/>
              </a:rPr>
              <a:t>h</a:t>
            </a:r>
          </a:p>
          <a:p>
            <a:endParaRPr lang="en-US" dirty="0">
              <a:ea typeface="Cambria Math"/>
            </a:endParaRPr>
          </a:p>
          <a:p>
            <a:r>
              <a:rPr lang="en-US" u="sng" dirty="0" err="1">
                <a:ea typeface="Cambria Math"/>
              </a:rPr>
              <a:t>dlog</a:t>
            </a:r>
            <a:r>
              <a:rPr lang="en-US" u="sng" dirty="0">
                <a:ea typeface="Cambria Math"/>
              </a:rPr>
              <a:t> assumption in G:</a:t>
            </a:r>
            <a:r>
              <a:rPr lang="en-US" dirty="0">
                <a:ea typeface="Cambria Math"/>
              </a:rPr>
              <a:t> Solving the discrete log problem in G is hard</a:t>
            </a:r>
          </a:p>
          <a:p>
            <a:pPr lvl="1"/>
            <a:r>
              <a:rPr lang="en-US" dirty="0">
                <a:ea typeface="Cambria Math"/>
              </a:rPr>
              <a:t>Careful: not hard to compute </a:t>
            </a:r>
            <a:r>
              <a:rPr lang="en-US" dirty="0" err="1">
                <a:ea typeface="Cambria Math"/>
              </a:rPr>
              <a:t>log</a:t>
            </a:r>
            <a:r>
              <a:rPr lang="en-US" baseline="-25000" dirty="0" err="1">
                <a:ea typeface="Cambria Math"/>
              </a:rPr>
              <a:t>g</a:t>
            </a:r>
            <a:r>
              <a:rPr lang="en-US" baseline="-25000" dirty="0">
                <a:ea typeface="Cambria Math"/>
              </a:rPr>
              <a:t> </a:t>
            </a:r>
            <a:r>
              <a:rPr lang="en-US" dirty="0">
                <a:ea typeface="Cambria Math"/>
              </a:rPr>
              <a:t>h for </a:t>
            </a:r>
            <a:r>
              <a:rPr lang="en-US" i="1" dirty="0">
                <a:ea typeface="Cambria Math"/>
              </a:rPr>
              <a:t>all</a:t>
            </a:r>
            <a:r>
              <a:rPr lang="en-US" dirty="0">
                <a:ea typeface="Cambria Math"/>
              </a:rPr>
              <a:t> h, but should be hard for a uniform h</a:t>
            </a:r>
          </a:p>
        </p:txBody>
      </p:sp>
    </p:spTree>
    <p:extLst>
      <p:ext uri="{BB962C8B-B14F-4D97-AF65-F5344CB8AC3E}">
        <p14:creationId xmlns:p14="http://schemas.microsoft.com/office/powerpoint/2010/main" val="116451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latin typeface="Cambria Math"/>
                <a:ea typeface="Cambria Math"/>
              </a:rPr>
              <a:t>3092091139</a:t>
            </a:r>
            <a:endParaRPr lang="en-US" dirty="0">
              <a:latin typeface="Cambria Math"/>
              <a:ea typeface="Cambria Math"/>
            </a:endParaRPr>
          </a:p>
          <a:p>
            <a:pPr lvl="1"/>
            <a:r>
              <a:rPr lang="en-US" dirty="0"/>
              <a:t>What is log</a:t>
            </a:r>
            <a:r>
              <a:rPr lang="en-US" baseline="-25000" dirty="0"/>
              <a:t>2</a:t>
            </a:r>
            <a:r>
              <a:rPr lang="en-US" dirty="0"/>
              <a:t> 1656755742 ?</a:t>
            </a:r>
          </a:p>
        </p:txBody>
      </p:sp>
    </p:spTree>
    <p:extLst>
      <p:ext uri="{BB962C8B-B14F-4D97-AF65-F5344CB8AC3E}">
        <p14:creationId xmlns:p14="http://schemas.microsoft.com/office/powerpoint/2010/main" val="890148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Discrete-logarithm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Let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/>
              <a:t> be a group-generation algorithm</a:t>
            </a:r>
          </a:p>
          <a:p>
            <a:pPr lvl="1"/>
            <a:r>
              <a:rPr lang="en-US" dirty="0"/>
              <a:t>On input 1</a:t>
            </a:r>
            <a:r>
              <a:rPr lang="en-US" baseline="30000" dirty="0"/>
              <a:t>n</a:t>
            </a:r>
            <a:r>
              <a:rPr lang="en-US" dirty="0"/>
              <a:t>, outputs a (description of a) cyclic </a:t>
            </a:r>
            <a:br>
              <a:rPr lang="en-US" dirty="0"/>
            </a:br>
            <a:r>
              <a:rPr lang="en-US" dirty="0"/>
              <a:t>group G, its order q (with </a:t>
            </a:r>
            <a:r>
              <a:rPr lang="en-US" dirty="0" err="1">
                <a:ea typeface="Cambria Math"/>
              </a:rPr>
              <a:t>ǁqǁ</a:t>
            </a:r>
            <a:r>
              <a:rPr lang="en-US" dirty="0">
                <a:ea typeface="Cambria Math"/>
              </a:rPr>
              <a:t> </a:t>
            </a:r>
            <a:r>
              <a:rPr lang="en-US" dirty="0"/>
              <a:t>≥ n), and a generator g</a:t>
            </a:r>
          </a:p>
          <a:p>
            <a:endParaRPr lang="en-US" dirty="0"/>
          </a:p>
          <a:p>
            <a:r>
              <a:rPr lang="en-US" dirty="0"/>
              <a:t>For algorithm A, define </a:t>
            </a:r>
            <a:r>
              <a:rPr lang="en-US" dirty="0" err="1"/>
              <a:t>exp’t</a:t>
            </a:r>
            <a:r>
              <a:rPr lang="en-US" dirty="0"/>
              <a:t> </a:t>
            </a:r>
            <a:r>
              <a:rPr lang="en-US" dirty="0" err="1"/>
              <a:t>Dlog</a:t>
            </a:r>
            <a:r>
              <a:rPr lang="en-US" baseline="-25000" dirty="0" err="1"/>
              <a:t>A,</a:t>
            </a:r>
            <a:r>
              <a:rPr lang="en-US" baseline="-25000" dirty="0" err="1">
                <a:latin typeface="Brush Script MT" panose="03060802040406070304" pitchFamily="66" charset="0"/>
              </a:rPr>
              <a:t>G</a:t>
            </a:r>
            <a:r>
              <a:rPr lang="en-US" dirty="0"/>
              <a:t>(n):</a:t>
            </a:r>
          </a:p>
          <a:p>
            <a:pPr lvl="1"/>
            <a:r>
              <a:rPr lang="en-US" dirty="0"/>
              <a:t>Compute (G, q, g) </a:t>
            </a:r>
            <a:r>
              <a:rPr lang="en-US" dirty="0">
                <a:sym typeface="Symbol"/>
              </a:rPr>
              <a:t>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/>
              <a:t>(1</a:t>
            </a:r>
            <a:r>
              <a:rPr lang="en-US" baseline="30000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Choose uniform h </a:t>
            </a:r>
            <a:r>
              <a:rPr lang="en-US" dirty="0">
                <a:sym typeface="Symbol"/>
              </a:rPr>
              <a:t> G</a:t>
            </a:r>
          </a:p>
          <a:p>
            <a:pPr lvl="1"/>
            <a:r>
              <a:rPr lang="en-US" dirty="0">
                <a:sym typeface="Symbol"/>
              </a:rPr>
              <a:t>Run A(G, q, g, h) to get x</a:t>
            </a:r>
          </a:p>
          <a:p>
            <a:pPr lvl="1"/>
            <a:r>
              <a:rPr lang="en-US" dirty="0">
                <a:sym typeface="Symbol"/>
              </a:rPr>
              <a:t>Experiment evaluates to 1 if </a:t>
            </a:r>
            <a:r>
              <a:rPr lang="en-US" dirty="0" err="1">
                <a:sym typeface="Symbol"/>
              </a:rPr>
              <a:t>g</a:t>
            </a:r>
            <a:r>
              <a:rPr lang="en-US" baseline="30000" dirty="0" err="1">
                <a:sym typeface="Symbol"/>
              </a:rPr>
              <a:t>x</a:t>
            </a:r>
            <a:r>
              <a:rPr lang="en-US" dirty="0">
                <a:sym typeface="Symbol"/>
              </a:rPr>
              <a:t> = h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Note: easy to check correctness of the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71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Discrete-logarithm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discrete-logarithm problem is hard relative to </a:t>
            </a:r>
            <a:r>
              <a:rPr lang="en-US" i="1" dirty="0">
                <a:latin typeface="Brush Script MT" panose="03060802040406070304" pitchFamily="66" charset="0"/>
              </a:rPr>
              <a:t>G</a:t>
            </a:r>
            <a:r>
              <a:rPr lang="en-US" i="1" dirty="0"/>
              <a:t> </a:t>
            </a:r>
            <a:r>
              <a:rPr lang="en-US" dirty="0"/>
              <a:t>if for all PPT algorithms A,</a:t>
            </a:r>
            <a:br>
              <a:rPr lang="en-US" dirty="0"/>
            </a:br>
            <a:r>
              <a:rPr lang="en-US" dirty="0"/>
              <a:t>               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Dlog</a:t>
            </a:r>
            <a:r>
              <a:rPr lang="en-US" baseline="-25000" dirty="0" err="1"/>
              <a:t>A,</a:t>
            </a:r>
            <a:r>
              <a:rPr lang="en-US" baseline="-25000" dirty="0" err="1">
                <a:latin typeface="Brush Script MT" panose="03060802040406070304" pitchFamily="66" charset="0"/>
              </a:rPr>
              <a:t>G</a:t>
            </a:r>
            <a:r>
              <a:rPr lang="en-US" dirty="0"/>
              <a:t>(n) = 1] </a:t>
            </a:r>
            <a:r>
              <a:rPr lang="en-US" dirty="0">
                <a:sym typeface="Symbol"/>
              </a:rPr>
              <a:t>≤ </a:t>
            </a:r>
            <a:r>
              <a:rPr lang="en-US" dirty="0" err="1">
                <a:sym typeface="Symbol"/>
              </a:rPr>
              <a:t>negl</a:t>
            </a:r>
            <a:r>
              <a:rPr lang="en-US" dirty="0">
                <a:sym typeface="Symbol"/>
              </a:rPr>
              <a:t>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539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Diffie</a:t>
            </a:r>
            <a:r>
              <a:rPr lang="en-US" dirty="0"/>
              <a:t>-Hellman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 cyclic group G and generator g</a:t>
            </a:r>
          </a:p>
          <a:p>
            <a:r>
              <a:rPr lang="en-US" dirty="0"/>
              <a:t>Define </a:t>
            </a:r>
            <a:r>
              <a:rPr lang="en-US" dirty="0" err="1"/>
              <a:t>DH</a:t>
            </a:r>
            <a:r>
              <a:rPr lang="en-US" baseline="-25000" dirty="0" err="1"/>
              <a:t>g</a:t>
            </a:r>
            <a:r>
              <a:rPr lang="en-US" dirty="0"/>
              <a:t>(h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) = </a:t>
            </a:r>
            <a:r>
              <a:rPr lang="en-US" dirty="0" err="1"/>
              <a:t>DH</a:t>
            </a:r>
            <a:r>
              <a:rPr lang="en-US" baseline="-25000" dirty="0" err="1"/>
              <a:t>g</a:t>
            </a:r>
            <a:r>
              <a:rPr lang="en-US" dirty="0"/>
              <a:t>(</a:t>
            </a:r>
            <a:r>
              <a:rPr lang="en-US" dirty="0" err="1"/>
              <a:t>g</a:t>
            </a:r>
            <a:r>
              <a:rPr lang="en-US" baseline="30000" dirty="0" err="1"/>
              <a:t>x</a:t>
            </a:r>
            <a:r>
              <a:rPr lang="en-US" dirty="0"/>
              <a:t>, </a:t>
            </a:r>
            <a:r>
              <a:rPr lang="en-US" dirty="0" err="1"/>
              <a:t>g</a:t>
            </a:r>
            <a:r>
              <a:rPr lang="en-US" baseline="30000" dirty="0" err="1"/>
              <a:t>y</a:t>
            </a:r>
            <a:r>
              <a:rPr lang="en-US" dirty="0"/>
              <a:t>) = </a:t>
            </a:r>
            <a:r>
              <a:rPr lang="en-US" dirty="0" err="1"/>
              <a:t>g</a:t>
            </a:r>
            <a:r>
              <a:rPr lang="en-US" baseline="30000" dirty="0" err="1"/>
              <a:t>xy</a:t>
            </a:r>
            <a:endParaRPr lang="en-US" baseline="30000" dirty="0"/>
          </a:p>
          <a:p>
            <a:pPr marL="457200" lvl="1" indent="0">
              <a:buNone/>
            </a:pPr>
            <a:r>
              <a:rPr lang="en-US" dirty="0"/>
              <a:t>                                                              = (h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baseline="30000" dirty="0"/>
              <a:t>y</a:t>
            </a:r>
            <a:r>
              <a:rPr lang="en-US" dirty="0"/>
              <a:t> = (h</a:t>
            </a:r>
            <a:r>
              <a:rPr lang="en-US" baseline="-25000" dirty="0"/>
              <a:t>2</a:t>
            </a:r>
            <a:r>
              <a:rPr lang="en-US" dirty="0"/>
              <a:t>)</a:t>
            </a:r>
            <a:r>
              <a:rPr lang="en-US" baseline="30000" dirty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28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Diffie</a:t>
            </a:r>
            <a:r>
              <a:rPr lang="en-US" dirty="0"/>
              <a:t>-Hellman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Computational</a:t>
            </a:r>
            <a:r>
              <a:rPr lang="en-US" dirty="0"/>
              <a:t> </a:t>
            </a:r>
            <a:r>
              <a:rPr lang="en-US" dirty="0" err="1"/>
              <a:t>Diffie</a:t>
            </a:r>
            <a:r>
              <a:rPr lang="en-US" dirty="0"/>
              <a:t>-Hellman (CDH) problem:</a:t>
            </a:r>
          </a:p>
          <a:p>
            <a:pPr lvl="1"/>
            <a:r>
              <a:rPr lang="en-US" dirty="0"/>
              <a:t>Given g, 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, compute </a:t>
            </a:r>
            <a:r>
              <a:rPr lang="en-US" dirty="0" err="1"/>
              <a:t>DH</a:t>
            </a:r>
            <a:r>
              <a:rPr lang="en-US" baseline="-25000" dirty="0" err="1"/>
              <a:t>g</a:t>
            </a:r>
            <a:r>
              <a:rPr lang="en-US" dirty="0"/>
              <a:t>(h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endParaRPr lang="en-US" i="1" dirty="0"/>
          </a:p>
          <a:p>
            <a:r>
              <a:rPr lang="en-US" i="1" dirty="0"/>
              <a:t>Decisional</a:t>
            </a:r>
            <a:r>
              <a:rPr lang="en-US" dirty="0"/>
              <a:t> </a:t>
            </a:r>
            <a:r>
              <a:rPr lang="en-US" dirty="0" err="1"/>
              <a:t>Diffie</a:t>
            </a:r>
            <a:r>
              <a:rPr lang="en-US" dirty="0"/>
              <a:t>-Hellman (DDH) problem:</a:t>
            </a:r>
          </a:p>
          <a:p>
            <a:pPr lvl="1"/>
            <a:r>
              <a:rPr lang="en-US" dirty="0"/>
              <a:t>Given g, 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, distinguish </a:t>
            </a:r>
            <a:r>
              <a:rPr lang="en-US" dirty="0" err="1"/>
              <a:t>DH</a:t>
            </a:r>
            <a:r>
              <a:rPr lang="en-US" baseline="-25000" dirty="0" err="1"/>
              <a:t>g</a:t>
            </a:r>
            <a:r>
              <a:rPr lang="en-US" dirty="0"/>
              <a:t>(h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) from a uniform element of G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27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/>
              <a:t>11</a:t>
            </a:r>
            <a:endParaRPr lang="en-US" dirty="0"/>
          </a:p>
          <a:p>
            <a:pPr lvl="1"/>
            <a:r>
              <a:rPr lang="en-US" dirty="0"/>
              <a:t>&lt;2&gt; = {1, 2, 4, 8, 5, 10, 9, 7, 3, 6}</a:t>
            </a:r>
          </a:p>
          <a:p>
            <a:pPr lvl="1"/>
            <a:r>
              <a:rPr lang="en-US" dirty="0"/>
              <a:t>So DH</a:t>
            </a:r>
            <a:r>
              <a:rPr lang="en-US" baseline="-25000" dirty="0"/>
              <a:t>2</a:t>
            </a:r>
            <a:r>
              <a:rPr lang="en-US" dirty="0"/>
              <a:t>(7, 5) = ?</a:t>
            </a:r>
          </a:p>
          <a:p>
            <a:r>
              <a:rPr lang="en-US" dirty="0"/>
              <a:t>In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latin typeface="Cambria Math"/>
                <a:ea typeface="Cambria Math"/>
              </a:rPr>
              <a:t>3092091139</a:t>
            </a:r>
            <a:endParaRPr lang="en-US" dirty="0">
              <a:latin typeface="Cambria Math"/>
              <a:ea typeface="Cambria Math"/>
            </a:endParaRPr>
          </a:p>
          <a:p>
            <a:pPr lvl="1"/>
            <a:r>
              <a:rPr lang="en-US" dirty="0"/>
              <a:t>What is DH</a:t>
            </a:r>
            <a:r>
              <a:rPr lang="en-US" baseline="-25000" dirty="0"/>
              <a:t>2</a:t>
            </a:r>
            <a:r>
              <a:rPr lang="en-US" dirty="0"/>
              <a:t>(1656755742, 938640663)?</a:t>
            </a:r>
          </a:p>
          <a:p>
            <a:pPr lvl="1"/>
            <a:r>
              <a:rPr lang="en-US" dirty="0"/>
              <a:t>Is 1994993011 the answer, or is that just a uniform element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latin typeface="Cambria Math"/>
                <a:ea typeface="Cambria Math"/>
              </a:rPr>
              <a:t>3092091139</a:t>
            </a:r>
            <a:r>
              <a:rPr lang="en-US" dirty="0">
                <a:latin typeface="Cambria Math"/>
                <a:ea typeface="Cambria Math"/>
              </a:rPr>
              <a:t>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3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DDH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/>
              <a:t> be a group-generation algorithm</a:t>
            </a:r>
          </a:p>
          <a:p>
            <a:pPr lvl="1"/>
            <a:r>
              <a:rPr lang="en-US" dirty="0"/>
              <a:t>On input 1</a:t>
            </a:r>
            <a:r>
              <a:rPr lang="en-US" baseline="30000" dirty="0"/>
              <a:t>n</a:t>
            </a:r>
            <a:r>
              <a:rPr lang="en-US" dirty="0"/>
              <a:t>, outputs a cyclic group G, its order q (with </a:t>
            </a:r>
            <a:r>
              <a:rPr lang="en-US" dirty="0" err="1">
                <a:ea typeface="Cambria Math"/>
              </a:rPr>
              <a:t>ǁqǁ</a:t>
            </a:r>
            <a:r>
              <a:rPr lang="en-US" dirty="0"/>
              <a:t>=n), and a generator g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i="1" dirty="0"/>
              <a:t>DDH problem is hard relative to </a:t>
            </a:r>
            <a:r>
              <a:rPr lang="en-US" i="1" dirty="0">
                <a:latin typeface="Brush Script MT" panose="03060802040406070304" pitchFamily="66" charset="0"/>
              </a:rPr>
              <a:t>G</a:t>
            </a:r>
            <a:r>
              <a:rPr lang="en-US" i="1" dirty="0"/>
              <a:t> </a:t>
            </a:r>
            <a:r>
              <a:rPr lang="en-US" dirty="0"/>
              <a:t>if for all PPT algorithms A:</a:t>
            </a:r>
            <a:br>
              <a:rPr lang="en-US" dirty="0"/>
            </a:br>
            <a:r>
              <a:rPr lang="en-US" dirty="0"/>
              <a:t> </a:t>
            </a:r>
            <a:r>
              <a:rPr lang="en-US" sz="2400" dirty="0"/>
              <a:t>| </a:t>
            </a:r>
            <a:r>
              <a:rPr lang="en-US" sz="2400" dirty="0" err="1"/>
              <a:t>Pr</a:t>
            </a:r>
            <a:r>
              <a:rPr lang="en-US" sz="2400" dirty="0"/>
              <a:t>[A(G, q, g, </a:t>
            </a:r>
            <a:r>
              <a:rPr lang="en-US" sz="2400" dirty="0" err="1"/>
              <a:t>g</a:t>
            </a:r>
            <a:r>
              <a:rPr lang="en-US" sz="2400" baseline="30000" dirty="0" err="1"/>
              <a:t>x</a:t>
            </a:r>
            <a:r>
              <a:rPr lang="en-US" sz="2400" dirty="0"/>
              <a:t>, </a:t>
            </a:r>
            <a:r>
              <a:rPr lang="en-US" sz="2400" dirty="0" err="1"/>
              <a:t>g</a:t>
            </a:r>
            <a:r>
              <a:rPr lang="en-US" sz="2400" baseline="30000" dirty="0" err="1"/>
              <a:t>y</a:t>
            </a:r>
            <a:r>
              <a:rPr lang="en-US" sz="2400" dirty="0"/>
              <a:t>, </a:t>
            </a:r>
            <a:r>
              <a:rPr lang="en-US" sz="2400" dirty="0" err="1"/>
              <a:t>g</a:t>
            </a:r>
            <a:r>
              <a:rPr lang="en-US" sz="2400" baseline="30000" dirty="0" err="1"/>
              <a:t>xy</a:t>
            </a:r>
            <a:r>
              <a:rPr lang="en-US" sz="2400" dirty="0"/>
              <a:t>)=1] – </a:t>
            </a:r>
            <a:r>
              <a:rPr lang="en-US" sz="2400" dirty="0" err="1"/>
              <a:t>Pr</a:t>
            </a:r>
            <a:r>
              <a:rPr lang="en-US" sz="2400" dirty="0"/>
              <a:t>[A(G, q, g, </a:t>
            </a:r>
            <a:r>
              <a:rPr lang="en-US" sz="2400" dirty="0" err="1"/>
              <a:t>g</a:t>
            </a:r>
            <a:r>
              <a:rPr lang="en-US" sz="2400" baseline="30000" dirty="0" err="1"/>
              <a:t>x</a:t>
            </a:r>
            <a:r>
              <a:rPr lang="en-US" sz="2400" dirty="0"/>
              <a:t>, </a:t>
            </a:r>
            <a:r>
              <a:rPr lang="en-US" sz="2400" dirty="0" err="1"/>
              <a:t>g</a:t>
            </a:r>
            <a:r>
              <a:rPr lang="en-US" sz="2400" baseline="30000" dirty="0" err="1"/>
              <a:t>y</a:t>
            </a:r>
            <a:r>
              <a:rPr lang="en-US" sz="2400" dirty="0"/>
              <a:t>, </a:t>
            </a:r>
            <a:r>
              <a:rPr lang="en-US" sz="2400" dirty="0" err="1"/>
              <a:t>g</a:t>
            </a:r>
            <a:r>
              <a:rPr lang="en-US" sz="2400" baseline="30000" dirty="0" err="1"/>
              <a:t>z</a:t>
            </a:r>
            <a:r>
              <a:rPr lang="en-US" sz="2400" dirty="0"/>
              <a:t>)=1] | ≤ </a:t>
            </a:r>
            <a:r>
              <a:rPr lang="en-US" sz="2400" dirty="0">
                <a:sym typeface="Symbol"/>
              </a:rPr>
              <a:t>(n)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4529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Relating the </a:t>
            </a:r>
            <a:r>
              <a:rPr lang="en-US" dirty="0" err="1"/>
              <a:t>Diffie</a:t>
            </a:r>
            <a:r>
              <a:rPr lang="en-US" dirty="0"/>
              <a:t>-Hellman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Relative to </a:t>
            </a:r>
            <a:r>
              <a:rPr lang="en-US" dirty="0">
                <a:latin typeface="Brush Script MT" panose="03060802040406070304" pitchFamily="66" charset="0"/>
              </a:rPr>
              <a:t>G:</a:t>
            </a:r>
            <a:endParaRPr lang="en-US" dirty="0"/>
          </a:p>
          <a:p>
            <a:pPr lvl="1"/>
            <a:r>
              <a:rPr lang="en-US" dirty="0"/>
              <a:t>If the discrete-logarithm problem is easy, so is the CDH problem</a:t>
            </a:r>
          </a:p>
          <a:p>
            <a:pPr lvl="2"/>
            <a:r>
              <a:rPr lang="en-US" dirty="0"/>
              <a:t>CDH problem is potentially easier than </a:t>
            </a:r>
            <a:r>
              <a:rPr lang="en-US" dirty="0" err="1"/>
              <a:t>dlog</a:t>
            </a:r>
            <a:r>
              <a:rPr lang="en-US" dirty="0"/>
              <a:t> problem</a:t>
            </a:r>
          </a:p>
          <a:p>
            <a:pPr lvl="2"/>
            <a:r>
              <a:rPr lang="en-US" dirty="0"/>
              <a:t>I.e., CDH assumption is </a:t>
            </a:r>
            <a:r>
              <a:rPr lang="en-US" i="1" dirty="0"/>
              <a:t>stronger</a:t>
            </a:r>
            <a:r>
              <a:rPr lang="en-US" dirty="0"/>
              <a:t> than </a:t>
            </a:r>
            <a:r>
              <a:rPr lang="en-US" dirty="0" err="1"/>
              <a:t>dlog</a:t>
            </a:r>
            <a:r>
              <a:rPr lang="en-US" dirty="0"/>
              <a:t> assumption</a:t>
            </a:r>
          </a:p>
          <a:p>
            <a:pPr lvl="1"/>
            <a:r>
              <a:rPr lang="en-US" dirty="0"/>
              <a:t>If the CDH problem is easy, so is the DDH problem</a:t>
            </a:r>
          </a:p>
          <a:p>
            <a:pPr lvl="2"/>
            <a:r>
              <a:rPr lang="en-US" dirty="0"/>
              <a:t>DDH problem is potentially easier than CDH problem</a:t>
            </a:r>
          </a:p>
          <a:p>
            <a:pPr lvl="2"/>
            <a:r>
              <a:rPr lang="en-US" dirty="0"/>
              <a:t>I.e., DDH assumption is </a:t>
            </a:r>
            <a:r>
              <a:rPr lang="en-US" i="1" dirty="0"/>
              <a:t>stronger</a:t>
            </a:r>
            <a:r>
              <a:rPr lang="en-US" dirty="0"/>
              <a:t> than CDH assumption</a:t>
            </a:r>
          </a:p>
        </p:txBody>
      </p:sp>
    </p:spTree>
    <p:extLst>
      <p:ext uri="{BB962C8B-B14F-4D97-AF65-F5344CB8AC3E}">
        <p14:creationId xmlns:p14="http://schemas.microsoft.com/office/powerpoint/2010/main" val="209700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Cyclic groups</a:t>
            </a:r>
          </a:p>
        </p:txBody>
      </p:sp>
    </p:spTree>
    <p:extLst>
      <p:ext uri="{BB962C8B-B14F-4D97-AF65-F5344CB8AC3E}">
        <p14:creationId xmlns:p14="http://schemas.microsoft.com/office/powerpoint/2010/main" val="928019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discrete logarithm problem is not hard in all groups!</a:t>
            </a:r>
          </a:p>
          <a:p>
            <a:pPr lvl="1"/>
            <a:r>
              <a:rPr lang="en-US" dirty="0"/>
              <a:t>For example, it is easy in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-25000" dirty="0"/>
              <a:t>N</a:t>
            </a:r>
            <a:r>
              <a:rPr lang="en-US" dirty="0"/>
              <a:t> (for any N, and for any generator)</a:t>
            </a:r>
          </a:p>
          <a:p>
            <a:endParaRPr lang="en-US" dirty="0"/>
          </a:p>
          <a:p>
            <a:r>
              <a:rPr lang="en-US" dirty="0"/>
              <a:t>Nevertheless, there are certain groups where the problem is believed to be hard</a:t>
            </a:r>
          </a:p>
          <a:p>
            <a:pPr lvl="1"/>
            <a:r>
              <a:rPr lang="en-US" dirty="0"/>
              <a:t>All cyclic groups of the same order are isomorphic, but the group representation matters!</a:t>
            </a:r>
          </a:p>
        </p:txBody>
      </p:sp>
    </p:spTree>
    <p:extLst>
      <p:ext uri="{BB962C8B-B14F-4D97-AF65-F5344CB8AC3E}">
        <p14:creationId xmlns:p14="http://schemas.microsoft.com/office/powerpoint/2010/main" val="381647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cryptographic applications, best to use </a:t>
            </a:r>
            <a:r>
              <a:rPr lang="en-US" i="1" dirty="0"/>
              <a:t>prime-order</a:t>
            </a:r>
            <a:r>
              <a:rPr lang="en-US" dirty="0"/>
              <a:t> groups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dlog</a:t>
            </a:r>
            <a:r>
              <a:rPr lang="en-US" dirty="0"/>
              <a:t> problem becomes easier if the order of the group has small prime factors</a:t>
            </a:r>
          </a:p>
          <a:p>
            <a:pPr lvl="1"/>
            <a:r>
              <a:rPr lang="en-US" dirty="0"/>
              <a:t>Prime-order groups have several nice features</a:t>
            </a:r>
          </a:p>
          <a:p>
            <a:pPr lvl="2"/>
            <a:r>
              <a:rPr lang="en-US" dirty="0"/>
              <a:t>E.g., every element except the identity is a generator</a:t>
            </a:r>
          </a:p>
          <a:p>
            <a:pPr lvl="1"/>
            <a:r>
              <a:rPr lang="en-US" dirty="0"/>
              <a:t>Avoids some trivial DDH algorithms</a:t>
            </a:r>
          </a:p>
          <a:p>
            <a:pPr lvl="1"/>
            <a:endParaRPr lang="en-US" dirty="0"/>
          </a:p>
          <a:p>
            <a:r>
              <a:rPr lang="en-US" dirty="0"/>
              <a:t>Two common choices of groups for cryptography…</a:t>
            </a:r>
          </a:p>
        </p:txBody>
      </p:sp>
    </p:spTree>
    <p:extLst>
      <p:ext uri="{BB962C8B-B14F-4D97-AF65-F5344CB8AC3E}">
        <p14:creationId xmlns:p14="http://schemas.microsoft.com/office/powerpoint/2010/main" val="209291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selection: choice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r>
              <a:rPr lang="en-US" dirty="0"/>
              <a:t>Prime-order subgroup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p</a:t>
            </a:r>
            <a:r>
              <a:rPr lang="en-US" dirty="0"/>
              <a:t>, p prime</a:t>
            </a:r>
          </a:p>
          <a:p>
            <a:pPr lvl="1"/>
            <a:r>
              <a:rPr lang="en-US" dirty="0"/>
              <a:t>E.g., let p = </a:t>
            </a:r>
            <a:r>
              <a:rPr lang="en-US" dirty="0" err="1"/>
              <a:t>kq</a:t>
            </a:r>
            <a:r>
              <a:rPr lang="en-US" dirty="0"/>
              <a:t> + 1 for p, q prime</a:t>
            </a:r>
          </a:p>
          <a:p>
            <a:pPr lvl="2"/>
            <a:r>
              <a:rPr lang="en-US" dirty="0">
                <a:latin typeface="Cambria Math"/>
                <a:ea typeface="Cambria Math"/>
              </a:rPr>
              <a:t>So 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p</a:t>
            </a:r>
            <a:r>
              <a:rPr lang="en-US" dirty="0"/>
              <a:t> has order p-1 = </a:t>
            </a:r>
            <a:r>
              <a:rPr lang="en-US" dirty="0" err="1"/>
              <a:t>kq</a:t>
            </a:r>
            <a:endParaRPr lang="en-US" dirty="0"/>
          </a:p>
          <a:p>
            <a:pPr lvl="1"/>
            <a:r>
              <a:rPr lang="en-US" dirty="0"/>
              <a:t>Take the subgroup of k</a:t>
            </a:r>
            <a:r>
              <a:rPr lang="en-US" baseline="30000" dirty="0"/>
              <a:t>th</a:t>
            </a:r>
            <a:r>
              <a:rPr lang="en-US" dirty="0"/>
              <a:t> powers, i.e., </a:t>
            </a:r>
            <a:br>
              <a:rPr lang="en-US" dirty="0"/>
            </a:br>
            <a:r>
              <a:rPr lang="en-US" dirty="0"/>
              <a:t>          G = { [</a:t>
            </a:r>
            <a:r>
              <a:rPr lang="en-US" dirty="0" err="1"/>
              <a:t>x</a:t>
            </a:r>
            <a:r>
              <a:rPr lang="en-US" baseline="30000" dirty="0" err="1"/>
              <a:t>k</a:t>
            </a:r>
            <a:r>
              <a:rPr lang="en-US" dirty="0"/>
              <a:t> mod p]| x </a:t>
            </a:r>
            <a:r>
              <a:rPr lang="en-US" dirty="0">
                <a:sym typeface="Symbol"/>
              </a:rPr>
              <a:t></a:t>
            </a:r>
            <a:r>
              <a:rPr lang="en-US" dirty="0">
                <a:latin typeface="Cambria Math"/>
                <a:ea typeface="Cambria Math"/>
              </a:rPr>
              <a:t> 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p</a:t>
            </a:r>
            <a:r>
              <a:rPr lang="en-US" dirty="0">
                <a:ea typeface="Cambria Math"/>
              </a:rPr>
              <a:t> } </a:t>
            </a:r>
            <a:r>
              <a:rPr lang="en-US" dirty="0">
                <a:ea typeface="Cambria Math"/>
                <a:sym typeface="Symbol" panose="05050102010706020507" pitchFamily="18" charset="2"/>
              </a:rPr>
              <a:t>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p</a:t>
            </a:r>
            <a:endParaRPr lang="en-US" dirty="0"/>
          </a:p>
          <a:p>
            <a:pPr lvl="2"/>
            <a:r>
              <a:rPr lang="en-US" dirty="0"/>
              <a:t>G is a group</a:t>
            </a:r>
          </a:p>
          <a:p>
            <a:pPr lvl="2"/>
            <a:r>
              <a:rPr lang="en-US" dirty="0"/>
              <a:t>Can show that it has order (p-1)/k = q</a:t>
            </a:r>
          </a:p>
          <a:p>
            <a:pPr lvl="2"/>
            <a:r>
              <a:rPr lang="en-US" dirty="0"/>
              <a:t>Since q is prime, G must be cyclic</a:t>
            </a:r>
          </a:p>
          <a:p>
            <a:r>
              <a:rPr lang="en-US" dirty="0"/>
              <a:t>Generalizations based on finite fields also</a:t>
            </a:r>
          </a:p>
        </p:txBody>
      </p:sp>
    </p:spTree>
    <p:extLst>
      <p:ext uri="{BB962C8B-B14F-4D97-AF65-F5344CB8AC3E}">
        <p14:creationId xmlns:p14="http://schemas.microsoft.com/office/powerpoint/2010/main" val="296552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selection: choice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Prime-order subgroup of an </a:t>
            </a:r>
            <a:r>
              <a:rPr lang="en-US" i="1" dirty="0"/>
              <a:t>elliptic-curve</a:t>
            </a:r>
            <a:r>
              <a:rPr lang="en-US" dirty="0"/>
              <a:t> group</a:t>
            </a:r>
          </a:p>
          <a:p>
            <a:pPr lvl="1"/>
            <a:r>
              <a:rPr lang="en-US" dirty="0"/>
              <a:t>See book for the basic details…</a:t>
            </a:r>
          </a:p>
          <a:p>
            <a:pPr lvl="1"/>
            <a:endParaRPr lang="en-US" dirty="0"/>
          </a:p>
          <a:p>
            <a:r>
              <a:rPr lang="en-US" dirty="0"/>
              <a:t>These have the advantage of giving stronger security with smaller parameters (for reasons to be explained shortly)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959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describe cryptographic schemes in an “abstract” cyclic group</a:t>
            </a:r>
          </a:p>
          <a:p>
            <a:pPr lvl="1"/>
            <a:r>
              <a:rPr lang="en-US" dirty="0"/>
              <a:t>Can ignore the details of the underlying group in the analysis</a:t>
            </a:r>
          </a:p>
          <a:p>
            <a:pPr lvl="1"/>
            <a:r>
              <a:rPr lang="en-US" dirty="0"/>
              <a:t>Can instantiate with any (appropriate) group in an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645585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parameters?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have discussed two classes of cryptographic assumptions</a:t>
            </a:r>
          </a:p>
          <a:p>
            <a:pPr lvl="1"/>
            <a:r>
              <a:rPr lang="en-US" dirty="0"/>
              <a:t>Factoring-based (factoring, RSA assumptions)</a:t>
            </a:r>
          </a:p>
          <a:p>
            <a:pPr lvl="1"/>
            <a:r>
              <a:rPr lang="en-US" dirty="0" err="1"/>
              <a:t>dlog</a:t>
            </a:r>
            <a:r>
              <a:rPr lang="en-US" dirty="0"/>
              <a:t>-based (</a:t>
            </a:r>
            <a:r>
              <a:rPr lang="en-US" dirty="0" err="1"/>
              <a:t>dlog</a:t>
            </a:r>
            <a:r>
              <a:rPr lang="en-US" dirty="0"/>
              <a:t>, CDH, and DDH assumptions)</a:t>
            </a:r>
          </a:p>
          <a:p>
            <a:pPr lvl="2"/>
            <a:r>
              <a:rPr lang="en-US" dirty="0"/>
              <a:t>In two classes of groups</a:t>
            </a:r>
          </a:p>
          <a:p>
            <a:pPr lvl="2"/>
            <a:endParaRPr lang="en-US" dirty="0"/>
          </a:p>
          <a:p>
            <a:r>
              <a:rPr lang="en-US" dirty="0"/>
              <a:t>All these problems are believed to be “hard,” i.e., to have no polynomial-time algorithms</a:t>
            </a:r>
          </a:p>
          <a:p>
            <a:pPr lvl="1"/>
            <a:r>
              <a:rPr lang="en-US" dirty="0"/>
              <a:t>But how hard are they, concretely?</a:t>
            </a:r>
          </a:p>
        </p:txBody>
      </p:sp>
    </p:spTree>
    <p:extLst>
      <p:ext uri="{BB962C8B-B14F-4D97-AF65-F5344CB8AC3E}">
        <p14:creationId xmlns:p14="http://schemas.microsoft.com/office/powerpoint/2010/main" val="401499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here is just to give an idea as to how parameters are calculated, and what relevant parameters are</a:t>
            </a:r>
          </a:p>
          <a:p>
            <a:endParaRPr lang="en-US" dirty="0"/>
          </a:p>
          <a:p>
            <a:r>
              <a:rPr lang="en-US" dirty="0"/>
              <a:t>In practice, other important considerations come into play</a:t>
            </a:r>
          </a:p>
        </p:txBody>
      </p:sp>
    </p:spTree>
    <p:extLst>
      <p:ext uri="{BB962C8B-B14F-4D97-AF65-F5344CB8AC3E}">
        <p14:creationId xmlns:p14="http://schemas.microsoft.com/office/powerpoint/2010/main" val="2444175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Recall: For symmetric-key algorithms…</a:t>
            </a:r>
          </a:p>
          <a:p>
            <a:pPr lvl="1"/>
            <a:r>
              <a:rPr lang="en-US" dirty="0"/>
              <a:t>Block cipher with n-bit key </a:t>
            </a:r>
            <a:r>
              <a:rPr lang="en-US" dirty="0">
                <a:sym typeface="Symbol"/>
              </a:rPr>
              <a:t> security against 2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-time attacks = n-bit security</a:t>
            </a:r>
          </a:p>
          <a:p>
            <a:pPr lvl="1"/>
            <a:r>
              <a:rPr lang="en-US" dirty="0">
                <a:sym typeface="Symbol"/>
              </a:rPr>
              <a:t>Hash function with 2n-bit output  security against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2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-time attacks = n-bit security</a:t>
            </a:r>
          </a:p>
          <a:p>
            <a:r>
              <a:rPr lang="en-US" dirty="0">
                <a:sym typeface="Symbol"/>
              </a:rPr>
              <a:t>Factoring a modulus N  2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(i.e., length n) using exhaustive search takes  2</a:t>
            </a:r>
            <a:r>
              <a:rPr lang="en-US" baseline="30000" dirty="0">
                <a:sym typeface="Symbol"/>
              </a:rPr>
              <a:t>n/2</a:t>
            </a:r>
            <a:r>
              <a:rPr lang="en-US" dirty="0">
                <a:sym typeface="Symbol"/>
              </a:rPr>
              <a:t> time</a:t>
            </a:r>
          </a:p>
          <a:p>
            <a:r>
              <a:rPr lang="en-US" dirty="0">
                <a:sym typeface="Symbol"/>
              </a:rPr>
              <a:t>Computing discrete logarithms in a group of order  2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using exhaustive search takes  2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time</a:t>
            </a:r>
          </a:p>
          <a:p>
            <a:pPr lvl="1"/>
            <a:r>
              <a:rPr lang="en-US" dirty="0">
                <a:sym typeface="Symbol"/>
              </a:rPr>
              <a:t>Are these the best possible algorithms?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78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factoring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exist algorithms factoring an integer N that run in </a:t>
            </a:r>
            <a:r>
              <a:rPr lang="en-US" i="1" dirty="0"/>
              <a:t>much less </a:t>
            </a:r>
            <a:r>
              <a:rPr lang="en-US" dirty="0"/>
              <a:t>than 2</a:t>
            </a:r>
            <a:r>
              <a:rPr lang="en-US" baseline="30000" dirty="0"/>
              <a:t>ǁNǁ/2</a:t>
            </a:r>
            <a:r>
              <a:rPr lang="en-US" dirty="0"/>
              <a:t> time</a:t>
            </a:r>
          </a:p>
          <a:p>
            <a:endParaRPr lang="en-US" dirty="0"/>
          </a:p>
          <a:p>
            <a:r>
              <a:rPr lang="en-US" dirty="0"/>
              <a:t>Best known algorithm (asymptotically): </a:t>
            </a:r>
            <a:r>
              <a:rPr lang="en-US" i="1" dirty="0"/>
              <a:t>general number field sieve</a:t>
            </a:r>
          </a:p>
          <a:p>
            <a:pPr lvl="1"/>
            <a:r>
              <a:rPr lang="en-US" dirty="0"/>
              <a:t>Running time (heuristic): 2</a:t>
            </a:r>
            <a:r>
              <a:rPr lang="en-US" baseline="30000" dirty="0"/>
              <a:t>O(</a:t>
            </a:r>
            <a:r>
              <a:rPr lang="en-US" baseline="30000" dirty="0">
                <a:latin typeface="Calibri"/>
              </a:rPr>
              <a:t>ǁN</a:t>
            </a:r>
            <a:r>
              <a:rPr lang="en-US" baseline="30000" dirty="0"/>
              <a:t>ǁ</a:t>
            </a:r>
            <a:r>
              <a:rPr lang="en-US" sz="2400" baseline="60000" dirty="0"/>
              <a:t>1/3 </a:t>
            </a:r>
            <a:r>
              <a:rPr lang="en-US" baseline="30000" dirty="0"/>
              <a:t>log</a:t>
            </a:r>
            <a:r>
              <a:rPr lang="en-US" sz="2400" baseline="60000" dirty="0"/>
              <a:t>2/3</a:t>
            </a:r>
            <a:r>
              <a:rPr lang="en-US" baseline="30000" dirty="0"/>
              <a:t> </a:t>
            </a:r>
            <a:r>
              <a:rPr lang="en-US" baseline="30000" dirty="0" err="1"/>
              <a:t>ǁNǁ</a:t>
            </a:r>
            <a:r>
              <a:rPr lang="en-US" baseline="30000" dirty="0"/>
              <a:t>)</a:t>
            </a:r>
          </a:p>
          <a:p>
            <a:pPr lvl="1"/>
            <a:r>
              <a:rPr lang="en-US" dirty="0"/>
              <a:t>Makes a huge difference in practice!</a:t>
            </a:r>
          </a:p>
          <a:p>
            <a:pPr lvl="1"/>
            <a:r>
              <a:rPr lang="en-US" dirty="0"/>
              <a:t>Exact constant term is also important!</a:t>
            </a:r>
          </a:p>
        </p:txBody>
      </p:sp>
    </p:spTree>
    <p:extLst>
      <p:ext uri="{BB962C8B-B14F-4D97-AF65-F5344CB8AC3E}">
        <p14:creationId xmlns:p14="http://schemas.microsoft.com/office/powerpoint/2010/main" val="111318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</a:t>
            </a:r>
            <a:r>
              <a:rPr lang="en-US" dirty="0" err="1"/>
              <a:t>dlog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classes of algorithms:</a:t>
            </a:r>
          </a:p>
          <a:p>
            <a:pPr lvl="1"/>
            <a:r>
              <a:rPr lang="en-US" dirty="0"/>
              <a:t>Ones that work for </a:t>
            </a:r>
            <a:r>
              <a:rPr lang="en-US" i="1" dirty="0"/>
              <a:t>arbitrary</a:t>
            </a:r>
            <a:r>
              <a:rPr lang="en-US" dirty="0"/>
              <a:t> (“generic”) groups</a:t>
            </a:r>
          </a:p>
          <a:p>
            <a:pPr lvl="1"/>
            <a:r>
              <a:rPr lang="en-US" dirty="0"/>
              <a:t>Ones that target </a:t>
            </a:r>
            <a:r>
              <a:rPr lang="en-US" i="1" dirty="0"/>
              <a:t>specific</a:t>
            </a:r>
            <a:r>
              <a:rPr lang="en-US" dirty="0"/>
              <a:t> groups</a:t>
            </a:r>
          </a:p>
          <a:p>
            <a:pPr lvl="2"/>
            <a:r>
              <a:rPr lang="en-US" dirty="0"/>
              <a:t>Recall that in some groups the problem is not even hard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0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Cyclic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 G be a finite group of order m (written multiplicatively)</a:t>
            </a:r>
          </a:p>
          <a:p>
            <a:r>
              <a:rPr lang="en-US" dirty="0"/>
              <a:t>Let g be some element of G</a:t>
            </a:r>
          </a:p>
          <a:p>
            <a:r>
              <a:rPr lang="en-US" dirty="0"/>
              <a:t>Consider the set &lt;g&gt; = {g</a:t>
            </a:r>
            <a:r>
              <a:rPr lang="en-US" baseline="30000" dirty="0"/>
              <a:t>0</a:t>
            </a:r>
            <a:r>
              <a:rPr lang="en-US" dirty="0"/>
              <a:t>, g</a:t>
            </a:r>
            <a:r>
              <a:rPr lang="en-US" baseline="30000" dirty="0"/>
              <a:t>1</a:t>
            </a:r>
            <a:r>
              <a:rPr lang="en-US" dirty="0"/>
              <a:t>, …}</a:t>
            </a:r>
          </a:p>
          <a:p>
            <a:pPr lvl="1"/>
            <a:r>
              <a:rPr lang="en-US" dirty="0"/>
              <a:t>We know g</a:t>
            </a:r>
            <a:r>
              <a:rPr lang="en-US" baseline="30000" dirty="0"/>
              <a:t>m</a:t>
            </a:r>
            <a:r>
              <a:rPr lang="en-US" dirty="0"/>
              <a:t> = 1 = g</a:t>
            </a:r>
            <a:r>
              <a:rPr lang="en-US" baseline="30000" dirty="0"/>
              <a:t>0</a:t>
            </a:r>
            <a:r>
              <a:rPr lang="en-US" dirty="0"/>
              <a:t>, so the set has ≤m elements</a:t>
            </a:r>
          </a:p>
          <a:p>
            <a:pPr lvl="1"/>
            <a:r>
              <a:rPr lang="en-US" dirty="0"/>
              <a:t>If the set has m elements, then it is all of G !</a:t>
            </a:r>
          </a:p>
          <a:p>
            <a:pPr lvl="2"/>
            <a:r>
              <a:rPr lang="en-US" dirty="0"/>
              <a:t>In this case, we say g is a </a:t>
            </a:r>
            <a:r>
              <a:rPr lang="en-US" i="1" dirty="0"/>
              <a:t>generator</a:t>
            </a:r>
            <a:r>
              <a:rPr lang="en-US" dirty="0"/>
              <a:t> of G</a:t>
            </a:r>
          </a:p>
          <a:p>
            <a:pPr lvl="2"/>
            <a:r>
              <a:rPr lang="en-US" dirty="0"/>
              <a:t>If G has a generator, we say G is </a:t>
            </a:r>
            <a:r>
              <a:rPr lang="en-US" i="1" dirty="0"/>
              <a:t>cyclic</a:t>
            </a:r>
            <a:endParaRPr lang="en-US" dirty="0"/>
          </a:p>
          <a:p>
            <a:pPr lvl="2"/>
            <a:r>
              <a:rPr lang="en-US" dirty="0"/>
              <a:t>Not every element of a cyclic group will be a generator</a:t>
            </a:r>
          </a:p>
          <a:p>
            <a:pPr lvl="2"/>
            <a:r>
              <a:rPr lang="en-US" dirty="0"/>
              <a:t>A cyclic group can have more than one generator</a:t>
            </a:r>
          </a:p>
        </p:txBody>
      </p:sp>
    </p:spTree>
    <p:extLst>
      <p:ext uri="{BB962C8B-B14F-4D97-AF65-F5344CB8AC3E}">
        <p14:creationId xmlns:p14="http://schemas.microsoft.com/office/powerpoint/2010/main" val="88616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</a:t>
            </a:r>
            <a:r>
              <a:rPr lang="en-US" dirty="0" err="1"/>
              <a:t>dlog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Best </a:t>
            </a:r>
            <a:r>
              <a:rPr lang="en-US" i="1" dirty="0"/>
              <a:t>generic</a:t>
            </a:r>
            <a:r>
              <a:rPr lang="en-US" dirty="0"/>
              <a:t> </a:t>
            </a:r>
            <a:r>
              <a:rPr lang="en-US" dirty="0" err="1"/>
              <a:t>dlog</a:t>
            </a:r>
            <a:r>
              <a:rPr lang="en-US" dirty="0"/>
              <a:t> algorithms in a group of order </a:t>
            </a:r>
            <a:r>
              <a:rPr lang="en-US" dirty="0">
                <a:sym typeface="Symbol"/>
              </a:rPr>
              <a:t> 2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take time </a:t>
            </a:r>
            <a:r>
              <a:rPr lang="en-US" dirty="0">
                <a:sym typeface="Symbol"/>
              </a:rPr>
              <a:t> </a:t>
            </a:r>
            <a:r>
              <a:rPr lang="en-US" dirty="0"/>
              <a:t>2</a:t>
            </a:r>
            <a:r>
              <a:rPr lang="en-US" baseline="30000" dirty="0"/>
              <a:t>n/2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sym typeface="Symbol"/>
              </a:rPr>
              <a:t>This is known to be optimal (for generic algorithms)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249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</a:t>
            </a:r>
            <a:r>
              <a:rPr lang="en-US" dirty="0" err="1"/>
              <a:t>dlog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Best known algorithm for (subgroups of)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p</a:t>
            </a:r>
            <a:r>
              <a:rPr lang="en-US" dirty="0">
                <a:ea typeface="Cambria Math"/>
              </a:rPr>
              <a:t>: </a:t>
            </a:r>
            <a:r>
              <a:rPr lang="en-US" i="1" dirty="0">
                <a:ea typeface="Cambria Math"/>
              </a:rPr>
              <a:t>number field sieve</a:t>
            </a:r>
            <a:endParaRPr lang="en-US" dirty="0">
              <a:ea typeface="Cambria Math"/>
            </a:endParaRPr>
          </a:p>
          <a:p>
            <a:pPr lvl="1"/>
            <a:r>
              <a:rPr lang="en-US" dirty="0">
                <a:ea typeface="Cambria Math"/>
              </a:rPr>
              <a:t>Running time (heuristic): </a:t>
            </a:r>
            <a:r>
              <a:rPr lang="en-US" dirty="0"/>
              <a:t>2</a:t>
            </a:r>
            <a:r>
              <a:rPr lang="en-US" baseline="30000" dirty="0"/>
              <a:t>O(ǁpǁ</a:t>
            </a:r>
            <a:r>
              <a:rPr lang="en-US" sz="2400" baseline="60000" dirty="0"/>
              <a:t>1/3 </a:t>
            </a:r>
            <a:r>
              <a:rPr lang="en-US" baseline="30000" dirty="0"/>
              <a:t>log</a:t>
            </a:r>
            <a:r>
              <a:rPr lang="en-US" sz="2400" baseline="60000" dirty="0"/>
              <a:t>2/3</a:t>
            </a:r>
            <a:r>
              <a:rPr lang="en-US" baseline="30000" dirty="0"/>
              <a:t> </a:t>
            </a:r>
            <a:r>
              <a:rPr lang="en-US" baseline="30000" dirty="0" err="1"/>
              <a:t>ǁpǁ</a:t>
            </a:r>
            <a:r>
              <a:rPr lang="en-US" baseline="30000" dirty="0"/>
              <a:t>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For (appropriately chosen) elliptic-curve groups, nothing better than generic algorithms is known!</a:t>
            </a:r>
          </a:p>
          <a:p>
            <a:pPr lvl="1"/>
            <a:r>
              <a:rPr lang="en-US" dirty="0"/>
              <a:t>This is why elliptic-curve groups can allow for more-efficient cryptography</a:t>
            </a:r>
          </a:p>
        </p:txBody>
      </p:sp>
    </p:spTree>
    <p:extLst>
      <p:ext uri="{BB962C8B-B14F-4D97-AF65-F5344CB8AC3E}">
        <p14:creationId xmlns:p14="http://schemas.microsoft.com/office/powerpoint/2010/main" val="231478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 recommended by NIST (112-bit security):</a:t>
            </a:r>
          </a:p>
          <a:p>
            <a:pPr lvl="1"/>
            <a:r>
              <a:rPr lang="en-US" dirty="0"/>
              <a:t>Factoring: 2048-bit modulus</a:t>
            </a:r>
          </a:p>
          <a:p>
            <a:pPr lvl="1"/>
            <a:r>
              <a:rPr lang="en-US" dirty="0" err="1"/>
              <a:t>Dlog</a:t>
            </a:r>
            <a:r>
              <a:rPr lang="en-US" dirty="0"/>
              <a:t>, order-q subgroup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p</a:t>
            </a:r>
            <a:r>
              <a:rPr lang="en-US" dirty="0">
                <a:ea typeface="Cambria Math"/>
              </a:rPr>
              <a:t>: </a:t>
            </a:r>
            <a:r>
              <a:rPr lang="en-US" dirty="0" err="1">
                <a:latin typeface="Calibri"/>
                <a:ea typeface="Cambria Math"/>
              </a:rPr>
              <a:t>ǁq</a:t>
            </a:r>
            <a:r>
              <a:rPr lang="en-US" dirty="0" err="1">
                <a:ea typeface="Cambria Math"/>
              </a:rPr>
              <a:t>ǁ</a:t>
            </a:r>
            <a:r>
              <a:rPr lang="en-US" dirty="0">
                <a:ea typeface="Cambria Math"/>
              </a:rPr>
              <a:t>=224, </a:t>
            </a:r>
            <a:r>
              <a:rPr lang="en-US" dirty="0" err="1">
                <a:ea typeface="Cambria Math"/>
              </a:rPr>
              <a:t>ǁpǁ</a:t>
            </a:r>
            <a:r>
              <a:rPr lang="en-US" dirty="0">
                <a:ea typeface="Cambria Math"/>
              </a:rPr>
              <a:t>=2048</a:t>
            </a:r>
          </a:p>
          <a:p>
            <a:pPr lvl="2"/>
            <a:r>
              <a:rPr lang="en-US" dirty="0">
                <a:ea typeface="Cambria Math"/>
              </a:rPr>
              <a:t>Addresses both generic and specific algorithms</a:t>
            </a:r>
          </a:p>
          <a:p>
            <a:pPr lvl="1"/>
            <a:r>
              <a:rPr lang="en-US" dirty="0" err="1">
                <a:ea typeface="Cambria Math"/>
              </a:rPr>
              <a:t>Dlog</a:t>
            </a:r>
            <a:r>
              <a:rPr lang="en-US" dirty="0">
                <a:ea typeface="Cambria Math"/>
              </a:rPr>
              <a:t>, elliptic-curve group of order q: </a:t>
            </a:r>
            <a:r>
              <a:rPr lang="en-US" dirty="0" err="1">
                <a:ea typeface="Cambria Math"/>
              </a:rPr>
              <a:t>ǁqǁ</a:t>
            </a:r>
            <a:r>
              <a:rPr lang="en-US" dirty="0">
                <a:ea typeface="Cambria Math"/>
              </a:rPr>
              <a:t>=224 bits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>
                <a:ea typeface="Cambria Math"/>
              </a:rPr>
              <a:t>Much longer than for symmetric-key algorithms!</a:t>
            </a:r>
          </a:p>
          <a:p>
            <a:pPr lvl="1"/>
            <a:r>
              <a:rPr lang="en-US" dirty="0">
                <a:ea typeface="Cambria Math"/>
              </a:rPr>
              <a:t>Explains in part why public-key crypto is less efficient than symmetric-key crypto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37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-25000" dirty="0">
                <a:ea typeface="Cambria Math"/>
              </a:rPr>
              <a:t>N</a:t>
            </a:r>
            <a:endParaRPr lang="en-US" dirty="0">
              <a:ea typeface="Cambria Math"/>
            </a:endParaRPr>
          </a:p>
          <a:p>
            <a:pPr lvl="1"/>
            <a:r>
              <a:rPr lang="en-US" dirty="0">
                <a:ea typeface="Cambria Math"/>
              </a:rPr>
              <a:t>Cyclic; 1 is always a generator: {0, 1, 2, …, N-1}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-25000" dirty="0">
                <a:ea typeface="Cambria Math"/>
              </a:rPr>
              <a:t>8</a:t>
            </a:r>
            <a:endParaRPr lang="en-US" dirty="0">
              <a:ea typeface="Cambria Math"/>
            </a:endParaRPr>
          </a:p>
          <a:p>
            <a:pPr lvl="1"/>
            <a:r>
              <a:rPr lang="en-US" dirty="0">
                <a:ea typeface="Cambria Math"/>
              </a:rPr>
              <a:t>Is 3 a generator?</a:t>
            </a:r>
            <a:br>
              <a:rPr lang="en-US" dirty="0">
                <a:ea typeface="Cambria Math"/>
              </a:rPr>
            </a:br>
            <a:r>
              <a:rPr lang="en-US" dirty="0">
                <a:ea typeface="Cambria Math"/>
              </a:rPr>
              <a:t>{0, 3, 6, 1, 4, 7, 2, 5} – yes!</a:t>
            </a:r>
          </a:p>
          <a:p>
            <a:pPr lvl="1"/>
            <a:r>
              <a:rPr lang="en-US" dirty="0">
                <a:ea typeface="Cambria Math"/>
              </a:rPr>
              <a:t>Is 2 a generator?</a:t>
            </a:r>
            <a:br>
              <a:rPr lang="en-US" dirty="0">
                <a:ea typeface="Cambria Math"/>
              </a:rPr>
            </a:br>
            <a:r>
              <a:rPr lang="en-US" dirty="0">
                <a:ea typeface="Cambria Math"/>
              </a:rPr>
              <a:t>{0, 2, 4, 6} – no!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3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/>
              <a:t>11</a:t>
            </a:r>
            <a:endParaRPr lang="en-US" dirty="0"/>
          </a:p>
          <a:p>
            <a:pPr lvl="1"/>
            <a:r>
              <a:rPr lang="en-US" dirty="0"/>
              <a:t>Is 3 a generator?</a:t>
            </a:r>
            <a:br>
              <a:rPr lang="en-US" dirty="0"/>
            </a:br>
            <a:r>
              <a:rPr lang="en-US" dirty="0"/>
              <a:t>{1, 3, 9, 5, 4} – no!</a:t>
            </a:r>
          </a:p>
          <a:p>
            <a:pPr lvl="1"/>
            <a:r>
              <a:rPr lang="en-US" dirty="0"/>
              <a:t>Is 2 a generator?</a:t>
            </a:r>
            <a:br>
              <a:rPr lang="en-US" dirty="0"/>
            </a:br>
            <a:r>
              <a:rPr lang="en-US" dirty="0"/>
              <a:t>{1, 2, 4, 8, 5, 10, 9, 7, 3, 6} – yes!</a:t>
            </a:r>
          </a:p>
          <a:p>
            <a:pPr lvl="1"/>
            <a:r>
              <a:rPr lang="en-US" dirty="0"/>
              <a:t>Is 8 a generator?</a:t>
            </a:r>
            <a:br>
              <a:rPr lang="en-US" dirty="0"/>
            </a:br>
            <a:r>
              <a:rPr lang="en-US" dirty="0"/>
              <a:t>{1, 8, 9, 6, 4, 10, 3, 2, 5, 7} – yes!</a:t>
            </a:r>
            <a:br>
              <a:rPr lang="en-US" dirty="0"/>
            </a:br>
            <a:r>
              <a:rPr lang="en-US" dirty="0"/>
              <a:t>Note that elements are in a different order …</a:t>
            </a:r>
          </a:p>
        </p:txBody>
      </p:sp>
    </p:spTree>
    <p:extLst>
      <p:ext uri="{BB962C8B-B14F-4D97-AF65-F5344CB8AC3E}">
        <p14:creationId xmlns:p14="http://schemas.microsoft.com/office/powerpoint/2010/main" val="367680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/>
              <a:t>13</a:t>
            </a:r>
            <a:endParaRPr lang="en-US" dirty="0"/>
          </a:p>
          <a:p>
            <a:pPr lvl="1"/>
            <a:r>
              <a:rPr lang="en-US" dirty="0"/>
              <a:t>&lt;2&gt; = {1, 2, 4, 8, 3, 6, 12, 11, 9, 5, 10, 7},</a:t>
            </a:r>
            <a:br>
              <a:rPr lang="en-US" dirty="0"/>
            </a:br>
            <a:r>
              <a:rPr lang="en-US" dirty="0"/>
              <a:t>so 2 is a generator</a:t>
            </a:r>
          </a:p>
          <a:p>
            <a:pPr lvl="1"/>
            <a:r>
              <a:rPr lang="en-US" dirty="0"/>
              <a:t>&lt;8&gt; = {1, 8, 12, 5},</a:t>
            </a:r>
            <a:br>
              <a:rPr lang="en-US" dirty="0"/>
            </a:br>
            <a:r>
              <a:rPr lang="en-US" dirty="0"/>
              <a:t>so 8 is not a generator</a:t>
            </a:r>
          </a:p>
        </p:txBody>
      </p:sp>
    </p:spTree>
    <p:extLst>
      <p:ext uri="{BB962C8B-B14F-4D97-AF65-F5344CB8AC3E}">
        <p14:creationId xmlns:p14="http://schemas.microsoft.com/office/powerpoint/2010/main" val="100423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Theorem:</a:t>
            </a:r>
            <a:r>
              <a:rPr lang="en-US" dirty="0"/>
              <a:t> Any group of </a:t>
            </a:r>
            <a:r>
              <a:rPr lang="en-US" i="1" dirty="0"/>
              <a:t>prime order</a:t>
            </a:r>
            <a:r>
              <a:rPr lang="en-US" dirty="0"/>
              <a:t> is cyclic, and every non-identity element is a generator</a:t>
            </a:r>
          </a:p>
          <a:p>
            <a:endParaRPr lang="en-US" dirty="0"/>
          </a:p>
          <a:p>
            <a:r>
              <a:rPr lang="en-US" u="sng" dirty="0"/>
              <a:t>Theorem:</a:t>
            </a:r>
            <a:r>
              <a:rPr lang="en-US" dirty="0"/>
              <a:t> If p is prime, then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p</a:t>
            </a:r>
            <a:r>
              <a:rPr lang="en-US" dirty="0">
                <a:ea typeface="Cambria Math"/>
              </a:rPr>
              <a:t> is cyclic</a:t>
            </a:r>
          </a:p>
          <a:p>
            <a:pPr lvl="1"/>
            <a:r>
              <a:rPr lang="en-US" dirty="0">
                <a:ea typeface="Cambria Math"/>
              </a:rPr>
              <a:t>Note: the order is p-1, which is not prime for p &gt;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2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 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cyclic group G of order q along with generator g, easy to sample a uniform </a:t>
            </a:r>
            <a:r>
              <a:rPr lang="en-US" dirty="0" err="1"/>
              <a:t>h</a:t>
            </a:r>
            <a:r>
              <a:rPr lang="en-US" dirty="0" err="1">
                <a:sym typeface="Symbol"/>
              </a:rPr>
              <a:t></a:t>
            </a:r>
            <a:r>
              <a:rPr lang="en-US" dirty="0" err="1"/>
              <a:t>G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Choose uniform x</a:t>
            </a:r>
            <a:r>
              <a:rPr lang="en-US" dirty="0">
                <a:sym typeface="Symbol"/>
              </a:rPr>
              <a:t>{0, …, q-1}; set h := </a:t>
            </a:r>
            <a:r>
              <a:rPr lang="en-US" dirty="0" err="1">
                <a:sym typeface="Symbol"/>
              </a:rPr>
              <a:t>g</a:t>
            </a:r>
            <a:r>
              <a:rPr lang="en-US" baseline="30000" dirty="0" err="1">
                <a:sym typeface="Symbol"/>
              </a:rPr>
              <a:t>x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767076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Discrete-logarithm (</a:t>
            </a:r>
            <a:r>
              <a:rPr lang="en-US" dirty="0" err="1"/>
              <a:t>dlog</a:t>
            </a:r>
            <a:r>
              <a:rPr lang="en-US" dirty="0"/>
              <a:t>)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 cyclic group G of order q, and generator g</a:t>
            </a:r>
          </a:p>
          <a:p>
            <a:endParaRPr lang="en-US" dirty="0"/>
          </a:p>
          <a:p>
            <a:r>
              <a:rPr lang="en-US" dirty="0"/>
              <a:t>We know that {g</a:t>
            </a:r>
            <a:r>
              <a:rPr lang="en-US" baseline="30000" dirty="0"/>
              <a:t>0</a:t>
            </a:r>
            <a:r>
              <a:rPr lang="en-US" dirty="0"/>
              <a:t>, g</a:t>
            </a:r>
            <a:r>
              <a:rPr lang="en-US" baseline="30000" dirty="0"/>
              <a:t>1</a:t>
            </a:r>
            <a:r>
              <a:rPr lang="en-US" dirty="0"/>
              <a:t>, …, g</a:t>
            </a:r>
            <a:r>
              <a:rPr lang="en-US" baseline="30000" dirty="0"/>
              <a:t>q-1</a:t>
            </a:r>
            <a:r>
              <a:rPr lang="en-US" dirty="0"/>
              <a:t>} = G</a:t>
            </a:r>
          </a:p>
          <a:p>
            <a:pPr lvl="1"/>
            <a:r>
              <a:rPr lang="en-US" dirty="0"/>
              <a:t>For every </a:t>
            </a:r>
            <a:r>
              <a:rPr lang="en-US" dirty="0" err="1"/>
              <a:t>h</a:t>
            </a:r>
            <a:r>
              <a:rPr lang="en-US" dirty="0" err="1">
                <a:sym typeface="Symbol"/>
              </a:rPr>
              <a:t>G</a:t>
            </a:r>
            <a:r>
              <a:rPr lang="en-US" dirty="0">
                <a:sym typeface="Symbol"/>
              </a:rPr>
              <a:t>, there is a </a:t>
            </a:r>
            <a:r>
              <a:rPr lang="en-US" u="sng" dirty="0">
                <a:sym typeface="Symbol"/>
              </a:rPr>
              <a:t>unique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x</a:t>
            </a:r>
            <a:r>
              <a:rPr lang="en-US" dirty="0" err="1">
                <a:latin typeface="Cambria Math"/>
                <a:ea typeface="Cambria Math"/>
              </a:rPr>
              <a:t>ℤ</a:t>
            </a:r>
            <a:r>
              <a:rPr lang="en-US" baseline="-25000" dirty="0" err="1">
                <a:ea typeface="Cambria Math"/>
              </a:rPr>
              <a:t>q</a:t>
            </a:r>
            <a:r>
              <a:rPr lang="en-US" dirty="0">
                <a:ea typeface="Cambria Math"/>
              </a:rPr>
              <a:t> </a:t>
            </a:r>
            <a:r>
              <a:rPr lang="en-US" dirty="0" err="1">
                <a:ea typeface="Cambria Math"/>
              </a:rPr>
              <a:t>s.t.</a:t>
            </a:r>
            <a:r>
              <a:rPr lang="en-US" dirty="0">
                <a:ea typeface="Cambria Math"/>
              </a:rPr>
              <a:t> </a:t>
            </a:r>
            <a:r>
              <a:rPr lang="en-US" dirty="0" err="1">
                <a:ea typeface="Cambria Math"/>
              </a:rPr>
              <a:t>g</a:t>
            </a:r>
            <a:r>
              <a:rPr lang="en-US" baseline="30000" dirty="0" err="1">
                <a:ea typeface="Cambria Math"/>
              </a:rPr>
              <a:t>x</a:t>
            </a:r>
            <a:r>
              <a:rPr lang="en-US" dirty="0">
                <a:ea typeface="Cambria Math"/>
              </a:rPr>
              <a:t> = h</a:t>
            </a:r>
          </a:p>
          <a:p>
            <a:pPr lvl="1"/>
            <a:r>
              <a:rPr lang="en-US" dirty="0">
                <a:ea typeface="Cambria Math"/>
              </a:rPr>
              <a:t>Define </a:t>
            </a:r>
            <a:r>
              <a:rPr lang="en-US" dirty="0" err="1">
                <a:ea typeface="Cambria Math"/>
              </a:rPr>
              <a:t>log</a:t>
            </a:r>
            <a:r>
              <a:rPr lang="en-US" baseline="-25000" dirty="0" err="1">
                <a:ea typeface="Cambria Math"/>
              </a:rPr>
              <a:t>g</a:t>
            </a:r>
            <a:r>
              <a:rPr lang="en-US" dirty="0" err="1">
                <a:ea typeface="Cambria Math"/>
              </a:rPr>
              <a:t>h</a:t>
            </a:r>
            <a:r>
              <a:rPr lang="en-US" dirty="0">
                <a:ea typeface="Cambria Math"/>
              </a:rPr>
              <a:t> to be this x – </a:t>
            </a:r>
            <a:r>
              <a:rPr lang="en-US" i="1" dirty="0">
                <a:ea typeface="Cambria Math"/>
              </a:rPr>
              <a:t>the discrete logarithm </a:t>
            </a:r>
            <a:br>
              <a:rPr lang="en-US" i="1" dirty="0">
                <a:ea typeface="Cambria Math"/>
              </a:rPr>
            </a:br>
            <a:r>
              <a:rPr lang="en-US" i="1" dirty="0">
                <a:ea typeface="Cambria Math"/>
              </a:rPr>
              <a:t>of h with respect to g</a:t>
            </a:r>
            <a:r>
              <a:rPr lang="en-US" dirty="0">
                <a:ea typeface="Cambria Math"/>
              </a:rPr>
              <a:t> (in the group G)</a:t>
            </a:r>
          </a:p>
        </p:txBody>
      </p:sp>
    </p:spTree>
    <p:extLst>
      <p:ext uri="{BB962C8B-B14F-4D97-AF65-F5344CB8AC3E}">
        <p14:creationId xmlns:p14="http://schemas.microsoft.com/office/powerpoint/2010/main" val="204927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14131</TotalTime>
  <Words>1817</Words>
  <Application>Microsoft Office PowerPoint</Application>
  <PresentationFormat>On-screen Show (4:3)</PresentationFormat>
  <Paragraphs>185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Brush Script MT</vt:lpstr>
      <vt:lpstr>Calibri</vt:lpstr>
      <vt:lpstr>Cambria Math</vt:lpstr>
      <vt:lpstr>Office Theme</vt:lpstr>
      <vt:lpstr>Cryptography</vt:lpstr>
      <vt:lpstr>PowerPoint Presentation</vt:lpstr>
      <vt:lpstr>Cyclic groups</vt:lpstr>
      <vt:lpstr>Examples</vt:lpstr>
      <vt:lpstr>Example</vt:lpstr>
      <vt:lpstr>Example</vt:lpstr>
      <vt:lpstr>Important examples</vt:lpstr>
      <vt:lpstr>Uniform sampling</vt:lpstr>
      <vt:lpstr>Discrete-logarithm (dlog) problem</vt:lpstr>
      <vt:lpstr>Examples</vt:lpstr>
      <vt:lpstr>Discrete-logarithm problem (informal)</vt:lpstr>
      <vt:lpstr>Example</vt:lpstr>
      <vt:lpstr>Discrete-logarithm problem</vt:lpstr>
      <vt:lpstr>Discrete-logarithm problem</vt:lpstr>
      <vt:lpstr>Diffie-Hellman problems</vt:lpstr>
      <vt:lpstr>Diffie-Hellman assumptions</vt:lpstr>
      <vt:lpstr>Example</vt:lpstr>
      <vt:lpstr>DDH problem</vt:lpstr>
      <vt:lpstr>Relating the Diffie-Hellman problems</vt:lpstr>
      <vt:lpstr>Group selection</vt:lpstr>
      <vt:lpstr>Group selection</vt:lpstr>
      <vt:lpstr>Group selection: choice 1</vt:lpstr>
      <vt:lpstr>Group selection: choice 2</vt:lpstr>
      <vt:lpstr>Group selection</vt:lpstr>
      <vt:lpstr>Concrete parameters?</vt:lpstr>
      <vt:lpstr>Disclaimer</vt:lpstr>
      <vt:lpstr>Security</vt:lpstr>
      <vt:lpstr>Algorithms for factoring</vt:lpstr>
      <vt:lpstr>Algorithms for dlog</vt:lpstr>
      <vt:lpstr>Algorithms for dlog</vt:lpstr>
      <vt:lpstr>Algorithms for dlog</vt:lpstr>
      <vt:lpstr>Choosing parameters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1080</cp:revision>
  <dcterms:created xsi:type="dcterms:W3CDTF">2014-06-02T02:25:30Z</dcterms:created>
  <dcterms:modified xsi:type="dcterms:W3CDTF">2022-04-19T15:30:50Z</dcterms:modified>
</cp:coreProperties>
</file>