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418" r:id="rId2"/>
    <p:sldId id="497" r:id="rId3"/>
    <p:sldId id="498" r:id="rId4"/>
    <p:sldId id="499" r:id="rId5"/>
    <p:sldId id="500" r:id="rId6"/>
    <p:sldId id="501" r:id="rId7"/>
    <p:sldId id="502" r:id="rId8"/>
    <p:sldId id="503" r:id="rId9"/>
    <p:sldId id="504" r:id="rId10"/>
    <p:sldId id="505" r:id="rId11"/>
    <p:sldId id="506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27" r:id="rId20"/>
    <p:sldId id="514" r:id="rId21"/>
    <p:sldId id="515" r:id="rId22"/>
    <p:sldId id="516" r:id="rId23"/>
    <p:sldId id="528" r:id="rId24"/>
    <p:sldId id="517" r:id="rId25"/>
    <p:sldId id="518" r:id="rId26"/>
    <p:sldId id="519" r:id="rId27"/>
    <p:sldId id="520" r:id="rId28"/>
    <p:sldId id="522" r:id="rId29"/>
    <p:sldId id="529" r:id="rId30"/>
    <p:sldId id="523" r:id="rId31"/>
    <p:sldId id="521" r:id="rId32"/>
    <p:sldId id="524" r:id="rId33"/>
    <p:sldId id="530" r:id="rId34"/>
    <p:sldId id="531" r:id="rId35"/>
    <p:sldId id="532" r:id="rId36"/>
    <p:sldId id="533" r:id="rId37"/>
    <p:sldId id="534" r:id="rId38"/>
    <p:sldId id="535" r:id="rId39"/>
    <p:sldId id="53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23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Key exchange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72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72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2286000" y="1981200"/>
            <a:ext cx="2438400" cy="1371600"/>
          </a:xfrm>
          <a:prstGeom prst="wedgeEllipseCallout">
            <a:avLst>
              <a:gd name="adj1" fmla="val -66729"/>
              <a:gd name="adj2" fmla="val 51555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…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4267200" y="1676400"/>
            <a:ext cx="3071397" cy="1370829"/>
          </a:xfrm>
          <a:prstGeom prst="wedgeEllipseCallout">
            <a:avLst>
              <a:gd name="adj1" fmla="val 24586"/>
              <a:gd name="adj2" fmla="val 76583"/>
            </a:avLst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…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04672" y="45720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295872" y="45720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00400" y="50292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962400" y="4495800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778" y="5910590"/>
            <a:ext cx="7992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Secure against an eavesdropper who sees everything!</a:t>
            </a:r>
          </a:p>
        </p:txBody>
      </p:sp>
    </p:spTree>
    <p:extLst>
      <p:ext uri="{BB962C8B-B14F-4D97-AF65-F5344CB8AC3E}">
        <p14:creationId xmlns:p14="http://schemas.microsoft.com/office/powerpoint/2010/main" val="13607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29" grpId="0"/>
      <p:bldP spid="30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More formally…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72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72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43434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3352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rot="5400000">
            <a:off x="4343400" y="3557012"/>
            <a:ext cx="683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· · ·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4572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dirty="0">
                <a:sym typeface="Symbol"/>
              </a:rPr>
              <a:t>{0,1}</a:t>
            </a:r>
            <a:r>
              <a:rPr lang="en-US" sz="2400" baseline="30000" dirty="0">
                <a:sym typeface="Symbol"/>
              </a:rPr>
              <a:t>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4572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dirty="0">
                <a:sym typeface="Symbol"/>
              </a:rPr>
              <a:t>{0,1}</a:t>
            </a:r>
            <a:r>
              <a:rPr lang="en-US" sz="2400" baseline="30000" dirty="0">
                <a:sym typeface="Symbol"/>
              </a:rPr>
              <a:t>n</a:t>
            </a:r>
            <a:endParaRPr lang="en-US" dirty="0"/>
          </a:p>
        </p:txBody>
      </p:sp>
      <p:sp>
        <p:nvSpPr>
          <p:cNvPr id="10" name="Wave 9"/>
          <p:cNvSpPr/>
          <p:nvPr/>
        </p:nvSpPr>
        <p:spPr>
          <a:xfrm>
            <a:off x="3429000" y="2971800"/>
            <a:ext cx="2514600" cy="1600200"/>
          </a:xfrm>
          <a:prstGeom prst="wave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822" y="5486400"/>
            <a:ext cx="78106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Security goal</a:t>
            </a:r>
            <a:r>
              <a:rPr lang="en-US" sz="2400" dirty="0"/>
              <a:t>: even after observing the transcript, the shared </a:t>
            </a:r>
            <a:br>
              <a:rPr lang="en-US" sz="2400" dirty="0"/>
            </a:br>
            <a:r>
              <a:rPr lang="en-US" sz="2400" dirty="0"/>
              <a:t>key k should be indistinguishable from a uniform key </a:t>
            </a:r>
          </a:p>
        </p:txBody>
      </p:sp>
    </p:spTree>
    <p:extLst>
      <p:ext uri="{BB962C8B-B14F-4D97-AF65-F5344CB8AC3E}">
        <p14:creationId xmlns:p14="http://schemas.microsoft.com/office/powerpoint/2010/main" val="414985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Fix a key-exchange protocol </a:t>
            </a:r>
            <a:r>
              <a:rPr lang="en-US" dirty="0">
                <a:sym typeface="Symbol"/>
              </a:rPr>
              <a:t> and an attacker (passive eavesdropper) A</a:t>
            </a:r>
          </a:p>
          <a:p>
            <a:r>
              <a:rPr lang="en-US" dirty="0">
                <a:sym typeface="Symbol"/>
              </a:rPr>
              <a:t>Define the following experiment KE</a:t>
            </a:r>
            <a:r>
              <a:rPr lang="en-US" baseline="-25000" dirty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lvl="1"/>
            <a:r>
              <a:rPr lang="en-US" dirty="0">
                <a:sym typeface="Symbol"/>
              </a:rPr>
              <a:t>Honest parties run  using security parameter n, resulting in a transcript </a:t>
            </a:r>
            <a:r>
              <a:rPr lang="en-US" b="1" dirty="0">
                <a:sym typeface="Symbol"/>
              </a:rPr>
              <a:t>trans</a:t>
            </a:r>
            <a:r>
              <a:rPr lang="en-US" dirty="0">
                <a:sym typeface="Symbol"/>
              </a:rPr>
              <a:t> and (shared) key k</a:t>
            </a:r>
          </a:p>
          <a:p>
            <a:pPr lvl="1"/>
            <a:r>
              <a:rPr lang="en-US" dirty="0">
                <a:sym typeface="Symbol"/>
              </a:rPr>
              <a:t>Choose uniform bit b. If b=0, then set k’=k; if b=1, then choose uniform k’{0,1}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 </a:t>
            </a:r>
          </a:p>
          <a:p>
            <a:pPr lvl="1"/>
            <a:r>
              <a:rPr lang="en-US" dirty="0">
                <a:sym typeface="Symbol"/>
              </a:rPr>
              <a:t>Give </a:t>
            </a:r>
            <a:r>
              <a:rPr lang="en-US" b="1" dirty="0">
                <a:sym typeface="Symbol"/>
              </a:rPr>
              <a:t>trans</a:t>
            </a:r>
            <a:r>
              <a:rPr lang="en-US" dirty="0">
                <a:sym typeface="Symbol"/>
              </a:rPr>
              <a:t> and k’ to A, which outputs a bit b’</a:t>
            </a:r>
          </a:p>
          <a:p>
            <a:pPr lvl="1"/>
            <a:r>
              <a:rPr lang="en-US" dirty="0" err="1">
                <a:sym typeface="Symbol"/>
              </a:rPr>
              <a:t>Exp’t</a:t>
            </a:r>
            <a:r>
              <a:rPr lang="en-US" dirty="0">
                <a:sym typeface="Symbol"/>
              </a:rPr>
              <a:t> evaluates to 1 (A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) if b’=b</a:t>
            </a:r>
          </a:p>
        </p:txBody>
      </p:sp>
    </p:spTree>
    <p:extLst>
      <p:ext uri="{BB962C8B-B14F-4D97-AF65-F5344CB8AC3E}">
        <p14:creationId xmlns:p14="http://schemas.microsoft.com/office/powerpoint/2010/main" val="339724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Key-exchange protocol </a:t>
            </a:r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secure</a:t>
            </a:r>
            <a:r>
              <a:rPr lang="en-US" dirty="0">
                <a:sym typeface="Symbol"/>
              </a:rPr>
              <a:t> (against passive eavesdropping) if for all probabilistic, poly-time A it holds that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[KE</a:t>
            </a:r>
            <a:r>
              <a:rPr lang="en-US" baseline="-25000" dirty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 = 1] ≤ ½ + </a:t>
            </a:r>
            <a:r>
              <a:rPr lang="en-US" dirty="0" err="1">
                <a:sym typeface="Symbol"/>
              </a:rPr>
              <a:t>negl</a:t>
            </a:r>
            <a:r>
              <a:rPr lang="en-US" dirty="0">
                <a:sym typeface="Symbol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195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unable to </a:t>
            </a:r>
            <a:r>
              <a:rPr lang="en-US" u="sng" dirty="0"/>
              <a:t>compute</a:t>
            </a:r>
            <a:r>
              <a:rPr lang="en-US" dirty="0"/>
              <a:t> the key given the transcript is not a strong enough guarantee</a:t>
            </a:r>
          </a:p>
          <a:p>
            <a:endParaRPr lang="en-US" dirty="0"/>
          </a:p>
          <a:p>
            <a:r>
              <a:rPr lang="en-US" dirty="0" err="1"/>
              <a:t>Indistinguishability</a:t>
            </a:r>
            <a:r>
              <a:rPr lang="en-US" dirty="0"/>
              <a:t> of the shared key from uniform is a </a:t>
            </a:r>
            <a:r>
              <a:rPr lang="en-US" u="sng" dirty="0"/>
              <a:t>much</a:t>
            </a:r>
            <a:r>
              <a:rPr lang="en-US" dirty="0"/>
              <a:t> stronger guarantee…</a:t>
            </a:r>
          </a:p>
          <a:p>
            <a:pPr lvl="1"/>
            <a:r>
              <a:rPr lang="en-US" dirty="0"/>
              <a:t>…and is necessary if the shared key will subsequently be used for private-key crypto! </a:t>
            </a:r>
          </a:p>
        </p:txBody>
      </p:sp>
    </p:spTree>
    <p:extLst>
      <p:ext uri="{BB962C8B-B14F-4D97-AF65-F5344CB8AC3E}">
        <p14:creationId xmlns:p14="http://schemas.microsoft.com/office/powerpoint/2010/main" val="4219413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Diffie</a:t>
            </a:r>
            <a:r>
              <a:rPr lang="en-US" altLang="en-US" dirty="0"/>
              <a:t>-Hellman key exchange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5486400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>
                <a:sym typeface="Symbol"/>
              </a:rPr>
              <a:t>1</a:t>
            </a:r>
            <a:r>
              <a:rPr lang="en-US" sz="2400" dirty="0">
                <a:sym typeface="Symbol"/>
              </a:rPr>
              <a:t> = (h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)</a:t>
            </a:r>
            <a:r>
              <a:rPr lang="en-US" sz="2400" baseline="30000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= </a:t>
            </a:r>
            <a:r>
              <a:rPr lang="en-US" sz="2400" dirty="0" err="1">
                <a:sym typeface="Symbol"/>
              </a:rPr>
              <a:t>g</a:t>
            </a:r>
            <a:r>
              <a:rPr lang="en-US" sz="2400" baseline="30000" dirty="0" err="1">
                <a:sym typeface="Symbol"/>
              </a:rPr>
              <a:t>yx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5486400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= (h</a:t>
            </a:r>
            <a:r>
              <a:rPr lang="en-US" sz="2400" baseline="-25000" dirty="0">
                <a:sym typeface="Symbol"/>
              </a:rPr>
              <a:t>1</a:t>
            </a:r>
            <a:r>
              <a:rPr lang="en-US" sz="2400" dirty="0">
                <a:sym typeface="Symbol"/>
              </a:rPr>
              <a:t>)</a:t>
            </a:r>
            <a:r>
              <a:rPr lang="en-US" sz="2400" baseline="30000" dirty="0">
                <a:sym typeface="Symbol"/>
              </a:rPr>
              <a:t>y</a:t>
            </a:r>
            <a:r>
              <a:rPr lang="en-US" sz="2400" dirty="0">
                <a:sym typeface="Symbol"/>
              </a:rPr>
              <a:t> = </a:t>
            </a:r>
            <a:r>
              <a:rPr lang="en-US" sz="2400" dirty="0" err="1">
                <a:sym typeface="Symbol"/>
              </a:rPr>
              <a:t>g</a:t>
            </a:r>
            <a:r>
              <a:rPr lang="en-US" sz="2400" baseline="30000" dirty="0" err="1">
                <a:sym typeface="Symbol"/>
              </a:rPr>
              <a:t>xy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/>
              <a:t>)</a:t>
            </a:r>
          </a:p>
          <a:p>
            <a:pPr marL="0" lvl="1" algn="ctr"/>
            <a:r>
              <a:rPr lang="en-US" sz="2400" dirty="0"/>
              <a:t>x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latin typeface="Cambria Math"/>
                <a:ea typeface="Cambria Math"/>
              </a:rPr>
              <a:t>ℤ</a:t>
            </a:r>
            <a:r>
              <a:rPr lang="en-US" sz="2400" baseline="-25000" dirty="0" err="1">
                <a:latin typeface="Calibri" panose="020F0502020204030204" pitchFamily="34" charset="0"/>
                <a:ea typeface="Cambria Math"/>
              </a:rPr>
              <a:t>q</a:t>
            </a:r>
            <a:endParaRPr lang="en-US" sz="2400" dirty="0">
              <a:latin typeface="Calibri" panose="020F0502020204030204" pitchFamily="34" charset="0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1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dirty="0" err="1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G, q, g, h</a:t>
            </a:r>
            <a:r>
              <a:rPr lang="en-US" sz="2400" baseline="-25000" dirty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00887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y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latin typeface="Cambria Math"/>
                <a:ea typeface="Cambria Math"/>
              </a:rPr>
              <a:t>ℤ</a:t>
            </a:r>
            <a:r>
              <a:rPr lang="en-US" sz="2400" baseline="-25000" dirty="0" err="1">
                <a:latin typeface="Calibri" panose="020F0502020204030204" pitchFamily="34" charset="0"/>
                <a:ea typeface="Cambria Math"/>
              </a:rPr>
              <a:t>q</a:t>
            </a:r>
            <a:endParaRPr lang="en-US" sz="2400" dirty="0">
              <a:latin typeface="Calibri" panose="020F0502020204030204" pitchFamily="34" charset="0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dirty="0" err="1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5486400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5486400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1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6" grpId="0"/>
      <p:bldP spid="14" grpId="0"/>
      <p:bldP spid="15" grpId="0"/>
      <p:bldP spid="10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 practice…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4853464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>
                <a:sym typeface="Symbol"/>
              </a:rPr>
              <a:t>1</a:t>
            </a:r>
            <a:r>
              <a:rPr lang="en-US" sz="2400" dirty="0">
                <a:sym typeface="Symbol"/>
              </a:rPr>
              <a:t> = (h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)</a:t>
            </a:r>
            <a:r>
              <a:rPr lang="en-US" sz="2400" baseline="30000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= </a:t>
            </a:r>
            <a:r>
              <a:rPr lang="en-US" sz="2400" dirty="0" err="1">
                <a:sym typeface="Symbol"/>
              </a:rPr>
              <a:t>g</a:t>
            </a:r>
            <a:r>
              <a:rPr lang="en-US" sz="2400" baseline="30000" dirty="0" err="1">
                <a:sym typeface="Symbol"/>
              </a:rPr>
              <a:t>xy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4853464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= (h</a:t>
            </a:r>
            <a:r>
              <a:rPr lang="en-US" sz="2400" baseline="-25000" dirty="0">
                <a:sym typeface="Symbol"/>
              </a:rPr>
              <a:t>1</a:t>
            </a:r>
            <a:r>
              <a:rPr lang="en-US" sz="2400" dirty="0">
                <a:sym typeface="Symbol"/>
              </a:rPr>
              <a:t>)</a:t>
            </a:r>
            <a:r>
              <a:rPr lang="en-US" sz="2400" baseline="30000" dirty="0">
                <a:sym typeface="Symbol"/>
              </a:rPr>
              <a:t>y</a:t>
            </a:r>
            <a:r>
              <a:rPr lang="en-US" sz="2400" dirty="0">
                <a:sym typeface="Symbol"/>
              </a:rPr>
              <a:t> = </a:t>
            </a:r>
            <a:r>
              <a:rPr lang="en-US" sz="2400" dirty="0" err="1">
                <a:sym typeface="Symbol"/>
              </a:rPr>
              <a:t>g</a:t>
            </a:r>
            <a:r>
              <a:rPr lang="en-US" sz="2400" baseline="30000" dirty="0" err="1">
                <a:sym typeface="Symbol"/>
              </a:rPr>
              <a:t>xy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78" y="4114800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1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dirty="0" err="1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2818" y="2304871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42565" y="4114800"/>
            <a:ext cx="979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>
                <a:ea typeface="Cambria Math"/>
              </a:rPr>
              <a:t> = </a:t>
            </a:r>
            <a:r>
              <a:rPr lang="en-US" sz="2400" dirty="0" err="1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4853464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4852693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92599" y="1447800"/>
            <a:ext cx="1111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G, q, 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6029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Decisional </a:t>
            </a:r>
            <a:r>
              <a:rPr lang="en-US" i="1" dirty="0" err="1"/>
              <a:t>Diffie</a:t>
            </a:r>
            <a:r>
              <a:rPr lang="en-US" i="1" dirty="0"/>
              <a:t>-Hellman (DDH) assumption:</a:t>
            </a:r>
            <a:endParaRPr lang="en-US" dirty="0"/>
          </a:p>
          <a:p>
            <a:pPr lvl="1"/>
            <a:r>
              <a:rPr lang="en-US" dirty="0"/>
              <a:t>Given G, q, g, </a:t>
            </a:r>
            <a:r>
              <a:rPr lang="en-US" dirty="0" err="1"/>
              <a:t>g</a:t>
            </a:r>
            <a:r>
              <a:rPr lang="en-US" baseline="30000" dirty="0" err="1"/>
              <a:t>x</a:t>
            </a:r>
            <a:r>
              <a:rPr lang="en-US" dirty="0"/>
              <a:t>, </a:t>
            </a:r>
            <a:r>
              <a:rPr lang="en-US" dirty="0" err="1"/>
              <a:t>g</a:t>
            </a:r>
            <a:r>
              <a:rPr lang="en-US" baseline="30000" dirty="0" err="1"/>
              <a:t>y</a:t>
            </a:r>
            <a:r>
              <a:rPr lang="en-US" dirty="0"/>
              <a:t>, cannot distinguish </a:t>
            </a:r>
            <a:r>
              <a:rPr lang="en-US" dirty="0" err="1"/>
              <a:t>g</a:t>
            </a:r>
            <a:r>
              <a:rPr lang="en-US" baseline="30000" dirty="0" err="1"/>
              <a:t>xy</a:t>
            </a:r>
            <a:r>
              <a:rPr lang="en-US" dirty="0"/>
              <a:t> from a uniform group element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6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Eavesdropper sees G, q, g, </a:t>
            </a:r>
            <a:r>
              <a:rPr lang="en-US" sz="2800" dirty="0" err="1"/>
              <a:t>g</a:t>
            </a:r>
            <a:r>
              <a:rPr lang="en-US" sz="2800" baseline="30000" dirty="0" err="1"/>
              <a:t>x</a:t>
            </a:r>
            <a:r>
              <a:rPr lang="en-US" sz="2800" dirty="0"/>
              <a:t>, </a:t>
            </a:r>
            <a:r>
              <a:rPr lang="en-US" sz="2800" dirty="0" err="1"/>
              <a:t>g</a:t>
            </a:r>
            <a:r>
              <a:rPr lang="en-US" sz="2800" baseline="30000" dirty="0" err="1"/>
              <a:t>y</a:t>
            </a:r>
            <a:endParaRPr lang="en-US" sz="2800" dirty="0"/>
          </a:p>
          <a:p>
            <a:r>
              <a:rPr lang="en-US" sz="2800" dirty="0"/>
              <a:t>Shared key k is </a:t>
            </a:r>
            <a:r>
              <a:rPr lang="en-US" sz="2800" dirty="0" err="1"/>
              <a:t>g</a:t>
            </a:r>
            <a:r>
              <a:rPr lang="en-US" sz="2800" baseline="30000" dirty="0" err="1"/>
              <a:t>xy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Computing k from the transcript is exactly the </a:t>
            </a:r>
            <a:r>
              <a:rPr lang="en-US" sz="2800" i="1" dirty="0"/>
              <a:t>computational </a:t>
            </a:r>
            <a:r>
              <a:rPr lang="en-US" sz="2800" dirty="0" err="1"/>
              <a:t>Diffie</a:t>
            </a:r>
            <a:r>
              <a:rPr lang="en-US" sz="2800" dirty="0"/>
              <a:t>-Hellman problem</a:t>
            </a:r>
          </a:p>
          <a:p>
            <a:endParaRPr lang="en-US" sz="2800" dirty="0"/>
          </a:p>
          <a:p>
            <a:r>
              <a:rPr lang="en-US" sz="2800" dirty="0"/>
              <a:t>Distinguishing k from a uniform group element is exactly the </a:t>
            </a:r>
            <a:r>
              <a:rPr lang="en-US" sz="2800" i="1" dirty="0"/>
              <a:t>decisional </a:t>
            </a:r>
            <a:r>
              <a:rPr lang="en-US" sz="2800" dirty="0" err="1"/>
              <a:t>Diffie</a:t>
            </a:r>
            <a:r>
              <a:rPr lang="en-US" sz="2800" dirty="0"/>
              <a:t>-Hellman problem</a:t>
            </a:r>
          </a:p>
          <a:p>
            <a:pPr marL="457200" lvl="1" indent="0">
              <a:buNone/>
            </a:pPr>
            <a:r>
              <a:rPr lang="en-US" sz="2400" dirty="0">
                <a:sym typeface="Symbol"/>
              </a:rPr>
              <a:t> If the DDH problem is hard relative to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, this is a secure key-exchange protocol!</a:t>
            </a:r>
          </a:p>
        </p:txBody>
      </p:sp>
    </p:spTree>
    <p:extLst>
      <p:ext uri="{BB962C8B-B14F-4D97-AF65-F5344CB8AC3E}">
        <p14:creationId xmlns:p14="http://schemas.microsoft.com/office/powerpoint/2010/main" val="100554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in order-11 subgroup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23</a:t>
            </a:r>
            <a:endParaRPr lang="en-US" dirty="0"/>
          </a:p>
          <a:p>
            <a:pPr lvl="1"/>
            <a:r>
              <a:rPr lang="en-US" dirty="0"/>
              <a:t>Note: 23 and 11 both prime</a:t>
            </a:r>
          </a:p>
          <a:p>
            <a:pPr lvl="1"/>
            <a:r>
              <a:rPr lang="en-US" dirty="0"/>
              <a:t>23 = 2*11 + 1</a:t>
            </a:r>
          </a:p>
          <a:p>
            <a:pPr lvl="1"/>
            <a:r>
              <a:rPr lang="en-US" dirty="0"/>
              <a:t>Let G = {x</a:t>
            </a:r>
            <a:r>
              <a:rPr lang="en-US" baseline="30000" dirty="0"/>
              <a:t>2</a:t>
            </a:r>
            <a:r>
              <a:rPr lang="en-US" dirty="0"/>
              <a:t> | x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23</a:t>
            </a:r>
            <a:r>
              <a:rPr lang="en-US" dirty="0"/>
              <a:t>} </a:t>
            </a:r>
          </a:p>
          <a:p>
            <a:pPr lvl="2"/>
            <a:r>
              <a:rPr lang="en-US" dirty="0"/>
              <a:t>How can you find a generator?</a:t>
            </a:r>
          </a:p>
        </p:txBody>
      </p:sp>
    </p:spTree>
    <p:extLst>
      <p:ext uri="{BB962C8B-B14F-4D97-AF65-F5344CB8AC3E}">
        <p14:creationId xmlns:p14="http://schemas.microsoft.com/office/powerpoint/2010/main" val="323526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Back to cryptography…</a:t>
            </a:r>
          </a:p>
        </p:txBody>
      </p:sp>
    </p:spTree>
    <p:extLst>
      <p:ext uri="{BB962C8B-B14F-4D97-AF65-F5344CB8AC3E}">
        <p14:creationId xmlns:p14="http://schemas.microsoft.com/office/powerpoint/2010/main" val="795403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subtlety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want our key-exchange protocol to give us a uniform(-looking) key k </a:t>
            </a:r>
            <a:r>
              <a:rPr lang="en-US" dirty="0">
                <a:sym typeface="Symbol"/>
              </a:rPr>
              <a:t> {0,1}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Instead we have a uniform(-looking) group element k  G</a:t>
            </a:r>
          </a:p>
          <a:p>
            <a:pPr lvl="1"/>
            <a:r>
              <a:rPr lang="en-US" dirty="0"/>
              <a:t>Not clear how to use this as, e.g., an AES key</a:t>
            </a:r>
          </a:p>
          <a:p>
            <a:pPr lvl="1"/>
            <a:endParaRPr lang="en-US" dirty="0"/>
          </a:p>
          <a:p>
            <a:r>
              <a:rPr lang="en-US" dirty="0"/>
              <a:t>Solution: </a:t>
            </a:r>
            <a:r>
              <a:rPr lang="en-US" i="1" dirty="0"/>
              <a:t>key derivation</a:t>
            </a:r>
            <a:endParaRPr lang="en-US" dirty="0"/>
          </a:p>
          <a:p>
            <a:pPr lvl="1"/>
            <a:r>
              <a:rPr lang="en-US" dirty="0"/>
              <a:t>Set k’ = H(k) for suitable hash function H</a:t>
            </a:r>
          </a:p>
          <a:p>
            <a:pPr lvl="2"/>
            <a:r>
              <a:rPr lang="en-US" dirty="0"/>
              <a:t>Secure if H is modeled as a random oracle</a:t>
            </a:r>
          </a:p>
        </p:txBody>
      </p:sp>
    </p:spTree>
    <p:extLst>
      <p:ext uri="{BB962C8B-B14F-4D97-AF65-F5344CB8AC3E}">
        <p14:creationId xmlns:p14="http://schemas.microsoft.com/office/powerpoint/2010/main" val="201043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key-exchange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Security against passive eavesdroppers is insufficient</a:t>
            </a:r>
          </a:p>
          <a:p>
            <a:r>
              <a:rPr lang="en-US"/>
              <a:t>Generally want </a:t>
            </a:r>
            <a:r>
              <a:rPr lang="en-US" i="1" dirty="0"/>
              <a:t>authenticated</a:t>
            </a:r>
            <a:r>
              <a:rPr lang="en-US" dirty="0"/>
              <a:t> key exchange</a:t>
            </a:r>
          </a:p>
          <a:p>
            <a:pPr lvl="1"/>
            <a:r>
              <a:rPr lang="en-US" dirty="0"/>
              <a:t>This requires some form of setup in advance</a:t>
            </a:r>
          </a:p>
          <a:p>
            <a:pPr lvl="1"/>
            <a:endParaRPr lang="en-US" dirty="0"/>
          </a:p>
          <a:p>
            <a:r>
              <a:rPr lang="en-US" dirty="0"/>
              <a:t>Modern key-exchange protocols provide this</a:t>
            </a:r>
          </a:p>
          <a:p>
            <a:pPr lvl="1"/>
            <a:r>
              <a:rPr lang="en-US" dirty="0"/>
              <a:t>We will return to this later</a:t>
            </a:r>
          </a:p>
        </p:txBody>
      </p:sp>
    </p:spTree>
    <p:extLst>
      <p:ext uri="{BB962C8B-B14F-4D97-AF65-F5344CB8AC3E}">
        <p14:creationId xmlns:p14="http://schemas.microsoft.com/office/powerpoint/2010/main" val="751722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The public-key setting</a:t>
            </a:r>
          </a:p>
        </p:txBody>
      </p:sp>
    </p:spTree>
    <p:extLst>
      <p:ext uri="{BB962C8B-B14F-4D97-AF65-F5344CB8AC3E}">
        <p14:creationId xmlns:p14="http://schemas.microsoft.com/office/powerpoint/2010/main" val="662271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private-key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(or more) parties who wish to securely communicate </a:t>
            </a:r>
            <a:r>
              <a:rPr lang="en-US" i="1" dirty="0"/>
              <a:t>share</a:t>
            </a:r>
            <a:r>
              <a:rPr lang="en-US" dirty="0"/>
              <a:t> a uniform, secret key k </a:t>
            </a:r>
            <a:br>
              <a:rPr lang="en-US" dirty="0"/>
            </a:br>
            <a:r>
              <a:rPr lang="en-US" dirty="0"/>
              <a:t>in advance</a:t>
            </a:r>
          </a:p>
          <a:p>
            <a:r>
              <a:rPr lang="en-US" dirty="0"/>
              <a:t>Same key k used for sending or receiving</a:t>
            </a:r>
          </a:p>
          <a:p>
            <a:pPr lvl="1"/>
            <a:r>
              <a:rPr lang="en-US" dirty="0"/>
              <a:t>Either party can send or receive</a:t>
            </a:r>
          </a:p>
          <a:p>
            <a:pPr lvl="1"/>
            <a:r>
              <a:rPr lang="en-US" dirty="0"/>
              <a:t>If multiple parties share a key, no way to distinguish them from based on the key</a:t>
            </a:r>
          </a:p>
          <a:p>
            <a:r>
              <a:rPr lang="en-US" dirty="0"/>
              <a:t>Secrecy of k is critical</a:t>
            </a:r>
          </a:p>
          <a:p>
            <a:pPr lvl="1"/>
            <a:r>
              <a:rPr lang="en-US" dirty="0"/>
              <a:t>No security if attacker knows k</a:t>
            </a:r>
          </a:p>
        </p:txBody>
      </p:sp>
    </p:spTree>
    <p:extLst>
      <p:ext uri="{BB962C8B-B14F-4D97-AF65-F5344CB8AC3E}">
        <p14:creationId xmlns:p14="http://schemas.microsoft.com/office/powerpoint/2010/main" val="3047382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public-key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party generates a </a:t>
            </a:r>
            <a:r>
              <a:rPr lang="en-US" i="1" dirty="0"/>
              <a:t>pair</a:t>
            </a:r>
            <a:r>
              <a:rPr lang="en-US" dirty="0"/>
              <a:t> of keys: public key </a:t>
            </a:r>
            <a:r>
              <a:rPr lang="en-US" dirty="0" err="1"/>
              <a:t>pk</a:t>
            </a:r>
            <a:r>
              <a:rPr lang="en-US" dirty="0"/>
              <a:t> and private key </a:t>
            </a:r>
            <a:r>
              <a:rPr lang="en-US" dirty="0" err="1"/>
              <a:t>sk</a:t>
            </a:r>
            <a:endParaRPr lang="en-US" dirty="0"/>
          </a:p>
          <a:p>
            <a:pPr lvl="1"/>
            <a:r>
              <a:rPr lang="en-US" dirty="0"/>
              <a:t>Public key is widely disseminated</a:t>
            </a:r>
          </a:p>
          <a:p>
            <a:pPr lvl="1"/>
            <a:r>
              <a:rPr lang="en-US" dirty="0"/>
              <a:t>Private key is kept secret, and shared with no one</a:t>
            </a:r>
          </a:p>
          <a:p>
            <a:endParaRPr lang="en-US" dirty="0"/>
          </a:p>
          <a:p>
            <a:r>
              <a:rPr lang="en-US" dirty="0"/>
              <a:t>Private key used by the party who generated it; public key used by anyone else</a:t>
            </a:r>
          </a:p>
          <a:p>
            <a:pPr lvl="1"/>
            <a:r>
              <a:rPr lang="en-US" dirty="0"/>
              <a:t>Also called </a:t>
            </a:r>
            <a:r>
              <a:rPr lang="en-US" i="1" dirty="0"/>
              <a:t>asymmetric</a:t>
            </a:r>
            <a:r>
              <a:rPr lang="en-US" dirty="0"/>
              <a:t> cryptography</a:t>
            </a:r>
          </a:p>
          <a:p>
            <a:pPr lvl="1"/>
            <a:endParaRPr lang="en-US" dirty="0"/>
          </a:p>
          <a:p>
            <a:r>
              <a:rPr lang="en-US" dirty="0"/>
              <a:t>Security must hold even if the attacker knows </a:t>
            </a:r>
            <a:r>
              <a:rPr lang="en-US" dirty="0" err="1"/>
              <a:t>pk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60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Public-key distribution I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86170" y="2891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66770" y="2891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033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Public-key distribution II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3048000" y="425827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390770" y="38055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702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Public-key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figures (implicitly) assume parties are able to obtain correct copies of each others’ public keys</a:t>
            </a:r>
          </a:p>
          <a:p>
            <a:pPr lvl="1"/>
            <a:r>
              <a:rPr lang="en-US" dirty="0"/>
              <a:t>I.e., the attacker is </a:t>
            </a:r>
            <a:r>
              <a:rPr lang="en-US" i="1" dirty="0"/>
              <a:t>passive</a:t>
            </a:r>
            <a:r>
              <a:rPr lang="en-US" dirty="0"/>
              <a:t> during key distribution</a:t>
            </a:r>
          </a:p>
          <a:p>
            <a:pPr lvl="1"/>
            <a:endParaRPr lang="en-US" dirty="0"/>
          </a:p>
          <a:p>
            <a:r>
              <a:rPr lang="en-US" dirty="0"/>
              <a:t>We will revisit this assumption later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540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does this address the drawbacks of private-key crypto…?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Key distribution</a:t>
            </a:r>
          </a:p>
          <a:p>
            <a:pPr lvl="1"/>
            <a:r>
              <a:rPr lang="en-US" dirty="0"/>
              <a:t>Public keys can be distributed over </a:t>
            </a:r>
            <a:r>
              <a:rPr lang="en-US" i="1" dirty="0"/>
              <a:t>public</a:t>
            </a:r>
            <a:r>
              <a:rPr lang="en-US" dirty="0"/>
              <a:t> (but authenticated) channels</a:t>
            </a:r>
          </a:p>
          <a:p>
            <a:r>
              <a:rPr lang="en-US" dirty="0"/>
              <a:t>Key management in system of N users</a:t>
            </a:r>
          </a:p>
          <a:p>
            <a:pPr lvl="1"/>
            <a:r>
              <a:rPr lang="en-US" dirty="0"/>
              <a:t>Each user stores 1 private key and N-1 </a:t>
            </a:r>
            <a:r>
              <a:rPr lang="en-US" i="1" dirty="0"/>
              <a:t>public</a:t>
            </a:r>
            <a:r>
              <a:rPr lang="en-US" dirty="0"/>
              <a:t> </a:t>
            </a:r>
            <a:r>
              <a:rPr lang="en-US" i="1" dirty="0"/>
              <a:t>keys</a:t>
            </a:r>
            <a:r>
              <a:rPr lang="en-US" dirty="0"/>
              <a:t>; only N keys overall</a:t>
            </a:r>
            <a:endParaRPr lang="en-US" i="1" dirty="0"/>
          </a:p>
          <a:p>
            <a:pPr lvl="1"/>
            <a:r>
              <a:rPr lang="en-US" dirty="0"/>
              <a:t>Public keys can be stored in a central, public directory</a:t>
            </a:r>
          </a:p>
          <a:p>
            <a:r>
              <a:rPr lang="en-US" dirty="0"/>
              <a:t>Applicability to “open systems”</a:t>
            </a:r>
          </a:p>
          <a:p>
            <a:pPr lvl="1"/>
            <a:r>
              <a:rPr lang="en-US" dirty="0"/>
              <a:t>Even parties who have no prior relationship can find each others’ public keys and use them</a:t>
            </a:r>
          </a:p>
        </p:txBody>
      </p:sp>
    </p:spTree>
    <p:extLst>
      <p:ext uri="{BB962C8B-B14F-4D97-AF65-F5344CB8AC3E}">
        <p14:creationId xmlns:p14="http://schemas.microsoft.com/office/powerpoint/2010/main" val="95419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Public-key vs. private-key crypto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public-key cryptography is </a:t>
            </a:r>
            <a:r>
              <a:rPr lang="en-US" i="1" dirty="0"/>
              <a:t>strictly stronger </a:t>
            </a:r>
            <a:r>
              <a:rPr lang="en-US" dirty="0"/>
              <a:t>than private-key cryptography</a:t>
            </a:r>
          </a:p>
          <a:p>
            <a:pPr lvl="1"/>
            <a:r>
              <a:rPr lang="en-US" dirty="0"/>
              <a:t>Parties who wish to securely communicate could each generate public/private keys and then share them with each other</a:t>
            </a:r>
          </a:p>
          <a:p>
            <a:pPr lvl="1"/>
            <a:r>
              <a:rPr lang="en-US" dirty="0"/>
              <a:t>Use appropriate key depending on who is sending or receiving</a:t>
            </a:r>
          </a:p>
        </p:txBody>
      </p:sp>
    </p:spTree>
    <p:extLst>
      <p:ext uri="{BB962C8B-B14F-4D97-AF65-F5344CB8AC3E}">
        <p14:creationId xmlns:p14="http://schemas.microsoft.com/office/powerpoint/2010/main" val="217771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Private-key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Private-key cryptography allows two users who </a:t>
            </a:r>
            <a:r>
              <a:rPr lang="en-US" i="1" dirty="0"/>
              <a:t>share a secret key </a:t>
            </a:r>
            <a:r>
              <a:rPr lang="en-US" dirty="0"/>
              <a:t>to establish a “secure channel” </a:t>
            </a:r>
          </a:p>
          <a:p>
            <a:endParaRPr lang="en-US" dirty="0"/>
          </a:p>
          <a:p>
            <a:r>
              <a:rPr lang="en-US" dirty="0"/>
              <a:t>The need to share a secret key has several drawbacks…</a:t>
            </a:r>
          </a:p>
        </p:txBody>
      </p:sp>
    </p:spTree>
    <p:extLst>
      <p:ext uri="{BB962C8B-B14F-4D97-AF65-F5344CB8AC3E}">
        <p14:creationId xmlns:p14="http://schemas.microsoft.com/office/powerpoint/2010/main" val="246131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private-key crypto?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Public-key crypto is roughly 2-3 orders of magnitude </a:t>
            </a:r>
            <a:r>
              <a:rPr lang="en-US" i="1" dirty="0"/>
              <a:t>slower</a:t>
            </a:r>
            <a:r>
              <a:rPr lang="en-US" dirty="0"/>
              <a:t> than private-key crypto</a:t>
            </a:r>
          </a:p>
          <a:p>
            <a:pPr lvl="1"/>
            <a:r>
              <a:rPr lang="en-US" dirty="0"/>
              <a:t>Also 2-10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 higher communication</a:t>
            </a:r>
          </a:p>
          <a:p>
            <a:r>
              <a:rPr lang="en-US" dirty="0"/>
              <a:t>Public-key cryptography requires stronger assumptions</a:t>
            </a:r>
          </a:p>
          <a:p>
            <a:r>
              <a:rPr lang="en-US" dirty="0"/>
              <a:t>If private-key crypto is an option, better to use it!</a:t>
            </a:r>
          </a:p>
          <a:p>
            <a:endParaRPr lang="en-US" dirty="0"/>
          </a:p>
          <a:p>
            <a:r>
              <a:rPr lang="en-US" dirty="0"/>
              <a:t>As we will see, private-key cryptography is used for efficiency even in the public-key setting</a:t>
            </a:r>
          </a:p>
        </p:txBody>
      </p:sp>
    </p:spTree>
    <p:extLst>
      <p:ext uri="{BB962C8B-B14F-4D97-AF65-F5344CB8AC3E}">
        <p14:creationId xmlns:p14="http://schemas.microsoft.com/office/powerpoint/2010/main" val="169418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2590800"/>
          <a:ext cx="67818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7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Private-key setting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Public-key setting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</a:rPr>
                        <a:t>Secrecy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Private-key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 encryption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Public-key encryption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</a:rPr>
                        <a:t>Integrity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Message authentication codes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Digital signature schemes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0144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Public-key encryption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 </a:t>
            </a:r>
            <a:r>
              <a:rPr lang="en-US" sz="2400" dirty="0">
                <a:sym typeface="Symbol"/>
              </a:rPr>
              <a:t></a:t>
            </a:r>
            <a:r>
              <a:rPr lang="en-US" sz="2400" dirty="0"/>
              <a:t> </a:t>
            </a:r>
            <a:r>
              <a:rPr lang="en-US" sz="2400" dirty="0" err="1"/>
              <a:t>Enc</a:t>
            </a:r>
            <a:r>
              <a:rPr lang="en-US" sz="2400" baseline="-25000" dirty="0" err="1"/>
              <a:t>pk</a:t>
            </a:r>
            <a:r>
              <a:rPr lang="en-US" sz="2400" dirty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 = </a:t>
            </a:r>
            <a:r>
              <a:rPr lang="en-US" sz="2400" dirty="0" err="1"/>
              <a:t>Dec</a:t>
            </a:r>
            <a:r>
              <a:rPr lang="en-US" sz="2400" baseline="-25000" dirty="0" err="1"/>
              <a:t>sk</a:t>
            </a:r>
            <a:r>
              <a:rPr lang="en-US" sz="2400" dirty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3695700" y="1219200"/>
            <a:ext cx="1676400" cy="4038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1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5" grpId="0"/>
      <p:bldP spid="6" grpId="0"/>
      <p:bldP spid="7" grpId="0"/>
      <p:bldP spid="18" grpId="0" animBg="1"/>
      <p:bldP spid="19" grpId="0"/>
      <p:bldP spid="22" grpId="0"/>
      <p:bldP spid="22" grpId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Public-key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public-key encryption scheme consists of three PPT algorithms:</a:t>
            </a:r>
          </a:p>
          <a:p>
            <a:pPr lvl="1"/>
            <a:r>
              <a:rPr lang="en-US" dirty="0"/>
              <a:t>Gen: </a:t>
            </a:r>
            <a:r>
              <a:rPr lang="en-US" i="1" dirty="0"/>
              <a:t>key-generation algorithm</a:t>
            </a:r>
            <a:r>
              <a:rPr lang="en-US" dirty="0"/>
              <a:t> that on input 1</a:t>
            </a:r>
            <a:r>
              <a:rPr lang="en-US" baseline="30000" dirty="0"/>
              <a:t>n</a:t>
            </a:r>
            <a:r>
              <a:rPr lang="en-US" dirty="0"/>
              <a:t> outputs </a:t>
            </a:r>
            <a:r>
              <a:rPr lang="en-US" dirty="0" err="1"/>
              <a:t>pk</a:t>
            </a:r>
            <a:r>
              <a:rPr lang="en-US" dirty="0"/>
              <a:t>, </a:t>
            </a:r>
            <a:r>
              <a:rPr lang="en-US" dirty="0" err="1"/>
              <a:t>sk</a:t>
            </a:r>
            <a:endParaRPr lang="en-US" dirty="0"/>
          </a:p>
          <a:p>
            <a:pPr lvl="1"/>
            <a:r>
              <a:rPr lang="en-US" dirty="0" err="1"/>
              <a:t>Enc</a:t>
            </a:r>
            <a:r>
              <a:rPr lang="en-US" dirty="0"/>
              <a:t>: </a:t>
            </a:r>
            <a:r>
              <a:rPr lang="en-US" i="1" dirty="0"/>
              <a:t>encryption algorithm</a:t>
            </a:r>
            <a:r>
              <a:rPr lang="en-US" dirty="0"/>
              <a:t> that on input </a:t>
            </a:r>
            <a:r>
              <a:rPr lang="en-US" dirty="0" err="1"/>
              <a:t>pk</a:t>
            </a:r>
            <a:r>
              <a:rPr lang="en-US" dirty="0"/>
              <a:t> and a message m outputs a </a:t>
            </a:r>
            <a:r>
              <a:rPr lang="en-US" dirty="0" err="1"/>
              <a:t>ciphertext</a:t>
            </a:r>
            <a:r>
              <a:rPr lang="en-US" dirty="0"/>
              <a:t> c</a:t>
            </a:r>
          </a:p>
          <a:p>
            <a:pPr lvl="1"/>
            <a:r>
              <a:rPr lang="en-US" dirty="0"/>
              <a:t>Dec: </a:t>
            </a:r>
            <a:r>
              <a:rPr lang="en-US" i="1" dirty="0"/>
              <a:t>decryption algorithm</a:t>
            </a:r>
            <a:r>
              <a:rPr lang="en-US" dirty="0"/>
              <a:t> that on input </a:t>
            </a:r>
            <a:r>
              <a:rPr lang="en-US" dirty="0" err="1"/>
              <a:t>sk</a:t>
            </a:r>
            <a:r>
              <a:rPr lang="en-US" dirty="0"/>
              <a:t> and a </a:t>
            </a:r>
            <a:r>
              <a:rPr lang="en-US" dirty="0" err="1"/>
              <a:t>ciphertext</a:t>
            </a:r>
            <a:r>
              <a:rPr lang="en-US" dirty="0"/>
              <a:t> c outputs a message m or an error </a:t>
            </a:r>
            <a:r>
              <a:rPr lang="en-US" dirty="0">
                <a:sym typeface="Symbol"/>
              </a:rPr>
              <a:t>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5103258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/>
              <a:t>m</a:t>
            </a:r>
            <a:r>
              <a:rPr lang="en-US" sz="2800" dirty="0">
                <a:sym typeface="Symbol"/>
              </a:rPr>
              <a:t> and </a:t>
            </a:r>
            <a:r>
              <a:rPr lang="en-US" sz="2800" dirty="0" err="1">
                <a:sym typeface="Symbol"/>
              </a:rPr>
              <a:t>pk</a:t>
            </a:r>
            <a:r>
              <a:rPr lang="en-US" sz="2800" dirty="0">
                <a:sym typeface="Symbol"/>
              </a:rPr>
              <a:t>, </a:t>
            </a:r>
            <a:r>
              <a:rPr lang="en-US" sz="2800" dirty="0" err="1">
                <a:sym typeface="Symbol"/>
              </a:rPr>
              <a:t>sk</a:t>
            </a:r>
            <a:r>
              <a:rPr lang="en-US" sz="2800" dirty="0">
                <a:sym typeface="Symbol"/>
              </a:rPr>
              <a:t> output by Gen,</a:t>
            </a:r>
            <a:br>
              <a:rPr lang="en-US" sz="2800" dirty="0">
                <a:sym typeface="Symbol"/>
              </a:rPr>
            </a:br>
            <a:r>
              <a:rPr lang="en-US" sz="2800" dirty="0" err="1">
                <a:sym typeface="Symbol"/>
              </a:rPr>
              <a:t>Dec</a:t>
            </a:r>
            <a:r>
              <a:rPr lang="en-US" sz="2800" baseline="-25000" dirty="0" err="1">
                <a:sym typeface="Symbol"/>
              </a:rPr>
              <a:t>sk</a:t>
            </a:r>
            <a:r>
              <a:rPr lang="en-US" sz="2800" dirty="0">
                <a:sym typeface="Symbol"/>
              </a:rPr>
              <a:t>(</a:t>
            </a:r>
            <a:r>
              <a:rPr lang="en-US" sz="2800" dirty="0" err="1">
                <a:sym typeface="Symbol"/>
              </a:rPr>
              <a:t>Enc</a:t>
            </a:r>
            <a:r>
              <a:rPr lang="en-US" sz="2800" baseline="-25000" dirty="0" err="1">
                <a:sym typeface="Symbol"/>
              </a:rPr>
              <a:t>pk</a:t>
            </a:r>
            <a:r>
              <a:rPr lang="en-US" sz="2800" dirty="0">
                <a:sym typeface="Symbol"/>
              </a:rPr>
              <a:t>(m)) = m</a:t>
            </a: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365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Fix a public-key encryption scheme </a:t>
            </a:r>
            <a:r>
              <a:rPr lang="en-US" dirty="0">
                <a:sym typeface="Symbol"/>
              </a:rPr>
              <a:t> and an adversary A</a:t>
            </a:r>
          </a:p>
          <a:p>
            <a:r>
              <a:rPr lang="en-US" dirty="0">
                <a:sym typeface="Symbol"/>
              </a:rPr>
              <a:t>Define experiment </a:t>
            </a:r>
            <a:r>
              <a:rPr lang="en-US" dirty="0" err="1">
                <a:sym typeface="Symbol"/>
              </a:rPr>
              <a:t>PubK</a:t>
            </a:r>
            <a:r>
              <a:rPr lang="en-US" dirty="0">
                <a:sym typeface="Symbol"/>
              </a:rPr>
              <a:t>-CPA</a:t>
            </a:r>
            <a:r>
              <a:rPr lang="en-US" baseline="-25000" dirty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lvl="1"/>
            <a:r>
              <a:rPr lang="en-US" dirty="0">
                <a:sym typeface="Symbol"/>
              </a:rPr>
              <a:t>Run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 to get keys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sk</a:t>
            </a:r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Give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 to A, who outputs (m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 of same length</a:t>
            </a:r>
          </a:p>
          <a:p>
            <a:pPr lvl="1"/>
            <a:r>
              <a:rPr lang="en-US" dirty="0">
                <a:sym typeface="Symbol"/>
              </a:rPr>
              <a:t>Choose uniform b  {0,1} and compute the </a:t>
            </a:r>
            <a:r>
              <a:rPr lang="en-US" dirty="0" err="1">
                <a:sym typeface="Symbol"/>
              </a:rPr>
              <a:t>ciphertext</a:t>
            </a:r>
            <a:r>
              <a:rPr lang="en-US" dirty="0">
                <a:sym typeface="Symbol"/>
              </a:rPr>
              <a:t> c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</a:t>
            </a:r>
            <a:r>
              <a:rPr lang="en-US" dirty="0">
                <a:sym typeface="Symbol"/>
              </a:rPr>
              <a:t>); give c to A</a:t>
            </a:r>
          </a:p>
          <a:p>
            <a:pPr lvl="1"/>
            <a:r>
              <a:rPr lang="en-US" dirty="0">
                <a:sym typeface="Symbol"/>
              </a:rPr>
              <a:t>A outputs a guess b’, and the experiment evaluates to 1 if b’=b</a:t>
            </a:r>
          </a:p>
        </p:txBody>
      </p:sp>
    </p:spTree>
    <p:extLst>
      <p:ext uri="{BB962C8B-B14F-4D97-AF65-F5344CB8AC3E}">
        <p14:creationId xmlns:p14="http://schemas.microsoft.com/office/powerpoint/2010/main" val="247697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Public-key encryption scheme </a:t>
            </a:r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CPA-secure</a:t>
            </a:r>
            <a:r>
              <a:rPr lang="en-US" dirty="0">
                <a:sym typeface="Symbol"/>
              </a:rPr>
              <a:t> if for all PPT adversaries A: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PubK</a:t>
            </a:r>
            <a:r>
              <a:rPr lang="en-US" dirty="0">
                <a:sym typeface="Symbol"/>
              </a:rPr>
              <a:t>-CPA</a:t>
            </a:r>
            <a:r>
              <a:rPr lang="en-US" baseline="-25000" dirty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 = 1] ≤  ½ + </a:t>
            </a:r>
            <a:r>
              <a:rPr lang="en-US" dirty="0" err="1">
                <a:sym typeface="Symbol"/>
              </a:rPr>
              <a:t>negl</a:t>
            </a:r>
            <a:r>
              <a:rPr lang="en-US" dirty="0">
                <a:sym typeface="Symbol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5267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the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encryption oracle?!</a:t>
            </a:r>
          </a:p>
          <a:p>
            <a:pPr lvl="1"/>
            <a:r>
              <a:rPr lang="en-US" dirty="0"/>
              <a:t>Encryption oracle redundant in public-key setting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ym typeface="Symbol"/>
              </a:rPr>
              <a:t> No </a:t>
            </a:r>
            <a:r>
              <a:rPr lang="en-US" i="1" dirty="0">
                <a:sym typeface="Symbol"/>
              </a:rPr>
              <a:t>perfectly secret </a:t>
            </a:r>
            <a:r>
              <a:rPr lang="en-US" dirty="0">
                <a:sym typeface="Symbol"/>
              </a:rPr>
              <a:t>public-key encryption</a:t>
            </a:r>
          </a:p>
          <a:p>
            <a:pPr>
              <a:buFont typeface="Symbol"/>
              <a:buChar char="Þ"/>
            </a:pPr>
            <a:r>
              <a:rPr lang="en-US" dirty="0">
                <a:sym typeface="Symbol"/>
              </a:rPr>
              <a:t> No </a:t>
            </a:r>
            <a:r>
              <a:rPr lang="en-US" i="1" dirty="0">
                <a:sym typeface="Symbol"/>
              </a:rPr>
              <a:t>deterministic</a:t>
            </a:r>
            <a:r>
              <a:rPr lang="en-US" dirty="0">
                <a:sym typeface="Symbol"/>
              </a:rPr>
              <a:t> public-key encryption scheme can be CPA-secure</a:t>
            </a:r>
          </a:p>
          <a:p>
            <a:pPr>
              <a:buFont typeface="Symbol"/>
              <a:buChar char="Þ"/>
            </a:pPr>
            <a:r>
              <a:rPr lang="en-US" dirty="0"/>
              <a:t> CPA-security implies security for encrypting multiple messages (as in the private-key case)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8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Chosen-</a:t>
            </a:r>
            <a:r>
              <a:rPr lang="en-US" altLang="en-US" dirty="0" err="1"/>
              <a:t>ciphertext</a:t>
            </a:r>
            <a:r>
              <a:rPr lang="en-US" altLang="en-US" dirty="0"/>
              <a:t> attacks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0574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0574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35104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35104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2766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0341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 </a:t>
            </a:r>
            <a:r>
              <a:rPr lang="en-US" sz="2400" dirty="0">
                <a:sym typeface="Symbol"/>
              </a:rPr>
              <a:t></a:t>
            </a:r>
            <a:r>
              <a:rPr lang="en-US" sz="2400" dirty="0"/>
              <a:t> </a:t>
            </a:r>
            <a:r>
              <a:rPr lang="en-US" sz="2400" dirty="0" err="1"/>
              <a:t>Enc</a:t>
            </a:r>
            <a:r>
              <a:rPr lang="en-US" sz="2400" baseline="-25000" dirty="0" err="1"/>
              <a:t>pk</a:t>
            </a:r>
            <a:r>
              <a:rPr lang="en-US" sz="2400" dirty="0"/>
              <a:t>(m)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76645" y="28194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962400" y="3741268"/>
            <a:ext cx="2438400" cy="2126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19600" y="4122268"/>
            <a:ext cx="2438400" cy="2126132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18746" y="426720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4648200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m’</a:t>
            </a:r>
          </a:p>
        </p:txBody>
      </p:sp>
    </p:spTree>
    <p:extLst>
      <p:ext uri="{BB962C8B-B14F-4D97-AF65-F5344CB8AC3E}">
        <p14:creationId xmlns:p14="http://schemas.microsoft.com/office/powerpoint/2010/main" val="359459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attacks are arguably even a greater concern in the public-key setting</a:t>
            </a:r>
          </a:p>
          <a:p>
            <a:pPr lvl="1"/>
            <a:r>
              <a:rPr lang="en-US" dirty="0"/>
              <a:t>Attacker might be a legitimate sender</a:t>
            </a:r>
          </a:p>
          <a:p>
            <a:pPr lvl="1"/>
            <a:r>
              <a:rPr lang="en-US" dirty="0"/>
              <a:t>Easier for attacker to obtain full decryptions of </a:t>
            </a:r>
            <a:r>
              <a:rPr lang="en-US" dirty="0" err="1"/>
              <a:t>ciphertexts</a:t>
            </a:r>
            <a:r>
              <a:rPr lang="en-US" dirty="0"/>
              <a:t> of its choice </a:t>
            </a:r>
          </a:p>
          <a:p>
            <a:pPr lvl="1"/>
            <a:endParaRPr lang="en-US" dirty="0"/>
          </a:p>
          <a:p>
            <a:r>
              <a:rPr lang="en-US" dirty="0"/>
              <a:t>Related concern: </a:t>
            </a:r>
            <a:r>
              <a:rPr lang="en-US" i="1" dirty="0"/>
              <a:t>malleability</a:t>
            </a:r>
            <a:endParaRPr lang="en-US" dirty="0"/>
          </a:p>
          <a:p>
            <a:pPr lvl="1"/>
            <a:r>
              <a:rPr lang="en-US" dirty="0"/>
              <a:t>I.e., given a </a:t>
            </a:r>
            <a:r>
              <a:rPr lang="en-US" dirty="0" err="1"/>
              <a:t>ciphertext</a:t>
            </a:r>
            <a:r>
              <a:rPr lang="en-US" dirty="0"/>
              <a:t> c that is the encryption of an unknown message m, might be possible to produce </a:t>
            </a:r>
            <a:r>
              <a:rPr lang="en-US" dirty="0" err="1"/>
              <a:t>ciphertext</a:t>
            </a:r>
            <a:r>
              <a:rPr lang="en-US" dirty="0"/>
              <a:t> c’ that decrypts to a related message m’</a:t>
            </a:r>
          </a:p>
          <a:p>
            <a:pPr lvl="1"/>
            <a:r>
              <a:rPr lang="en-US" dirty="0"/>
              <a:t>This is also undesirable in the public-key setting</a:t>
            </a:r>
          </a:p>
        </p:txBody>
      </p:sp>
    </p:spTree>
    <p:extLst>
      <p:ext uri="{BB962C8B-B14F-4D97-AF65-F5344CB8AC3E}">
        <p14:creationId xmlns:p14="http://schemas.microsoft.com/office/powerpoint/2010/main" val="239439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define CCA-security for public-key encryption by analogy to the definition for private-key encryption</a:t>
            </a:r>
          </a:p>
          <a:p>
            <a:pPr lvl="1"/>
            <a:r>
              <a:rPr lang="en-US" dirty="0"/>
              <a:t>See 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163710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key-distribution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How do users share a key in the first place?</a:t>
            </a:r>
          </a:p>
          <a:p>
            <a:pPr lvl="1"/>
            <a:r>
              <a:rPr lang="en-US" dirty="0"/>
              <a:t>Need to share the key using a secure channel…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/>
              <a:t>This problem can be solved in some settings</a:t>
            </a:r>
          </a:p>
          <a:p>
            <a:pPr lvl="1"/>
            <a:r>
              <a:rPr lang="en-US" dirty="0"/>
              <a:t>E.g., physical proximity, trusted courier, …</a:t>
            </a:r>
          </a:p>
          <a:p>
            <a:pPr lvl="1"/>
            <a:r>
              <a:rPr lang="en-US" dirty="0"/>
              <a:t>Note: this does not make private-key cryptography useless!</a:t>
            </a:r>
          </a:p>
          <a:p>
            <a:endParaRPr lang="en-US" dirty="0"/>
          </a:p>
          <a:p>
            <a:r>
              <a:rPr lang="en-US" dirty="0"/>
              <a:t>Can be difficult, expensive, or impossible to solve in other settings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5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key-management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an organization with N employees, where each pair of employees might need to communicate securely</a:t>
            </a:r>
          </a:p>
          <a:p>
            <a:pPr lvl="1"/>
            <a:endParaRPr lang="en-US" dirty="0"/>
          </a:p>
          <a:p>
            <a:r>
              <a:rPr lang="en-US" dirty="0"/>
              <a:t>Solution using private-key cryptography:</a:t>
            </a:r>
          </a:p>
          <a:p>
            <a:pPr lvl="1"/>
            <a:r>
              <a:rPr lang="en-US" dirty="0"/>
              <a:t>Each user shares a key with all other users</a:t>
            </a:r>
          </a:p>
          <a:p>
            <a:pPr lvl="1">
              <a:buFont typeface="Symbol"/>
              <a:buChar char="Þ"/>
            </a:pPr>
            <a:r>
              <a:rPr lang="en-US" dirty="0">
                <a:sym typeface="Symbol"/>
              </a:rPr>
              <a:t> Each user must store/manage N-1 secret keys!</a:t>
            </a:r>
          </a:p>
          <a:p>
            <a:pPr lvl="1">
              <a:buFont typeface="Symbol"/>
              <a:buChar char="Þ"/>
            </a:pPr>
            <a:r>
              <a:rPr lang="en-US" dirty="0">
                <a:sym typeface="Symbol"/>
              </a:rPr>
              <a:t> O(N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) keys overall!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3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Lack of support for “open systems”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two users </a:t>
            </a:r>
            <a:r>
              <a:rPr lang="en-US" i="1" dirty="0"/>
              <a:t>who have no prior relationship</a:t>
            </a:r>
            <a:r>
              <a:rPr lang="en-US" dirty="0"/>
              <a:t> want to communicate securely</a:t>
            </a:r>
          </a:p>
          <a:p>
            <a:pPr lvl="1"/>
            <a:r>
              <a:rPr lang="en-US" dirty="0"/>
              <a:t>When would they ever have shared a key?</a:t>
            </a:r>
          </a:p>
          <a:p>
            <a:pPr lvl="1"/>
            <a:endParaRPr lang="en-US" dirty="0"/>
          </a:p>
          <a:p>
            <a:r>
              <a:rPr lang="en-US" dirty="0"/>
              <a:t>This happens all the time!</a:t>
            </a:r>
          </a:p>
          <a:p>
            <a:pPr lvl="1"/>
            <a:r>
              <a:rPr lang="en-US" dirty="0"/>
              <a:t>Customer sending credit-card data to merchant</a:t>
            </a:r>
          </a:p>
          <a:p>
            <a:pPr lvl="1"/>
            <a:r>
              <a:rPr lang="en-US" dirty="0"/>
              <a:t>Contacting a friend-of-a-friend on social media</a:t>
            </a:r>
          </a:p>
          <a:p>
            <a:pPr lvl="1"/>
            <a:r>
              <a:rPr lang="en-US" dirty="0"/>
              <a:t>Emailing a colleague</a:t>
            </a:r>
          </a:p>
        </p:txBody>
      </p:sp>
    </p:spTree>
    <p:extLst>
      <p:ext uri="{BB962C8B-B14F-4D97-AF65-F5344CB8AC3E}">
        <p14:creationId xmlns:p14="http://schemas.microsoft.com/office/powerpoint/2010/main" val="90630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“Classical” cryptography </a:t>
            </a:r>
            <a:br>
              <a:rPr lang="en-US" dirty="0"/>
            </a:br>
            <a:r>
              <a:rPr lang="en-US" dirty="0"/>
              <a:t>offers no solution </a:t>
            </a:r>
            <a:br>
              <a:rPr lang="en-US" dirty="0"/>
            </a:br>
            <a:r>
              <a:rPr lang="en-US" dirty="0"/>
              <a:t>to these problems!</a:t>
            </a:r>
          </a:p>
        </p:txBody>
      </p:sp>
    </p:spTree>
    <p:extLst>
      <p:ext uri="{BB962C8B-B14F-4D97-AF65-F5344CB8AC3E}">
        <p14:creationId xmlns:p14="http://schemas.microsoft.com/office/powerpoint/2010/main" val="386638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6789" y="1600200"/>
            <a:ext cx="9733189" cy="7764369"/>
          </a:xfrm>
        </p:spPr>
      </p:pic>
    </p:spTree>
    <p:extLst>
      <p:ext uri="{BB962C8B-B14F-4D97-AF65-F5344CB8AC3E}">
        <p14:creationId xmlns:p14="http://schemas.microsoft.com/office/powerpoint/2010/main" val="400235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directions…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ideas:</a:t>
            </a:r>
          </a:p>
          <a:p>
            <a:pPr lvl="1"/>
            <a:r>
              <a:rPr lang="en-US" dirty="0"/>
              <a:t>Some problems exhibit </a:t>
            </a:r>
            <a:r>
              <a:rPr lang="en-US" i="1" dirty="0"/>
              <a:t>asymmetry</a:t>
            </a:r>
            <a:r>
              <a:rPr lang="en-US" dirty="0"/>
              <a:t> – easy to compute, but hard to invert (factoring, RSA, group exponentiation, …)</a:t>
            </a:r>
          </a:p>
          <a:p>
            <a:pPr lvl="1"/>
            <a:r>
              <a:rPr lang="en-US" dirty="0"/>
              <a:t>Use this asymmetry to enable two parties to agree on a shared secret key via public discussion(!)</a:t>
            </a:r>
          </a:p>
          <a:p>
            <a:pPr lvl="2"/>
            <a:r>
              <a:rPr lang="en-US" i="1" dirty="0"/>
              <a:t>Key exchange</a:t>
            </a:r>
          </a:p>
        </p:txBody>
      </p:sp>
    </p:spTree>
    <p:extLst>
      <p:ext uri="{BB962C8B-B14F-4D97-AF65-F5344CB8AC3E}">
        <p14:creationId xmlns:p14="http://schemas.microsoft.com/office/powerpoint/2010/main" val="408449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14142</TotalTime>
  <Words>1592</Words>
  <Application>Microsoft Office PowerPoint</Application>
  <PresentationFormat>On-screen Show (4:3)</PresentationFormat>
  <Paragraphs>220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Brush Script MT</vt:lpstr>
      <vt:lpstr>Calibri</vt:lpstr>
      <vt:lpstr>Cambria Math</vt:lpstr>
      <vt:lpstr>Symbol</vt:lpstr>
      <vt:lpstr>Office Theme</vt:lpstr>
      <vt:lpstr>Cryptography</vt:lpstr>
      <vt:lpstr>PowerPoint Presentation</vt:lpstr>
      <vt:lpstr>Private-key cryptography</vt:lpstr>
      <vt:lpstr>The key-distribution problem</vt:lpstr>
      <vt:lpstr>The key-management problem</vt:lpstr>
      <vt:lpstr>Lack of support for “open systems”</vt:lpstr>
      <vt:lpstr>“Classical” cryptography  offers no solution  to these problems!</vt:lpstr>
      <vt:lpstr>PowerPoint Presentation</vt:lpstr>
      <vt:lpstr>New directions…</vt:lpstr>
      <vt:lpstr>Key exchange</vt:lpstr>
      <vt:lpstr>More formally…</vt:lpstr>
      <vt:lpstr>Formally</vt:lpstr>
      <vt:lpstr>Security</vt:lpstr>
      <vt:lpstr>Notes</vt:lpstr>
      <vt:lpstr>Diffie-Hellman key exchange</vt:lpstr>
      <vt:lpstr>In practice…</vt:lpstr>
      <vt:lpstr>Recall…</vt:lpstr>
      <vt:lpstr>Security?</vt:lpstr>
      <vt:lpstr>Example</vt:lpstr>
      <vt:lpstr>A subtlety</vt:lpstr>
      <vt:lpstr>Modern key-exchange protocols</vt:lpstr>
      <vt:lpstr>PowerPoint Presentation</vt:lpstr>
      <vt:lpstr>Review: private-key setting</vt:lpstr>
      <vt:lpstr>The public-key setting</vt:lpstr>
      <vt:lpstr>Public-key distribution I</vt:lpstr>
      <vt:lpstr>Public-key distribution II</vt:lpstr>
      <vt:lpstr>Public-key distribution</vt:lpstr>
      <vt:lpstr>How does this address the drawbacks of private-key crypto…?</vt:lpstr>
      <vt:lpstr>Public-key vs. private-key crypto</vt:lpstr>
      <vt:lpstr>Why study private-key crypto?</vt:lpstr>
      <vt:lpstr>Primitives</vt:lpstr>
      <vt:lpstr>Public-key encryption</vt:lpstr>
      <vt:lpstr>Public-key encryption</vt:lpstr>
      <vt:lpstr>CPA-security</vt:lpstr>
      <vt:lpstr>CPA-security</vt:lpstr>
      <vt:lpstr>Notes on the definition</vt:lpstr>
      <vt:lpstr>Chosen-ciphertext attacks</vt:lpstr>
      <vt:lpstr>Chosen-ciphertext attacks</vt:lpstr>
      <vt:lpstr>Chosen-ciphertext attacks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1092</cp:revision>
  <dcterms:created xsi:type="dcterms:W3CDTF">2014-06-02T02:25:30Z</dcterms:created>
  <dcterms:modified xsi:type="dcterms:W3CDTF">2022-04-21T14:59:04Z</dcterms:modified>
</cp:coreProperties>
</file>