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418" r:id="rId2"/>
    <p:sldId id="560" r:id="rId3"/>
    <p:sldId id="562" r:id="rId4"/>
    <p:sldId id="563" r:id="rId5"/>
    <p:sldId id="564" r:id="rId6"/>
    <p:sldId id="565" r:id="rId7"/>
    <p:sldId id="566" r:id="rId8"/>
    <p:sldId id="556" r:id="rId9"/>
    <p:sldId id="567" r:id="rId10"/>
    <p:sldId id="557" r:id="rId11"/>
    <p:sldId id="558" r:id="rId12"/>
    <p:sldId id="569" r:id="rId13"/>
    <p:sldId id="570" r:id="rId14"/>
    <p:sldId id="559" r:id="rId15"/>
    <p:sldId id="540" r:id="rId16"/>
    <p:sldId id="541" r:id="rId17"/>
    <p:sldId id="542" r:id="rId18"/>
    <p:sldId id="543" r:id="rId19"/>
    <p:sldId id="544" r:id="rId20"/>
    <p:sldId id="551" r:id="rId21"/>
    <p:sldId id="552" r:id="rId22"/>
    <p:sldId id="561" r:id="rId23"/>
    <p:sldId id="568" r:id="rId24"/>
    <p:sldId id="571" r:id="rId25"/>
    <p:sldId id="572" r:id="rId26"/>
    <p:sldId id="555" r:id="rId27"/>
    <p:sldId id="553" r:id="rId28"/>
    <p:sldId id="573" r:id="rId29"/>
    <p:sldId id="574" r:id="rId30"/>
    <p:sldId id="575" r:id="rId31"/>
    <p:sldId id="576" r:id="rId32"/>
    <p:sldId id="57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91" autoAdjust="0"/>
    <p:restoredTop sz="94660"/>
  </p:normalViewPr>
  <p:slideViewPr>
    <p:cSldViewPr>
      <p:cViewPr varScale="1">
        <p:scale>
          <a:sx n="61" d="100"/>
          <a:sy n="61" d="100"/>
        </p:scale>
        <p:origin x="62" y="50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24</a:t>
            </a: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of hybrid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/>
              </a:rPr>
              <a:t>If  is a CPA-secure public-key scheme, and ’ is a CPA-secure private-key scheme, then </a:t>
            </a:r>
            <a:r>
              <a:rPr lang="en-US" baseline="-25000" dirty="0" err="1">
                <a:sym typeface="Symbol"/>
              </a:rPr>
              <a:t>hy</a:t>
            </a:r>
            <a:r>
              <a:rPr lang="en-US" dirty="0">
                <a:sym typeface="Symbol"/>
              </a:rPr>
              <a:t> is a CPA-secure public-key scheme</a:t>
            </a:r>
          </a:p>
          <a:p>
            <a:pPr lvl="1"/>
            <a:r>
              <a:rPr lang="en-US" dirty="0">
                <a:sym typeface="Symbol"/>
              </a:rPr>
              <a:t>In fact, suffices for ’ to be EAV-secure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If  is a CCA-secure public-key scheme, and ’ is a CCA-secure private-key scheme, then </a:t>
            </a:r>
            <a:r>
              <a:rPr lang="en-US" baseline="-25000" dirty="0" err="1">
                <a:sym typeface="Symbol"/>
              </a:rPr>
              <a:t>hy</a:t>
            </a:r>
            <a:r>
              <a:rPr lang="en-US" dirty="0">
                <a:sym typeface="Symbol"/>
              </a:rPr>
              <a:t> is a CCA-secure public-key scheme</a:t>
            </a:r>
          </a:p>
          <a:p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715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KEM/DEM paradigm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hybrid encryption, something </a:t>
            </a:r>
            <a:r>
              <a:rPr lang="en-US" i="1" dirty="0"/>
              <a:t>weaker </a:t>
            </a:r>
            <a:r>
              <a:rPr lang="en-US" dirty="0"/>
              <a:t>than public-key encryption suffices</a:t>
            </a:r>
          </a:p>
          <a:p>
            <a:r>
              <a:rPr lang="en-US" dirty="0"/>
              <a:t>Sufficient to have a “key encapsulation mechanism” (KEM) that takes a public key and outputs a </a:t>
            </a:r>
            <a:r>
              <a:rPr lang="en-US" dirty="0" err="1"/>
              <a:t>ciphertext</a:t>
            </a:r>
            <a:r>
              <a:rPr lang="en-US" dirty="0"/>
              <a:t> c and a key k</a:t>
            </a:r>
          </a:p>
          <a:p>
            <a:pPr lvl="1"/>
            <a:r>
              <a:rPr lang="en-US" dirty="0"/>
              <a:t>Correctness: k can be recovered from c given </a:t>
            </a:r>
            <a:r>
              <a:rPr lang="en-US" dirty="0" err="1"/>
              <a:t>sk</a:t>
            </a:r>
            <a:endParaRPr lang="en-US" dirty="0"/>
          </a:p>
          <a:p>
            <a:pPr lvl="1"/>
            <a:r>
              <a:rPr lang="en-US" dirty="0"/>
              <a:t>Security: k is indistinguishable from uniform given pk and c; can formally define CPA-/CCA-security</a:t>
            </a:r>
          </a:p>
          <a:p>
            <a:r>
              <a:rPr lang="en-US" dirty="0"/>
              <a:t>Can still combine with symmetric-key encryption (DEM) as before!</a:t>
            </a:r>
          </a:p>
        </p:txBody>
      </p:sp>
    </p:spTree>
    <p:extLst>
      <p:ext uri="{BB962C8B-B14F-4D97-AF65-F5344CB8AC3E}">
        <p14:creationId xmlns:p14="http://schemas.microsoft.com/office/powerpoint/2010/main" val="58623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KEM/DEM paradigm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514600"/>
            <a:ext cx="3956638" cy="281940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96" y="2465670"/>
            <a:ext cx="3711267" cy="28683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0" y="5486400"/>
            <a:ext cx="2438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Hybrid encryption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48400" y="5486400"/>
            <a:ext cx="1479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KEM/DEM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850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of KEM/DEM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/>
              </a:rPr>
              <a:t>If  is a CPA-secure KEM, and ’ is a CPA-secure private-key scheme, then combination is a CPA-secure public-key scheme</a:t>
            </a:r>
          </a:p>
          <a:p>
            <a:pPr lvl="1"/>
            <a:r>
              <a:rPr lang="en-US" dirty="0">
                <a:sym typeface="Symbol"/>
              </a:rPr>
              <a:t>Suffices for ’ to be EAV-secure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If  is a CCA-secure KEM, and ’ is a CCA-secure private-key scheme, then combination is a CCA-secure public-key scheme</a:t>
            </a:r>
          </a:p>
          <a:p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53426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KEMs vs. PKE schemes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short messages, direct encryption using a PKE scheme (with no hybrid encryption) can sometimes be the best choice</a:t>
            </a:r>
          </a:p>
          <a:p>
            <a:endParaRPr lang="en-US" dirty="0"/>
          </a:p>
          <a:p>
            <a:r>
              <a:rPr lang="en-US" dirty="0"/>
              <a:t>For anything longer, KEM/DEM or hybrid encryption will be more efficient</a:t>
            </a:r>
          </a:p>
          <a:p>
            <a:pPr lvl="1"/>
            <a:r>
              <a:rPr lang="en-US" dirty="0"/>
              <a:t>This is how things are done in practice (unless very short messages are being encrypted)</a:t>
            </a:r>
          </a:p>
        </p:txBody>
      </p:sp>
    </p:spTree>
    <p:extLst>
      <p:ext uri="{BB962C8B-B14F-4D97-AF65-F5344CB8AC3E}">
        <p14:creationId xmlns:p14="http://schemas.microsoft.com/office/powerpoint/2010/main" val="2884191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tx1"/>
                </a:solidFill>
              </a:rPr>
              <a:t>Dlog</a:t>
            </a:r>
            <a:r>
              <a:rPr lang="en-US" sz="4000" dirty="0">
                <a:solidFill>
                  <a:schemeClr val="tx1"/>
                </a:solidFill>
              </a:rPr>
              <a:t>-based PKE</a:t>
            </a:r>
          </a:p>
        </p:txBody>
      </p:sp>
    </p:spTree>
    <p:extLst>
      <p:ext uri="{BB962C8B-B14F-4D97-AF65-F5344CB8AC3E}">
        <p14:creationId xmlns:p14="http://schemas.microsoft.com/office/powerpoint/2010/main" val="3646772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Diffie</a:t>
            </a:r>
            <a:r>
              <a:rPr lang="en-US" altLang="en-US" dirty="0"/>
              <a:t>-Hellman key exchange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>
            <a:cxnSpLocks/>
          </p:cNvCxnSpPr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cxnSpLocks/>
          </p:cNvCxnSpPr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52512" y="5257800"/>
            <a:ext cx="12137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k = (h</a:t>
            </a:r>
            <a:r>
              <a:rPr lang="en-US" sz="2400" baseline="-25000" dirty="0">
                <a:sym typeface="Symbol"/>
              </a:rPr>
              <a:t>2</a:t>
            </a:r>
            <a:r>
              <a:rPr lang="en-US" sz="2400" dirty="0">
                <a:sym typeface="Symbol"/>
              </a:rPr>
              <a:t>)</a:t>
            </a:r>
            <a:r>
              <a:rPr lang="en-US" sz="2400" baseline="30000" dirty="0">
                <a:sym typeface="Symbol"/>
              </a:rPr>
              <a:t>x</a:t>
            </a:r>
            <a:endParaRPr lang="en-US" sz="2400" dirty="0">
              <a:sym typeface="Symbol"/>
            </a:endParaRPr>
          </a:p>
          <a:p>
            <a:r>
              <a:rPr lang="en-US" sz="2400" dirty="0">
                <a:sym typeface="Symbol"/>
              </a:rPr>
              <a:t>m = c</a:t>
            </a:r>
            <a:r>
              <a:rPr lang="en-US" sz="2400" baseline="-25000" dirty="0">
                <a:sym typeface="Symbol"/>
              </a:rPr>
              <a:t>2</a:t>
            </a:r>
            <a:r>
              <a:rPr lang="en-US" sz="2400" dirty="0">
                <a:sym typeface="Symbol"/>
              </a:rPr>
              <a:t>/k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07301" y="51054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k = (h</a:t>
            </a:r>
            <a:r>
              <a:rPr lang="en-US" sz="2400" baseline="-25000" dirty="0">
                <a:sym typeface="Symbol"/>
              </a:rPr>
              <a:t>1</a:t>
            </a:r>
            <a:r>
              <a:rPr lang="en-US" sz="2400" dirty="0">
                <a:sym typeface="Symbol"/>
              </a:rPr>
              <a:t>)</a:t>
            </a:r>
            <a:r>
              <a:rPr lang="en-US" sz="2400" baseline="30000" dirty="0">
                <a:sym typeface="Symbol"/>
              </a:rPr>
              <a:t>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7911" y="3962400"/>
            <a:ext cx="2225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/>
              <a:t>(G, q, g)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>
                <a:latin typeface="Brush Script MT" panose="03060802040406070304" pitchFamily="66" charset="0"/>
              </a:rPr>
              <a:t>G</a:t>
            </a:r>
            <a:r>
              <a:rPr lang="en-US" sz="2400" dirty="0"/>
              <a:t>(1</a:t>
            </a:r>
            <a:r>
              <a:rPr lang="en-US" sz="2400" baseline="30000" dirty="0"/>
              <a:t>n</a:t>
            </a:r>
            <a:r>
              <a:rPr lang="en-US" sz="2400" dirty="0"/>
              <a:t>)</a:t>
            </a:r>
          </a:p>
          <a:p>
            <a:pPr marL="0" lvl="1" algn="ctr"/>
            <a:r>
              <a:rPr lang="en-US" sz="2400" dirty="0"/>
              <a:t>x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 err="1">
                <a:latin typeface="Cambria Math"/>
                <a:ea typeface="Cambria Math"/>
              </a:rPr>
              <a:t>ℤ</a:t>
            </a:r>
            <a:r>
              <a:rPr lang="en-US" sz="2400" baseline="-25000" dirty="0" err="1">
                <a:latin typeface="Cambria Math"/>
                <a:ea typeface="Cambria Math"/>
              </a:rPr>
              <a:t>q</a:t>
            </a:r>
            <a:endParaRPr lang="en-US" sz="2400" dirty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1</a:t>
            </a:r>
            <a:r>
              <a:rPr lang="en-US" sz="2400" dirty="0">
                <a:ea typeface="Cambria Math"/>
              </a:rPr>
              <a:t> = </a:t>
            </a:r>
            <a:r>
              <a:rPr lang="en-US" sz="2400" dirty="0" err="1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2208" y="2304871"/>
            <a:ext cx="1391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G, q, g, h</a:t>
            </a:r>
            <a:r>
              <a:rPr lang="en-US" sz="2400" baseline="-25000" dirty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56192" y="3962400"/>
            <a:ext cx="10631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/>
              <a:t>y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 err="1">
                <a:latin typeface="Cambria Math"/>
                <a:ea typeface="Cambria Math"/>
              </a:rPr>
              <a:t>ℤ</a:t>
            </a:r>
            <a:r>
              <a:rPr lang="en-US" sz="2400" baseline="-25000" dirty="0" err="1">
                <a:latin typeface="Cambria Math"/>
                <a:ea typeface="Cambria Math"/>
              </a:rPr>
              <a:t>q</a:t>
            </a:r>
            <a:endParaRPr lang="en-US" sz="2400" dirty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2</a:t>
            </a:r>
            <a:r>
              <a:rPr lang="en-US" sz="2400" dirty="0">
                <a:ea typeface="Cambria Math"/>
              </a:rPr>
              <a:t> = </a:t>
            </a:r>
            <a:r>
              <a:rPr lang="en-US" sz="2400" dirty="0" err="1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22818" y="3291006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</a:t>
            </a:r>
            <a:r>
              <a:rPr lang="en-US" sz="2400" baseline="-25000" dirty="0"/>
              <a:t>2</a:t>
            </a:r>
            <a:endParaRPr lang="en-US" dirty="0"/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200400" y="44958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438848" y="403860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486801-216E-4A13-93FA-5551A85C14E3}"/>
              </a:ext>
            </a:extLst>
          </p:cNvPr>
          <p:cNvSpPr txBox="1"/>
          <p:nvPr/>
        </p:nvSpPr>
        <p:spPr>
          <a:xfrm>
            <a:off x="6698296" y="5486400"/>
            <a:ext cx="1378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/>
              <a:t>2</a:t>
            </a:r>
            <a:r>
              <a:rPr lang="en-US" sz="2400" dirty="0"/>
              <a:t> =  k · m</a:t>
            </a:r>
          </a:p>
        </p:txBody>
      </p:sp>
    </p:spTree>
    <p:extLst>
      <p:ext uri="{BB962C8B-B14F-4D97-AF65-F5344CB8AC3E}">
        <p14:creationId xmlns:p14="http://schemas.microsoft.com/office/powerpoint/2010/main" val="420586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3" grpId="0"/>
      <p:bldP spid="6" grpId="0"/>
      <p:bldP spid="14" grpId="0"/>
      <p:bldP spid="15" grpId="0"/>
      <p:bldP spid="2" grpId="0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El </a:t>
            </a:r>
            <a:r>
              <a:rPr lang="en-US" altLang="en-US" dirty="0" err="1"/>
              <a:t>Gamal</a:t>
            </a:r>
            <a:r>
              <a:rPr lang="en-US" altLang="en-US" dirty="0"/>
              <a:t> encryption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>
            <a:cxnSpLocks/>
          </p:cNvCxnSpPr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cxnSpLocks/>
          </p:cNvCxnSpPr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52512" y="5257800"/>
            <a:ext cx="12137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k = (h</a:t>
            </a:r>
            <a:r>
              <a:rPr lang="en-US" sz="2400" baseline="-25000" dirty="0">
                <a:sym typeface="Symbol"/>
              </a:rPr>
              <a:t>2</a:t>
            </a:r>
            <a:r>
              <a:rPr lang="en-US" sz="2400" dirty="0">
                <a:sym typeface="Symbol"/>
              </a:rPr>
              <a:t>)</a:t>
            </a:r>
            <a:r>
              <a:rPr lang="en-US" sz="2400" baseline="30000" dirty="0">
                <a:sym typeface="Symbol"/>
              </a:rPr>
              <a:t>x</a:t>
            </a:r>
            <a:endParaRPr lang="en-US" sz="2400" dirty="0">
              <a:sym typeface="Symbol"/>
            </a:endParaRPr>
          </a:p>
          <a:p>
            <a:r>
              <a:rPr lang="en-US" sz="2400" dirty="0">
                <a:sym typeface="Symbol"/>
              </a:rPr>
              <a:t>m = c</a:t>
            </a:r>
            <a:r>
              <a:rPr lang="en-US" sz="2400" baseline="-25000" dirty="0">
                <a:sym typeface="Symbol"/>
              </a:rPr>
              <a:t>2</a:t>
            </a:r>
            <a:r>
              <a:rPr lang="en-US" sz="2400" dirty="0">
                <a:sym typeface="Symbol"/>
              </a:rPr>
              <a:t>/k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07301" y="51054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k = (h</a:t>
            </a:r>
            <a:r>
              <a:rPr lang="en-US" sz="2400" baseline="-25000" dirty="0">
                <a:sym typeface="Symbol"/>
              </a:rPr>
              <a:t>1</a:t>
            </a:r>
            <a:r>
              <a:rPr lang="en-US" sz="2400" dirty="0">
                <a:sym typeface="Symbol"/>
              </a:rPr>
              <a:t>)</a:t>
            </a:r>
            <a:r>
              <a:rPr lang="en-US" sz="2400" baseline="30000" dirty="0">
                <a:sym typeface="Symbol"/>
              </a:rPr>
              <a:t>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7911" y="3962400"/>
            <a:ext cx="2225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/>
              <a:t>(G, q, g)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>
                <a:latin typeface="Brush Script MT" panose="03060802040406070304" pitchFamily="66" charset="0"/>
              </a:rPr>
              <a:t>G</a:t>
            </a:r>
            <a:r>
              <a:rPr lang="en-US" sz="2400" dirty="0"/>
              <a:t>(1</a:t>
            </a:r>
            <a:r>
              <a:rPr lang="en-US" sz="2400" baseline="30000" dirty="0"/>
              <a:t>n</a:t>
            </a:r>
            <a:r>
              <a:rPr lang="en-US" sz="2400" dirty="0"/>
              <a:t>)</a:t>
            </a:r>
          </a:p>
          <a:p>
            <a:pPr marL="0" lvl="1" algn="ctr"/>
            <a:r>
              <a:rPr lang="en-US" sz="2400" dirty="0"/>
              <a:t>x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 err="1">
                <a:latin typeface="Cambria Math"/>
                <a:ea typeface="Cambria Math"/>
              </a:rPr>
              <a:t>ℤ</a:t>
            </a:r>
            <a:r>
              <a:rPr lang="en-US" sz="2400" baseline="-25000" dirty="0" err="1">
                <a:latin typeface="Cambria Math"/>
                <a:ea typeface="Cambria Math"/>
              </a:rPr>
              <a:t>q</a:t>
            </a:r>
            <a:endParaRPr lang="en-US" sz="2400" dirty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1</a:t>
            </a:r>
            <a:r>
              <a:rPr lang="en-US" sz="2400" dirty="0">
                <a:ea typeface="Cambria Math"/>
              </a:rPr>
              <a:t> = </a:t>
            </a:r>
            <a:r>
              <a:rPr lang="en-US" sz="2400" dirty="0" err="1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2208" y="2304871"/>
            <a:ext cx="1391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G, q, g, h</a:t>
            </a:r>
            <a:r>
              <a:rPr lang="en-US" sz="2400" baseline="-25000" dirty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56192" y="3962400"/>
            <a:ext cx="10631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/>
              <a:t>y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 err="1">
                <a:latin typeface="Cambria Math"/>
                <a:ea typeface="Cambria Math"/>
              </a:rPr>
              <a:t>ℤ</a:t>
            </a:r>
            <a:r>
              <a:rPr lang="en-US" sz="2400" baseline="-25000" dirty="0" err="1">
                <a:latin typeface="Cambria Math"/>
                <a:ea typeface="Cambria Math"/>
              </a:rPr>
              <a:t>q</a:t>
            </a:r>
            <a:endParaRPr lang="en-US" sz="2400" dirty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2</a:t>
            </a:r>
            <a:r>
              <a:rPr lang="en-US" sz="2400" dirty="0">
                <a:ea typeface="Cambria Math"/>
              </a:rPr>
              <a:t> = </a:t>
            </a:r>
            <a:r>
              <a:rPr lang="en-US" sz="2400" dirty="0" err="1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22818" y="3291006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</a:t>
            </a:r>
            <a:r>
              <a:rPr lang="en-US" sz="2400" baseline="-25000" dirty="0"/>
              <a:t>2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200400" y="44958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438848" y="403860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517911" y="3962400"/>
            <a:ext cx="2225289" cy="1200329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276600" y="2114729"/>
            <a:ext cx="838200" cy="24747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86000" y="1671935"/>
            <a:ext cx="1427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Public key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582607" y="4038599"/>
            <a:ext cx="1570793" cy="2050191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905849" y="3291005"/>
            <a:ext cx="148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</a:t>
            </a:r>
            <a:r>
              <a:rPr lang="en-US" sz="2400" baseline="-25000" dirty="0"/>
              <a:t>2</a:t>
            </a:r>
            <a:r>
              <a:rPr lang="en-US" sz="2400" dirty="0"/>
              <a:t>, h</a:t>
            </a:r>
            <a:r>
              <a:rPr lang="en-US" sz="2400" baseline="-25000" dirty="0"/>
              <a:t>1</a:t>
            </a:r>
            <a:r>
              <a:rPr lang="en-US" sz="2400" baseline="30000" dirty="0"/>
              <a:t>y</a:t>
            </a:r>
            <a:r>
              <a:rPr lang="en-US" sz="2400" dirty="0"/>
              <a:t> · m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90602" y="5257800"/>
            <a:ext cx="1295398" cy="830997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61EB1E-BEE5-4519-8AFF-0620604C6CF8}"/>
              </a:ext>
            </a:extLst>
          </p:cNvPr>
          <p:cNvSpPr txBox="1"/>
          <p:nvPr/>
        </p:nvSpPr>
        <p:spPr>
          <a:xfrm>
            <a:off x="6698296" y="5486400"/>
            <a:ext cx="1378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/>
              <a:t>2</a:t>
            </a:r>
            <a:r>
              <a:rPr lang="en-US" sz="2400" dirty="0"/>
              <a:t> =  k · m</a:t>
            </a:r>
          </a:p>
        </p:txBody>
      </p:sp>
    </p:spTree>
    <p:extLst>
      <p:ext uri="{BB962C8B-B14F-4D97-AF65-F5344CB8AC3E}">
        <p14:creationId xmlns:p14="http://schemas.microsoft.com/office/powerpoint/2010/main" val="3712627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-0.00034 -0.1113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5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2" grpId="1"/>
      <p:bldP spid="5" grpId="0" animBg="1"/>
      <p:bldP spid="13" grpId="0"/>
      <p:bldP spid="17" grpId="0" animBg="1"/>
      <p:bldP spid="18" grpId="0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Gamal</a:t>
            </a:r>
            <a:r>
              <a:rPr lang="en-US" dirty="0"/>
              <a:t>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Gen(1</a:t>
            </a:r>
            <a:r>
              <a:rPr lang="en-US" baseline="30000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Run </a:t>
            </a:r>
            <a:r>
              <a:rPr lang="en-US" dirty="0">
                <a:latin typeface="Brush Script MT" panose="03060802040406070304" pitchFamily="66" charset="0"/>
              </a:rPr>
              <a:t>G</a:t>
            </a:r>
            <a:r>
              <a:rPr lang="en-US" dirty="0"/>
              <a:t>(1</a:t>
            </a:r>
            <a:r>
              <a:rPr lang="en-US" baseline="30000" dirty="0"/>
              <a:t>n</a:t>
            </a:r>
            <a:r>
              <a:rPr lang="en-US" dirty="0"/>
              <a:t>) to obtain G, q, g. Choose uniform </a:t>
            </a:r>
            <a:r>
              <a:rPr lang="en-US" dirty="0" err="1"/>
              <a:t>x</a:t>
            </a:r>
            <a:r>
              <a:rPr lang="en-US" dirty="0" err="1">
                <a:sym typeface="Symbol"/>
              </a:rPr>
              <a:t></a:t>
            </a:r>
            <a:r>
              <a:rPr lang="en-US" dirty="0" err="1">
                <a:latin typeface="Cambria Math"/>
                <a:ea typeface="Cambria Math"/>
              </a:rPr>
              <a:t>ℤ</a:t>
            </a:r>
            <a:r>
              <a:rPr lang="en-US" baseline="-25000" dirty="0" err="1">
                <a:ea typeface="Cambria Math"/>
              </a:rPr>
              <a:t>q</a:t>
            </a:r>
            <a:r>
              <a:rPr lang="en-US" baseline="-25000" dirty="0"/>
              <a:t>.</a:t>
            </a:r>
            <a:r>
              <a:rPr lang="en-US" dirty="0"/>
              <a:t> The public key is (G, q, g, </a:t>
            </a:r>
            <a:r>
              <a:rPr lang="en-US" dirty="0" err="1"/>
              <a:t>g</a:t>
            </a:r>
            <a:r>
              <a:rPr lang="en-US" baseline="30000" dirty="0" err="1"/>
              <a:t>x</a:t>
            </a:r>
            <a:r>
              <a:rPr lang="en-US" dirty="0"/>
              <a:t>) and the private key is x</a:t>
            </a:r>
          </a:p>
          <a:p>
            <a:endParaRPr lang="en-US" dirty="0"/>
          </a:p>
          <a:p>
            <a:r>
              <a:rPr lang="en-US" dirty="0" err="1"/>
              <a:t>Enc</a:t>
            </a:r>
            <a:r>
              <a:rPr lang="en-US" baseline="-25000" dirty="0" err="1"/>
              <a:t>pk</a:t>
            </a:r>
            <a:r>
              <a:rPr lang="en-US" dirty="0"/>
              <a:t>(m), where </a:t>
            </a:r>
            <a:r>
              <a:rPr lang="en-US" dirty="0" err="1"/>
              <a:t>pk</a:t>
            </a:r>
            <a:r>
              <a:rPr lang="en-US" dirty="0"/>
              <a:t> = (G, q, g, h) and m </a:t>
            </a:r>
            <a:r>
              <a:rPr lang="en-US" dirty="0">
                <a:sym typeface="Symbol"/>
              </a:rPr>
              <a:t> G</a:t>
            </a:r>
            <a:endParaRPr lang="en-US" dirty="0"/>
          </a:p>
          <a:p>
            <a:pPr lvl="1"/>
            <a:r>
              <a:rPr lang="en-US" dirty="0"/>
              <a:t>Choose uniform y</a:t>
            </a:r>
            <a:r>
              <a:rPr lang="en-US" dirty="0">
                <a:sym typeface="Symbol"/>
              </a:rPr>
              <a:t>  </a:t>
            </a:r>
            <a:r>
              <a:rPr lang="en-US" dirty="0" err="1">
                <a:latin typeface="Cambria Math"/>
                <a:ea typeface="Cambria Math"/>
              </a:rPr>
              <a:t>ℤ</a:t>
            </a:r>
            <a:r>
              <a:rPr lang="en-US" baseline="-25000" dirty="0" err="1">
                <a:ea typeface="Cambria Math"/>
              </a:rPr>
              <a:t>q</a:t>
            </a:r>
            <a:r>
              <a:rPr lang="en-US" baseline="-25000" dirty="0"/>
              <a:t>.</a:t>
            </a:r>
            <a:r>
              <a:rPr lang="en-US" dirty="0"/>
              <a:t> The </a:t>
            </a:r>
            <a:r>
              <a:rPr lang="en-US" dirty="0" err="1"/>
              <a:t>ciphertext</a:t>
            </a:r>
            <a:r>
              <a:rPr lang="en-US" dirty="0"/>
              <a:t> is </a:t>
            </a:r>
            <a:r>
              <a:rPr lang="en-US" dirty="0" err="1"/>
              <a:t>g</a:t>
            </a:r>
            <a:r>
              <a:rPr lang="en-US" baseline="30000" dirty="0" err="1"/>
              <a:t>y</a:t>
            </a:r>
            <a:r>
              <a:rPr lang="en-US" dirty="0"/>
              <a:t>, </a:t>
            </a:r>
            <a:r>
              <a:rPr lang="en-US" dirty="0" err="1"/>
              <a:t>h</a:t>
            </a:r>
            <a:r>
              <a:rPr lang="en-US" baseline="30000" dirty="0" err="1"/>
              <a:t>y</a:t>
            </a:r>
            <a:r>
              <a:rPr lang="en-US" dirty="0" err="1"/>
              <a:t>·m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Dec</a:t>
            </a:r>
            <a:r>
              <a:rPr lang="en-US" baseline="-25000" dirty="0" err="1"/>
              <a:t>sk</a:t>
            </a:r>
            <a:r>
              <a:rPr lang="en-US" dirty="0"/>
              <a:t>(c</a:t>
            </a:r>
            <a:r>
              <a:rPr lang="en-US" baseline="-25000" dirty="0"/>
              <a:t>1</a:t>
            </a:r>
            <a:r>
              <a:rPr lang="en-US" dirty="0"/>
              <a:t>, c</a:t>
            </a:r>
            <a:r>
              <a:rPr lang="en-US" baseline="-25000" dirty="0"/>
              <a:t>2</a:t>
            </a:r>
            <a:r>
              <a:rPr lang="en-US" dirty="0"/>
              <a:t>), where </a:t>
            </a:r>
            <a:r>
              <a:rPr lang="en-US" dirty="0" err="1"/>
              <a:t>sk</a:t>
            </a:r>
            <a:r>
              <a:rPr lang="en-US" dirty="0"/>
              <a:t> = x</a:t>
            </a:r>
          </a:p>
          <a:p>
            <a:pPr lvl="1"/>
            <a:r>
              <a:rPr lang="en-US" dirty="0"/>
              <a:t>Output c</a:t>
            </a:r>
            <a:r>
              <a:rPr lang="en-US" baseline="-25000" dirty="0"/>
              <a:t>2</a:t>
            </a:r>
            <a:r>
              <a:rPr lang="en-US" dirty="0"/>
              <a:t>/c</a:t>
            </a:r>
            <a:r>
              <a:rPr lang="en-US" baseline="-25000" dirty="0"/>
              <a:t>1</a:t>
            </a:r>
            <a:r>
              <a:rPr lang="en-US" baseline="30000" dirty="0"/>
              <a:t>x</a:t>
            </a:r>
            <a:r>
              <a:rPr lang="en-US" dirty="0"/>
              <a:t> = c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 c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baseline="30000" dirty="0">
                <a:sym typeface="Symbol" panose="05050102010706020507" pitchFamily="18" charset="2"/>
              </a:rPr>
              <a:t>-x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4643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If the DDH assumption is hard for </a:t>
            </a:r>
            <a:r>
              <a:rPr lang="en-US" dirty="0">
                <a:latin typeface="Brush Script MT" panose="03060802040406070304" pitchFamily="66" charset="0"/>
              </a:rPr>
              <a:t>G</a:t>
            </a:r>
            <a:r>
              <a:rPr lang="en-US" dirty="0"/>
              <a:t>, then the El </a:t>
            </a:r>
            <a:r>
              <a:rPr lang="en-US" dirty="0" err="1"/>
              <a:t>Gamal</a:t>
            </a:r>
            <a:r>
              <a:rPr lang="en-US" dirty="0"/>
              <a:t> encryption scheme is CPA-secure</a:t>
            </a:r>
          </a:p>
          <a:p>
            <a:pPr lvl="1"/>
            <a:r>
              <a:rPr lang="en-US" dirty="0"/>
              <a:t>Follows from security of </a:t>
            </a:r>
            <a:r>
              <a:rPr lang="en-US" dirty="0" err="1"/>
              <a:t>Diffie</a:t>
            </a:r>
            <a:r>
              <a:rPr lang="en-US" dirty="0"/>
              <a:t>-Hellman key exchange, or can be proved directly</a:t>
            </a:r>
          </a:p>
          <a:p>
            <a:pPr lvl="1"/>
            <a:r>
              <a:rPr lang="en-US" dirty="0"/>
              <a:t>Note that the discrete-logarithm assumption alone is not enough here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</a:t>
            </a:r>
            <a:r>
              <a:rPr lang="en-US" dirty="0"/>
              <a:t> Secure for encryption of multiple messages (using the same public key)!</a:t>
            </a:r>
          </a:p>
          <a:p>
            <a:pPr lvl="1"/>
            <a:r>
              <a:rPr lang="en-US" dirty="0"/>
              <a:t>Note that sender(s) must use fresh randomness for each encryption</a:t>
            </a:r>
          </a:p>
        </p:txBody>
      </p:sp>
    </p:spTree>
    <p:extLst>
      <p:ext uri="{BB962C8B-B14F-4D97-AF65-F5344CB8AC3E}">
        <p14:creationId xmlns:p14="http://schemas.microsoft.com/office/powerpoint/2010/main" val="3524255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Hybrid encryption and KEMs</a:t>
            </a:r>
          </a:p>
        </p:txBody>
      </p:sp>
    </p:spTree>
    <p:extLst>
      <p:ext uri="{BB962C8B-B14F-4D97-AF65-F5344CB8AC3E}">
        <p14:creationId xmlns:p14="http://schemas.microsoft.com/office/powerpoint/2010/main" val="405371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Chosen-</a:t>
            </a:r>
            <a:r>
              <a:rPr lang="en-US" dirty="0" err="1"/>
              <a:t>ciphertext</a:t>
            </a:r>
            <a:r>
              <a:rPr lang="en-US" dirty="0"/>
              <a:t> attacks?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El </a:t>
            </a:r>
            <a:r>
              <a:rPr lang="en-US" dirty="0" err="1"/>
              <a:t>Gamal</a:t>
            </a:r>
            <a:r>
              <a:rPr lang="en-US" dirty="0"/>
              <a:t> encryption is </a:t>
            </a:r>
            <a:r>
              <a:rPr lang="en-US" i="1" dirty="0"/>
              <a:t>not</a:t>
            </a:r>
            <a:r>
              <a:rPr lang="en-US" dirty="0"/>
              <a:t> secure against chosen-</a:t>
            </a:r>
            <a:r>
              <a:rPr lang="en-US" dirty="0" err="1"/>
              <a:t>ciphertext</a:t>
            </a:r>
            <a:r>
              <a:rPr lang="en-US" dirty="0"/>
              <a:t> attacks</a:t>
            </a:r>
          </a:p>
          <a:p>
            <a:pPr lvl="1"/>
            <a:r>
              <a:rPr lang="en-US" dirty="0"/>
              <a:t>Follows from the fact that it is </a:t>
            </a:r>
            <a:r>
              <a:rPr lang="en-US" i="1" dirty="0"/>
              <a:t>malleable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Given </a:t>
            </a:r>
            <a:r>
              <a:rPr lang="en-US" dirty="0" err="1"/>
              <a:t>ciphertext</a:t>
            </a:r>
            <a:r>
              <a:rPr lang="en-US" dirty="0"/>
              <a:t> (c</a:t>
            </a:r>
            <a:r>
              <a:rPr lang="en-US" baseline="-25000" dirty="0"/>
              <a:t>1</a:t>
            </a:r>
            <a:r>
              <a:rPr lang="en-US" dirty="0"/>
              <a:t>, c</a:t>
            </a:r>
            <a:r>
              <a:rPr lang="en-US" baseline="-25000" dirty="0"/>
              <a:t>2</a:t>
            </a:r>
            <a:r>
              <a:rPr lang="en-US" dirty="0"/>
              <a:t>), transform it to obtain the </a:t>
            </a:r>
            <a:r>
              <a:rPr lang="en-US" dirty="0" err="1"/>
              <a:t>ciphertext</a:t>
            </a:r>
            <a:r>
              <a:rPr lang="en-US" dirty="0"/>
              <a:t> (c</a:t>
            </a:r>
            <a:r>
              <a:rPr lang="en-US" baseline="-25000" dirty="0"/>
              <a:t>1</a:t>
            </a:r>
            <a:r>
              <a:rPr lang="en-US" dirty="0"/>
              <a:t>, c’</a:t>
            </a:r>
            <a:r>
              <a:rPr lang="en-US" baseline="-25000" dirty="0"/>
              <a:t>2</a:t>
            </a:r>
            <a:r>
              <a:rPr lang="en-US" dirty="0"/>
              <a:t>) = (c</a:t>
            </a:r>
            <a:r>
              <a:rPr lang="en-US" baseline="-25000" dirty="0"/>
              <a:t>1</a:t>
            </a:r>
            <a:r>
              <a:rPr lang="en-US" dirty="0"/>
              <a:t>,  </a:t>
            </a:r>
            <a:r>
              <a:rPr lang="en-US" dirty="0">
                <a:sym typeface="Symbol"/>
              </a:rPr>
              <a:t></a:t>
            </a:r>
            <a:r>
              <a:rPr lang="en-US" dirty="0"/>
              <a:t> · c</a:t>
            </a:r>
            <a:r>
              <a:rPr lang="en-US" baseline="-25000" dirty="0"/>
              <a:t>2</a:t>
            </a:r>
            <a:r>
              <a:rPr lang="en-US" dirty="0"/>
              <a:t>) for arbitrary </a:t>
            </a:r>
            <a:r>
              <a:rPr lang="en-US" dirty="0">
                <a:sym typeface="Symbol"/>
              </a:rPr>
              <a:t></a:t>
            </a:r>
            <a:endParaRPr lang="en-US" dirty="0"/>
          </a:p>
          <a:p>
            <a:pPr lvl="1"/>
            <a:r>
              <a:rPr lang="en-US" dirty="0"/>
              <a:t>Since               (c</a:t>
            </a:r>
            <a:r>
              <a:rPr lang="en-US" baseline="-25000" dirty="0"/>
              <a:t>1</a:t>
            </a:r>
            <a:r>
              <a:rPr lang="en-US" dirty="0"/>
              <a:t>, c</a:t>
            </a:r>
            <a:r>
              <a:rPr lang="en-US" baseline="-25000" dirty="0"/>
              <a:t>2</a:t>
            </a:r>
            <a:r>
              <a:rPr lang="en-US" dirty="0"/>
              <a:t>) = (</a:t>
            </a:r>
            <a:r>
              <a:rPr lang="en-US" dirty="0" err="1"/>
              <a:t>g</a:t>
            </a:r>
            <a:r>
              <a:rPr lang="en-US" baseline="30000" dirty="0" err="1"/>
              <a:t>y</a:t>
            </a:r>
            <a:r>
              <a:rPr lang="en-US" dirty="0"/>
              <a:t>,   </a:t>
            </a:r>
            <a:r>
              <a:rPr lang="en-US" dirty="0" err="1"/>
              <a:t>h</a:t>
            </a:r>
            <a:r>
              <a:rPr lang="en-US" baseline="30000" dirty="0" err="1"/>
              <a:t>y</a:t>
            </a:r>
            <a:r>
              <a:rPr lang="en-US" dirty="0"/>
              <a:t> · m), </a:t>
            </a:r>
            <a:br>
              <a:rPr lang="en-US" dirty="0"/>
            </a:br>
            <a:r>
              <a:rPr lang="en-US" dirty="0"/>
              <a:t>we have        (c</a:t>
            </a:r>
            <a:r>
              <a:rPr lang="en-US" baseline="-25000" dirty="0"/>
              <a:t>1</a:t>
            </a:r>
            <a:r>
              <a:rPr lang="en-US" dirty="0"/>
              <a:t>, c’</a:t>
            </a:r>
            <a:r>
              <a:rPr lang="en-US" baseline="-25000" dirty="0"/>
              <a:t>2</a:t>
            </a:r>
            <a:r>
              <a:rPr lang="en-US" dirty="0"/>
              <a:t>) = (</a:t>
            </a:r>
            <a:r>
              <a:rPr lang="en-US" dirty="0" err="1"/>
              <a:t>g</a:t>
            </a:r>
            <a:r>
              <a:rPr lang="en-US" baseline="30000" dirty="0" err="1"/>
              <a:t>y</a:t>
            </a:r>
            <a:r>
              <a:rPr lang="en-US" dirty="0"/>
              <a:t>,  </a:t>
            </a:r>
            <a:r>
              <a:rPr lang="en-US" dirty="0" err="1"/>
              <a:t>h</a:t>
            </a:r>
            <a:r>
              <a:rPr lang="en-US" baseline="30000" dirty="0" err="1"/>
              <a:t>y</a:t>
            </a:r>
            <a:r>
              <a:rPr lang="en-US" dirty="0"/>
              <a:t> · (</a:t>
            </a:r>
            <a:r>
              <a:rPr lang="en-US" dirty="0">
                <a:sym typeface="Symbol"/>
              </a:rPr>
              <a:t>m))</a:t>
            </a:r>
          </a:p>
          <a:p>
            <a:pPr lvl="1"/>
            <a:r>
              <a:rPr lang="en-US" dirty="0">
                <a:sym typeface="Symbol"/>
              </a:rPr>
              <a:t>I.e., encryption of m becomes an encryption of m!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28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Attack!</a:t>
            </a:r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54652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971029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207" y="4723629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789412" y="1676400"/>
            <a:ext cx="1287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G, q, g, h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743200" y="2537895"/>
            <a:ext cx="35814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78183" y="2510135"/>
            <a:ext cx="798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, c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2743200" y="4419600"/>
            <a:ext cx="35814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962400" y="4338935"/>
            <a:ext cx="10999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, 2 ·c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895600" y="1066800"/>
            <a:ext cx="33217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(Assume 2 </a:t>
            </a:r>
            <a:r>
              <a:rPr lang="en-US" sz="2800" dirty="0">
                <a:sym typeface="Symbol"/>
              </a:rPr>
              <a:t> </a:t>
            </a:r>
            <a:r>
              <a:rPr lang="en-US" sz="2800" dirty="0"/>
              <a:t>G </a:t>
            </a:r>
            <a:r>
              <a:rPr lang="en-US" sz="2800" dirty="0">
                <a:sym typeface="Symbol"/>
              </a:rPr>
              <a:t> </a:t>
            </a:r>
            <a:r>
              <a:rPr lang="en-US" sz="2800" dirty="0">
                <a:latin typeface="Cambria Math"/>
                <a:ea typeface="Cambria Math"/>
              </a:rPr>
              <a:t>ℤ</a:t>
            </a:r>
            <a:r>
              <a:rPr lang="en-US" sz="2800" baseline="30000" dirty="0">
                <a:latin typeface="Cambria Math"/>
                <a:ea typeface="Cambria Math"/>
              </a:rPr>
              <a:t>*</a:t>
            </a:r>
            <a:r>
              <a:rPr lang="en-US" sz="2800" baseline="-25000" dirty="0">
                <a:ea typeface="Cambria Math"/>
              </a:rPr>
              <a:t>p</a:t>
            </a:r>
            <a:r>
              <a:rPr lang="en-US" sz="2800" dirty="0">
                <a:ea typeface="Cambria Math"/>
              </a:rPr>
              <a:t>)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400800" y="4648200"/>
            <a:ext cx="2107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First bid: m</a:t>
            </a:r>
            <a:br>
              <a:rPr lang="en-US" sz="2400" dirty="0"/>
            </a:br>
            <a:r>
              <a:rPr lang="en-US" sz="2400" dirty="0"/>
              <a:t>Second bid: 2m</a:t>
            </a:r>
          </a:p>
        </p:txBody>
      </p:sp>
    </p:spTree>
    <p:extLst>
      <p:ext uri="{BB962C8B-B14F-4D97-AF65-F5344CB8AC3E}">
        <p14:creationId xmlns:p14="http://schemas.microsoft.com/office/powerpoint/2010/main" val="115930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Gamal</a:t>
            </a:r>
            <a:r>
              <a:rPr lang="en-US" dirty="0"/>
              <a:t> in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Parameters G, q, g are standardized and shared</a:t>
            </a:r>
          </a:p>
          <a:p>
            <a:endParaRPr lang="en-US" dirty="0"/>
          </a:p>
          <a:p>
            <a:r>
              <a:rPr lang="en-US" dirty="0"/>
              <a:t>Need to encode message as a group element</a:t>
            </a:r>
          </a:p>
          <a:p>
            <a:pPr lvl="1"/>
            <a:r>
              <a:rPr lang="en-US" dirty="0"/>
              <a:t>In some groups, there are natural ways to do this</a:t>
            </a:r>
          </a:p>
          <a:p>
            <a:pPr lvl="1"/>
            <a:r>
              <a:rPr lang="en-US" dirty="0"/>
              <a:t>In other cases, not as easy</a:t>
            </a:r>
          </a:p>
          <a:p>
            <a:pPr lvl="1"/>
            <a:r>
              <a:rPr lang="en-US" dirty="0"/>
              <a:t>Can avoid this if using El Gamal as a KEM!</a:t>
            </a:r>
          </a:p>
        </p:txBody>
      </p:sp>
    </p:spTree>
    <p:extLst>
      <p:ext uri="{BB962C8B-B14F-4D97-AF65-F5344CB8AC3E}">
        <p14:creationId xmlns:p14="http://schemas.microsoft.com/office/powerpoint/2010/main" val="83453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encryption with El Gamal?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use hybrid encryption with El </a:t>
            </a:r>
            <a:r>
              <a:rPr lang="en-US" dirty="0" err="1"/>
              <a:t>Gamal</a:t>
            </a:r>
            <a:r>
              <a:rPr lang="en-US" dirty="0"/>
              <a:t>, would need to encode key k as a group element</a:t>
            </a:r>
          </a:p>
          <a:p>
            <a:pPr lvl="1"/>
            <a:r>
              <a:rPr lang="en-US" dirty="0"/>
              <a:t>Can we avoid this?</a:t>
            </a:r>
          </a:p>
          <a:p>
            <a:pPr lvl="1"/>
            <a:endParaRPr lang="en-US" dirty="0"/>
          </a:p>
          <a:p>
            <a:r>
              <a:rPr lang="en-US" dirty="0"/>
              <a:t>The sender doesn’t care about encrypting a </a:t>
            </a:r>
            <a:r>
              <a:rPr lang="en-US" i="1" dirty="0"/>
              <a:t>specific</a:t>
            </a:r>
            <a:r>
              <a:rPr lang="en-US" dirty="0"/>
              <a:t> key, it just needs to send a random key</a:t>
            </a:r>
          </a:p>
          <a:p>
            <a:pPr lvl="1"/>
            <a:r>
              <a:rPr lang="en-US" dirty="0"/>
              <a:t>Idea: encrypt a random group element K; define the key as k = H(K)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8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KEM based on El </a:t>
            </a:r>
            <a:r>
              <a:rPr lang="en-US" dirty="0" err="1"/>
              <a:t>Gamal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Gen(1</a:t>
            </a:r>
            <a:r>
              <a:rPr lang="en-US" baseline="30000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Run </a:t>
            </a:r>
            <a:r>
              <a:rPr lang="en-US" dirty="0">
                <a:latin typeface="Brush Script MT" panose="03060802040406070304" pitchFamily="66" charset="0"/>
              </a:rPr>
              <a:t>G</a:t>
            </a:r>
            <a:r>
              <a:rPr lang="en-US" dirty="0"/>
              <a:t>(1</a:t>
            </a:r>
            <a:r>
              <a:rPr lang="en-US" baseline="30000" dirty="0"/>
              <a:t>n</a:t>
            </a:r>
            <a:r>
              <a:rPr lang="en-US" dirty="0"/>
              <a:t>) to obtain G, q, g. Choose uniform </a:t>
            </a:r>
            <a:r>
              <a:rPr lang="en-US" dirty="0" err="1"/>
              <a:t>x</a:t>
            </a:r>
            <a:r>
              <a:rPr lang="en-US" dirty="0" err="1">
                <a:sym typeface="Symbol"/>
              </a:rPr>
              <a:t></a:t>
            </a:r>
            <a:r>
              <a:rPr lang="en-US" dirty="0" err="1">
                <a:latin typeface="Cambria Math"/>
                <a:ea typeface="Cambria Math"/>
              </a:rPr>
              <a:t>ℤ</a:t>
            </a:r>
            <a:r>
              <a:rPr lang="en-US" baseline="-25000" dirty="0" err="1">
                <a:ea typeface="Cambria Math"/>
              </a:rPr>
              <a:t>q</a:t>
            </a:r>
            <a:r>
              <a:rPr lang="en-US" baseline="-25000" dirty="0"/>
              <a:t>.</a:t>
            </a:r>
            <a:r>
              <a:rPr lang="en-US" dirty="0"/>
              <a:t> The public key is (G, q, g, </a:t>
            </a:r>
            <a:r>
              <a:rPr lang="en-US" dirty="0" err="1"/>
              <a:t>g</a:t>
            </a:r>
            <a:r>
              <a:rPr lang="en-US" baseline="30000" dirty="0" err="1"/>
              <a:t>x</a:t>
            </a:r>
            <a:r>
              <a:rPr lang="en-US" dirty="0"/>
              <a:t>) and the private key is x</a:t>
            </a:r>
          </a:p>
          <a:p>
            <a:endParaRPr lang="en-US" dirty="0"/>
          </a:p>
          <a:p>
            <a:r>
              <a:rPr lang="en-US" dirty="0" err="1"/>
              <a:t>Ecaps</a:t>
            </a:r>
            <a:r>
              <a:rPr lang="en-US" baseline="-25000" dirty="0" err="1"/>
              <a:t>pk</a:t>
            </a:r>
            <a:r>
              <a:rPr lang="en-US" dirty="0"/>
              <a:t>, where </a:t>
            </a:r>
            <a:r>
              <a:rPr lang="en-US" dirty="0" err="1"/>
              <a:t>pk</a:t>
            </a:r>
            <a:r>
              <a:rPr lang="en-US" dirty="0"/>
              <a:t> = (G, q, g, h)</a:t>
            </a:r>
          </a:p>
          <a:p>
            <a:pPr lvl="1"/>
            <a:r>
              <a:rPr lang="en-US" dirty="0"/>
              <a:t>Choose uniform y</a:t>
            </a:r>
            <a:r>
              <a:rPr lang="en-US" dirty="0">
                <a:sym typeface="Symbol"/>
              </a:rPr>
              <a:t>  </a:t>
            </a:r>
            <a:r>
              <a:rPr lang="en-US" dirty="0" err="1">
                <a:latin typeface="Cambria Math"/>
                <a:ea typeface="Cambria Math"/>
              </a:rPr>
              <a:t>ℤ</a:t>
            </a:r>
            <a:r>
              <a:rPr lang="en-US" baseline="-25000" dirty="0" err="1">
                <a:ea typeface="Cambria Math"/>
              </a:rPr>
              <a:t>q</a:t>
            </a:r>
            <a:r>
              <a:rPr lang="en-US" baseline="-25000" dirty="0"/>
              <a:t>.</a:t>
            </a:r>
            <a:r>
              <a:rPr lang="en-US" dirty="0"/>
              <a:t> The </a:t>
            </a:r>
            <a:r>
              <a:rPr lang="en-US" dirty="0" err="1"/>
              <a:t>ciphertext</a:t>
            </a:r>
            <a:r>
              <a:rPr lang="en-US" dirty="0"/>
              <a:t> is </a:t>
            </a:r>
            <a:r>
              <a:rPr lang="en-US" dirty="0" err="1"/>
              <a:t>g</a:t>
            </a:r>
            <a:r>
              <a:rPr lang="en-US" baseline="30000" dirty="0" err="1"/>
              <a:t>y</a:t>
            </a:r>
            <a:r>
              <a:rPr lang="en-US" dirty="0"/>
              <a:t>, and the key is k = H(</a:t>
            </a:r>
            <a:r>
              <a:rPr lang="en-US" dirty="0" err="1"/>
              <a:t>h</a:t>
            </a:r>
            <a:r>
              <a:rPr lang="en-US" baseline="30000" dirty="0" err="1"/>
              <a:t>y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Decaps</a:t>
            </a:r>
            <a:r>
              <a:rPr lang="en-US" baseline="-25000" dirty="0" err="1"/>
              <a:t>sk</a:t>
            </a:r>
            <a:r>
              <a:rPr lang="en-US" dirty="0"/>
              <a:t>(c), where </a:t>
            </a:r>
            <a:r>
              <a:rPr lang="en-US" dirty="0" err="1"/>
              <a:t>sk</a:t>
            </a:r>
            <a:r>
              <a:rPr lang="en-US" dirty="0"/>
              <a:t> = x</a:t>
            </a:r>
          </a:p>
          <a:p>
            <a:pPr lvl="1"/>
            <a:r>
              <a:rPr lang="en-US" dirty="0"/>
              <a:t>Output k = H(c</a:t>
            </a:r>
            <a:r>
              <a:rPr lang="en-US" baseline="30000" dirty="0"/>
              <a:t>x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148099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DDH assumption holds, and H is modeled as a random oracle, then this KEM is CPA-secure </a:t>
            </a:r>
          </a:p>
        </p:txBody>
      </p:sp>
    </p:spTree>
    <p:extLst>
      <p:ext uri="{BB962C8B-B14F-4D97-AF65-F5344CB8AC3E}">
        <p14:creationId xmlns:p14="http://schemas.microsoft.com/office/powerpoint/2010/main" val="3176331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scheme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Combine the KEM with private-key encryption</a:t>
            </a:r>
          </a:p>
          <a:p>
            <a:endParaRPr lang="en-US" dirty="0"/>
          </a:p>
          <a:p>
            <a:r>
              <a:rPr lang="en-US" dirty="0"/>
              <a:t>I.e., encryption of message m is</a:t>
            </a:r>
            <a:br>
              <a:rPr lang="en-US" dirty="0"/>
            </a:br>
            <a:r>
              <a:rPr lang="en-US" dirty="0"/>
              <a:t>                               </a:t>
            </a:r>
            <a:r>
              <a:rPr lang="en-US" dirty="0" err="1"/>
              <a:t>g</a:t>
            </a:r>
            <a:r>
              <a:rPr lang="en-US" baseline="30000" dirty="0" err="1"/>
              <a:t>y</a:t>
            </a:r>
            <a:r>
              <a:rPr lang="en-US" dirty="0"/>
              <a:t>, </a:t>
            </a:r>
            <a:r>
              <a:rPr lang="en-US" dirty="0" err="1"/>
              <a:t>Enc’</a:t>
            </a:r>
            <a:r>
              <a:rPr lang="en-US" baseline="-25000" dirty="0" err="1"/>
              <a:t>k</a:t>
            </a:r>
            <a:r>
              <a:rPr lang="en-US" dirty="0"/>
              <a:t>(m),</a:t>
            </a:r>
            <a:br>
              <a:rPr lang="en-US" dirty="0"/>
            </a:br>
            <a:r>
              <a:rPr lang="en-US" dirty="0"/>
              <a:t>where k = H(</a:t>
            </a:r>
            <a:r>
              <a:rPr lang="en-US" dirty="0" err="1"/>
              <a:t>h</a:t>
            </a:r>
            <a:r>
              <a:rPr lang="en-US" baseline="30000" dirty="0" err="1"/>
              <a:t>y</a:t>
            </a:r>
            <a:r>
              <a:rPr lang="en-US" dirty="0"/>
              <a:t>) and Enc’ is a symmetric-key encryption scheme (e.g., CTR-mode)</a:t>
            </a:r>
          </a:p>
          <a:p>
            <a:pPr lvl="1"/>
            <a:r>
              <a:rPr lang="en-US" dirty="0"/>
              <a:t>If Enc’ is CPA-secure, DDH assumptions holds, and H is modeled as a random oracle, this is a CPA-secure public-key encryption scheme</a:t>
            </a:r>
          </a:p>
        </p:txBody>
      </p:sp>
    </p:spTree>
    <p:extLst>
      <p:ext uri="{BB962C8B-B14F-4D97-AF65-F5344CB8AC3E}">
        <p14:creationId xmlns:p14="http://schemas.microsoft.com/office/powerpoint/2010/main" val="201490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Chosen-</a:t>
            </a:r>
            <a:r>
              <a:rPr lang="en-US" dirty="0" err="1"/>
              <a:t>ciphertext</a:t>
            </a:r>
            <a:r>
              <a:rPr lang="en-US" dirty="0"/>
              <a:t>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 stronger assumptions, this approach can be proven to give CCA security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Enc</a:t>
            </a:r>
            <a:r>
              <a:rPr lang="en-US" dirty="0"/>
              <a:t>’ is a CCA-secure symmetric-key scheme</a:t>
            </a:r>
          </a:p>
          <a:p>
            <a:pPr lvl="1"/>
            <a:endParaRPr lang="en-US" dirty="0"/>
          </a:p>
          <a:p>
            <a:r>
              <a:rPr lang="en-US" dirty="0"/>
              <a:t>Can at least see why the previous attack no longer works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Standardized as DHIES/ECIES</a:t>
            </a:r>
          </a:p>
        </p:txBody>
      </p:sp>
    </p:spTree>
    <p:extLst>
      <p:ext uri="{BB962C8B-B14F-4D97-AF65-F5344CB8AC3E}">
        <p14:creationId xmlns:p14="http://schemas.microsoft.com/office/powerpoint/2010/main" val="50409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RSA-based PKE</a:t>
            </a:r>
          </a:p>
        </p:txBody>
      </p:sp>
    </p:spTree>
    <p:extLst>
      <p:ext uri="{BB962C8B-B14F-4D97-AF65-F5344CB8AC3E}">
        <p14:creationId xmlns:p14="http://schemas.microsoft.com/office/powerpoint/2010/main" val="23975761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 p, q be random, equal-length primes</a:t>
            </a:r>
          </a:p>
          <a:p>
            <a:r>
              <a:rPr lang="en-US" dirty="0"/>
              <a:t>Compute modulus N=</a:t>
            </a:r>
            <a:r>
              <a:rPr lang="en-US" dirty="0" err="1"/>
              <a:t>pq</a:t>
            </a:r>
            <a:endParaRPr lang="en-US" dirty="0"/>
          </a:p>
          <a:p>
            <a:r>
              <a:rPr lang="en-US" dirty="0"/>
              <a:t>Choose e, d such that e · d = 1 mod </a:t>
            </a:r>
            <a:r>
              <a:rPr lang="en-US" dirty="0">
                <a:sym typeface="Symbol"/>
              </a:rPr>
              <a:t>(N)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The e</a:t>
            </a:r>
            <a:r>
              <a:rPr lang="en-US" baseline="30000" dirty="0">
                <a:sym typeface="Symbol"/>
              </a:rPr>
              <a:t>th</a:t>
            </a:r>
            <a:r>
              <a:rPr lang="en-US" dirty="0">
                <a:sym typeface="Symbol"/>
              </a:rPr>
              <a:t> root of x modulo N is [</a:t>
            </a:r>
            <a:r>
              <a:rPr lang="en-US" dirty="0" err="1">
                <a:sym typeface="Symbol"/>
              </a:rPr>
              <a:t>x</a:t>
            </a:r>
            <a:r>
              <a:rPr lang="en-US" baseline="30000" dirty="0" err="1">
                <a:sym typeface="Symbol"/>
              </a:rPr>
              <a:t>d</a:t>
            </a:r>
            <a:r>
              <a:rPr lang="en-US" dirty="0">
                <a:sym typeface="Symbol"/>
              </a:rPr>
              <a:t> mod N]</a:t>
            </a:r>
          </a:p>
          <a:p>
            <a:pPr lvl="1"/>
            <a:r>
              <a:rPr lang="en-US" dirty="0">
                <a:sym typeface="Symbol"/>
              </a:rPr>
              <a:t>I.e., easy to compute given p, q (or d)</a:t>
            </a:r>
          </a:p>
          <a:p>
            <a:r>
              <a:rPr lang="en-US" i="1" dirty="0">
                <a:sym typeface="Symbol"/>
              </a:rPr>
              <a:t>RSA assumption</a:t>
            </a:r>
            <a:r>
              <a:rPr lang="en-US" dirty="0">
                <a:sym typeface="Symbol"/>
              </a:rPr>
              <a:t>: given N, e </a:t>
            </a:r>
            <a:r>
              <a:rPr lang="en-US" u="sng" dirty="0">
                <a:sym typeface="Symbol"/>
              </a:rPr>
              <a:t>only</a:t>
            </a:r>
            <a:r>
              <a:rPr lang="en-US" dirty="0">
                <a:sym typeface="Symbol"/>
              </a:rPr>
              <a:t>, it is hard to compute the e</a:t>
            </a:r>
            <a:r>
              <a:rPr lang="en-US" baseline="30000" dirty="0">
                <a:sym typeface="Symbol"/>
              </a:rPr>
              <a:t>th</a:t>
            </a:r>
            <a:r>
              <a:rPr lang="en-US" dirty="0">
                <a:sym typeface="Symbol"/>
              </a:rPr>
              <a:t> root of a uniform c 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-25000" dirty="0">
                <a:ea typeface="Cambria Math"/>
              </a:rPr>
              <a:t>N</a:t>
            </a:r>
            <a:r>
              <a:rPr lang="en-US" baseline="30000" dirty="0">
                <a:ea typeface="Cambria Math"/>
              </a:rPr>
              <a:t>*</a:t>
            </a:r>
            <a:endParaRPr lang="en-US" i="1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83550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Encrypting long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Public-key encryption schemes “natively” defined for “short” messages</a:t>
            </a:r>
          </a:p>
          <a:p>
            <a:endParaRPr lang="en-US" dirty="0"/>
          </a:p>
          <a:p>
            <a:r>
              <a:rPr lang="en-US" dirty="0"/>
              <a:t>How can longer messages be encrypted?</a:t>
            </a:r>
          </a:p>
        </p:txBody>
      </p:sp>
    </p:spTree>
    <p:extLst>
      <p:ext uri="{BB962C8B-B14F-4D97-AF65-F5344CB8AC3E}">
        <p14:creationId xmlns:p14="http://schemas.microsoft.com/office/powerpoint/2010/main" val="16582395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“Plain” RSA encryption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3675" y="5257800"/>
            <a:ext cx="2053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m = [c</a:t>
            </a:r>
            <a:r>
              <a:rPr lang="en-US" sz="2400" baseline="30000" dirty="0">
                <a:sym typeface="Symbol"/>
              </a:rPr>
              <a:t>d</a:t>
            </a:r>
            <a:r>
              <a:rPr lang="en-US" sz="2400" dirty="0">
                <a:sym typeface="Symbol"/>
              </a:rPr>
              <a:t> mod N]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3794" y="3962400"/>
            <a:ext cx="30535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/>
              <a:t>(N, e, d)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 err="1">
                <a:sym typeface="Symbol"/>
              </a:rPr>
              <a:t>RSAGen</a:t>
            </a:r>
            <a:r>
              <a:rPr lang="en-US" sz="2400" dirty="0">
                <a:sym typeface="Symbol"/>
              </a:rPr>
              <a:t>(1</a:t>
            </a:r>
            <a:r>
              <a:rPr lang="en-US" sz="2400" baseline="30000" dirty="0">
                <a:sym typeface="Symbol"/>
              </a:rPr>
              <a:t>n</a:t>
            </a:r>
            <a:r>
              <a:rPr lang="en-US" sz="2400" dirty="0">
                <a:sym typeface="Symbol"/>
              </a:rPr>
              <a:t>)</a:t>
            </a:r>
          </a:p>
          <a:p>
            <a:pPr marL="0" lvl="1" algn="ctr"/>
            <a:r>
              <a:rPr lang="en-US" sz="2400" dirty="0" err="1">
                <a:sym typeface="Symbol"/>
              </a:rPr>
              <a:t>pk</a:t>
            </a:r>
            <a:r>
              <a:rPr lang="en-US" sz="2400" dirty="0">
                <a:sym typeface="Symbol"/>
              </a:rPr>
              <a:t> = (N, e)</a:t>
            </a:r>
          </a:p>
          <a:p>
            <a:pPr marL="0" lvl="1" algn="ctr"/>
            <a:r>
              <a:rPr lang="en-US" sz="2400" dirty="0" err="1">
                <a:sym typeface="Symbol"/>
              </a:rPr>
              <a:t>sk</a:t>
            </a:r>
            <a:r>
              <a:rPr lang="en-US" sz="2400" dirty="0">
                <a:sym typeface="Symbol"/>
              </a:rPr>
              <a:t> = d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306600" y="2304871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N, 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43674" y="3962400"/>
            <a:ext cx="2048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>
                <a:ea typeface="Cambria Math"/>
              </a:rPr>
              <a:t>c = [m</a:t>
            </a:r>
            <a:r>
              <a:rPr lang="en-US" sz="2400" baseline="30000" dirty="0">
                <a:ea typeface="Cambria Math"/>
              </a:rPr>
              <a:t>e</a:t>
            </a:r>
            <a:r>
              <a:rPr lang="en-US" sz="2400" dirty="0">
                <a:ea typeface="Cambria Math"/>
              </a:rPr>
              <a:t> mod N]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90945" y="3291006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6" grpId="0"/>
      <p:bldP spid="14" grpId="0"/>
      <p:bldP spid="1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scheme secure?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70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This scheme is </a:t>
            </a:r>
            <a:r>
              <a:rPr lang="en-US" i="1" dirty="0"/>
              <a:t>deterministic</a:t>
            </a:r>
            <a:endParaRPr lang="en-US" dirty="0"/>
          </a:p>
          <a:p>
            <a:pPr lvl="1"/>
            <a:r>
              <a:rPr lang="en-US" dirty="0"/>
              <a:t>Cannot be CPA-secure!</a:t>
            </a:r>
          </a:p>
          <a:p>
            <a:pPr lvl="1"/>
            <a:endParaRPr lang="en-US" dirty="0"/>
          </a:p>
          <a:p>
            <a:r>
              <a:rPr lang="en-US" dirty="0"/>
              <a:t>RSA assumption only refers to hardness of computing the e</a:t>
            </a:r>
            <a:r>
              <a:rPr lang="en-US" baseline="30000" dirty="0"/>
              <a:t>th</a:t>
            </a:r>
            <a:r>
              <a:rPr lang="en-US" dirty="0"/>
              <a:t> root of a </a:t>
            </a:r>
            <a:r>
              <a:rPr lang="en-US" i="1" dirty="0"/>
              <a:t>uniform</a:t>
            </a:r>
            <a:r>
              <a:rPr lang="en-US" dirty="0"/>
              <a:t> c </a:t>
            </a:r>
          </a:p>
          <a:p>
            <a:pPr lvl="1"/>
            <a:r>
              <a:rPr lang="en-US" dirty="0"/>
              <a:t>c is not uniform unless m is</a:t>
            </a:r>
          </a:p>
          <a:p>
            <a:pPr lvl="1"/>
            <a:r>
              <a:rPr lang="en-US" dirty="0"/>
              <a:t>Why would m be uniform?</a:t>
            </a:r>
          </a:p>
          <a:p>
            <a:pPr lvl="1"/>
            <a:r>
              <a:rPr lang="en-US" dirty="0"/>
              <a:t>Easy to compute e</a:t>
            </a:r>
            <a:r>
              <a:rPr lang="en-US" baseline="30000" dirty="0"/>
              <a:t>th</a:t>
            </a:r>
            <a:r>
              <a:rPr lang="en-US" dirty="0"/>
              <a:t> root of c = [m</a:t>
            </a:r>
            <a:r>
              <a:rPr lang="en-US" baseline="30000" dirty="0"/>
              <a:t>e</a:t>
            </a:r>
            <a:r>
              <a:rPr lang="en-US" dirty="0"/>
              <a:t> mod N] when m is small</a:t>
            </a:r>
          </a:p>
          <a:p>
            <a:pPr lvl="1"/>
            <a:endParaRPr lang="en-US" dirty="0"/>
          </a:p>
          <a:p>
            <a:r>
              <a:rPr lang="en-US" dirty="0"/>
              <a:t>RSA assumption only refers to hardness of computing the e</a:t>
            </a:r>
            <a:r>
              <a:rPr lang="en-US" baseline="30000" dirty="0"/>
              <a:t>th</a:t>
            </a:r>
            <a:r>
              <a:rPr lang="en-US" dirty="0"/>
              <a:t> root of c </a:t>
            </a:r>
            <a:r>
              <a:rPr lang="en-US" i="1" dirty="0"/>
              <a:t>in its entirety </a:t>
            </a:r>
            <a:endParaRPr lang="en-US" dirty="0"/>
          </a:p>
          <a:p>
            <a:pPr lvl="1"/>
            <a:r>
              <a:rPr lang="en-US" i="1" dirty="0"/>
              <a:t>Partial</a:t>
            </a:r>
            <a:r>
              <a:rPr lang="en-US" dirty="0"/>
              <a:t> information about the e</a:t>
            </a:r>
            <a:r>
              <a:rPr lang="en-US" baseline="30000" dirty="0"/>
              <a:t>th</a:t>
            </a:r>
            <a:r>
              <a:rPr lang="en-US" dirty="0"/>
              <a:t> root may be leaked</a:t>
            </a:r>
          </a:p>
          <a:p>
            <a:pPr lvl="1"/>
            <a:r>
              <a:rPr lang="en-US" dirty="0"/>
              <a:t>(In fact, this is the case)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0" y="3591580"/>
            <a:ext cx="5867400" cy="523220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000000"/>
                </a:solidFill>
                <a:cs typeface="Arial" charset="0"/>
                <a:sym typeface="Symbol" pitchFamily="18" charset="2"/>
              </a:rPr>
              <a:t>Plain RSA should never be used!</a:t>
            </a:r>
          </a:p>
        </p:txBody>
      </p:sp>
    </p:spTree>
    <p:extLst>
      <p:ext uri="{BB962C8B-B14F-4D97-AF65-F5344CB8AC3E}">
        <p14:creationId xmlns:p14="http://schemas.microsoft.com/office/powerpoint/2010/main" val="137259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Encrypting long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always encrypt block-by-block</a:t>
            </a:r>
          </a:p>
          <a:p>
            <a:pPr lvl="1"/>
            <a:r>
              <a:rPr lang="en-US" dirty="0"/>
              <a:t>I.e., to encrypt M = m</a:t>
            </a:r>
            <a:r>
              <a:rPr lang="en-US" baseline="-25000" dirty="0"/>
              <a:t>1</a:t>
            </a:r>
            <a:r>
              <a:rPr lang="en-US" dirty="0"/>
              <a:t>, m</a:t>
            </a:r>
            <a:r>
              <a:rPr lang="en-US" baseline="-25000" dirty="0"/>
              <a:t>2</a:t>
            </a:r>
            <a:r>
              <a:rPr lang="en-US" dirty="0"/>
              <a:t>, …, m</a:t>
            </a:r>
            <a:r>
              <a:rPr lang="en-US" altLang="en-US" baseline="-25000" dirty="0">
                <a:latin typeface="Script MT Bold" panose="03040602040607080904" pitchFamily="66" charset="0"/>
              </a:rPr>
              <a:t>l</a:t>
            </a:r>
            <a:r>
              <a:rPr lang="en-US" dirty="0"/>
              <a:t>, do: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Enc</a:t>
            </a:r>
            <a:r>
              <a:rPr lang="en-US" baseline="-25000" dirty="0" err="1"/>
              <a:t>pk</a:t>
            </a:r>
            <a:r>
              <a:rPr lang="en-US" dirty="0"/>
              <a:t>(m</a:t>
            </a:r>
            <a:r>
              <a:rPr lang="en-US" baseline="-25000" dirty="0"/>
              <a:t>1</a:t>
            </a:r>
            <a:r>
              <a:rPr lang="en-US" dirty="0"/>
              <a:t>), …, </a:t>
            </a:r>
            <a:r>
              <a:rPr lang="en-US" dirty="0" err="1"/>
              <a:t>Enc</a:t>
            </a:r>
            <a:r>
              <a:rPr lang="en-US" baseline="-25000" dirty="0" err="1"/>
              <a:t>pk</a:t>
            </a:r>
            <a:r>
              <a:rPr lang="en-US" dirty="0"/>
              <a:t>(m</a:t>
            </a:r>
            <a:r>
              <a:rPr lang="en-US" altLang="en-US" baseline="-25000" dirty="0">
                <a:latin typeface="Script MT Bold" panose="03040602040607080904" pitchFamily="66" charset="0"/>
              </a:rPr>
              <a:t>l</a:t>
            </a:r>
            <a:r>
              <a:rPr lang="en-US" altLang="en-US" dirty="0"/>
              <a:t>)</a:t>
            </a:r>
          </a:p>
          <a:p>
            <a:endParaRPr lang="en-US" dirty="0"/>
          </a:p>
          <a:p>
            <a:r>
              <a:rPr lang="en-US" dirty="0"/>
              <a:t>If the underlying scheme is CPA-secure (for short messages), then this is CPA-secure (for arbitrary length messages)</a:t>
            </a:r>
          </a:p>
          <a:p>
            <a:pPr lvl="1"/>
            <a:r>
              <a:rPr lang="en-US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77812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(Public-key) encryption is NOT a block cipher</a:t>
            </a:r>
          </a:p>
          <a:p>
            <a:pPr lvl="1"/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 is deterministic, one-to-one, and looks random</a:t>
            </a:r>
          </a:p>
          <a:p>
            <a:pPr lvl="1"/>
            <a:r>
              <a:rPr lang="en-US" dirty="0" err="1"/>
              <a:t>Enc</a:t>
            </a:r>
            <a:r>
              <a:rPr lang="en-US" baseline="-25000" dirty="0" err="1"/>
              <a:t>pk</a:t>
            </a:r>
            <a:r>
              <a:rPr lang="en-US" dirty="0"/>
              <a:t> is randomized and not one-to-one (if it is CPA-secure), and may not look random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en-US" dirty="0">
                <a:sym typeface="Symbol" panose="05050102010706020507" pitchFamily="18" charset="2"/>
              </a:rPr>
              <a:t> CTR-mode/CBC-mode don’t make sense for public-key encryption</a:t>
            </a:r>
          </a:p>
          <a:p>
            <a:pPr marL="914400" lvl="2" indent="0">
              <a:buNone/>
            </a:pPr>
            <a:r>
              <a:rPr lang="en-US" dirty="0">
                <a:sym typeface="Symbol" panose="05050102010706020507" pitchFamily="18" charset="2"/>
              </a:rPr>
              <a:t>Also may not be secure...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“ECB mode” is secure for public-key encryption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Because underlying scheme is randomized</a:t>
            </a:r>
          </a:p>
        </p:txBody>
      </p:sp>
    </p:spTree>
    <p:extLst>
      <p:ext uri="{BB962C8B-B14F-4D97-AF65-F5344CB8AC3E}">
        <p14:creationId xmlns:p14="http://schemas.microsoft.com/office/powerpoint/2010/main" val="550507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Encrypting long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Encrypting block-by-block is inefficient</a:t>
            </a:r>
          </a:p>
          <a:p>
            <a:pPr lvl="1"/>
            <a:r>
              <a:rPr lang="en-US" dirty="0" err="1"/>
              <a:t>Ciphertext</a:t>
            </a:r>
            <a:r>
              <a:rPr lang="en-US" dirty="0"/>
              <a:t> expansion in each block</a:t>
            </a:r>
          </a:p>
          <a:p>
            <a:pPr lvl="1"/>
            <a:r>
              <a:rPr lang="en-US" dirty="0"/>
              <a:t>Public-key encryption is “expensive”</a:t>
            </a:r>
          </a:p>
          <a:p>
            <a:pPr lvl="1"/>
            <a:endParaRPr lang="en-US" dirty="0"/>
          </a:p>
          <a:p>
            <a:r>
              <a:rPr lang="en-US" dirty="0"/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1284778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Main idea</a:t>
            </a:r>
          </a:p>
          <a:p>
            <a:pPr lvl="1"/>
            <a:r>
              <a:rPr lang="en-US" dirty="0"/>
              <a:t>Use public-key encryption to establish a (shared, secret) key k</a:t>
            </a:r>
          </a:p>
          <a:p>
            <a:pPr lvl="1"/>
            <a:r>
              <a:rPr lang="en-US" dirty="0"/>
              <a:t>Use k to encrypt the message </a:t>
            </a:r>
            <a:r>
              <a:rPr lang="en-US" i="1" dirty="0"/>
              <a:t>with a symmetric-key encryption scheme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Benefits</a:t>
            </a:r>
          </a:p>
          <a:p>
            <a:pPr lvl="1"/>
            <a:r>
              <a:rPr lang="en-US" dirty="0"/>
              <a:t>Lower </a:t>
            </a:r>
            <a:r>
              <a:rPr lang="en-US" dirty="0" err="1"/>
              <a:t>ciphertext</a:t>
            </a:r>
            <a:r>
              <a:rPr lang="en-US" dirty="0"/>
              <a:t> expansion</a:t>
            </a:r>
          </a:p>
          <a:p>
            <a:pPr lvl="1"/>
            <a:r>
              <a:rPr lang="en-US" dirty="0"/>
              <a:t>Amortized efficiency of </a:t>
            </a:r>
            <a:r>
              <a:rPr lang="en-US" i="1" dirty="0"/>
              <a:t>symmetric-key </a:t>
            </a:r>
            <a:r>
              <a:rPr lang="en-US" dirty="0"/>
              <a:t>encryption</a:t>
            </a:r>
          </a:p>
        </p:txBody>
      </p:sp>
    </p:spTree>
    <p:extLst>
      <p:ext uri="{BB962C8B-B14F-4D97-AF65-F5344CB8AC3E}">
        <p14:creationId xmlns:p14="http://schemas.microsoft.com/office/powerpoint/2010/main" val="260745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/>
          <p:cNvCxnSpPr/>
          <p:nvPr/>
        </p:nvCxnSpPr>
        <p:spPr>
          <a:xfrm rot="2700000" flipV="1">
            <a:off x="2748612" y="2820809"/>
            <a:ext cx="0" cy="230832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8900000" flipH="1" flipV="1">
            <a:off x="2895600" y="2820809"/>
            <a:ext cx="0" cy="230832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encryption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1905000" y="2690018"/>
            <a:ext cx="533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657336" y="3660428"/>
            <a:ext cx="3241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k</a:t>
            </a: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4344988" y="4262735"/>
            <a:ext cx="0" cy="381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4114800" y="4567535"/>
            <a:ext cx="4860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err="1">
                <a:latin typeface="+mn-lt"/>
              </a:rPr>
              <a:t>pk</a:t>
            </a:r>
            <a:endParaRPr lang="en-US" altLang="en-US" dirty="0">
              <a:latin typeface="+mn-lt"/>
            </a:endParaRPr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4648200" y="3891260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019800" y="2451893"/>
            <a:ext cx="19812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err="1">
                <a:latin typeface="+mn-lt"/>
              </a:rPr>
              <a:t>ciphertext</a:t>
            </a:r>
            <a:endParaRPr lang="en-US" altLang="en-US" dirty="0">
              <a:latin typeface="+mn-lt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6019800" y="3475762"/>
            <a:ext cx="1981200" cy="830997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“encapsulated key”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826209" y="5188803"/>
            <a:ext cx="74047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The </a:t>
            </a:r>
            <a:r>
              <a:rPr lang="en-US" altLang="en-US" i="1" dirty="0">
                <a:latin typeface="+mn-lt"/>
              </a:rPr>
              <a:t>functionality</a:t>
            </a:r>
            <a:r>
              <a:rPr lang="en-US" altLang="en-US" dirty="0">
                <a:latin typeface="+mn-lt"/>
              </a:rPr>
              <a:t> of public-key encryption </a:t>
            </a:r>
          </a:p>
          <a:p>
            <a:pPr algn="ctr"/>
            <a:r>
              <a:rPr lang="en-US" altLang="en-US" dirty="0">
                <a:latin typeface="+mn-lt"/>
              </a:rPr>
              <a:t>with the (asymptotic) </a:t>
            </a:r>
            <a:r>
              <a:rPr lang="en-US" altLang="en-US" i="1" dirty="0">
                <a:latin typeface="+mn-lt"/>
              </a:rPr>
              <a:t>efficiency</a:t>
            </a:r>
            <a:r>
              <a:rPr lang="en-US" altLang="en-US" dirty="0">
                <a:latin typeface="+mn-lt"/>
              </a:rPr>
              <a:t> of private-key encryption!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992563" y="3563442"/>
            <a:ext cx="655637" cy="655637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Enc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2438400" y="2362200"/>
            <a:ext cx="762000" cy="655637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Enc</a:t>
            </a:r>
            <a:r>
              <a:rPr lang="en-US" sz="2400" dirty="0"/>
              <a:t>’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2991128" y="3891260"/>
            <a:ext cx="1001435" cy="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200400" y="2690018"/>
            <a:ext cx="2743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524000" y="2438400"/>
            <a:ext cx="42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2819400" y="3017837"/>
            <a:ext cx="0" cy="64259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438400" y="2013744"/>
            <a:ext cx="3124200" cy="2205335"/>
          </a:xfrm>
          <a:prstGeom prst="rect">
            <a:avLst/>
          </a:prstGeom>
          <a:solidFill>
            <a:schemeClr val="bg1">
              <a:alpha val="7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2700000" flipV="1">
            <a:off x="4255005" y="4022051"/>
            <a:ext cx="0" cy="230832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8900000" flipH="1" flipV="1">
            <a:off x="4401993" y="4022051"/>
            <a:ext cx="0" cy="230832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ight Brace 2"/>
          <p:cNvSpPr/>
          <p:nvPr/>
        </p:nvSpPr>
        <p:spPr>
          <a:xfrm>
            <a:off x="8077200" y="2438400"/>
            <a:ext cx="228600" cy="1868359"/>
          </a:xfrm>
          <a:prstGeom prst="rightBrac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709168" y="1493178"/>
            <a:ext cx="5638800" cy="523220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000000"/>
                </a:solidFill>
                <a:cs typeface="Arial" charset="0"/>
                <a:sym typeface="Symbol" pitchFamily="18" charset="2"/>
              </a:rPr>
              <a:t>Decryption done in the obvious way</a:t>
            </a:r>
          </a:p>
        </p:txBody>
      </p:sp>
    </p:spTree>
    <p:extLst>
      <p:ext uri="{BB962C8B-B14F-4D97-AF65-F5344CB8AC3E}">
        <p14:creationId xmlns:p14="http://schemas.microsoft.com/office/powerpoint/2010/main" val="15917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/>
      <p:bldP spid="19" grpId="0" animBg="1"/>
      <p:bldP spid="20" grpId="0" animBg="1"/>
      <p:bldP spid="21" grpId="0" animBg="1"/>
      <p:bldP spid="23" grpId="0"/>
      <p:bldP spid="25" grpId="0" animBg="1"/>
      <p:bldP spid="36" grpId="0" animBg="1"/>
      <p:bldP spid="3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 </a:t>
            </a:r>
            <a:r>
              <a:rPr lang="en-US" dirty="0">
                <a:sym typeface="Symbol"/>
              </a:rPr>
              <a:t> be a public-key scheme, and let ’ be a symmetric-key scheme</a:t>
            </a:r>
          </a:p>
          <a:p>
            <a:r>
              <a:rPr lang="en-US" dirty="0">
                <a:sym typeface="Symbol"/>
              </a:rPr>
              <a:t>Define </a:t>
            </a:r>
            <a:r>
              <a:rPr lang="en-US" baseline="-25000" dirty="0" err="1">
                <a:sym typeface="Symbol"/>
              </a:rPr>
              <a:t>hy</a:t>
            </a:r>
            <a:r>
              <a:rPr lang="en-US" dirty="0">
                <a:sym typeface="Symbol"/>
              </a:rPr>
              <a:t> as follows:</a:t>
            </a:r>
          </a:p>
          <a:p>
            <a:pPr lvl="1"/>
            <a:r>
              <a:rPr lang="en-US" dirty="0" err="1">
                <a:sym typeface="Symbol"/>
              </a:rPr>
              <a:t>Gen</a:t>
            </a:r>
            <a:r>
              <a:rPr lang="en-US" baseline="-25000" dirty="0" err="1">
                <a:sym typeface="Symbol"/>
              </a:rPr>
              <a:t>hy</a:t>
            </a:r>
            <a:r>
              <a:rPr lang="en-US" dirty="0">
                <a:sym typeface="Symbol"/>
              </a:rPr>
              <a:t> = Gen (i.e., same as )</a:t>
            </a:r>
          </a:p>
          <a:p>
            <a:pPr lvl="1"/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hy</a:t>
            </a:r>
            <a:r>
              <a:rPr lang="en-US" dirty="0">
                <a:sym typeface="Symbol"/>
              </a:rPr>
              <a:t>(</a:t>
            </a:r>
            <a:r>
              <a:rPr lang="en-US" dirty="0" err="1">
                <a:sym typeface="Symbol"/>
              </a:rPr>
              <a:t>pk</a:t>
            </a:r>
            <a:r>
              <a:rPr lang="en-US" dirty="0">
                <a:sym typeface="Symbol"/>
              </a:rPr>
              <a:t>, m):</a:t>
            </a:r>
          </a:p>
          <a:p>
            <a:pPr lvl="2"/>
            <a:r>
              <a:rPr lang="en-US" dirty="0">
                <a:sym typeface="Symbol"/>
              </a:rPr>
              <a:t>Choose k </a:t>
            </a:r>
            <a:r>
              <a:rPr lang="en-US" dirty="0">
                <a:sym typeface="Symbol" panose="05050102010706020507" pitchFamily="18" charset="2"/>
              </a:rPr>
              <a:t> {0,1}</a:t>
            </a:r>
            <a:r>
              <a:rPr lang="en-US" baseline="30000" dirty="0">
                <a:sym typeface="Symbol" panose="05050102010706020507" pitchFamily="18" charset="2"/>
              </a:rPr>
              <a:t>n</a:t>
            </a:r>
            <a:endParaRPr lang="en-US" dirty="0">
              <a:sym typeface="Symbol" panose="05050102010706020507" pitchFamily="18" charset="2"/>
            </a:endParaRPr>
          </a:p>
          <a:p>
            <a:pPr lvl="2"/>
            <a:r>
              <a:rPr lang="en-US" dirty="0">
                <a:sym typeface="Symbol" panose="05050102010706020507" pitchFamily="18" charset="2"/>
              </a:rPr>
              <a:t>c  </a:t>
            </a:r>
            <a:r>
              <a:rPr lang="en-US" dirty="0" err="1">
                <a:sym typeface="Symbol" panose="05050102010706020507" pitchFamily="18" charset="2"/>
              </a:rPr>
              <a:t>Enc</a:t>
            </a:r>
            <a:r>
              <a:rPr lang="en-US" baseline="-25000" dirty="0" err="1">
                <a:sym typeface="Symbol" panose="05050102010706020507" pitchFamily="18" charset="2"/>
              </a:rPr>
              <a:t>pk</a:t>
            </a:r>
            <a:r>
              <a:rPr lang="en-US" dirty="0">
                <a:sym typeface="Symbol" panose="05050102010706020507" pitchFamily="18" charset="2"/>
              </a:rPr>
              <a:t>(k)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c’  </a:t>
            </a:r>
            <a:r>
              <a:rPr lang="en-US" dirty="0" err="1">
                <a:sym typeface="Symbol" panose="05050102010706020507" pitchFamily="18" charset="2"/>
              </a:rPr>
              <a:t>Enc’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(m)</a:t>
            </a:r>
          </a:p>
          <a:p>
            <a:pPr lvl="2"/>
            <a:r>
              <a:rPr lang="en-US">
                <a:sym typeface="Symbol" panose="05050102010706020507" pitchFamily="18" charset="2"/>
              </a:rPr>
              <a:t>Output c, c’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Decryption done in the natural way…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414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14169</TotalTime>
  <Words>1591</Words>
  <Application>Microsoft Office PowerPoint</Application>
  <PresentationFormat>On-screen Show (4:3)</PresentationFormat>
  <Paragraphs>205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Brush Script MT</vt:lpstr>
      <vt:lpstr>Calibri</vt:lpstr>
      <vt:lpstr>Cambria Math</vt:lpstr>
      <vt:lpstr>Script MT Bold</vt:lpstr>
      <vt:lpstr>Symbol</vt:lpstr>
      <vt:lpstr>Office Theme</vt:lpstr>
      <vt:lpstr>Cryptography</vt:lpstr>
      <vt:lpstr>PowerPoint Presentation</vt:lpstr>
      <vt:lpstr>Encrypting long messages</vt:lpstr>
      <vt:lpstr>Encrypting long messages</vt:lpstr>
      <vt:lpstr>Note</vt:lpstr>
      <vt:lpstr>Encrypting long messages</vt:lpstr>
      <vt:lpstr>Hybrid encryption</vt:lpstr>
      <vt:lpstr>Hybrid encryption</vt:lpstr>
      <vt:lpstr>Formally</vt:lpstr>
      <vt:lpstr>Security of hybrid encryption</vt:lpstr>
      <vt:lpstr>KEM/DEM paradigm</vt:lpstr>
      <vt:lpstr>KEM/DEM paradigm</vt:lpstr>
      <vt:lpstr>Security of KEM/DEM</vt:lpstr>
      <vt:lpstr>KEMs vs. PKE schemes</vt:lpstr>
      <vt:lpstr>PowerPoint Presentation</vt:lpstr>
      <vt:lpstr>Diffie-Hellman key exchange</vt:lpstr>
      <vt:lpstr>El Gamal encryption</vt:lpstr>
      <vt:lpstr>El Gamal encryption</vt:lpstr>
      <vt:lpstr>Security?</vt:lpstr>
      <vt:lpstr>Chosen-ciphertext attacks?</vt:lpstr>
      <vt:lpstr>Attack!</vt:lpstr>
      <vt:lpstr>El Gamal in practice</vt:lpstr>
      <vt:lpstr>Hybrid encryption with El Gamal?</vt:lpstr>
      <vt:lpstr>KEM based on El Gamal</vt:lpstr>
      <vt:lpstr>Security?</vt:lpstr>
      <vt:lpstr>Complete scheme</vt:lpstr>
      <vt:lpstr>Chosen-ciphertext security</vt:lpstr>
      <vt:lpstr>PowerPoint Presentation</vt:lpstr>
      <vt:lpstr>Recall…</vt:lpstr>
      <vt:lpstr>“Plain” RSA encryption</vt:lpstr>
      <vt:lpstr>Is this scheme secure?</vt:lpstr>
      <vt:lpstr>Security?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1100</cp:revision>
  <dcterms:created xsi:type="dcterms:W3CDTF">2014-06-02T02:25:30Z</dcterms:created>
  <dcterms:modified xsi:type="dcterms:W3CDTF">2022-04-26T14:56:16Z</dcterms:modified>
</cp:coreProperties>
</file>