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418" r:id="rId2"/>
    <p:sldId id="638" r:id="rId3"/>
    <p:sldId id="639" r:id="rId4"/>
    <p:sldId id="589" r:id="rId5"/>
    <p:sldId id="590" r:id="rId6"/>
    <p:sldId id="591" r:id="rId7"/>
    <p:sldId id="599" r:id="rId8"/>
    <p:sldId id="600" r:id="rId9"/>
    <p:sldId id="601" r:id="rId10"/>
    <p:sldId id="602" r:id="rId11"/>
    <p:sldId id="603" r:id="rId12"/>
    <p:sldId id="604" r:id="rId13"/>
    <p:sldId id="605" r:id="rId14"/>
    <p:sldId id="635" r:id="rId15"/>
    <p:sldId id="636" r:id="rId16"/>
    <p:sldId id="634" r:id="rId17"/>
    <p:sldId id="607" r:id="rId18"/>
    <p:sldId id="608" r:id="rId19"/>
    <p:sldId id="609" r:id="rId20"/>
    <p:sldId id="610" r:id="rId21"/>
    <p:sldId id="611" r:id="rId22"/>
    <p:sldId id="612" r:id="rId23"/>
    <p:sldId id="613" r:id="rId24"/>
    <p:sldId id="614" r:id="rId25"/>
    <p:sldId id="615" r:id="rId26"/>
    <p:sldId id="616" r:id="rId27"/>
    <p:sldId id="637" r:id="rId28"/>
    <p:sldId id="617" r:id="rId29"/>
    <p:sldId id="640" r:id="rId30"/>
    <p:sldId id="618" r:id="rId31"/>
    <p:sldId id="619" r:id="rId32"/>
    <p:sldId id="620" r:id="rId33"/>
    <p:sldId id="621" r:id="rId34"/>
    <p:sldId id="622" r:id="rId35"/>
    <p:sldId id="623" r:id="rId36"/>
    <p:sldId id="624" r:id="rId37"/>
    <p:sldId id="62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91" autoAdjust="0"/>
    <p:restoredTop sz="94660"/>
  </p:normalViewPr>
  <p:slideViewPr>
    <p:cSldViewPr>
      <p:cViewPr varScale="1">
        <p:scale>
          <a:sx n="80" d="100"/>
          <a:sy n="80" d="100"/>
        </p:scale>
        <p:origin x="67" y="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>
                <a:solidFill>
                  <a:schemeClr val="tx1"/>
                </a:solidFill>
              </a:rPr>
              <a:t>Lecture 26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 for signature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/>
              </a:rPr>
              <a:t> is </a:t>
            </a:r>
            <a:r>
              <a:rPr lang="en-US" i="1" dirty="0">
                <a:sym typeface="Symbol"/>
              </a:rPr>
              <a:t>secure</a:t>
            </a:r>
            <a:r>
              <a:rPr lang="en-US" dirty="0">
                <a:sym typeface="Symbol"/>
              </a:rPr>
              <a:t> if for all PPT attackers A, there is a negligible function  such that  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          </a:t>
            </a:r>
            <a:r>
              <a:rPr lang="en-US" dirty="0" err="1">
                <a:sym typeface="Symbol"/>
              </a:rPr>
              <a:t>Pr</a:t>
            </a:r>
            <a:r>
              <a:rPr lang="en-US" dirty="0">
                <a:sym typeface="Symbol"/>
              </a:rPr>
              <a:t>[</a:t>
            </a:r>
            <a:r>
              <a:rPr lang="en-US" dirty="0" err="1">
                <a:sym typeface="Symbol"/>
              </a:rPr>
              <a:t>Forge</a:t>
            </a:r>
            <a:r>
              <a:rPr lang="en-US" baseline="-25000" dirty="0" err="1">
                <a:sym typeface="Symbol"/>
              </a:rPr>
              <a:t>A</a:t>
            </a:r>
            <a:r>
              <a:rPr lang="en-US" baseline="-25000" dirty="0">
                <a:sym typeface="Symbol"/>
              </a:rPr>
              <a:t>,</a:t>
            </a:r>
            <a:r>
              <a:rPr lang="en-US" dirty="0">
                <a:sym typeface="Symbol"/>
              </a:rPr>
              <a:t>(n) = 1] ≤ (n)</a:t>
            </a:r>
          </a:p>
        </p:txBody>
      </p:sp>
    </p:spTree>
    <p:extLst>
      <p:ext uri="{BB962C8B-B14F-4D97-AF65-F5344CB8AC3E}">
        <p14:creationId xmlns:p14="http://schemas.microsoft.com/office/powerpoint/2010/main" val="30970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Replay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Replay attacks need to be addressed just as in the symmetric-key setting</a:t>
            </a:r>
          </a:p>
        </p:txBody>
      </p:sp>
    </p:spTree>
    <p:extLst>
      <p:ext uri="{BB962C8B-B14F-4D97-AF65-F5344CB8AC3E}">
        <p14:creationId xmlns:p14="http://schemas.microsoft.com/office/powerpoint/2010/main" val="2458925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Hash-and-sign paradigm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</a:t>
            </a:r>
          </a:p>
          <a:p>
            <a:pPr lvl="1"/>
            <a:r>
              <a:rPr lang="en-US" dirty="0"/>
              <a:t>A signature scheme </a:t>
            </a:r>
            <a:r>
              <a:rPr lang="en-US" dirty="0">
                <a:sym typeface="Symbol"/>
              </a:rPr>
              <a:t> = </a:t>
            </a:r>
            <a:r>
              <a:rPr lang="en-US" dirty="0"/>
              <a:t>(Gen, Sign, </a:t>
            </a:r>
            <a:r>
              <a:rPr lang="en-US" dirty="0" err="1"/>
              <a:t>Vrfy</a:t>
            </a:r>
            <a:r>
              <a:rPr lang="en-US" dirty="0"/>
              <a:t>) for “short” messages of length n</a:t>
            </a:r>
          </a:p>
          <a:p>
            <a:pPr lvl="1"/>
            <a:r>
              <a:rPr lang="en-US" dirty="0"/>
              <a:t>Hash function H: {0,1}</a:t>
            </a:r>
            <a:r>
              <a:rPr lang="en-US" baseline="30000" dirty="0"/>
              <a:t>*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 {0,1}</a:t>
            </a:r>
            <a:r>
              <a:rPr lang="en-US" baseline="30000" dirty="0">
                <a:sym typeface="Symbol"/>
              </a:rPr>
              <a:t>n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Construct a signature scheme ’=(Gen, Sign’, </a:t>
            </a:r>
            <a:r>
              <a:rPr lang="en-US" dirty="0" err="1">
                <a:sym typeface="Symbol"/>
              </a:rPr>
              <a:t>Vrfy</a:t>
            </a:r>
            <a:r>
              <a:rPr lang="en-US" dirty="0">
                <a:sym typeface="Symbol"/>
              </a:rPr>
              <a:t>’) for arbitrary-length messages:</a:t>
            </a:r>
          </a:p>
          <a:p>
            <a:pPr lvl="1"/>
            <a:r>
              <a:rPr lang="en-US" dirty="0" err="1">
                <a:sym typeface="Symbol"/>
              </a:rPr>
              <a:t>Sign’</a:t>
            </a:r>
            <a:r>
              <a:rPr lang="en-US" baseline="-25000" dirty="0" err="1">
                <a:sym typeface="Symbol"/>
              </a:rPr>
              <a:t>sk</a:t>
            </a:r>
            <a:r>
              <a:rPr lang="en-US" dirty="0">
                <a:sym typeface="Symbol"/>
              </a:rPr>
              <a:t>(m) = </a:t>
            </a:r>
            <a:r>
              <a:rPr lang="en-US" dirty="0" err="1">
                <a:sym typeface="Symbol"/>
              </a:rPr>
              <a:t>Sign</a:t>
            </a:r>
            <a:r>
              <a:rPr lang="en-US" baseline="-25000" dirty="0" err="1">
                <a:sym typeface="Symbol"/>
              </a:rPr>
              <a:t>sk</a:t>
            </a:r>
            <a:r>
              <a:rPr lang="en-US" dirty="0">
                <a:sym typeface="Symbol"/>
              </a:rPr>
              <a:t>(H(m))</a:t>
            </a:r>
          </a:p>
          <a:p>
            <a:pPr lvl="1"/>
            <a:r>
              <a:rPr lang="en-US" dirty="0" err="1">
                <a:sym typeface="Symbol"/>
              </a:rPr>
              <a:t>Vrfy’</a:t>
            </a:r>
            <a:r>
              <a:rPr lang="en-US" baseline="-25000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(m, ) = </a:t>
            </a:r>
            <a:r>
              <a:rPr lang="en-US" dirty="0" err="1">
                <a:sym typeface="Symbol"/>
              </a:rPr>
              <a:t>Vrfy</a:t>
            </a:r>
            <a:r>
              <a:rPr lang="en-US" baseline="-25000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(H(m), )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5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Hash-and-sign paradigm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Theorem</a:t>
            </a:r>
            <a:r>
              <a:rPr lang="en-US" dirty="0"/>
              <a:t>: If </a:t>
            </a:r>
            <a:r>
              <a:rPr lang="en-US" dirty="0">
                <a:sym typeface="Symbol"/>
              </a:rPr>
              <a:t> is secure and H is collision-resistant, then ’ is secure</a:t>
            </a:r>
          </a:p>
          <a:p>
            <a:r>
              <a:rPr lang="en-US" u="sng" dirty="0">
                <a:sym typeface="Symbol"/>
              </a:rPr>
              <a:t>Proof</a:t>
            </a:r>
            <a:r>
              <a:rPr lang="en-US" dirty="0">
                <a:sym typeface="Symbol"/>
              </a:rPr>
              <a:t>: </a:t>
            </a:r>
            <a:r>
              <a:rPr lang="en-US" dirty="0"/>
              <a:t>Same as for MACs</a:t>
            </a:r>
          </a:p>
          <a:p>
            <a:endParaRPr lang="en-US" dirty="0"/>
          </a:p>
          <a:p>
            <a:r>
              <a:rPr lang="en-US" dirty="0"/>
              <a:t>Can be viewed as a counterpart of hybrid encryption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functionality</a:t>
            </a:r>
            <a:r>
              <a:rPr lang="en-US" dirty="0"/>
              <a:t> of digital signatures at the asymptotic cost of a </a:t>
            </a:r>
            <a:r>
              <a:rPr lang="en-US" i="1" dirty="0"/>
              <a:t>symmetric-key</a:t>
            </a:r>
            <a:r>
              <a:rPr lang="en-US" dirty="0"/>
              <a:t> solution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105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Signature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discuss how to construct signature schemes for “short” messages</a:t>
            </a:r>
          </a:p>
          <a:p>
            <a:pPr lvl="1"/>
            <a:r>
              <a:rPr lang="en-US" dirty="0"/>
              <a:t>Using hash-and-sign, this implies signatures for arbitrary length messages</a:t>
            </a:r>
          </a:p>
        </p:txBody>
      </p:sp>
    </p:spTree>
    <p:extLst>
      <p:ext uri="{BB962C8B-B14F-4D97-AF65-F5344CB8AC3E}">
        <p14:creationId xmlns:p14="http://schemas.microsoft.com/office/powerpoint/2010/main" val="419040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Signature schemes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5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RSA-based signatures</a:t>
            </a:r>
          </a:p>
          <a:p>
            <a:pPr lvl="1"/>
            <a:r>
              <a:rPr lang="en-US" dirty="0"/>
              <a:t>Can be proven secure (based on RSA assumption, in random-oracle model)</a:t>
            </a:r>
          </a:p>
          <a:p>
            <a:r>
              <a:rPr lang="en-US" dirty="0" err="1"/>
              <a:t>Dlog</a:t>
            </a:r>
            <a:r>
              <a:rPr lang="en-US" dirty="0"/>
              <a:t>-based signatures</a:t>
            </a:r>
          </a:p>
          <a:p>
            <a:pPr lvl="1"/>
            <a:r>
              <a:rPr lang="en-US" dirty="0"/>
              <a:t>Shorter signatures, faster signing than RSA-based signatures</a:t>
            </a:r>
          </a:p>
          <a:p>
            <a:pPr lvl="1"/>
            <a:r>
              <a:rPr lang="en-US" dirty="0"/>
              <a:t>(EC)DSA</a:t>
            </a:r>
          </a:p>
          <a:p>
            <a:pPr lvl="2"/>
            <a:r>
              <a:rPr lang="en-US" dirty="0"/>
              <a:t>Widely used, no proof of security</a:t>
            </a:r>
          </a:p>
          <a:p>
            <a:pPr lvl="1"/>
            <a:r>
              <a:rPr lang="en-US" dirty="0" err="1"/>
              <a:t>Schnorr</a:t>
            </a:r>
            <a:endParaRPr lang="en-US" dirty="0"/>
          </a:p>
          <a:p>
            <a:pPr lvl="2"/>
            <a:r>
              <a:rPr lang="en-US" dirty="0"/>
              <a:t>Can be proven secure (based on </a:t>
            </a:r>
            <a:r>
              <a:rPr lang="en-US" dirty="0" err="1"/>
              <a:t>dlog</a:t>
            </a:r>
            <a:r>
              <a:rPr lang="en-US" dirty="0"/>
              <a:t> assumption, in random-oracle model)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5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RSA-based signatures</a:t>
            </a:r>
          </a:p>
        </p:txBody>
      </p:sp>
    </p:spTree>
    <p:extLst>
      <p:ext uri="{BB962C8B-B14F-4D97-AF65-F5344CB8AC3E}">
        <p14:creationId xmlns:p14="http://schemas.microsoft.com/office/powerpoint/2010/main" val="558616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Choose random, equal-length primes p, q</a:t>
            </a:r>
          </a:p>
          <a:p>
            <a:r>
              <a:rPr lang="en-US" dirty="0"/>
              <a:t>Compute modulus N=</a:t>
            </a:r>
            <a:r>
              <a:rPr lang="en-US" dirty="0" err="1"/>
              <a:t>pq</a:t>
            </a:r>
            <a:endParaRPr lang="en-US" dirty="0"/>
          </a:p>
          <a:p>
            <a:r>
              <a:rPr lang="en-US" dirty="0"/>
              <a:t>Choose e, d such that e · d = 1 mod </a:t>
            </a:r>
            <a:r>
              <a:rPr lang="en-US" dirty="0">
                <a:sym typeface="Symbol"/>
              </a:rPr>
              <a:t>(N)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The e</a:t>
            </a:r>
            <a:r>
              <a:rPr lang="en-US" baseline="30000" dirty="0">
                <a:sym typeface="Symbol"/>
              </a:rPr>
              <a:t>th</a:t>
            </a:r>
            <a:r>
              <a:rPr lang="en-US" dirty="0">
                <a:sym typeface="Symbol"/>
              </a:rPr>
              <a:t> root of m modulo N is [m</a:t>
            </a:r>
            <a:r>
              <a:rPr lang="en-US" baseline="30000" dirty="0">
                <a:sym typeface="Symbol"/>
              </a:rPr>
              <a:t>d</a:t>
            </a:r>
            <a:r>
              <a:rPr lang="en-US" dirty="0">
                <a:sym typeface="Symbol"/>
              </a:rPr>
              <a:t> mod N]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    (m</a:t>
            </a:r>
            <a:r>
              <a:rPr lang="en-US" baseline="30000" dirty="0">
                <a:sym typeface="Symbol"/>
              </a:rPr>
              <a:t>d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m</a:t>
            </a:r>
            <a:r>
              <a:rPr lang="en-US" baseline="30000" dirty="0" err="1">
                <a:sym typeface="Symbol"/>
              </a:rPr>
              <a:t>de</a:t>
            </a:r>
            <a:r>
              <a:rPr lang="en-US" dirty="0">
                <a:sym typeface="Symbol"/>
              </a:rPr>
              <a:t> = m</a:t>
            </a:r>
            <a:r>
              <a:rPr lang="en-US" baseline="30000" dirty="0">
                <a:sym typeface="Symbol"/>
              </a:rPr>
              <a:t>[</a:t>
            </a:r>
            <a:r>
              <a:rPr lang="en-US" baseline="30000" dirty="0" err="1">
                <a:sym typeface="Symbol"/>
              </a:rPr>
              <a:t>ed</a:t>
            </a:r>
            <a:r>
              <a:rPr lang="en-US" baseline="30000" dirty="0">
                <a:sym typeface="Symbol"/>
              </a:rPr>
              <a:t> mod (N)]</a:t>
            </a:r>
            <a:r>
              <a:rPr lang="en-US" dirty="0">
                <a:sym typeface="Symbol"/>
              </a:rPr>
              <a:t> = m mod N</a:t>
            </a:r>
          </a:p>
          <a:p>
            <a:r>
              <a:rPr lang="en-US" i="1" dirty="0">
                <a:sym typeface="Symbol"/>
              </a:rPr>
              <a:t>RSA assumption</a:t>
            </a:r>
            <a:r>
              <a:rPr lang="en-US" dirty="0">
                <a:sym typeface="Symbol"/>
              </a:rPr>
              <a:t>: given N, e </a:t>
            </a:r>
            <a:r>
              <a:rPr lang="en-US" u="sng" dirty="0">
                <a:sym typeface="Symbol"/>
              </a:rPr>
              <a:t>only</a:t>
            </a:r>
            <a:r>
              <a:rPr lang="en-US" dirty="0">
                <a:sym typeface="Symbol"/>
              </a:rPr>
              <a:t>, hard to compute the e</a:t>
            </a:r>
            <a:r>
              <a:rPr lang="en-US" baseline="30000" dirty="0">
                <a:sym typeface="Symbol"/>
              </a:rPr>
              <a:t>th</a:t>
            </a:r>
            <a:r>
              <a:rPr lang="en-US" dirty="0">
                <a:sym typeface="Symbol"/>
              </a:rPr>
              <a:t> root of a uniform m 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i="1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2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“Plain” RSA signatures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2" y="22860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2" y="2286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2819400" y="3582171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819400" y="2591571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62481" y="5086529"/>
            <a:ext cx="2109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 = [m</a:t>
            </a:r>
            <a:r>
              <a:rPr lang="en-US" sz="2400" baseline="30000" dirty="0">
                <a:sym typeface="Symbol"/>
              </a:rPr>
              <a:t>d</a:t>
            </a:r>
            <a:r>
              <a:rPr lang="en-US" sz="2400" dirty="0">
                <a:sym typeface="Symbol"/>
              </a:rPr>
              <a:t> mod N]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2600" y="3791129"/>
            <a:ext cx="3053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(N, e, d)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sym typeface="Symbol"/>
              </a:rPr>
              <a:t>RSAGen</a:t>
            </a:r>
            <a:r>
              <a:rPr lang="en-US" sz="2400" dirty="0">
                <a:sym typeface="Symbol"/>
              </a:rPr>
              <a:t>(1</a:t>
            </a:r>
            <a:r>
              <a:rPr lang="en-US" sz="2400" baseline="30000" dirty="0">
                <a:sym typeface="Symbol"/>
              </a:rPr>
              <a:t>n</a:t>
            </a:r>
            <a:r>
              <a:rPr lang="en-US" sz="2400" dirty="0">
                <a:sym typeface="Symbol"/>
              </a:rPr>
              <a:t>)</a:t>
            </a:r>
          </a:p>
          <a:p>
            <a:pPr marL="0" lvl="1" algn="ctr"/>
            <a:r>
              <a:rPr lang="en-US" sz="2400" dirty="0" err="1">
                <a:sym typeface="Symbol"/>
              </a:rPr>
              <a:t>pk</a:t>
            </a:r>
            <a:r>
              <a:rPr lang="en-US" sz="2400" dirty="0">
                <a:sym typeface="Symbol"/>
              </a:rPr>
              <a:t> = (N, e)</a:t>
            </a:r>
          </a:p>
          <a:p>
            <a:pPr marL="0" lvl="1" algn="ctr"/>
            <a:r>
              <a:rPr lang="en-US" sz="2400" dirty="0" err="1">
                <a:sym typeface="Symbol"/>
              </a:rPr>
              <a:t>sk</a:t>
            </a:r>
            <a:r>
              <a:rPr lang="en-US" sz="2400" dirty="0">
                <a:sym typeface="Symbol"/>
              </a:rPr>
              <a:t> = d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25600" y="2133600"/>
            <a:ext cx="683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N, 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200" y="3119735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m, </a:t>
            </a:r>
            <a:r>
              <a:rPr lang="en-US" sz="2400" dirty="0">
                <a:sym typeface="Symbol"/>
              </a:rPr>
              <a:t>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4800" y="3943529"/>
            <a:ext cx="2105064" cy="609600"/>
            <a:chOff x="685800" y="4114800"/>
            <a:chExt cx="2105064" cy="609600"/>
          </a:xfrm>
        </p:grpSpPr>
        <p:sp>
          <p:nvSpPr>
            <p:cNvPr id="14" name="TextBox 13"/>
            <p:cNvSpPr txBox="1"/>
            <p:nvPr/>
          </p:nvSpPr>
          <p:spPr>
            <a:xfrm>
              <a:off x="685800" y="4262735"/>
              <a:ext cx="21050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lvl="1" algn="ctr"/>
              <a:r>
                <a:rPr lang="en-US" sz="2400" dirty="0">
                  <a:ea typeface="Cambria Math"/>
                </a:rPr>
                <a:t>m = [</a:t>
              </a:r>
              <a:r>
                <a:rPr lang="en-US" sz="2400" dirty="0">
                  <a:ea typeface="Cambria Math"/>
                  <a:sym typeface="Symbol"/>
                </a:rPr>
                <a:t></a:t>
              </a:r>
              <a:r>
                <a:rPr lang="en-US" sz="2400" baseline="30000" dirty="0">
                  <a:ea typeface="Cambria Math"/>
                </a:rPr>
                <a:t>e</a:t>
              </a:r>
              <a:r>
                <a:rPr lang="en-US" sz="2400" dirty="0">
                  <a:ea typeface="Cambria Math"/>
                </a:rPr>
                <a:t> mod N]</a:t>
              </a:r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023379" y="4114800"/>
              <a:ext cx="327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471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6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Intuition</a:t>
            </a:r>
          </a:p>
          <a:p>
            <a:pPr lvl="1"/>
            <a:r>
              <a:rPr lang="en-US" dirty="0"/>
              <a:t>Signature of m is the e</a:t>
            </a:r>
            <a:r>
              <a:rPr lang="en-US" baseline="30000" dirty="0"/>
              <a:t>th</a:t>
            </a:r>
            <a:r>
              <a:rPr lang="en-US" dirty="0"/>
              <a:t> root of m – supposedly hard to compute given only the public key!</a:t>
            </a:r>
          </a:p>
        </p:txBody>
      </p:sp>
    </p:spTree>
    <p:extLst>
      <p:ext uri="{BB962C8B-B14F-4D97-AF65-F5344CB8AC3E}">
        <p14:creationId xmlns:p14="http://schemas.microsoft.com/office/powerpoint/2010/main" val="118073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C97D0-AEC6-4F3B-81E1-5EA4FDCF5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29BDC-311C-469C-B258-341049939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Official exam time: May 13, 8-10am</a:t>
            </a:r>
          </a:p>
          <a:p>
            <a:r>
              <a:rPr lang="en-US" dirty="0"/>
              <a:t>Exam will be available on </a:t>
            </a:r>
            <a:r>
              <a:rPr lang="en-US" dirty="0" err="1"/>
              <a:t>Gradescope</a:t>
            </a:r>
            <a:r>
              <a:rPr lang="en-US" dirty="0"/>
              <a:t> from noon on May 12 until noon on May 13</a:t>
            </a:r>
          </a:p>
          <a:p>
            <a:pPr lvl="1"/>
            <a:r>
              <a:rPr lang="en-US" dirty="0"/>
              <a:t>Once you take the exam, no communication with other students until noon on May 13</a:t>
            </a:r>
          </a:p>
          <a:p>
            <a:r>
              <a:rPr lang="en-US" dirty="0"/>
              <a:t>Exam itself is 120 minutes</a:t>
            </a:r>
          </a:p>
          <a:p>
            <a:pPr lvl="1"/>
            <a:r>
              <a:rPr lang="en-US" dirty="0"/>
              <a:t>Plus 5 minutes to print, 15 minutes to scan</a:t>
            </a:r>
          </a:p>
          <a:p>
            <a:pPr lvl="1"/>
            <a:r>
              <a:rPr lang="en-US" dirty="0"/>
              <a:t>Will be enforced by </a:t>
            </a:r>
            <a:r>
              <a:rPr lang="en-US" dirty="0" err="1"/>
              <a:t>Gradescope</a:t>
            </a:r>
            <a:endParaRPr lang="en-US" dirty="0"/>
          </a:p>
          <a:p>
            <a:r>
              <a:rPr lang="en-US" dirty="0"/>
              <a:t>Students with ADS accommodations should email me to make arrangements</a:t>
            </a:r>
          </a:p>
        </p:txBody>
      </p:sp>
    </p:spTree>
    <p:extLst>
      <p:ext uri="{BB962C8B-B14F-4D97-AF65-F5344CB8AC3E}">
        <p14:creationId xmlns:p14="http://schemas.microsoft.com/office/powerpoint/2010/main" val="3059619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sign </a:t>
            </a:r>
            <a:r>
              <a:rPr lang="en-US" i="1" dirty="0"/>
              <a:t>specific </a:t>
            </a:r>
            <a:r>
              <a:rPr lang="en-US" dirty="0"/>
              <a:t>messages</a:t>
            </a:r>
          </a:p>
          <a:p>
            <a:pPr lvl="1"/>
            <a:r>
              <a:rPr lang="en-US" dirty="0"/>
              <a:t>E.g., easy to compute the e</a:t>
            </a:r>
            <a:r>
              <a:rPr lang="en-US" baseline="30000" dirty="0"/>
              <a:t>th</a:t>
            </a:r>
            <a:r>
              <a:rPr lang="en-US" dirty="0"/>
              <a:t> root of m = 1, or the cube root of m = 8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439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generate signatures on “random” messages</a:t>
            </a:r>
          </a:p>
          <a:p>
            <a:pPr lvl="1"/>
            <a:r>
              <a:rPr lang="en-US" dirty="0"/>
              <a:t>Choose arbitrary </a:t>
            </a:r>
            <a:r>
              <a:rPr lang="en-US" dirty="0">
                <a:sym typeface="Symbol"/>
              </a:rPr>
              <a:t>; set m = [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mod N]</a:t>
            </a:r>
          </a:p>
        </p:txBody>
      </p:sp>
    </p:spTree>
    <p:extLst>
      <p:ext uri="{BB962C8B-B14F-4D97-AF65-F5344CB8AC3E}">
        <p14:creationId xmlns:p14="http://schemas.microsoft.com/office/powerpoint/2010/main" val="32771009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combine two signatures to obtain a third</a:t>
            </a:r>
          </a:p>
          <a:p>
            <a:pPr lvl="1"/>
            <a:r>
              <a:rPr lang="en-US" dirty="0"/>
              <a:t>Say </a:t>
            </a:r>
            <a:r>
              <a:rPr lang="en-US" dirty="0">
                <a:sym typeface="Symbol"/>
              </a:rPr>
              <a:t>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,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are valid signatures on 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, m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with respect to public key N, e</a:t>
            </a:r>
          </a:p>
          <a:p>
            <a:pPr lvl="1"/>
            <a:r>
              <a:rPr lang="en-US" dirty="0">
                <a:sym typeface="Symbol"/>
              </a:rPr>
              <a:t>Then ’ = [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mod N] is a valid signature on the message m’ = [m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m</a:t>
            </a:r>
            <a:r>
              <a:rPr lang="en-US" baseline="-25000" dirty="0">
                <a:sym typeface="Symbol"/>
              </a:rPr>
              <a:t>2 </a:t>
            </a:r>
            <a:r>
              <a:rPr lang="en-US" dirty="0">
                <a:sym typeface="Symbol"/>
              </a:rPr>
              <a:t>mod N]</a:t>
            </a:r>
          </a:p>
          <a:p>
            <a:pPr lvl="2"/>
            <a:r>
              <a:rPr lang="en-US" dirty="0">
                <a:sym typeface="Symbol"/>
              </a:rPr>
              <a:t>(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</a:t>
            </a:r>
            <a:r>
              <a:rPr lang="en-US" baseline="-25000" dirty="0">
                <a:sym typeface="Symbol"/>
              </a:rPr>
              <a:t>1</a:t>
            </a:r>
            <a:r>
              <a:rPr lang="en-US" baseline="30000" dirty="0">
                <a:sym typeface="Symbol"/>
              </a:rPr>
              <a:t>e </a:t>
            </a:r>
            <a:r>
              <a:rPr lang="en-US" dirty="0">
                <a:sym typeface="Symbol"/>
              </a:rPr>
              <a:t>· </a:t>
            </a:r>
            <a:r>
              <a:rPr lang="en-US" baseline="-25000" dirty="0">
                <a:sym typeface="Symbol"/>
              </a:rPr>
              <a:t>2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m</a:t>
            </a:r>
            <a:r>
              <a:rPr lang="en-US" baseline="-25000" dirty="0">
                <a:sym typeface="Symbol"/>
              </a:rPr>
              <a:t>2 </a:t>
            </a:r>
            <a:r>
              <a:rPr lang="en-US" dirty="0">
                <a:sym typeface="Symbol"/>
              </a:rPr>
              <a:t>mod 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03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RSA-FDH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Main idea: apply “cryptographic transformation” to messages before signing</a:t>
            </a:r>
          </a:p>
          <a:p>
            <a:endParaRPr lang="en-US" dirty="0"/>
          </a:p>
          <a:p>
            <a:r>
              <a:rPr lang="en-US" dirty="0"/>
              <a:t>Public key: (N, e)          private key: d</a:t>
            </a:r>
          </a:p>
          <a:p>
            <a:r>
              <a:rPr lang="en-US" dirty="0" err="1"/>
              <a:t>Sign</a:t>
            </a:r>
            <a:r>
              <a:rPr lang="en-US" baseline="-25000" dirty="0" err="1"/>
              <a:t>sk</a:t>
            </a:r>
            <a:r>
              <a:rPr lang="en-US" dirty="0"/>
              <a:t>(m) = H(m)</a:t>
            </a:r>
            <a:r>
              <a:rPr lang="en-US" baseline="30000" dirty="0"/>
              <a:t>d</a:t>
            </a:r>
            <a:r>
              <a:rPr lang="en-US" dirty="0"/>
              <a:t> mod N</a:t>
            </a:r>
          </a:p>
          <a:p>
            <a:pPr lvl="1"/>
            <a:r>
              <a:rPr lang="en-US" dirty="0"/>
              <a:t>H must map onto all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dirty="0"/>
          </a:p>
          <a:p>
            <a:r>
              <a:rPr lang="en-US" dirty="0" err="1"/>
              <a:t>Vrfy</a:t>
            </a:r>
            <a:r>
              <a:rPr lang="en-US" baseline="-25000" dirty="0" err="1"/>
              <a:t>pk</a:t>
            </a:r>
            <a:r>
              <a:rPr lang="en-US" dirty="0"/>
              <a:t>(m, </a:t>
            </a:r>
            <a:r>
              <a:rPr lang="en-US" dirty="0">
                <a:sym typeface="Symbol"/>
              </a:rPr>
              <a:t>): output 1 </a:t>
            </a:r>
            <a:r>
              <a:rPr lang="en-US" dirty="0" err="1">
                <a:sym typeface="Symbol"/>
              </a:rPr>
              <a:t>iff</a:t>
            </a:r>
            <a:r>
              <a:rPr lang="en-US" dirty="0">
                <a:sym typeface="Symbol"/>
              </a:rPr>
              <a:t> 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               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H(m) mod N</a:t>
            </a:r>
          </a:p>
          <a:p>
            <a:r>
              <a:rPr lang="en-US" dirty="0">
                <a:sym typeface="Symbol"/>
              </a:rPr>
              <a:t>(This also handles long messages without additional hashing)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6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the three previous attacks…</a:t>
            </a:r>
          </a:p>
          <a:p>
            <a:pPr lvl="1"/>
            <a:r>
              <a:rPr lang="en-US" dirty="0"/>
              <a:t>Not easy to compute the e</a:t>
            </a:r>
            <a:r>
              <a:rPr lang="en-US" baseline="30000" dirty="0"/>
              <a:t>th</a:t>
            </a:r>
            <a:r>
              <a:rPr lang="en-US" dirty="0"/>
              <a:t> root of H(1), …</a:t>
            </a:r>
          </a:p>
          <a:p>
            <a:pPr lvl="1"/>
            <a:r>
              <a:rPr lang="en-US" dirty="0"/>
              <a:t>Choose </a:t>
            </a:r>
            <a:r>
              <a:rPr lang="en-US" dirty="0">
                <a:sym typeface="Symbol"/>
              </a:rPr>
              <a:t>…, but how do you find an m such that H(m) = 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mod N? </a:t>
            </a:r>
          </a:p>
          <a:p>
            <a:pPr lvl="2"/>
            <a:r>
              <a:rPr lang="en-US" dirty="0">
                <a:sym typeface="Symbol"/>
              </a:rPr>
              <a:t>Computing inverses of H should be hard</a:t>
            </a:r>
          </a:p>
          <a:p>
            <a:pPr lvl="1"/>
            <a:r>
              <a:rPr lang="en-US" dirty="0">
                <a:sym typeface="Symbol"/>
              </a:rPr>
              <a:t>H(m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) · H(m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 = </a:t>
            </a:r>
            <a:r>
              <a:rPr lang="en-US" baseline="-25000" dirty="0">
                <a:sym typeface="Symbol"/>
              </a:rPr>
              <a:t>1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· </a:t>
            </a:r>
            <a:r>
              <a:rPr lang="en-US" baseline="-25000" dirty="0">
                <a:sym typeface="Symbol"/>
              </a:rPr>
              <a:t>2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 = (</a:t>
            </a:r>
            <a:r>
              <a:rPr lang="en-US" baseline="-25000" dirty="0">
                <a:sym typeface="Symbol"/>
              </a:rPr>
              <a:t>1 </a:t>
            </a:r>
            <a:r>
              <a:rPr lang="en-US" dirty="0">
                <a:sym typeface="Symbol"/>
              </a:rPr>
              <a:t>·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e</a:t>
            </a:r>
            <a:r>
              <a:rPr lang="en-US" baseline="-25000" dirty="0">
                <a:sym typeface="Symbol"/>
              </a:rPr>
              <a:t> </a:t>
            </a:r>
            <a:r>
              <a:rPr lang="en-US" dirty="0">
                <a:latin typeface="Calibri"/>
                <a:sym typeface="Symbol"/>
              </a:rPr>
              <a:t>≠ </a:t>
            </a:r>
            <a:r>
              <a:rPr lang="en-US" dirty="0">
                <a:sym typeface="Symbol"/>
              </a:rPr>
              <a:t>H(m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m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354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of RSA-FDH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the RSA assumption holds, and H is modeled as a random oracle (mapping onto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/>
              <a:t>), then RSA-FDH is secure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>
                <a:ea typeface="Cambria Math"/>
              </a:rPr>
              <a:t>In practice, H is instantiated with a (modified) cryptographic hash function</a:t>
            </a:r>
          </a:p>
          <a:p>
            <a:pPr lvl="1"/>
            <a:r>
              <a:rPr lang="en-US" dirty="0">
                <a:ea typeface="Cambria Math"/>
              </a:rPr>
              <a:t>Must ensure that the range of H is large enough!</a:t>
            </a:r>
          </a:p>
        </p:txBody>
      </p:sp>
    </p:spTree>
    <p:extLst>
      <p:ext uri="{BB962C8B-B14F-4D97-AF65-F5344CB8AC3E}">
        <p14:creationId xmlns:p14="http://schemas.microsoft.com/office/powerpoint/2010/main" val="204706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RSA-FDH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RSA PKCS #1 v2.1 standard includes a signature scheme inspired by RSA-FDH</a:t>
            </a:r>
          </a:p>
          <a:p>
            <a:pPr lvl="1"/>
            <a:r>
              <a:rPr lang="en-US" dirty="0"/>
              <a:t>Essentially a randomized variant of RSA-FDH</a:t>
            </a:r>
          </a:p>
        </p:txBody>
      </p:sp>
    </p:spTree>
    <p:extLst>
      <p:ext uri="{BB962C8B-B14F-4D97-AF65-F5344CB8AC3E}">
        <p14:creationId xmlns:p14="http://schemas.microsoft.com/office/powerpoint/2010/main" val="2812633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1"/>
                </a:solidFill>
              </a:rPr>
              <a:t>dlog</a:t>
            </a:r>
            <a:r>
              <a:rPr lang="en-US" sz="4000" dirty="0">
                <a:solidFill>
                  <a:schemeClr val="tx1"/>
                </a:solidFill>
              </a:rPr>
              <a:t>-based signatures</a:t>
            </a:r>
          </a:p>
        </p:txBody>
      </p:sp>
    </p:spTree>
    <p:extLst>
      <p:ext uri="{BB962C8B-B14F-4D97-AF65-F5344CB8AC3E}">
        <p14:creationId xmlns:p14="http://schemas.microsoft.com/office/powerpoint/2010/main" val="1183714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signature standard (DSS)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US government standard for digital signatures</a:t>
            </a:r>
          </a:p>
          <a:p>
            <a:pPr lvl="1"/>
            <a:r>
              <a:rPr lang="en-US" dirty="0"/>
              <a:t>DSA, based on discrete-logarithm problem in subgroup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endParaRPr lang="en-US" dirty="0">
              <a:ea typeface="Cambria Math"/>
            </a:endParaRPr>
          </a:p>
          <a:p>
            <a:pPr lvl="1"/>
            <a:r>
              <a:rPr lang="en-US" dirty="0">
                <a:ea typeface="Cambria Math"/>
              </a:rPr>
              <a:t>ECDSA, based on elliptic-curve groups</a:t>
            </a:r>
          </a:p>
          <a:p>
            <a:endParaRPr lang="en-US" dirty="0">
              <a:ea typeface="Cambria Math"/>
            </a:endParaRPr>
          </a:p>
          <a:p>
            <a:r>
              <a:rPr lang="en-US" dirty="0">
                <a:ea typeface="Cambria Math"/>
              </a:rPr>
              <a:t>No security proof, even in RO model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/>
              <a:t>Compared to RSA-based signatures</a:t>
            </a:r>
          </a:p>
          <a:p>
            <a:pPr lvl="1"/>
            <a:r>
              <a:rPr lang="en-US" dirty="0"/>
              <a:t>Shorter signatures and public keys (especially for EDCSA)</a:t>
            </a:r>
          </a:p>
          <a:p>
            <a:pPr lvl="1"/>
            <a:r>
              <a:rPr lang="en-US" dirty="0"/>
              <a:t>Can have faster signing</a:t>
            </a:r>
          </a:p>
          <a:p>
            <a:pPr lvl="1"/>
            <a:r>
              <a:rPr lang="en-US" dirty="0"/>
              <a:t>Slower verification</a:t>
            </a:r>
          </a:p>
        </p:txBody>
      </p:sp>
    </p:spTree>
    <p:extLst>
      <p:ext uri="{BB962C8B-B14F-4D97-AF65-F5344CB8AC3E}">
        <p14:creationId xmlns:p14="http://schemas.microsoft.com/office/powerpoint/2010/main" val="337932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DB00-8574-4AAB-B354-4A5B4E77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Signatures from identification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E4EFC-8B1F-45A7-A1FE-20A98EA01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signature schemes that can be viewed as being derived from (public-key) </a:t>
            </a:r>
            <a:r>
              <a:rPr lang="en-US" i="1" dirty="0"/>
              <a:t>identification schemes</a:t>
            </a:r>
          </a:p>
          <a:p>
            <a:pPr lvl="1"/>
            <a:r>
              <a:rPr lang="en-US" dirty="0" err="1"/>
              <a:t>Schnorr</a:t>
            </a:r>
            <a:endParaRPr lang="en-US" dirty="0"/>
          </a:p>
          <a:p>
            <a:pPr lvl="1"/>
            <a:r>
              <a:rPr lang="en-US" dirty="0"/>
              <a:t>DSA/ECDSA</a:t>
            </a:r>
          </a:p>
          <a:p>
            <a:pPr lvl="1"/>
            <a:endParaRPr lang="en-US" dirty="0"/>
          </a:p>
          <a:p>
            <a:r>
              <a:rPr lang="en-US" dirty="0"/>
              <a:t>Will return to this in later lecture</a:t>
            </a:r>
          </a:p>
        </p:txBody>
      </p:sp>
    </p:spTree>
    <p:extLst>
      <p:ext uri="{BB962C8B-B14F-4D97-AF65-F5344CB8AC3E}">
        <p14:creationId xmlns:p14="http://schemas.microsoft.com/office/powerpoint/2010/main" val="82059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D6F59-3F3D-4877-8419-E2589ECC4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11AFF-061A-4996-8433-DE257C845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8316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Exam will cover material through Thursday, May 5</a:t>
            </a:r>
          </a:p>
          <a:p>
            <a:r>
              <a:rPr lang="en-US" dirty="0"/>
              <a:t>Exam is open-book/open-notes</a:t>
            </a:r>
          </a:p>
          <a:p>
            <a:pPr lvl="1"/>
            <a:r>
              <a:rPr lang="en-US" dirty="0"/>
              <a:t>No communication with anyone during the exam</a:t>
            </a:r>
          </a:p>
          <a:p>
            <a:pPr lvl="1"/>
            <a:r>
              <a:rPr lang="en-US" dirty="0"/>
              <a:t>No Internet/</a:t>
            </a:r>
            <a:r>
              <a:rPr lang="en-US" dirty="0" err="1"/>
              <a:t>WiFi</a:t>
            </a:r>
            <a:r>
              <a:rPr lang="en-US" dirty="0"/>
              <a:t>/cellular access during the exam</a:t>
            </a:r>
          </a:p>
          <a:p>
            <a:pPr lvl="2"/>
            <a:r>
              <a:rPr lang="en-US" dirty="0"/>
              <a:t>No opportunity to ask for clarifications</a:t>
            </a:r>
          </a:p>
          <a:p>
            <a:pPr lvl="2"/>
            <a:r>
              <a:rPr lang="en-US" dirty="0"/>
              <a:t>If something is unclear, explain your understanding of the question</a:t>
            </a:r>
          </a:p>
          <a:p>
            <a:r>
              <a:rPr lang="en-US" dirty="0"/>
              <a:t>Suggestions</a:t>
            </a:r>
          </a:p>
          <a:p>
            <a:pPr lvl="1"/>
            <a:r>
              <a:rPr lang="en-US" dirty="0"/>
              <a:t>Use one sheet of paper per question so you can work on parts of different problems</a:t>
            </a:r>
          </a:p>
          <a:p>
            <a:pPr lvl="1"/>
            <a:r>
              <a:rPr lang="en-US" dirty="0"/>
              <a:t>Skim entire exam before starting</a:t>
            </a:r>
          </a:p>
          <a:p>
            <a:pPr lvl="1"/>
            <a:r>
              <a:rPr lang="en-US" dirty="0"/>
              <a:t>Intended to be easy -- be concise rather than exhaustive</a:t>
            </a:r>
          </a:p>
          <a:p>
            <a:pPr lvl="1"/>
            <a:r>
              <a:rPr lang="en-US" dirty="0"/>
              <a:t>Maximize points if you are running out of time</a:t>
            </a:r>
          </a:p>
        </p:txBody>
      </p:sp>
    </p:spTree>
    <p:extLst>
      <p:ext uri="{BB962C8B-B14F-4D97-AF65-F5344CB8AC3E}">
        <p14:creationId xmlns:p14="http://schemas.microsoft.com/office/powerpoint/2010/main" val="18216821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Public-key infrastructure (PKI)</a:t>
            </a:r>
          </a:p>
        </p:txBody>
      </p:sp>
    </p:spTree>
    <p:extLst>
      <p:ext uri="{BB962C8B-B14F-4D97-AF65-F5344CB8AC3E}">
        <p14:creationId xmlns:p14="http://schemas.microsoft.com/office/powerpoint/2010/main" val="16304452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distribution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3576164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3576164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lowchart: Magnetic Disk 12"/>
          <p:cNvSpPr/>
          <p:nvPr/>
        </p:nvSpPr>
        <p:spPr>
          <a:xfrm>
            <a:off x="4114800" y="2052935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5105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10400" y="5100935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2891135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314570" y="25101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438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57400" y="2891135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5105400" y="2209800"/>
            <a:ext cx="2667000" cy="30033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715000" y="1905000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r>
              <a:rPr lang="en-US" sz="2400" baseline="30000" dirty="0"/>
              <a:t>*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230504" y="2735759"/>
            <a:ext cx="4780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91774" y="2891135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r>
              <a:rPr lang="en-US" sz="2400" baseline="30000" dirty="0"/>
              <a:t>*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112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/>
      <p:bldP spid="17" grpId="0"/>
      <p:bldP spid="21" grpId="0"/>
      <p:bldP spid="25" grpId="0"/>
      <p:bldP spid="25" grpId="1"/>
      <p:bldP spid="14" grpId="0"/>
      <p:bldP spid="4" grpId="0"/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distribution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3576164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3576164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lowchart: Magnetic Disk 12"/>
          <p:cNvSpPr/>
          <p:nvPr/>
        </p:nvSpPr>
        <p:spPr>
          <a:xfrm>
            <a:off x="4114800" y="2052935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5105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10400" y="5100935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2891135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314570" y="25101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438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41967" y="2891135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2438400" y="3269159"/>
            <a:ext cx="4780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X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2664480" y="3805535"/>
            <a:ext cx="993120" cy="64452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24200" y="3962400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r>
              <a:rPr lang="en-US" sz="2400" baseline="30000" dirty="0"/>
              <a:t>*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571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signatures for secure key distribution!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a trusted party with a public key known to everyone </a:t>
            </a:r>
          </a:p>
          <a:p>
            <a:pPr lvl="1"/>
            <a:r>
              <a:rPr lang="en-US" dirty="0"/>
              <a:t>CA = certificate authority who acts as a “root of trust”</a:t>
            </a:r>
          </a:p>
          <a:p>
            <a:pPr lvl="1"/>
            <a:r>
              <a:rPr lang="en-US" dirty="0"/>
              <a:t>Public key </a:t>
            </a:r>
            <a:r>
              <a:rPr lang="en-US" dirty="0" err="1"/>
              <a:t>pk</a:t>
            </a:r>
            <a:r>
              <a:rPr lang="en-US" baseline="-25000" dirty="0" err="1"/>
              <a:t>CA</a:t>
            </a:r>
            <a:endParaRPr lang="en-US" dirty="0"/>
          </a:p>
          <a:p>
            <a:pPr lvl="1"/>
            <a:r>
              <a:rPr lang="en-US" dirty="0"/>
              <a:t>Private key </a:t>
            </a:r>
            <a:r>
              <a:rPr lang="en-US" dirty="0" err="1"/>
              <a:t>sk</a:t>
            </a:r>
            <a:r>
              <a:rPr lang="en-US" baseline="-25000" dirty="0" err="1"/>
              <a:t>CA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9302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signatures for secure key distribution!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Alice asks the CA to sign the </a:t>
            </a:r>
            <a:r>
              <a:rPr lang="en-US" i="1" dirty="0"/>
              <a:t>binding</a:t>
            </a:r>
            <a:r>
              <a:rPr lang="en-US" dirty="0"/>
              <a:t> (Alice, </a:t>
            </a:r>
            <a:r>
              <a:rPr lang="en-US" dirty="0" err="1"/>
              <a:t>pk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cert</a:t>
            </a:r>
            <a:r>
              <a:rPr lang="en-US" baseline="-25000" dirty="0" err="1"/>
              <a:t>CA</a:t>
            </a:r>
            <a:r>
              <a:rPr lang="en-US" baseline="-25000" dirty="0" err="1">
                <a:sym typeface="Symbol"/>
              </a:rPr>
              <a:t>Alice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Sign</a:t>
            </a:r>
            <a:r>
              <a:rPr lang="en-US" baseline="-25000" dirty="0" err="1">
                <a:sym typeface="Symbol"/>
              </a:rPr>
              <a:t>sk</a:t>
            </a:r>
            <a:r>
              <a:rPr lang="en-US" sz="2400" baseline="-40000" dirty="0" err="1">
                <a:sym typeface="Symbol"/>
              </a:rPr>
              <a:t>CA</a:t>
            </a:r>
            <a:r>
              <a:rPr lang="en-US" dirty="0">
                <a:sym typeface="Symbol"/>
              </a:rPr>
              <a:t>(Alice, </a:t>
            </a:r>
            <a:r>
              <a:rPr lang="en-US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)</a:t>
            </a:r>
            <a:endParaRPr lang="en-US" dirty="0"/>
          </a:p>
          <a:p>
            <a:endParaRPr lang="en-US" dirty="0"/>
          </a:p>
          <a:p>
            <a:r>
              <a:rPr lang="en-US" dirty="0"/>
              <a:t>(CA must verify Alice’s identity out of band)</a:t>
            </a:r>
          </a:p>
        </p:txBody>
      </p:sp>
    </p:spTree>
    <p:extLst>
      <p:ext uri="{BB962C8B-B14F-4D97-AF65-F5344CB8AC3E}">
        <p14:creationId xmlns:p14="http://schemas.microsoft.com/office/powerpoint/2010/main" val="27924846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signatures for secure key distribution!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Bob obtains Alice, </a:t>
            </a:r>
            <a:r>
              <a:rPr lang="en-US" dirty="0" err="1"/>
              <a:t>pk</a:t>
            </a:r>
            <a:r>
              <a:rPr lang="en-US" dirty="0"/>
              <a:t>, and the certificate </a:t>
            </a:r>
            <a:r>
              <a:rPr lang="en-US" dirty="0" err="1"/>
              <a:t>cert</a:t>
            </a:r>
            <a:r>
              <a:rPr lang="en-US" baseline="-25000" dirty="0" err="1"/>
              <a:t>CA</a:t>
            </a:r>
            <a:r>
              <a:rPr lang="en-US" baseline="-25000" dirty="0" err="1">
                <a:sym typeface="Symbol"/>
              </a:rPr>
              <a:t>Alice</a:t>
            </a:r>
            <a:r>
              <a:rPr lang="en-US" dirty="0">
                <a:sym typeface="Symbol"/>
              </a:rPr>
              <a:t> …</a:t>
            </a:r>
          </a:p>
          <a:p>
            <a:pPr lvl="1"/>
            <a:r>
              <a:rPr lang="en-US" dirty="0">
                <a:sym typeface="Symbol"/>
              </a:rPr>
              <a:t>… check that </a:t>
            </a:r>
            <a:r>
              <a:rPr lang="en-US" dirty="0" err="1">
                <a:sym typeface="Symbol"/>
              </a:rPr>
              <a:t>Vrfy</a:t>
            </a:r>
            <a:r>
              <a:rPr lang="en-US" baseline="-25000" dirty="0" err="1">
                <a:sym typeface="Symbol"/>
              </a:rPr>
              <a:t>pK</a:t>
            </a:r>
            <a:r>
              <a:rPr lang="en-US" sz="2400" baseline="-40000" dirty="0" err="1">
                <a:sym typeface="Symbol"/>
              </a:rPr>
              <a:t>CA</a:t>
            </a:r>
            <a:r>
              <a:rPr lang="en-US" dirty="0">
                <a:sym typeface="Symbol"/>
              </a:rPr>
              <a:t>((Alice, </a:t>
            </a:r>
            <a:r>
              <a:rPr lang="en-US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), </a:t>
            </a:r>
            <a:r>
              <a:rPr lang="en-US" dirty="0" err="1"/>
              <a:t>cert</a:t>
            </a:r>
            <a:r>
              <a:rPr lang="en-US" baseline="-25000" dirty="0" err="1"/>
              <a:t>CA</a:t>
            </a:r>
            <a:r>
              <a:rPr lang="en-US" baseline="-25000" dirty="0" err="1">
                <a:sym typeface="Symbol"/>
              </a:rPr>
              <a:t>Alice</a:t>
            </a:r>
            <a:r>
              <a:rPr lang="en-US" dirty="0">
                <a:sym typeface="Symbol"/>
              </a:rPr>
              <a:t>) = 1</a:t>
            </a:r>
            <a:endParaRPr lang="en-US" dirty="0"/>
          </a:p>
          <a:p>
            <a:endParaRPr lang="en-US" dirty="0"/>
          </a:p>
          <a:p>
            <a:r>
              <a:rPr lang="en-US" dirty="0"/>
              <a:t>Bob is then assured that </a:t>
            </a:r>
            <a:r>
              <a:rPr lang="en-US" dirty="0" err="1"/>
              <a:t>pk</a:t>
            </a:r>
            <a:r>
              <a:rPr lang="en-US" dirty="0"/>
              <a:t> is Alice’s public key</a:t>
            </a:r>
          </a:p>
          <a:p>
            <a:pPr lvl="1"/>
            <a:r>
              <a:rPr lang="en-US" dirty="0"/>
              <a:t>As long as the CA is trustworthy…</a:t>
            </a:r>
          </a:p>
          <a:p>
            <a:pPr lvl="2"/>
            <a:r>
              <a:rPr lang="en-US" dirty="0"/>
              <a:t>Honest, and properly verifies Alice’s identity</a:t>
            </a:r>
          </a:p>
          <a:p>
            <a:pPr lvl="1"/>
            <a:r>
              <a:rPr lang="en-US" dirty="0"/>
              <a:t>…and the CA’s private key has not been compromised</a:t>
            </a:r>
          </a:p>
        </p:txBody>
      </p:sp>
    </p:spTree>
    <p:extLst>
      <p:ext uri="{BB962C8B-B14F-4D97-AF65-F5344CB8AC3E}">
        <p14:creationId xmlns:p14="http://schemas.microsoft.com/office/powerpoint/2010/main" val="10125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Chicken-and-egg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Bob get </a:t>
            </a:r>
            <a:r>
              <a:rPr lang="en-US" dirty="0" err="1"/>
              <a:t>pk</a:t>
            </a:r>
            <a:r>
              <a:rPr lang="en-US" baseline="-25000" dirty="0" err="1"/>
              <a:t>CA</a:t>
            </a:r>
            <a:r>
              <a:rPr lang="en-US" dirty="0"/>
              <a:t> in the first place?</a:t>
            </a:r>
          </a:p>
          <a:p>
            <a:endParaRPr lang="en-US" dirty="0"/>
          </a:p>
          <a:p>
            <a:r>
              <a:rPr lang="en-US" dirty="0"/>
              <a:t>Several possibilities… </a:t>
            </a:r>
          </a:p>
        </p:txBody>
      </p:sp>
    </p:spTree>
    <p:extLst>
      <p:ext uri="{BB962C8B-B14F-4D97-AF65-F5344CB8AC3E}">
        <p14:creationId xmlns:p14="http://schemas.microsoft.com/office/powerpoint/2010/main" val="3189111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“Roots of trust”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Bob only needs to securely obtain a </a:t>
            </a:r>
            <a:r>
              <a:rPr lang="en-US" i="1" dirty="0"/>
              <a:t>small number</a:t>
            </a:r>
            <a:r>
              <a:rPr lang="en-US" dirty="0"/>
              <a:t> of CA’s public keys</a:t>
            </a:r>
          </a:p>
          <a:p>
            <a:pPr lvl="1"/>
            <a:r>
              <a:rPr lang="en-US" dirty="0"/>
              <a:t>Need to ensure secure distribution only for these few, initial public keys</a:t>
            </a:r>
          </a:p>
          <a:p>
            <a:pPr lvl="1"/>
            <a:endParaRPr lang="en-US" dirty="0"/>
          </a:p>
          <a:p>
            <a:r>
              <a:rPr lang="en-US" dirty="0"/>
              <a:t>E.g., distribute as part of an operating system, or web browser</a:t>
            </a:r>
          </a:p>
          <a:p>
            <a:pPr lvl="1"/>
            <a:r>
              <a:rPr lang="en-US" dirty="0"/>
              <a:t>Firefox: </a:t>
            </a:r>
            <a:br>
              <a:rPr lang="en-US" dirty="0"/>
            </a:br>
            <a:r>
              <a:rPr lang="en-US" dirty="0"/>
              <a:t>Settings-&gt;Privacy &amp; Security-&gt;View Certificates</a:t>
            </a:r>
            <a:br>
              <a:rPr lang="en-US" dirty="0"/>
            </a:br>
            <a:r>
              <a:rPr lang="en-US" dirty="0"/>
              <a:t>-&gt;Authorities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18987"/>
            <a:ext cx="7102105" cy="618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12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Digital signatures</a:t>
            </a:r>
          </a:p>
        </p:txBody>
      </p:sp>
    </p:spTree>
    <p:extLst>
      <p:ext uri="{BB962C8B-B14F-4D97-AF65-F5344CB8AC3E}">
        <p14:creationId xmlns:p14="http://schemas.microsoft.com/office/powerpoint/2010/main" val="141891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signatures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</a:t>
            </a:r>
            <a:r>
              <a:rPr lang="en-US" i="1" dirty="0"/>
              <a:t>integrity</a:t>
            </a:r>
            <a:r>
              <a:rPr lang="en-US" dirty="0"/>
              <a:t> in the </a:t>
            </a:r>
            <a:r>
              <a:rPr lang="en-US"/>
              <a:t>public-key setting</a:t>
            </a:r>
          </a:p>
          <a:p>
            <a:endParaRPr lang="en-US" dirty="0"/>
          </a:p>
          <a:p>
            <a:r>
              <a:rPr lang="en-US" dirty="0"/>
              <a:t>Analogous to message authentication codes, but some key differences…</a:t>
            </a:r>
          </a:p>
        </p:txBody>
      </p:sp>
    </p:spTree>
    <p:extLst>
      <p:ext uri="{BB962C8B-B14F-4D97-AF65-F5344CB8AC3E}">
        <p14:creationId xmlns:p14="http://schemas.microsoft.com/office/powerpoint/2010/main" val="1850534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Digital signatures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6670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667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010400" y="41200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0" y="41200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71800" y="3886200"/>
            <a:ext cx="31242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8400" y="4643735"/>
            <a:ext cx="1784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</a:t>
            </a:r>
            <a:r>
              <a:rPr lang="en-US" sz="2400" dirty="0"/>
              <a:t> = </a:t>
            </a:r>
            <a:r>
              <a:rPr lang="en-US" sz="2400" dirty="0" err="1"/>
              <a:t>Sign</a:t>
            </a:r>
            <a:r>
              <a:rPr lang="en-US" sz="2400" baseline="-25000" dirty="0" err="1"/>
              <a:t>sk</a:t>
            </a:r>
            <a:r>
              <a:rPr lang="en-US" sz="2400" dirty="0"/>
              <a:t>(m)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3027" y="3429000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m, </a:t>
            </a:r>
            <a:r>
              <a:rPr lang="en-US" sz="2400" dirty="0">
                <a:sym typeface="Symbol"/>
              </a:rPr>
              <a:t></a:t>
            </a:r>
            <a:endParaRPr lang="en-US" sz="2400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4114800" y="1447800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290885" y="1905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667000" y="2362200"/>
            <a:ext cx="1295400" cy="83820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95370" y="2286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2362200"/>
            <a:ext cx="1295400" cy="838201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09970" y="2286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0" y="4450433"/>
            <a:ext cx="2105448" cy="654967"/>
            <a:chOff x="533400" y="4450433"/>
            <a:chExt cx="2105448" cy="654967"/>
          </a:xfrm>
        </p:grpSpPr>
        <p:sp>
          <p:nvSpPr>
            <p:cNvPr id="5" name="TextBox 4"/>
            <p:cNvSpPr txBox="1"/>
            <p:nvPr/>
          </p:nvSpPr>
          <p:spPr>
            <a:xfrm>
              <a:off x="533400" y="4643735"/>
              <a:ext cx="21054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 = </a:t>
              </a:r>
              <a:r>
                <a:rPr lang="en-US" sz="2400" dirty="0" err="1"/>
                <a:t>Vrfy</a:t>
              </a:r>
              <a:r>
                <a:rPr lang="en-US" sz="2400" baseline="-25000" dirty="0" err="1"/>
                <a:t>pk</a:t>
              </a:r>
              <a:r>
                <a:rPr lang="en-US" sz="2400" dirty="0"/>
                <a:t>(m, </a:t>
              </a:r>
              <a:r>
                <a:rPr lang="en-US" sz="2400" dirty="0">
                  <a:sym typeface="Symbol"/>
                </a:rPr>
                <a:t></a:t>
              </a:r>
              <a:r>
                <a:rPr lang="en-US" sz="2400" dirty="0"/>
                <a:t>)</a:t>
              </a:r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762000" y="4450433"/>
              <a:ext cx="327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728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6" grpId="0"/>
      <p:bldP spid="7" grpId="0"/>
      <p:bldP spid="18" grpId="0" animBg="1"/>
      <p:bldP spid="19" grpId="0"/>
      <p:bldP spid="22" grpId="0"/>
      <p:bldP spid="22" grpId="1"/>
      <p:bldP spid="23" grpId="0"/>
      <p:bldP spid="2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Signature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i="1" dirty="0"/>
              <a:t>signature scheme </a:t>
            </a:r>
            <a:r>
              <a:rPr lang="en-US" dirty="0"/>
              <a:t>is defined by three PPT algorithms (Gen, Sign, </a:t>
            </a:r>
            <a:r>
              <a:rPr lang="en-US" dirty="0" err="1"/>
              <a:t>Vrfy</a:t>
            </a:r>
            <a:r>
              <a:rPr lang="en-US" dirty="0"/>
              <a:t>): </a:t>
            </a:r>
          </a:p>
          <a:p>
            <a:pPr lvl="1"/>
            <a:r>
              <a:rPr lang="en-US" dirty="0"/>
              <a:t>Gen: takes as input 1</a:t>
            </a:r>
            <a:r>
              <a:rPr lang="en-US" baseline="30000" dirty="0"/>
              <a:t>n</a:t>
            </a:r>
            <a:r>
              <a:rPr lang="en-US" dirty="0"/>
              <a:t>; outputs </a:t>
            </a:r>
            <a:r>
              <a:rPr lang="en-US" dirty="0" err="1"/>
              <a:t>pk</a:t>
            </a:r>
            <a:r>
              <a:rPr lang="en-US" dirty="0"/>
              <a:t>, </a:t>
            </a:r>
            <a:r>
              <a:rPr lang="en-US" dirty="0" err="1"/>
              <a:t>sk</a:t>
            </a:r>
            <a:endParaRPr lang="en-US" dirty="0"/>
          </a:p>
          <a:p>
            <a:pPr lvl="1"/>
            <a:r>
              <a:rPr lang="en-US" dirty="0"/>
              <a:t>Sign: takes as input a private key </a:t>
            </a:r>
            <a:r>
              <a:rPr lang="en-US" dirty="0" err="1"/>
              <a:t>sk</a:t>
            </a:r>
            <a:r>
              <a:rPr lang="en-US" dirty="0"/>
              <a:t> and a message m</a:t>
            </a:r>
            <a:r>
              <a:rPr lang="en-US" dirty="0">
                <a:sym typeface="Symbol"/>
              </a:rPr>
              <a:t>{0,1}</a:t>
            </a:r>
            <a:r>
              <a:rPr lang="en-US" baseline="30000" dirty="0">
                <a:sym typeface="Symbol"/>
              </a:rPr>
              <a:t>*</a:t>
            </a:r>
            <a:r>
              <a:rPr lang="en-US" dirty="0">
                <a:sym typeface="Symbol"/>
              </a:rPr>
              <a:t>;</a:t>
            </a:r>
            <a:r>
              <a:rPr lang="en-US" dirty="0"/>
              <a:t> outputs signature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                  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 </a:t>
            </a:r>
            <a:r>
              <a:rPr lang="en-US" dirty="0" err="1">
                <a:sym typeface="Symbol"/>
              </a:rPr>
              <a:t>Sign</a:t>
            </a:r>
            <a:r>
              <a:rPr lang="en-US" baseline="-25000" dirty="0" err="1"/>
              <a:t>sk</a:t>
            </a:r>
            <a:r>
              <a:rPr lang="en-US" dirty="0"/>
              <a:t>(m)</a:t>
            </a:r>
          </a:p>
          <a:p>
            <a:pPr lvl="1"/>
            <a:r>
              <a:rPr lang="en-US" dirty="0" err="1"/>
              <a:t>Vrfy</a:t>
            </a:r>
            <a:r>
              <a:rPr lang="en-US" dirty="0"/>
              <a:t>: takes public key </a:t>
            </a:r>
            <a:r>
              <a:rPr lang="en-US" dirty="0" err="1"/>
              <a:t>pk</a:t>
            </a:r>
            <a:r>
              <a:rPr lang="en-US" dirty="0"/>
              <a:t>, message m, and signature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 as input; outputs 1 or 0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5599093"/>
            <a:ext cx="5638800" cy="954107"/>
          </a:xfrm>
          <a:prstGeom prst="rect">
            <a:avLst/>
          </a:prstGeom>
          <a:ln cap="sq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For all </a:t>
            </a:r>
            <a:r>
              <a:rPr lang="en-US" sz="2800" dirty="0">
                <a:sym typeface="Symbol" pitchFamily="18" charset="2"/>
              </a:rPr>
              <a:t>m</a:t>
            </a:r>
            <a:r>
              <a:rPr lang="en-US" sz="2800" dirty="0">
                <a:sym typeface="Symbol"/>
              </a:rPr>
              <a:t> and all </a:t>
            </a:r>
            <a:r>
              <a:rPr lang="en-US" sz="2800" dirty="0" err="1">
                <a:sym typeface="Symbol"/>
              </a:rPr>
              <a:t>pk</a:t>
            </a:r>
            <a:r>
              <a:rPr lang="en-US" sz="2800" dirty="0">
                <a:sym typeface="Symbol"/>
              </a:rPr>
              <a:t>, </a:t>
            </a:r>
            <a:r>
              <a:rPr lang="en-US" sz="2800" dirty="0" err="1">
                <a:sym typeface="Symbol"/>
              </a:rPr>
              <a:t>sk</a:t>
            </a:r>
            <a:r>
              <a:rPr lang="en-US" sz="2800" dirty="0">
                <a:sym typeface="Symbol"/>
              </a:rPr>
              <a:t> output by Gen,</a:t>
            </a:r>
            <a:br>
              <a:rPr lang="en-US" sz="2800" dirty="0">
                <a:sym typeface="Symbol"/>
              </a:rPr>
            </a:br>
            <a:r>
              <a:rPr lang="en-US" sz="2800" dirty="0" err="1">
                <a:sym typeface="Symbol"/>
              </a:rPr>
              <a:t>Vrfy</a:t>
            </a:r>
            <a:r>
              <a:rPr lang="en-US" sz="2800" baseline="-25000" dirty="0" err="1">
                <a:sym typeface="Symbol"/>
              </a:rPr>
              <a:t>pk</a:t>
            </a:r>
            <a:r>
              <a:rPr lang="en-US" sz="2800" dirty="0">
                <a:sym typeface="Symbol"/>
              </a:rPr>
              <a:t>(m, </a:t>
            </a:r>
            <a:r>
              <a:rPr lang="en-US" sz="2800" dirty="0" err="1">
                <a:sym typeface="Symbol"/>
              </a:rPr>
              <a:t>Sign</a:t>
            </a:r>
            <a:r>
              <a:rPr lang="en-US" sz="2800" baseline="-25000" dirty="0" err="1">
                <a:sym typeface="Symbol"/>
              </a:rPr>
              <a:t>sk</a:t>
            </a:r>
            <a:r>
              <a:rPr lang="en-US" sz="2800" dirty="0">
                <a:sym typeface="Symbol"/>
              </a:rPr>
              <a:t>(m)) = 1</a:t>
            </a: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003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Exactly analogous to security for MACs</a:t>
            </a:r>
          </a:p>
          <a:p>
            <a:r>
              <a:rPr lang="en-US" dirty="0"/>
              <a:t>Threat model</a:t>
            </a:r>
          </a:p>
          <a:p>
            <a:pPr lvl="1"/>
            <a:r>
              <a:rPr lang="en-US" dirty="0"/>
              <a:t>“Adaptive chosen-message attack”</a:t>
            </a:r>
          </a:p>
          <a:p>
            <a:pPr lvl="1"/>
            <a:r>
              <a:rPr lang="en-US" dirty="0"/>
              <a:t>Assume the attacker can induce the sender to sign </a:t>
            </a:r>
            <a:r>
              <a:rPr lang="en-US" i="1" dirty="0"/>
              <a:t>messages of the attacker’s choice</a:t>
            </a:r>
            <a:endParaRPr lang="en-US" dirty="0"/>
          </a:p>
          <a:p>
            <a:r>
              <a:rPr lang="en-US" dirty="0"/>
              <a:t>Security goal</a:t>
            </a:r>
          </a:p>
          <a:p>
            <a:pPr lvl="1"/>
            <a:r>
              <a:rPr lang="en-US" dirty="0"/>
              <a:t>“Existential </a:t>
            </a:r>
            <a:r>
              <a:rPr lang="en-US" dirty="0" err="1"/>
              <a:t>unforgeability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Attacker should be unable to forge valid signature on </a:t>
            </a:r>
            <a:r>
              <a:rPr lang="en-US" i="1" dirty="0"/>
              <a:t>any</a:t>
            </a:r>
            <a:r>
              <a:rPr lang="en-US" dirty="0"/>
              <a:t> message not signed by the sender</a:t>
            </a:r>
          </a:p>
          <a:p>
            <a:r>
              <a:rPr lang="en-US" dirty="0"/>
              <a:t>Attacker gets the public key…</a:t>
            </a:r>
          </a:p>
        </p:txBody>
      </p:sp>
    </p:spTree>
    <p:extLst>
      <p:ext uri="{BB962C8B-B14F-4D97-AF65-F5344CB8AC3E}">
        <p14:creationId xmlns:p14="http://schemas.microsoft.com/office/powerpoint/2010/main" val="256188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Fix A, </a:t>
            </a:r>
            <a:r>
              <a:rPr lang="en-US" dirty="0">
                <a:sym typeface="Symbol"/>
              </a:rPr>
              <a:t></a:t>
            </a:r>
          </a:p>
          <a:p>
            <a:r>
              <a:rPr lang="en-US" dirty="0">
                <a:sym typeface="Symbol"/>
              </a:rPr>
              <a:t>Define randomized experiment </a:t>
            </a:r>
            <a:r>
              <a:rPr lang="en-US" dirty="0" err="1">
                <a:sym typeface="Symbol"/>
              </a:rPr>
              <a:t>Forge</a:t>
            </a:r>
            <a:r>
              <a:rPr lang="en-US" baseline="-25000" dirty="0" err="1">
                <a:sym typeface="Symbol"/>
              </a:rPr>
              <a:t>A</a:t>
            </a:r>
            <a:r>
              <a:rPr lang="en-US" baseline="-25000" dirty="0">
                <a:sym typeface="Symbol"/>
              </a:rPr>
              <a:t>,</a:t>
            </a:r>
            <a:r>
              <a:rPr lang="en-US" dirty="0">
                <a:sym typeface="Symbol"/>
              </a:rPr>
              <a:t>(n):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, </a:t>
            </a:r>
            <a:r>
              <a:rPr lang="en-US" dirty="0" err="1">
                <a:sym typeface="Symbol"/>
              </a:rPr>
              <a:t>sk</a:t>
            </a:r>
            <a:r>
              <a:rPr lang="en-US" dirty="0">
                <a:sym typeface="Symbol"/>
              </a:rPr>
              <a:t>  Gen(1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A given </a:t>
            </a:r>
            <a:r>
              <a:rPr lang="en-US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, and interacts with oracle </a:t>
            </a:r>
            <a:r>
              <a:rPr lang="en-US" dirty="0" err="1">
                <a:sym typeface="Symbol"/>
              </a:rPr>
              <a:t>Sign</a:t>
            </a:r>
            <a:r>
              <a:rPr lang="en-US" baseline="-25000" dirty="0" err="1">
                <a:sym typeface="Symbol"/>
              </a:rPr>
              <a:t>sk</a:t>
            </a:r>
            <a:r>
              <a:rPr lang="en-US" dirty="0">
                <a:sym typeface="Symbol"/>
              </a:rPr>
              <a:t>(·) ; let M be the set of messages sent to this oracle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A outputs (m, )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A </a:t>
            </a:r>
            <a:r>
              <a:rPr lang="en-US" i="1" dirty="0">
                <a:sym typeface="Symbol"/>
              </a:rPr>
              <a:t>succeeds</a:t>
            </a:r>
            <a:r>
              <a:rPr lang="en-US" dirty="0">
                <a:sym typeface="Symbol"/>
              </a:rPr>
              <a:t>, and the experiment evaluates to 1, if </a:t>
            </a:r>
            <a:r>
              <a:rPr lang="en-US" dirty="0" err="1">
                <a:sym typeface="Symbol"/>
              </a:rPr>
              <a:t>Vrfy</a:t>
            </a:r>
            <a:r>
              <a:rPr lang="en-US" baseline="-25000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(m, )=1 and </a:t>
            </a:r>
            <a:r>
              <a:rPr lang="en-US" dirty="0" err="1">
                <a:sym typeface="Symbol"/>
              </a:rPr>
              <a:t>m</a:t>
            </a:r>
            <a:r>
              <a:rPr lang="en-US" altLang="en-US" dirty="0" err="1">
                <a:cs typeface="Arial" charset="0"/>
                <a:sym typeface="Symbol" pitchFamily="18" charset="2"/>
              </a:rPr>
              <a:t>M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110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14390</TotalTime>
  <Words>1597</Words>
  <Application>Microsoft Office PowerPoint</Application>
  <PresentationFormat>On-screen Show (4:3)</PresentationFormat>
  <Paragraphs>206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Cambria Math</vt:lpstr>
      <vt:lpstr>Office Theme</vt:lpstr>
      <vt:lpstr>Cryptography</vt:lpstr>
      <vt:lpstr>Final exam logistics</vt:lpstr>
      <vt:lpstr>Final exam logistics</vt:lpstr>
      <vt:lpstr>PowerPoint Presentation</vt:lpstr>
      <vt:lpstr>Digital signatures</vt:lpstr>
      <vt:lpstr>Digital signatures</vt:lpstr>
      <vt:lpstr>Signature schemes</vt:lpstr>
      <vt:lpstr>Security?</vt:lpstr>
      <vt:lpstr>Formal definition</vt:lpstr>
      <vt:lpstr>Security for signature schemes</vt:lpstr>
      <vt:lpstr>Replay attacks</vt:lpstr>
      <vt:lpstr>Hash-and-sign paradigm</vt:lpstr>
      <vt:lpstr>Hash-and-sign paradigm</vt:lpstr>
      <vt:lpstr>Signature schemes</vt:lpstr>
      <vt:lpstr>Signature schemes in practice</vt:lpstr>
      <vt:lpstr>PowerPoint Presentation</vt:lpstr>
      <vt:lpstr>Recall…</vt:lpstr>
      <vt:lpstr>“Plain” RSA signatures</vt:lpstr>
      <vt:lpstr>Security?</vt:lpstr>
      <vt:lpstr>Attack 1</vt:lpstr>
      <vt:lpstr>Attack 2</vt:lpstr>
      <vt:lpstr>Attack 3</vt:lpstr>
      <vt:lpstr>RSA-FDH</vt:lpstr>
      <vt:lpstr>Intuition for security?</vt:lpstr>
      <vt:lpstr>Security of RSA-FDH</vt:lpstr>
      <vt:lpstr>RSA-FDH in practice</vt:lpstr>
      <vt:lpstr>PowerPoint Presentation</vt:lpstr>
      <vt:lpstr>Digital signature standard (DSS)</vt:lpstr>
      <vt:lpstr>Signatures from identification schemes</vt:lpstr>
      <vt:lpstr>PowerPoint Presentation</vt:lpstr>
      <vt:lpstr>Public-key distribution</vt:lpstr>
      <vt:lpstr>Public-key distribution</vt:lpstr>
      <vt:lpstr>Use signatures for secure key distribution!</vt:lpstr>
      <vt:lpstr>Use signatures for secure key distribution!</vt:lpstr>
      <vt:lpstr>Use signatures for secure key distribution!</vt:lpstr>
      <vt:lpstr>Chicken-and-egg problem?</vt:lpstr>
      <vt:lpstr>“Roots of trust”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1125</cp:revision>
  <dcterms:created xsi:type="dcterms:W3CDTF">2014-06-02T02:25:30Z</dcterms:created>
  <dcterms:modified xsi:type="dcterms:W3CDTF">2022-05-03T14:57:08Z</dcterms:modified>
</cp:coreProperties>
</file>