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301" r:id="rId3"/>
    <p:sldId id="357" r:id="rId4"/>
    <p:sldId id="472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60" r:id="rId14"/>
    <p:sldId id="461" r:id="rId15"/>
    <p:sldId id="44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463" r:id="rId25"/>
    <p:sldId id="378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400" r:id="rId47"/>
    <p:sldId id="401" r:id="rId48"/>
    <p:sldId id="464" r:id="rId49"/>
    <p:sldId id="465" r:id="rId50"/>
    <p:sldId id="46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A986-3AF3-4A96-96D9-81DF283B350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few exceptions, cryptography currently requires </a:t>
            </a:r>
            <a:r>
              <a:rPr lang="en-US" i="1" dirty="0"/>
              <a:t>computational assumptions</a:t>
            </a:r>
            <a:endParaRPr lang="en-US" dirty="0"/>
          </a:p>
          <a:p>
            <a:pPr lvl="1"/>
            <a:r>
              <a:rPr lang="en-US" dirty="0"/>
              <a:t>At least until we prove P </a:t>
            </a:r>
            <a:r>
              <a:rPr lang="en-US" dirty="0">
                <a:sym typeface="Symbol"/>
              </a:rPr>
              <a:t> NP (and even that would not be enough)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Principle: any such assumptions must be made explicit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4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clear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Allow researchers to (attempt to) </a:t>
            </a:r>
            <a:r>
              <a:rPr lang="en-US" i="1" dirty="0"/>
              <a:t>validate</a:t>
            </a:r>
            <a:r>
              <a:rPr lang="en-US" dirty="0"/>
              <a:t> assumptions by studying them</a:t>
            </a:r>
          </a:p>
          <a:p>
            <a:r>
              <a:rPr lang="en-US" dirty="0"/>
              <a:t>Allow meaningful </a:t>
            </a:r>
            <a:r>
              <a:rPr lang="en-US" i="1" dirty="0"/>
              <a:t>comparison </a:t>
            </a:r>
            <a:r>
              <a:rPr lang="en-US" dirty="0"/>
              <a:t>between schemes based on different assumptions</a:t>
            </a:r>
          </a:p>
          <a:p>
            <a:pPr lvl="1"/>
            <a:r>
              <a:rPr lang="en-US" dirty="0"/>
              <a:t>Useful to understand minimal assumptions needed</a:t>
            </a:r>
          </a:p>
          <a:p>
            <a:r>
              <a:rPr lang="en-US" dirty="0"/>
              <a:t>Practical implications if assumptions are wrong</a:t>
            </a:r>
          </a:p>
          <a:p>
            <a:endParaRPr lang="en-US" dirty="0"/>
          </a:p>
          <a:p>
            <a:r>
              <a:rPr lang="en-US" dirty="0"/>
              <a:t>Enable proofs of security</a:t>
            </a:r>
          </a:p>
        </p:txBody>
      </p:sp>
    </p:spTree>
    <p:extLst>
      <p:ext uri="{BB962C8B-B14F-4D97-AF65-F5344CB8AC3E}">
        <p14:creationId xmlns:p14="http://schemas.microsoft.com/office/powerpoint/2010/main" val="1644271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of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 a rigorous proof that a construction satisfies a given definition under certain specified assumptions</a:t>
            </a:r>
          </a:p>
          <a:p>
            <a:pPr lvl="1"/>
            <a:r>
              <a:rPr lang="en-US" dirty="0"/>
              <a:t>Provides an iron-clad guarantee (relative to your definition and assumptions!)</a:t>
            </a:r>
          </a:p>
          <a:p>
            <a:endParaRPr lang="en-US" dirty="0"/>
          </a:p>
          <a:p>
            <a:r>
              <a:rPr lang="en-US" dirty="0"/>
              <a:t>Proofs are crucial in cryptography, where there is a malicious attacker trying to “break” the scheme</a:t>
            </a:r>
          </a:p>
        </p:txBody>
      </p:sp>
    </p:spTree>
    <p:extLst>
      <p:ext uri="{BB962C8B-B14F-4D97-AF65-F5344CB8AC3E}">
        <p14:creationId xmlns:p14="http://schemas.microsoft.com/office/powerpoint/2010/main" val="3600576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Cryptography still remains partly an </a:t>
            </a:r>
            <a:r>
              <a:rPr lang="en-US" i="1" dirty="0"/>
              <a:t>art</a:t>
            </a:r>
            <a:r>
              <a:rPr lang="en-US" dirty="0"/>
              <a:t> as well</a:t>
            </a:r>
          </a:p>
          <a:p>
            <a:endParaRPr lang="en-US" dirty="0"/>
          </a:p>
          <a:p>
            <a:r>
              <a:rPr lang="en-US" dirty="0"/>
              <a:t>Proofs given an iron-clad guarantee of security</a:t>
            </a:r>
          </a:p>
          <a:p>
            <a:pPr lvl="1"/>
            <a:r>
              <a:rPr lang="en-US" dirty="0"/>
              <a:t>…relative to the definition and assumptions!</a:t>
            </a:r>
          </a:p>
          <a:p>
            <a:pPr lvl="1"/>
            <a:endParaRPr lang="en-US" dirty="0"/>
          </a:p>
          <a:p>
            <a:r>
              <a:rPr lang="en-US" dirty="0"/>
              <a:t>Provably secure schemes can be broken!</a:t>
            </a:r>
          </a:p>
          <a:p>
            <a:pPr lvl="1"/>
            <a:r>
              <a:rPr lang="en-US" dirty="0"/>
              <a:t>If the definition does not correspond to the real-world threat model</a:t>
            </a:r>
          </a:p>
          <a:p>
            <a:pPr lvl="2"/>
            <a:r>
              <a:rPr lang="en-US" dirty="0"/>
              <a:t>I.e., if attacker can go “outside the assumed security model”</a:t>
            </a:r>
          </a:p>
          <a:p>
            <a:pPr lvl="2"/>
            <a:r>
              <a:rPr lang="en-US" dirty="0"/>
              <a:t>This happens a lot in practice</a:t>
            </a:r>
          </a:p>
          <a:p>
            <a:pPr lvl="1"/>
            <a:r>
              <a:rPr lang="en-US" dirty="0"/>
              <a:t>If the assumption is invalid</a:t>
            </a:r>
          </a:p>
          <a:p>
            <a:pPr lvl="1"/>
            <a:r>
              <a:rPr lang="en-US" dirty="0"/>
              <a:t>If the implementation is flawed</a:t>
            </a:r>
          </a:p>
          <a:p>
            <a:pPr lvl="2"/>
            <a:r>
              <a:rPr lang="en-US" dirty="0"/>
              <a:t>This happens a lot in practice</a:t>
            </a:r>
          </a:p>
        </p:txBody>
      </p:sp>
    </p:spTree>
    <p:extLst>
      <p:ext uri="{BB962C8B-B14F-4D97-AF65-F5344CB8AC3E}">
        <p14:creationId xmlns:p14="http://schemas.microsoft.com/office/powerpoint/2010/main" val="23459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Nevertheless…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does not detract from the importance of having formal definitions in place and giving proofs of security</a:t>
            </a:r>
          </a:p>
        </p:txBody>
      </p:sp>
    </p:spTree>
    <p:extLst>
      <p:ext uri="{BB962C8B-B14F-4D97-AF65-F5344CB8AC3E}">
        <p14:creationId xmlns:p14="http://schemas.microsoft.com/office/powerpoint/2010/main" val="324156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Defining secure encryption</a:t>
            </a:r>
          </a:p>
        </p:txBody>
      </p:sp>
    </p:spTree>
    <p:extLst>
      <p:ext uri="{BB962C8B-B14F-4D97-AF65-F5344CB8AC3E}">
        <p14:creationId xmlns:p14="http://schemas.microsoft.com/office/powerpoint/2010/main" val="1376633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 definitions (generally)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guarantee/goal</a:t>
            </a:r>
          </a:p>
          <a:p>
            <a:pPr lvl="1"/>
            <a:r>
              <a:rPr lang="en-US" dirty="0"/>
              <a:t>What we want to achieve (or what we want to prevent the attacker from achieving)</a:t>
            </a:r>
          </a:p>
          <a:p>
            <a:endParaRPr lang="en-US" dirty="0"/>
          </a:p>
          <a:p>
            <a:r>
              <a:rPr lang="en-US" dirty="0"/>
              <a:t>Threat model</a:t>
            </a:r>
          </a:p>
          <a:p>
            <a:pPr lvl="1"/>
            <a:r>
              <a:rPr lang="en-US" dirty="0"/>
              <a:t>What (real-world) capabilities the attacker is assumed to have</a:t>
            </a:r>
          </a:p>
        </p:txBody>
      </p:sp>
    </p:spTree>
    <p:extLst>
      <p:ext uri="{BB962C8B-B14F-4D97-AF65-F5344CB8AC3E}">
        <p14:creationId xmlns:p14="http://schemas.microsoft.com/office/powerpoint/2010/main" val="832252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i="1" dirty="0"/>
              <a:t>private-key encryption scheme</a:t>
            </a:r>
            <a:r>
              <a:rPr lang="en-US" dirty="0"/>
              <a:t> is defined by a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and algorithms (Gen, </a:t>
            </a:r>
            <a:r>
              <a:rPr lang="en-US" dirty="0" err="1"/>
              <a:t>Enc</a:t>
            </a:r>
            <a:r>
              <a:rPr lang="en-US" dirty="0"/>
              <a:t>, Dec):</a:t>
            </a:r>
          </a:p>
          <a:p>
            <a:pPr lvl="1"/>
            <a:r>
              <a:rPr lang="en-US" dirty="0"/>
              <a:t>Gen (key-generation algorithm): generates k</a:t>
            </a:r>
          </a:p>
          <a:p>
            <a:pPr lvl="1"/>
            <a:r>
              <a:rPr lang="en-US" dirty="0" err="1"/>
              <a:t>Enc</a:t>
            </a:r>
            <a:r>
              <a:rPr lang="en-US" dirty="0"/>
              <a:t> (encryption algorithm): takes key k and message </a:t>
            </a:r>
            <a:br>
              <a:rPr lang="en-US" dirty="0"/>
            </a:br>
            <a:r>
              <a:rPr lang="en-US" dirty="0"/>
              <a:t>m </a:t>
            </a:r>
            <a:r>
              <a:rPr lang="en-US" dirty="0">
                <a:sym typeface="Symbol"/>
              </a:rPr>
              <a:t>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as input; outputs </a:t>
            </a:r>
            <a:r>
              <a:rPr lang="en-US" dirty="0" err="1"/>
              <a:t>ciphertext</a:t>
            </a:r>
            <a:r>
              <a:rPr lang="en-US" dirty="0"/>
              <a:t> c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/>
              <a:t>Dec (decryption algorithm): takes key k and </a:t>
            </a:r>
            <a:br>
              <a:rPr lang="en-US" dirty="0"/>
            </a:br>
            <a:r>
              <a:rPr lang="en-US" dirty="0" err="1"/>
              <a:t>ciphertext</a:t>
            </a:r>
            <a:r>
              <a:rPr lang="en-US" dirty="0"/>
              <a:t> c as input; outputs m.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m</a:t>
            </a:r>
            <a:r>
              <a:rPr lang="en-US" dirty="0"/>
              <a:t> := Dec</a:t>
            </a:r>
            <a:r>
              <a:rPr lang="en-US" baseline="-25000" dirty="0"/>
              <a:t>k</a:t>
            </a:r>
            <a:r>
              <a:rPr lang="en-US" dirty="0"/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1506248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013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Private-key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15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13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33641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7692211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358213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084422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00813" y="1905058"/>
            <a:ext cx="174086" cy="1219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385457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251" y="3962401"/>
            <a:ext cx="19848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c</a:t>
            </a:r>
            <a:r>
              <a:rPr lang="en-US" sz="2800" dirty="0">
                <a:sym typeface="Symbol"/>
              </a:rPr>
              <a:t> </a:t>
            </a:r>
            <a:r>
              <a:rPr lang="en-US" sz="2800">
                <a:sym typeface="Symbol"/>
              </a:rPr>
              <a:t></a:t>
            </a:r>
            <a:r>
              <a:rPr lang="en-US" sz="2800"/>
              <a:t> Enc</a:t>
            </a:r>
            <a:r>
              <a:rPr lang="en-US" sz="2800" baseline="-25000"/>
              <a:t>k</a:t>
            </a:r>
            <a:r>
              <a:rPr lang="en-US" sz="2800" dirty="0"/>
              <a:t>(m)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48613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07597" y="4478694"/>
            <a:ext cx="248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message/plaintext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01013" y="5029200"/>
            <a:ext cx="1371600" cy="78525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10613" y="5733793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encryption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415613" y="2209800"/>
            <a:ext cx="811808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1813" y="1701801"/>
            <a:ext cx="145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ciphertext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057361" y="403860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 := Dec</a:t>
            </a:r>
            <a:r>
              <a:rPr lang="en-US" sz="2800" baseline="-25000" dirty="0"/>
              <a:t>k</a:t>
            </a:r>
            <a:r>
              <a:rPr lang="en-US" sz="2800" dirty="0"/>
              <a:t>(c)</a:t>
            </a:r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flipH="1">
            <a:off x="6218080" y="4561820"/>
            <a:ext cx="810060" cy="84838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86400" y="5334001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decryption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7866297" y="2057459"/>
            <a:ext cx="283114" cy="10667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848598" y="1537855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4036508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models for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Ciphertext</a:t>
            </a:r>
            <a:r>
              <a:rPr lang="en-US" dirty="0"/>
              <a:t>-only attack</a:t>
            </a:r>
          </a:p>
          <a:p>
            <a:pPr lvl="1"/>
            <a:r>
              <a:rPr lang="en-US" dirty="0"/>
              <a:t>One </a:t>
            </a:r>
            <a:r>
              <a:rPr lang="en-US" dirty="0" err="1"/>
              <a:t>ciphertext</a:t>
            </a:r>
            <a:r>
              <a:rPr lang="en-US" dirty="0"/>
              <a:t> or many?</a:t>
            </a:r>
          </a:p>
          <a:p>
            <a:pPr lvl="1"/>
            <a:endParaRPr lang="en-US" dirty="0"/>
          </a:p>
          <a:p>
            <a:r>
              <a:rPr lang="en-US" dirty="0"/>
              <a:t>Known-plaintext attack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Chosen-plaintext attack</a:t>
            </a:r>
          </a:p>
          <a:p>
            <a:endParaRPr lang="en-US" dirty="0"/>
          </a:p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</a:t>
            </a:r>
          </a:p>
        </p:txBody>
      </p:sp>
    </p:spTree>
    <p:extLst>
      <p:ext uri="{BB962C8B-B14F-4D97-AF65-F5344CB8AC3E}">
        <p14:creationId xmlns:p14="http://schemas.microsoft.com/office/powerpoint/2010/main" val="180592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Heuristic constructions; build, break, repeat, …</a:t>
            </a:r>
          </a:p>
          <a:p>
            <a:pPr lvl="1"/>
            <a:r>
              <a:rPr lang="en-US" dirty="0"/>
              <a:t>This isn’t very satisfying</a:t>
            </a:r>
          </a:p>
          <a:p>
            <a:endParaRPr lang="en-US" dirty="0"/>
          </a:p>
          <a:p>
            <a:r>
              <a:rPr lang="en-US" dirty="0"/>
              <a:t>Can we </a:t>
            </a:r>
            <a:r>
              <a:rPr lang="en-US" i="1" dirty="0"/>
              <a:t>prove</a:t>
            </a:r>
            <a:r>
              <a:rPr lang="en-US" dirty="0"/>
              <a:t> that some encryption scheme </a:t>
            </a:r>
            <a:br>
              <a:rPr lang="en-US" dirty="0"/>
            </a:br>
            <a:r>
              <a:rPr lang="en-US" dirty="0"/>
              <a:t>is secure?</a:t>
            </a:r>
          </a:p>
          <a:p>
            <a:endParaRPr lang="en-US" dirty="0"/>
          </a:p>
          <a:p>
            <a:r>
              <a:rPr lang="en-US" dirty="0"/>
              <a:t>First need to </a:t>
            </a:r>
            <a:r>
              <a:rPr lang="en-US" i="1" dirty="0"/>
              <a:t>define</a:t>
            </a:r>
            <a:r>
              <a:rPr lang="en-US" dirty="0"/>
              <a:t> what we mean by “secure” in the first place…</a:t>
            </a:r>
          </a:p>
        </p:txBody>
      </p:sp>
    </p:spTree>
    <p:extLst>
      <p:ext uri="{BB962C8B-B14F-4D97-AF65-F5344CB8AC3E}">
        <p14:creationId xmlns:p14="http://schemas.microsoft.com/office/powerpoint/2010/main" val="1122863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secure encryption?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define what it means for encryption scheme (Gen, </a:t>
            </a:r>
            <a:r>
              <a:rPr lang="en-US" dirty="0" err="1"/>
              <a:t>Enc</a:t>
            </a:r>
            <a:r>
              <a:rPr lang="en-US" dirty="0"/>
              <a:t>, Dec) over message space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to be secure?</a:t>
            </a:r>
          </a:p>
          <a:p>
            <a:pPr lvl="1"/>
            <a:r>
              <a:rPr lang="en-US" dirty="0"/>
              <a:t>Against a (single) </a:t>
            </a:r>
            <a:r>
              <a:rPr lang="en-US" dirty="0" err="1"/>
              <a:t>ciphertext</a:t>
            </a:r>
            <a:r>
              <a:rPr lang="en-US" dirty="0"/>
              <a:t>-only attack</a:t>
            </a:r>
          </a:p>
        </p:txBody>
      </p:sp>
    </p:spTree>
    <p:extLst>
      <p:ext uri="{BB962C8B-B14F-4D97-AF65-F5344CB8AC3E}">
        <p14:creationId xmlns:p14="http://schemas.microsoft.com/office/powerpoint/2010/main" val="1505079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encryption?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“Impossible for the attacker to learn the key”</a:t>
            </a:r>
          </a:p>
          <a:p>
            <a:pPr lvl="1"/>
            <a:r>
              <a:rPr lang="en-US" dirty="0"/>
              <a:t>The key is a </a:t>
            </a:r>
            <a:r>
              <a:rPr lang="en-US" i="1" dirty="0"/>
              <a:t>means to an end</a:t>
            </a:r>
            <a:r>
              <a:rPr lang="en-US" dirty="0"/>
              <a:t>, not the end itself</a:t>
            </a:r>
          </a:p>
          <a:p>
            <a:pPr lvl="1"/>
            <a:r>
              <a:rPr lang="en-US" dirty="0"/>
              <a:t>Necessary (to some extent) but not sufficient</a:t>
            </a:r>
          </a:p>
          <a:p>
            <a:pPr lvl="1"/>
            <a:r>
              <a:rPr lang="en-US" dirty="0"/>
              <a:t>Easy to design an encryption scheme that </a:t>
            </a:r>
            <a:br>
              <a:rPr lang="en-US" dirty="0"/>
            </a:br>
            <a:r>
              <a:rPr lang="en-US" dirty="0"/>
              <a:t>hides the key completely, but is insecure</a:t>
            </a:r>
          </a:p>
          <a:p>
            <a:pPr lvl="1"/>
            <a:r>
              <a:rPr lang="en-US" dirty="0"/>
              <a:t>Can design schemes where most of the key is leaked, but the scheme is still secure</a:t>
            </a:r>
          </a:p>
        </p:txBody>
      </p:sp>
    </p:spTree>
    <p:extLst>
      <p:ext uri="{BB962C8B-B14F-4D97-AF65-F5344CB8AC3E}">
        <p14:creationId xmlns:p14="http://schemas.microsoft.com/office/powerpoint/2010/main" val="355426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encryption?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“Impossible for the attacker to learn the plaintext from the </a:t>
            </a:r>
            <a:r>
              <a:rPr lang="en-US" dirty="0" err="1"/>
              <a:t>ciphertext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What if the attacker learns 90% of the plaintext?</a:t>
            </a:r>
          </a:p>
        </p:txBody>
      </p:sp>
    </p:spTree>
    <p:extLst>
      <p:ext uri="{BB962C8B-B14F-4D97-AF65-F5344CB8AC3E}">
        <p14:creationId xmlns:p14="http://schemas.microsoft.com/office/powerpoint/2010/main" val="2470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encryption?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“Impossible for the attacker to learn any character of the plaintext from the </a:t>
            </a:r>
            <a:r>
              <a:rPr lang="en-US" dirty="0" err="1"/>
              <a:t>ciphertext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What if the attacker is able to learn (other) </a:t>
            </a:r>
            <a:br>
              <a:rPr lang="en-US" dirty="0"/>
            </a:br>
            <a:r>
              <a:rPr lang="en-US" dirty="0"/>
              <a:t>partial information about the plaintext?</a:t>
            </a:r>
          </a:p>
          <a:p>
            <a:pPr lvl="2"/>
            <a:r>
              <a:rPr lang="en-US" dirty="0"/>
              <a:t>E.g., salary is greater than $75K</a:t>
            </a:r>
          </a:p>
          <a:p>
            <a:pPr lvl="1"/>
            <a:r>
              <a:rPr lang="en-US" dirty="0"/>
              <a:t>What if the attacker guesses a character correctly, or happens to know it?</a:t>
            </a:r>
          </a:p>
        </p:txBody>
      </p:sp>
    </p:spTree>
    <p:extLst>
      <p:ext uri="{BB962C8B-B14F-4D97-AF65-F5344CB8AC3E}">
        <p14:creationId xmlns:p14="http://schemas.microsoft.com/office/powerpoint/2010/main" val="37616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right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“Regardless of any </a:t>
            </a:r>
            <a:r>
              <a:rPr lang="en-US" i="1" dirty="0"/>
              <a:t>prior</a:t>
            </a:r>
            <a:r>
              <a:rPr lang="en-US" dirty="0"/>
              <a:t> information the attacker has about the plaintext, the </a:t>
            </a:r>
            <a:r>
              <a:rPr lang="en-US" dirty="0" err="1"/>
              <a:t>ciphertext</a:t>
            </a:r>
            <a:r>
              <a:rPr lang="en-US" dirty="0"/>
              <a:t> should leak no </a:t>
            </a:r>
            <a:r>
              <a:rPr lang="en-US" i="1" dirty="0"/>
              <a:t>additional</a:t>
            </a:r>
            <a:r>
              <a:rPr lang="en-US" dirty="0"/>
              <a:t> information about the plaintext”</a:t>
            </a:r>
          </a:p>
          <a:p>
            <a:pPr lvl="1"/>
            <a:r>
              <a:rPr lang="en-US" dirty="0"/>
              <a:t>How to formalize?</a:t>
            </a:r>
          </a:p>
        </p:txBody>
      </p:sp>
    </p:spTree>
    <p:extLst>
      <p:ext uri="{BB962C8B-B14F-4D97-AF65-F5344CB8AC3E}">
        <p14:creationId xmlns:p14="http://schemas.microsoft.com/office/powerpoint/2010/main" val="167884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Perfect secrecy</a:t>
            </a:r>
          </a:p>
        </p:txBody>
      </p:sp>
    </p:spTree>
    <p:extLst>
      <p:ext uri="{BB962C8B-B14F-4D97-AF65-F5344CB8AC3E}">
        <p14:creationId xmlns:p14="http://schemas.microsoft.com/office/powerpoint/2010/main" val="1554910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Random variable:</a:t>
            </a:r>
            <a:r>
              <a:rPr lang="en-US" sz="2800" dirty="0"/>
              <a:t> variable that takes on (discrete) values with certain probabilities</a:t>
            </a:r>
          </a:p>
          <a:p>
            <a:endParaRPr lang="en-US" sz="2800" dirty="0"/>
          </a:p>
          <a:p>
            <a:r>
              <a:rPr lang="en-US" sz="2800" dirty="0"/>
              <a:t>Probability distribution for a random variable gives the probabilities with which the variable takes on each possible value</a:t>
            </a:r>
          </a:p>
          <a:p>
            <a:pPr lvl="1"/>
            <a:r>
              <a:rPr lang="en-US" sz="2400" dirty="0"/>
              <a:t>Each probability must be between 0 and 1</a:t>
            </a:r>
          </a:p>
          <a:p>
            <a:pPr lvl="1"/>
            <a:r>
              <a:rPr lang="en-US" sz="2400" dirty="0"/>
              <a:t>The probabilities must sum to 1</a:t>
            </a:r>
          </a:p>
        </p:txBody>
      </p:sp>
    </p:spTree>
    <p:extLst>
      <p:ext uri="{BB962C8B-B14F-4D97-AF65-F5344CB8AC3E}">
        <p14:creationId xmlns:p14="http://schemas.microsoft.com/office/powerpoint/2010/main" val="255648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i="1" dirty="0"/>
              <a:t>Event</a:t>
            </a:r>
            <a:r>
              <a:rPr lang="en-US" sz="2800" dirty="0"/>
              <a:t>: a particular occurrence in some experiment</a:t>
            </a:r>
          </a:p>
          <a:p>
            <a:pPr lvl="1"/>
            <a:r>
              <a:rPr lang="en-US" sz="2400" dirty="0"/>
              <a:t>E.g., the event that random variable X takes value x</a:t>
            </a:r>
          </a:p>
          <a:p>
            <a:pPr lvl="1"/>
            <a:r>
              <a:rPr lang="en-US" sz="2400" dirty="0" err="1"/>
              <a:t>Pr</a:t>
            </a:r>
            <a:r>
              <a:rPr lang="en-US" sz="2400" dirty="0"/>
              <a:t>[E]: probability of event E</a:t>
            </a:r>
          </a:p>
          <a:p>
            <a:pPr lvl="1"/>
            <a:endParaRPr lang="en-US" sz="2800" dirty="0"/>
          </a:p>
          <a:p>
            <a:r>
              <a:rPr lang="en-US" sz="2800" dirty="0"/>
              <a:t>Conditional probability: probability that one event occurs, </a:t>
            </a:r>
            <a:r>
              <a:rPr lang="en-US" sz="2800" i="1" dirty="0"/>
              <a:t>given that </a:t>
            </a:r>
            <a:r>
              <a:rPr lang="en-US" sz="2800" dirty="0"/>
              <a:t>some other event occurred</a:t>
            </a:r>
          </a:p>
          <a:p>
            <a:pPr lvl="1"/>
            <a:r>
              <a:rPr lang="en-US" sz="2400" dirty="0" err="1"/>
              <a:t>Pr</a:t>
            </a:r>
            <a:r>
              <a:rPr lang="en-US" sz="2400" dirty="0"/>
              <a:t>[A | B] = </a:t>
            </a:r>
            <a:r>
              <a:rPr lang="en-US" sz="2400" dirty="0" err="1"/>
              <a:t>Pr</a:t>
            </a:r>
            <a:r>
              <a:rPr lang="en-US" sz="2400" dirty="0"/>
              <a:t>[A and B]/</a:t>
            </a:r>
            <a:r>
              <a:rPr lang="en-US" sz="2400" dirty="0" err="1"/>
              <a:t>Pr</a:t>
            </a:r>
            <a:r>
              <a:rPr lang="en-US" sz="2400" dirty="0"/>
              <a:t>[B]</a:t>
            </a:r>
          </a:p>
          <a:p>
            <a:pPr lvl="1"/>
            <a:endParaRPr lang="en-US" sz="2400" dirty="0"/>
          </a:p>
          <a:p>
            <a:r>
              <a:rPr lang="en-US" dirty="0"/>
              <a:t>Two random variables X, Y are </a:t>
            </a:r>
            <a:r>
              <a:rPr lang="en-US" i="1" dirty="0"/>
              <a:t>independent</a:t>
            </a:r>
            <a:r>
              <a:rPr lang="en-US" dirty="0"/>
              <a:t> if</a:t>
            </a:r>
            <a:br>
              <a:rPr lang="en-US" dirty="0"/>
            </a:br>
            <a:r>
              <a:rPr lang="en-US" dirty="0"/>
              <a:t>  for all x, y: </a:t>
            </a:r>
            <a:r>
              <a:rPr lang="en-US" dirty="0" err="1"/>
              <a:t>Pr</a:t>
            </a:r>
            <a:r>
              <a:rPr lang="en-US" dirty="0"/>
              <a:t>[X=x | Y=y] = </a:t>
            </a:r>
            <a:r>
              <a:rPr lang="en-US" dirty="0" err="1"/>
              <a:t>Pr</a:t>
            </a:r>
            <a:r>
              <a:rPr lang="en-US" dirty="0"/>
              <a:t>[X=x]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4874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Law of total probability: say E</a:t>
            </a:r>
            <a:r>
              <a:rPr lang="en-US" sz="2800" baseline="-25000" dirty="0"/>
              <a:t>1</a:t>
            </a:r>
            <a:r>
              <a:rPr lang="en-US" sz="2800" dirty="0"/>
              <a:t>, …, E</a:t>
            </a:r>
            <a:r>
              <a:rPr lang="en-US" sz="2800" baseline="-25000" dirty="0"/>
              <a:t>n</a:t>
            </a:r>
            <a:r>
              <a:rPr lang="en-US" sz="2800" dirty="0"/>
              <a:t> are a </a:t>
            </a:r>
            <a:r>
              <a:rPr lang="en-US" sz="2800" i="1" dirty="0"/>
              <a:t>partition</a:t>
            </a:r>
            <a:r>
              <a:rPr lang="en-US" sz="2800" dirty="0"/>
              <a:t> of all possibilities. Then for any A:</a:t>
            </a:r>
            <a:br>
              <a:rPr lang="en-US" sz="2800" dirty="0"/>
            </a:br>
            <a:r>
              <a:rPr lang="en-US" sz="2800" dirty="0"/>
              <a:t>     </a:t>
            </a:r>
            <a:r>
              <a:rPr lang="en-US" sz="2800" dirty="0" err="1"/>
              <a:t>Pr</a:t>
            </a:r>
            <a:r>
              <a:rPr lang="en-US" sz="2800" dirty="0"/>
              <a:t>[A] = </a:t>
            </a:r>
            <a:r>
              <a:rPr lang="en-US" sz="2800" dirty="0">
                <a:sym typeface="Symbol"/>
              </a:rPr>
              <a:t>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[A and 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= 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[A | 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·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</a:t>
            </a:r>
            <a:r>
              <a:rPr lang="en-US" sz="2800" dirty="0" err="1">
                <a:sym typeface="Symbol"/>
              </a:rPr>
              <a:t>E</a:t>
            </a:r>
            <a:r>
              <a:rPr lang="en-US" sz="2800" baseline="-25000" dirty="0" err="1">
                <a:sym typeface="Symbol"/>
              </a:rPr>
              <a:t>i</a:t>
            </a:r>
            <a:r>
              <a:rPr lang="en-US" sz="2800" dirty="0">
                <a:sym typeface="Symbol"/>
              </a:rPr>
              <a:t>]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44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dirty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sz="3200" b="1" dirty="0"/>
              <a:t> </a:t>
            </a:r>
            <a:r>
              <a:rPr lang="en-US" sz="3200" dirty="0"/>
              <a:t>(key space) – set of all possible keys</a:t>
            </a:r>
            <a:endParaRPr lang="en-US" sz="3200" b="1" dirty="0"/>
          </a:p>
          <a:p>
            <a:endParaRPr lang="en-US" b="1" dirty="0"/>
          </a:p>
          <a:p>
            <a:r>
              <a:rPr lang="en-US" b="1" dirty="0">
                <a:latin typeface="Monotype Corsiva" panose="03010101010201010101" pitchFamily="66" charset="0"/>
              </a:rPr>
              <a:t>C</a:t>
            </a:r>
            <a:r>
              <a:rPr lang="en-US" dirty="0"/>
              <a:t> (</a:t>
            </a:r>
            <a:r>
              <a:rPr lang="en-US" dirty="0" err="1"/>
              <a:t>ciphertext</a:t>
            </a:r>
            <a:r>
              <a:rPr lang="en-US" dirty="0"/>
              <a:t> space) – set of all possible </a:t>
            </a:r>
            <a:r>
              <a:rPr lang="en-US" dirty="0" err="1"/>
              <a:t>ciphertexts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8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Historically, cryptography was an </a:t>
            </a:r>
            <a:r>
              <a:rPr lang="en-US" i="1" dirty="0"/>
              <a:t>art</a:t>
            </a:r>
          </a:p>
          <a:p>
            <a:pPr lvl="1"/>
            <a:r>
              <a:rPr lang="en-US" dirty="0"/>
              <a:t>Heuristic design and analysis</a:t>
            </a:r>
          </a:p>
          <a:p>
            <a:endParaRPr lang="en-US" dirty="0"/>
          </a:p>
          <a:p>
            <a:r>
              <a:rPr lang="en-US" dirty="0"/>
              <a:t>Starting in the early ‘80s, cryptography began to develop into more of a </a:t>
            </a:r>
            <a:r>
              <a:rPr lang="en-US" i="1" dirty="0"/>
              <a:t>science</a:t>
            </a:r>
            <a:endParaRPr lang="en-US" dirty="0"/>
          </a:p>
          <a:p>
            <a:endParaRPr lang="en-US" dirty="0"/>
          </a:p>
          <a:p>
            <a:r>
              <a:rPr lang="en-US" dirty="0"/>
              <a:t>Based on three principles that underpin most real-world cryptography today</a:t>
            </a:r>
          </a:p>
        </p:txBody>
      </p:sp>
    </p:spTree>
    <p:extLst>
      <p:ext uri="{BB962C8B-B14F-4D97-AF65-F5344CB8AC3E}">
        <p14:creationId xmlns:p14="http://schemas.microsoft.com/office/powerpoint/2010/main" val="3248562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M be the random variable denoting the value of the message</a:t>
            </a:r>
          </a:p>
          <a:p>
            <a:pPr lvl="1"/>
            <a:r>
              <a:rPr lang="en-US" dirty="0"/>
              <a:t>M ranges over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endParaRPr lang="en-US" dirty="0"/>
          </a:p>
          <a:p>
            <a:pPr lvl="1"/>
            <a:r>
              <a:rPr lang="en-US" dirty="0"/>
              <a:t>Context dependent!</a:t>
            </a:r>
          </a:p>
          <a:p>
            <a:pPr lvl="1"/>
            <a:r>
              <a:rPr lang="en-US" dirty="0"/>
              <a:t>Reflects the likelihood of different messages being sent, given the attacker’s prior knowledge</a:t>
            </a:r>
          </a:p>
          <a:p>
            <a:pPr lvl="1"/>
            <a:r>
              <a:rPr lang="en-US" dirty="0"/>
              <a:t>E.g., 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Pr</a:t>
            </a:r>
            <a:r>
              <a:rPr lang="en-US" dirty="0"/>
              <a:t>[M = “attack today”] = 0.7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Pr</a:t>
            </a:r>
            <a:r>
              <a:rPr lang="en-US" dirty="0"/>
              <a:t>[M = “don’t attack”] = 0.3</a:t>
            </a:r>
          </a:p>
        </p:txBody>
      </p:sp>
    </p:spTree>
    <p:extLst>
      <p:ext uri="{BB962C8B-B14F-4D97-AF65-F5344CB8AC3E}">
        <p14:creationId xmlns:p14="http://schemas.microsoft.com/office/powerpoint/2010/main" val="1918165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K be a random variable denoting the key</a:t>
            </a:r>
          </a:p>
          <a:p>
            <a:pPr lvl="1"/>
            <a:r>
              <a:rPr lang="en-US" dirty="0"/>
              <a:t>K ranges over </a:t>
            </a:r>
            <a:r>
              <a:rPr lang="en-US" b="1" dirty="0">
                <a:latin typeface="Monotype Corsiva" panose="03010101010201010101" pitchFamily="66" charset="0"/>
              </a:rPr>
              <a:t>K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Fix some encryption scheme (Gen, </a:t>
            </a:r>
            <a:r>
              <a:rPr lang="en-US" dirty="0" err="1"/>
              <a:t>Enc</a:t>
            </a:r>
            <a:r>
              <a:rPr lang="en-US" dirty="0"/>
              <a:t>, Dec)</a:t>
            </a:r>
          </a:p>
          <a:p>
            <a:pPr lvl="1"/>
            <a:r>
              <a:rPr lang="en-US" dirty="0"/>
              <a:t>Gen defines a probability distribution for K: 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/>
              <a:t>Pr</a:t>
            </a:r>
            <a:r>
              <a:rPr lang="en-US" dirty="0"/>
              <a:t>[K = k] = </a:t>
            </a:r>
            <a:r>
              <a:rPr lang="en-US" dirty="0" err="1"/>
              <a:t>Pr</a:t>
            </a:r>
            <a:r>
              <a:rPr lang="en-US" dirty="0"/>
              <a:t>[Gen outputs key k]</a:t>
            </a:r>
          </a:p>
          <a:p>
            <a:pPr lvl="1"/>
            <a:r>
              <a:rPr lang="en-US" dirty="0"/>
              <a:t>Generally the uniform distribution, but not always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10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random variables M and K are </a:t>
            </a:r>
            <a:r>
              <a:rPr lang="en-US" i="1" dirty="0"/>
              <a:t>independent</a:t>
            </a:r>
          </a:p>
          <a:p>
            <a:pPr lvl="1"/>
            <a:r>
              <a:rPr lang="en-US" dirty="0"/>
              <a:t>I.e., parties don’t pick the key based on the message, or the message based on the key</a:t>
            </a:r>
          </a:p>
          <a:p>
            <a:r>
              <a:rPr lang="en-US" dirty="0"/>
              <a:t>In general, this assumption holds</a:t>
            </a:r>
          </a:p>
          <a:p>
            <a:r>
              <a:rPr lang="en-US" dirty="0"/>
              <a:t>If it doesn’t hold, can cause problems</a:t>
            </a:r>
          </a:p>
        </p:txBody>
      </p:sp>
    </p:spTree>
    <p:extLst>
      <p:ext uri="{BB962C8B-B14F-4D97-AF65-F5344CB8AC3E}">
        <p14:creationId xmlns:p14="http://schemas.microsoft.com/office/powerpoint/2010/main" val="2232972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Fix some encryption scheme (Gen, </a:t>
            </a:r>
            <a:r>
              <a:rPr lang="en-US" sz="2800" dirty="0" err="1"/>
              <a:t>Enc</a:t>
            </a:r>
            <a:r>
              <a:rPr lang="en-US" sz="2800" dirty="0"/>
              <a:t>, Dec), and some distribution for M</a:t>
            </a:r>
          </a:p>
          <a:p>
            <a:r>
              <a:rPr lang="en-US" sz="2800" dirty="0"/>
              <a:t>Consider the following (randomized) experiment: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Generate a key k using 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Choose a message m, according to the given distribution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Compute c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sym typeface="Symbol"/>
              </a:rPr>
              <a:t>Enc</a:t>
            </a:r>
            <a:r>
              <a:rPr lang="en-US" sz="2400" baseline="-25000" dirty="0" err="1">
                <a:sym typeface="Symbol"/>
              </a:rPr>
              <a:t>k</a:t>
            </a:r>
            <a:r>
              <a:rPr lang="en-US" sz="2400" dirty="0">
                <a:sym typeface="Symbol"/>
              </a:rPr>
              <a:t>(m)</a:t>
            </a:r>
            <a:endParaRPr lang="en-US" sz="2400" dirty="0"/>
          </a:p>
          <a:p>
            <a:r>
              <a:rPr lang="en-US" sz="2800" dirty="0"/>
              <a:t>This defines a distribution on the </a:t>
            </a:r>
            <a:r>
              <a:rPr lang="en-US" sz="2800" dirty="0" err="1"/>
              <a:t>ciphertext</a:t>
            </a:r>
            <a:r>
              <a:rPr lang="en-US" sz="2800" dirty="0"/>
              <a:t>!</a:t>
            </a:r>
          </a:p>
          <a:p>
            <a:r>
              <a:rPr lang="en-US" sz="2800" dirty="0"/>
              <a:t>Let C be a random variable denoting the value of the </a:t>
            </a:r>
            <a:r>
              <a:rPr lang="en-US" sz="2800" dirty="0" err="1"/>
              <a:t>ciphertext</a:t>
            </a:r>
            <a:r>
              <a:rPr lang="en-US" sz="2800" dirty="0"/>
              <a:t> in this experiment</a:t>
            </a:r>
          </a:p>
        </p:txBody>
      </p:sp>
    </p:spTree>
    <p:extLst>
      <p:ext uri="{BB962C8B-B14F-4D97-AF65-F5344CB8AC3E}">
        <p14:creationId xmlns:p14="http://schemas.microsoft.com/office/powerpoint/2010/main" val="42575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Consider the shift cipher</a:t>
            </a:r>
          </a:p>
          <a:p>
            <a:pPr lvl="1"/>
            <a:r>
              <a:rPr lang="en-US" dirty="0"/>
              <a:t>So for all k </a:t>
            </a:r>
            <a:r>
              <a:rPr lang="en-US" dirty="0">
                <a:sym typeface="Symbol"/>
              </a:rPr>
              <a:t> {0, …, 25}, </a:t>
            </a:r>
            <a:r>
              <a:rPr lang="en-US" dirty="0" err="1"/>
              <a:t>Pr</a:t>
            </a:r>
            <a:r>
              <a:rPr lang="en-US" dirty="0"/>
              <a:t>[K = k] = 1/26 </a:t>
            </a:r>
          </a:p>
          <a:p>
            <a:endParaRPr lang="en-US" dirty="0"/>
          </a:p>
          <a:p>
            <a:r>
              <a:rPr lang="en-US" dirty="0"/>
              <a:t>Say </a:t>
            </a:r>
            <a:r>
              <a:rPr lang="en-US" dirty="0" err="1"/>
              <a:t>Pr</a:t>
            </a:r>
            <a:r>
              <a:rPr lang="en-US" dirty="0"/>
              <a:t>[M = ‘a’] = 0.7,  </a:t>
            </a:r>
            <a:r>
              <a:rPr lang="en-US" dirty="0" err="1"/>
              <a:t>Pr</a:t>
            </a:r>
            <a:r>
              <a:rPr lang="en-US" dirty="0"/>
              <a:t>[M = ‘z’] = 0.3</a:t>
            </a:r>
          </a:p>
          <a:p>
            <a:endParaRPr lang="en-US" dirty="0"/>
          </a:p>
          <a:p>
            <a:r>
              <a:rPr lang="en-US" dirty="0"/>
              <a:t>What is </a:t>
            </a:r>
            <a:r>
              <a:rPr lang="en-US" dirty="0" err="1"/>
              <a:t>Pr</a:t>
            </a:r>
            <a:r>
              <a:rPr lang="en-US" dirty="0"/>
              <a:t>[C = ‘b’] ?</a:t>
            </a:r>
          </a:p>
          <a:p>
            <a:pPr lvl="1"/>
            <a:r>
              <a:rPr lang="en-US" dirty="0"/>
              <a:t>Either M = ‘a’ and K = 1, or M = ‘z’ and K = 2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[C=‘b’] = </a:t>
            </a:r>
            <a:r>
              <a:rPr lang="en-US" dirty="0" err="1"/>
              <a:t>Pr</a:t>
            </a:r>
            <a:r>
              <a:rPr lang="en-US" dirty="0"/>
              <a:t>[M=‘a’]·</a:t>
            </a:r>
            <a:r>
              <a:rPr lang="en-US" dirty="0" err="1"/>
              <a:t>Pr</a:t>
            </a:r>
            <a:r>
              <a:rPr lang="en-US" dirty="0"/>
              <a:t>[K=1] + </a:t>
            </a:r>
            <a:r>
              <a:rPr lang="en-US" dirty="0" err="1"/>
              <a:t>Pr</a:t>
            </a:r>
            <a:r>
              <a:rPr lang="en-US" dirty="0"/>
              <a:t>[M=‘z’] ·</a:t>
            </a:r>
            <a:r>
              <a:rPr lang="en-US" dirty="0" err="1"/>
              <a:t>Pr</a:t>
            </a:r>
            <a:r>
              <a:rPr lang="en-US" dirty="0"/>
              <a:t>[K=2]</a:t>
            </a:r>
            <a:br>
              <a:rPr lang="en-US" dirty="0"/>
            </a:br>
            <a:r>
              <a:rPr lang="en-US" dirty="0" err="1"/>
              <a:t>Pr</a:t>
            </a:r>
            <a:r>
              <a:rPr lang="en-US" dirty="0"/>
              <a:t>[C=‘b’] =  0.7 · (1/26) + 0.3 · (1/26)</a:t>
            </a:r>
            <a:br>
              <a:rPr lang="en-US" dirty="0"/>
            </a:br>
            <a:r>
              <a:rPr lang="en-US" dirty="0" err="1"/>
              <a:t>Pr</a:t>
            </a:r>
            <a:r>
              <a:rPr lang="en-US" dirty="0"/>
              <a:t>[C=‘b’] = 1/26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029200"/>
            <a:ext cx="1600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6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shift cipher, and the distribution on M given by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Pr</a:t>
            </a:r>
            <a:r>
              <a:rPr lang="en-US" dirty="0"/>
              <a:t>[M = ‘one’] = ½,  </a:t>
            </a:r>
            <a:r>
              <a:rPr lang="en-US" dirty="0" err="1"/>
              <a:t>Pr</a:t>
            </a:r>
            <a:r>
              <a:rPr lang="en-US" dirty="0"/>
              <a:t>[M = ‘ten’] = ½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Pr</a:t>
            </a:r>
            <a:r>
              <a:rPr lang="en-US" dirty="0"/>
              <a:t>[C = ‘</a:t>
            </a:r>
            <a:r>
              <a:rPr lang="en-US" dirty="0" err="1"/>
              <a:t>rqh</a:t>
            </a:r>
            <a:r>
              <a:rPr lang="en-US" dirty="0"/>
              <a:t>’] = ?</a:t>
            </a:r>
          </a:p>
          <a:p>
            <a:pPr marL="457200" lvl="1" indent="0">
              <a:buNone/>
            </a:pPr>
            <a:r>
              <a:rPr lang="en-US" dirty="0"/>
              <a:t>= </a:t>
            </a:r>
            <a:r>
              <a:rPr lang="en-US" dirty="0" err="1"/>
              <a:t>Pr</a:t>
            </a:r>
            <a:r>
              <a:rPr lang="en-US" dirty="0"/>
              <a:t>[C = ‘</a:t>
            </a:r>
            <a:r>
              <a:rPr lang="en-US" dirty="0" err="1"/>
              <a:t>rqh</a:t>
            </a:r>
            <a:r>
              <a:rPr lang="en-US" dirty="0"/>
              <a:t>’ | M = ‘one’] · </a:t>
            </a:r>
            <a:r>
              <a:rPr lang="en-US" dirty="0" err="1"/>
              <a:t>Pr</a:t>
            </a:r>
            <a:r>
              <a:rPr lang="en-US" dirty="0"/>
              <a:t>[M = ‘one’] </a:t>
            </a:r>
            <a:br>
              <a:rPr lang="en-US" dirty="0"/>
            </a:br>
            <a:r>
              <a:rPr lang="en-US" dirty="0"/>
              <a:t>    + </a:t>
            </a:r>
            <a:r>
              <a:rPr lang="en-US" dirty="0" err="1"/>
              <a:t>Pr</a:t>
            </a:r>
            <a:r>
              <a:rPr lang="en-US" dirty="0"/>
              <a:t>[ C = ‘</a:t>
            </a:r>
            <a:r>
              <a:rPr lang="en-US" dirty="0" err="1"/>
              <a:t>rqh</a:t>
            </a:r>
            <a:r>
              <a:rPr lang="en-US" dirty="0"/>
              <a:t>’ | M = ‘ten’] · </a:t>
            </a:r>
            <a:r>
              <a:rPr lang="en-US" dirty="0" err="1"/>
              <a:t>Pr</a:t>
            </a:r>
            <a:r>
              <a:rPr lang="en-US" dirty="0"/>
              <a:t>[M = ‘ten’]</a:t>
            </a:r>
          </a:p>
          <a:p>
            <a:pPr marL="457200" lvl="1" indent="0">
              <a:buNone/>
            </a:pPr>
            <a:r>
              <a:rPr lang="en-US" dirty="0"/>
              <a:t>= 1/26 · ½ + 0 · ½ = 1/52</a:t>
            </a:r>
          </a:p>
        </p:txBody>
      </p:sp>
    </p:spTree>
    <p:extLst>
      <p:ext uri="{BB962C8B-B14F-4D97-AF65-F5344CB8AC3E}">
        <p14:creationId xmlns:p14="http://schemas.microsoft.com/office/powerpoint/2010/main" val="281429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secrecy (informal)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“Regardless of any </a:t>
            </a:r>
            <a:r>
              <a:rPr lang="en-US" i="1" dirty="0"/>
              <a:t>prior</a:t>
            </a:r>
            <a:r>
              <a:rPr lang="en-US" dirty="0"/>
              <a:t> information the attacker has about the plaintext, the </a:t>
            </a:r>
            <a:r>
              <a:rPr lang="en-US" dirty="0" err="1"/>
              <a:t>ciphertext</a:t>
            </a:r>
            <a:r>
              <a:rPr lang="en-US" dirty="0"/>
              <a:t> should leak no </a:t>
            </a:r>
            <a:r>
              <a:rPr lang="en-US" i="1" dirty="0"/>
              <a:t>additional</a:t>
            </a:r>
            <a:r>
              <a:rPr lang="en-US" dirty="0"/>
              <a:t> information about the plaintext”</a:t>
            </a:r>
          </a:p>
        </p:txBody>
      </p:sp>
    </p:spTree>
    <p:extLst>
      <p:ext uri="{BB962C8B-B14F-4D97-AF65-F5344CB8AC3E}">
        <p14:creationId xmlns:p14="http://schemas.microsoft.com/office/powerpoint/2010/main" val="164084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secrecy (informal)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Attacker’s information about the plaintext = attacker knows the </a:t>
            </a:r>
            <a:r>
              <a:rPr lang="en-US" i="1" dirty="0"/>
              <a:t>distribution</a:t>
            </a:r>
            <a:r>
              <a:rPr lang="en-US" dirty="0"/>
              <a:t> of M</a:t>
            </a:r>
          </a:p>
          <a:p>
            <a:endParaRPr lang="en-US" dirty="0"/>
          </a:p>
          <a:p>
            <a:r>
              <a:rPr lang="en-US" dirty="0"/>
              <a:t>Perfect secrecy: observing the ciphertext should not change the attacker’s knowledge about the distribution of 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50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secrecy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Encryption scheme (Gen, </a:t>
            </a:r>
            <a:r>
              <a:rPr lang="en-US" sz="2800" dirty="0" err="1"/>
              <a:t>Enc</a:t>
            </a:r>
            <a:r>
              <a:rPr lang="en-US" sz="2800" dirty="0"/>
              <a:t>, Dec) with message space </a:t>
            </a:r>
            <a:r>
              <a:rPr lang="en-US" sz="2800" b="1" dirty="0">
                <a:latin typeface="Monotype Corsiva" panose="03010101010201010101" pitchFamily="66" charset="0"/>
              </a:rPr>
              <a:t>M</a:t>
            </a:r>
            <a:r>
              <a:rPr lang="en-US" sz="2800" dirty="0"/>
              <a:t> and </a:t>
            </a:r>
            <a:r>
              <a:rPr lang="en-US" sz="2800" dirty="0" err="1"/>
              <a:t>ciphertext</a:t>
            </a:r>
            <a:r>
              <a:rPr lang="en-US" sz="2800" dirty="0"/>
              <a:t> space </a:t>
            </a:r>
            <a:r>
              <a:rPr lang="en-US" sz="2800" b="1" dirty="0">
                <a:latin typeface="Monotype Corsiva" panose="03010101010201010101" pitchFamily="66" charset="0"/>
              </a:rPr>
              <a:t>C</a:t>
            </a:r>
            <a:r>
              <a:rPr lang="en-US" sz="2800" dirty="0"/>
              <a:t> is </a:t>
            </a:r>
            <a:r>
              <a:rPr lang="en-US" sz="2800" i="1" dirty="0"/>
              <a:t>perfectly secret</a:t>
            </a:r>
            <a:r>
              <a:rPr lang="en-US" sz="2800" dirty="0"/>
              <a:t> if for every distribution over </a:t>
            </a:r>
            <a:r>
              <a:rPr lang="en-US" sz="2800" b="1" dirty="0">
                <a:latin typeface="Monotype Corsiva" panose="03010101010201010101" pitchFamily="66" charset="0"/>
              </a:rPr>
              <a:t>M</a:t>
            </a:r>
            <a:r>
              <a:rPr lang="en-US" sz="2800" dirty="0"/>
              <a:t>, every m </a:t>
            </a:r>
            <a:r>
              <a:rPr lang="en-US" sz="2800" dirty="0">
                <a:sym typeface="Symbol"/>
              </a:rPr>
              <a:t> </a:t>
            </a:r>
            <a:r>
              <a:rPr lang="en-US" sz="2800" b="1" dirty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>
                <a:sym typeface="Symbol"/>
              </a:rPr>
              <a:t>, and every c  </a:t>
            </a:r>
            <a:r>
              <a:rPr lang="en-US" sz="2800" b="1" dirty="0">
                <a:latin typeface="Monotype Corsiva" panose="03010101010201010101" pitchFamily="66" charset="0"/>
                <a:sym typeface="Symbol"/>
              </a:rPr>
              <a:t>C</a:t>
            </a:r>
            <a:r>
              <a:rPr lang="en-US" sz="2800" b="1" dirty="0">
                <a:sym typeface="Symbol"/>
              </a:rPr>
              <a:t> </a:t>
            </a:r>
            <a:r>
              <a:rPr lang="en-US" sz="2800" dirty="0">
                <a:sym typeface="Symbol"/>
              </a:rPr>
              <a:t>with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[C=c] &gt; 0, it holds that</a:t>
            </a:r>
            <a:br>
              <a:rPr lang="en-US" sz="2800" dirty="0">
                <a:sym typeface="Symbol"/>
              </a:rPr>
            </a:br>
            <a:r>
              <a:rPr lang="en-US" sz="2800" dirty="0">
                <a:sym typeface="Symbol"/>
              </a:rPr>
              <a:t>                </a:t>
            </a:r>
            <a:br>
              <a:rPr lang="en-US" sz="2800" dirty="0">
                <a:sym typeface="Symbol"/>
              </a:rPr>
            </a:br>
            <a:r>
              <a:rPr lang="en-US" sz="2800" dirty="0">
                <a:sym typeface="Symbol"/>
              </a:rPr>
              <a:t>                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[M = m | C = c] =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dirty="0">
                <a:sym typeface="Symbol"/>
              </a:rPr>
              <a:t>[M = m].</a:t>
            </a:r>
          </a:p>
          <a:p>
            <a:endParaRPr lang="en-US" sz="2800" dirty="0">
              <a:sym typeface="Symbol"/>
            </a:endParaRPr>
          </a:p>
          <a:p>
            <a:r>
              <a:rPr lang="en-US" sz="2800" dirty="0">
                <a:sym typeface="Symbol"/>
              </a:rPr>
              <a:t>I.e., the distribution of M does not change, even conditioned on observing the ciphertext</a:t>
            </a:r>
          </a:p>
        </p:txBody>
      </p:sp>
    </p:spTree>
    <p:extLst>
      <p:ext uri="{BB962C8B-B14F-4D97-AF65-F5344CB8AC3E}">
        <p14:creationId xmlns:p14="http://schemas.microsoft.com/office/powerpoint/2010/main" val="12205381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shift cipher, and the distribution </a:t>
            </a:r>
            <a:r>
              <a:rPr lang="en-US" dirty="0" err="1"/>
              <a:t>Pr</a:t>
            </a:r>
            <a:r>
              <a:rPr lang="en-US" dirty="0"/>
              <a:t>[M = ‘one’] = ½,  </a:t>
            </a:r>
            <a:r>
              <a:rPr lang="en-US" dirty="0" err="1"/>
              <a:t>Pr</a:t>
            </a:r>
            <a:r>
              <a:rPr lang="en-US" dirty="0"/>
              <a:t>[M = ‘ten’] = ½ </a:t>
            </a:r>
          </a:p>
          <a:p>
            <a:r>
              <a:rPr lang="en-US" dirty="0"/>
              <a:t>Take m = ‘ten’ and c = ‘</a:t>
            </a:r>
            <a:r>
              <a:rPr lang="en-US" dirty="0" err="1"/>
              <a:t>rqh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 err="1"/>
              <a:t>Pr</a:t>
            </a:r>
            <a:r>
              <a:rPr lang="en-US" dirty="0"/>
              <a:t>[M = ‘ten’ | C = ‘</a:t>
            </a:r>
            <a:r>
              <a:rPr lang="en-US" dirty="0" err="1"/>
              <a:t>rqh</a:t>
            </a:r>
            <a:r>
              <a:rPr lang="en-US" dirty="0"/>
              <a:t>’] = ?</a:t>
            </a:r>
          </a:p>
          <a:p>
            <a:pPr marL="457200" lvl="1" indent="0">
              <a:buNone/>
            </a:pPr>
            <a:r>
              <a:rPr lang="en-US" dirty="0"/>
              <a:t>= 0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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‘ten’]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6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principles of modern crypto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Formal definitions</a:t>
            </a:r>
          </a:p>
          <a:p>
            <a:pPr lvl="1"/>
            <a:r>
              <a:rPr lang="en-US" dirty="0"/>
              <a:t>Precise, mathematical model and definition of what security means</a:t>
            </a:r>
          </a:p>
          <a:p>
            <a:pPr lvl="1"/>
            <a:endParaRPr lang="en-US" dirty="0"/>
          </a:p>
          <a:p>
            <a:r>
              <a:rPr lang="en-US" b="1" dirty="0"/>
              <a:t>Assumptions</a:t>
            </a:r>
          </a:p>
          <a:p>
            <a:pPr lvl="1"/>
            <a:r>
              <a:rPr lang="en-US" dirty="0"/>
              <a:t>Clearly stated and unambiguous</a:t>
            </a:r>
          </a:p>
          <a:p>
            <a:pPr lvl="1"/>
            <a:endParaRPr lang="en-US" dirty="0"/>
          </a:p>
          <a:p>
            <a:r>
              <a:rPr lang="en-US" b="1" dirty="0"/>
              <a:t>Proofs of security</a:t>
            </a:r>
          </a:p>
          <a:p>
            <a:pPr lvl="1"/>
            <a:r>
              <a:rPr lang="en-US" dirty="0"/>
              <a:t>Move away from design-break-patch cycle</a:t>
            </a:r>
          </a:p>
        </p:txBody>
      </p:sp>
    </p:spTree>
    <p:extLst>
      <p:ext uri="{BB962C8B-B14F-4D97-AF65-F5344CB8AC3E}">
        <p14:creationId xmlns:p14="http://schemas.microsoft.com/office/powerpoint/2010/main" val="1407229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Bayes’s</a:t>
            </a:r>
            <a:r>
              <a:rPr lang="en-US" dirty="0"/>
              <a:t>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</a:t>
            </a:r>
            <a:r>
              <a:rPr lang="en-US" dirty="0"/>
              <a:t>[A | B] = </a:t>
            </a:r>
            <a:r>
              <a:rPr lang="en-US" dirty="0" err="1"/>
              <a:t>Pr</a:t>
            </a:r>
            <a:r>
              <a:rPr lang="en-US" dirty="0"/>
              <a:t>[B | A] · </a:t>
            </a:r>
            <a:r>
              <a:rPr lang="en-US" dirty="0" err="1"/>
              <a:t>Pr</a:t>
            </a:r>
            <a:r>
              <a:rPr lang="en-US" dirty="0"/>
              <a:t>[A]/</a:t>
            </a:r>
            <a:r>
              <a:rPr lang="en-US" dirty="0" err="1"/>
              <a:t>Pr</a:t>
            </a:r>
            <a:r>
              <a:rPr lang="en-US" dirty="0"/>
              <a:t>[B]</a:t>
            </a:r>
          </a:p>
        </p:txBody>
      </p:sp>
    </p:spTree>
    <p:extLst>
      <p:ext uri="{BB962C8B-B14F-4D97-AF65-F5344CB8AC3E}">
        <p14:creationId xmlns:p14="http://schemas.microsoft.com/office/powerpoint/2010/main" val="239587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Shift cipher;</a:t>
            </a:r>
            <a:br>
              <a:rPr lang="en-US" sz="2800" dirty="0"/>
            </a:br>
            <a:r>
              <a:rPr lang="en-US" sz="2800" dirty="0" err="1"/>
              <a:t>Pr</a:t>
            </a:r>
            <a:r>
              <a:rPr lang="en-US" sz="2800" dirty="0"/>
              <a:t>[M=‘hi’] = 0.3, </a:t>
            </a:r>
            <a:br>
              <a:rPr lang="en-US" sz="2800" dirty="0"/>
            </a:br>
            <a:r>
              <a:rPr lang="en-US" sz="2800" dirty="0" err="1"/>
              <a:t>Pr</a:t>
            </a:r>
            <a:r>
              <a:rPr lang="en-US" sz="2800" dirty="0"/>
              <a:t>[M=‘no’] = 0.2, </a:t>
            </a:r>
            <a:br>
              <a:rPr lang="en-US" sz="2800" dirty="0"/>
            </a:br>
            <a:r>
              <a:rPr lang="en-US" sz="2800" dirty="0" err="1"/>
              <a:t>Pr</a:t>
            </a:r>
            <a:r>
              <a:rPr lang="en-US" sz="2800" dirty="0"/>
              <a:t>[M=‘in’]= 0.5</a:t>
            </a:r>
          </a:p>
          <a:p>
            <a:endParaRPr lang="en-US" sz="2800" dirty="0"/>
          </a:p>
          <a:p>
            <a:r>
              <a:rPr lang="en-US" sz="2800" dirty="0" err="1"/>
              <a:t>Pr</a:t>
            </a:r>
            <a:r>
              <a:rPr lang="en-US" sz="2800" dirty="0"/>
              <a:t>[M = ‘hi’ | C = ‘</a:t>
            </a:r>
            <a:r>
              <a:rPr lang="en-US" sz="2800" dirty="0" err="1"/>
              <a:t>xy</a:t>
            </a:r>
            <a:r>
              <a:rPr lang="en-US" sz="2800" dirty="0"/>
              <a:t>’] = ?</a:t>
            </a:r>
          </a:p>
          <a:p>
            <a:pPr marL="457200" lvl="1" indent="0">
              <a:buNone/>
            </a:pPr>
            <a:r>
              <a:rPr lang="en-US" sz="2400" dirty="0"/>
              <a:t>= </a:t>
            </a:r>
            <a:r>
              <a:rPr lang="en-US" sz="2400" dirty="0" err="1"/>
              <a:t>Pr</a:t>
            </a:r>
            <a:r>
              <a:rPr lang="en-US" sz="2400" dirty="0"/>
              <a:t>[C = ‘</a:t>
            </a:r>
            <a:r>
              <a:rPr lang="en-US" sz="2400" dirty="0" err="1"/>
              <a:t>xy</a:t>
            </a:r>
            <a:r>
              <a:rPr lang="en-US" sz="2400" dirty="0"/>
              <a:t>’ | M = ‘hi’] · </a:t>
            </a:r>
            <a:r>
              <a:rPr lang="en-US" sz="2400" dirty="0" err="1"/>
              <a:t>Pr</a:t>
            </a:r>
            <a:r>
              <a:rPr lang="en-US" sz="2400" dirty="0"/>
              <a:t>[M = ‘hi’]/</a:t>
            </a:r>
            <a:r>
              <a:rPr lang="en-US" sz="2400" dirty="0" err="1"/>
              <a:t>Pr</a:t>
            </a:r>
            <a:r>
              <a:rPr lang="en-US" sz="2400" dirty="0"/>
              <a:t>[C = ‘</a:t>
            </a:r>
            <a:r>
              <a:rPr lang="en-US" sz="2400" dirty="0" err="1"/>
              <a:t>xy</a:t>
            </a:r>
            <a:r>
              <a:rPr lang="en-US" sz="2400" dirty="0"/>
              <a:t>’]</a:t>
            </a:r>
          </a:p>
        </p:txBody>
      </p:sp>
    </p:spTree>
    <p:extLst>
      <p:ext uri="{BB962C8B-B14F-4D97-AF65-F5344CB8AC3E}">
        <p14:creationId xmlns:p14="http://schemas.microsoft.com/office/powerpoint/2010/main" val="23822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Pr</a:t>
            </a:r>
            <a:r>
              <a:rPr lang="en-US" sz="2800" dirty="0"/>
              <a:t>[C = ‘</a:t>
            </a:r>
            <a:r>
              <a:rPr lang="en-US" sz="2800" dirty="0" err="1"/>
              <a:t>xy</a:t>
            </a:r>
            <a:r>
              <a:rPr lang="en-US" sz="2800" dirty="0"/>
              <a:t>’ | M = ‘hi’] = 1/26</a:t>
            </a:r>
          </a:p>
          <a:p>
            <a:endParaRPr lang="en-US" sz="2800" dirty="0"/>
          </a:p>
          <a:p>
            <a:r>
              <a:rPr lang="en-US" sz="2800" dirty="0" err="1"/>
              <a:t>Pr</a:t>
            </a:r>
            <a:r>
              <a:rPr lang="en-US" sz="2800" dirty="0"/>
              <a:t>[C = ‘</a:t>
            </a:r>
            <a:r>
              <a:rPr lang="en-US" sz="2800" dirty="0" err="1"/>
              <a:t>xy</a:t>
            </a:r>
            <a:r>
              <a:rPr lang="en-US" sz="2800" dirty="0"/>
              <a:t>’] </a:t>
            </a:r>
          </a:p>
          <a:p>
            <a:pPr marL="457200" lvl="1" indent="0">
              <a:buNone/>
            </a:pPr>
            <a:r>
              <a:rPr lang="en-US" sz="2400" dirty="0"/>
              <a:t>= </a:t>
            </a:r>
            <a:r>
              <a:rPr lang="en-US" sz="2400" dirty="0" err="1"/>
              <a:t>Pr</a:t>
            </a:r>
            <a:r>
              <a:rPr lang="en-US" sz="2400" dirty="0"/>
              <a:t>[C = ‘</a:t>
            </a:r>
            <a:r>
              <a:rPr lang="en-US" sz="2400" dirty="0" err="1"/>
              <a:t>xy</a:t>
            </a:r>
            <a:r>
              <a:rPr lang="en-US" sz="2400" dirty="0"/>
              <a:t>’ | M = ‘hi’] · 0.3 + </a:t>
            </a:r>
            <a:r>
              <a:rPr lang="en-US" sz="2400" dirty="0" err="1"/>
              <a:t>Pr</a:t>
            </a:r>
            <a:r>
              <a:rPr lang="en-US" sz="2400" dirty="0"/>
              <a:t>[C = ‘</a:t>
            </a:r>
            <a:r>
              <a:rPr lang="en-US" sz="2400" dirty="0" err="1"/>
              <a:t>xy</a:t>
            </a:r>
            <a:r>
              <a:rPr lang="en-US" sz="2400" dirty="0"/>
              <a:t>’ | M = ‘no’] · 0.2</a:t>
            </a:r>
            <a:br>
              <a:rPr lang="en-US" sz="2400" dirty="0"/>
            </a:br>
            <a:r>
              <a:rPr lang="en-US" sz="2400" dirty="0"/>
              <a:t>   + </a:t>
            </a:r>
            <a:r>
              <a:rPr lang="en-US" sz="2400" dirty="0" err="1"/>
              <a:t>Pr</a:t>
            </a:r>
            <a:r>
              <a:rPr lang="en-US" sz="2400" dirty="0"/>
              <a:t>[C=‘</a:t>
            </a:r>
            <a:r>
              <a:rPr lang="en-US" sz="2400" dirty="0" err="1"/>
              <a:t>xy</a:t>
            </a:r>
            <a:r>
              <a:rPr lang="en-US" sz="2400" dirty="0"/>
              <a:t>’ | M=‘in’] · 0.5</a:t>
            </a:r>
            <a:br>
              <a:rPr lang="en-US" sz="2400" dirty="0"/>
            </a:br>
            <a:r>
              <a:rPr lang="en-US" sz="2400" dirty="0"/>
              <a:t>= (1/26) · 0.3 + (1/26) · 0.2 + 0 · 0.5</a:t>
            </a:r>
            <a:br>
              <a:rPr lang="en-US" sz="2400" dirty="0"/>
            </a:br>
            <a:r>
              <a:rPr lang="en-US" sz="2400" dirty="0"/>
              <a:t>= 1/52</a:t>
            </a:r>
          </a:p>
        </p:txBody>
      </p:sp>
    </p:spTree>
    <p:extLst>
      <p:ext uri="{BB962C8B-B14F-4D97-AF65-F5344CB8AC3E}">
        <p14:creationId xmlns:p14="http://schemas.microsoft.com/office/powerpoint/2010/main" val="36043101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Pr</a:t>
            </a:r>
            <a:r>
              <a:rPr lang="en-US" sz="2800" dirty="0"/>
              <a:t>[M = ‘hi’ | C = ‘</a:t>
            </a:r>
            <a:r>
              <a:rPr lang="en-US" sz="2800" dirty="0" err="1"/>
              <a:t>xy</a:t>
            </a:r>
            <a:r>
              <a:rPr lang="en-US" sz="2800" dirty="0"/>
              <a:t>’] = ?</a:t>
            </a:r>
          </a:p>
          <a:p>
            <a:pPr marL="457200" lvl="1" indent="0">
              <a:buNone/>
            </a:pPr>
            <a:r>
              <a:rPr lang="en-US" sz="2400" dirty="0"/>
              <a:t>= </a:t>
            </a:r>
            <a:r>
              <a:rPr lang="en-US" sz="2400" dirty="0" err="1"/>
              <a:t>Pr</a:t>
            </a:r>
            <a:r>
              <a:rPr lang="en-US" sz="2400" dirty="0"/>
              <a:t>[C = ‘</a:t>
            </a:r>
            <a:r>
              <a:rPr lang="en-US" sz="2400" dirty="0" err="1"/>
              <a:t>xy</a:t>
            </a:r>
            <a:r>
              <a:rPr lang="en-US" sz="2400" dirty="0"/>
              <a:t>’ | M = ‘hi’] · </a:t>
            </a:r>
            <a:r>
              <a:rPr lang="en-US" sz="2400" dirty="0" err="1"/>
              <a:t>Pr</a:t>
            </a:r>
            <a:r>
              <a:rPr lang="en-US" sz="2400" dirty="0"/>
              <a:t>[M = ‘hi’]/</a:t>
            </a:r>
            <a:r>
              <a:rPr lang="en-US" sz="2400" dirty="0" err="1"/>
              <a:t>Pr</a:t>
            </a:r>
            <a:r>
              <a:rPr lang="en-US" sz="2400" dirty="0"/>
              <a:t>[C = ‘</a:t>
            </a:r>
            <a:r>
              <a:rPr lang="en-US" sz="2400" dirty="0" err="1"/>
              <a:t>xy</a:t>
            </a:r>
            <a:r>
              <a:rPr lang="en-US" sz="2400" dirty="0"/>
              <a:t>’]</a:t>
            </a:r>
          </a:p>
          <a:p>
            <a:pPr marL="457200" lvl="1" indent="0">
              <a:buNone/>
            </a:pPr>
            <a:r>
              <a:rPr lang="en-US" sz="2400" dirty="0"/>
              <a:t>= (1/26) · 0.3/(1/52) </a:t>
            </a:r>
          </a:p>
          <a:p>
            <a:pPr marL="457200" lvl="1" indent="0">
              <a:buNone/>
            </a:pPr>
            <a:r>
              <a:rPr lang="en-US" sz="2400" dirty="0"/>
              <a:t>= 0.6</a:t>
            </a:r>
          </a:p>
          <a:p>
            <a:pPr marL="457200" lvl="1" indent="0">
              <a:buNone/>
            </a:pPr>
            <a:r>
              <a:rPr lang="en-US" sz="2400" dirty="0">
                <a:sym typeface="Symbol"/>
              </a:rPr>
              <a:t> </a:t>
            </a:r>
            <a:r>
              <a:rPr lang="en-US" sz="2400" dirty="0" err="1">
                <a:sym typeface="Symbol"/>
              </a:rPr>
              <a:t>Pr</a:t>
            </a:r>
            <a:r>
              <a:rPr lang="en-US" sz="2400" dirty="0">
                <a:sym typeface="Symbol"/>
              </a:rPr>
              <a:t>[M = ‘hi’]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41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shift cipher is not perfectly secret!</a:t>
            </a:r>
          </a:p>
          <a:p>
            <a:pPr lvl="1"/>
            <a:r>
              <a:rPr lang="en-US" dirty="0"/>
              <a:t>At least not </a:t>
            </a:r>
            <a:r>
              <a:rPr lang="en-US"/>
              <a:t>for 2-character </a:t>
            </a:r>
            <a:r>
              <a:rPr lang="en-US" dirty="0"/>
              <a:t>messages</a:t>
            </a:r>
          </a:p>
          <a:p>
            <a:endParaRPr lang="en-US" dirty="0"/>
          </a:p>
          <a:p>
            <a:r>
              <a:rPr lang="en-US" dirty="0"/>
              <a:t>How to construct a perfectly secret scheme?</a:t>
            </a:r>
          </a:p>
        </p:txBody>
      </p:sp>
    </p:spTree>
    <p:extLst>
      <p:ext uri="{BB962C8B-B14F-4D97-AF65-F5344CB8AC3E}">
        <p14:creationId xmlns:p14="http://schemas.microsoft.com/office/powerpoint/2010/main" val="23264486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Patented in 1917 by </a:t>
            </a:r>
            <a:r>
              <a:rPr lang="en-US" dirty="0" err="1"/>
              <a:t>Vernam</a:t>
            </a:r>
            <a:endParaRPr lang="en-US" dirty="0"/>
          </a:p>
          <a:p>
            <a:pPr lvl="1"/>
            <a:r>
              <a:rPr lang="en-US" dirty="0"/>
              <a:t>Recent historical research indicates it was invented (at least) 35 years earlier</a:t>
            </a:r>
          </a:p>
          <a:p>
            <a:endParaRPr lang="en-US" dirty="0"/>
          </a:p>
          <a:p>
            <a:r>
              <a:rPr lang="en-US" dirty="0"/>
              <a:t>Proven perfectly secret by Shannon (1949)</a:t>
            </a:r>
          </a:p>
        </p:txBody>
      </p:sp>
    </p:spTree>
    <p:extLst>
      <p:ext uri="{BB962C8B-B14F-4D97-AF65-F5344CB8AC3E}">
        <p14:creationId xmlns:p14="http://schemas.microsoft.com/office/powerpoint/2010/main" val="21990576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= {0,1}</a:t>
            </a:r>
            <a:r>
              <a:rPr lang="en-US" baseline="30000" dirty="0"/>
              <a:t>n</a:t>
            </a:r>
            <a:endParaRPr lang="en-US" dirty="0"/>
          </a:p>
          <a:p>
            <a:r>
              <a:rPr lang="en-US" dirty="0"/>
              <a:t>Gen: choose a uniform key k </a:t>
            </a:r>
            <a:r>
              <a:rPr lang="en-US" dirty="0">
                <a:sym typeface="Symbol"/>
              </a:rPr>
              <a:t>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(m) = k  m              </a:t>
            </a:r>
          </a:p>
          <a:p>
            <a:r>
              <a:rPr lang="en-US" dirty="0">
                <a:sym typeface="Symbol"/>
              </a:rPr>
              <a:t>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(c) = k  c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Correctness: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(m) ) = k  (k  m)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            = (k  k)  m =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453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810000" y="2433935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key</a:t>
            </a: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3048000" y="4195019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95976" y="2971800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800600" y="4195019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118616" y="15957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n bits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483818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message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788619" y="32004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n bits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153354" y="3964187"/>
            <a:ext cx="1487982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458155" y="31242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n 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779521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" name="Right Brace 1"/>
          <p:cNvSpPr/>
          <p:nvPr/>
        </p:nvSpPr>
        <p:spPr>
          <a:xfrm rot="16200000">
            <a:off x="2063665" y="3001554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4389847" y="1454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16200000">
            <a:off x="6733201" y="2978065"/>
            <a:ext cx="328288" cy="1487982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759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secrecy of 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</a:t>
            </a:r>
            <a:r>
              <a:rPr lang="en-US" i="1" dirty="0"/>
              <a:t>any</a:t>
            </a:r>
            <a:r>
              <a:rPr lang="en-US" dirty="0"/>
              <a:t> observed </a:t>
            </a:r>
            <a:r>
              <a:rPr lang="en-US" dirty="0" err="1"/>
              <a:t>ciphertext</a:t>
            </a:r>
            <a:r>
              <a:rPr lang="en-US" dirty="0"/>
              <a:t> can correspond to </a:t>
            </a:r>
            <a:r>
              <a:rPr lang="en-US" i="1" dirty="0"/>
              <a:t>any </a:t>
            </a:r>
            <a:r>
              <a:rPr lang="en-US" dirty="0"/>
              <a:t>message (why?)</a:t>
            </a:r>
          </a:p>
          <a:p>
            <a:pPr lvl="1"/>
            <a:r>
              <a:rPr lang="en-US" dirty="0"/>
              <a:t>(This is necessary, but not sufficient, for perfect secrecy)</a:t>
            </a:r>
          </a:p>
          <a:p>
            <a:r>
              <a:rPr lang="en-US" dirty="0"/>
              <a:t>So, having observed a </a:t>
            </a:r>
            <a:r>
              <a:rPr lang="en-US" dirty="0" err="1"/>
              <a:t>ciphertext</a:t>
            </a:r>
            <a:r>
              <a:rPr lang="en-US" dirty="0"/>
              <a:t>, the attacker cannot conclude for certain which message was sent</a:t>
            </a:r>
          </a:p>
        </p:txBody>
      </p:sp>
    </p:spTree>
    <p:extLst>
      <p:ext uri="{BB962C8B-B14F-4D97-AF65-F5344CB8AC3E}">
        <p14:creationId xmlns:p14="http://schemas.microsoft.com/office/powerpoint/2010/main" val="11279673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secrecy of 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Fix arbitrary distribution over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b="1" dirty="0"/>
              <a:t> </a:t>
            </a:r>
            <a:r>
              <a:rPr lang="en-US" dirty="0"/>
              <a:t>= {0,1}</a:t>
            </a:r>
            <a:r>
              <a:rPr lang="en-US" baseline="30000" dirty="0"/>
              <a:t>n</a:t>
            </a:r>
            <a:r>
              <a:rPr lang="en-US" dirty="0"/>
              <a:t>, and </a:t>
            </a:r>
            <a:br>
              <a:rPr lang="en-US" dirty="0"/>
            </a:br>
            <a:r>
              <a:rPr lang="en-US" dirty="0"/>
              <a:t>arbitrary m, c </a:t>
            </a:r>
            <a:r>
              <a:rPr lang="en-US" dirty="0">
                <a:sym typeface="Symbol"/>
              </a:rPr>
              <a:t>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 | C = c] = ?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[C = c | M = m]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m]/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[C = c]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[C = c]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[C = c | M = m’]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m’]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[K = m’  c | M = m’]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m’]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</a:t>
            </a:r>
            <a:r>
              <a:rPr lang="en-US" baseline="-25000" dirty="0">
                <a:sym typeface="Symbol"/>
              </a:rPr>
              <a:t>m’</a:t>
            </a:r>
            <a:r>
              <a:rPr lang="en-US" dirty="0">
                <a:sym typeface="Symbol"/>
              </a:rPr>
              <a:t> 2</a:t>
            </a:r>
            <a:r>
              <a:rPr lang="en-US" baseline="30000" dirty="0">
                <a:sym typeface="Symbol"/>
              </a:rPr>
              <a:t>-n</a:t>
            </a:r>
            <a:r>
              <a:rPr lang="en-US" dirty="0">
                <a:sym typeface="Symbol"/>
              </a:rPr>
              <a:t>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m’] 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2</a:t>
            </a:r>
            <a:r>
              <a:rPr lang="en-US" baseline="30000" dirty="0">
                <a:sym typeface="Symbol"/>
              </a:rPr>
              <a:t>-n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76901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Definitions are </a:t>
            </a:r>
            <a:r>
              <a:rPr lang="en-US" i="1" dirty="0"/>
              <a:t>essential</a:t>
            </a:r>
            <a:r>
              <a:rPr lang="en-US" dirty="0"/>
              <a:t> for the design, analysis, </a:t>
            </a:r>
            <a:r>
              <a:rPr lang="en-US"/>
              <a:t>and sound usage </a:t>
            </a:r>
            <a:r>
              <a:rPr lang="en-US" dirty="0"/>
              <a:t>of crypto</a:t>
            </a:r>
          </a:p>
        </p:txBody>
      </p:sp>
    </p:spTree>
    <p:extLst>
      <p:ext uri="{BB962C8B-B14F-4D97-AF65-F5344CB8AC3E}">
        <p14:creationId xmlns:p14="http://schemas.microsoft.com/office/powerpoint/2010/main" val="41263823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secrecy of one-time 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Fix arbitrary distribution over </a:t>
            </a:r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b="1" dirty="0"/>
              <a:t> </a:t>
            </a:r>
            <a:r>
              <a:rPr lang="en-US" dirty="0"/>
              <a:t>= {0,1}</a:t>
            </a:r>
            <a:r>
              <a:rPr lang="en-US" baseline="30000" dirty="0"/>
              <a:t>n</a:t>
            </a:r>
            <a:r>
              <a:rPr lang="en-US" dirty="0"/>
              <a:t>, and arbitrary m, c </a:t>
            </a:r>
            <a:r>
              <a:rPr lang="en-US" dirty="0">
                <a:sym typeface="Symbol"/>
              </a:rPr>
              <a:t> {0,1}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 | C = c] = ?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[C = c | M = m]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m]/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[C = c]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[K = m  c | M = m]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m] / 2</a:t>
            </a:r>
            <a:r>
              <a:rPr lang="en-US" baseline="30000" dirty="0">
                <a:sym typeface="Symbol"/>
              </a:rPr>
              <a:t>-n</a:t>
            </a:r>
            <a:endParaRPr lang="en-US" dirty="0">
              <a:sym typeface="Symbol"/>
            </a:endParaRP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2</a:t>
            </a:r>
            <a:r>
              <a:rPr lang="en-US" baseline="30000" dirty="0">
                <a:sym typeface="Symbol"/>
              </a:rPr>
              <a:t>-n</a:t>
            </a:r>
            <a:r>
              <a:rPr lang="en-US" dirty="0">
                <a:sym typeface="Symbol"/>
              </a:rPr>
              <a:t> ·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m] / 2</a:t>
            </a:r>
            <a:r>
              <a:rPr lang="en-US" baseline="30000" dirty="0">
                <a:sym typeface="Symbol"/>
              </a:rPr>
              <a:t>-n</a:t>
            </a:r>
            <a:endParaRPr lang="en-US" dirty="0">
              <a:sym typeface="Symbol"/>
            </a:endParaRP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[M = m]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1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definitions --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a precise definition forces the designer to think about what they really want</a:t>
            </a:r>
          </a:p>
          <a:p>
            <a:pPr lvl="1"/>
            <a:r>
              <a:rPr lang="en-US" dirty="0"/>
              <a:t>What is essential and (sometimes more important) what is not</a:t>
            </a:r>
          </a:p>
          <a:p>
            <a:pPr lvl="2"/>
            <a:r>
              <a:rPr lang="en-US" dirty="0"/>
              <a:t>Often reveals subtleties of the problem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2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definitions --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If you don’t understand what you want to achieve, how can you possibly know when (or if) you have achieved it?</a:t>
            </a:r>
          </a:p>
        </p:txBody>
      </p:sp>
    </p:spTree>
    <p:extLst>
      <p:ext uri="{BB962C8B-B14F-4D97-AF65-F5344CB8AC3E}">
        <p14:creationId xmlns:p14="http://schemas.microsoft.com/office/powerpoint/2010/main" val="67491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of definitions --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Definitions enable meaningful analysis, evaluation, and comparison of schemes</a:t>
            </a:r>
          </a:p>
          <a:p>
            <a:pPr lvl="1"/>
            <a:r>
              <a:rPr lang="en-US" dirty="0"/>
              <a:t>Does a scheme satisfy the definition?</a:t>
            </a:r>
          </a:p>
          <a:p>
            <a:pPr lvl="1"/>
            <a:r>
              <a:rPr lang="en-US" dirty="0"/>
              <a:t>What definition does it satisfy?</a:t>
            </a:r>
          </a:p>
          <a:p>
            <a:pPr lvl="2"/>
            <a:r>
              <a:rPr lang="en-US" dirty="0"/>
              <a:t>Note: there may be multiple meaningful definitions!</a:t>
            </a:r>
          </a:p>
          <a:p>
            <a:pPr lvl="2"/>
            <a:r>
              <a:rPr lang="en-US" dirty="0"/>
              <a:t>One scheme may be less efficient than another, yet satisfy a stronger security definition</a:t>
            </a:r>
          </a:p>
        </p:txBody>
      </p:sp>
    </p:spTree>
    <p:extLst>
      <p:ext uri="{BB962C8B-B14F-4D97-AF65-F5344CB8AC3E}">
        <p14:creationId xmlns:p14="http://schemas.microsoft.com/office/powerpoint/2010/main" val="3449871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definitions --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Definitions allow others to understand the security guarantees provided by a scheme</a:t>
            </a:r>
          </a:p>
          <a:p>
            <a:r>
              <a:rPr lang="en-US" dirty="0"/>
              <a:t>Enables schemes to be used as </a:t>
            </a:r>
            <a:r>
              <a:rPr lang="en-US" i="1" dirty="0"/>
              <a:t>components</a:t>
            </a:r>
            <a:r>
              <a:rPr lang="en-US" dirty="0"/>
              <a:t> of a larger system (modularity)</a:t>
            </a:r>
          </a:p>
          <a:p>
            <a:r>
              <a:rPr lang="en-US" dirty="0"/>
              <a:t>Enables one scheme to be substituted for another if they satisfy the same definition</a:t>
            </a:r>
          </a:p>
        </p:txBody>
      </p:sp>
    </p:spTree>
    <p:extLst>
      <p:ext uri="{BB962C8B-B14F-4D97-AF65-F5344CB8AC3E}">
        <p14:creationId xmlns:p14="http://schemas.microsoft.com/office/powerpoint/2010/main" val="88031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2507</Words>
  <Application>Microsoft Office PowerPoint</Application>
  <PresentationFormat>On-screen Show (4:3)</PresentationFormat>
  <Paragraphs>278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Calibri</vt:lpstr>
      <vt:lpstr>Monotype Corsiva</vt:lpstr>
      <vt:lpstr>Office Theme</vt:lpstr>
      <vt:lpstr>Cryptography</vt:lpstr>
      <vt:lpstr>So far…</vt:lpstr>
      <vt:lpstr>Modern cryptography</vt:lpstr>
      <vt:lpstr>Core principles of modern crypto</vt:lpstr>
      <vt:lpstr>Importance of definitions</vt:lpstr>
      <vt:lpstr>Importance of definitions -- design</vt:lpstr>
      <vt:lpstr>Importance of definitions -- design</vt:lpstr>
      <vt:lpstr>Importance of definitions -- analysis</vt:lpstr>
      <vt:lpstr>Importance of definitions -- usage</vt:lpstr>
      <vt:lpstr>Assumptions</vt:lpstr>
      <vt:lpstr>Importance of clear assumptions</vt:lpstr>
      <vt:lpstr>Proofs of security</vt:lpstr>
      <vt:lpstr>Limitations?</vt:lpstr>
      <vt:lpstr>Nevertheless…</vt:lpstr>
      <vt:lpstr>PowerPoint Presentation</vt:lpstr>
      <vt:lpstr>Crypto definitions (generally)</vt:lpstr>
      <vt:lpstr>Recall</vt:lpstr>
      <vt:lpstr>Private-key encryption</vt:lpstr>
      <vt:lpstr>Threat models for encryption</vt:lpstr>
      <vt:lpstr>Goal of secure encryption?</vt:lpstr>
      <vt:lpstr>Secure encryption?</vt:lpstr>
      <vt:lpstr>Secure encryption?</vt:lpstr>
      <vt:lpstr>Secure encryption?</vt:lpstr>
      <vt:lpstr>The right definition</vt:lpstr>
      <vt:lpstr>PowerPoint Presentation</vt:lpstr>
      <vt:lpstr>Probability review</vt:lpstr>
      <vt:lpstr>Probability review</vt:lpstr>
      <vt:lpstr>Probability review</vt:lpstr>
      <vt:lpstr>Notation</vt:lpstr>
      <vt:lpstr>Probability distributions</vt:lpstr>
      <vt:lpstr>Probability distributions</vt:lpstr>
      <vt:lpstr>Probability distributions</vt:lpstr>
      <vt:lpstr>Probability distributions</vt:lpstr>
      <vt:lpstr>Example 1</vt:lpstr>
      <vt:lpstr>Example 2</vt:lpstr>
      <vt:lpstr>Perfect secrecy (informal)</vt:lpstr>
      <vt:lpstr>Perfect secrecy (informal)</vt:lpstr>
      <vt:lpstr>Perfect secrecy (formal)</vt:lpstr>
      <vt:lpstr>Example 3</vt:lpstr>
      <vt:lpstr>Bayes’s theorem</vt:lpstr>
      <vt:lpstr>Example 4</vt:lpstr>
      <vt:lpstr>Example 4, continued</vt:lpstr>
      <vt:lpstr>Example 4, continued</vt:lpstr>
      <vt:lpstr>Conclusion</vt:lpstr>
      <vt:lpstr>One-time pad</vt:lpstr>
      <vt:lpstr>One-time pad</vt:lpstr>
      <vt:lpstr>One-time pad</vt:lpstr>
      <vt:lpstr>Perfect secrecy of one-time pad</vt:lpstr>
      <vt:lpstr>Perfect secrecy of one-time pad</vt:lpstr>
      <vt:lpstr>Perfect secrecy of one-time pad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217</cp:revision>
  <dcterms:created xsi:type="dcterms:W3CDTF">2014-06-02T02:25:30Z</dcterms:created>
  <dcterms:modified xsi:type="dcterms:W3CDTF">2022-02-02T15:31:15Z</dcterms:modified>
</cp:coreProperties>
</file>