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sldIdLst>
    <p:sldId id="256" r:id="rId2"/>
    <p:sldId id="301" r:id="rId3"/>
    <p:sldId id="357" r:id="rId4"/>
    <p:sldId id="472" r:id="rId5"/>
    <p:sldId id="451" r:id="rId6"/>
    <p:sldId id="452" r:id="rId7"/>
    <p:sldId id="453" r:id="rId8"/>
    <p:sldId id="454" r:id="rId9"/>
    <p:sldId id="455" r:id="rId10"/>
    <p:sldId id="456" r:id="rId11"/>
    <p:sldId id="457" r:id="rId12"/>
    <p:sldId id="458" r:id="rId13"/>
    <p:sldId id="460" r:id="rId14"/>
    <p:sldId id="461" r:id="rId15"/>
    <p:sldId id="449" r:id="rId16"/>
    <p:sldId id="370" r:id="rId17"/>
    <p:sldId id="371" r:id="rId18"/>
    <p:sldId id="372" r:id="rId19"/>
    <p:sldId id="373" r:id="rId20"/>
    <p:sldId id="374" r:id="rId21"/>
    <p:sldId id="375" r:id="rId22"/>
    <p:sldId id="376" r:id="rId23"/>
    <p:sldId id="377" r:id="rId24"/>
    <p:sldId id="463" r:id="rId25"/>
    <p:sldId id="378" r:id="rId26"/>
    <p:sldId id="380" r:id="rId27"/>
    <p:sldId id="381" r:id="rId28"/>
    <p:sldId id="382" r:id="rId29"/>
    <p:sldId id="383" r:id="rId30"/>
    <p:sldId id="384" r:id="rId31"/>
    <p:sldId id="385" r:id="rId32"/>
    <p:sldId id="386" r:id="rId33"/>
    <p:sldId id="387" r:id="rId34"/>
    <p:sldId id="388" r:id="rId35"/>
    <p:sldId id="389" r:id="rId36"/>
    <p:sldId id="390" r:id="rId37"/>
    <p:sldId id="391" r:id="rId38"/>
    <p:sldId id="392" r:id="rId39"/>
    <p:sldId id="393" r:id="rId40"/>
    <p:sldId id="394" r:id="rId41"/>
    <p:sldId id="395" r:id="rId42"/>
    <p:sldId id="396" r:id="rId43"/>
    <p:sldId id="397" r:id="rId44"/>
    <p:sldId id="398" r:id="rId45"/>
    <p:sldId id="399" r:id="rId46"/>
    <p:sldId id="400" r:id="rId47"/>
    <p:sldId id="401" r:id="rId48"/>
    <p:sldId id="464" r:id="rId49"/>
    <p:sldId id="465" r:id="rId50"/>
    <p:sldId id="466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245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7CA986-3AF3-4A96-96D9-81DF283B3503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677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Cryptography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3</a:t>
            </a: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With few exceptions, cryptography currently requires </a:t>
            </a:r>
            <a:r>
              <a:rPr lang="en-US" i="1" dirty="0"/>
              <a:t>computational assumptions</a:t>
            </a:r>
            <a:endParaRPr lang="en-US" dirty="0"/>
          </a:p>
          <a:p>
            <a:pPr lvl="1"/>
            <a:r>
              <a:rPr lang="en-US" dirty="0"/>
              <a:t>At least until we prove P </a:t>
            </a:r>
            <a:r>
              <a:rPr lang="en-US" dirty="0">
                <a:sym typeface="Symbol"/>
              </a:rPr>
              <a:t> NP (and even that would not be enough)</a:t>
            </a:r>
          </a:p>
          <a:p>
            <a:pPr lvl="1"/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Principle: any such assumptions must be made explicit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046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Importance of clear assumptions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82000" cy="4525963"/>
          </a:xfrm>
        </p:spPr>
        <p:txBody>
          <a:bodyPr>
            <a:normAutofit/>
          </a:bodyPr>
          <a:lstStyle/>
          <a:p>
            <a:r>
              <a:rPr lang="en-US" dirty="0"/>
              <a:t>Allow researchers to (attempt to) </a:t>
            </a:r>
            <a:r>
              <a:rPr lang="en-US" i="1" dirty="0"/>
              <a:t>validate</a:t>
            </a:r>
            <a:r>
              <a:rPr lang="en-US" dirty="0"/>
              <a:t> assumptions by studying them</a:t>
            </a:r>
          </a:p>
          <a:p>
            <a:r>
              <a:rPr lang="en-US" dirty="0"/>
              <a:t>Allow meaningful </a:t>
            </a:r>
            <a:r>
              <a:rPr lang="en-US" i="1" dirty="0"/>
              <a:t>comparison </a:t>
            </a:r>
            <a:r>
              <a:rPr lang="en-US" dirty="0"/>
              <a:t>between schemes based on different assumptions</a:t>
            </a:r>
          </a:p>
          <a:p>
            <a:pPr lvl="1"/>
            <a:r>
              <a:rPr lang="en-US" dirty="0"/>
              <a:t>Useful to understand minimal assumptions needed</a:t>
            </a:r>
          </a:p>
          <a:p>
            <a:r>
              <a:rPr lang="en-US" dirty="0"/>
              <a:t>Practical implications if assumptions are wrong</a:t>
            </a:r>
          </a:p>
          <a:p>
            <a:endParaRPr lang="en-US" dirty="0"/>
          </a:p>
          <a:p>
            <a:r>
              <a:rPr lang="en-US" dirty="0"/>
              <a:t>Enable proofs of security</a:t>
            </a:r>
          </a:p>
        </p:txBody>
      </p:sp>
    </p:spTree>
    <p:extLst>
      <p:ext uri="{BB962C8B-B14F-4D97-AF65-F5344CB8AC3E}">
        <p14:creationId xmlns:p14="http://schemas.microsoft.com/office/powerpoint/2010/main" val="16442712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Proofs of 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Provide a rigorous proof that a construction satisfies a given definition under certain specified assumptions</a:t>
            </a:r>
          </a:p>
          <a:p>
            <a:pPr lvl="1"/>
            <a:r>
              <a:rPr lang="en-US" dirty="0"/>
              <a:t>Provides an iron-clad guarantee (relative to your definition and assumptions!)</a:t>
            </a:r>
          </a:p>
          <a:p>
            <a:endParaRPr lang="en-US" dirty="0"/>
          </a:p>
          <a:p>
            <a:r>
              <a:rPr lang="en-US" dirty="0"/>
              <a:t>Proofs are crucial in cryptography, where there is a malicious attacker trying to “break” the scheme</a:t>
            </a:r>
          </a:p>
        </p:txBody>
      </p:sp>
    </p:spTree>
    <p:extLst>
      <p:ext uri="{BB962C8B-B14F-4D97-AF65-F5344CB8AC3E}">
        <p14:creationId xmlns:p14="http://schemas.microsoft.com/office/powerpoint/2010/main" val="36005761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8316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Cryptography still remains partly an </a:t>
            </a:r>
            <a:r>
              <a:rPr lang="en-US" i="1" dirty="0"/>
              <a:t>art</a:t>
            </a:r>
            <a:r>
              <a:rPr lang="en-US" dirty="0"/>
              <a:t> as well</a:t>
            </a:r>
          </a:p>
          <a:p>
            <a:endParaRPr lang="en-US" dirty="0"/>
          </a:p>
          <a:p>
            <a:r>
              <a:rPr lang="en-US" dirty="0"/>
              <a:t>Proofs given an iron-clad guarantee of security</a:t>
            </a:r>
          </a:p>
          <a:p>
            <a:pPr lvl="1"/>
            <a:r>
              <a:rPr lang="en-US" dirty="0"/>
              <a:t>…relative to the definition and assumptions!</a:t>
            </a:r>
          </a:p>
          <a:p>
            <a:pPr lvl="1"/>
            <a:endParaRPr lang="en-US" dirty="0"/>
          </a:p>
          <a:p>
            <a:r>
              <a:rPr lang="en-US" dirty="0"/>
              <a:t>Provably secure schemes can be broken!</a:t>
            </a:r>
          </a:p>
          <a:p>
            <a:pPr lvl="1"/>
            <a:r>
              <a:rPr lang="en-US" dirty="0"/>
              <a:t>If the definition does not correspond to the real-world threat model</a:t>
            </a:r>
          </a:p>
          <a:p>
            <a:pPr lvl="2"/>
            <a:r>
              <a:rPr lang="en-US" dirty="0"/>
              <a:t>I.e., if attacker can go “outside the assumed security model”</a:t>
            </a:r>
          </a:p>
          <a:p>
            <a:pPr lvl="2"/>
            <a:r>
              <a:rPr lang="en-US" dirty="0"/>
              <a:t>This happens a lot in practice</a:t>
            </a:r>
          </a:p>
          <a:p>
            <a:pPr lvl="1"/>
            <a:r>
              <a:rPr lang="en-US" dirty="0"/>
              <a:t>If the assumption is invalid</a:t>
            </a:r>
          </a:p>
          <a:p>
            <a:pPr lvl="1"/>
            <a:r>
              <a:rPr lang="en-US" dirty="0"/>
              <a:t>If the implementation is flawed</a:t>
            </a:r>
          </a:p>
          <a:p>
            <a:pPr lvl="2"/>
            <a:r>
              <a:rPr lang="en-US" dirty="0"/>
              <a:t>This happens a lot in practice</a:t>
            </a:r>
          </a:p>
        </p:txBody>
      </p:sp>
    </p:spTree>
    <p:extLst>
      <p:ext uri="{BB962C8B-B14F-4D97-AF65-F5344CB8AC3E}">
        <p14:creationId xmlns:p14="http://schemas.microsoft.com/office/powerpoint/2010/main" val="2345913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Nevertheless…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does not detract from the importance of having formal definitions in place and giving proofs of security</a:t>
            </a:r>
          </a:p>
        </p:txBody>
      </p:sp>
    </p:spTree>
    <p:extLst>
      <p:ext uri="{BB962C8B-B14F-4D97-AF65-F5344CB8AC3E}">
        <p14:creationId xmlns:p14="http://schemas.microsoft.com/office/powerpoint/2010/main" val="32415626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Defining secure encryption</a:t>
            </a:r>
          </a:p>
        </p:txBody>
      </p:sp>
    </p:spTree>
    <p:extLst>
      <p:ext uri="{BB962C8B-B14F-4D97-AF65-F5344CB8AC3E}">
        <p14:creationId xmlns:p14="http://schemas.microsoft.com/office/powerpoint/2010/main" val="13766336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Crypto definitions (generally)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Security guarantee/goal</a:t>
            </a:r>
          </a:p>
          <a:p>
            <a:pPr lvl="1"/>
            <a:r>
              <a:rPr lang="en-US" dirty="0"/>
              <a:t>What we want to achieve (or what we want to prevent the attacker from achieving)</a:t>
            </a:r>
          </a:p>
          <a:p>
            <a:endParaRPr lang="en-US" dirty="0"/>
          </a:p>
          <a:p>
            <a:r>
              <a:rPr lang="en-US" dirty="0"/>
              <a:t>Threat model</a:t>
            </a:r>
          </a:p>
          <a:p>
            <a:pPr lvl="1"/>
            <a:r>
              <a:rPr lang="en-US" dirty="0"/>
              <a:t>What (real-world) capabilities the attacker is assumed to have</a:t>
            </a:r>
          </a:p>
        </p:txBody>
      </p:sp>
    </p:spTree>
    <p:extLst>
      <p:ext uri="{BB962C8B-B14F-4D97-AF65-F5344CB8AC3E}">
        <p14:creationId xmlns:p14="http://schemas.microsoft.com/office/powerpoint/2010/main" val="8322523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 </a:t>
            </a:r>
            <a:r>
              <a:rPr lang="en-US" i="1" dirty="0"/>
              <a:t>private-key encryption scheme</a:t>
            </a:r>
            <a:r>
              <a:rPr lang="en-US" dirty="0"/>
              <a:t> is defined by a message space </a:t>
            </a:r>
            <a:r>
              <a:rPr lang="en-US" b="1" dirty="0">
                <a:latin typeface="Monotype Corsiva" panose="03010101010201010101" pitchFamily="66" charset="0"/>
              </a:rPr>
              <a:t>M</a:t>
            </a:r>
            <a:r>
              <a:rPr lang="en-US" dirty="0"/>
              <a:t> and algorithms (Gen, </a:t>
            </a:r>
            <a:r>
              <a:rPr lang="en-US" dirty="0" err="1"/>
              <a:t>Enc</a:t>
            </a:r>
            <a:r>
              <a:rPr lang="en-US" dirty="0"/>
              <a:t>, Dec):</a:t>
            </a:r>
          </a:p>
          <a:p>
            <a:pPr lvl="1"/>
            <a:r>
              <a:rPr lang="en-US" dirty="0"/>
              <a:t>Gen (key-generation algorithm): generates k</a:t>
            </a:r>
          </a:p>
          <a:p>
            <a:pPr lvl="1"/>
            <a:r>
              <a:rPr lang="en-US" dirty="0" err="1"/>
              <a:t>Enc</a:t>
            </a:r>
            <a:r>
              <a:rPr lang="en-US" dirty="0"/>
              <a:t> (encryption algorithm): takes key k and message </a:t>
            </a:r>
            <a:br>
              <a:rPr lang="en-US" dirty="0"/>
            </a:br>
            <a:r>
              <a:rPr lang="en-US" dirty="0"/>
              <a:t>m </a:t>
            </a:r>
            <a:r>
              <a:rPr lang="en-US" dirty="0">
                <a:sym typeface="Symbol"/>
              </a:rPr>
              <a:t> </a:t>
            </a:r>
            <a:r>
              <a:rPr lang="en-US" b="1" dirty="0">
                <a:latin typeface="Monotype Corsiva" panose="03010101010201010101" pitchFamily="66" charset="0"/>
              </a:rPr>
              <a:t>M</a:t>
            </a:r>
            <a:r>
              <a:rPr lang="en-US" dirty="0"/>
              <a:t> as input; outputs </a:t>
            </a:r>
            <a:r>
              <a:rPr lang="en-US" dirty="0" err="1"/>
              <a:t>ciphertext</a:t>
            </a:r>
            <a:r>
              <a:rPr lang="en-US" dirty="0"/>
              <a:t> c</a:t>
            </a:r>
            <a:br>
              <a:rPr lang="en-US" dirty="0"/>
            </a:br>
            <a:r>
              <a:rPr lang="en-US" dirty="0"/>
              <a:t>                               </a:t>
            </a:r>
            <a:r>
              <a:rPr lang="en-US" dirty="0" err="1"/>
              <a:t>c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 </a:t>
            </a:r>
            <a:r>
              <a:rPr lang="en-US" dirty="0" err="1"/>
              <a:t>Enc</a:t>
            </a:r>
            <a:r>
              <a:rPr lang="en-US" baseline="-25000" dirty="0" err="1"/>
              <a:t>k</a:t>
            </a:r>
            <a:r>
              <a:rPr lang="en-US" dirty="0"/>
              <a:t>(m)</a:t>
            </a:r>
          </a:p>
          <a:p>
            <a:pPr lvl="1"/>
            <a:r>
              <a:rPr lang="en-US" dirty="0"/>
              <a:t>Dec (decryption algorithm): takes key k and </a:t>
            </a:r>
            <a:br>
              <a:rPr lang="en-US" dirty="0"/>
            </a:br>
            <a:r>
              <a:rPr lang="en-US" dirty="0" err="1"/>
              <a:t>ciphertext</a:t>
            </a:r>
            <a:r>
              <a:rPr lang="en-US" dirty="0"/>
              <a:t> c as input; outputs m.</a:t>
            </a:r>
            <a:br>
              <a:rPr lang="en-US" dirty="0"/>
            </a:br>
            <a:r>
              <a:rPr lang="en-US" dirty="0"/>
              <a:t>                               </a:t>
            </a:r>
            <a:r>
              <a:rPr lang="en-US" dirty="0" err="1"/>
              <a:t>m</a:t>
            </a:r>
            <a:r>
              <a:rPr lang="en-US" dirty="0"/>
              <a:t> := Dec</a:t>
            </a:r>
            <a:r>
              <a:rPr lang="en-US" baseline="-25000" dirty="0"/>
              <a:t>k</a:t>
            </a:r>
            <a:r>
              <a:rPr lang="en-US" dirty="0"/>
              <a:t>(c)</a:t>
            </a:r>
          </a:p>
        </p:txBody>
      </p:sp>
    </p:spTree>
    <p:extLst>
      <p:ext uri="{BB962C8B-B14F-4D97-AF65-F5344CB8AC3E}">
        <p14:creationId xmlns:p14="http://schemas.microsoft.com/office/powerpoint/2010/main" val="15062480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upe, Magnifier, Loupe, Glass, Magnify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6013" y="2590800"/>
            <a:ext cx="1400829" cy="1418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Private-key encryption</a:t>
            </a:r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015" y="2585268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4413" y="2585268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4" name="Text Box 6"/>
          <p:cNvSpPr txBox="1">
            <a:spLocks noChangeArrowheads="1"/>
          </p:cNvSpPr>
          <p:nvPr/>
        </p:nvSpPr>
        <p:spPr bwMode="auto">
          <a:xfrm>
            <a:off x="333641" y="3047943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76135" name="Text Box 7"/>
          <p:cNvSpPr txBox="1">
            <a:spLocks noChangeArrowheads="1"/>
          </p:cNvSpPr>
          <p:nvPr/>
        </p:nvSpPr>
        <p:spPr bwMode="auto">
          <a:xfrm>
            <a:off x="7692211" y="3047943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76136" name="Line 8"/>
          <p:cNvSpPr>
            <a:spLocks noChangeShapeType="1"/>
          </p:cNvSpPr>
          <p:nvPr/>
        </p:nvSpPr>
        <p:spPr bwMode="auto">
          <a:xfrm>
            <a:off x="2358213" y="3309553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6137" name="Text Box 9"/>
          <p:cNvSpPr txBox="1">
            <a:spLocks noChangeArrowheads="1"/>
          </p:cNvSpPr>
          <p:nvPr/>
        </p:nvSpPr>
        <p:spPr bwMode="auto">
          <a:xfrm>
            <a:off x="4084422" y="2717800"/>
            <a:ext cx="3575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>
                <a:solidFill>
                  <a:schemeClr val="tx1"/>
                </a:solidFill>
              </a:rPr>
              <a:t>c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300813" y="1905058"/>
            <a:ext cx="174086" cy="121914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0" y="1385457"/>
            <a:ext cx="605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key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8251" y="3962401"/>
            <a:ext cx="198483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</a:p>
          <a:p>
            <a:pPr algn="ctr"/>
            <a:r>
              <a:rPr lang="en-US" sz="2800" dirty="0"/>
              <a:t>c</a:t>
            </a:r>
            <a:r>
              <a:rPr lang="en-US" sz="2800" dirty="0">
                <a:sym typeface="Symbol"/>
              </a:rPr>
              <a:t> </a:t>
            </a:r>
            <a:r>
              <a:rPr lang="en-US" sz="2800">
                <a:sym typeface="Symbol"/>
              </a:rPr>
              <a:t></a:t>
            </a:r>
            <a:r>
              <a:rPr lang="en-US" sz="2800"/>
              <a:t> Enc</a:t>
            </a:r>
            <a:r>
              <a:rPr lang="en-US" sz="2800" baseline="-25000"/>
              <a:t>k</a:t>
            </a:r>
            <a:r>
              <a:rPr lang="en-US" sz="2800" dirty="0"/>
              <a:t>(m)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748613" y="4267200"/>
            <a:ext cx="1676400" cy="30480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607597" y="4478694"/>
            <a:ext cx="24804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message/plaintext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901013" y="5029200"/>
            <a:ext cx="1371600" cy="785257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510613" y="5733793"/>
            <a:ext cx="15361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encryption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4415613" y="2209800"/>
            <a:ext cx="811808" cy="68580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491813" y="1701801"/>
            <a:ext cx="1455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ciphertext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6057361" y="4038600"/>
            <a:ext cx="19415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 := Dec</a:t>
            </a:r>
            <a:r>
              <a:rPr lang="en-US" sz="2800" baseline="-25000" dirty="0"/>
              <a:t>k</a:t>
            </a:r>
            <a:r>
              <a:rPr lang="en-US" sz="2800" dirty="0"/>
              <a:t>(c)</a:t>
            </a:r>
          </a:p>
        </p:txBody>
      </p:sp>
      <p:cxnSp>
        <p:nvCxnSpPr>
          <p:cNvPr id="34" name="Straight Arrow Connector 33"/>
          <p:cNvCxnSpPr>
            <a:stCxn id="33" idx="2"/>
          </p:cNvCxnSpPr>
          <p:nvPr/>
        </p:nvCxnSpPr>
        <p:spPr>
          <a:xfrm flipH="1">
            <a:off x="6218080" y="4561820"/>
            <a:ext cx="810060" cy="84838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486400" y="5334001"/>
            <a:ext cx="15361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decryption</a:t>
            </a:r>
          </a:p>
        </p:txBody>
      </p:sp>
      <p:cxnSp>
        <p:nvCxnSpPr>
          <p:cNvPr id="38" name="Straight Arrow Connector 37"/>
          <p:cNvCxnSpPr/>
          <p:nvPr/>
        </p:nvCxnSpPr>
        <p:spPr>
          <a:xfrm flipH="1">
            <a:off x="7866297" y="2057459"/>
            <a:ext cx="283114" cy="106674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848598" y="1537855"/>
            <a:ext cx="605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key</a:t>
            </a:r>
          </a:p>
        </p:txBody>
      </p:sp>
    </p:spTree>
    <p:extLst>
      <p:ext uri="{BB962C8B-B14F-4D97-AF65-F5344CB8AC3E}">
        <p14:creationId xmlns:p14="http://schemas.microsoft.com/office/powerpoint/2010/main" val="40365083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Threat models for encryption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Ciphertext</a:t>
            </a:r>
            <a:r>
              <a:rPr lang="en-US" dirty="0"/>
              <a:t>-only attack</a:t>
            </a:r>
          </a:p>
          <a:p>
            <a:pPr lvl="1"/>
            <a:r>
              <a:rPr lang="en-US" dirty="0"/>
              <a:t>One </a:t>
            </a:r>
            <a:r>
              <a:rPr lang="en-US" dirty="0" err="1"/>
              <a:t>ciphertext</a:t>
            </a:r>
            <a:r>
              <a:rPr lang="en-US" dirty="0"/>
              <a:t> or many?</a:t>
            </a:r>
          </a:p>
          <a:p>
            <a:pPr lvl="1"/>
            <a:endParaRPr lang="en-US" dirty="0"/>
          </a:p>
          <a:p>
            <a:r>
              <a:rPr lang="en-US" dirty="0"/>
              <a:t>Known-plaintext attack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Chosen-plaintext attack</a:t>
            </a:r>
          </a:p>
          <a:p>
            <a:endParaRPr lang="en-US" dirty="0"/>
          </a:p>
          <a:p>
            <a:r>
              <a:rPr lang="en-US" dirty="0"/>
              <a:t>Chosen-</a:t>
            </a:r>
            <a:r>
              <a:rPr lang="en-US" dirty="0" err="1"/>
              <a:t>ciphertext</a:t>
            </a:r>
            <a:r>
              <a:rPr lang="en-US" dirty="0"/>
              <a:t> attack</a:t>
            </a:r>
          </a:p>
        </p:txBody>
      </p:sp>
    </p:spTree>
    <p:extLst>
      <p:ext uri="{BB962C8B-B14F-4D97-AF65-F5344CB8AC3E}">
        <p14:creationId xmlns:p14="http://schemas.microsoft.com/office/powerpoint/2010/main" val="1805924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far…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82000" cy="4525963"/>
          </a:xfrm>
        </p:spPr>
        <p:txBody>
          <a:bodyPr>
            <a:normAutofit/>
          </a:bodyPr>
          <a:lstStyle/>
          <a:p>
            <a:r>
              <a:rPr lang="en-US" dirty="0"/>
              <a:t>Heuristic constructions; build, break, repeat, …</a:t>
            </a:r>
          </a:p>
          <a:p>
            <a:pPr lvl="1"/>
            <a:r>
              <a:rPr lang="en-US" dirty="0"/>
              <a:t>This isn’t very satisfying</a:t>
            </a:r>
          </a:p>
          <a:p>
            <a:endParaRPr lang="en-US" dirty="0"/>
          </a:p>
          <a:p>
            <a:r>
              <a:rPr lang="en-US" dirty="0"/>
              <a:t>Can we </a:t>
            </a:r>
            <a:r>
              <a:rPr lang="en-US" i="1" dirty="0"/>
              <a:t>prove</a:t>
            </a:r>
            <a:r>
              <a:rPr lang="en-US" dirty="0"/>
              <a:t> that some encryption scheme </a:t>
            </a:r>
            <a:br>
              <a:rPr lang="en-US" dirty="0"/>
            </a:br>
            <a:r>
              <a:rPr lang="en-US" dirty="0"/>
              <a:t>is secure?</a:t>
            </a:r>
          </a:p>
          <a:p>
            <a:endParaRPr lang="en-US" dirty="0"/>
          </a:p>
          <a:p>
            <a:r>
              <a:rPr lang="en-US" dirty="0"/>
              <a:t>First need to </a:t>
            </a:r>
            <a:r>
              <a:rPr lang="en-US" i="1" dirty="0"/>
              <a:t>define</a:t>
            </a:r>
            <a:r>
              <a:rPr lang="en-US" dirty="0"/>
              <a:t> what we mean by “secure” in the first place…</a:t>
            </a:r>
          </a:p>
        </p:txBody>
      </p:sp>
    </p:spTree>
    <p:extLst>
      <p:ext uri="{BB962C8B-B14F-4D97-AF65-F5344CB8AC3E}">
        <p14:creationId xmlns:p14="http://schemas.microsoft.com/office/powerpoint/2010/main" val="11228636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of secure encryption?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would you define what it means for encryption scheme (Gen, </a:t>
            </a:r>
            <a:r>
              <a:rPr lang="en-US" dirty="0" err="1"/>
              <a:t>Enc</a:t>
            </a:r>
            <a:r>
              <a:rPr lang="en-US" dirty="0"/>
              <a:t>, Dec) over message space </a:t>
            </a:r>
            <a:r>
              <a:rPr lang="en-US" b="1" dirty="0">
                <a:latin typeface="Monotype Corsiva" panose="03010101010201010101" pitchFamily="66" charset="0"/>
              </a:rPr>
              <a:t>M</a:t>
            </a:r>
            <a:r>
              <a:rPr lang="en-US" dirty="0"/>
              <a:t> to be secure?</a:t>
            </a:r>
          </a:p>
          <a:p>
            <a:pPr lvl="1"/>
            <a:r>
              <a:rPr lang="en-US" dirty="0"/>
              <a:t>Against a (single) </a:t>
            </a:r>
            <a:r>
              <a:rPr lang="en-US" dirty="0" err="1"/>
              <a:t>ciphertext</a:t>
            </a:r>
            <a:r>
              <a:rPr lang="en-US" dirty="0"/>
              <a:t>-only attack</a:t>
            </a:r>
          </a:p>
        </p:txBody>
      </p:sp>
    </p:spTree>
    <p:extLst>
      <p:ext uri="{BB962C8B-B14F-4D97-AF65-F5344CB8AC3E}">
        <p14:creationId xmlns:p14="http://schemas.microsoft.com/office/powerpoint/2010/main" val="15050791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Secure encryption?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“Impossible for the attacker to learn the key”</a:t>
            </a:r>
          </a:p>
          <a:p>
            <a:pPr lvl="1"/>
            <a:r>
              <a:rPr lang="en-US" dirty="0"/>
              <a:t>The key is a </a:t>
            </a:r>
            <a:r>
              <a:rPr lang="en-US" i="1" dirty="0"/>
              <a:t>means to an end</a:t>
            </a:r>
            <a:r>
              <a:rPr lang="en-US" dirty="0"/>
              <a:t>, not the end itself</a:t>
            </a:r>
          </a:p>
          <a:p>
            <a:pPr lvl="1"/>
            <a:r>
              <a:rPr lang="en-US" dirty="0"/>
              <a:t>Necessary (to some extent) but not sufficient</a:t>
            </a:r>
          </a:p>
          <a:p>
            <a:pPr lvl="1"/>
            <a:r>
              <a:rPr lang="en-US" dirty="0"/>
              <a:t>Easy to design an encryption scheme that </a:t>
            </a:r>
            <a:br>
              <a:rPr lang="en-US" dirty="0"/>
            </a:br>
            <a:r>
              <a:rPr lang="en-US" dirty="0"/>
              <a:t>hides the key completely, but is insecure</a:t>
            </a:r>
          </a:p>
          <a:p>
            <a:pPr lvl="1"/>
            <a:r>
              <a:rPr lang="en-US" dirty="0"/>
              <a:t>Can design schemes where most of the key is leaked, but the scheme is still secure</a:t>
            </a:r>
          </a:p>
        </p:txBody>
      </p:sp>
    </p:spTree>
    <p:extLst>
      <p:ext uri="{BB962C8B-B14F-4D97-AF65-F5344CB8AC3E}">
        <p14:creationId xmlns:p14="http://schemas.microsoft.com/office/powerpoint/2010/main" val="3554266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Secure encryption?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“Impossible for the attacker to learn the plaintext from the </a:t>
            </a:r>
            <a:r>
              <a:rPr lang="en-US" dirty="0" err="1"/>
              <a:t>ciphertext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What if the attacker learns 90% of the plaintext?</a:t>
            </a:r>
          </a:p>
        </p:txBody>
      </p:sp>
    </p:spTree>
    <p:extLst>
      <p:ext uri="{BB962C8B-B14F-4D97-AF65-F5344CB8AC3E}">
        <p14:creationId xmlns:p14="http://schemas.microsoft.com/office/powerpoint/2010/main" val="247063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Secure encryption?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“Impossible for the attacker to learn any character of the plaintext from the </a:t>
            </a:r>
            <a:r>
              <a:rPr lang="en-US" dirty="0" err="1"/>
              <a:t>ciphertext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What if the attacker is able to learn (other) </a:t>
            </a:r>
            <a:br>
              <a:rPr lang="en-US" dirty="0"/>
            </a:br>
            <a:r>
              <a:rPr lang="en-US" dirty="0"/>
              <a:t>partial information about the plaintext?</a:t>
            </a:r>
          </a:p>
          <a:p>
            <a:pPr lvl="2"/>
            <a:r>
              <a:rPr lang="en-US" dirty="0"/>
              <a:t>E.g., salary is greater than $75K</a:t>
            </a:r>
          </a:p>
          <a:p>
            <a:pPr lvl="1"/>
            <a:r>
              <a:rPr lang="en-US" dirty="0"/>
              <a:t>What if the attacker guesses a character correctly, or happens to know it?</a:t>
            </a:r>
          </a:p>
        </p:txBody>
      </p:sp>
    </p:spTree>
    <p:extLst>
      <p:ext uri="{BB962C8B-B14F-4D97-AF65-F5344CB8AC3E}">
        <p14:creationId xmlns:p14="http://schemas.microsoft.com/office/powerpoint/2010/main" val="3761637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right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82000" cy="4525963"/>
          </a:xfrm>
        </p:spPr>
        <p:txBody>
          <a:bodyPr>
            <a:normAutofit/>
          </a:bodyPr>
          <a:lstStyle/>
          <a:p>
            <a:r>
              <a:rPr lang="en-US" dirty="0"/>
              <a:t>“Regardless of any </a:t>
            </a:r>
            <a:r>
              <a:rPr lang="en-US" i="1" dirty="0"/>
              <a:t>prior</a:t>
            </a:r>
            <a:r>
              <a:rPr lang="en-US" dirty="0"/>
              <a:t> information the attacker has about the plaintext, the </a:t>
            </a:r>
            <a:r>
              <a:rPr lang="en-US" dirty="0" err="1"/>
              <a:t>ciphertext</a:t>
            </a:r>
            <a:r>
              <a:rPr lang="en-US" dirty="0"/>
              <a:t> should leak no </a:t>
            </a:r>
            <a:r>
              <a:rPr lang="en-US" i="1" dirty="0"/>
              <a:t>additional</a:t>
            </a:r>
            <a:r>
              <a:rPr lang="en-US" dirty="0"/>
              <a:t> information about the plaintext”</a:t>
            </a:r>
          </a:p>
          <a:p>
            <a:pPr lvl="1"/>
            <a:r>
              <a:rPr lang="en-US" dirty="0"/>
              <a:t>How to formalize?</a:t>
            </a:r>
          </a:p>
        </p:txBody>
      </p:sp>
    </p:spTree>
    <p:extLst>
      <p:ext uri="{BB962C8B-B14F-4D97-AF65-F5344CB8AC3E}">
        <p14:creationId xmlns:p14="http://schemas.microsoft.com/office/powerpoint/2010/main" val="1678841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Perfect secrecy</a:t>
            </a:r>
          </a:p>
        </p:txBody>
      </p:sp>
    </p:spTree>
    <p:extLst>
      <p:ext uri="{BB962C8B-B14F-4D97-AF65-F5344CB8AC3E}">
        <p14:creationId xmlns:p14="http://schemas.microsoft.com/office/powerpoint/2010/main" val="15549105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i="1" dirty="0"/>
              <a:t>Random variable:</a:t>
            </a:r>
            <a:r>
              <a:rPr lang="en-US" sz="2800" dirty="0"/>
              <a:t> variable that takes on (discrete) values with certain probabilities</a:t>
            </a:r>
          </a:p>
          <a:p>
            <a:endParaRPr lang="en-US" sz="2800" dirty="0"/>
          </a:p>
          <a:p>
            <a:r>
              <a:rPr lang="en-US" sz="2800" dirty="0"/>
              <a:t>Probability distribution for a random variable gives the probabilities with which the variable takes on each possible value</a:t>
            </a:r>
          </a:p>
          <a:p>
            <a:pPr lvl="1"/>
            <a:r>
              <a:rPr lang="en-US" sz="2400" dirty="0"/>
              <a:t>Each probability must be between 0 and 1</a:t>
            </a:r>
          </a:p>
          <a:p>
            <a:pPr lvl="1"/>
            <a:r>
              <a:rPr lang="en-US" sz="2400" dirty="0"/>
              <a:t>The probabilities must sum to 1</a:t>
            </a:r>
          </a:p>
        </p:txBody>
      </p:sp>
    </p:spTree>
    <p:extLst>
      <p:ext uri="{BB962C8B-B14F-4D97-AF65-F5344CB8AC3E}">
        <p14:creationId xmlns:p14="http://schemas.microsoft.com/office/powerpoint/2010/main" val="2556486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i="1" dirty="0"/>
              <a:t>Event</a:t>
            </a:r>
            <a:r>
              <a:rPr lang="en-US" sz="2800" dirty="0"/>
              <a:t>: a particular occurrence in some experiment</a:t>
            </a:r>
          </a:p>
          <a:p>
            <a:pPr lvl="1"/>
            <a:r>
              <a:rPr lang="en-US" sz="2400" dirty="0"/>
              <a:t>E.g., the event that random variable X takes value x</a:t>
            </a:r>
          </a:p>
          <a:p>
            <a:pPr lvl="1"/>
            <a:r>
              <a:rPr lang="en-US" sz="2400" dirty="0" err="1"/>
              <a:t>Pr</a:t>
            </a:r>
            <a:r>
              <a:rPr lang="en-US" sz="2400" dirty="0"/>
              <a:t>[E]: probability of event E</a:t>
            </a:r>
          </a:p>
          <a:p>
            <a:pPr lvl="1"/>
            <a:endParaRPr lang="en-US" sz="2800" dirty="0"/>
          </a:p>
          <a:p>
            <a:r>
              <a:rPr lang="en-US" sz="2800" dirty="0"/>
              <a:t>Conditional probability: probability that one event occurs, </a:t>
            </a:r>
            <a:r>
              <a:rPr lang="en-US" sz="2800" i="1" dirty="0"/>
              <a:t>given that </a:t>
            </a:r>
            <a:r>
              <a:rPr lang="en-US" sz="2800" dirty="0"/>
              <a:t>some other event occurred</a:t>
            </a:r>
          </a:p>
          <a:p>
            <a:pPr lvl="1"/>
            <a:r>
              <a:rPr lang="en-US" sz="2400" dirty="0" err="1"/>
              <a:t>Pr</a:t>
            </a:r>
            <a:r>
              <a:rPr lang="en-US" sz="2400" dirty="0"/>
              <a:t>[A | B] = </a:t>
            </a:r>
            <a:r>
              <a:rPr lang="en-US" sz="2400" dirty="0" err="1"/>
              <a:t>Pr</a:t>
            </a:r>
            <a:r>
              <a:rPr lang="en-US" sz="2400" dirty="0"/>
              <a:t>[A and B]/</a:t>
            </a:r>
            <a:r>
              <a:rPr lang="en-US" sz="2400" dirty="0" err="1"/>
              <a:t>Pr</a:t>
            </a:r>
            <a:r>
              <a:rPr lang="en-US" sz="2400" dirty="0"/>
              <a:t>[B]</a:t>
            </a:r>
          </a:p>
          <a:p>
            <a:pPr lvl="1"/>
            <a:endParaRPr lang="en-US" sz="2400" dirty="0"/>
          </a:p>
          <a:p>
            <a:r>
              <a:rPr lang="en-US" dirty="0"/>
              <a:t>Two random variables X, Y are </a:t>
            </a:r>
            <a:r>
              <a:rPr lang="en-US" i="1" dirty="0"/>
              <a:t>independent</a:t>
            </a:r>
            <a:r>
              <a:rPr lang="en-US" dirty="0"/>
              <a:t> if</a:t>
            </a:r>
            <a:br>
              <a:rPr lang="en-US" dirty="0"/>
            </a:br>
            <a:r>
              <a:rPr lang="en-US" dirty="0"/>
              <a:t>  for all x, y: </a:t>
            </a:r>
            <a:r>
              <a:rPr lang="en-US" dirty="0" err="1"/>
              <a:t>Pr</a:t>
            </a:r>
            <a:r>
              <a:rPr lang="en-US" dirty="0"/>
              <a:t>[X=x | Y=y] = </a:t>
            </a:r>
            <a:r>
              <a:rPr lang="en-US" dirty="0" err="1"/>
              <a:t>Pr</a:t>
            </a:r>
            <a:r>
              <a:rPr lang="en-US" dirty="0"/>
              <a:t>[X=x]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948740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Law of total probability: say E</a:t>
            </a:r>
            <a:r>
              <a:rPr lang="en-US" sz="2800" baseline="-25000" dirty="0"/>
              <a:t>1</a:t>
            </a:r>
            <a:r>
              <a:rPr lang="en-US" sz="2800" dirty="0"/>
              <a:t>, …, E</a:t>
            </a:r>
            <a:r>
              <a:rPr lang="en-US" sz="2800" baseline="-25000" dirty="0"/>
              <a:t>n</a:t>
            </a:r>
            <a:r>
              <a:rPr lang="en-US" sz="2800" dirty="0"/>
              <a:t> are a </a:t>
            </a:r>
            <a:r>
              <a:rPr lang="en-US" sz="2800" i="1" dirty="0"/>
              <a:t>partition</a:t>
            </a:r>
            <a:r>
              <a:rPr lang="en-US" sz="2800" dirty="0"/>
              <a:t> of all possibilities. Then for any A:</a:t>
            </a:r>
            <a:br>
              <a:rPr lang="en-US" sz="2800" dirty="0"/>
            </a:br>
            <a:r>
              <a:rPr lang="en-US" sz="2800" dirty="0"/>
              <a:t>     </a:t>
            </a:r>
            <a:r>
              <a:rPr lang="en-US" sz="2800" dirty="0" err="1"/>
              <a:t>Pr</a:t>
            </a:r>
            <a:r>
              <a:rPr lang="en-US" sz="2800" dirty="0"/>
              <a:t>[A] = </a:t>
            </a:r>
            <a:r>
              <a:rPr lang="en-US" sz="2800" dirty="0">
                <a:sym typeface="Symbol"/>
              </a:rPr>
              <a:t></a:t>
            </a:r>
            <a:r>
              <a:rPr lang="en-US" sz="2800" baseline="-25000" dirty="0" err="1">
                <a:sym typeface="Symbol"/>
              </a:rPr>
              <a:t>i</a:t>
            </a:r>
            <a:r>
              <a:rPr lang="en-US" sz="2800" dirty="0">
                <a:sym typeface="Symbol"/>
              </a:rPr>
              <a:t> </a:t>
            </a:r>
            <a:r>
              <a:rPr lang="en-US" sz="2800" dirty="0" err="1">
                <a:sym typeface="Symbol"/>
              </a:rPr>
              <a:t>Pr</a:t>
            </a:r>
            <a:r>
              <a:rPr lang="en-US" sz="2800" dirty="0">
                <a:sym typeface="Symbol"/>
              </a:rPr>
              <a:t>[A and </a:t>
            </a:r>
            <a:r>
              <a:rPr lang="en-US" sz="2800" dirty="0" err="1">
                <a:sym typeface="Symbol"/>
              </a:rPr>
              <a:t>E</a:t>
            </a:r>
            <a:r>
              <a:rPr lang="en-US" sz="2800" baseline="-25000" dirty="0" err="1">
                <a:sym typeface="Symbol"/>
              </a:rPr>
              <a:t>i</a:t>
            </a:r>
            <a:r>
              <a:rPr lang="en-US" sz="2800" dirty="0">
                <a:sym typeface="Symbol"/>
              </a:rPr>
              <a:t>] = </a:t>
            </a:r>
            <a:r>
              <a:rPr lang="en-US" sz="2800" baseline="-25000" dirty="0" err="1">
                <a:sym typeface="Symbol"/>
              </a:rPr>
              <a:t>i</a:t>
            </a:r>
            <a:r>
              <a:rPr lang="en-US" sz="2800" dirty="0">
                <a:sym typeface="Symbol"/>
              </a:rPr>
              <a:t> </a:t>
            </a:r>
            <a:r>
              <a:rPr lang="en-US" sz="2800" dirty="0" err="1">
                <a:sym typeface="Symbol"/>
              </a:rPr>
              <a:t>Pr</a:t>
            </a:r>
            <a:r>
              <a:rPr lang="en-US" sz="2800" dirty="0">
                <a:sym typeface="Symbol"/>
              </a:rPr>
              <a:t>[A | </a:t>
            </a:r>
            <a:r>
              <a:rPr lang="en-US" sz="2800" dirty="0" err="1">
                <a:sym typeface="Symbol"/>
              </a:rPr>
              <a:t>E</a:t>
            </a:r>
            <a:r>
              <a:rPr lang="en-US" sz="2800" baseline="-25000" dirty="0" err="1">
                <a:sym typeface="Symbol"/>
              </a:rPr>
              <a:t>i</a:t>
            </a:r>
            <a:r>
              <a:rPr lang="en-US" sz="2800" dirty="0">
                <a:sym typeface="Symbol"/>
              </a:rPr>
              <a:t>] · </a:t>
            </a:r>
            <a:r>
              <a:rPr lang="en-US" sz="2800" dirty="0" err="1">
                <a:sym typeface="Symbol"/>
              </a:rPr>
              <a:t>Pr</a:t>
            </a:r>
            <a:r>
              <a:rPr lang="en-US" sz="2800" dirty="0">
                <a:sym typeface="Symbol"/>
              </a:rPr>
              <a:t>[</a:t>
            </a:r>
            <a:r>
              <a:rPr lang="en-US" sz="2800" dirty="0" err="1">
                <a:sym typeface="Symbol"/>
              </a:rPr>
              <a:t>E</a:t>
            </a:r>
            <a:r>
              <a:rPr lang="en-US" sz="2800" baseline="-25000" dirty="0" err="1">
                <a:sym typeface="Symbol"/>
              </a:rPr>
              <a:t>i</a:t>
            </a:r>
            <a:r>
              <a:rPr lang="en-US" sz="2800" dirty="0">
                <a:sym typeface="Symbol"/>
              </a:rPr>
              <a:t>] 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1444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b="1" dirty="0">
                <a:latin typeface="Monotype Corsiva" panose="03010101010201010101" pitchFamily="66" charset="0"/>
                <a:sym typeface="Symbol"/>
              </a:rPr>
              <a:t>K</a:t>
            </a:r>
            <a:r>
              <a:rPr lang="en-US" sz="3200" b="1" dirty="0"/>
              <a:t> </a:t>
            </a:r>
            <a:r>
              <a:rPr lang="en-US" sz="3200" dirty="0"/>
              <a:t>(key space) – set of all possible keys</a:t>
            </a:r>
            <a:endParaRPr lang="en-US" sz="3200" b="1" dirty="0"/>
          </a:p>
          <a:p>
            <a:endParaRPr lang="en-US" b="1" dirty="0"/>
          </a:p>
          <a:p>
            <a:r>
              <a:rPr lang="en-US" b="1" dirty="0">
                <a:latin typeface="Monotype Corsiva" panose="03010101010201010101" pitchFamily="66" charset="0"/>
              </a:rPr>
              <a:t>C</a:t>
            </a:r>
            <a:r>
              <a:rPr lang="en-US" dirty="0"/>
              <a:t> (</a:t>
            </a:r>
            <a:r>
              <a:rPr lang="en-US" dirty="0" err="1"/>
              <a:t>ciphertext</a:t>
            </a:r>
            <a:r>
              <a:rPr lang="en-US" dirty="0"/>
              <a:t> space) – set of all possible </a:t>
            </a:r>
            <a:r>
              <a:rPr lang="en-US" dirty="0" err="1"/>
              <a:t>ciphertexts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486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Modern cryptography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Historically, cryptography was an </a:t>
            </a:r>
            <a:r>
              <a:rPr lang="en-US" i="1" dirty="0"/>
              <a:t>art</a:t>
            </a:r>
          </a:p>
          <a:p>
            <a:pPr lvl="1"/>
            <a:r>
              <a:rPr lang="en-US" dirty="0"/>
              <a:t>Heuristic design and analysis</a:t>
            </a:r>
          </a:p>
          <a:p>
            <a:endParaRPr lang="en-US" dirty="0"/>
          </a:p>
          <a:p>
            <a:r>
              <a:rPr lang="en-US" dirty="0"/>
              <a:t>Starting in the early ‘80s, cryptography began to develop into more of a </a:t>
            </a:r>
            <a:r>
              <a:rPr lang="en-US" i="1" dirty="0"/>
              <a:t>science</a:t>
            </a:r>
            <a:endParaRPr lang="en-US" dirty="0"/>
          </a:p>
          <a:p>
            <a:endParaRPr lang="en-US" dirty="0"/>
          </a:p>
          <a:p>
            <a:r>
              <a:rPr lang="en-US" dirty="0"/>
              <a:t>Based on three principles that underpin most real-world cryptography today</a:t>
            </a:r>
          </a:p>
        </p:txBody>
      </p:sp>
    </p:spTree>
    <p:extLst>
      <p:ext uri="{BB962C8B-B14F-4D97-AF65-F5344CB8AC3E}">
        <p14:creationId xmlns:p14="http://schemas.microsoft.com/office/powerpoint/2010/main" val="32485620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distributions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Let M be the random variable denoting the value of the message</a:t>
            </a:r>
          </a:p>
          <a:p>
            <a:pPr lvl="1"/>
            <a:r>
              <a:rPr lang="en-US" dirty="0"/>
              <a:t>M ranges over </a:t>
            </a:r>
            <a:r>
              <a:rPr lang="en-US" b="1" dirty="0">
                <a:latin typeface="Monotype Corsiva" panose="03010101010201010101" pitchFamily="66" charset="0"/>
                <a:sym typeface="Symbol"/>
              </a:rPr>
              <a:t>M</a:t>
            </a:r>
            <a:endParaRPr lang="en-US" dirty="0"/>
          </a:p>
          <a:p>
            <a:pPr lvl="1"/>
            <a:r>
              <a:rPr lang="en-US" dirty="0"/>
              <a:t>Context dependent!</a:t>
            </a:r>
          </a:p>
          <a:p>
            <a:pPr lvl="1"/>
            <a:r>
              <a:rPr lang="en-US" dirty="0"/>
              <a:t>Reflects the likelihood of different messages being sent, given the attacker’s prior knowledge</a:t>
            </a:r>
          </a:p>
          <a:p>
            <a:pPr lvl="1"/>
            <a:r>
              <a:rPr lang="en-US" dirty="0"/>
              <a:t>E.g., </a:t>
            </a:r>
            <a:br>
              <a:rPr lang="en-US" dirty="0"/>
            </a:br>
            <a:r>
              <a:rPr lang="en-US" dirty="0"/>
              <a:t>            </a:t>
            </a:r>
            <a:r>
              <a:rPr lang="en-US" dirty="0" err="1"/>
              <a:t>Pr</a:t>
            </a:r>
            <a:r>
              <a:rPr lang="en-US" dirty="0"/>
              <a:t>[M = “attack today”] = 0.7</a:t>
            </a:r>
            <a:br>
              <a:rPr lang="en-US" dirty="0"/>
            </a:br>
            <a:r>
              <a:rPr lang="en-US" dirty="0"/>
              <a:t>            </a:t>
            </a:r>
            <a:r>
              <a:rPr lang="en-US" dirty="0" err="1"/>
              <a:t>Pr</a:t>
            </a:r>
            <a:r>
              <a:rPr lang="en-US" dirty="0"/>
              <a:t>[M = “don’t attack”] = 0.3</a:t>
            </a:r>
          </a:p>
        </p:txBody>
      </p:sp>
    </p:spTree>
    <p:extLst>
      <p:ext uri="{BB962C8B-B14F-4D97-AF65-F5344CB8AC3E}">
        <p14:creationId xmlns:p14="http://schemas.microsoft.com/office/powerpoint/2010/main" val="19181654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distributions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K be a random variable denoting the key</a:t>
            </a:r>
          </a:p>
          <a:p>
            <a:pPr lvl="1"/>
            <a:r>
              <a:rPr lang="en-US" dirty="0"/>
              <a:t>K ranges over </a:t>
            </a:r>
            <a:r>
              <a:rPr lang="en-US" b="1" dirty="0">
                <a:latin typeface="Monotype Corsiva" panose="03010101010201010101" pitchFamily="66" charset="0"/>
              </a:rPr>
              <a:t>K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Fix some encryption scheme (Gen, </a:t>
            </a:r>
            <a:r>
              <a:rPr lang="en-US" dirty="0" err="1"/>
              <a:t>Enc</a:t>
            </a:r>
            <a:r>
              <a:rPr lang="en-US" dirty="0"/>
              <a:t>, Dec)</a:t>
            </a:r>
          </a:p>
          <a:p>
            <a:pPr lvl="1"/>
            <a:r>
              <a:rPr lang="en-US" dirty="0"/>
              <a:t>Gen defines a probability distribution for K: </a:t>
            </a:r>
            <a:br>
              <a:rPr lang="en-US" dirty="0"/>
            </a:br>
            <a:r>
              <a:rPr lang="en-US" dirty="0"/>
              <a:t>          </a:t>
            </a:r>
            <a:r>
              <a:rPr lang="en-US" dirty="0" err="1"/>
              <a:t>Pr</a:t>
            </a:r>
            <a:r>
              <a:rPr lang="en-US" dirty="0"/>
              <a:t>[K = k] = </a:t>
            </a:r>
            <a:r>
              <a:rPr lang="en-US" dirty="0" err="1"/>
              <a:t>Pr</a:t>
            </a:r>
            <a:r>
              <a:rPr lang="en-US" dirty="0"/>
              <a:t>[Gen outputs key k]</a:t>
            </a:r>
          </a:p>
          <a:p>
            <a:pPr lvl="1"/>
            <a:r>
              <a:rPr lang="en-US" dirty="0"/>
              <a:t>Generally the uniform distribution, but not always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1101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distributions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 random variables M and K are </a:t>
            </a:r>
            <a:r>
              <a:rPr lang="en-US" i="1" dirty="0"/>
              <a:t>independent</a:t>
            </a:r>
          </a:p>
          <a:p>
            <a:pPr lvl="1"/>
            <a:r>
              <a:rPr lang="en-US" dirty="0"/>
              <a:t>I.e., parties don’t pick the key based on the message, or the message based on the key</a:t>
            </a:r>
          </a:p>
          <a:p>
            <a:r>
              <a:rPr lang="en-US" dirty="0"/>
              <a:t>In general, this assumption holds</a:t>
            </a:r>
          </a:p>
          <a:p>
            <a:r>
              <a:rPr lang="en-US" dirty="0"/>
              <a:t>If it doesn’t hold, can cause problems</a:t>
            </a:r>
          </a:p>
        </p:txBody>
      </p:sp>
    </p:spTree>
    <p:extLst>
      <p:ext uri="{BB962C8B-B14F-4D97-AF65-F5344CB8AC3E}">
        <p14:creationId xmlns:p14="http://schemas.microsoft.com/office/powerpoint/2010/main" val="22329724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distributions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Fix some encryption scheme (Gen, </a:t>
            </a:r>
            <a:r>
              <a:rPr lang="en-US" sz="2800" dirty="0" err="1"/>
              <a:t>Enc</a:t>
            </a:r>
            <a:r>
              <a:rPr lang="en-US" sz="2800" dirty="0"/>
              <a:t>, Dec), and some distribution for M</a:t>
            </a:r>
          </a:p>
          <a:p>
            <a:r>
              <a:rPr lang="en-US" sz="2800" dirty="0"/>
              <a:t>Consider the following (randomized) experiment: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/>
              <a:t>Generate a key k using Gen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/>
              <a:t>Choose a message m, according to the given distribution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/>
              <a:t>Compute c </a:t>
            </a:r>
            <a:r>
              <a:rPr lang="en-US" sz="2400" dirty="0">
                <a:sym typeface="Symbol"/>
              </a:rPr>
              <a:t> </a:t>
            </a:r>
            <a:r>
              <a:rPr lang="en-US" sz="2400" dirty="0" err="1">
                <a:sym typeface="Symbol"/>
              </a:rPr>
              <a:t>Enc</a:t>
            </a:r>
            <a:r>
              <a:rPr lang="en-US" sz="2400" baseline="-25000" dirty="0" err="1">
                <a:sym typeface="Symbol"/>
              </a:rPr>
              <a:t>k</a:t>
            </a:r>
            <a:r>
              <a:rPr lang="en-US" sz="2400" dirty="0">
                <a:sym typeface="Symbol"/>
              </a:rPr>
              <a:t>(m)</a:t>
            </a:r>
            <a:endParaRPr lang="en-US" sz="2400" dirty="0"/>
          </a:p>
          <a:p>
            <a:r>
              <a:rPr lang="en-US" sz="2800" dirty="0"/>
              <a:t>This defines a distribution on the </a:t>
            </a:r>
            <a:r>
              <a:rPr lang="en-US" sz="2800" dirty="0" err="1"/>
              <a:t>ciphertext</a:t>
            </a:r>
            <a:r>
              <a:rPr lang="en-US" sz="2800" dirty="0"/>
              <a:t>!</a:t>
            </a:r>
          </a:p>
          <a:p>
            <a:r>
              <a:rPr lang="en-US" sz="2800" dirty="0"/>
              <a:t>Let C be a random variable denoting the value of the </a:t>
            </a:r>
            <a:r>
              <a:rPr lang="en-US" sz="2800" dirty="0" err="1"/>
              <a:t>ciphertext</a:t>
            </a:r>
            <a:r>
              <a:rPr lang="en-US" sz="2800" dirty="0"/>
              <a:t> in this experiment</a:t>
            </a:r>
          </a:p>
        </p:txBody>
      </p:sp>
    </p:spTree>
    <p:extLst>
      <p:ext uri="{BB962C8B-B14F-4D97-AF65-F5344CB8AC3E}">
        <p14:creationId xmlns:p14="http://schemas.microsoft.com/office/powerpoint/2010/main" val="4257554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Consider the shift cipher</a:t>
            </a:r>
          </a:p>
          <a:p>
            <a:pPr lvl="1"/>
            <a:r>
              <a:rPr lang="en-US" dirty="0"/>
              <a:t>So for all k </a:t>
            </a:r>
            <a:r>
              <a:rPr lang="en-US" dirty="0">
                <a:sym typeface="Symbol"/>
              </a:rPr>
              <a:t> {0, …, 25}, </a:t>
            </a:r>
            <a:r>
              <a:rPr lang="en-US" dirty="0" err="1"/>
              <a:t>Pr</a:t>
            </a:r>
            <a:r>
              <a:rPr lang="en-US" dirty="0"/>
              <a:t>[K = k] = 1/26 </a:t>
            </a:r>
          </a:p>
          <a:p>
            <a:endParaRPr lang="en-US" dirty="0"/>
          </a:p>
          <a:p>
            <a:r>
              <a:rPr lang="en-US" dirty="0"/>
              <a:t>Say </a:t>
            </a:r>
            <a:r>
              <a:rPr lang="en-US" dirty="0" err="1"/>
              <a:t>Pr</a:t>
            </a:r>
            <a:r>
              <a:rPr lang="en-US" dirty="0"/>
              <a:t>[M = ‘a’] = 0.7,  </a:t>
            </a:r>
            <a:r>
              <a:rPr lang="en-US" dirty="0" err="1"/>
              <a:t>Pr</a:t>
            </a:r>
            <a:r>
              <a:rPr lang="en-US" dirty="0"/>
              <a:t>[M = ‘z’] = 0.3</a:t>
            </a:r>
          </a:p>
          <a:p>
            <a:endParaRPr lang="en-US" dirty="0"/>
          </a:p>
          <a:p>
            <a:r>
              <a:rPr lang="en-US" dirty="0"/>
              <a:t>What is </a:t>
            </a:r>
            <a:r>
              <a:rPr lang="en-US" dirty="0" err="1"/>
              <a:t>Pr</a:t>
            </a:r>
            <a:r>
              <a:rPr lang="en-US" dirty="0"/>
              <a:t>[C = ‘b’] ?</a:t>
            </a:r>
          </a:p>
          <a:p>
            <a:pPr lvl="1"/>
            <a:r>
              <a:rPr lang="en-US" dirty="0"/>
              <a:t>Either M = ‘a’ and K = 1, or M = ‘z’ and K = 2</a:t>
            </a:r>
          </a:p>
          <a:p>
            <a:pPr lvl="1"/>
            <a:r>
              <a:rPr lang="en-US" dirty="0" err="1"/>
              <a:t>Pr</a:t>
            </a:r>
            <a:r>
              <a:rPr lang="en-US" dirty="0"/>
              <a:t>[C=‘b’] = </a:t>
            </a:r>
            <a:r>
              <a:rPr lang="en-US" dirty="0" err="1"/>
              <a:t>Pr</a:t>
            </a:r>
            <a:r>
              <a:rPr lang="en-US" dirty="0"/>
              <a:t>[M=‘a’]·</a:t>
            </a:r>
            <a:r>
              <a:rPr lang="en-US" dirty="0" err="1"/>
              <a:t>Pr</a:t>
            </a:r>
            <a:r>
              <a:rPr lang="en-US" dirty="0"/>
              <a:t>[K=1] + </a:t>
            </a:r>
            <a:r>
              <a:rPr lang="en-US" dirty="0" err="1"/>
              <a:t>Pr</a:t>
            </a:r>
            <a:r>
              <a:rPr lang="en-US" dirty="0"/>
              <a:t>[M=‘z’] ·</a:t>
            </a:r>
            <a:r>
              <a:rPr lang="en-US" dirty="0" err="1"/>
              <a:t>Pr</a:t>
            </a:r>
            <a:r>
              <a:rPr lang="en-US" dirty="0"/>
              <a:t>[K=2]</a:t>
            </a:r>
            <a:br>
              <a:rPr lang="en-US" dirty="0"/>
            </a:br>
            <a:r>
              <a:rPr lang="en-US" dirty="0" err="1"/>
              <a:t>Pr</a:t>
            </a:r>
            <a:r>
              <a:rPr lang="en-US" dirty="0"/>
              <a:t>[C=‘b’] =  0.7 · (1/26) + 0.3 · (1/26)</a:t>
            </a:r>
            <a:br>
              <a:rPr lang="en-US" dirty="0"/>
            </a:br>
            <a:r>
              <a:rPr lang="en-US" dirty="0" err="1"/>
              <a:t>Pr</a:t>
            </a:r>
            <a:r>
              <a:rPr lang="en-US" dirty="0"/>
              <a:t>[C=‘b’] = 1/26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4400" y="5029200"/>
            <a:ext cx="1600200" cy="1143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060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Consider the shift cipher, and the distribution on M given by</a:t>
            </a:r>
            <a:br>
              <a:rPr lang="en-US" dirty="0"/>
            </a:br>
            <a:r>
              <a:rPr lang="en-US" dirty="0"/>
              <a:t>       </a:t>
            </a:r>
            <a:r>
              <a:rPr lang="en-US" dirty="0" err="1"/>
              <a:t>Pr</a:t>
            </a:r>
            <a:r>
              <a:rPr lang="en-US" dirty="0"/>
              <a:t>[M = ‘one’] = ½,  </a:t>
            </a:r>
            <a:r>
              <a:rPr lang="en-US" dirty="0" err="1"/>
              <a:t>Pr</a:t>
            </a:r>
            <a:r>
              <a:rPr lang="en-US" dirty="0"/>
              <a:t>[M = ‘ten’] = ½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Pr</a:t>
            </a:r>
            <a:r>
              <a:rPr lang="en-US" dirty="0"/>
              <a:t>[C = ‘</a:t>
            </a:r>
            <a:r>
              <a:rPr lang="en-US" dirty="0" err="1"/>
              <a:t>rqh</a:t>
            </a:r>
            <a:r>
              <a:rPr lang="en-US" dirty="0"/>
              <a:t>’] = ?</a:t>
            </a:r>
          </a:p>
          <a:p>
            <a:pPr marL="457200" lvl="1" indent="0">
              <a:buNone/>
            </a:pPr>
            <a:r>
              <a:rPr lang="en-US" dirty="0"/>
              <a:t>= </a:t>
            </a:r>
            <a:r>
              <a:rPr lang="en-US" dirty="0" err="1"/>
              <a:t>Pr</a:t>
            </a:r>
            <a:r>
              <a:rPr lang="en-US" dirty="0"/>
              <a:t>[C = ‘</a:t>
            </a:r>
            <a:r>
              <a:rPr lang="en-US" dirty="0" err="1"/>
              <a:t>rqh</a:t>
            </a:r>
            <a:r>
              <a:rPr lang="en-US" dirty="0"/>
              <a:t>’ | M = ‘one’] · </a:t>
            </a:r>
            <a:r>
              <a:rPr lang="en-US" dirty="0" err="1"/>
              <a:t>Pr</a:t>
            </a:r>
            <a:r>
              <a:rPr lang="en-US" dirty="0"/>
              <a:t>[M = ‘one’] </a:t>
            </a:r>
            <a:br>
              <a:rPr lang="en-US" dirty="0"/>
            </a:br>
            <a:r>
              <a:rPr lang="en-US" dirty="0"/>
              <a:t>    + </a:t>
            </a:r>
            <a:r>
              <a:rPr lang="en-US" dirty="0" err="1"/>
              <a:t>Pr</a:t>
            </a:r>
            <a:r>
              <a:rPr lang="en-US" dirty="0"/>
              <a:t>[ C = ‘</a:t>
            </a:r>
            <a:r>
              <a:rPr lang="en-US" dirty="0" err="1"/>
              <a:t>rqh</a:t>
            </a:r>
            <a:r>
              <a:rPr lang="en-US" dirty="0"/>
              <a:t>’ | M = ‘ten’] · </a:t>
            </a:r>
            <a:r>
              <a:rPr lang="en-US" dirty="0" err="1"/>
              <a:t>Pr</a:t>
            </a:r>
            <a:r>
              <a:rPr lang="en-US" dirty="0"/>
              <a:t>[M = ‘ten’]</a:t>
            </a:r>
          </a:p>
          <a:p>
            <a:pPr marL="457200" lvl="1" indent="0">
              <a:buNone/>
            </a:pPr>
            <a:r>
              <a:rPr lang="en-US" dirty="0"/>
              <a:t>= 1/26 · ½ + 0 · ½ = 1/52</a:t>
            </a:r>
          </a:p>
        </p:txBody>
      </p:sp>
    </p:spTree>
    <p:extLst>
      <p:ext uri="{BB962C8B-B14F-4D97-AF65-F5344CB8AC3E}">
        <p14:creationId xmlns:p14="http://schemas.microsoft.com/office/powerpoint/2010/main" val="2814297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Perfect secrecy (informal)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82000" cy="4525963"/>
          </a:xfrm>
        </p:spPr>
        <p:txBody>
          <a:bodyPr>
            <a:normAutofit/>
          </a:bodyPr>
          <a:lstStyle/>
          <a:p>
            <a:r>
              <a:rPr lang="en-US" dirty="0"/>
              <a:t>“Regardless of any </a:t>
            </a:r>
            <a:r>
              <a:rPr lang="en-US" i="1" dirty="0"/>
              <a:t>prior</a:t>
            </a:r>
            <a:r>
              <a:rPr lang="en-US" dirty="0"/>
              <a:t> information the attacker has about the plaintext, the </a:t>
            </a:r>
            <a:r>
              <a:rPr lang="en-US" dirty="0" err="1"/>
              <a:t>ciphertext</a:t>
            </a:r>
            <a:r>
              <a:rPr lang="en-US" dirty="0"/>
              <a:t> should leak no </a:t>
            </a:r>
            <a:r>
              <a:rPr lang="en-US" i="1" dirty="0"/>
              <a:t>additional</a:t>
            </a:r>
            <a:r>
              <a:rPr lang="en-US" dirty="0"/>
              <a:t> information about the plaintext”</a:t>
            </a:r>
          </a:p>
        </p:txBody>
      </p:sp>
    </p:spTree>
    <p:extLst>
      <p:ext uri="{BB962C8B-B14F-4D97-AF65-F5344CB8AC3E}">
        <p14:creationId xmlns:p14="http://schemas.microsoft.com/office/powerpoint/2010/main" val="16408433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Perfect secrecy (informal)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Attacker’s information about the plaintext = attacker knows the </a:t>
            </a:r>
            <a:r>
              <a:rPr lang="en-US" i="1" dirty="0"/>
              <a:t>distribution</a:t>
            </a:r>
            <a:r>
              <a:rPr lang="en-US" dirty="0"/>
              <a:t> of M</a:t>
            </a:r>
          </a:p>
          <a:p>
            <a:endParaRPr lang="en-US" dirty="0"/>
          </a:p>
          <a:p>
            <a:r>
              <a:rPr lang="en-US" dirty="0"/>
              <a:t>Perfect secrecy: observing the ciphertext should not change the attacker’s knowledge about the distribution of 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35004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Perfect secrecy (formal)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Encryption scheme (Gen, </a:t>
            </a:r>
            <a:r>
              <a:rPr lang="en-US" sz="2800" dirty="0" err="1"/>
              <a:t>Enc</a:t>
            </a:r>
            <a:r>
              <a:rPr lang="en-US" sz="2800" dirty="0"/>
              <a:t>, Dec) with message space </a:t>
            </a:r>
            <a:r>
              <a:rPr lang="en-US" sz="2800" b="1" dirty="0">
                <a:latin typeface="Monotype Corsiva" panose="03010101010201010101" pitchFamily="66" charset="0"/>
              </a:rPr>
              <a:t>M</a:t>
            </a:r>
            <a:r>
              <a:rPr lang="en-US" sz="2800" dirty="0"/>
              <a:t> and </a:t>
            </a:r>
            <a:r>
              <a:rPr lang="en-US" sz="2800" dirty="0" err="1"/>
              <a:t>ciphertext</a:t>
            </a:r>
            <a:r>
              <a:rPr lang="en-US" sz="2800" dirty="0"/>
              <a:t> space </a:t>
            </a:r>
            <a:r>
              <a:rPr lang="en-US" sz="2800" b="1" dirty="0">
                <a:latin typeface="Monotype Corsiva" panose="03010101010201010101" pitchFamily="66" charset="0"/>
              </a:rPr>
              <a:t>C</a:t>
            </a:r>
            <a:r>
              <a:rPr lang="en-US" sz="2800" dirty="0"/>
              <a:t> is </a:t>
            </a:r>
            <a:r>
              <a:rPr lang="en-US" sz="2800" i="1" dirty="0"/>
              <a:t>perfectly secret</a:t>
            </a:r>
            <a:r>
              <a:rPr lang="en-US" sz="2800" dirty="0"/>
              <a:t> if for every distribution over </a:t>
            </a:r>
            <a:r>
              <a:rPr lang="en-US" sz="2800" b="1" dirty="0">
                <a:latin typeface="Monotype Corsiva" panose="03010101010201010101" pitchFamily="66" charset="0"/>
              </a:rPr>
              <a:t>M</a:t>
            </a:r>
            <a:r>
              <a:rPr lang="en-US" sz="2800" dirty="0"/>
              <a:t>, every m </a:t>
            </a:r>
            <a:r>
              <a:rPr lang="en-US" sz="2800" dirty="0">
                <a:sym typeface="Symbol"/>
              </a:rPr>
              <a:t> </a:t>
            </a:r>
            <a:r>
              <a:rPr lang="en-US" sz="2800" b="1" dirty="0">
                <a:latin typeface="Monotype Corsiva" panose="03010101010201010101" pitchFamily="66" charset="0"/>
                <a:sym typeface="Symbol"/>
              </a:rPr>
              <a:t>M</a:t>
            </a:r>
            <a:r>
              <a:rPr lang="en-US" sz="2800" dirty="0">
                <a:sym typeface="Symbol"/>
              </a:rPr>
              <a:t>, and every c  </a:t>
            </a:r>
            <a:r>
              <a:rPr lang="en-US" sz="2800" b="1" dirty="0">
                <a:latin typeface="Monotype Corsiva" panose="03010101010201010101" pitchFamily="66" charset="0"/>
                <a:sym typeface="Symbol"/>
              </a:rPr>
              <a:t>C</a:t>
            </a:r>
            <a:r>
              <a:rPr lang="en-US" sz="2800" b="1" dirty="0">
                <a:sym typeface="Symbol"/>
              </a:rPr>
              <a:t> </a:t>
            </a:r>
            <a:r>
              <a:rPr lang="en-US" sz="2800" dirty="0">
                <a:sym typeface="Symbol"/>
              </a:rPr>
              <a:t>with </a:t>
            </a:r>
            <a:r>
              <a:rPr lang="en-US" sz="2800" dirty="0" err="1">
                <a:sym typeface="Symbol"/>
              </a:rPr>
              <a:t>Pr</a:t>
            </a:r>
            <a:r>
              <a:rPr lang="en-US" sz="2800" dirty="0">
                <a:sym typeface="Symbol"/>
              </a:rPr>
              <a:t>[C=c] &gt; 0, it holds that</a:t>
            </a:r>
            <a:br>
              <a:rPr lang="en-US" sz="2800" dirty="0">
                <a:sym typeface="Symbol"/>
              </a:rPr>
            </a:br>
            <a:r>
              <a:rPr lang="en-US" sz="2800" dirty="0">
                <a:sym typeface="Symbol"/>
              </a:rPr>
              <a:t>                </a:t>
            </a:r>
            <a:br>
              <a:rPr lang="en-US" sz="2800" dirty="0">
                <a:sym typeface="Symbol"/>
              </a:rPr>
            </a:br>
            <a:r>
              <a:rPr lang="en-US" sz="2800" dirty="0">
                <a:sym typeface="Symbol"/>
              </a:rPr>
              <a:t>                 </a:t>
            </a:r>
            <a:r>
              <a:rPr lang="en-US" sz="2800" dirty="0" err="1">
                <a:sym typeface="Symbol"/>
              </a:rPr>
              <a:t>Pr</a:t>
            </a:r>
            <a:r>
              <a:rPr lang="en-US" sz="2800" dirty="0">
                <a:sym typeface="Symbol"/>
              </a:rPr>
              <a:t>[M = m | C = c] = </a:t>
            </a:r>
            <a:r>
              <a:rPr lang="en-US" sz="2800" dirty="0" err="1">
                <a:sym typeface="Symbol"/>
              </a:rPr>
              <a:t>Pr</a:t>
            </a:r>
            <a:r>
              <a:rPr lang="en-US" sz="2800" dirty="0">
                <a:sym typeface="Symbol"/>
              </a:rPr>
              <a:t>[M = m].</a:t>
            </a:r>
          </a:p>
          <a:p>
            <a:endParaRPr lang="en-US" sz="2800" dirty="0">
              <a:sym typeface="Symbol"/>
            </a:endParaRPr>
          </a:p>
          <a:p>
            <a:r>
              <a:rPr lang="en-US" sz="2800" dirty="0">
                <a:sym typeface="Symbol"/>
              </a:rPr>
              <a:t>I.e., the distribution of M does not change, even conditioned on observing the ciphertext</a:t>
            </a:r>
          </a:p>
        </p:txBody>
      </p:sp>
    </p:spTree>
    <p:extLst>
      <p:ext uri="{BB962C8B-B14F-4D97-AF65-F5344CB8AC3E}">
        <p14:creationId xmlns:p14="http://schemas.microsoft.com/office/powerpoint/2010/main" val="122053816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Consider the shift cipher, and the distribution </a:t>
            </a:r>
            <a:r>
              <a:rPr lang="en-US" dirty="0" err="1"/>
              <a:t>Pr</a:t>
            </a:r>
            <a:r>
              <a:rPr lang="en-US" dirty="0"/>
              <a:t>[M = ‘one’] = ½,  </a:t>
            </a:r>
            <a:r>
              <a:rPr lang="en-US" dirty="0" err="1"/>
              <a:t>Pr</a:t>
            </a:r>
            <a:r>
              <a:rPr lang="en-US" dirty="0"/>
              <a:t>[M = ‘ten’] = ½ </a:t>
            </a:r>
          </a:p>
          <a:p>
            <a:r>
              <a:rPr lang="en-US" dirty="0"/>
              <a:t>Take m = ‘ten’ and c = ‘</a:t>
            </a:r>
            <a:r>
              <a:rPr lang="en-US" dirty="0" err="1"/>
              <a:t>rqh</a:t>
            </a:r>
            <a:r>
              <a:rPr lang="en-US" dirty="0"/>
              <a:t>’</a:t>
            </a:r>
          </a:p>
          <a:p>
            <a:endParaRPr lang="en-US" dirty="0"/>
          </a:p>
          <a:p>
            <a:r>
              <a:rPr lang="en-US" dirty="0" err="1"/>
              <a:t>Pr</a:t>
            </a:r>
            <a:r>
              <a:rPr lang="en-US" dirty="0"/>
              <a:t>[M = ‘ten’ | C = ‘</a:t>
            </a:r>
            <a:r>
              <a:rPr lang="en-US" dirty="0" err="1"/>
              <a:t>rqh</a:t>
            </a:r>
            <a:r>
              <a:rPr lang="en-US" dirty="0"/>
              <a:t>’] = ?</a:t>
            </a:r>
          </a:p>
          <a:p>
            <a:pPr marL="457200" lvl="1" indent="0">
              <a:buNone/>
            </a:pPr>
            <a:r>
              <a:rPr lang="en-US" dirty="0"/>
              <a:t>= 0</a:t>
            </a:r>
          </a:p>
          <a:p>
            <a:pPr marL="457200" lvl="1" indent="0">
              <a:buNone/>
            </a:pPr>
            <a:r>
              <a:rPr lang="en-US" dirty="0">
                <a:sym typeface="Symbol"/>
              </a:rPr>
              <a:t> </a:t>
            </a:r>
            <a:r>
              <a:rPr lang="en-US" dirty="0" err="1">
                <a:sym typeface="Symbol"/>
              </a:rPr>
              <a:t>Pr</a:t>
            </a:r>
            <a:r>
              <a:rPr lang="en-US" dirty="0">
                <a:sym typeface="Symbol"/>
              </a:rPr>
              <a:t>[M = ‘ten’]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566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principles of modern crypto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Formal definitions</a:t>
            </a:r>
          </a:p>
          <a:p>
            <a:pPr lvl="1"/>
            <a:r>
              <a:rPr lang="en-US" dirty="0"/>
              <a:t>Precise, mathematical model and definition of what security means</a:t>
            </a:r>
          </a:p>
          <a:p>
            <a:pPr lvl="1"/>
            <a:endParaRPr lang="en-US" dirty="0"/>
          </a:p>
          <a:p>
            <a:r>
              <a:rPr lang="en-US" b="1" dirty="0"/>
              <a:t>Assumptions</a:t>
            </a:r>
          </a:p>
          <a:p>
            <a:pPr lvl="1"/>
            <a:r>
              <a:rPr lang="en-US" dirty="0"/>
              <a:t>Clearly stated and unambiguous</a:t>
            </a:r>
          </a:p>
          <a:p>
            <a:pPr lvl="1"/>
            <a:endParaRPr lang="en-US" dirty="0"/>
          </a:p>
          <a:p>
            <a:r>
              <a:rPr lang="en-US" b="1" dirty="0"/>
              <a:t>Proofs of security</a:t>
            </a:r>
          </a:p>
          <a:p>
            <a:pPr lvl="1"/>
            <a:r>
              <a:rPr lang="en-US" dirty="0"/>
              <a:t>Move away from design-break-patch cycle</a:t>
            </a:r>
          </a:p>
        </p:txBody>
      </p:sp>
    </p:spTree>
    <p:extLst>
      <p:ext uri="{BB962C8B-B14F-4D97-AF65-F5344CB8AC3E}">
        <p14:creationId xmlns:p14="http://schemas.microsoft.com/office/powerpoint/2010/main" val="140722943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Bayes’s</a:t>
            </a:r>
            <a:r>
              <a:rPr lang="en-US" dirty="0"/>
              <a:t> theorem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Pr</a:t>
            </a:r>
            <a:r>
              <a:rPr lang="en-US" dirty="0"/>
              <a:t>[A | B] = </a:t>
            </a:r>
            <a:r>
              <a:rPr lang="en-US" dirty="0" err="1"/>
              <a:t>Pr</a:t>
            </a:r>
            <a:r>
              <a:rPr lang="en-US" dirty="0"/>
              <a:t>[B | A] · </a:t>
            </a:r>
            <a:r>
              <a:rPr lang="en-US" dirty="0" err="1"/>
              <a:t>Pr</a:t>
            </a:r>
            <a:r>
              <a:rPr lang="en-US" dirty="0"/>
              <a:t>[A]/</a:t>
            </a:r>
            <a:r>
              <a:rPr lang="en-US" dirty="0" err="1"/>
              <a:t>Pr</a:t>
            </a:r>
            <a:r>
              <a:rPr lang="en-US" dirty="0"/>
              <a:t>[B]</a:t>
            </a:r>
          </a:p>
        </p:txBody>
      </p:sp>
    </p:spTree>
    <p:extLst>
      <p:ext uri="{BB962C8B-B14F-4D97-AF65-F5344CB8AC3E}">
        <p14:creationId xmlns:p14="http://schemas.microsoft.com/office/powerpoint/2010/main" val="2395872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Shift cipher;</a:t>
            </a:r>
            <a:br>
              <a:rPr lang="en-US" sz="2800" dirty="0"/>
            </a:br>
            <a:r>
              <a:rPr lang="en-US" sz="2800" dirty="0" err="1"/>
              <a:t>Pr</a:t>
            </a:r>
            <a:r>
              <a:rPr lang="en-US" sz="2800" dirty="0"/>
              <a:t>[M=‘hi’] = 0.3, </a:t>
            </a:r>
            <a:br>
              <a:rPr lang="en-US" sz="2800" dirty="0"/>
            </a:br>
            <a:r>
              <a:rPr lang="en-US" sz="2800" dirty="0" err="1"/>
              <a:t>Pr</a:t>
            </a:r>
            <a:r>
              <a:rPr lang="en-US" sz="2800" dirty="0"/>
              <a:t>[M=‘no’] = 0.2, </a:t>
            </a:r>
            <a:br>
              <a:rPr lang="en-US" sz="2800" dirty="0"/>
            </a:br>
            <a:r>
              <a:rPr lang="en-US" sz="2800" dirty="0" err="1"/>
              <a:t>Pr</a:t>
            </a:r>
            <a:r>
              <a:rPr lang="en-US" sz="2800" dirty="0"/>
              <a:t>[M=‘in’]= 0.5</a:t>
            </a:r>
          </a:p>
          <a:p>
            <a:endParaRPr lang="en-US" sz="2800" dirty="0"/>
          </a:p>
          <a:p>
            <a:r>
              <a:rPr lang="en-US" sz="2800" dirty="0" err="1"/>
              <a:t>Pr</a:t>
            </a:r>
            <a:r>
              <a:rPr lang="en-US" sz="2800" dirty="0"/>
              <a:t>[M = ‘hi’ | C = ‘</a:t>
            </a:r>
            <a:r>
              <a:rPr lang="en-US" sz="2800" dirty="0" err="1"/>
              <a:t>xy</a:t>
            </a:r>
            <a:r>
              <a:rPr lang="en-US" sz="2800" dirty="0"/>
              <a:t>’] = ?</a:t>
            </a:r>
          </a:p>
          <a:p>
            <a:pPr marL="457200" lvl="1" indent="0">
              <a:buNone/>
            </a:pPr>
            <a:r>
              <a:rPr lang="en-US" sz="2400" dirty="0"/>
              <a:t>= </a:t>
            </a:r>
            <a:r>
              <a:rPr lang="en-US" sz="2400" dirty="0" err="1"/>
              <a:t>Pr</a:t>
            </a:r>
            <a:r>
              <a:rPr lang="en-US" sz="2400" dirty="0"/>
              <a:t>[C = ‘</a:t>
            </a:r>
            <a:r>
              <a:rPr lang="en-US" sz="2400" dirty="0" err="1"/>
              <a:t>xy</a:t>
            </a:r>
            <a:r>
              <a:rPr lang="en-US" sz="2400" dirty="0"/>
              <a:t>’ | M = ‘hi’] · </a:t>
            </a:r>
            <a:r>
              <a:rPr lang="en-US" sz="2400" dirty="0" err="1"/>
              <a:t>Pr</a:t>
            </a:r>
            <a:r>
              <a:rPr lang="en-US" sz="2400" dirty="0"/>
              <a:t>[M = ‘hi’]/</a:t>
            </a:r>
            <a:r>
              <a:rPr lang="en-US" sz="2400" dirty="0" err="1"/>
              <a:t>Pr</a:t>
            </a:r>
            <a:r>
              <a:rPr lang="en-US" sz="2400" dirty="0"/>
              <a:t>[C = ‘</a:t>
            </a:r>
            <a:r>
              <a:rPr lang="en-US" sz="2400" dirty="0" err="1"/>
              <a:t>xy</a:t>
            </a:r>
            <a:r>
              <a:rPr lang="en-US" sz="2400" dirty="0"/>
              <a:t>’]</a:t>
            </a:r>
          </a:p>
        </p:txBody>
      </p:sp>
    </p:spTree>
    <p:extLst>
      <p:ext uri="{BB962C8B-B14F-4D97-AF65-F5344CB8AC3E}">
        <p14:creationId xmlns:p14="http://schemas.microsoft.com/office/powerpoint/2010/main" val="2382276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4,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Pr</a:t>
            </a:r>
            <a:r>
              <a:rPr lang="en-US" sz="2800" dirty="0"/>
              <a:t>[C = ‘</a:t>
            </a:r>
            <a:r>
              <a:rPr lang="en-US" sz="2800" dirty="0" err="1"/>
              <a:t>xy</a:t>
            </a:r>
            <a:r>
              <a:rPr lang="en-US" sz="2800" dirty="0"/>
              <a:t>’ | M = ‘hi’] = 1/26</a:t>
            </a:r>
          </a:p>
          <a:p>
            <a:endParaRPr lang="en-US" sz="2800" dirty="0"/>
          </a:p>
          <a:p>
            <a:r>
              <a:rPr lang="en-US" sz="2800" dirty="0" err="1"/>
              <a:t>Pr</a:t>
            </a:r>
            <a:r>
              <a:rPr lang="en-US" sz="2800" dirty="0"/>
              <a:t>[C = ‘</a:t>
            </a:r>
            <a:r>
              <a:rPr lang="en-US" sz="2800" dirty="0" err="1"/>
              <a:t>xy</a:t>
            </a:r>
            <a:r>
              <a:rPr lang="en-US" sz="2800" dirty="0"/>
              <a:t>’] </a:t>
            </a:r>
          </a:p>
          <a:p>
            <a:pPr marL="457200" lvl="1" indent="0">
              <a:buNone/>
            </a:pPr>
            <a:r>
              <a:rPr lang="en-US" sz="2400" dirty="0"/>
              <a:t>= </a:t>
            </a:r>
            <a:r>
              <a:rPr lang="en-US" sz="2400" dirty="0" err="1"/>
              <a:t>Pr</a:t>
            </a:r>
            <a:r>
              <a:rPr lang="en-US" sz="2400" dirty="0"/>
              <a:t>[C = ‘</a:t>
            </a:r>
            <a:r>
              <a:rPr lang="en-US" sz="2400" dirty="0" err="1"/>
              <a:t>xy</a:t>
            </a:r>
            <a:r>
              <a:rPr lang="en-US" sz="2400" dirty="0"/>
              <a:t>’ | M = ‘hi’] · 0.3 + </a:t>
            </a:r>
            <a:r>
              <a:rPr lang="en-US" sz="2400" dirty="0" err="1"/>
              <a:t>Pr</a:t>
            </a:r>
            <a:r>
              <a:rPr lang="en-US" sz="2400" dirty="0"/>
              <a:t>[C = ‘</a:t>
            </a:r>
            <a:r>
              <a:rPr lang="en-US" sz="2400" dirty="0" err="1"/>
              <a:t>xy</a:t>
            </a:r>
            <a:r>
              <a:rPr lang="en-US" sz="2400" dirty="0"/>
              <a:t>’ | M = ‘no’] · 0.2</a:t>
            </a:r>
            <a:br>
              <a:rPr lang="en-US" sz="2400" dirty="0"/>
            </a:br>
            <a:r>
              <a:rPr lang="en-US" sz="2400" dirty="0"/>
              <a:t>   + </a:t>
            </a:r>
            <a:r>
              <a:rPr lang="en-US" sz="2400" dirty="0" err="1"/>
              <a:t>Pr</a:t>
            </a:r>
            <a:r>
              <a:rPr lang="en-US" sz="2400" dirty="0"/>
              <a:t>[C=‘</a:t>
            </a:r>
            <a:r>
              <a:rPr lang="en-US" sz="2400" dirty="0" err="1"/>
              <a:t>xy</a:t>
            </a:r>
            <a:r>
              <a:rPr lang="en-US" sz="2400" dirty="0"/>
              <a:t>’ | M=‘in’] · 0.5</a:t>
            </a:r>
            <a:br>
              <a:rPr lang="en-US" sz="2400" dirty="0"/>
            </a:br>
            <a:r>
              <a:rPr lang="en-US" sz="2400" dirty="0"/>
              <a:t>= (1/26) · 0.3 + (1/26) · 0.2 + 0 · 0.5</a:t>
            </a:r>
            <a:br>
              <a:rPr lang="en-US" sz="2400" dirty="0"/>
            </a:br>
            <a:r>
              <a:rPr lang="en-US" sz="2400" dirty="0"/>
              <a:t>= 1/52</a:t>
            </a:r>
          </a:p>
        </p:txBody>
      </p:sp>
    </p:spTree>
    <p:extLst>
      <p:ext uri="{BB962C8B-B14F-4D97-AF65-F5344CB8AC3E}">
        <p14:creationId xmlns:p14="http://schemas.microsoft.com/office/powerpoint/2010/main" val="360431019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4,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Pr</a:t>
            </a:r>
            <a:r>
              <a:rPr lang="en-US" sz="2800" dirty="0"/>
              <a:t>[M = ‘hi’ | C = ‘</a:t>
            </a:r>
            <a:r>
              <a:rPr lang="en-US" sz="2800" dirty="0" err="1"/>
              <a:t>xy</a:t>
            </a:r>
            <a:r>
              <a:rPr lang="en-US" sz="2800" dirty="0"/>
              <a:t>’] = ?</a:t>
            </a:r>
          </a:p>
          <a:p>
            <a:pPr marL="457200" lvl="1" indent="0">
              <a:buNone/>
            </a:pPr>
            <a:r>
              <a:rPr lang="en-US" sz="2400" dirty="0"/>
              <a:t>= </a:t>
            </a:r>
            <a:r>
              <a:rPr lang="en-US" sz="2400" dirty="0" err="1"/>
              <a:t>Pr</a:t>
            </a:r>
            <a:r>
              <a:rPr lang="en-US" sz="2400" dirty="0"/>
              <a:t>[C = ‘</a:t>
            </a:r>
            <a:r>
              <a:rPr lang="en-US" sz="2400" dirty="0" err="1"/>
              <a:t>xy</a:t>
            </a:r>
            <a:r>
              <a:rPr lang="en-US" sz="2400" dirty="0"/>
              <a:t>’ | M = ‘hi’] · </a:t>
            </a:r>
            <a:r>
              <a:rPr lang="en-US" sz="2400" dirty="0" err="1"/>
              <a:t>Pr</a:t>
            </a:r>
            <a:r>
              <a:rPr lang="en-US" sz="2400" dirty="0"/>
              <a:t>[M = ‘hi’]/</a:t>
            </a:r>
            <a:r>
              <a:rPr lang="en-US" sz="2400" dirty="0" err="1"/>
              <a:t>Pr</a:t>
            </a:r>
            <a:r>
              <a:rPr lang="en-US" sz="2400" dirty="0"/>
              <a:t>[C = ‘</a:t>
            </a:r>
            <a:r>
              <a:rPr lang="en-US" sz="2400" dirty="0" err="1"/>
              <a:t>xy</a:t>
            </a:r>
            <a:r>
              <a:rPr lang="en-US" sz="2400" dirty="0"/>
              <a:t>’]</a:t>
            </a:r>
          </a:p>
          <a:p>
            <a:pPr marL="457200" lvl="1" indent="0">
              <a:buNone/>
            </a:pPr>
            <a:r>
              <a:rPr lang="en-US" sz="2400" dirty="0"/>
              <a:t>= (1/26) · 0.3/(1/52) </a:t>
            </a:r>
          </a:p>
          <a:p>
            <a:pPr marL="457200" lvl="1" indent="0">
              <a:buNone/>
            </a:pPr>
            <a:r>
              <a:rPr lang="en-US" sz="2400" dirty="0"/>
              <a:t>= 0.6</a:t>
            </a:r>
          </a:p>
          <a:p>
            <a:pPr marL="457200" lvl="1" indent="0">
              <a:buNone/>
            </a:pPr>
            <a:r>
              <a:rPr lang="en-US" sz="2400" dirty="0">
                <a:sym typeface="Symbol"/>
              </a:rPr>
              <a:t> </a:t>
            </a:r>
            <a:r>
              <a:rPr lang="en-US" sz="2400" dirty="0" err="1">
                <a:sym typeface="Symbol"/>
              </a:rPr>
              <a:t>Pr</a:t>
            </a:r>
            <a:r>
              <a:rPr lang="en-US" sz="2400" dirty="0">
                <a:sym typeface="Symbol"/>
              </a:rPr>
              <a:t>[M = ‘hi’]</a:t>
            </a:r>
            <a:endParaRPr lang="en-US" sz="2400" dirty="0"/>
          </a:p>
          <a:p>
            <a:pPr marL="457200" lvl="1" indent="0">
              <a:buNone/>
            </a:pPr>
            <a:endParaRPr lang="en-US" sz="2400" dirty="0"/>
          </a:p>
          <a:p>
            <a:pPr marL="457200" lvl="1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51415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shift cipher is not perfectly secret!</a:t>
            </a:r>
          </a:p>
          <a:p>
            <a:pPr lvl="1"/>
            <a:r>
              <a:rPr lang="en-US" dirty="0"/>
              <a:t>At least not </a:t>
            </a:r>
            <a:r>
              <a:rPr lang="en-US"/>
              <a:t>for 2-character </a:t>
            </a:r>
            <a:r>
              <a:rPr lang="en-US" dirty="0"/>
              <a:t>messages</a:t>
            </a:r>
          </a:p>
          <a:p>
            <a:endParaRPr lang="en-US" dirty="0"/>
          </a:p>
          <a:p>
            <a:r>
              <a:rPr lang="en-US" dirty="0"/>
              <a:t>How to construct a perfectly secret scheme?</a:t>
            </a:r>
          </a:p>
        </p:txBody>
      </p:sp>
    </p:spTree>
    <p:extLst>
      <p:ext uri="{BB962C8B-B14F-4D97-AF65-F5344CB8AC3E}">
        <p14:creationId xmlns:p14="http://schemas.microsoft.com/office/powerpoint/2010/main" val="232644863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One-time pad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Patented in 1917 by </a:t>
            </a:r>
            <a:r>
              <a:rPr lang="en-US" dirty="0" err="1"/>
              <a:t>Vernam</a:t>
            </a:r>
            <a:endParaRPr lang="en-US" dirty="0"/>
          </a:p>
          <a:p>
            <a:pPr lvl="1"/>
            <a:r>
              <a:rPr lang="en-US" dirty="0"/>
              <a:t>Recent historical research indicates it was invented (at least) 35 years earlier</a:t>
            </a:r>
          </a:p>
          <a:p>
            <a:endParaRPr lang="en-US" dirty="0"/>
          </a:p>
          <a:p>
            <a:r>
              <a:rPr lang="en-US" dirty="0"/>
              <a:t>Proven perfectly secret by Shannon (1949)</a:t>
            </a:r>
          </a:p>
        </p:txBody>
      </p:sp>
    </p:spTree>
    <p:extLst>
      <p:ext uri="{BB962C8B-B14F-4D97-AF65-F5344CB8AC3E}">
        <p14:creationId xmlns:p14="http://schemas.microsoft.com/office/powerpoint/2010/main" val="219905765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One-time pad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Let </a:t>
            </a:r>
            <a:r>
              <a:rPr lang="en-US" b="1" dirty="0">
                <a:latin typeface="Monotype Corsiva" panose="03010101010201010101" pitchFamily="66" charset="0"/>
              </a:rPr>
              <a:t>M</a:t>
            </a:r>
            <a:r>
              <a:rPr lang="en-US" dirty="0"/>
              <a:t> = {0,1}</a:t>
            </a:r>
            <a:r>
              <a:rPr lang="en-US" baseline="30000" dirty="0"/>
              <a:t>n</a:t>
            </a:r>
            <a:endParaRPr lang="en-US" dirty="0"/>
          </a:p>
          <a:p>
            <a:r>
              <a:rPr lang="en-US" dirty="0"/>
              <a:t>Gen: choose a uniform key k </a:t>
            </a:r>
            <a:r>
              <a:rPr lang="en-US" dirty="0">
                <a:sym typeface="Symbol"/>
              </a:rPr>
              <a:t> {0,1}</a:t>
            </a:r>
            <a:r>
              <a:rPr lang="en-US" baseline="30000" dirty="0">
                <a:sym typeface="Symbol"/>
              </a:rPr>
              <a:t>n</a:t>
            </a:r>
            <a:endParaRPr lang="en-US" dirty="0">
              <a:sym typeface="Symbol"/>
            </a:endParaRPr>
          </a:p>
          <a:p>
            <a:r>
              <a:rPr lang="en-US" dirty="0" err="1">
                <a:sym typeface="Symbol"/>
              </a:rPr>
              <a:t>Enc</a:t>
            </a:r>
            <a:r>
              <a:rPr lang="en-US" baseline="-25000" dirty="0" err="1">
                <a:sym typeface="Symbol"/>
              </a:rPr>
              <a:t>k</a:t>
            </a:r>
            <a:r>
              <a:rPr lang="en-US" dirty="0">
                <a:sym typeface="Symbol"/>
              </a:rPr>
              <a:t>(m) = k  m              </a:t>
            </a:r>
          </a:p>
          <a:p>
            <a:r>
              <a:rPr lang="en-US" dirty="0">
                <a:sym typeface="Symbol"/>
              </a:rPr>
              <a:t>Dec</a:t>
            </a:r>
            <a:r>
              <a:rPr lang="en-US" baseline="-25000" dirty="0">
                <a:sym typeface="Symbol"/>
              </a:rPr>
              <a:t>k</a:t>
            </a:r>
            <a:r>
              <a:rPr lang="en-US" dirty="0">
                <a:sym typeface="Symbol"/>
              </a:rPr>
              <a:t>(c) = k  c</a:t>
            </a:r>
          </a:p>
          <a:p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Correctness: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Dec</a:t>
            </a:r>
            <a:r>
              <a:rPr lang="en-US" baseline="-25000" dirty="0">
                <a:sym typeface="Symbol"/>
              </a:rPr>
              <a:t>k</a:t>
            </a:r>
            <a:r>
              <a:rPr lang="en-US" dirty="0">
                <a:sym typeface="Symbol"/>
              </a:rPr>
              <a:t>( </a:t>
            </a:r>
            <a:r>
              <a:rPr lang="en-US" dirty="0" err="1">
                <a:sym typeface="Symbol"/>
              </a:rPr>
              <a:t>Enc</a:t>
            </a:r>
            <a:r>
              <a:rPr lang="en-US" baseline="-25000" dirty="0" err="1">
                <a:sym typeface="Symbol"/>
              </a:rPr>
              <a:t>k</a:t>
            </a:r>
            <a:r>
              <a:rPr lang="en-US" dirty="0">
                <a:sym typeface="Symbol"/>
              </a:rPr>
              <a:t>(m) ) = k  (k  m) 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                            = (k  k)  m = 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24538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One-time pad</a:t>
            </a:r>
          </a:p>
        </p:txBody>
      </p:sp>
      <p:sp>
        <p:nvSpPr>
          <p:cNvPr id="32771" name="Rectangle 5"/>
          <p:cNvSpPr>
            <a:spLocks noChangeArrowheads="1"/>
          </p:cNvSpPr>
          <p:nvPr/>
        </p:nvSpPr>
        <p:spPr bwMode="auto">
          <a:xfrm>
            <a:off x="3810000" y="2433935"/>
            <a:ext cx="1487982" cy="461665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>
                <a:latin typeface="+mn-lt"/>
              </a:rPr>
              <a:t>key</a:t>
            </a:r>
          </a:p>
        </p:txBody>
      </p:sp>
      <p:sp>
        <p:nvSpPr>
          <p:cNvPr id="32774" name="Line 14"/>
          <p:cNvSpPr>
            <a:spLocks noChangeShapeType="1"/>
          </p:cNvSpPr>
          <p:nvPr/>
        </p:nvSpPr>
        <p:spPr bwMode="auto">
          <a:xfrm>
            <a:off x="3048000" y="4195019"/>
            <a:ext cx="1295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2775" name="Line 18"/>
          <p:cNvSpPr>
            <a:spLocks noChangeShapeType="1"/>
          </p:cNvSpPr>
          <p:nvPr/>
        </p:nvSpPr>
        <p:spPr bwMode="auto">
          <a:xfrm flipV="1">
            <a:off x="4595976" y="2971800"/>
            <a:ext cx="0" cy="9906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lg" len="med"/>
            <a:tailEnd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2776" name="Line 19"/>
          <p:cNvSpPr>
            <a:spLocks noChangeShapeType="1"/>
          </p:cNvSpPr>
          <p:nvPr/>
        </p:nvSpPr>
        <p:spPr bwMode="auto">
          <a:xfrm>
            <a:off x="4800600" y="4195019"/>
            <a:ext cx="1316736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2780" name="Text Box 26"/>
          <p:cNvSpPr txBox="1">
            <a:spLocks noChangeArrowheads="1"/>
          </p:cNvSpPr>
          <p:nvPr/>
        </p:nvSpPr>
        <p:spPr bwMode="auto">
          <a:xfrm>
            <a:off x="4118616" y="1595735"/>
            <a:ext cx="8707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n bits</a:t>
            </a: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483818" y="3964187"/>
            <a:ext cx="1487982" cy="461665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>
                <a:latin typeface="+mn-lt"/>
              </a:rPr>
              <a:t>message</a:t>
            </a:r>
          </a:p>
        </p:txBody>
      </p:sp>
      <p:sp>
        <p:nvSpPr>
          <p:cNvPr id="22" name="Text Box 26"/>
          <p:cNvSpPr txBox="1">
            <a:spLocks noChangeArrowheads="1"/>
          </p:cNvSpPr>
          <p:nvPr/>
        </p:nvSpPr>
        <p:spPr bwMode="auto">
          <a:xfrm>
            <a:off x="1788619" y="3200400"/>
            <a:ext cx="8707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n bits</a:t>
            </a: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6153354" y="3964187"/>
            <a:ext cx="1487982" cy="461665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 err="1">
                <a:latin typeface="+mn-lt"/>
              </a:rPr>
              <a:t>ciphertext</a:t>
            </a:r>
            <a:endParaRPr lang="en-US" altLang="en-US" dirty="0">
              <a:latin typeface="+mn-lt"/>
            </a:endParaRPr>
          </a:p>
        </p:txBody>
      </p:sp>
      <p:sp>
        <p:nvSpPr>
          <p:cNvPr id="25" name="Text Box 26"/>
          <p:cNvSpPr txBox="1">
            <a:spLocks noChangeArrowheads="1"/>
          </p:cNvSpPr>
          <p:nvPr/>
        </p:nvSpPr>
        <p:spPr bwMode="auto">
          <a:xfrm>
            <a:off x="6458155" y="3124200"/>
            <a:ext cx="8707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n bits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67200" y="3779521"/>
            <a:ext cx="6575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ym typeface="Symbol"/>
              </a:rPr>
              <a:t></a:t>
            </a:r>
            <a:endParaRPr lang="en-US" sz="4800" dirty="0"/>
          </a:p>
        </p:txBody>
      </p:sp>
      <p:sp>
        <p:nvSpPr>
          <p:cNvPr id="2" name="Right Brace 1"/>
          <p:cNvSpPr/>
          <p:nvPr/>
        </p:nvSpPr>
        <p:spPr>
          <a:xfrm rot="16200000">
            <a:off x="2063665" y="3001554"/>
            <a:ext cx="328288" cy="1487982"/>
          </a:xfrm>
          <a:prstGeom prst="rightBrac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Brace 16"/>
          <p:cNvSpPr/>
          <p:nvPr/>
        </p:nvSpPr>
        <p:spPr>
          <a:xfrm rot="16200000">
            <a:off x="4389847" y="1454065"/>
            <a:ext cx="328288" cy="1487982"/>
          </a:xfrm>
          <a:prstGeom prst="rightBrac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Brace 17"/>
          <p:cNvSpPr/>
          <p:nvPr/>
        </p:nvSpPr>
        <p:spPr>
          <a:xfrm rot="16200000">
            <a:off x="6733201" y="2978065"/>
            <a:ext cx="328288" cy="1487982"/>
          </a:xfrm>
          <a:prstGeom prst="rightBrac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57590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Perfect secrecy of one-time pad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Note that </a:t>
            </a:r>
            <a:r>
              <a:rPr lang="en-US" i="1" dirty="0"/>
              <a:t>any</a:t>
            </a:r>
            <a:r>
              <a:rPr lang="en-US" dirty="0"/>
              <a:t> observed </a:t>
            </a:r>
            <a:r>
              <a:rPr lang="en-US" dirty="0" err="1"/>
              <a:t>ciphertext</a:t>
            </a:r>
            <a:r>
              <a:rPr lang="en-US" dirty="0"/>
              <a:t> can correspond to </a:t>
            </a:r>
            <a:r>
              <a:rPr lang="en-US" i="1" dirty="0"/>
              <a:t>any </a:t>
            </a:r>
            <a:r>
              <a:rPr lang="en-US" dirty="0"/>
              <a:t>message (why?)</a:t>
            </a:r>
          </a:p>
          <a:p>
            <a:pPr lvl="1"/>
            <a:r>
              <a:rPr lang="en-US" dirty="0"/>
              <a:t>(This is necessary, but not sufficient, for perfect secrecy)</a:t>
            </a:r>
          </a:p>
          <a:p>
            <a:r>
              <a:rPr lang="en-US" dirty="0"/>
              <a:t>So, having observed a </a:t>
            </a:r>
            <a:r>
              <a:rPr lang="en-US" dirty="0" err="1"/>
              <a:t>ciphertext</a:t>
            </a:r>
            <a:r>
              <a:rPr lang="en-US" dirty="0"/>
              <a:t>, the attacker cannot conclude for certain which message was sent</a:t>
            </a:r>
          </a:p>
        </p:txBody>
      </p:sp>
    </p:spTree>
    <p:extLst>
      <p:ext uri="{BB962C8B-B14F-4D97-AF65-F5344CB8AC3E}">
        <p14:creationId xmlns:p14="http://schemas.microsoft.com/office/powerpoint/2010/main" val="112796734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Perfect secrecy of one-time pad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Fix arbitrary distribution over </a:t>
            </a:r>
            <a:r>
              <a:rPr lang="en-US" b="1" dirty="0">
                <a:latin typeface="Monotype Corsiva" panose="03010101010201010101" pitchFamily="66" charset="0"/>
              </a:rPr>
              <a:t>M</a:t>
            </a:r>
            <a:r>
              <a:rPr lang="en-US" b="1" dirty="0"/>
              <a:t> </a:t>
            </a:r>
            <a:r>
              <a:rPr lang="en-US" dirty="0"/>
              <a:t>= {0,1}</a:t>
            </a:r>
            <a:r>
              <a:rPr lang="en-US" baseline="30000" dirty="0"/>
              <a:t>n</a:t>
            </a:r>
            <a:r>
              <a:rPr lang="en-US" dirty="0"/>
              <a:t>, and </a:t>
            </a:r>
            <a:br>
              <a:rPr lang="en-US" dirty="0"/>
            </a:br>
            <a:r>
              <a:rPr lang="en-US" dirty="0"/>
              <a:t>arbitrary m, c </a:t>
            </a:r>
            <a:r>
              <a:rPr lang="en-US" dirty="0">
                <a:sym typeface="Symbol"/>
              </a:rPr>
              <a:t> {0,1}</a:t>
            </a:r>
            <a:r>
              <a:rPr lang="en-US" baseline="30000" dirty="0">
                <a:sym typeface="Symbol"/>
              </a:rPr>
              <a:t>n</a:t>
            </a:r>
            <a:endParaRPr lang="en-US" dirty="0">
              <a:sym typeface="Symbol"/>
            </a:endParaRPr>
          </a:p>
          <a:p>
            <a:r>
              <a:rPr lang="en-US" dirty="0" err="1">
                <a:sym typeface="Symbol"/>
              </a:rPr>
              <a:t>Pr</a:t>
            </a:r>
            <a:r>
              <a:rPr lang="en-US" dirty="0">
                <a:sym typeface="Symbol"/>
              </a:rPr>
              <a:t>[M = m | C = c] = ?</a:t>
            </a:r>
          </a:p>
          <a:p>
            <a:pPr marL="457200" lvl="1" indent="0">
              <a:buNone/>
            </a:pPr>
            <a:r>
              <a:rPr lang="en-US" dirty="0">
                <a:sym typeface="Symbol"/>
              </a:rPr>
              <a:t>= </a:t>
            </a:r>
            <a:r>
              <a:rPr lang="en-US" dirty="0" err="1">
                <a:sym typeface="Symbol"/>
              </a:rPr>
              <a:t>Pr</a:t>
            </a:r>
            <a:r>
              <a:rPr lang="en-US" dirty="0">
                <a:sym typeface="Symbol"/>
              </a:rPr>
              <a:t>[C = c | M = m] · </a:t>
            </a:r>
            <a:r>
              <a:rPr lang="en-US" dirty="0" err="1">
                <a:sym typeface="Symbol"/>
              </a:rPr>
              <a:t>Pr</a:t>
            </a:r>
            <a:r>
              <a:rPr lang="en-US" dirty="0">
                <a:sym typeface="Symbol"/>
              </a:rPr>
              <a:t>[M = m]/</a:t>
            </a:r>
            <a:r>
              <a:rPr lang="en-US" dirty="0" err="1">
                <a:sym typeface="Symbol"/>
              </a:rPr>
              <a:t>Pr</a:t>
            </a:r>
            <a:r>
              <a:rPr lang="en-US" dirty="0">
                <a:sym typeface="Symbol"/>
              </a:rPr>
              <a:t>[C = c]</a:t>
            </a:r>
          </a:p>
          <a:p>
            <a:pPr lvl="1"/>
            <a:endParaRPr lang="en-US" dirty="0">
              <a:sym typeface="Symbol"/>
            </a:endParaRPr>
          </a:p>
          <a:p>
            <a:r>
              <a:rPr lang="en-US" dirty="0" err="1">
                <a:sym typeface="Symbol"/>
              </a:rPr>
              <a:t>Pr</a:t>
            </a:r>
            <a:r>
              <a:rPr lang="en-US" dirty="0">
                <a:sym typeface="Symbol"/>
              </a:rPr>
              <a:t>[C = c]</a:t>
            </a:r>
          </a:p>
          <a:p>
            <a:pPr marL="457200" lvl="1" indent="0">
              <a:buNone/>
            </a:pPr>
            <a:r>
              <a:rPr lang="en-US" dirty="0">
                <a:sym typeface="Symbol"/>
              </a:rPr>
              <a:t>= </a:t>
            </a:r>
            <a:r>
              <a:rPr lang="en-US" baseline="-25000" dirty="0">
                <a:sym typeface="Symbol"/>
              </a:rPr>
              <a:t>m’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Pr</a:t>
            </a:r>
            <a:r>
              <a:rPr lang="en-US" dirty="0">
                <a:sym typeface="Symbol"/>
              </a:rPr>
              <a:t>[C = c | M = m’] · </a:t>
            </a:r>
            <a:r>
              <a:rPr lang="en-US" dirty="0" err="1">
                <a:sym typeface="Symbol"/>
              </a:rPr>
              <a:t>Pr</a:t>
            </a:r>
            <a:r>
              <a:rPr lang="en-US" dirty="0">
                <a:sym typeface="Symbol"/>
              </a:rPr>
              <a:t>[M = m’]</a:t>
            </a:r>
          </a:p>
          <a:p>
            <a:pPr marL="457200" lvl="1" indent="0">
              <a:buNone/>
            </a:pPr>
            <a:r>
              <a:rPr lang="en-US" dirty="0">
                <a:sym typeface="Symbol"/>
              </a:rPr>
              <a:t>= </a:t>
            </a:r>
            <a:r>
              <a:rPr lang="en-US" baseline="-25000" dirty="0">
                <a:sym typeface="Symbol"/>
              </a:rPr>
              <a:t>m’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Pr</a:t>
            </a:r>
            <a:r>
              <a:rPr lang="en-US" dirty="0">
                <a:sym typeface="Symbol"/>
              </a:rPr>
              <a:t>[K = m’  c | M = m’] · </a:t>
            </a:r>
            <a:r>
              <a:rPr lang="en-US" dirty="0" err="1">
                <a:sym typeface="Symbol"/>
              </a:rPr>
              <a:t>Pr</a:t>
            </a:r>
            <a:r>
              <a:rPr lang="en-US" dirty="0">
                <a:sym typeface="Symbol"/>
              </a:rPr>
              <a:t>[M = m’]</a:t>
            </a:r>
          </a:p>
          <a:p>
            <a:pPr marL="457200" lvl="1" indent="0">
              <a:buNone/>
            </a:pPr>
            <a:r>
              <a:rPr lang="en-US" dirty="0">
                <a:sym typeface="Symbol"/>
              </a:rPr>
              <a:t>= </a:t>
            </a:r>
            <a:r>
              <a:rPr lang="en-US" baseline="-25000" dirty="0">
                <a:sym typeface="Symbol"/>
              </a:rPr>
              <a:t>m’</a:t>
            </a:r>
            <a:r>
              <a:rPr lang="en-US" dirty="0">
                <a:sym typeface="Symbol"/>
              </a:rPr>
              <a:t> 2</a:t>
            </a:r>
            <a:r>
              <a:rPr lang="en-US" baseline="30000" dirty="0">
                <a:sym typeface="Symbol"/>
              </a:rPr>
              <a:t>-n</a:t>
            </a:r>
            <a:r>
              <a:rPr lang="en-US" dirty="0">
                <a:sym typeface="Symbol"/>
              </a:rPr>
              <a:t> · </a:t>
            </a:r>
            <a:r>
              <a:rPr lang="en-US" dirty="0" err="1">
                <a:sym typeface="Symbol"/>
              </a:rPr>
              <a:t>Pr</a:t>
            </a:r>
            <a:r>
              <a:rPr lang="en-US" dirty="0">
                <a:sym typeface="Symbol"/>
              </a:rPr>
              <a:t>[M = m’] </a:t>
            </a:r>
          </a:p>
          <a:p>
            <a:pPr marL="457200" lvl="1" indent="0">
              <a:buNone/>
            </a:pPr>
            <a:r>
              <a:rPr lang="en-US" dirty="0">
                <a:sym typeface="Symbol"/>
              </a:rPr>
              <a:t>= 2</a:t>
            </a:r>
            <a:r>
              <a:rPr lang="en-US" baseline="30000" dirty="0">
                <a:sym typeface="Symbol"/>
              </a:rPr>
              <a:t>-n</a:t>
            </a:r>
            <a:endParaRPr lang="en-US" dirty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2769013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Importance of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Definitions are </a:t>
            </a:r>
            <a:r>
              <a:rPr lang="en-US" i="1" dirty="0"/>
              <a:t>essential</a:t>
            </a:r>
            <a:r>
              <a:rPr lang="en-US" dirty="0"/>
              <a:t> for the design, analysis, </a:t>
            </a:r>
            <a:r>
              <a:rPr lang="en-US"/>
              <a:t>and sound usage </a:t>
            </a:r>
            <a:r>
              <a:rPr lang="en-US" dirty="0"/>
              <a:t>of crypto</a:t>
            </a:r>
          </a:p>
        </p:txBody>
      </p:sp>
    </p:spTree>
    <p:extLst>
      <p:ext uri="{BB962C8B-B14F-4D97-AF65-F5344CB8AC3E}">
        <p14:creationId xmlns:p14="http://schemas.microsoft.com/office/powerpoint/2010/main" val="412638239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Perfect secrecy of one-time pad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Fix arbitrary distribution over </a:t>
            </a:r>
            <a:r>
              <a:rPr lang="en-US" b="1" dirty="0">
                <a:latin typeface="Monotype Corsiva" panose="03010101010201010101" pitchFamily="66" charset="0"/>
              </a:rPr>
              <a:t>M</a:t>
            </a:r>
            <a:r>
              <a:rPr lang="en-US" b="1" dirty="0"/>
              <a:t> </a:t>
            </a:r>
            <a:r>
              <a:rPr lang="en-US" dirty="0"/>
              <a:t>= {0,1}</a:t>
            </a:r>
            <a:r>
              <a:rPr lang="en-US" baseline="30000" dirty="0"/>
              <a:t>n</a:t>
            </a:r>
            <a:r>
              <a:rPr lang="en-US" dirty="0"/>
              <a:t>, and arbitrary m, c </a:t>
            </a:r>
            <a:r>
              <a:rPr lang="en-US" dirty="0">
                <a:sym typeface="Symbol"/>
              </a:rPr>
              <a:t> {0,1}</a:t>
            </a:r>
            <a:r>
              <a:rPr lang="en-US" baseline="30000" dirty="0">
                <a:sym typeface="Symbol"/>
              </a:rPr>
              <a:t>n</a:t>
            </a:r>
            <a:endParaRPr lang="en-US" dirty="0">
              <a:sym typeface="Symbol"/>
            </a:endParaRPr>
          </a:p>
          <a:p>
            <a:r>
              <a:rPr lang="en-US" dirty="0" err="1">
                <a:sym typeface="Symbol"/>
              </a:rPr>
              <a:t>Pr</a:t>
            </a:r>
            <a:r>
              <a:rPr lang="en-US" dirty="0">
                <a:sym typeface="Symbol"/>
              </a:rPr>
              <a:t>[M = m | C = c] = ?</a:t>
            </a:r>
          </a:p>
          <a:p>
            <a:pPr marL="457200" lvl="1" indent="0">
              <a:buNone/>
            </a:pPr>
            <a:r>
              <a:rPr lang="en-US" dirty="0">
                <a:sym typeface="Symbol"/>
              </a:rPr>
              <a:t>= </a:t>
            </a:r>
            <a:r>
              <a:rPr lang="en-US" dirty="0" err="1">
                <a:sym typeface="Symbol"/>
              </a:rPr>
              <a:t>Pr</a:t>
            </a:r>
            <a:r>
              <a:rPr lang="en-US" dirty="0">
                <a:sym typeface="Symbol"/>
              </a:rPr>
              <a:t>[C = c | M = m] · </a:t>
            </a:r>
            <a:r>
              <a:rPr lang="en-US" dirty="0" err="1">
                <a:sym typeface="Symbol"/>
              </a:rPr>
              <a:t>Pr</a:t>
            </a:r>
            <a:r>
              <a:rPr lang="en-US" dirty="0">
                <a:sym typeface="Symbol"/>
              </a:rPr>
              <a:t>[M = m]/</a:t>
            </a:r>
            <a:r>
              <a:rPr lang="en-US" dirty="0" err="1">
                <a:sym typeface="Symbol"/>
              </a:rPr>
              <a:t>Pr</a:t>
            </a:r>
            <a:r>
              <a:rPr lang="en-US" dirty="0">
                <a:sym typeface="Symbol"/>
              </a:rPr>
              <a:t>[C = c]</a:t>
            </a:r>
          </a:p>
          <a:p>
            <a:pPr marL="457200" lvl="1" indent="0">
              <a:buNone/>
            </a:pPr>
            <a:r>
              <a:rPr lang="en-US" dirty="0">
                <a:sym typeface="Symbol"/>
              </a:rPr>
              <a:t>= </a:t>
            </a:r>
            <a:r>
              <a:rPr lang="en-US" dirty="0" err="1">
                <a:sym typeface="Symbol"/>
              </a:rPr>
              <a:t>Pr</a:t>
            </a:r>
            <a:r>
              <a:rPr lang="en-US" dirty="0">
                <a:sym typeface="Symbol"/>
              </a:rPr>
              <a:t>[K = m  c | M = m] · </a:t>
            </a:r>
            <a:r>
              <a:rPr lang="en-US" dirty="0" err="1">
                <a:sym typeface="Symbol"/>
              </a:rPr>
              <a:t>Pr</a:t>
            </a:r>
            <a:r>
              <a:rPr lang="en-US" dirty="0">
                <a:sym typeface="Symbol"/>
              </a:rPr>
              <a:t>[M = m] / 2</a:t>
            </a:r>
            <a:r>
              <a:rPr lang="en-US" baseline="30000" dirty="0">
                <a:sym typeface="Symbol"/>
              </a:rPr>
              <a:t>-n</a:t>
            </a:r>
            <a:endParaRPr lang="en-US" dirty="0">
              <a:sym typeface="Symbol"/>
            </a:endParaRPr>
          </a:p>
          <a:p>
            <a:pPr marL="457200" lvl="1" indent="0">
              <a:buNone/>
            </a:pPr>
            <a:r>
              <a:rPr lang="en-US" dirty="0">
                <a:sym typeface="Symbol"/>
              </a:rPr>
              <a:t>= 2</a:t>
            </a:r>
            <a:r>
              <a:rPr lang="en-US" baseline="30000" dirty="0">
                <a:sym typeface="Symbol"/>
              </a:rPr>
              <a:t>-n</a:t>
            </a:r>
            <a:r>
              <a:rPr lang="en-US" dirty="0">
                <a:sym typeface="Symbol"/>
              </a:rPr>
              <a:t> · </a:t>
            </a:r>
            <a:r>
              <a:rPr lang="en-US" dirty="0" err="1">
                <a:sym typeface="Symbol"/>
              </a:rPr>
              <a:t>Pr</a:t>
            </a:r>
            <a:r>
              <a:rPr lang="en-US" dirty="0">
                <a:sym typeface="Symbol"/>
              </a:rPr>
              <a:t>[M = m] / 2</a:t>
            </a:r>
            <a:r>
              <a:rPr lang="en-US" baseline="30000" dirty="0">
                <a:sym typeface="Symbol"/>
              </a:rPr>
              <a:t>-n</a:t>
            </a:r>
            <a:endParaRPr lang="en-US" dirty="0">
              <a:sym typeface="Symbol"/>
            </a:endParaRPr>
          </a:p>
          <a:p>
            <a:pPr marL="457200" lvl="1" indent="0">
              <a:buNone/>
            </a:pPr>
            <a:r>
              <a:rPr lang="en-US" dirty="0">
                <a:sym typeface="Symbol"/>
              </a:rPr>
              <a:t>= </a:t>
            </a:r>
            <a:r>
              <a:rPr lang="en-US" dirty="0" err="1">
                <a:sym typeface="Symbol"/>
              </a:rPr>
              <a:t>Pr</a:t>
            </a:r>
            <a:r>
              <a:rPr lang="en-US" dirty="0">
                <a:sym typeface="Symbol"/>
              </a:rPr>
              <a:t>[M = m]</a:t>
            </a:r>
          </a:p>
          <a:p>
            <a:pPr marL="457200" lvl="1" indent="0">
              <a:buNone/>
            </a:pPr>
            <a:endParaRPr lang="en-US" dirty="0">
              <a:sym typeface="Symbol"/>
            </a:endParaRPr>
          </a:p>
          <a:p>
            <a:pPr marL="457200" lvl="1" indent="0">
              <a:buNone/>
            </a:pPr>
            <a:r>
              <a:rPr lang="en-US" dirty="0">
                <a:sym typeface="Symbo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316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Importance of definitions --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Developing a precise definition forces the designer to think about what they really want</a:t>
            </a:r>
          </a:p>
          <a:p>
            <a:pPr lvl="1"/>
            <a:r>
              <a:rPr lang="en-US" dirty="0"/>
              <a:t>What is essential and (sometimes more important) what is not</a:t>
            </a:r>
          </a:p>
          <a:p>
            <a:pPr lvl="2"/>
            <a:r>
              <a:rPr lang="en-US" dirty="0"/>
              <a:t>Often reveals subtleties of the problem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427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Importance of definitions --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i="1" dirty="0"/>
          </a:p>
          <a:p>
            <a:pPr marL="0" indent="0" algn="ctr">
              <a:buNone/>
            </a:pPr>
            <a:r>
              <a:rPr lang="en-US" i="1" dirty="0"/>
              <a:t>If you don’t understand what you want to achieve, how can you possibly know when (or if) you have achieved it?</a:t>
            </a:r>
          </a:p>
        </p:txBody>
      </p:sp>
    </p:spTree>
    <p:extLst>
      <p:ext uri="{BB962C8B-B14F-4D97-AF65-F5344CB8AC3E}">
        <p14:creationId xmlns:p14="http://schemas.microsoft.com/office/powerpoint/2010/main" val="674912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Importance of definitions --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Definitions enable meaningful analysis, evaluation, and comparison of schemes</a:t>
            </a:r>
          </a:p>
          <a:p>
            <a:pPr lvl="1"/>
            <a:r>
              <a:rPr lang="en-US" dirty="0"/>
              <a:t>Does a scheme satisfy the definition?</a:t>
            </a:r>
          </a:p>
          <a:p>
            <a:pPr lvl="1"/>
            <a:r>
              <a:rPr lang="en-US" dirty="0"/>
              <a:t>What definition does it satisfy?</a:t>
            </a:r>
          </a:p>
          <a:p>
            <a:pPr lvl="2"/>
            <a:r>
              <a:rPr lang="en-US" dirty="0"/>
              <a:t>Note: there may be multiple meaningful definitions!</a:t>
            </a:r>
          </a:p>
          <a:p>
            <a:pPr lvl="2"/>
            <a:r>
              <a:rPr lang="en-US" dirty="0"/>
              <a:t>One scheme may be less efficient than another, yet satisfy a stronger security definition</a:t>
            </a:r>
          </a:p>
        </p:txBody>
      </p:sp>
    </p:spTree>
    <p:extLst>
      <p:ext uri="{BB962C8B-B14F-4D97-AF65-F5344CB8AC3E}">
        <p14:creationId xmlns:p14="http://schemas.microsoft.com/office/powerpoint/2010/main" val="3449871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Importance of definitions -- usage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Definitions allow others to understand the security guarantees provided by a scheme</a:t>
            </a:r>
          </a:p>
          <a:p>
            <a:r>
              <a:rPr lang="en-US" dirty="0"/>
              <a:t>Enables schemes to be used as </a:t>
            </a:r>
            <a:r>
              <a:rPr lang="en-US" i="1" dirty="0"/>
              <a:t>components</a:t>
            </a:r>
            <a:r>
              <a:rPr lang="en-US" dirty="0"/>
              <a:t> of a larger system (modularity)</a:t>
            </a:r>
          </a:p>
          <a:p>
            <a:r>
              <a:rPr lang="en-US" dirty="0"/>
              <a:t>Enables one scheme to be substituted for another if they satisfy the same definition</a:t>
            </a:r>
          </a:p>
        </p:txBody>
      </p:sp>
    </p:spTree>
    <p:extLst>
      <p:ext uri="{BB962C8B-B14F-4D97-AF65-F5344CB8AC3E}">
        <p14:creationId xmlns:p14="http://schemas.microsoft.com/office/powerpoint/2010/main" val="880316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3596</TotalTime>
  <Words>2507</Words>
  <Application>Microsoft Office PowerPoint</Application>
  <PresentationFormat>On-screen Show (4:3)</PresentationFormat>
  <Paragraphs>278</Paragraphs>
  <Slides>50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4" baseType="lpstr">
      <vt:lpstr>Arial</vt:lpstr>
      <vt:lpstr>Calibri</vt:lpstr>
      <vt:lpstr>Monotype Corsiva</vt:lpstr>
      <vt:lpstr>Office Theme</vt:lpstr>
      <vt:lpstr>Cryptography</vt:lpstr>
      <vt:lpstr>So far…</vt:lpstr>
      <vt:lpstr>Modern cryptography</vt:lpstr>
      <vt:lpstr>Core principles of modern crypto</vt:lpstr>
      <vt:lpstr>Importance of definitions</vt:lpstr>
      <vt:lpstr>Importance of definitions -- design</vt:lpstr>
      <vt:lpstr>Importance of definitions -- design</vt:lpstr>
      <vt:lpstr>Importance of definitions -- analysis</vt:lpstr>
      <vt:lpstr>Importance of definitions -- usage</vt:lpstr>
      <vt:lpstr>Assumptions</vt:lpstr>
      <vt:lpstr>Importance of clear assumptions</vt:lpstr>
      <vt:lpstr>Proofs of security</vt:lpstr>
      <vt:lpstr>Limitations?</vt:lpstr>
      <vt:lpstr>Nevertheless…</vt:lpstr>
      <vt:lpstr>PowerPoint Presentation</vt:lpstr>
      <vt:lpstr>Crypto definitions (generally)</vt:lpstr>
      <vt:lpstr>Recall</vt:lpstr>
      <vt:lpstr>Private-key encryption</vt:lpstr>
      <vt:lpstr>Threat models for encryption</vt:lpstr>
      <vt:lpstr>Goal of secure encryption?</vt:lpstr>
      <vt:lpstr>Secure encryption?</vt:lpstr>
      <vt:lpstr>Secure encryption?</vt:lpstr>
      <vt:lpstr>Secure encryption?</vt:lpstr>
      <vt:lpstr>The right definition</vt:lpstr>
      <vt:lpstr>PowerPoint Presentation</vt:lpstr>
      <vt:lpstr>Probability review</vt:lpstr>
      <vt:lpstr>Probability review</vt:lpstr>
      <vt:lpstr>Probability review</vt:lpstr>
      <vt:lpstr>Notation</vt:lpstr>
      <vt:lpstr>Probability distributions</vt:lpstr>
      <vt:lpstr>Probability distributions</vt:lpstr>
      <vt:lpstr>Probability distributions</vt:lpstr>
      <vt:lpstr>Probability distributions</vt:lpstr>
      <vt:lpstr>Example 1</vt:lpstr>
      <vt:lpstr>Example 2</vt:lpstr>
      <vt:lpstr>Perfect secrecy (informal)</vt:lpstr>
      <vt:lpstr>Perfect secrecy (informal)</vt:lpstr>
      <vt:lpstr>Perfect secrecy (formal)</vt:lpstr>
      <vt:lpstr>Example 3</vt:lpstr>
      <vt:lpstr>Bayes’s theorem</vt:lpstr>
      <vt:lpstr>Example 4</vt:lpstr>
      <vt:lpstr>Example 4, continued</vt:lpstr>
      <vt:lpstr>Example 4, continued</vt:lpstr>
      <vt:lpstr>Conclusion</vt:lpstr>
      <vt:lpstr>One-time pad</vt:lpstr>
      <vt:lpstr>One-time pad</vt:lpstr>
      <vt:lpstr>One-time pad</vt:lpstr>
      <vt:lpstr>Perfect secrecy of one-time pad</vt:lpstr>
      <vt:lpstr>Perfect secrecy of one-time pad</vt:lpstr>
      <vt:lpstr>Perfect secrecy of one-time pad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217</cp:revision>
  <dcterms:created xsi:type="dcterms:W3CDTF">2014-06-02T02:25:30Z</dcterms:created>
  <dcterms:modified xsi:type="dcterms:W3CDTF">2022-02-02T15:31:15Z</dcterms:modified>
</cp:coreProperties>
</file>