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392" r:id="rId3"/>
    <p:sldId id="400" r:id="rId4"/>
    <p:sldId id="465" r:id="rId5"/>
    <p:sldId id="466" r:id="rId6"/>
    <p:sldId id="416" r:id="rId7"/>
    <p:sldId id="417" r:id="rId8"/>
    <p:sldId id="464" r:id="rId9"/>
    <p:sldId id="418" r:id="rId10"/>
    <p:sldId id="419" r:id="rId11"/>
    <p:sldId id="420" r:id="rId12"/>
    <p:sldId id="421" r:id="rId13"/>
    <p:sldId id="422" r:id="rId14"/>
    <p:sldId id="423" r:id="rId15"/>
    <p:sldId id="424" r:id="rId16"/>
    <p:sldId id="425" r:id="rId17"/>
    <p:sldId id="456" r:id="rId18"/>
    <p:sldId id="427" r:id="rId19"/>
    <p:sldId id="457" r:id="rId20"/>
    <p:sldId id="458" r:id="rId21"/>
    <p:sldId id="459" r:id="rId22"/>
    <p:sldId id="460" r:id="rId23"/>
    <p:sldId id="461" r:id="rId24"/>
    <p:sldId id="462" r:id="rId25"/>
    <p:sldId id="433" r:id="rId26"/>
    <p:sldId id="434" r:id="rId27"/>
    <p:sldId id="435" r:id="rId28"/>
    <p:sldId id="436" r:id="rId29"/>
    <p:sldId id="437" r:id="rId30"/>
    <p:sldId id="438" r:id="rId31"/>
    <p:sldId id="439" r:id="rId32"/>
    <p:sldId id="440" r:id="rId33"/>
    <p:sldId id="441" r:id="rId34"/>
    <p:sldId id="442" r:id="rId35"/>
    <p:sldId id="443" r:id="rId36"/>
    <p:sldId id="444" r:id="rId37"/>
    <p:sldId id="445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CA986-3AF3-4A96-96D9-81DF283B35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77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9AB0C-D430-4F1A-9AA2-4DEE606A15A1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79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>
                <a:solidFill>
                  <a:schemeClr val="tx1"/>
                </a:solidFill>
              </a:rPr>
              <a:t>Lecture 4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same key twice?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baseline="-25000" dirty="0"/>
              <a:t>1 </a:t>
            </a:r>
            <a:r>
              <a:rPr lang="en-US" dirty="0">
                <a:sym typeface="Symbol"/>
              </a:rPr>
              <a:t> m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is information about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, m</a:t>
            </a:r>
            <a:r>
              <a:rPr lang="en-US" baseline="-25000" dirty="0">
                <a:sym typeface="Symbol"/>
              </a:rPr>
              <a:t>2</a:t>
            </a:r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Is this significant?</a:t>
            </a:r>
          </a:p>
          <a:p>
            <a:pPr lvl="1"/>
            <a:r>
              <a:rPr lang="en-US" dirty="0">
                <a:sym typeface="Symbol"/>
              </a:rPr>
              <a:t>No longer perfectly secret!</a:t>
            </a:r>
          </a:p>
          <a:p>
            <a:pPr lvl="1"/>
            <a:r>
              <a:rPr lang="en-US" dirty="0">
                <a:sym typeface="Symbol"/>
              </a:rPr>
              <a:t>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 m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reveals where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, m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differ</a:t>
            </a:r>
          </a:p>
          <a:p>
            <a:pPr lvl="1"/>
            <a:r>
              <a:rPr lang="en-US" dirty="0">
                <a:sym typeface="Symbol"/>
              </a:rPr>
              <a:t>Frequency analysis</a:t>
            </a:r>
          </a:p>
          <a:p>
            <a:pPr lvl="1"/>
            <a:r>
              <a:rPr lang="en-US" dirty="0">
                <a:sym typeface="Symbol"/>
              </a:rPr>
              <a:t>Exploiting characteristics of ASCII…</a:t>
            </a:r>
          </a:p>
        </p:txBody>
      </p:sp>
    </p:spTree>
    <p:extLst>
      <p:ext uri="{BB962C8B-B14F-4D97-AF65-F5344CB8AC3E}">
        <p14:creationId xmlns:p14="http://schemas.microsoft.com/office/powerpoint/2010/main" val="89314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16592" y="6412469"/>
            <a:ext cx="42235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http://benborowiec.com/2011/07/23/better-ascii-table/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638800" y="381000"/>
            <a:ext cx="3235120" cy="6400800"/>
          </a:xfrm>
        </p:spPr>
        <p:txBody>
          <a:bodyPr>
            <a:normAutofit lnSpcReduction="10000"/>
          </a:bodyPr>
          <a:lstStyle/>
          <a:p>
            <a:pPr marL="285750" indent="-285750"/>
            <a:r>
              <a:rPr lang="en-US" sz="3000" dirty="0"/>
              <a:t>Letters all begin with 01…</a:t>
            </a:r>
          </a:p>
          <a:p>
            <a:pPr marL="285750" indent="-285750"/>
            <a:r>
              <a:rPr lang="en-US" sz="3000" dirty="0"/>
              <a:t>The space character begins with 00…</a:t>
            </a:r>
          </a:p>
          <a:p>
            <a:pPr marL="285750" indent="-285750"/>
            <a:r>
              <a:rPr lang="en-US" sz="3000" dirty="0"/>
              <a:t>XOR of two letters gives 00…</a:t>
            </a:r>
          </a:p>
          <a:p>
            <a:pPr marL="285750" indent="-285750"/>
            <a:r>
              <a:rPr lang="en-US" sz="3000" dirty="0"/>
              <a:t>XOR of letter and space gives 01…</a:t>
            </a:r>
          </a:p>
          <a:p>
            <a:pPr marL="285750" indent="-285750"/>
            <a:endParaRPr lang="en-US" sz="3000" dirty="0"/>
          </a:p>
          <a:p>
            <a:pPr marL="285750" indent="-285750"/>
            <a:r>
              <a:rPr lang="en-US" sz="3000" dirty="0"/>
              <a:t>Easy to identify XOR of letter and space!</a:t>
            </a:r>
          </a:p>
          <a:p>
            <a:pPr marL="285750" indent="-285750"/>
            <a:endParaRPr lang="en-US" dirty="0"/>
          </a:p>
        </p:txBody>
      </p:sp>
      <p:pic>
        <p:nvPicPr>
          <p:cNvPr id="7" name="Picture 2" descr="better ascii tab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8800" y="234330"/>
            <a:ext cx="6858000" cy="6075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-152401" y="216931"/>
            <a:ext cx="1480705" cy="6260069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9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pictures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21336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01…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0" y="21336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01…</a:t>
            </a:r>
          </a:p>
        </p:txBody>
      </p:sp>
      <p:sp>
        <p:nvSpPr>
          <p:cNvPr id="7" name="Rectangle 6"/>
          <p:cNvSpPr/>
          <p:nvPr/>
        </p:nvSpPr>
        <p:spPr>
          <a:xfrm>
            <a:off x="3733800" y="21336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01…</a:t>
            </a:r>
          </a:p>
        </p:txBody>
      </p:sp>
      <p:sp>
        <p:nvSpPr>
          <p:cNvPr id="8" name="Rectangle 7"/>
          <p:cNvSpPr/>
          <p:nvPr/>
        </p:nvSpPr>
        <p:spPr>
          <a:xfrm>
            <a:off x="5181600" y="21336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00…</a:t>
            </a:r>
          </a:p>
        </p:txBody>
      </p:sp>
      <p:sp>
        <p:nvSpPr>
          <p:cNvPr id="9" name="Rectangle 8"/>
          <p:cNvSpPr/>
          <p:nvPr/>
        </p:nvSpPr>
        <p:spPr>
          <a:xfrm>
            <a:off x="838200" y="3505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01…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86000" y="3505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01…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33800" y="3505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01…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181600" y="3505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01…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8200" y="5029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00…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286000" y="5029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00…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33800" y="5029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00…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181600" y="5029200"/>
            <a:ext cx="1447800" cy="533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01…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58000" y="2006025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…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858000" y="3352800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…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858000" y="4876800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…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181600" y="2133600"/>
            <a:ext cx="1447800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00…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81600" y="3505200"/>
            <a:ext cx="1447800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01…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181600" y="5029200"/>
            <a:ext cx="1447800" cy="533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/>
              <a:t>01010000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2480164" y="6096000"/>
            <a:ext cx="3692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01010000 = 00100000 </a:t>
            </a:r>
            <a:r>
              <a:rPr lang="en-US" sz="2400" dirty="0">
                <a:sym typeface="Symbol"/>
              </a:rPr>
              <a:t> ??</a:t>
            </a:r>
            <a:r>
              <a:rPr lang="en-US" sz="2400" dirty="0"/>
              <a:t>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459324" y="6096000"/>
            <a:ext cx="3712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01010000 = 00100000 </a:t>
            </a:r>
            <a:r>
              <a:rPr lang="en-US" sz="2400" dirty="0">
                <a:sym typeface="Symbol"/>
              </a:rPr>
              <a:t> ‘p’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479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6" grpId="1" animBg="1"/>
      <p:bldP spid="19" grpId="0"/>
      <p:bldP spid="20" grpId="0" animBg="1"/>
      <p:bldP spid="21" grpId="0" animBg="1"/>
      <p:bldP spid="22" grpId="0" animBg="1"/>
      <p:bldP spid="23" grpId="0"/>
      <p:bldP spid="23" grpId="1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One-time pad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Drawbacks</a:t>
            </a:r>
          </a:p>
          <a:p>
            <a:pPr lvl="1"/>
            <a:r>
              <a:rPr lang="en-US" dirty="0"/>
              <a:t>Key as long the message</a:t>
            </a:r>
          </a:p>
          <a:p>
            <a:pPr lvl="1"/>
            <a:r>
              <a:rPr lang="en-US" dirty="0"/>
              <a:t>Only secure if each key is used to encrypt </a:t>
            </a:r>
            <a:r>
              <a:rPr lang="en-US" i="1" dirty="0"/>
              <a:t>once</a:t>
            </a:r>
          </a:p>
          <a:p>
            <a:pPr lvl="1"/>
            <a:r>
              <a:rPr lang="en-US" dirty="0"/>
              <a:t>Trivially broken by a known-plaintext attack</a:t>
            </a:r>
          </a:p>
          <a:p>
            <a:pPr lvl="1"/>
            <a:endParaRPr lang="en-US" dirty="0"/>
          </a:p>
          <a:p>
            <a:r>
              <a:rPr lang="en-US" dirty="0"/>
              <a:t>All these limitations are </a:t>
            </a:r>
            <a:r>
              <a:rPr lang="en-US" i="1" dirty="0"/>
              <a:t>inherent</a:t>
            </a:r>
            <a:r>
              <a:rPr lang="en-US" dirty="0"/>
              <a:t> for schemes achieving perfect secrecy</a:t>
            </a:r>
          </a:p>
          <a:p>
            <a:pPr lvl="1"/>
            <a:r>
              <a:rPr lang="en-US" dirty="0"/>
              <a:t>I.e., it’s not just a problem with the OTP</a:t>
            </a:r>
          </a:p>
        </p:txBody>
      </p:sp>
    </p:spTree>
    <p:extLst>
      <p:ext uri="{BB962C8B-B14F-4D97-AF65-F5344CB8AC3E}">
        <p14:creationId xmlns:p14="http://schemas.microsoft.com/office/powerpoint/2010/main" val="754781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Optimality of the one-time pad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Theorem: if (Gen, Enc, Dec) with message space </a:t>
            </a:r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dirty="0"/>
              <a:t> is perfectly secret, then |</a:t>
            </a:r>
            <a:r>
              <a:rPr lang="en-US" b="1" dirty="0">
                <a:latin typeface="Monotype Corsiva" panose="03010101010201010101" pitchFamily="66" charset="0"/>
              </a:rPr>
              <a:t>K</a:t>
            </a:r>
            <a:r>
              <a:rPr lang="en-US" dirty="0"/>
              <a:t>| ≥ |</a:t>
            </a:r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dirty="0"/>
              <a:t>|</a:t>
            </a:r>
          </a:p>
          <a:p>
            <a:r>
              <a:rPr lang="en-US" dirty="0"/>
              <a:t>Intuition: </a:t>
            </a:r>
          </a:p>
          <a:p>
            <a:pPr lvl="1"/>
            <a:r>
              <a:rPr lang="en-US" dirty="0"/>
              <a:t>Given any </a:t>
            </a:r>
            <a:r>
              <a:rPr lang="en-US" dirty="0" err="1"/>
              <a:t>ciphertext</a:t>
            </a:r>
            <a:r>
              <a:rPr lang="en-US" dirty="0"/>
              <a:t>, try decrypting under every possible key in </a:t>
            </a:r>
            <a:r>
              <a:rPr lang="en-US" b="1" dirty="0">
                <a:latin typeface="Monotype Corsiva" panose="03010101010201010101" pitchFamily="66" charset="0"/>
              </a:rPr>
              <a:t>K</a:t>
            </a:r>
            <a:endParaRPr lang="en-US" dirty="0">
              <a:latin typeface="Monotype Corsiva" panose="03010101010201010101" pitchFamily="66" charset="0"/>
            </a:endParaRPr>
          </a:p>
          <a:p>
            <a:pPr lvl="1"/>
            <a:r>
              <a:rPr lang="en-US" dirty="0"/>
              <a:t>This gives a list of up to |</a:t>
            </a:r>
            <a:r>
              <a:rPr lang="en-US" b="1" dirty="0">
                <a:latin typeface="Monotype Corsiva" panose="03010101010201010101" pitchFamily="66" charset="0"/>
              </a:rPr>
              <a:t>K</a:t>
            </a:r>
            <a:r>
              <a:rPr lang="en-US" dirty="0"/>
              <a:t>| possible messages</a:t>
            </a:r>
          </a:p>
          <a:p>
            <a:pPr lvl="1"/>
            <a:r>
              <a:rPr lang="en-US" dirty="0"/>
              <a:t>If |</a:t>
            </a:r>
            <a:r>
              <a:rPr lang="en-US" b="1" dirty="0">
                <a:latin typeface="Monotype Corsiva" panose="03010101010201010101" pitchFamily="66" charset="0"/>
              </a:rPr>
              <a:t>K</a:t>
            </a:r>
            <a:r>
              <a:rPr lang="en-US" dirty="0"/>
              <a:t>| &lt; |</a:t>
            </a:r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dirty="0"/>
              <a:t>|, some message is not on the list</a:t>
            </a:r>
          </a:p>
        </p:txBody>
      </p:sp>
    </p:spTree>
    <p:extLst>
      <p:ext uri="{BB962C8B-B14F-4D97-AF65-F5344CB8AC3E}">
        <p14:creationId xmlns:p14="http://schemas.microsoft.com/office/powerpoint/2010/main" val="19711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Optimality of the one-time pad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Theorem: if (Gen, </a:t>
            </a:r>
            <a:r>
              <a:rPr lang="en-US" dirty="0" err="1"/>
              <a:t>Enc</a:t>
            </a:r>
            <a:r>
              <a:rPr lang="en-US" dirty="0"/>
              <a:t>, Dec) with message space </a:t>
            </a:r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dirty="0"/>
              <a:t> is perfectly secret, then |</a:t>
            </a:r>
            <a:r>
              <a:rPr lang="en-US" b="1" dirty="0">
                <a:latin typeface="Monotype Corsiva" panose="03010101010201010101" pitchFamily="66" charset="0"/>
              </a:rPr>
              <a:t>K</a:t>
            </a:r>
            <a:r>
              <a:rPr lang="en-US" dirty="0"/>
              <a:t>| ≥ |</a:t>
            </a:r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dirty="0"/>
              <a:t>|.</a:t>
            </a:r>
          </a:p>
          <a:p>
            <a:r>
              <a:rPr lang="en-US" dirty="0"/>
              <a:t>Proof: </a:t>
            </a:r>
          </a:p>
          <a:p>
            <a:pPr lvl="1"/>
            <a:r>
              <a:rPr lang="en-US" dirty="0"/>
              <a:t>Assume |</a:t>
            </a:r>
            <a:r>
              <a:rPr lang="en-US" b="1" dirty="0">
                <a:latin typeface="Monotype Corsiva" panose="03010101010201010101" pitchFamily="66" charset="0"/>
              </a:rPr>
              <a:t>K</a:t>
            </a:r>
            <a:r>
              <a:rPr lang="en-US" dirty="0"/>
              <a:t>| &lt; |</a:t>
            </a:r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dirty="0"/>
              <a:t>|</a:t>
            </a:r>
          </a:p>
          <a:p>
            <a:pPr lvl="1"/>
            <a:r>
              <a:rPr lang="en-US" dirty="0"/>
              <a:t>Need to show that there is a distribution on </a:t>
            </a:r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a message m, and a </a:t>
            </a:r>
            <a:r>
              <a:rPr lang="en-US" dirty="0" err="1"/>
              <a:t>ciphertext</a:t>
            </a:r>
            <a:r>
              <a:rPr lang="en-US" dirty="0"/>
              <a:t> c such that</a:t>
            </a:r>
            <a:br>
              <a:rPr lang="en-US" dirty="0"/>
            </a:br>
            <a:r>
              <a:rPr lang="en-US" dirty="0"/>
              <a:t>                 </a:t>
            </a:r>
            <a:r>
              <a:rPr lang="en-US" dirty="0" err="1"/>
              <a:t>Pr</a:t>
            </a:r>
            <a:r>
              <a:rPr lang="en-US" dirty="0"/>
              <a:t>[M=m | C=c] </a:t>
            </a:r>
            <a:r>
              <a:rPr lang="en-US" dirty="0">
                <a:sym typeface="Symbol"/>
              </a:rPr>
              <a:t>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[M=m]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Optimality of the one-time pad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Proof, continued</a:t>
            </a:r>
          </a:p>
          <a:p>
            <a:pPr lvl="1"/>
            <a:r>
              <a:rPr lang="en-US" dirty="0"/>
              <a:t>Take the uniform distribution on </a:t>
            </a:r>
            <a:r>
              <a:rPr lang="en-US" b="1" dirty="0">
                <a:latin typeface="Monotype Corsiva" panose="03010101010201010101" pitchFamily="66" charset="0"/>
              </a:rPr>
              <a:t>M</a:t>
            </a:r>
            <a:endParaRPr lang="en-US" dirty="0">
              <a:latin typeface="Monotype Corsiva" panose="03010101010201010101" pitchFamily="66" charset="0"/>
            </a:endParaRPr>
          </a:p>
          <a:p>
            <a:pPr lvl="1"/>
            <a:r>
              <a:rPr lang="en-US" dirty="0"/>
              <a:t>Take any </a:t>
            </a:r>
            <a:r>
              <a:rPr lang="en-US" dirty="0" err="1"/>
              <a:t>ciphertext</a:t>
            </a:r>
            <a:r>
              <a:rPr lang="en-US" dirty="0"/>
              <a:t> c</a:t>
            </a:r>
          </a:p>
          <a:p>
            <a:pPr lvl="1"/>
            <a:r>
              <a:rPr lang="en-US" dirty="0"/>
              <a:t>Consider the set M(c) = { Dec</a:t>
            </a:r>
            <a:r>
              <a:rPr lang="en-US" baseline="-25000" dirty="0"/>
              <a:t>k</a:t>
            </a:r>
            <a:r>
              <a:rPr lang="en-US" dirty="0"/>
              <a:t>(c) }</a:t>
            </a:r>
            <a:r>
              <a:rPr lang="en-US" baseline="-25000" dirty="0" err="1"/>
              <a:t>k</a:t>
            </a:r>
            <a:r>
              <a:rPr lang="en-US" baseline="-25000" dirty="0" err="1">
                <a:sym typeface="Symbol"/>
              </a:rPr>
              <a:t></a:t>
            </a:r>
            <a:r>
              <a:rPr lang="en-US" b="1" baseline="-25000" dirty="0" err="1">
                <a:latin typeface="Monotype Corsiva" panose="03010101010201010101" pitchFamily="66" charset="0"/>
                <a:sym typeface="Symbol"/>
              </a:rPr>
              <a:t>K</a:t>
            </a:r>
            <a:r>
              <a:rPr lang="en-US" dirty="0">
                <a:sym typeface="Symbol"/>
              </a:rPr>
              <a:t> </a:t>
            </a:r>
          </a:p>
          <a:p>
            <a:pPr lvl="2"/>
            <a:r>
              <a:rPr lang="en-US" dirty="0">
                <a:sym typeface="Symbol"/>
              </a:rPr>
              <a:t>These are the only possible messages that could yield the </a:t>
            </a:r>
            <a:r>
              <a:rPr lang="en-US" dirty="0" err="1">
                <a:sym typeface="Symbol"/>
              </a:rPr>
              <a:t>ciphertext</a:t>
            </a:r>
            <a:r>
              <a:rPr lang="en-US" dirty="0">
                <a:sym typeface="Symbol"/>
              </a:rPr>
              <a:t> c</a:t>
            </a:r>
          </a:p>
          <a:p>
            <a:pPr lvl="1"/>
            <a:r>
              <a:rPr lang="en-US" dirty="0">
                <a:sym typeface="Symbol"/>
              </a:rPr>
              <a:t>|M(c)| ≤ |</a:t>
            </a:r>
            <a:r>
              <a:rPr lang="en-US" b="1" dirty="0">
                <a:latin typeface="Monotype Corsiva" panose="03010101010201010101" pitchFamily="66" charset="0"/>
                <a:sym typeface="Symbol"/>
              </a:rPr>
              <a:t>K</a:t>
            </a:r>
            <a:r>
              <a:rPr lang="en-US" dirty="0">
                <a:sym typeface="Symbol"/>
              </a:rPr>
              <a:t>| &lt; |</a:t>
            </a:r>
            <a:r>
              <a:rPr lang="en-US" b="1" dirty="0">
                <a:latin typeface="Monotype Corsiva" panose="03010101010201010101" pitchFamily="66" charset="0"/>
                <a:sym typeface="Symbol"/>
              </a:rPr>
              <a:t>M</a:t>
            </a:r>
            <a:r>
              <a:rPr lang="en-US" dirty="0">
                <a:sym typeface="Symbol"/>
              </a:rPr>
              <a:t>|, so there is some m that is not in M(c)</a:t>
            </a:r>
          </a:p>
          <a:p>
            <a:pPr lvl="2"/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[M=m | C=c] = 0 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[M=m]</a:t>
            </a:r>
          </a:p>
        </p:txBody>
      </p:sp>
    </p:spTree>
    <p:extLst>
      <p:ext uri="{BB962C8B-B14F-4D97-AF65-F5344CB8AC3E}">
        <p14:creationId xmlns:p14="http://schemas.microsoft.com/office/powerpoint/2010/main" val="420720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 we stand?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defined the notion of perfect secrecy</a:t>
            </a:r>
          </a:p>
          <a:p>
            <a:r>
              <a:rPr lang="en-US" dirty="0"/>
              <a:t>We proved that the one-time pad achieves it!</a:t>
            </a:r>
          </a:p>
          <a:p>
            <a:r>
              <a:rPr lang="en-US" dirty="0"/>
              <a:t>We proved that the one-time pad is optimal!</a:t>
            </a:r>
          </a:p>
          <a:p>
            <a:pPr lvl="1"/>
            <a:r>
              <a:rPr lang="en-US" dirty="0"/>
              <a:t>E.g., we cannot improve the key length</a:t>
            </a:r>
          </a:p>
          <a:p>
            <a:r>
              <a:rPr lang="en-US" dirty="0"/>
              <a:t>Are we done?</a:t>
            </a:r>
          </a:p>
          <a:p>
            <a:endParaRPr lang="en-US" dirty="0"/>
          </a:p>
          <a:p>
            <a:r>
              <a:rPr lang="en-US" dirty="0"/>
              <a:t>Do better </a:t>
            </a:r>
            <a:r>
              <a:rPr lang="en-US" i="1" dirty="0"/>
              <a:t>by relaxing the definition </a:t>
            </a:r>
            <a:endParaRPr lang="en-US" dirty="0"/>
          </a:p>
          <a:p>
            <a:pPr lvl="1"/>
            <a:r>
              <a:rPr lang="en-US" dirty="0"/>
              <a:t>But in a meaningful way…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6887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Perfect secrecy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Requires that </a:t>
            </a:r>
            <a:r>
              <a:rPr lang="en-US" i="1" dirty="0"/>
              <a:t>absolutely no information</a:t>
            </a:r>
            <a:r>
              <a:rPr lang="en-US" dirty="0"/>
              <a:t> about the plaintext is leaked, even to eavesdroppers </a:t>
            </a:r>
            <a:r>
              <a:rPr lang="en-US" i="1" dirty="0"/>
              <a:t>with unlimited computational power</a:t>
            </a:r>
            <a:endParaRPr lang="en-US" dirty="0"/>
          </a:p>
          <a:p>
            <a:pPr lvl="1"/>
            <a:r>
              <a:rPr lang="en-US" dirty="0"/>
              <a:t>The definition has some inherent drawbacks</a:t>
            </a:r>
          </a:p>
          <a:p>
            <a:pPr lvl="1"/>
            <a:r>
              <a:rPr lang="en-US" dirty="0"/>
              <a:t>The definition seems unnecessarily strong…</a:t>
            </a:r>
          </a:p>
        </p:txBody>
      </p:sp>
    </p:spTree>
    <p:extLst>
      <p:ext uri="{BB962C8B-B14F-4D97-AF65-F5344CB8AC3E}">
        <p14:creationId xmlns:p14="http://schemas.microsoft.com/office/powerpoint/2010/main" val="1818504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secrecy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Would be ok if a scheme leaked information </a:t>
            </a:r>
            <a:r>
              <a:rPr lang="en-US" i="1" dirty="0"/>
              <a:t>with tiny probability</a:t>
            </a:r>
            <a:r>
              <a:rPr lang="en-US" dirty="0"/>
              <a:t> to eavesdroppers </a:t>
            </a:r>
            <a:r>
              <a:rPr lang="en-US" i="1" dirty="0"/>
              <a:t>with bounded computing resources/running time</a:t>
            </a:r>
            <a:endParaRPr lang="en-US" dirty="0"/>
          </a:p>
          <a:p>
            <a:r>
              <a:rPr lang="en-US" dirty="0"/>
              <a:t>I.e., we can relax perfect secrecy by</a:t>
            </a:r>
          </a:p>
          <a:p>
            <a:pPr lvl="1"/>
            <a:r>
              <a:rPr lang="en-US" dirty="0"/>
              <a:t>Allowing security to “fail” with tiny probability </a:t>
            </a:r>
          </a:p>
          <a:p>
            <a:pPr lvl="1"/>
            <a:r>
              <a:rPr lang="en-US" dirty="0"/>
              <a:t>Restricting attention to “efficient” attackers</a:t>
            </a:r>
          </a:p>
        </p:txBody>
      </p:sp>
    </p:spTree>
    <p:extLst>
      <p:ext uri="{BB962C8B-B14F-4D97-AF65-F5344CB8AC3E}">
        <p14:creationId xmlns:p14="http://schemas.microsoft.com/office/powerpoint/2010/main" val="414890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Perfect secrecy (formal)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Encryption scheme (Gen, </a:t>
            </a:r>
            <a:r>
              <a:rPr lang="en-US" sz="2800" dirty="0" err="1"/>
              <a:t>Enc</a:t>
            </a:r>
            <a:r>
              <a:rPr lang="en-US" sz="2800" dirty="0"/>
              <a:t>, Dec) with message space </a:t>
            </a:r>
            <a:r>
              <a:rPr lang="en-US" sz="2800" b="1" dirty="0">
                <a:latin typeface="Monotype Corsiva" panose="03010101010201010101" pitchFamily="66" charset="0"/>
              </a:rPr>
              <a:t>M</a:t>
            </a:r>
            <a:r>
              <a:rPr lang="en-US" sz="2800" dirty="0"/>
              <a:t> and </a:t>
            </a:r>
            <a:r>
              <a:rPr lang="en-US" sz="2800" dirty="0" err="1"/>
              <a:t>ciphertext</a:t>
            </a:r>
            <a:r>
              <a:rPr lang="en-US" sz="2800" dirty="0"/>
              <a:t> space </a:t>
            </a:r>
            <a:r>
              <a:rPr lang="en-US" sz="2800" b="1" dirty="0">
                <a:latin typeface="Monotype Corsiva" panose="03010101010201010101" pitchFamily="66" charset="0"/>
              </a:rPr>
              <a:t>C</a:t>
            </a:r>
            <a:r>
              <a:rPr lang="en-US" sz="2800" dirty="0"/>
              <a:t> is </a:t>
            </a:r>
            <a:r>
              <a:rPr lang="en-US" sz="2800" i="1" dirty="0"/>
              <a:t>perfectly secret</a:t>
            </a:r>
            <a:r>
              <a:rPr lang="en-US" sz="2800" dirty="0"/>
              <a:t> if for every distribution over </a:t>
            </a:r>
            <a:r>
              <a:rPr lang="en-US" sz="2800" b="1" dirty="0">
                <a:latin typeface="Monotype Corsiva" panose="03010101010201010101" pitchFamily="66" charset="0"/>
              </a:rPr>
              <a:t>M</a:t>
            </a:r>
            <a:r>
              <a:rPr lang="en-US" sz="2800" dirty="0"/>
              <a:t>, every m </a:t>
            </a:r>
            <a:r>
              <a:rPr lang="en-US" sz="2800" dirty="0">
                <a:sym typeface="Symbol"/>
              </a:rPr>
              <a:t> </a:t>
            </a:r>
            <a:r>
              <a:rPr lang="en-US" sz="2800" b="1" dirty="0">
                <a:latin typeface="Monotype Corsiva" panose="03010101010201010101" pitchFamily="66" charset="0"/>
                <a:sym typeface="Symbol"/>
              </a:rPr>
              <a:t>M</a:t>
            </a:r>
            <a:r>
              <a:rPr lang="en-US" sz="2800" dirty="0">
                <a:sym typeface="Symbol"/>
              </a:rPr>
              <a:t>, and every c  </a:t>
            </a:r>
            <a:r>
              <a:rPr lang="en-US" sz="2800" b="1" dirty="0">
                <a:latin typeface="Monotype Corsiva" panose="03010101010201010101" pitchFamily="66" charset="0"/>
                <a:sym typeface="Symbol"/>
              </a:rPr>
              <a:t>C</a:t>
            </a:r>
            <a:r>
              <a:rPr lang="en-US" sz="2800" b="1" dirty="0">
                <a:sym typeface="Symbol"/>
              </a:rPr>
              <a:t> </a:t>
            </a:r>
            <a:r>
              <a:rPr lang="en-US" sz="2800" dirty="0">
                <a:sym typeface="Symbol"/>
              </a:rPr>
              <a:t>with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dirty="0">
                <a:sym typeface="Symbol"/>
              </a:rPr>
              <a:t>[C=c] &gt; 0, it holds that</a:t>
            </a:r>
            <a:br>
              <a:rPr lang="en-US" sz="2800" dirty="0">
                <a:sym typeface="Symbol"/>
              </a:rPr>
            </a:br>
            <a:r>
              <a:rPr lang="en-US" sz="2800" dirty="0">
                <a:sym typeface="Symbol"/>
              </a:rPr>
              <a:t>                </a:t>
            </a:r>
            <a:br>
              <a:rPr lang="en-US" sz="2800" dirty="0">
                <a:sym typeface="Symbol"/>
              </a:rPr>
            </a:br>
            <a:r>
              <a:rPr lang="en-US" sz="2800" dirty="0">
                <a:sym typeface="Symbol"/>
              </a:rPr>
              <a:t>                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dirty="0">
                <a:sym typeface="Symbol"/>
              </a:rPr>
              <a:t>[M = m | C = c] =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dirty="0">
                <a:sym typeface="Symbol"/>
              </a:rPr>
              <a:t>[M = m].</a:t>
            </a:r>
          </a:p>
          <a:p>
            <a:endParaRPr lang="en-US" sz="2800" dirty="0">
              <a:sym typeface="Symbol"/>
            </a:endParaRPr>
          </a:p>
          <a:p>
            <a:r>
              <a:rPr lang="en-US" sz="2800" dirty="0">
                <a:sym typeface="Symbol"/>
              </a:rPr>
              <a:t>I.e., the distribution of M does not change, even conditioned on observing the ciphertext</a:t>
            </a:r>
          </a:p>
        </p:txBody>
      </p:sp>
    </p:spTree>
    <p:extLst>
      <p:ext uri="{BB962C8B-B14F-4D97-AF65-F5344CB8AC3E}">
        <p14:creationId xmlns:p14="http://schemas.microsoft.com/office/powerpoint/2010/main" val="1220538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Tiny probability of failure?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Say security fails with probability 2</a:t>
            </a:r>
            <a:r>
              <a:rPr lang="en-US" baseline="30000" dirty="0"/>
              <a:t>-60</a:t>
            </a:r>
            <a:endParaRPr lang="en-US" dirty="0"/>
          </a:p>
          <a:p>
            <a:pPr lvl="1"/>
            <a:r>
              <a:rPr lang="en-US" dirty="0"/>
              <a:t>Should we be concerned about this?</a:t>
            </a:r>
          </a:p>
          <a:p>
            <a:pPr lvl="1"/>
            <a:r>
              <a:rPr lang="en-US" dirty="0"/>
              <a:t>With probability &gt; 2</a:t>
            </a:r>
            <a:r>
              <a:rPr lang="en-US" baseline="30000" dirty="0"/>
              <a:t>-60</a:t>
            </a:r>
            <a:r>
              <a:rPr lang="en-US" dirty="0"/>
              <a:t>, the sender and receiver will both be struck by lightning in the next year…</a:t>
            </a:r>
          </a:p>
          <a:p>
            <a:pPr lvl="1"/>
            <a:r>
              <a:rPr lang="en-US" dirty="0"/>
              <a:t>Something that occurs with probability 2</a:t>
            </a:r>
            <a:r>
              <a:rPr lang="en-US" baseline="30000" dirty="0"/>
              <a:t>-60</a:t>
            </a:r>
            <a:r>
              <a:rPr lang="en-US" dirty="0"/>
              <a:t>/sec is expected to occur once every 100 billion years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27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Bounded attackers?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Consider brute-force search of key space; assume one key can be tested per clock cycle</a:t>
            </a:r>
          </a:p>
          <a:p>
            <a:r>
              <a:rPr lang="en-US" dirty="0"/>
              <a:t>Desktop computer </a:t>
            </a:r>
            <a:r>
              <a:rPr lang="en-US" dirty="0">
                <a:sym typeface="Symbol"/>
              </a:rPr>
              <a:t> 2</a:t>
            </a:r>
            <a:r>
              <a:rPr lang="en-US" baseline="30000" dirty="0">
                <a:sym typeface="Symbol"/>
              </a:rPr>
              <a:t>57</a:t>
            </a:r>
            <a:r>
              <a:rPr lang="en-US" dirty="0">
                <a:sym typeface="Symbol"/>
              </a:rPr>
              <a:t> keys/year</a:t>
            </a:r>
          </a:p>
          <a:p>
            <a:r>
              <a:rPr lang="en-US" dirty="0">
                <a:sym typeface="Symbol"/>
              </a:rPr>
              <a:t>Supercomputer  10</a:t>
            </a:r>
            <a:r>
              <a:rPr lang="en-US" baseline="30000" dirty="0">
                <a:sym typeface="Symbol"/>
              </a:rPr>
              <a:t>17</a:t>
            </a:r>
            <a:r>
              <a:rPr lang="en-US" dirty="0">
                <a:sym typeface="Symbol"/>
              </a:rPr>
              <a:t> flops  2</a:t>
            </a:r>
            <a:r>
              <a:rPr lang="en-US" baseline="30000" dirty="0">
                <a:sym typeface="Symbol"/>
              </a:rPr>
              <a:t>80</a:t>
            </a:r>
            <a:r>
              <a:rPr lang="en-US" dirty="0">
                <a:sym typeface="Symbol"/>
              </a:rPr>
              <a:t> keys/year</a:t>
            </a:r>
          </a:p>
          <a:p>
            <a:r>
              <a:rPr lang="en-US" dirty="0">
                <a:sym typeface="Symbol"/>
              </a:rPr>
              <a:t>Supercomputer since Big Bang  2</a:t>
            </a:r>
            <a:r>
              <a:rPr lang="en-US" baseline="30000" dirty="0">
                <a:sym typeface="Symbol"/>
              </a:rPr>
              <a:t>112</a:t>
            </a:r>
            <a:r>
              <a:rPr lang="en-US" dirty="0">
                <a:sym typeface="Symbol"/>
              </a:rPr>
              <a:t> keys</a:t>
            </a:r>
          </a:p>
          <a:p>
            <a:pPr lvl="1"/>
            <a:r>
              <a:rPr lang="en-US" dirty="0">
                <a:sym typeface="Symbol"/>
              </a:rPr>
              <a:t>Restricting attention to attackers limited to trying 2</a:t>
            </a:r>
            <a:r>
              <a:rPr lang="en-US" baseline="30000" dirty="0">
                <a:sym typeface="Symbol"/>
              </a:rPr>
              <a:t>112</a:t>
            </a:r>
            <a:r>
              <a:rPr lang="en-US" dirty="0">
                <a:sym typeface="Symbol"/>
              </a:rPr>
              <a:t> keys is fine!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Modern key spaces: 2</a:t>
            </a:r>
            <a:r>
              <a:rPr lang="en-US" baseline="30000" dirty="0">
                <a:sym typeface="Symbol"/>
              </a:rPr>
              <a:t>128</a:t>
            </a:r>
            <a:r>
              <a:rPr lang="en-US" dirty="0">
                <a:sym typeface="Symbol"/>
              </a:rPr>
              <a:t> keys or more…</a:t>
            </a:r>
          </a:p>
        </p:txBody>
      </p:sp>
    </p:spTree>
    <p:extLst>
      <p:ext uri="{BB962C8B-B14F-4D97-AF65-F5344CB8AC3E}">
        <p14:creationId xmlns:p14="http://schemas.microsoft.com/office/powerpoint/2010/main" val="125125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give an alternate (but equivalent) definition of perfect secrecy</a:t>
            </a:r>
          </a:p>
          <a:p>
            <a:pPr lvl="1"/>
            <a:r>
              <a:rPr lang="en-US" dirty="0"/>
              <a:t>Using a randomized experiment</a:t>
            </a:r>
          </a:p>
          <a:p>
            <a:r>
              <a:rPr lang="en-US" dirty="0"/>
              <a:t>That definition has a natural relaxation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51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Perfect </a:t>
            </a:r>
            <a:r>
              <a:rPr lang="en-US" dirty="0" err="1"/>
              <a:t>indistinguishability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ym typeface="Symbol"/>
              </a:rPr>
              <a:t> </a:t>
            </a:r>
            <a:r>
              <a:rPr lang="en-US" dirty="0"/>
              <a:t>= (Gen, </a:t>
            </a:r>
            <a:r>
              <a:rPr lang="en-US" dirty="0" err="1"/>
              <a:t>Enc</a:t>
            </a:r>
            <a:r>
              <a:rPr lang="en-US" dirty="0"/>
              <a:t>, Dec), message space </a:t>
            </a:r>
            <a:r>
              <a:rPr lang="en-US" b="1" dirty="0">
                <a:latin typeface="Monotype Corsiva" panose="03010101010201010101" pitchFamily="66" charset="0"/>
              </a:rPr>
              <a:t>M</a:t>
            </a:r>
          </a:p>
          <a:p>
            <a:r>
              <a:rPr lang="en-US" dirty="0"/>
              <a:t>Informal</a:t>
            </a:r>
            <a:r>
              <a:rPr lang="en-US" dirty="0">
                <a:sym typeface="Wingdings" panose="05000000000000000000" pitchFamily="2" charset="2"/>
              </a:rPr>
              <a:t>ly: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Two messages m</a:t>
            </a:r>
            <a:r>
              <a:rPr lang="en-US" baseline="-25000" dirty="0">
                <a:sym typeface="Wingdings" panose="05000000000000000000" pitchFamily="2" charset="2"/>
              </a:rPr>
              <a:t>0</a:t>
            </a:r>
            <a:r>
              <a:rPr lang="en-US" dirty="0">
                <a:sym typeface="Wingdings" panose="05000000000000000000" pitchFamily="2" charset="2"/>
              </a:rPr>
              <a:t>, m</a:t>
            </a:r>
            <a:r>
              <a:rPr lang="en-US" baseline="-25000" dirty="0">
                <a:sym typeface="Wingdings" panose="05000000000000000000" pitchFamily="2" charset="2"/>
              </a:rPr>
              <a:t>1</a:t>
            </a:r>
            <a:r>
              <a:rPr lang="en-US" dirty="0">
                <a:sym typeface="Wingdings" panose="05000000000000000000" pitchFamily="2" charset="2"/>
              </a:rPr>
              <a:t>; one is chosen and encrypted (using unknown k) to give c </a:t>
            </a:r>
            <a:r>
              <a:rPr lang="en-US" dirty="0">
                <a:sym typeface="Symbol"/>
              </a:rPr>
              <a:t>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</a:t>
            </a:r>
            <a:r>
              <a:rPr lang="en-US" dirty="0" err="1">
                <a:sym typeface="Symbol"/>
              </a:rPr>
              <a:t>m</a:t>
            </a:r>
            <a:r>
              <a:rPr lang="en-US" baseline="-25000" dirty="0" err="1">
                <a:sym typeface="Symbol"/>
              </a:rPr>
              <a:t>b</a:t>
            </a:r>
            <a:r>
              <a:rPr lang="en-US" dirty="0">
                <a:sym typeface="Symbol"/>
              </a:rPr>
              <a:t>) </a:t>
            </a:r>
          </a:p>
          <a:p>
            <a:pPr lvl="1"/>
            <a:r>
              <a:rPr lang="en-US" dirty="0">
                <a:sym typeface="Symbol"/>
              </a:rPr>
              <a:t>Adversary A is given c and tries to determine which message was encrypted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Symbol"/>
              </a:rPr>
              <a:t>  is perfectly indistinguishable if </a:t>
            </a:r>
            <a:r>
              <a:rPr lang="en-US" i="1" dirty="0">
                <a:sym typeface="Symbol"/>
              </a:rPr>
              <a:t>no</a:t>
            </a:r>
            <a:r>
              <a:rPr lang="en-US" dirty="0">
                <a:sym typeface="Symbol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A can guess correctly with probability </a:t>
            </a:r>
            <a:r>
              <a:rPr lang="en-US" i="1" dirty="0">
                <a:sym typeface="Wingdings" panose="05000000000000000000" pitchFamily="2" charset="2"/>
              </a:rPr>
              <a:t>any better than ½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64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Perfect </a:t>
            </a:r>
            <a:r>
              <a:rPr lang="en-US" dirty="0" err="1"/>
              <a:t>indistinguishability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 </a:t>
            </a:r>
            <a:r>
              <a:rPr lang="en-US" dirty="0">
                <a:sym typeface="Symbol"/>
              </a:rPr>
              <a:t> = (Gen, Enc, Dec) be an encryption scheme with message space </a:t>
            </a:r>
            <a:r>
              <a:rPr lang="en-US" b="1" dirty="0">
                <a:latin typeface="Monotype Corsiva" panose="03010101010201010101" pitchFamily="66" charset="0"/>
                <a:sym typeface="Symbol"/>
              </a:rPr>
              <a:t>M</a:t>
            </a:r>
            <a:r>
              <a:rPr lang="en-US" dirty="0">
                <a:sym typeface="Symbol"/>
              </a:rPr>
              <a:t>, and let A be an adversary</a:t>
            </a:r>
            <a:endParaRPr lang="en-US" dirty="0"/>
          </a:p>
          <a:p>
            <a:r>
              <a:rPr lang="en-US" dirty="0"/>
              <a:t>Define a randomized </a:t>
            </a:r>
            <a:r>
              <a:rPr lang="en-US" dirty="0" err="1"/>
              <a:t>exp’t</a:t>
            </a:r>
            <a:r>
              <a:rPr lang="en-US" dirty="0"/>
              <a:t> </a:t>
            </a:r>
            <a:r>
              <a:rPr lang="en-US" dirty="0" err="1"/>
              <a:t>PrivK</a:t>
            </a:r>
            <a:r>
              <a:rPr lang="en-US" baseline="-25000" dirty="0" err="1"/>
              <a:t>A</a:t>
            </a:r>
            <a:r>
              <a:rPr lang="en-US" baseline="-25000" dirty="0"/>
              <a:t>,</a:t>
            </a:r>
            <a:r>
              <a:rPr lang="en-US" baseline="-25000" dirty="0">
                <a:sym typeface="Symbol"/>
              </a:rPr>
              <a:t></a:t>
            </a:r>
            <a:r>
              <a:rPr lang="en-US" dirty="0">
                <a:sym typeface="Symbol"/>
              </a:rPr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A outputs m</a:t>
            </a:r>
            <a:r>
              <a:rPr lang="en-US" baseline="-25000" dirty="0">
                <a:sym typeface="Symbol"/>
              </a:rPr>
              <a:t>0</a:t>
            </a:r>
            <a:r>
              <a:rPr lang="en-US" dirty="0">
                <a:sym typeface="Symbol"/>
              </a:rPr>
              <a:t>,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 </a:t>
            </a:r>
            <a:r>
              <a:rPr lang="en-US" b="1" dirty="0">
                <a:latin typeface="Monotype Corsiva" panose="03010101010201010101" pitchFamily="66" charset="0"/>
                <a:sym typeface="Symbol"/>
              </a:rPr>
              <a:t>M</a:t>
            </a:r>
            <a:endParaRPr lang="en-US" dirty="0">
              <a:latin typeface="Monotype Corsiva" panose="03010101010201010101" pitchFamily="66" charset="0"/>
              <a:sym typeface="Symbol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k  Gen,   b  {0,1},  c 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</a:t>
            </a:r>
            <a:r>
              <a:rPr lang="en-US" dirty="0" err="1">
                <a:sym typeface="Symbol"/>
              </a:rPr>
              <a:t>m</a:t>
            </a:r>
            <a:r>
              <a:rPr lang="en-US" baseline="-25000" dirty="0" err="1">
                <a:sym typeface="Symbol"/>
              </a:rPr>
              <a:t>b</a:t>
            </a:r>
            <a:r>
              <a:rPr lang="en-US" dirty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b’  A(c)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Adversary A </a:t>
            </a:r>
            <a:r>
              <a:rPr lang="en-US" i="1" dirty="0">
                <a:sym typeface="Symbol"/>
              </a:rPr>
              <a:t>succeeds</a:t>
            </a:r>
            <a:r>
              <a:rPr lang="en-US" dirty="0">
                <a:sym typeface="Symbol"/>
              </a:rPr>
              <a:t> if b = b’, and we say the experiment evaluates to 1 in this case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876800" y="4349771"/>
            <a:ext cx="1331322" cy="47937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208122" y="4705290"/>
            <a:ext cx="2326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Challenge </a:t>
            </a:r>
            <a:r>
              <a:rPr lang="en-US" sz="2000" dirty="0" err="1"/>
              <a:t>ciphertext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6702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Perfect </a:t>
            </a:r>
            <a:r>
              <a:rPr lang="en-US" dirty="0" err="1"/>
              <a:t>indistinguishability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/>
              </a:rPr>
              <a:t>Easy to succeed with probability ½ …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Scheme  is </a:t>
            </a:r>
            <a:r>
              <a:rPr lang="en-US" i="1" dirty="0">
                <a:sym typeface="Symbol"/>
              </a:rPr>
              <a:t>perfectly indistinguishable</a:t>
            </a:r>
            <a:r>
              <a:rPr lang="en-US" dirty="0">
                <a:sym typeface="Symbol"/>
              </a:rPr>
              <a:t> if for </a:t>
            </a:r>
            <a:r>
              <a:rPr lang="en-US" u="sng" dirty="0">
                <a:sym typeface="Symbol"/>
              </a:rPr>
              <a:t>all</a:t>
            </a:r>
            <a:r>
              <a:rPr lang="en-US" dirty="0">
                <a:sym typeface="Symbol"/>
              </a:rPr>
              <a:t> attackers (algorithms) A, it holds that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             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</a:t>
            </a:r>
            <a:r>
              <a:rPr lang="en-US" dirty="0" err="1">
                <a:sym typeface="Symbol"/>
              </a:rPr>
              <a:t>PrivK</a:t>
            </a:r>
            <a:r>
              <a:rPr lang="en-US" baseline="-25000" dirty="0" err="1">
                <a:sym typeface="Symbol"/>
              </a:rPr>
              <a:t>A</a:t>
            </a:r>
            <a:r>
              <a:rPr lang="en-US" baseline="-25000" dirty="0">
                <a:sym typeface="Symbol"/>
              </a:rPr>
              <a:t>,</a:t>
            </a:r>
            <a:r>
              <a:rPr lang="en-US" dirty="0">
                <a:sym typeface="Symbol"/>
              </a:rPr>
              <a:t> = 1] = ½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64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Perfect </a:t>
            </a:r>
            <a:r>
              <a:rPr lang="en-US" dirty="0" err="1"/>
              <a:t>indistinguishability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Claim: </a:t>
            </a:r>
            <a:r>
              <a:rPr lang="en-US" dirty="0">
                <a:sym typeface="Symbol"/>
              </a:rPr>
              <a:t> is perfectly indistinguishable </a:t>
            </a:r>
            <a:r>
              <a:rPr lang="en-US" dirty="0">
                <a:sym typeface="Symbol" panose="05050102010706020507" pitchFamily="18" charset="2"/>
              </a:rPr>
              <a:t>if and only if </a:t>
            </a:r>
            <a:r>
              <a:rPr lang="en-US" dirty="0">
                <a:sym typeface="Symbol"/>
              </a:rPr>
              <a:t> is perfectly secret</a:t>
            </a:r>
          </a:p>
          <a:p>
            <a:pPr lvl="1"/>
            <a:r>
              <a:rPr lang="en-US" dirty="0">
                <a:sym typeface="Symbol"/>
              </a:rPr>
              <a:t>I.e., perfect indistinguishability is just an alternate definition of perfect secrecy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6519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secrecy?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relax perfect </a:t>
            </a:r>
            <a:r>
              <a:rPr lang="en-US" dirty="0" err="1"/>
              <a:t>indistinguishability</a:t>
            </a:r>
            <a:endParaRPr lang="en-US" dirty="0"/>
          </a:p>
          <a:p>
            <a:endParaRPr lang="en-US" dirty="0"/>
          </a:p>
          <a:p>
            <a:r>
              <a:rPr lang="en-US" dirty="0"/>
              <a:t>Two approaches</a:t>
            </a:r>
          </a:p>
          <a:p>
            <a:pPr lvl="1"/>
            <a:r>
              <a:rPr lang="en-US" dirty="0"/>
              <a:t>Concrete security</a:t>
            </a:r>
          </a:p>
          <a:p>
            <a:pPr lvl="1"/>
            <a:r>
              <a:rPr lang="en-US" dirty="0"/>
              <a:t>Asymptotic security</a:t>
            </a:r>
          </a:p>
        </p:txBody>
      </p:sp>
    </p:spTree>
    <p:extLst>
      <p:ext uri="{BB962C8B-B14F-4D97-AF65-F5344CB8AC3E}">
        <p14:creationId xmlns:p14="http://schemas.microsoft.com/office/powerpoint/2010/main" val="19879335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Computational </a:t>
            </a:r>
            <a:r>
              <a:rPr lang="en-US" dirty="0" err="1"/>
              <a:t>indistinguishability</a:t>
            </a:r>
            <a:br>
              <a:rPr lang="en-US" dirty="0"/>
            </a:br>
            <a:r>
              <a:rPr lang="en-US" dirty="0"/>
              <a:t>(concrete)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(t, </a:t>
            </a:r>
            <a:r>
              <a:rPr lang="en-US" sz="3200" dirty="0">
                <a:sym typeface="Symbol"/>
              </a:rPr>
              <a:t>)-</a:t>
            </a:r>
            <a:r>
              <a:rPr lang="en-US" sz="3200" dirty="0" err="1"/>
              <a:t>indistinguishability</a:t>
            </a:r>
            <a:r>
              <a:rPr lang="en-US" sz="3200" dirty="0"/>
              <a:t>:</a:t>
            </a:r>
            <a:endParaRPr lang="en-US" dirty="0"/>
          </a:p>
          <a:p>
            <a:pPr lvl="1"/>
            <a:r>
              <a:rPr lang="en-US" dirty="0"/>
              <a:t>Security may fail with probability ≤ </a:t>
            </a:r>
            <a:r>
              <a:rPr lang="en-US" dirty="0">
                <a:sym typeface="Symbol"/>
              </a:rPr>
              <a:t></a:t>
            </a:r>
            <a:endParaRPr lang="en-US" dirty="0"/>
          </a:p>
          <a:p>
            <a:pPr lvl="1"/>
            <a:r>
              <a:rPr lang="en-US" dirty="0"/>
              <a:t>Restrict attention to attackers running in time ≤ t</a:t>
            </a:r>
          </a:p>
          <a:p>
            <a:pPr lvl="2"/>
            <a:r>
              <a:rPr lang="en-US" dirty="0"/>
              <a:t>Or, t CPU cycles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74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Computational </a:t>
            </a:r>
            <a:r>
              <a:rPr lang="en-US" dirty="0" err="1"/>
              <a:t>indistinguishability</a:t>
            </a:r>
            <a:br>
              <a:rPr lang="en-US" dirty="0"/>
            </a:br>
            <a:r>
              <a:rPr lang="en-US" dirty="0"/>
              <a:t>(concrete version)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 is (t, )-</a:t>
            </a:r>
            <a:r>
              <a:rPr lang="en-US" i="1" dirty="0">
                <a:sym typeface="Symbol"/>
              </a:rPr>
              <a:t>indistinguishable</a:t>
            </a:r>
            <a:r>
              <a:rPr lang="en-US" dirty="0">
                <a:sym typeface="Symbol"/>
              </a:rPr>
              <a:t> if for all attackers A running in time at most t, it holds that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           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</a:t>
            </a:r>
            <a:r>
              <a:rPr lang="en-US" dirty="0" err="1">
                <a:sym typeface="Symbol"/>
              </a:rPr>
              <a:t>PrivK</a:t>
            </a:r>
            <a:r>
              <a:rPr lang="en-US" baseline="-25000" dirty="0" err="1">
                <a:sym typeface="Symbol"/>
              </a:rPr>
              <a:t>A</a:t>
            </a:r>
            <a:r>
              <a:rPr lang="en-US" baseline="-25000" dirty="0">
                <a:sym typeface="Symbol"/>
              </a:rPr>
              <a:t>,</a:t>
            </a:r>
            <a:r>
              <a:rPr lang="en-US" dirty="0">
                <a:sym typeface="Symbol"/>
              </a:rPr>
              <a:t> = 1] ≤ ½ + 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Note: (</a:t>
            </a:r>
            <a:r>
              <a:rPr lang="en-US" dirty="0">
                <a:sym typeface="Symbol" panose="05050102010706020507" pitchFamily="18" charset="2"/>
              </a:rPr>
              <a:t>, 0</a:t>
            </a:r>
            <a:r>
              <a:rPr lang="en-US">
                <a:sym typeface="Symbol" panose="05050102010706020507" pitchFamily="18" charset="2"/>
              </a:rPr>
              <a:t>)-indistinguishability </a:t>
            </a:r>
            <a:r>
              <a:rPr lang="en-US" dirty="0">
                <a:sym typeface="Symbol" panose="05050102010706020507" pitchFamily="18" charset="2"/>
              </a:rPr>
              <a:t>= perfect </a:t>
            </a:r>
            <a:r>
              <a:rPr lang="en-US" dirty="0" err="1">
                <a:sym typeface="Symbol" panose="05050102010706020507" pitchFamily="18" charset="2"/>
              </a:rPr>
              <a:t>indistinguishability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/>
              <a:t>Relax definition by taking t &lt; </a:t>
            </a:r>
            <a:r>
              <a:rPr lang="en-US" dirty="0">
                <a:sym typeface="Symbol" panose="05050102010706020507" pitchFamily="18" charset="2"/>
              </a:rPr>
              <a:t> and </a:t>
            </a:r>
            <a:r>
              <a:rPr lang="en-US" dirty="0">
                <a:sym typeface="Symbol"/>
              </a:rPr>
              <a:t> &gt;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93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One-time pad (OTP)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 </a:t>
            </a:r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dirty="0"/>
              <a:t> = {0,1}</a:t>
            </a:r>
            <a:r>
              <a:rPr lang="en-US" baseline="30000" dirty="0"/>
              <a:t>n</a:t>
            </a:r>
            <a:endParaRPr lang="en-US" dirty="0"/>
          </a:p>
          <a:p>
            <a:r>
              <a:rPr lang="en-US" dirty="0"/>
              <a:t>Gen: choose a uniform key k </a:t>
            </a:r>
            <a:r>
              <a:rPr lang="en-US" dirty="0">
                <a:sym typeface="Symbol"/>
              </a:rPr>
              <a:t> {0,1}</a:t>
            </a:r>
            <a:r>
              <a:rPr lang="en-US" baseline="30000" dirty="0">
                <a:sym typeface="Symbol"/>
              </a:rPr>
              <a:t>n</a:t>
            </a:r>
            <a:endParaRPr lang="en-US" dirty="0">
              <a:sym typeface="Symbol"/>
            </a:endParaRPr>
          </a:p>
          <a:p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(m) = k  m              </a:t>
            </a:r>
          </a:p>
          <a:p>
            <a:r>
              <a:rPr lang="en-US" dirty="0">
                <a:sym typeface="Symbol"/>
              </a:rPr>
              <a:t>Dec</a:t>
            </a:r>
            <a:r>
              <a:rPr lang="en-US" baseline="-25000" dirty="0">
                <a:sym typeface="Symbol"/>
              </a:rPr>
              <a:t>k</a:t>
            </a:r>
            <a:r>
              <a:rPr lang="en-US" dirty="0">
                <a:sym typeface="Symbol"/>
              </a:rPr>
              <a:t>(c) = k  c</a:t>
            </a:r>
          </a:p>
        </p:txBody>
      </p:sp>
    </p:spTree>
    <p:extLst>
      <p:ext uri="{BB962C8B-B14F-4D97-AF65-F5344CB8AC3E}">
        <p14:creationId xmlns:p14="http://schemas.microsoft.com/office/powerpoint/2010/main" val="5202453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Parameters t, </a:t>
            </a:r>
            <a:r>
              <a:rPr lang="en-US" dirty="0">
                <a:sym typeface="Symbol"/>
              </a:rPr>
              <a:t> are what we ultimately care about in the real world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Does not lead to a clean theory...</a:t>
            </a:r>
          </a:p>
          <a:p>
            <a:pPr lvl="1"/>
            <a:r>
              <a:rPr lang="en-US" dirty="0">
                <a:sym typeface="Symbol"/>
              </a:rPr>
              <a:t>Sensitive to exact computational model</a:t>
            </a:r>
          </a:p>
          <a:p>
            <a:pPr lvl="1"/>
            <a:r>
              <a:rPr lang="en-US" dirty="0">
                <a:sym typeface="Symbol"/>
              </a:rPr>
              <a:t> can be (t, )-secure for many choices of t, </a:t>
            </a:r>
          </a:p>
          <a:p>
            <a:r>
              <a:rPr lang="en-US" dirty="0">
                <a:sym typeface="Symbol"/>
              </a:rPr>
              <a:t>Would like to have schemes where users can adjust the achieved security as desired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4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Asymptotic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Introduce </a:t>
            </a:r>
            <a:r>
              <a:rPr lang="en-US" i="1" dirty="0"/>
              <a:t>security parameter </a:t>
            </a:r>
            <a:r>
              <a:rPr lang="en-US" dirty="0"/>
              <a:t>n</a:t>
            </a:r>
          </a:p>
          <a:p>
            <a:pPr lvl="1"/>
            <a:r>
              <a:rPr lang="en-US" dirty="0"/>
              <a:t>For now, think of n as the key length</a:t>
            </a:r>
          </a:p>
          <a:p>
            <a:pPr lvl="1"/>
            <a:r>
              <a:rPr lang="en-US" dirty="0"/>
              <a:t>Chosen by honest parties when they generate and/or share the key</a:t>
            </a:r>
          </a:p>
          <a:p>
            <a:pPr lvl="2"/>
            <a:r>
              <a:rPr lang="en-US" dirty="0"/>
              <a:t>Allows users to tailor the security level</a:t>
            </a:r>
          </a:p>
          <a:p>
            <a:pPr lvl="1"/>
            <a:r>
              <a:rPr lang="en-US" dirty="0"/>
              <a:t>Known by adversary</a:t>
            </a:r>
          </a:p>
          <a:p>
            <a:endParaRPr lang="en-US" dirty="0"/>
          </a:p>
          <a:p>
            <a:r>
              <a:rPr lang="en-US" dirty="0"/>
              <a:t>Measure running times of all parties, and the success probability of the adversary, as functions of n</a:t>
            </a:r>
          </a:p>
        </p:txBody>
      </p:sp>
    </p:spTree>
    <p:extLst>
      <p:ext uri="{BB962C8B-B14F-4D97-AF65-F5344CB8AC3E}">
        <p14:creationId xmlns:p14="http://schemas.microsoft.com/office/powerpoint/2010/main" val="23754494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Computational </a:t>
            </a:r>
            <a:r>
              <a:rPr lang="en-US" dirty="0" err="1"/>
              <a:t>indistinguishability</a:t>
            </a:r>
            <a:br>
              <a:rPr lang="en-US" dirty="0"/>
            </a:br>
            <a:r>
              <a:rPr lang="en-US" dirty="0"/>
              <a:t>(asymptotic)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Computational </a:t>
            </a:r>
            <a:r>
              <a:rPr lang="en-US" sz="3200" dirty="0" err="1"/>
              <a:t>indistinguishability</a:t>
            </a:r>
            <a:r>
              <a:rPr lang="en-US" sz="3200" dirty="0"/>
              <a:t>:</a:t>
            </a:r>
          </a:p>
          <a:p>
            <a:pPr lvl="1"/>
            <a:r>
              <a:rPr lang="en-US" dirty="0"/>
              <a:t>Security may fail with probability </a:t>
            </a:r>
            <a:r>
              <a:rPr lang="en-US" i="1" dirty="0"/>
              <a:t>negligible in n</a:t>
            </a:r>
            <a:endParaRPr lang="en-US" dirty="0"/>
          </a:p>
          <a:p>
            <a:pPr lvl="1"/>
            <a:r>
              <a:rPr lang="en-US" dirty="0"/>
              <a:t>Restrict attention to attackers running in time </a:t>
            </a:r>
            <a:r>
              <a:rPr lang="en-US" i="1" dirty="0"/>
              <a:t>polynomial in 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8193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function f: Z</a:t>
            </a:r>
            <a:r>
              <a:rPr lang="en-US" baseline="30000" dirty="0"/>
              <a:t>+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 Z</a:t>
            </a:r>
            <a:r>
              <a:rPr lang="en-US" baseline="30000" dirty="0">
                <a:sym typeface="Symbol"/>
              </a:rPr>
              <a:t>+</a:t>
            </a:r>
            <a:r>
              <a:rPr lang="en-US" dirty="0"/>
              <a:t> is </a:t>
            </a:r>
            <a:r>
              <a:rPr lang="en-US" i="1" dirty="0"/>
              <a:t>polynomial</a:t>
            </a:r>
            <a:r>
              <a:rPr lang="en-US" dirty="0"/>
              <a:t> if there exists c such that f(n) &lt; </a:t>
            </a:r>
            <a:r>
              <a:rPr lang="en-US" dirty="0" err="1">
                <a:sym typeface="Symbol"/>
              </a:rPr>
              <a:t>n</a:t>
            </a:r>
            <a:r>
              <a:rPr lang="en-US" baseline="30000" dirty="0" err="1">
                <a:sym typeface="Symbol"/>
              </a:rPr>
              <a:t>c</a:t>
            </a:r>
            <a:r>
              <a:rPr lang="en-US" dirty="0">
                <a:sym typeface="Symbol"/>
              </a:rPr>
              <a:t>  </a:t>
            </a:r>
            <a:endParaRPr lang="en-US" dirty="0"/>
          </a:p>
          <a:p>
            <a:endParaRPr lang="en-US" dirty="0"/>
          </a:p>
          <a:p>
            <a:r>
              <a:rPr lang="en-US" dirty="0"/>
              <a:t>A function f: Z</a:t>
            </a:r>
            <a:r>
              <a:rPr lang="en-US" baseline="30000" dirty="0"/>
              <a:t>+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 [0,1] is</a:t>
            </a:r>
            <a:r>
              <a:rPr lang="en-US" dirty="0"/>
              <a:t> </a:t>
            </a:r>
            <a:r>
              <a:rPr lang="en-US" i="1" dirty="0"/>
              <a:t>negligible</a:t>
            </a:r>
            <a:r>
              <a:rPr lang="en-US" dirty="0"/>
              <a:t> if for </a:t>
            </a:r>
            <a:r>
              <a:rPr lang="en-US" u="sng" dirty="0"/>
              <a:t>every</a:t>
            </a:r>
            <a:r>
              <a:rPr lang="en-US" dirty="0"/>
              <a:t> polynomial p it holds that f(n) &lt; 1/p(n) for large enough n</a:t>
            </a:r>
          </a:p>
          <a:p>
            <a:pPr lvl="1"/>
            <a:r>
              <a:rPr lang="en-US" dirty="0"/>
              <a:t>I.e., decays faster than any inverse polynomial</a:t>
            </a:r>
          </a:p>
          <a:p>
            <a:pPr lvl="1"/>
            <a:r>
              <a:rPr lang="en-US" dirty="0"/>
              <a:t>Typical example: f(n) = poly(n)∙2</a:t>
            </a:r>
            <a:r>
              <a:rPr lang="en-US" baseline="30000" dirty="0"/>
              <a:t>-cn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04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these specific choices?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Somewhat arbitrary</a:t>
            </a:r>
          </a:p>
          <a:p>
            <a:r>
              <a:rPr lang="en-US" dirty="0"/>
              <a:t>“Efficient” = “probabilistic polynomial-time (PPT)” borrowed from complexity theory</a:t>
            </a:r>
          </a:p>
          <a:p>
            <a:r>
              <a:rPr lang="en-US" dirty="0"/>
              <a:t>Convenient closure properties</a:t>
            </a:r>
          </a:p>
          <a:p>
            <a:pPr lvl="1"/>
            <a:r>
              <a:rPr lang="en-US" dirty="0"/>
              <a:t>poly * poly = poly</a:t>
            </a:r>
          </a:p>
          <a:p>
            <a:pPr lvl="2"/>
            <a:r>
              <a:rPr lang="en-US" dirty="0"/>
              <a:t>A PPT algorithm making calls to PPT subroutines is PPT</a:t>
            </a:r>
          </a:p>
          <a:p>
            <a:pPr lvl="1"/>
            <a:r>
              <a:rPr lang="en-US" dirty="0"/>
              <a:t>poly * negligible = negligible</a:t>
            </a:r>
          </a:p>
          <a:p>
            <a:pPr lvl="2"/>
            <a:r>
              <a:rPr lang="en-US" dirty="0"/>
              <a:t>Poly-many calls to subroutines that fail with negligible probability fail with negligible probability overall</a:t>
            </a:r>
          </a:p>
        </p:txBody>
      </p:sp>
    </p:spTree>
    <p:extLst>
      <p:ext uri="{BB962C8B-B14F-4D97-AF65-F5344CB8AC3E}">
        <p14:creationId xmlns:p14="http://schemas.microsoft.com/office/powerpoint/2010/main" val="36149720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(Re)defining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/>
              <a:t>private-key encryption scheme</a:t>
            </a:r>
            <a:r>
              <a:rPr lang="en-US" dirty="0"/>
              <a:t> is defined by three PPT algorithms (Gen, </a:t>
            </a:r>
            <a:r>
              <a:rPr lang="en-US" dirty="0" err="1"/>
              <a:t>Enc</a:t>
            </a:r>
            <a:r>
              <a:rPr lang="en-US" dirty="0"/>
              <a:t>, Dec): </a:t>
            </a:r>
          </a:p>
          <a:p>
            <a:pPr lvl="1"/>
            <a:r>
              <a:rPr lang="en-US" dirty="0"/>
              <a:t>Gen: takes as input 1</a:t>
            </a:r>
            <a:r>
              <a:rPr lang="en-US" baseline="30000" dirty="0"/>
              <a:t>n</a:t>
            </a:r>
            <a:r>
              <a:rPr lang="en-US" dirty="0"/>
              <a:t>; outputs k. (Assume |k|≥n.)</a:t>
            </a:r>
          </a:p>
          <a:p>
            <a:pPr lvl="1"/>
            <a:r>
              <a:rPr lang="en-US" dirty="0" err="1"/>
              <a:t>Enc</a:t>
            </a:r>
            <a:r>
              <a:rPr lang="en-US" dirty="0"/>
              <a:t>: takes as input a key k and message m</a:t>
            </a:r>
            <a:r>
              <a:rPr lang="en-US" dirty="0">
                <a:sym typeface="Symbol"/>
              </a:rPr>
              <a:t>{0,1}</a:t>
            </a:r>
            <a:r>
              <a:rPr lang="en-US" baseline="30000" dirty="0">
                <a:sym typeface="Symbol"/>
              </a:rPr>
              <a:t>*</a:t>
            </a:r>
            <a:r>
              <a:rPr lang="en-US" dirty="0"/>
              <a:t>; outputs </a:t>
            </a:r>
            <a:r>
              <a:rPr lang="en-US" dirty="0" err="1"/>
              <a:t>ciphertext</a:t>
            </a:r>
            <a:r>
              <a:rPr lang="en-US" dirty="0"/>
              <a:t> c </a:t>
            </a:r>
            <a:br>
              <a:rPr lang="en-US" dirty="0"/>
            </a:br>
            <a:r>
              <a:rPr lang="en-US" dirty="0"/>
              <a:t>                               </a:t>
            </a:r>
            <a:r>
              <a:rPr lang="en-US" dirty="0" err="1"/>
              <a:t>c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 </a:t>
            </a:r>
            <a:r>
              <a:rPr lang="en-US" dirty="0" err="1"/>
              <a:t>Enc</a:t>
            </a:r>
            <a:r>
              <a:rPr lang="en-US" baseline="-25000" dirty="0" err="1"/>
              <a:t>k</a:t>
            </a:r>
            <a:r>
              <a:rPr lang="en-US" dirty="0"/>
              <a:t>(m)</a:t>
            </a:r>
          </a:p>
          <a:p>
            <a:pPr lvl="1"/>
            <a:r>
              <a:rPr lang="en-US" dirty="0"/>
              <a:t>Dec: takes key k and </a:t>
            </a:r>
            <a:r>
              <a:rPr lang="en-US" dirty="0" err="1"/>
              <a:t>ciphertext</a:t>
            </a:r>
            <a:r>
              <a:rPr lang="en-US" dirty="0"/>
              <a:t> c as input; outputs a message m or “error”</a:t>
            </a:r>
          </a:p>
        </p:txBody>
      </p:sp>
      <p:sp>
        <p:nvSpPr>
          <p:cNvPr id="4" name="Oval 3"/>
          <p:cNvSpPr/>
          <p:nvPr/>
        </p:nvSpPr>
        <p:spPr>
          <a:xfrm>
            <a:off x="7010400" y="3048000"/>
            <a:ext cx="1447800" cy="838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7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Computational </a:t>
            </a:r>
            <a:r>
              <a:rPr lang="en-US" dirty="0" err="1"/>
              <a:t>indistinguishability</a:t>
            </a:r>
            <a:br>
              <a:rPr lang="en-US" dirty="0"/>
            </a:br>
            <a:r>
              <a:rPr lang="en-US" dirty="0"/>
              <a:t>(asymptotic version)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Fix a scheme </a:t>
            </a:r>
            <a:r>
              <a:rPr lang="en-US" dirty="0">
                <a:sym typeface="Symbol"/>
              </a:rPr>
              <a:t> and some adversary A</a:t>
            </a:r>
            <a:endParaRPr lang="en-US" dirty="0"/>
          </a:p>
          <a:p>
            <a:r>
              <a:rPr lang="en-US" dirty="0"/>
              <a:t>Define a randomized </a:t>
            </a:r>
            <a:r>
              <a:rPr lang="en-US" dirty="0" err="1"/>
              <a:t>exp’t</a:t>
            </a:r>
            <a:r>
              <a:rPr lang="en-US" dirty="0"/>
              <a:t> </a:t>
            </a:r>
            <a:r>
              <a:rPr lang="en-US" dirty="0" err="1"/>
              <a:t>PrivK</a:t>
            </a:r>
            <a:r>
              <a:rPr lang="en-US" baseline="-25000" dirty="0" err="1"/>
              <a:t>A</a:t>
            </a:r>
            <a:r>
              <a:rPr lang="en-US" baseline="-25000" dirty="0"/>
              <a:t>,</a:t>
            </a:r>
            <a:r>
              <a:rPr lang="en-US" baseline="-25000" dirty="0">
                <a:sym typeface="Symbol"/>
              </a:rPr>
              <a:t></a:t>
            </a:r>
            <a:r>
              <a:rPr lang="en-US" dirty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A(1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) outputs m</a:t>
            </a:r>
            <a:r>
              <a:rPr lang="en-US" baseline="-25000" dirty="0">
                <a:sym typeface="Symbol"/>
              </a:rPr>
              <a:t>0</a:t>
            </a:r>
            <a:r>
              <a:rPr lang="en-US" dirty="0">
                <a:sym typeface="Symbol"/>
              </a:rPr>
              <a:t>,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 {0,1}</a:t>
            </a:r>
            <a:r>
              <a:rPr lang="en-US" baseline="30000" dirty="0">
                <a:sym typeface="Symbol"/>
              </a:rPr>
              <a:t>*</a:t>
            </a:r>
            <a:r>
              <a:rPr lang="en-US" dirty="0">
                <a:sym typeface="Symbol"/>
              </a:rPr>
              <a:t> of equal length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k  Gen(1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),   b  {0,1},  c 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</a:t>
            </a:r>
            <a:r>
              <a:rPr lang="en-US" dirty="0" err="1">
                <a:sym typeface="Symbol"/>
              </a:rPr>
              <a:t>m</a:t>
            </a:r>
            <a:r>
              <a:rPr lang="en-US" baseline="-25000" dirty="0" err="1">
                <a:sym typeface="Symbol"/>
              </a:rPr>
              <a:t>b</a:t>
            </a:r>
            <a:r>
              <a:rPr lang="en-US" dirty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b’  A(c)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Adversary A </a:t>
            </a:r>
            <a:r>
              <a:rPr lang="en-US" i="1" dirty="0">
                <a:sym typeface="Symbol"/>
              </a:rPr>
              <a:t>succeeds</a:t>
            </a:r>
            <a:r>
              <a:rPr lang="en-US" dirty="0">
                <a:sym typeface="Symbol"/>
              </a:rPr>
              <a:t> if b = b’, and we say the experiment evaluates to 1 in this case</a:t>
            </a:r>
          </a:p>
        </p:txBody>
      </p:sp>
      <p:sp>
        <p:nvSpPr>
          <p:cNvPr id="4" name="Oval 3"/>
          <p:cNvSpPr/>
          <p:nvPr/>
        </p:nvSpPr>
        <p:spPr>
          <a:xfrm>
            <a:off x="6400800" y="2743200"/>
            <a:ext cx="838200" cy="685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1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Computational </a:t>
            </a:r>
            <a:r>
              <a:rPr lang="en-US" dirty="0" err="1"/>
              <a:t>indistinguishability</a:t>
            </a:r>
            <a:br>
              <a:rPr lang="en-US" dirty="0"/>
            </a:br>
            <a:r>
              <a:rPr lang="en-US" dirty="0"/>
              <a:t>(asymptotic version)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/>
              </a:rPr>
              <a:t> is </a:t>
            </a:r>
            <a:r>
              <a:rPr lang="en-US" i="1" dirty="0">
                <a:sym typeface="Symbol"/>
              </a:rPr>
              <a:t>computationally indistinguishable</a:t>
            </a:r>
            <a:r>
              <a:rPr lang="en-US" dirty="0">
                <a:sym typeface="Symbol"/>
              </a:rPr>
              <a:t> (aka </a:t>
            </a:r>
            <a:r>
              <a:rPr lang="en-US" i="1" dirty="0">
                <a:sym typeface="Symbol"/>
              </a:rPr>
              <a:t>EAV-secure</a:t>
            </a:r>
            <a:r>
              <a:rPr lang="en-US" dirty="0">
                <a:sym typeface="Symbol"/>
              </a:rPr>
              <a:t>) if for all PPT attackers A, there is a negligible function  such that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     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</a:t>
            </a:r>
            <a:r>
              <a:rPr lang="en-US" dirty="0" err="1">
                <a:sym typeface="Symbol"/>
              </a:rPr>
              <a:t>PrivK</a:t>
            </a:r>
            <a:r>
              <a:rPr lang="en-US" baseline="-25000" dirty="0" err="1">
                <a:sym typeface="Symbol"/>
              </a:rPr>
              <a:t>A</a:t>
            </a:r>
            <a:r>
              <a:rPr lang="en-US" baseline="-25000" dirty="0">
                <a:sym typeface="Symbol"/>
              </a:rPr>
              <a:t>,</a:t>
            </a:r>
            <a:r>
              <a:rPr lang="en-US" dirty="0">
                <a:sym typeface="Symbol"/>
              </a:rPr>
              <a:t>(n) = 1] ≤ ½ + (n)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009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637D2-45AD-4EE1-B6E5-47EFF70CD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of OTP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31519-2789-4CB2-A3CC-8AFF10A41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Theorem: The one-time pad is perfectly secret</a:t>
            </a:r>
          </a:p>
        </p:txBody>
      </p:sp>
    </p:spTree>
    <p:extLst>
      <p:ext uri="{BB962C8B-B14F-4D97-AF65-F5344CB8AC3E}">
        <p14:creationId xmlns:p14="http://schemas.microsoft.com/office/powerpoint/2010/main" val="1786957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ACE32-C016-41C7-82E4-B3CC09492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One-time pad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485B8-8AEA-466B-B43F-3657468C1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use the one-time pad with k=0…0, then the ciphertext is the same as the message!</a:t>
            </a:r>
          </a:p>
          <a:p>
            <a:pPr lvl="1"/>
            <a:r>
              <a:rPr lang="en-US" dirty="0"/>
              <a:t>Isn’t that a problem?</a:t>
            </a:r>
          </a:p>
          <a:p>
            <a:pPr lvl="1"/>
            <a:r>
              <a:rPr lang="en-US" dirty="0"/>
              <a:t>Maybe we should exclude the all-0 key?</a:t>
            </a:r>
          </a:p>
        </p:txBody>
      </p:sp>
    </p:spTree>
    <p:extLst>
      <p:ext uri="{BB962C8B-B14F-4D97-AF65-F5344CB8AC3E}">
        <p14:creationId xmlns:p14="http://schemas.microsoft.com/office/powerpoint/2010/main" val="2591615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One-time pad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one-time pad achieves perfect secrecy!</a:t>
            </a:r>
          </a:p>
          <a:p>
            <a:endParaRPr lang="en-US" dirty="0"/>
          </a:p>
          <a:p>
            <a:r>
              <a:rPr lang="en-US" dirty="0"/>
              <a:t>One-time pad has historically been used in the real world</a:t>
            </a:r>
          </a:p>
          <a:p>
            <a:pPr lvl="1"/>
            <a:r>
              <a:rPr lang="en-US" dirty="0"/>
              <a:t>E.g., “red phone” between DC and Moscow</a:t>
            </a:r>
          </a:p>
          <a:p>
            <a:endParaRPr lang="en-US" dirty="0"/>
          </a:p>
          <a:p>
            <a:r>
              <a:rPr lang="en-US" dirty="0"/>
              <a:t>Not currently used!</a:t>
            </a:r>
          </a:p>
          <a:p>
            <a:pPr lvl="1"/>
            <a:r>
              <a:rPr lang="en-US" dirty="0"/>
              <a:t>Why not?</a:t>
            </a:r>
          </a:p>
        </p:txBody>
      </p:sp>
    </p:spTree>
    <p:extLst>
      <p:ext uri="{BB962C8B-B14F-4D97-AF65-F5344CB8AC3E}">
        <p14:creationId xmlns:p14="http://schemas.microsoft.com/office/powerpoint/2010/main" val="330691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One-time pad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/>
              <a:t>Several limitations </a:t>
            </a:r>
          </a:p>
          <a:p>
            <a:pPr lvl="1"/>
            <a:r>
              <a:rPr lang="en-US" dirty="0"/>
              <a:t>The key is as long as the message</a:t>
            </a:r>
          </a:p>
          <a:p>
            <a:pPr lvl="1"/>
            <a:r>
              <a:rPr lang="en-US" dirty="0"/>
              <a:t>Only secure if each key is used to encrypt a </a:t>
            </a:r>
            <a:br>
              <a:rPr lang="en-US" dirty="0"/>
            </a:br>
            <a:r>
              <a:rPr lang="en-US" i="1" dirty="0"/>
              <a:t>single </a:t>
            </a:r>
            <a:r>
              <a:rPr lang="en-US" dirty="0"/>
              <a:t>message</a:t>
            </a:r>
          </a:p>
          <a:p>
            <a:pPr marL="0" indent="0">
              <a:buNone/>
            </a:pPr>
            <a:endParaRPr lang="en-US" dirty="0">
              <a:sym typeface="Symbol"/>
            </a:endParaRPr>
          </a:p>
          <a:p>
            <a:pPr marL="0" indent="0">
              <a:buNone/>
            </a:pPr>
            <a:r>
              <a:rPr lang="en-US" dirty="0">
                <a:sym typeface="Symbol"/>
              </a:rPr>
              <a:t> Parties must share keys of (total) length equal to the (total) length of all the messages they might ever send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45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0814A-6FEF-42B7-9B40-01C53AC08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same key twice?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E55D3-A875-46A5-927F-C4CE6CBAE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Completely insecure against a known-plaintext attack!</a:t>
            </a:r>
          </a:p>
          <a:p>
            <a:r>
              <a:rPr lang="en-US" dirty="0"/>
              <a:t>Say c</a:t>
            </a:r>
            <a:r>
              <a:rPr lang="en-US" baseline="-25000" dirty="0"/>
              <a:t>1</a:t>
            </a:r>
            <a:r>
              <a:rPr lang="en-US" dirty="0"/>
              <a:t> (= k </a:t>
            </a:r>
            <a:r>
              <a:rPr lang="en-US" dirty="0">
                <a:sym typeface="Symbol"/>
              </a:rPr>
              <a:t>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)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c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(= </a:t>
            </a:r>
            <a:r>
              <a:rPr lang="en-US" dirty="0"/>
              <a:t>k </a:t>
            </a:r>
            <a:r>
              <a:rPr lang="en-US" dirty="0">
                <a:sym typeface="Symbol"/>
              </a:rPr>
              <a:t> m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)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the attacker knows m</a:t>
            </a:r>
            <a:r>
              <a:rPr lang="en-US" baseline="-25000" dirty="0"/>
              <a:t>1</a:t>
            </a:r>
            <a:endParaRPr lang="en-US" dirty="0"/>
          </a:p>
          <a:p>
            <a:r>
              <a:rPr lang="en-US" dirty="0"/>
              <a:t>Attacker can compute k := c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 m</a:t>
            </a:r>
            <a:r>
              <a:rPr lang="en-US" baseline="-25000" dirty="0">
                <a:sym typeface="Symbol"/>
              </a:rPr>
              <a:t>1</a:t>
            </a: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Attacker can compute m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:= c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 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5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same key twice?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Say c</a:t>
            </a:r>
            <a:r>
              <a:rPr lang="en-US" baseline="-25000" dirty="0"/>
              <a:t>1</a:t>
            </a:r>
            <a:r>
              <a:rPr lang="en-US" dirty="0"/>
              <a:t> = k </a:t>
            </a:r>
            <a:r>
              <a:rPr lang="en-US" dirty="0">
                <a:sym typeface="Symbol"/>
              </a:rPr>
              <a:t>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c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= </a:t>
            </a:r>
            <a:r>
              <a:rPr lang="en-US" dirty="0"/>
              <a:t>k </a:t>
            </a:r>
            <a:r>
              <a:rPr lang="en-US" dirty="0">
                <a:sym typeface="Symbol"/>
              </a:rPr>
              <a:t> m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Attacker can compute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c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 c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= (</a:t>
            </a:r>
            <a:r>
              <a:rPr lang="en-US" dirty="0"/>
              <a:t>k </a:t>
            </a:r>
            <a:r>
              <a:rPr lang="en-US" dirty="0">
                <a:sym typeface="Symbol"/>
              </a:rPr>
              <a:t>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)  (</a:t>
            </a:r>
            <a:r>
              <a:rPr lang="en-US" dirty="0"/>
              <a:t>k </a:t>
            </a:r>
            <a:r>
              <a:rPr lang="en-US" dirty="0">
                <a:sym typeface="Symbol"/>
              </a:rPr>
              <a:t> m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) =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 m</a:t>
            </a:r>
            <a:r>
              <a:rPr lang="en-US" baseline="-25000" dirty="0">
                <a:sym typeface="Symbol"/>
              </a:rPr>
              <a:t>2</a:t>
            </a:r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This leaks information about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, m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90041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3641</TotalTime>
  <Words>1921</Words>
  <Application>Microsoft Office PowerPoint</Application>
  <PresentationFormat>On-screen Show (4:3)</PresentationFormat>
  <Paragraphs>228</Paragraphs>
  <Slides>37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Monotype Corsiva</vt:lpstr>
      <vt:lpstr>Office Theme</vt:lpstr>
      <vt:lpstr>Cryptography</vt:lpstr>
      <vt:lpstr>Perfect secrecy (formal)</vt:lpstr>
      <vt:lpstr>One-time pad (OTP)</vt:lpstr>
      <vt:lpstr>Security of OTP</vt:lpstr>
      <vt:lpstr>One-time pad</vt:lpstr>
      <vt:lpstr>One-time pad</vt:lpstr>
      <vt:lpstr>One-time pad</vt:lpstr>
      <vt:lpstr>Using the same key twice?</vt:lpstr>
      <vt:lpstr>Using the same key twice?</vt:lpstr>
      <vt:lpstr>Using the same key twice?</vt:lpstr>
      <vt:lpstr>PowerPoint Presentation</vt:lpstr>
      <vt:lpstr>In pictures</vt:lpstr>
      <vt:lpstr>One-time pad</vt:lpstr>
      <vt:lpstr>Optimality of the one-time pad</vt:lpstr>
      <vt:lpstr>Optimality of the one-time pad</vt:lpstr>
      <vt:lpstr>Optimality of the one-time pad</vt:lpstr>
      <vt:lpstr>Where do we stand?</vt:lpstr>
      <vt:lpstr>Perfect secrecy</vt:lpstr>
      <vt:lpstr>Computational secrecy</vt:lpstr>
      <vt:lpstr>Tiny probability of failure?</vt:lpstr>
      <vt:lpstr>Bounded attackers?</vt:lpstr>
      <vt:lpstr>Roadmap</vt:lpstr>
      <vt:lpstr>Perfect indistinguishability</vt:lpstr>
      <vt:lpstr>Perfect indistinguishability</vt:lpstr>
      <vt:lpstr>Perfect indistinguishability</vt:lpstr>
      <vt:lpstr>Perfect indistinguishability</vt:lpstr>
      <vt:lpstr>Computational secrecy?</vt:lpstr>
      <vt:lpstr>Computational indistinguishability (concrete)</vt:lpstr>
      <vt:lpstr>Computational indistinguishability (concrete version)</vt:lpstr>
      <vt:lpstr>Concrete security</vt:lpstr>
      <vt:lpstr>Asymptotic security</vt:lpstr>
      <vt:lpstr>Computational indistinguishability (asymptotic)</vt:lpstr>
      <vt:lpstr>Definitions</vt:lpstr>
      <vt:lpstr>Why these specific choices?</vt:lpstr>
      <vt:lpstr>(Re)defining encryption</vt:lpstr>
      <vt:lpstr>Computational indistinguishability (asymptotic version)</vt:lpstr>
      <vt:lpstr>Computational indistinguishability (asymptotic version)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240</cp:revision>
  <dcterms:created xsi:type="dcterms:W3CDTF">2014-06-02T02:25:30Z</dcterms:created>
  <dcterms:modified xsi:type="dcterms:W3CDTF">2022-02-03T15:58:20Z</dcterms:modified>
</cp:coreProperties>
</file>