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443" r:id="rId3"/>
    <p:sldId id="444" r:id="rId4"/>
    <p:sldId id="445" r:id="rId5"/>
    <p:sldId id="447" r:id="rId6"/>
    <p:sldId id="465" r:id="rId7"/>
    <p:sldId id="450" r:id="rId8"/>
    <p:sldId id="451" r:id="rId9"/>
    <p:sldId id="448" r:id="rId10"/>
    <p:sldId id="452" r:id="rId11"/>
    <p:sldId id="453" r:id="rId12"/>
    <p:sldId id="454" r:id="rId13"/>
    <p:sldId id="455" r:id="rId14"/>
    <p:sldId id="456" r:id="rId15"/>
    <p:sldId id="457" r:id="rId16"/>
    <p:sldId id="458" r:id="rId17"/>
    <p:sldId id="459" r:id="rId18"/>
    <p:sldId id="460" r:id="rId19"/>
    <p:sldId id="461" r:id="rId20"/>
    <p:sldId id="466" r:id="rId21"/>
    <p:sldId id="467" r:id="rId22"/>
    <p:sldId id="514" r:id="rId23"/>
    <p:sldId id="515" r:id="rId24"/>
    <p:sldId id="516" r:id="rId25"/>
    <p:sldId id="51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5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tx1"/>
                </a:solidFill>
              </a:rPr>
              <a:t>Pseudorandomness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70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Pseudorandomness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Important building block for computationally secure encryption</a:t>
            </a:r>
          </a:p>
          <a:p>
            <a:endParaRPr lang="en-US" dirty="0"/>
          </a:p>
          <a:p>
            <a:r>
              <a:rPr lang="en-US" dirty="0"/>
              <a:t>Important concept in cryptography</a:t>
            </a:r>
          </a:p>
        </p:txBody>
      </p:sp>
    </p:spTree>
    <p:extLst>
      <p:ext uri="{BB962C8B-B14F-4D97-AF65-F5344CB8AC3E}">
        <p14:creationId xmlns:p14="http://schemas.microsoft.com/office/powerpoint/2010/main" val="2128054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“random”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does “uniform” mean?</a:t>
            </a:r>
          </a:p>
          <a:p>
            <a:r>
              <a:rPr lang="en-US" dirty="0"/>
              <a:t>Which of the following is a uniform string?</a:t>
            </a:r>
          </a:p>
          <a:p>
            <a:pPr lvl="1"/>
            <a:r>
              <a:rPr lang="en-US" dirty="0"/>
              <a:t>0101010101010101</a:t>
            </a:r>
          </a:p>
          <a:p>
            <a:pPr lvl="1"/>
            <a:r>
              <a:rPr lang="en-US" dirty="0"/>
              <a:t>0010111011100110</a:t>
            </a:r>
          </a:p>
          <a:p>
            <a:pPr lvl="1"/>
            <a:r>
              <a:rPr lang="en-US" dirty="0"/>
              <a:t>0000000000000000</a:t>
            </a:r>
          </a:p>
          <a:p>
            <a:r>
              <a:rPr lang="en-US" dirty="0"/>
              <a:t>If we generate a uniform 16-bit string, each of the above occurs with probability 2</a:t>
            </a:r>
            <a:r>
              <a:rPr lang="en-US" baseline="30000" dirty="0"/>
              <a:t>-16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63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“uniform”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“Uniformity” is not a property of a </a:t>
            </a:r>
            <a:r>
              <a:rPr lang="en-US" i="1" dirty="0"/>
              <a:t>string</a:t>
            </a:r>
            <a:r>
              <a:rPr lang="en-US" dirty="0"/>
              <a:t>, but a property of a </a:t>
            </a:r>
            <a:r>
              <a:rPr lang="en-US" i="1" dirty="0"/>
              <a:t>distribution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A distribution on </a:t>
            </a:r>
            <a:r>
              <a:rPr lang="en-US" i="1" dirty="0"/>
              <a:t>n</a:t>
            </a:r>
            <a:r>
              <a:rPr lang="en-US" dirty="0"/>
              <a:t>-bit strings is a function </a:t>
            </a:r>
            <a:br>
              <a:rPr lang="en-US" dirty="0"/>
            </a:br>
            <a:r>
              <a:rPr lang="en-US" dirty="0"/>
              <a:t>D: {0,1}</a:t>
            </a:r>
            <a:r>
              <a:rPr lang="en-US" baseline="30000" dirty="0"/>
              <a:t>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 [0,1] such that </a:t>
            </a:r>
            <a:r>
              <a:rPr lang="en-US" baseline="-25000" dirty="0">
                <a:sym typeface="Symbol"/>
              </a:rPr>
              <a:t>x</a:t>
            </a:r>
            <a:r>
              <a:rPr lang="en-US" dirty="0">
                <a:sym typeface="Symbol"/>
              </a:rPr>
              <a:t> D(x) = 1</a:t>
            </a:r>
          </a:p>
          <a:p>
            <a:pPr lvl="1"/>
            <a:r>
              <a:rPr lang="en-US" dirty="0">
                <a:sym typeface="Symbol"/>
              </a:rPr>
              <a:t>The </a:t>
            </a:r>
            <a:r>
              <a:rPr lang="en-US" i="1" dirty="0">
                <a:sym typeface="Symbol"/>
              </a:rPr>
              <a:t>uniform</a:t>
            </a:r>
            <a:r>
              <a:rPr lang="en-US" dirty="0">
                <a:sym typeface="Symbol"/>
              </a:rPr>
              <a:t> distribution on </a:t>
            </a:r>
            <a:r>
              <a:rPr lang="en-US" i="1" dirty="0">
                <a:sym typeface="Symbol"/>
              </a:rPr>
              <a:t>n</a:t>
            </a:r>
            <a:r>
              <a:rPr lang="en-US" dirty="0">
                <a:sym typeface="Symbol"/>
              </a:rPr>
              <a:t>-bit strings, denoted U</a:t>
            </a:r>
            <a:r>
              <a:rPr lang="en-US" baseline="-25000" dirty="0">
                <a:sym typeface="Symbol"/>
              </a:rPr>
              <a:t>n</a:t>
            </a:r>
            <a:r>
              <a:rPr lang="en-US" dirty="0">
                <a:sym typeface="Symbol"/>
              </a:rPr>
              <a:t>, assigns probability 2</a:t>
            </a:r>
            <a:r>
              <a:rPr lang="en-US" baseline="30000" dirty="0">
                <a:sym typeface="Symbol"/>
              </a:rPr>
              <a:t>-n</a:t>
            </a:r>
            <a:r>
              <a:rPr lang="en-US" dirty="0">
                <a:sym typeface="Symbol"/>
              </a:rPr>
              <a:t> to every x  {0,1}</a:t>
            </a:r>
            <a:r>
              <a:rPr lang="en-US" baseline="30000" dirty="0">
                <a:sym typeface="Symbol"/>
              </a:rPr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0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does “pseudorandom”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Informal: cannot be distinguished from uniform (i.e., random)</a:t>
            </a:r>
          </a:p>
          <a:p>
            <a:r>
              <a:rPr lang="en-US" dirty="0"/>
              <a:t>Which of the following is pseudorandom?</a:t>
            </a:r>
          </a:p>
          <a:p>
            <a:pPr lvl="1"/>
            <a:r>
              <a:rPr lang="en-US" dirty="0"/>
              <a:t>0101010101010101</a:t>
            </a:r>
          </a:p>
          <a:p>
            <a:pPr lvl="1"/>
            <a:r>
              <a:rPr lang="en-US" dirty="0"/>
              <a:t>0010111011100110</a:t>
            </a:r>
          </a:p>
          <a:p>
            <a:pPr lvl="1"/>
            <a:r>
              <a:rPr lang="en-US" dirty="0"/>
              <a:t>0000000000000000</a:t>
            </a:r>
          </a:p>
          <a:p>
            <a:r>
              <a:rPr lang="en-US" dirty="0" err="1"/>
              <a:t>Pseudorandomness</a:t>
            </a:r>
            <a:r>
              <a:rPr lang="en-US" dirty="0"/>
              <a:t> is a property of a </a:t>
            </a:r>
            <a:r>
              <a:rPr lang="en-US" i="1" dirty="0"/>
              <a:t>distribution</a:t>
            </a:r>
            <a:r>
              <a:rPr lang="en-US" dirty="0"/>
              <a:t>, not a </a:t>
            </a:r>
            <a:r>
              <a:rPr lang="en-US" i="1" dirty="0"/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216607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Pseudorandomness</a:t>
            </a:r>
            <a:r>
              <a:rPr lang="en-US" dirty="0"/>
              <a:t> (take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Fix some distribution D on </a:t>
            </a:r>
            <a:r>
              <a:rPr lang="en-US" i="1" dirty="0"/>
              <a:t>n</a:t>
            </a:r>
            <a:r>
              <a:rPr lang="en-US" dirty="0"/>
              <a:t>-bit strings</a:t>
            </a:r>
          </a:p>
          <a:p>
            <a:pPr lvl="1"/>
            <a:r>
              <a:rPr lang="en-US" dirty="0"/>
              <a:t>x </a:t>
            </a:r>
            <a:r>
              <a:rPr lang="en-US" dirty="0">
                <a:sym typeface="Symbol"/>
              </a:rPr>
              <a:t> D means “sample x according to D”</a:t>
            </a:r>
          </a:p>
          <a:p>
            <a:r>
              <a:rPr lang="en-US" dirty="0">
                <a:sym typeface="Symbol"/>
              </a:rPr>
              <a:t>Historically, D was considered pseudorandom if it “passed a bunch of statistical tests”</a:t>
            </a:r>
          </a:p>
          <a:p>
            <a:pPr lvl="1"/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D</a:t>
            </a:r>
            <a:r>
              <a:rPr lang="en-US" dirty="0">
                <a:sym typeface="Symbol"/>
              </a:rPr>
              <a:t>[1</a:t>
            </a:r>
            <a:r>
              <a:rPr lang="en-US" baseline="30000" dirty="0">
                <a:sym typeface="Symbol"/>
              </a:rPr>
              <a:t>st</a:t>
            </a:r>
            <a:r>
              <a:rPr lang="en-US" dirty="0">
                <a:sym typeface="Symbol"/>
              </a:rPr>
              <a:t> bit of x is 1]  ½ </a:t>
            </a:r>
          </a:p>
          <a:p>
            <a:pPr lvl="1"/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D</a:t>
            </a:r>
            <a:r>
              <a:rPr lang="en-US" dirty="0">
                <a:sym typeface="Symbol"/>
              </a:rPr>
              <a:t>[parity of x is 1]  ½</a:t>
            </a:r>
          </a:p>
          <a:p>
            <a:pPr lvl="1"/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D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Test</a:t>
            </a:r>
            <a:r>
              <a:rPr lang="en-US" baseline="-25000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(x)=1]  </a:t>
            </a:r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U</a:t>
            </a:r>
            <a:r>
              <a:rPr lang="en-US" sz="2400" baseline="-40000" dirty="0">
                <a:sym typeface="Symbol"/>
              </a:rPr>
              <a:t>n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Test</a:t>
            </a:r>
            <a:r>
              <a:rPr lang="en-US" baseline="-25000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(x)=1] for 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 = 1, …</a:t>
            </a:r>
          </a:p>
        </p:txBody>
      </p:sp>
    </p:spTree>
    <p:extLst>
      <p:ext uri="{BB962C8B-B14F-4D97-AF65-F5344CB8AC3E}">
        <p14:creationId xmlns:p14="http://schemas.microsoft.com/office/powerpoint/2010/main" val="348914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Pseudorandomness</a:t>
            </a:r>
            <a:r>
              <a:rPr lang="en-US" dirty="0"/>
              <a:t> (take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not sufficient in an adversarial setting!</a:t>
            </a:r>
          </a:p>
          <a:p>
            <a:pPr lvl="1"/>
            <a:r>
              <a:rPr lang="en-US" dirty="0"/>
              <a:t>Who knows what statistical test(s) an attacker </a:t>
            </a:r>
            <a:br>
              <a:rPr lang="en-US" dirty="0"/>
            </a:br>
            <a:r>
              <a:rPr lang="en-US" dirty="0"/>
              <a:t>will use?</a:t>
            </a:r>
          </a:p>
          <a:p>
            <a:pPr lvl="1"/>
            <a:endParaRPr lang="en-US" dirty="0"/>
          </a:p>
          <a:p>
            <a:r>
              <a:rPr lang="en-US" dirty="0"/>
              <a:t>Cryptographic </a:t>
            </a:r>
            <a:r>
              <a:rPr lang="en-US" dirty="0" err="1"/>
              <a:t>def’n</a:t>
            </a:r>
            <a:r>
              <a:rPr lang="en-US" dirty="0"/>
              <a:t> of </a:t>
            </a:r>
            <a:r>
              <a:rPr lang="en-US" dirty="0" err="1"/>
              <a:t>pseudorandomness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 is pseudorandom if it passes </a:t>
            </a:r>
            <a:r>
              <a:rPr lang="en-US" u="sng" dirty="0"/>
              <a:t>all</a:t>
            </a:r>
            <a:r>
              <a:rPr lang="en-US" dirty="0"/>
              <a:t> </a:t>
            </a:r>
            <a:r>
              <a:rPr lang="en-US" i="1" dirty="0"/>
              <a:t>efficient</a:t>
            </a:r>
            <a:r>
              <a:rPr lang="en-US" dirty="0"/>
              <a:t> statistical tests</a:t>
            </a:r>
          </a:p>
        </p:txBody>
      </p:sp>
    </p:spTree>
    <p:extLst>
      <p:ext uri="{BB962C8B-B14F-4D97-AF65-F5344CB8AC3E}">
        <p14:creationId xmlns:p14="http://schemas.microsoft.com/office/powerpoint/2010/main" val="3162338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Pseudorandomness</a:t>
            </a:r>
            <a:r>
              <a:rPr lang="en-US" dirty="0"/>
              <a:t> (concrete)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D be a distribution on </a:t>
            </a:r>
            <a:r>
              <a:rPr lang="en-US" i="1" dirty="0"/>
              <a:t>p</a:t>
            </a:r>
            <a:r>
              <a:rPr lang="en-US" dirty="0"/>
              <a:t>-bit strings</a:t>
            </a:r>
          </a:p>
          <a:p>
            <a:endParaRPr lang="en-US" dirty="0"/>
          </a:p>
          <a:p>
            <a:r>
              <a:rPr lang="en-US" dirty="0"/>
              <a:t>D is (t, </a:t>
            </a:r>
            <a:r>
              <a:rPr lang="en-US" dirty="0">
                <a:sym typeface="Symbol"/>
              </a:rPr>
              <a:t>)-pseudorandom if for all A running in time at most t, 	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| </a:t>
            </a:r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D</a:t>
            </a:r>
            <a:r>
              <a:rPr lang="en-US" dirty="0">
                <a:sym typeface="Symbol"/>
              </a:rPr>
              <a:t>[A(x)=1] - </a:t>
            </a:r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U</a:t>
            </a:r>
            <a:r>
              <a:rPr lang="en-US" sz="2800" baseline="-40000" dirty="0">
                <a:sym typeface="Symbol"/>
              </a:rPr>
              <a:t>p</a:t>
            </a:r>
            <a:r>
              <a:rPr lang="en-US" dirty="0">
                <a:sym typeface="Symbol"/>
              </a:rPr>
              <a:t>[A(x)=1] | ≤ </a:t>
            </a:r>
          </a:p>
        </p:txBody>
      </p:sp>
    </p:spTree>
    <p:extLst>
      <p:ext uri="{BB962C8B-B14F-4D97-AF65-F5344CB8AC3E}">
        <p14:creationId xmlns:p14="http://schemas.microsoft.com/office/powerpoint/2010/main" val="2682846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Pseudorandomness</a:t>
            </a:r>
            <a:r>
              <a:rPr lang="en-US" dirty="0"/>
              <a:t> (asymptotic)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Security parameter </a:t>
            </a:r>
            <a:r>
              <a:rPr lang="en-US" i="1" dirty="0"/>
              <a:t>n</a:t>
            </a:r>
            <a:r>
              <a:rPr lang="en-US" dirty="0"/>
              <a:t>, polynomial </a:t>
            </a:r>
            <a:r>
              <a:rPr lang="en-US" i="1" dirty="0"/>
              <a:t>p</a:t>
            </a:r>
          </a:p>
          <a:p>
            <a:endParaRPr lang="en-US" dirty="0"/>
          </a:p>
          <a:p>
            <a:r>
              <a:rPr lang="en-US" dirty="0"/>
              <a:t>Let </a:t>
            </a:r>
            <a:r>
              <a:rPr lang="en-US" dirty="0" err="1"/>
              <a:t>D</a:t>
            </a:r>
            <a:r>
              <a:rPr lang="en-US" baseline="-25000" dirty="0" err="1"/>
              <a:t>n</a:t>
            </a:r>
            <a:r>
              <a:rPr lang="en-US" dirty="0"/>
              <a:t> be a distribution over </a:t>
            </a:r>
            <a:r>
              <a:rPr lang="en-US" i="1" dirty="0"/>
              <a:t>p(n)</a:t>
            </a:r>
            <a:r>
              <a:rPr lang="en-US" dirty="0"/>
              <a:t>-bit strings</a:t>
            </a:r>
          </a:p>
          <a:p>
            <a:r>
              <a:rPr lang="en-US" dirty="0" err="1"/>
              <a:t>Pseudorandomness</a:t>
            </a:r>
            <a:r>
              <a:rPr lang="en-US" dirty="0"/>
              <a:t> is a property of a </a:t>
            </a:r>
            <a:r>
              <a:rPr lang="en-US" i="1" dirty="0"/>
              <a:t>sequence</a:t>
            </a:r>
            <a:r>
              <a:rPr lang="en-US" dirty="0"/>
              <a:t> of distributions {</a:t>
            </a:r>
            <a:r>
              <a:rPr lang="en-US" dirty="0" err="1"/>
              <a:t>D</a:t>
            </a:r>
            <a:r>
              <a:rPr lang="en-US" baseline="-25000" dirty="0" err="1"/>
              <a:t>n</a:t>
            </a:r>
            <a:r>
              <a:rPr lang="en-US" dirty="0"/>
              <a:t>} = {D</a:t>
            </a:r>
            <a:r>
              <a:rPr lang="en-US" baseline="-25000" dirty="0"/>
              <a:t>1</a:t>
            </a:r>
            <a:r>
              <a:rPr lang="en-US" dirty="0"/>
              <a:t>, D</a:t>
            </a:r>
            <a:r>
              <a:rPr lang="en-US" baseline="-25000" dirty="0"/>
              <a:t>2</a:t>
            </a:r>
            <a:r>
              <a:rPr lang="en-US" dirty="0"/>
              <a:t>, … }</a:t>
            </a:r>
          </a:p>
        </p:txBody>
      </p:sp>
    </p:spTree>
    <p:extLst>
      <p:ext uri="{BB962C8B-B14F-4D97-AF65-F5344CB8AC3E}">
        <p14:creationId xmlns:p14="http://schemas.microsoft.com/office/powerpoint/2010/main" val="2052161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Pseudorandomness</a:t>
            </a:r>
            <a:r>
              <a:rPr lang="en-US" dirty="0"/>
              <a:t> (asymptotic)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{</a:t>
            </a:r>
            <a:r>
              <a:rPr lang="en-US" dirty="0" err="1"/>
              <a:t>D</a:t>
            </a:r>
            <a:r>
              <a:rPr lang="en-US" baseline="-25000" dirty="0" err="1"/>
              <a:t>n</a:t>
            </a:r>
            <a:r>
              <a:rPr lang="en-US" dirty="0"/>
              <a:t>} is </a:t>
            </a:r>
            <a:r>
              <a:rPr lang="en-US" i="1" dirty="0"/>
              <a:t>pseudorandom</a:t>
            </a:r>
            <a:r>
              <a:rPr lang="en-US" dirty="0"/>
              <a:t> if for all probabilistic, polynomial-time distinguishers A, there is a negligible function </a:t>
            </a:r>
            <a:r>
              <a:rPr lang="en-US" dirty="0">
                <a:sym typeface="Symbol"/>
              </a:rPr>
              <a:t> such that</a:t>
            </a:r>
            <a:br>
              <a:rPr lang="en-US" sz="2800" dirty="0">
                <a:sym typeface="Symbol"/>
              </a:rPr>
            </a:br>
            <a:br>
              <a:rPr lang="en-US" sz="2800" dirty="0">
                <a:sym typeface="Symbol"/>
              </a:rPr>
            </a:br>
            <a:r>
              <a:rPr lang="en-US" sz="2800" dirty="0">
                <a:sym typeface="Symbol"/>
              </a:rPr>
              <a:t>      </a:t>
            </a:r>
            <a:r>
              <a:rPr lang="en-US" sz="3600" dirty="0">
                <a:sym typeface="Symbol"/>
              </a:rPr>
              <a:t>|</a:t>
            </a:r>
            <a:r>
              <a:rPr lang="en-US" sz="2800" dirty="0">
                <a:sym typeface="Symbol"/>
              </a:rPr>
              <a:t>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baseline="-25000" dirty="0" err="1"/>
              <a:t>x</a:t>
            </a:r>
            <a:r>
              <a:rPr lang="en-US" sz="2800" baseline="-25000" dirty="0"/>
              <a:t> </a:t>
            </a:r>
            <a:r>
              <a:rPr lang="en-US" sz="2800" baseline="-25000" dirty="0">
                <a:sym typeface="Symbol"/>
              </a:rPr>
              <a:t> </a:t>
            </a:r>
            <a:r>
              <a:rPr lang="en-US" sz="2800" baseline="-25000" dirty="0" err="1">
                <a:sym typeface="Symbol"/>
              </a:rPr>
              <a:t>D</a:t>
            </a:r>
            <a:r>
              <a:rPr lang="en-US" sz="2400" baseline="-40000" dirty="0" err="1">
                <a:sym typeface="Symbol"/>
              </a:rPr>
              <a:t>n</a:t>
            </a:r>
            <a:r>
              <a:rPr lang="en-US" sz="2800" dirty="0">
                <a:sym typeface="Symbol"/>
              </a:rPr>
              <a:t>[A(x)=1] -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baseline="-25000" dirty="0" err="1"/>
              <a:t>x</a:t>
            </a:r>
            <a:r>
              <a:rPr lang="en-US" sz="2800" baseline="-25000" dirty="0"/>
              <a:t> </a:t>
            </a:r>
            <a:r>
              <a:rPr lang="en-US" sz="2800" baseline="-25000" dirty="0">
                <a:sym typeface="Symbol"/>
              </a:rPr>
              <a:t> U</a:t>
            </a:r>
            <a:r>
              <a:rPr lang="en-US" sz="2400" baseline="-40000" dirty="0">
                <a:sym typeface="Symbol"/>
              </a:rPr>
              <a:t>p(n)</a:t>
            </a:r>
            <a:r>
              <a:rPr lang="en-US" sz="2800" dirty="0">
                <a:sym typeface="Symbol"/>
              </a:rPr>
              <a:t>[A(x)=1] </a:t>
            </a:r>
            <a:r>
              <a:rPr lang="en-US" sz="3600" dirty="0">
                <a:sym typeface="Symbol"/>
              </a:rPr>
              <a:t>|</a:t>
            </a:r>
            <a:r>
              <a:rPr lang="en-US" sz="2800" dirty="0">
                <a:sym typeface="Symbol"/>
              </a:rPr>
              <a:t> ≤ (n)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3011288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(Re)defining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private-key encryption scheme</a:t>
            </a:r>
            <a:r>
              <a:rPr lang="en-US" dirty="0"/>
              <a:t> is defined by three PPT algorithms (Gen, </a:t>
            </a:r>
            <a:r>
              <a:rPr lang="en-US" dirty="0" err="1"/>
              <a:t>Enc</a:t>
            </a:r>
            <a:r>
              <a:rPr lang="en-US" dirty="0"/>
              <a:t>, Dec): </a:t>
            </a:r>
          </a:p>
          <a:p>
            <a:pPr lvl="1"/>
            <a:r>
              <a:rPr lang="en-US" dirty="0"/>
              <a:t>Gen: takes as input 1</a:t>
            </a:r>
            <a:r>
              <a:rPr lang="en-US" baseline="30000" dirty="0"/>
              <a:t>n</a:t>
            </a:r>
            <a:r>
              <a:rPr lang="en-US" dirty="0"/>
              <a:t>; outputs k. (Assume |k|≥n.)</a:t>
            </a:r>
          </a:p>
          <a:p>
            <a:pPr lvl="1"/>
            <a:r>
              <a:rPr lang="en-US" dirty="0" err="1"/>
              <a:t>Enc</a:t>
            </a:r>
            <a:r>
              <a:rPr lang="en-US" dirty="0"/>
              <a:t>: takes as input a key k and message m</a:t>
            </a:r>
            <a:r>
              <a:rPr lang="en-US" dirty="0">
                <a:sym typeface="Symbol"/>
              </a:rPr>
              <a:t>{0,1}</a:t>
            </a:r>
            <a:r>
              <a:rPr lang="en-US" baseline="30000" dirty="0">
                <a:sym typeface="Symbol"/>
              </a:rPr>
              <a:t>*</a:t>
            </a:r>
            <a:r>
              <a:rPr lang="en-US" dirty="0"/>
              <a:t>; outputs </a:t>
            </a:r>
            <a:r>
              <a:rPr lang="en-US" dirty="0" err="1"/>
              <a:t>ciphertext</a:t>
            </a:r>
            <a:r>
              <a:rPr lang="en-US" dirty="0"/>
              <a:t> c </a:t>
            </a:r>
            <a:br>
              <a:rPr lang="en-US" dirty="0"/>
            </a:br>
            <a:r>
              <a:rPr lang="en-US" dirty="0"/>
              <a:t>                               </a:t>
            </a:r>
            <a:r>
              <a:rPr lang="en-US" dirty="0" err="1"/>
              <a:t>c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 </a:t>
            </a:r>
            <a:r>
              <a:rPr lang="en-US" dirty="0" err="1"/>
              <a:t>Enc</a:t>
            </a:r>
            <a:r>
              <a:rPr lang="en-US" baseline="-25000" dirty="0" err="1"/>
              <a:t>k</a:t>
            </a:r>
            <a:r>
              <a:rPr lang="en-US" dirty="0"/>
              <a:t>(m)</a:t>
            </a:r>
          </a:p>
          <a:p>
            <a:pPr lvl="1"/>
            <a:r>
              <a:rPr lang="en-US" dirty="0"/>
              <a:t>Dec: takes key k and </a:t>
            </a:r>
            <a:r>
              <a:rPr lang="en-US" dirty="0" err="1"/>
              <a:t>ciphertext</a:t>
            </a:r>
            <a:r>
              <a:rPr lang="en-US" dirty="0"/>
              <a:t> c as input; outputs a message m or “error”</a:t>
            </a:r>
          </a:p>
        </p:txBody>
      </p:sp>
    </p:spTree>
    <p:extLst>
      <p:ext uri="{BB962C8B-B14F-4D97-AF65-F5344CB8AC3E}">
        <p14:creationId xmlns:p14="http://schemas.microsoft.com/office/powerpoint/2010/main" val="37788792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Pseudorandom generators (PRGs)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/>
              <a:t>A PRG is an efficient, deterministic algorithm </a:t>
            </a:r>
            <a:br>
              <a:rPr lang="en-US" dirty="0"/>
            </a:br>
            <a:r>
              <a:rPr lang="en-US" dirty="0"/>
              <a:t>that expands a </a:t>
            </a:r>
            <a:r>
              <a:rPr lang="en-US" i="1" dirty="0"/>
              <a:t>short, uniform seed </a:t>
            </a:r>
            <a:r>
              <a:rPr lang="en-US" dirty="0"/>
              <a:t>into a </a:t>
            </a:r>
            <a:br>
              <a:rPr lang="en-US" dirty="0"/>
            </a:br>
            <a:r>
              <a:rPr lang="en-US" i="1" dirty="0"/>
              <a:t>longer, pseudorandom </a:t>
            </a:r>
            <a:r>
              <a:rPr lang="en-US" dirty="0"/>
              <a:t>output</a:t>
            </a:r>
          </a:p>
          <a:p>
            <a:pPr lvl="1"/>
            <a:r>
              <a:rPr lang="en-US" dirty="0"/>
              <a:t>Useful whenever you have a “small” number of true random bits, and want lots of “random-looking” bits</a:t>
            </a:r>
          </a:p>
          <a:p>
            <a:r>
              <a:rPr lang="en-US" dirty="0"/>
              <a:t>Note: we assume the ability to generate uniform bits, but doing so is “expensive”</a:t>
            </a:r>
          </a:p>
        </p:txBody>
      </p:sp>
    </p:spTree>
    <p:extLst>
      <p:ext uri="{BB962C8B-B14F-4D97-AF65-F5344CB8AC3E}">
        <p14:creationId xmlns:p14="http://schemas.microsoft.com/office/powerpoint/2010/main" val="325615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G be a deterministic, poly-time algorithm that is </a:t>
            </a:r>
            <a:r>
              <a:rPr lang="en-US" i="1" dirty="0"/>
              <a:t>expanding</a:t>
            </a:r>
            <a:r>
              <a:rPr lang="en-US" dirty="0"/>
              <a:t>, i.e., |G(x)| = p(|x|) &gt; |x|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3619500" y="3124200"/>
            <a:ext cx="1752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i="1" dirty="0"/>
              <a:t>seed</a:t>
            </a:r>
            <a:endParaRPr lang="en-US" i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495800" y="3733800"/>
            <a:ext cx="0" cy="406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191000" y="4140200"/>
            <a:ext cx="571500" cy="50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/>
              <a:t>G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95800" y="4648200"/>
            <a:ext cx="0" cy="406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62000" y="5054600"/>
            <a:ext cx="73914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i="1" dirty="0"/>
              <a:t>output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2522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10600" cy="4876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Let G be a deterministic, poly-time algorithm that is </a:t>
            </a:r>
            <a:r>
              <a:rPr lang="en-US" i="1" dirty="0"/>
              <a:t>expanding</a:t>
            </a:r>
            <a:r>
              <a:rPr lang="en-US" dirty="0"/>
              <a:t>, i.e., |G(x)| = p(|x|) &gt; |x|</a:t>
            </a:r>
          </a:p>
          <a:p>
            <a:r>
              <a:rPr lang="en-US" dirty="0"/>
              <a:t>G defines a sequence of distributions!</a:t>
            </a:r>
          </a:p>
          <a:p>
            <a:pPr lvl="1"/>
            <a:r>
              <a:rPr lang="en-US" dirty="0" err="1"/>
              <a:t>D</a:t>
            </a:r>
            <a:r>
              <a:rPr lang="en-US" baseline="-25000" dirty="0" err="1"/>
              <a:t>n</a:t>
            </a:r>
            <a:r>
              <a:rPr lang="en-US" dirty="0"/>
              <a:t> = the distribution on p(n)-bit strings defined by choosing x </a:t>
            </a:r>
            <a:r>
              <a:rPr lang="en-US" dirty="0">
                <a:sym typeface="Symbol"/>
              </a:rPr>
              <a:t> U</a:t>
            </a:r>
            <a:r>
              <a:rPr lang="en-US" baseline="-25000" dirty="0">
                <a:sym typeface="Symbol"/>
              </a:rPr>
              <a:t>n</a:t>
            </a:r>
            <a:r>
              <a:rPr lang="en-US" dirty="0">
                <a:sym typeface="Symbol"/>
              </a:rPr>
              <a:t> and outputting G(x)</a:t>
            </a:r>
          </a:p>
          <a:p>
            <a:pPr lvl="1"/>
            <a:r>
              <a:rPr lang="en-US" dirty="0" err="1">
                <a:sym typeface="Symbol"/>
              </a:rPr>
              <a:t>Pr</a:t>
            </a:r>
            <a:r>
              <a:rPr lang="en-US" baseline="-25000" dirty="0" err="1">
                <a:sym typeface="Symbol"/>
              </a:rPr>
              <a:t>D</a:t>
            </a:r>
            <a:r>
              <a:rPr lang="en-US" sz="2400" baseline="-40000" dirty="0" err="1">
                <a:sym typeface="Symbol"/>
              </a:rPr>
              <a:t>n</a:t>
            </a:r>
            <a:r>
              <a:rPr lang="en-US" dirty="0">
                <a:sym typeface="Symbol"/>
              </a:rPr>
              <a:t>[y] = </a:t>
            </a:r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U</a:t>
            </a:r>
            <a:r>
              <a:rPr lang="en-US" sz="2400" baseline="-40000" dirty="0">
                <a:sym typeface="Symbol"/>
              </a:rPr>
              <a:t>n</a:t>
            </a:r>
            <a:r>
              <a:rPr lang="en-US" dirty="0">
                <a:sym typeface="Symbol"/>
              </a:rPr>
              <a:t>[G(x) = y] = </a:t>
            </a:r>
            <a:r>
              <a:rPr lang="en-US" baseline="-25000" dirty="0">
                <a:sym typeface="Symbol"/>
              </a:rPr>
              <a:t>x : G(x)=y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Pr</a:t>
            </a:r>
            <a:r>
              <a:rPr lang="en-US" baseline="-25000" dirty="0" err="1"/>
              <a:t>x</a:t>
            </a:r>
            <a:r>
              <a:rPr lang="en-US" baseline="-25000" dirty="0"/>
              <a:t> </a:t>
            </a:r>
            <a:r>
              <a:rPr lang="en-US" baseline="-25000" dirty="0">
                <a:sym typeface="Symbol"/>
              </a:rPr>
              <a:t> U</a:t>
            </a:r>
            <a:r>
              <a:rPr lang="en-US" sz="2000" baseline="-40000" dirty="0">
                <a:sym typeface="Symbol"/>
              </a:rPr>
              <a:t>n</a:t>
            </a:r>
            <a:r>
              <a:rPr lang="en-US" dirty="0">
                <a:sym typeface="Symbol"/>
              </a:rPr>
              <a:t>[x]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  = </a:t>
            </a:r>
            <a:r>
              <a:rPr lang="en-US" baseline="-25000" dirty="0">
                <a:sym typeface="Symbol"/>
              </a:rPr>
              <a:t>x : G(x)=y</a:t>
            </a:r>
            <a:r>
              <a:rPr lang="en-US" dirty="0">
                <a:sym typeface="Symbol"/>
              </a:rPr>
              <a:t> 2</a:t>
            </a:r>
            <a:r>
              <a:rPr lang="en-US" baseline="30000" dirty="0">
                <a:sym typeface="Symbol"/>
              </a:rPr>
              <a:t>-n</a:t>
            </a:r>
            <a:r>
              <a:rPr lang="en-US" dirty="0">
                <a:sym typeface="Symbol"/>
              </a:rPr>
              <a:t>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  = |{x : G(x)=y}|/2</a:t>
            </a:r>
            <a:r>
              <a:rPr lang="en-US" baseline="30000" dirty="0">
                <a:sym typeface="Symbol"/>
              </a:rPr>
              <a:t>n</a:t>
            </a:r>
            <a:endParaRPr lang="en-US" dirty="0">
              <a:sym typeface="Symbol"/>
            </a:endParaRPr>
          </a:p>
          <a:p>
            <a:pPr lvl="1"/>
            <a:r>
              <a:rPr lang="en-US" dirty="0">
                <a:sym typeface="Symbol"/>
              </a:rPr>
              <a:t>Note that most y occur with probability 0</a:t>
            </a:r>
          </a:p>
          <a:p>
            <a:pPr lvl="2"/>
            <a:r>
              <a:rPr lang="en-US" dirty="0">
                <a:sym typeface="Symbol"/>
              </a:rPr>
              <a:t>I.e., </a:t>
            </a:r>
            <a:r>
              <a:rPr lang="en-US" dirty="0" err="1">
                <a:sym typeface="Symbol"/>
              </a:rPr>
              <a:t>D</a:t>
            </a:r>
            <a:r>
              <a:rPr lang="en-US" baseline="-25000" dirty="0" err="1">
                <a:sym typeface="Symbol"/>
              </a:rPr>
              <a:t>n</a:t>
            </a:r>
            <a:r>
              <a:rPr lang="en-US" dirty="0">
                <a:sym typeface="Symbol"/>
              </a:rPr>
              <a:t> is far from uniform</a:t>
            </a:r>
          </a:p>
        </p:txBody>
      </p:sp>
    </p:spTree>
    <p:extLst>
      <p:ext uri="{BB962C8B-B14F-4D97-AF65-F5344CB8AC3E}">
        <p14:creationId xmlns:p14="http://schemas.microsoft.com/office/powerpoint/2010/main" val="354654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/>
              <a:t>G is a PRG </a:t>
            </a:r>
            <a:r>
              <a:rPr lang="en-US" dirty="0" err="1"/>
              <a:t>iff</a:t>
            </a:r>
            <a:r>
              <a:rPr lang="en-US" dirty="0"/>
              <a:t> {</a:t>
            </a:r>
            <a:r>
              <a:rPr lang="en-US" dirty="0" err="1"/>
              <a:t>D</a:t>
            </a:r>
            <a:r>
              <a:rPr lang="en-US" baseline="-25000" dirty="0" err="1"/>
              <a:t>n</a:t>
            </a:r>
            <a:r>
              <a:rPr lang="en-US" sz="3600" dirty="0"/>
              <a:t>} is pseudorandom</a:t>
            </a:r>
            <a:endParaRPr lang="en-US" dirty="0"/>
          </a:p>
          <a:p>
            <a:endParaRPr lang="en-US" dirty="0"/>
          </a:p>
          <a:p>
            <a:r>
              <a:rPr lang="en-US" dirty="0"/>
              <a:t>I.e., for all efficient distinguishers A, there is a negligible function </a:t>
            </a:r>
            <a:r>
              <a:rPr lang="en-US" dirty="0">
                <a:sym typeface="Symbol"/>
              </a:rPr>
              <a:t> such that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</a:t>
            </a:r>
            <a:r>
              <a:rPr lang="en-US" sz="2800" dirty="0">
                <a:sym typeface="Symbol"/>
              </a:rPr>
              <a:t>|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baseline="-25000" dirty="0" err="1"/>
              <a:t>x</a:t>
            </a:r>
            <a:r>
              <a:rPr lang="en-US" sz="2800" baseline="-25000" dirty="0"/>
              <a:t> </a:t>
            </a:r>
            <a:r>
              <a:rPr lang="en-US" sz="2800" baseline="-25000" dirty="0">
                <a:sym typeface="Symbol"/>
              </a:rPr>
              <a:t> U</a:t>
            </a:r>
            <a:r>
              <a:rPr lang="en-US" sz="2800" baseline="-40000" dirty="0">
                <a:sym typeface="Symbol"/>
              </a:rPr>
              <a:t>n</a:t>
            </a:r>
            <a:r>
              <a:rPr lang="en-US" sz="2800" dirty="0">
                <a:sym typeface="Symbol"/>
              </a:rPr>
              <a:t>[A(G(x))=1] - Pr</a:t>
            </a:r>
            <a:r>
              <a:rPr lang="en-US" sz="2800" baseline="-25000" dirty="0">
                <a:sym typeface="Symbol"/>
              </a:rPr>
              <a:t>y</a:t>
            </a:r>
            <a:r>
              <a:rPr lang="en-US" sz="2800" baseline="-25000" dirty="0"/>
              <a:t> </a:t>
            </a:r>
            <a:r>
              <a:rPr lang="en-US" sz="2800" baseline="-25000" dirty="0">
                <a:sym typeface="Symbol"/>
              </a:rPr>
              <a:t> U</a:t>
            </a:r>
            <a:r>
              <a:rPr lang="en-US" sz="2800" baseline="-40000" dirty="0">
                <a:sym typeface="Symbol"/>
              </a:rPr>
              <a:t>p(n)</a:t>
            </a:r>
            <a:r>
              <a:rPr lang="en-US" sz="2800" dirty="0">
                <a:sym typeface="Symbol"/>
              </a:rPr>
              <a:t>[A(y)=1] | ≤ (n)</a:t>
            </a:r>
            <a:endParaRPr lang="en-US" dirty="0">
              <a:sym typeface="Symbol"/>
            </a:endParaRPr>
          </a:p>
          <a:p>
            <a:pPr lvl="1"/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I.e., no efficient A can distinguish whether it is given G(x) (for uniform x) or a uniform string 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4878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(insecure PRG)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G(x) = 0….0</a:t>
            </a:r>
          </a:p>
          <a:p>
            <a:pPr lvl="1"/>
            <a:r>
              <a:rPr lang="en-US" dirty="0"/>
              <a:t>Distinguisher?</a:t>
            </a:r>
          </a:p>
          <a:p>
            <a:pPr lvl="1"/>
            <a:r>
              <a:rPr lang="en-US" dirty="0"/>
              <a:t>Analysis?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16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(insecure PRG)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G(x) = x | OR(bits of x)</a:t>
            </a:r>
          </a:p>
          <a:p>
            <a:pPr lvl="1"/>
            <a:r>
              <a:rPr lang="en-US" dirty="0"/>
              <a:t>Distinguisher?</a:t>
            </a:r>
          </a:p>
          <a:p>
            <a:pPr lvl="1"/>
            <a:r>
              <a:rPr lang="en-US" dirty="0"/>
              <a:t>Analysis?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4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Computational </a:t>
            </a:r>
            <a:r>
              <a:rPr lang="en-US" dirty="0" err="1"/>
              <a:t>indistinguishability</a:t>
            </a:r>
            <a:br>
              <a:rPr lang="en-US" dirty="0"/>
            </a:br>
            <a:r>
              <a:rPr lang="en-US" dirty="0"/>
              <a:t>(asymptotic version)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Fix a scheme </a:t>
            </a:r>
            <a:r>
              <a:rPr lang="en-US" dirty="0">
                <a:sym typeface="Symbol"/>
              </a:rPr>
              <a:t> and some adversary A</a:t>
            </a:r>
            <a:endParaRPr lang="en-US" dirty="0"/>
          </a:p>
          <a:p>
            <a:r>
              <a:rPr lang="en-US" dirty="0"/>
              <a:t>Define a randomized </a:t>
            </a:r>
            <a:r>
              <a:rPr lang="en-US" dirty="0" err="1"/>
              <a:t>exp’t</a:t>
            </a:r>
            <a:r>
              <a:rPr lang="en-US" dirty="0"/>
              <a:t> </a:t>
            </a:r>
            <a:r>
              <a:rPr lang="en-US" dirty="0" err="1"/>
              <a:t>PrivK</a:t>
            </a:r>
            <a:r>
              <a:rPr lang="en-US" baseline="-25000" dirty="0" err="1"/>
              <a:t>A</a:t>
            </a:r>
            <a:r>
              <a:rPr lang="en-US" baseline="-25000" dirty="0"/>
              <a:t>,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 outputs m</a:t>
            </a:r>
            <a:r>
              <a:rPr lang="en-US" baseline="-25000" dirty="0">
                <a:sym typeface="Symbol"/>
              </a:rPr>
              <a:t>0</a:t>
            </a:r>
            <a:r>
              <a:rPr lang="en-US" dirty="0">
                <a:sym typeface="Symbol"/>
              </a:rPr>
              <a:t>,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 {0,1}</a:t>
            </a:r>
            <a:r>
              <a:rPr lang="en-US" baseline="30000" dirty="0">
                <a:sym typeface="Symbol"/>
              </a:rPr>
              <a:t>*</a:t>
            </a:r>
            <a:r>
              <a:rPr lang="en-US" dirty="0">
                <a:sym typeface="Symbol"/>
              </a:rPr>
              <a:t> of equal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),   b  {0,1},  c 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>
                <a:sym typeface="Symbol"/>
              </a:rPr>
              <a:t>b</a:t>
            </a:r>
            <a:r>
              <a:rPr lang="en-US" dirty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b’  A(c)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Adversary A </a:t>
            </a:r>
            <a:r>
              <a:rPr lang="en-US" i="1" dirty="0">
                <a:sym typeface="Symbol"/>
              </a:rPr>
              <a:t>succeeds</a:t>
            </a:r>
            <a:r>
              <a:rPr lang="en-US" dirty="0">
                <a:sym typeface="Symbol"/>
              </a:rPr>
              <a:t> if b = b’, and we say the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1069418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Computational </a:t>
            </a:r>
            <a:r>
              <a:rPr lang="en-US" dirty="0" err="1"/>
              <a:t>indistinguishability</a:t>
            </a:r>
            <a:br>
              <a:rPr lang="en-US" dirty="0"/>
            </a:br>
            <a:r>
              <a:rPr lang="en-US" dirty="0"/>
              <a:t>(asymptotic version)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 is </a:t>
            </a:r>
            <a:r>
              <a:rPr lang="en-US" i="1" dirty="0">
                <a:sym typeface="Symbol"/>
              </a:rPr>
              <a:t>computationally indistinguishable</a:t>
            </a:r>
            <a:r>
              <a:rPr lang="en-US" dirty="0">
                <a:sym typeface="Symbol"/>
              </a:rPr>
              <a:t> (aka </a:t>
            </a:r>
            <a:r>
              <a:rPr lang="en-US" i="1" dirty="0">
                <a:sym typeface="Symbol"/>
              </a:rPr>
              <a:t>EAV-secure</a:t>
            </a:r>
            <a:r>
              <a:rPr lang="en-US" dirty="0">
                <a:sym typeface="Symbol"/>
              </a:rPr>
              <a:t>) if for all PPT attackers A, there is a negligible function  such that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 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PrivK</a:t>
            </a:r>
            <a:r>
              <a:rPr lang="en-US" baseline="-25000" dirty="0" err="1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(n) = 1] ≤ ½ + (n)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009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Encryption and plaintext 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practice, we want encryption schemes that can encrypt arbitrary-length messages</a:t>
            </a:r>
          </a:p>
          <a:p>
            <a:r>
              <a:rPr lang="en-US" dirty="0"/>
              <a:t>Encryption does not hide the plaintext length (in general)</a:t>
            </a:r>
          </a:p>
          <a:p>
            <a:pPr lvl="1"/>
            <a:r>
              <a:rPr lang="en-US" dirty="0"/>
              <a:t>The definition takes this into account by requiring m</a:t>
            </a:r>
            <a:r>
              <a:rPr lang="en-US" baseline="-25000" dirty="0"/>
              <a:t>0</a:t>
            </a:r>
            <a:r>
              <a:rPr lang="en-US" dirty="0"/>
              <a:t>, m</a:t>
            </a:r>
            <a:r>
              <a:rPr lang="en-US" baseline="-25000" dirty="0"/>
              <a:t>1</a:t>
            </a:r>
            <a:r>
              <a:rPr lang="en-US" dirty="0"/>
              <a:t> to have the same length</a:t>
            </a:r>
          </a:p>
          <a:p>
            <a:r>
              <a:rPr lang="en-US" dirty="0"/>
              <a:t>But beware that leaking plaintext length can often lead to problems in the real world!</a:t>
            </a:r>
          </a:p>
          <a:p>
            <a:pPr lvl="1"/>
            <a:r>
              <a:rPr lang="en-US" dirty="0"/>
              <a:t>Obvious examples…</a:t>
            </a:r>
          </a:p>
          <a:p>
            <a:pPr lvl="1"/>
            <a:r>
              <a:rPr lang="en-US" dirty="0"/>
              <a:t>Database searches</a:t>
            </a:r>
          </a:p>
          <a:p>
            <a:pPr lvl="1"/>
            <a:r>
              <a:rPr lang="en-US" dirty="0"/>
              <a:t>Encrypting compressed data</a:t>
            </a:r>
          </a:p>
        </p:txBody>
      </p:sp>
    </p:spTree>
    <p:extLst>
      <p:ext uri="{BB962C8B-B14F-4D97-AF65-F5344CB8AC3E}">
        <p14:creationId xmlns:p14="http://schemas.microsoft.com/office/powerpoint/2010/main" val="103828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Consider a scheme where Gen(1</a:t>
            </a:r>
            <a:r>
              <a:rPr lang="en-US" baseline="30000" dirty="0"/>
              <a:t>n</a:t>
            </a:r>
            <a:r>
              <a:rPr lang="en-US" dirty="0"/>
              <a:t>) generates a uniform n-bit key, and the best attack is brute-force search of the key space</a:t>
            </a:r>
          </a:p>
          <a:p>
            <a:pPr lvl="1"/>
            <a:r>
              <a:rPr lang="en-US" dirty="0"/>
              <a:t>So if A runs in time t(n), then </a:t>
            </a:r>
            <a:br>
              <a:rPr lang="en-US" dirty="0"/>
            </a:br>
            <a:r>
              <a:rPr lang="en-US" dirty="0"/>
              <a:t>          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PrivK</a:t>
            </a:r>
            <a:r>
              <a:rPr lang="en-US" baseline="-25000" dirty="0" err="1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(n) = 1] &lt; ½ + O(t(n)/2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This scheme is EAV-secure! </a:t>
            </a:r>
          </a:p>
          <a:p>
            <a:pPr lvl="1"/>
            <a:r>
              <a:rPr lang="en-US" dirty="0">
                <a:sym typeface="Symbol"/>
              </a:rPr>
              <a:t>For any polynomial t, the function t(n)/2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is negligible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31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a scheme and a particular attacker A that runs for n</a:t>
            </a:r>
            <a:r>
              <a:rPr lang="en-US" baseline="30000" dirty="0"/>
              <a:t>3</a:t>
            </a:r>
            <a:r>
              <a:rPr lang="en-US" dirty="0"/>
              <a:t> minutes and “breaks the scheme” with probability 2</a:t>
            </a:r>
            <a:r>
              <a:rPr lang="en-US" baseline="30000" dirty="0"/>
              <a:t>40</a:t>
            </a:r>
            <a:r>
              <a:rPr lang="en-US" dirty="0"/>
              <a:t> 2</a:t>
            </a:r>
            <a:r>
              <a:rPr lang="en-US" baseline="30000" dirty="0"/>
              <a:t>-n</a:t>
            </a:r>
            <a:endParaRPr lang="en-US" dirty="0"/>
          </a:p>
          <a:p>
            <a:pPr lvl="1"/>
            <a:r>
              <a:rPr lang="en-US" dirty="0"/>
              <a:t>This does not contradict asymptotic security</a:t>
            </a:r>
          </a:p>
          <a:p>
            <a:pPr lvl="1"/>
            <a:r>
              <a:rPr lang="en-US" dirty="0"/>
              <a:t>What about real-world security (against this particular attacker)?</a:t>
            </a:r>
          </a:p>
          <a:p>
            <a:pPr lvl="2"/>
            <a:r>
              <a:rPr lang="en-US" dirty="0"/>
              <a:t>n=40: A breaks scheme with prob. 1 in 6 weeks</a:t>
            </a:r>
          </a:p>
          <a:p>
            <a:pPr lvl="2"/>
            <a:r>
              <a:rPr lang="en-US" dirty="0"/>
              <a:t>n=50: A breaks scheme with prob. 1/1000 in 3 months</a:t>
            </a:r>
          </a:p>
          <a:p>
            <a:pPr lvl="2"/>
            <a:r>
              <a:rPr lang="en-US" dirty="0"/>
              <a:t>n=500: A breaks scheme with prob. 2</a:t>
            </a:r>
            <a:r>
              <a:rPr lang="en-US" baseline="30000" dirty="0"/>
              <a:t>-500</a:t>
            </a:r>
            <a:r>
              <a:rPr lang="en-US" dirty="0"/>
              <a:t> in 200 years</a:t>
            </a:r>
          </a:p>
        </p:txBody>
      </p:sp>
    </p:spTree>
    <p:extLst>
      <p:ext uri="{BB962C8B-B14F-4D97-AF65-F5344CB8AC3E}">
        <p14:creationId xmlns:p14="http://schemas.microsoft.com/office/powerpoint/2010/main" val="2923942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happens when computers get faster?</a:t>
            </a:r>
          </a:p>
          <a:p>
            <a:r>
              <a:rPr lang="en-US" dirty="0"/>
              <a:t>E.g., consider a scheme that takes n</a:t>
            </a:r>
            <a:r>
              <a:rPr lang="en-US" baseline="30000" dirty="0"/>
              <a:t>2</a:t>
            </a:r>
            <a:r>
              <a:rPr lang="en-US" dirty="0"/>
              <a:t> steps to run but 2</a:t>
            </a:r>
            <a:r>
              <a:rPr lang="en-US" baseline="30000" dirty="0"/>
              <a:t>n</a:t>
            </a:r>
            <a:r>
              <a:rPr lang="en-US" dirty="0"/>
              <a:t> steps to break with prob. 1</a:t>
            </a:r>
          </a:p>
          <a:p>
            <a:r>
              <a:rPr lang="en-US" dirty="0"/>
              <a:t>What if computers get 4</a:t>
            </a:r>
            <a:r>
              <a:rPr lang="en-US" dirty="0">
                <a:sym typeface="Symbol" panose="05050102010706020507" pitchFamily="18" charset="2"/>
              </a:rPr>
              <a:t></a:t>
            </a:r>
            <a:r>
              <a:rPr lang="en-US" dirty="0"/>
              <a:t> faster?</a:t>
            </a:r>
          </a:p>
          <a:p>
            <a:pPr lvl="1"/>
            <a:r>
              <a:rPr lang="en-US" dirty="0"/>
              <a:t>Honest users double n but can maintain the same running time</a:t>
            </a:r>
          </a:p>
          <a:p>
            <a:pPr lvl="1"/>
            <a:r>
              <a:rPr lang="en-US" dirty="0"/>
              <a:t>Number of steps needed to break the scheme is squared!</a:t>
            </a:r>
          </a:p>
          <a:p>
            <a:pPr lvl="2"/>
            <a:r>
              <a:rPr lang="en-US" dirty="0"/>
              <a:t>Time required to break the scheme </a:t>
            </a:r>
            <a:r>
              <a:rPr lang="en-US" i="1" dirty="0"/>
              <a:t>increases</a:t>
            </a:r>
          </a:p>
        </p:txBody>
      </p:sp>
    </p:spTree>
    <p:extLst>
      <p:ext uri="{BB962C8B-B14F-4D97-AF65-F5344CB8AC3E}">
        <p14:creationId xmlns:p14="http://schemas.microsoft.com/office/powerpoint/2010/main" val="17074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secrecy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10600" cy="4525963"/>
          </a:xfrm>
        </p:spPr>
        <p:txBody>
          <a:bodyPr/>
          <a:lstStyle/>
          <a:p>
            <a:r>
              <a:rPr lang="en-US" dirty="0"/>
              <a:t>From now on, we will assume the computational setting by default</a:t>
            </a:r>
          </a:p>
          <a:p>
            <a:pPr lvl="1"/>
            <a:r>
              <a:rPr lang="en-US" dirty="0"/>
              <a:t>Usually, the </a:t>
            </a:r>
            <a:r>
              <a:rPr lang="en-US" i="1" dirty="0"/>
              <a:t>asymptotic</a:t>
            </a:r>
            <a:r>
              <a:rPr lang="en-US" dirty="0"/>
              <a:t> setting</a:t>
            </a:r>
          </a:p>
        </p:txBody>
      </p:sp>
    </p:spTree>
    <p:extLst>
      <p:ext uri="{BB962C8B-B14F-4D97-AF65-F5344CB8AC3E}">
        <p14:creationId xmlns:p14="http://schemas.microsoft.com/office/powerpoint/2010/main" val="2662871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3633</TotalTime>
  <Words>1377</Words>
  <Application>Microsoft Office PowerPoint</Application>
  <PresentationFormat>On-screen Show (4:3)</PresentationFormat>
  <Paragraphs>132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Cryptography</vt:lpstr>
      <vt:lpstr>(Re)defining encryption</vt:lpstr>
      <vt:lpstr>Computational indistinguishability (asymptotic version)</vt:lpstr>
      <vt:lpstr>Computational indistinguishability (asymptotic version)</vt:lpstr>
      <vt:lpstr>Encryption and plaintext length</vt:lpstr>
      <vt:lpstr>Example 1</vt:lpstr>
      <vt:lpstr>Example 2</vt:lpstr>
      <vt:lpstr>Example 3</vt:lpstr>
      <vt:lpstr>Computational secrecy</vt:lpstr>
      <vt:lpstr>PowerPoint Presentation</vt:lpstr>
      <vt:lpstr>Pseudorandomness</vt:lpstr>
      <vt:lpstr>What does “random” mean?</vt:lpstr>
      <vt:lpstr>What does “uniform” mean?</vt:lpstr>
      <vt:lpstr>What does “pseudorandom” mean?</vt:lpstr>
      <vt:lpstr>Pseudorandomness (take 1)</vt:lpstr>
      <vt:lpstr>Pseudorandomness (take 2)</vt:lpstr>
      <vt:lpstr>Pseudorandomness (concrete)</vt:lpstr>
      <vt:lpstr>Pseudorandomness (asymptotic)</vt:lpstr>
      <vt:lpstr>Pseudorandomness (asymptotic)</vt:lpstr>
      <vt:lpstr>Pseudorandom generators (PRGs)</vt:lpstr>
      <vt:lpstr>PRGs</vt:lpstr>
      <vt:lpstr>PRGs</vt:lpstr>
      <vt:lpstr>PRGs</vt:lpstr>
      <vt:lpstr>Example (insecure PRG)</vt:lpstr>
      <vt:lpstr>Example (insecure PRG)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296</cp:revision>
  <dcterms:created xsi:type="dcterms:W3CDTF">2014-06-02T02:25:30Z</dcterms:created>
  <dcterms:modified xsi:type="dcterms:W3CDTF">2022-02-08T16:05:18Z</dcterms:modified>
</cp:coreProperties>
</file>