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515" r:id="rId3"/>
    <p:sldId id="519" r:id="rId4"/>
    <p:sldId id="520" r:id="rId5"/>
    <p:sldId id="474" r:id="rId6"/>
    <p:sldId id="475" r:id="rId7"/>
    <p:sldId id="476" r:id="rId8"/>
    <p:sldId id="521" r:id="rId9"/>
    <p:sldId id="477" r:id="rId10"/>
    <p:sldId id="478" r:id="rId11"/>
    <p:sldId id="479" r:id="rId12"/>
    <p:sldId id="480" r:id="rId13"/>
    <p:sldId id="481" r:id="rId14"/>
    <p:sldId id="482" r:id="rId15"/>
    <p:sldId id="483" r:id="rId16"/>
    <p:sldId id="484" r:id="rId17"/>
    <p:sldId id="485" r:id="rId18"/>
    <p:sldId id="486" r:id="rId19"/>
    <p:sldId id="487" r:id="rId20"/>
    <p:sldId id="488" r:id="rId21"/>
    <p:sldId id="489" r:id="rId22"/>
    <p:sldId id="490" r:id="rId23"/>
    <p:sldId id="491" r:id="rId24"/>
    <p:sldId id="492" r:id="rId25"/>
    <p:sldId id="493" r:id="rId26"/>
    <p:sldId id="494" r:id="rId27"/>
    <p:sldId id="495" r:id="rId28"/>
    <p:sldId id="496" r:id="rId29"/>
    <p:sldId id="497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F35FA-B3A9-45EC-BC36-DDE85C569AA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878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Cryptography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6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Definitions, proofs, and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We’ve </a:t>
            </a:r>
            <a:r>
              <a:rPr lang="en-US" i="1" dirty="0"/>
              <a:t>defined</a:t>
            </a:r>
            <a:r>
              <a:rPr lang="en-US" dirty="0"/>
              <a:t> computational secrecy</a:t>
            </a:r>
          </a:p>
          <a:p>
            <a:r>
              <a:rPr lang="en-US" dirty="0"/>
              <a:t>Our goal is to </a:t>
            </a:r>
            <a:r>
              <a:rPr lang="en-US" i="1" dirty="0"/>
              <a:t>prove</a:t>
            </a:r>
            <a:r>
              <a:rPr lang="en-US" dirty="0"/>
              <a:t> that the pseudo-OTP meets that definition</a:t>
            </a:r>
          </a:p>
          <a:p>
            <a:r>
              <a:rPr lang="en-US" dirty="0"/>
              <a:t>We cannot prove this unconditionally</a:t>
            </a:r>
          </a:p>
          <a:p>
            <a:pPr lvl="1"/>
            <a:r>
              <a:rPr lang="en-US" dirty="0"/>
              <a:t>Beyond our current techniques…</a:t>
            </a:r>
          </a:p>
          <a:p>
            <a:pPr lvl="1"/>
            <a:r>
              <a:rPr lang="en-US" dirty="0"/>
              <a:t>Anyway, security clearly depends on G</a:t>
            </a:r>
          </a:p>
          <a:p>
            <a:r>
              <a:rPr lang="en-US" i="1" dirty="0"/>
              <a:t>Can</a:t>
            </a:r>
            <a:r>
              <a:rPr lang="en-US" dirty="0"/>
              <a:t> prove security based</a:t>
            </a:r>
            <a:r>
              <a:rPr lang="en-US" i="1" dirty="0"/>
              <a:t> </a:t>
            </a:r>
            <a:r>
              <a:rPr lang="en-US" dirty="0"/>
              <a:t>on</a:t>
            </a:r>
            <a:r>
              <a:rPr lang="en-US" i="1" dirty="0"/>
              <a:t> the assumption </a:t>
            </a:r>
            <a:r>
              <a:rPr lang="en-US" dirty="0"/>
              <a:t>that G is a pseudorandom generator</a:t>
            </a:r>
          </a:p>
        </p:txBody>
      </p:sp>
    </p:spTree>
    <p:extLst>
      <p:ext uri="{BB962C8B-B14F-4D97-AF65-F5344CB8AC3E}">
        <p14:creationId xmlns:p14="http://schemas.microsoft.com/office/powerpoint/2010/main" val="3483596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PRGs, revisited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71599"/>
          </a:xfrm>
        </p:spPr>
        <p:txBody>
          <a:bodyPr/>
          <a:lstStyle/>
          <a:p>
            <a:r>
              <a:rPr lang="en-US" dirty="0"/>
              <a:t>Let G be an efficient, deterministic function with |G(k)| = p(|k|)</a:t>
            </a:r>
          </a:p>
        </p:txBody>
      </p: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1600200" y="2924175"/>
            <a:ext cx="1789801" cy="2065739"/>
            <a:chOff x="1921" y="2073"/>
            <a:chExt cx="2598" cy="2418"/>
          </a:xfrm>
        </p:grpSpPr>
        <p:sp>
          <p:nvSpPr>
            <p:cNvPr id="5" name="Rectangle 27"/>
            <p:cNvSpPr>
              <a:spLocks noChangeArrowheads="1"/>
            </p:cNvSpPr>
            <p:nvPr/>
          </p:nvSpPr>
          <p:spPr bwMode="auto">
            <a:xfrm>
              <a:off x="1921" y="2073"/>
              <a:ext cx="2544" cy="2304"/>
            </a:xfrm>
            <a:prstGeom prst="rect">
              <a:avLst/>
            </a:prstGeom>
            <a:noFill/>
            <a:ln w="25400" algn="ctr">
              <a:solidFill>
                <a:srgbClr val="000000"/>
              </a:solidFill>
              <a:prstDash val="sysDot"/>
              <a:miter lim="800000"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" name="Text Box 32"/>
            <p:cNvSpPr txBox="1">
              <a:spLocks noChangeArrowheads="1"/>
            </p:cNvSpPr>
            <p:nvPr/>
          </p:nvSpPr>
          <p:spPr bwMode="auto">
            <a:xfrm>
              <a:off x="3820" y="3807"/>
              <a:ext cx="699" cy="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sz="3200" dirty="0"/>
                <a:t>D</a:t>
              </a:r>
            </a:p>
          </p:txBody>
        </p:sp>
      </p:grpSp>
      <p:cxnSp>
        <p:nvCxnSpPr>
          <p:cNvPr id="9" name="Straight Arrow Connector 8"/>
          <p:cNvCxnSpPr/>
          <p:nvPr/>
        </p:nvCxnSpPr>
        <p:spPr>
          <a:xfrm flipH="1">
            <a:off x="3352800" y="3352800"/>
            <a:ext cx="15240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352800" y="4495800"/>
            <a:ext cx="7620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038600" y="2895600"/>
            <a:ext cx="3465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81400" y="4038600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62600" y="2362200"/>
            <a:ext cx="14895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y </a:t>
            </a:r>
            <a:r>
              <a:rPr lang="en-US" sz="2800" dirty="0">
                <a:sym typeface="Symbol"/>
              </a:rPr>
              <a:t> U</a:t>
            </a:r>
            <a:r>
              <a:rPr lang="en-US" sz="2800" baseline="-25000" dirty="0">
                <a:sym typeface="Symbol"/>
              </a:rPr>
              <a:t>p(n)</a:t>
            </a:r>
            <a:endParaRPr lang="en-US" sz="28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4876800" y="3352800"/>
            <a:ext cx="83820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5715000" y="2885420"/>
            <a:ext cx="0" cy="46738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092006" y="1600200"/>
            <a:ext cx="1221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k </a:t>
            </a:r>
            <a:r>
              <a:rPr lang="en-US" sz="2800" dirty="0">
                <a:sym typeface="Symbol"/>
              </a:rPr>
              <a:t> U</a:t>
            </a:r>
            <a:r>
              <a:rPr lang="en-US" sz="2800" baseline="-25000" dirty="0">
                <a:sym typeface="Symbol"/>
              </a:rPr>
              <a:t>n</a:t>
            </a:r>
            <a:endParaRPr lang="en-US" sz="2800" dirty="0"/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7244406" y="2123420"/>
            <a:ext cx="0" cy="46738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7015806" y="2590800"/>
            <a:ext cx="457200" cy="4572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G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4648200" y="3352800"/>
            <a:ext cx="2596206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7239000" y="3048000"/>
            <a:ext cx="0" cy="3048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57520" y="5181600"/>
            <a:ext cx="792370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For any efficient D, the probabilities that D outputs 1 </a:t>
            </a:r>
          </a:p>
          <a:p>
            <a:r>
              <a:rPr lang="en-US" sz="2800" dirty="0"/>
              <a:t>in each case must be “close”</a:t>
            </a:r>
          </a:p>
        </p:txBody>
      </p:sp>
    </p:spTree>
    <p:extLst>
      <p:ext uri="{BB962C8B-B14F-4D97-AF65-F5344CB8AC3E}">
        <p14:creationId xmlns:p14="http://schemas.microsoft.com/office/powerpoint/2010/main" val="138801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4" grpId="0"/>
      <p:bldP spid="15" grpId="0"/>
      <p:bldP spid="16" grpId="0"/>
      <p:bldP spid="16" grpId="1"/>
      <p:bldP spid="23" grpId="0"/>
      <p:bldP spid="25" grpId="0" animBg="1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by reduction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Assume G is a pseudorandom generator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Assume toward a contradiction that there is an efficient attacker A who “breaks” the pseudo-OTP scheme (as per the definition)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Use A as a subroutine to build an efficient D that “breaks” </a:t>
            </a:r>
            <a:r>
              <a:rPr lang="en-US" altLang="en-US" dirty="0" err="1"/>
              <a:t>pseudorandomness</a:t>
            </a:r>
            <a:r>
              <a:rPr lang="en-US" altLang="en-US" dirty="0"/>
              <a:t> of G</a:t>
            </a:r>
          </a:p>
          <a:p>
            <a:pPr lvl="1"/>
            <a:r>
              <a:rPr lang="en-US" altLang="en-US" dirty="0"/>
              <a:t>By assumption, no such D exists!</a:t>
            </a:r>
          </a:p>
          <a:p>
            <a:pPr marL="457200" lvl="1" indent="0">
              <a:buNone/>
            </a:pPr>
            <a:r>
              <a:rPr lang="en-US" altLang="en-US" dirty="0">
                <a:sym typeface="Symbol" pitchFamily="18" charset="2"/>
              </a:rPr>
              <a:t></a:t>
            </a:r>
            <a:r>
              <a:rPr lang="en-US" altLang="en-US" dirty="0"/>
              <a:t> No such A can exist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28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Alternately…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Assume G is a pseudorandom generator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Fix some arbitrary, efficient A attacking the pseudo-OTP scheme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Use A as a subroutine to build an efficient D attacking G</a:t>
            </a:r>
          </a:p>
          <a:p>
            <a:pPr marL="914400" lvl="1" indent="-514350"/>
            <a:r>
              <a:rPr lang="en-US" altLang="en-US" dirty="0"/>
              <a:t>Relate the distinguishing gap of D to the success probability of A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By assumption, the </a:t>
            </a:r>
            <a:r>
              <a:rPr lang="en-US" altLang="en-US"/>
              <a:t>distinguishing gap of </a:t>
            </a:r>
            <a:r>
              <a:rPr lang="en-US" altLang="en-US" dirty="0"/>
              <a:t>D must be negligible</a:t>
            </a:r>
          </a:p>
          <a:p>
            <a:pPr marL="400050" lvl="1" indent="0">
              <a:buNone/>
            </a:pPr>
            <a:r>
              <a:rPr lang="en-US" altLang="en-US" dirty="0">
                <a:sym typeface="Symbol"/>
              </a:rPr>
              <a:t> Use this to b</a:t>
            </a:r>
            <a:r>
              <a:rPr lang="en-US" altLang="en-US" dirty="0"/>
              <a:t>ound the success probability of 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080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theorem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G is a pseudorandom generator, then the pseudo one-time pad </a:t>
            </a:r>
            <a:r>
              <a:rPr lang="el-GR" altLang="en-US" dirty="0">
                <a:cs typeface="Arial" charset="0"/>
              </a:rPr>
              <a:t>Π</a:t>
            </a:r>
            <a:r>
              <a:rPr lang="en-US" dirty="0"/>
              <a:t> is EAV-secure (i.e., computationally indistinguishable)</a:t>
            </a:r>
          </a:p>
        </p:txBody>
      </p:sp>
    </p:spTree>
    <p:extLst>
      <p:ext uri="{BB962C8B-B14F-4D97-AF65-F5344CB8AC3E}">
        <p14:creationId xmlns:p14="http://schemas.microsoft.com/office/powerpoint/2010/main" val="1927076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reduction</a:t>
            </a: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2459285" y="2514600"/>
            <a:ext cx="112211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pic>
        <p:nvPicPr>
          <p:cNvPr id="6" name="Picture 7" descr="MCj013903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438" y="3429000"/>
            <a:ext cx="990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5105400" y="2667000"/>
            <a:ext cx="1085850" cy="457200"/>
            <a:chOff x="2976" y="2304"/>
            <a:chExt cx="684" cy="288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976" y="2304"/>
              <a:ext cx="6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  <a:r>
                <a:rPr lang="en-US" altLang="en-US" baseline="-25000"/>
                <a:t>0</a:t>
              </a:r>
              <a:r>
                <a:rPr lang="en-US" altLang="en-US"/>
                <a:t>, m</a:t>
              </a:r>
              <a:r>
                <a:rPr lang="en-US" altLang="en-US" baseline="-25000"/>
                <a:t>1</a:t>
              </a:r>
              <a:endParaRPr lang="en-US" altLang="en-US"/>
            </a:p>
          </p:txBody>
        </p:sp>
      </p:grp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648200" y="3276600"/>
            <a:ext cx="1285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b</a:t>
            </a:r>
            <a:r>
              <a:rPr lang="en-US" altLang="en-US">
                <a:cs typeface="Arial" charset="0"/>
              </a:rPr>
              <a:t>←{0,1}</a:t>
            </a:r>
          </a:p>
        </p:txBody>
      </p:sp>
      <p:grpSp>
        <p:nvGrpSpPr>
          <p:cNvPr id="11" name="Group 30"/>
          <p:cNvGrpSpPr>
            <a:grpSpLocks/>
          </p:cNvGrpSpPr>
          <p:nvPr/>
        </p:nvGrpSpPr>
        <p:grpSpPr bwMode="auto">
          <a:xfrm>
            <a:off x="3429000" y="3429000"/>
            <a:ext cx="1295400" cy="609600"/>
            <a:chOff x="2592" y="2544"/>
            <a:chExt cx="816" cy="384"/>
          </a:xfrm>
        </p:grpSpPr>
        <p:grpSp>
          <p:nvGrpSpPr>
            <p:cNvPr id="12" name="Group 11"/>
            <p:cNvGrpSpPr>
              <a:grpSpLocks/>
            </p:cNvGrpSpPr>
            <p:nvPr/>
          </p:nvGrpSpPr>
          <p:grpSpPr bwMode="auto">
            <a:xfrm>
              <a:off x="2592" y="2736"/>
              <a:ext cx="192" cy="192"/>
              <a:chOff x="2928" y="2592"/>
              <a:chExt cx="288" cy="288"/>
            </a:xfrm>
          </p:grpSpPr>
          <p:sp>
            <p:nvSpPr>
              <p:cNvPr id="15" name="Oval 12"/>
              <p:cNvSpPr>
                <a:spLocks noChangeArrowheads="1"/>
              </p:cNvSpPr>
              <p:nvPr/>
            </p:nvSpPr>
            <p:spPr bwMode="auto">
              <a:xfrm>
                <a:off x="2928" y="2592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19050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Arial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Arial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Arial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Arial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6" name="Line 13"/>
              <p:cNvSpPr>
                <a:spLocks noChangeShapeType="1"/>
              </p:cNvSpPr>
              <p:nvPr/>
            </p:nvSpPr>
            <p:spPr bwMode="auto">
              <a:xfrm>
                <a:off x="2928" y="2736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" name="Line 14"/>
              <p:cNvSpPr>
                <a:spLocks noChangeShapeType="1"/>
              </p:cNvSpPr>
              <p:nvPr/>
            </p:nvSpPr>
            <p:spPr bwMode="auto">
              <a:xfrm rot="5400000">
                <a:off x="2928" y="2736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 flipH="1">
              <a:off x="2784" y="283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4" name="Text Box 16"/>
            <p:cNvSpPr txBox="1">
              <a:spLocks noChangeArrowheads="1"/>
            </p:cNvSpPr>
            <p:nvPr/>
          </p:nvSpPr>
          <p:spPr bwMode="auto">
            <a:xfrm>
              <a:off x="2965" y="2544"/>
              <a:ext cx="3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  <a:r>
                <a:rPr lang="en-US" altLang="en-US" baseline="-25000"/>
                <a:t>b</a:t>
              </a:r>
              <a:endParaRPr lang="en-US" altLang="en-US"/>
            </a:p>
          </p:txBody>
        </p:sp>
      </p:grp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3581400" y="2514600"/>
            <a:ext cx="0" cy="1219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19" name="Group 31"/>
          <p:cNvGrpSpPr>
            <a:grpSpLocks/>
          </p:cNvGrpSpPr>
          <p:nvPr/>
        </p:nvGrpSpPr>
        <p:grpSpPr bwMode="auto">
          <a:xfrm>
            <a:off x="3581400" y="4038600"/>
            <a:ext cx="2590800" cy="496888"/>
            <a:chOff x="2688" y="2928"/>
            <a:chExt cx="1632" cy="313"/>
          </a:xfrm>
        </p:grpSpPr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2688" y="2928"/>
              <a:ext cx="0" cy="2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2688" y="3216"/>
              <a:ext cx="163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3398" y="2953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c</a:t>
              </a:r>
            </a:p>
          </p:txBody>
        </p:sp>
      </p:grpSp>
      <p:grpSp>
        <p:nvGrpSpPr>
          <p:cNvPr id="23" name="Group 23"/>
          <p:cNvGrpSpPr>
            <a:grpSpLocks/>
          </p:cNvGrpSpPr>
          <p:nvPr/>
        </p:nvGrpSpPr>
        <p:grpSpPr bwMode="auto">
          <a:xfrm>
            <a:off x="5153025" y="4572000"/>
            <a:ext cx="990600" cy="457200"/>
            <a:chOff x="3006" y="2304"/>
            <a:chExt cx="624" cy="288"/>
          </a:xfrm>
        </p:grpSpPr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3185" y="2304"/>
              <a:ext cx="26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b’</a:t>
              </a:r>
            </a:p>
          </p:txBody>
        </p:sp>
      </p:grp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3476625" y="4953000"/>
            <a:ext cx="1285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if (b=b’)</a:t>
            </a:r>
            <a:br>
              <a:rPr lang="en-US" altLang="en-US"/>
            </a:br>
            <a:r>
              <a:rPr lang="en-US" altLang="en-US"/>
              <a:t>output 1</a:t>
            </a:r>
          </a:p>
        </p:txBody>
      </p:sp>
      <p:grpSp>
        <p:nvGrpSpPr>
          <p:cNvPr id="28" name="Group 33"/>
          <p:cNvGrpSpPr>
            <a:grpSpLocks/>
          </p:cNvGrpSpPr>
          <p:nvPr/>
        </p:nvGrpSpPr>
        <p:grpSpPr bwMode="auto">
          <a:xfrm>
            <a:off x="3352800" y="2209800"/>
            <a:ext cx="4038600" cy="3657600"/>
            <a:chOff x="2544" y="1776"/>
            <a:chExt cx="2544" cy="2304"/>
          </a:xfrm>
        </p:grpSpPr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2544" y="1776"/>
              <a:ext cx="2544" cy="2304"/>
            </a:xfrm>
            <a:prstGeom prst="rect">
              <a:avLst/>
            </a:prstGeom>
            <a:noFill/>
            <a:ln w="25400" algn="ctr">
              <a:solidFill>
                <a:srgbClr val="000000"/>
              </a:solidFill>
              <a:prstDash val="sysDot"/>
              <a:miter lim="800000"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0" name="Text Box 32"/>
            <p:cNvSpPr txBox="1">
              <a:spLocks noChangeArrowheads="1"/>
            </p:cNvSpPr>
            <p:nvPr/>
          </p:nvSpPr>
          <p:spPr bwMode="auto">
            <a:xfrm>
              <a:off x="4833" y="3792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/>
                <a:t>D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2777630" y="2057400"/>
            <a:ext cx="3465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y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191250" y="2895600"/>
            <a:ext cx="1200150" cy="2286000"/>
          </a:xfrm>
          <a:prstGeom prst="rect">
            <a:avLst/>
          </a:prstGeom>
          <a:ln w="19050" cmpd="sng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7044086" y="47244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018499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8" grpId="0" animBg="1"/>
      <p:bldP spid="26" grpId="0"/>
      <p:bldP spid="3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runs in polynomial time, then so does D </a:t>
            </a:r>
          </a:p>
        </p:txBody>
      </p:sp>
    </p:spTree>
    <p:extLst>
      <p:ext uri="{BB962C8B-B14F-4D97-AF65-F5344CB8AC3E}">
        <p14:creationId xmlns:p14="http://schemas.microsoft.com/office/powerpoint/2010/main" val="5948810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Let </a:t>
            </a:r>
            <a:r>
              <a:rPr lang="en-US" altLang="en-US" dirty="0">
                <a:cs typeface="Arial" charset="0"/>
              </a:rPr>
              <a:t>µ(n)</a:t>
            </a:r>
            <a:r>
              <a:rPr lang="en-US" altLang="en-US" dirty="0"/>
              <a:t> = </a:t>
            </a:r>
            <a:r>
              <a:rPr lang="en-US" altLang="en-US" dirty="0" err="1"/>
              <a:t>Pr</a:t>
            </a:r>
            <a:r>
              <a:rPr lang="en-US" altLang="en-US" dirty="0"/>
              <a:t>[</a:t>
            </a:r>
            <a:r>
              <a:rPr lang="en-US" altLang="en-US" dirty="0" err="1">
                <a:cs typeface="Arial" charset="0"/>
              </a:rPr>
              <a:t>PrivK</a:t>
            </a:r>
            <a:r>
              <a:rPr lang="en-US" altLang="en-US" baseline="-25000" dirty="0" err="1">
                <a:cs typeface="Arial" charset="0"/>
              </a:rPr>
              <a:t>A</a:t>
            </a:r>
            <a:r>
              <a:rPr lang="en-US" altLang="en-US" baseline="-25000" dirty="0">
                <a:cs typeface="Arial" charset="0"/>
              </a:rPr>
              <a:t>,</a:t>
            </a:r>
            <a:r>
              <a:rPr lang="el-GR" altLang="en-US" baseline="-25000" dirty="0">
                <a:cs typeface="Arial" charset="0"/>
              </a:rPr>
              <a:t>Π</a:t>
            </a:r>
            <a:r>
              <a:rPr lang="en-US" altLang="en-US" dirty="0">
                <a:cs typeface="Arial" charset="0"/>
              </a:rPr>
              <a:t>(n) = 1] 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>
                <a:cs typeface="Arial" charset="0"/>
              </a:rPr>
              <a:t>Claim: when y=G(x) for uniform x, then the view of A is </a:t>
            </a:r>
            <a:r>
              <a:rPr lang="en-US" altLang="en-US" i="1" dirty="0">
                <a:cs typeface="Arial" charset="0"/>
              </a:rPr>
              <a:t>exactly</a:t>
            </a:r>
            <a:r>
              <a:rPr lang="en-US" altLang="en-US" dirty="0">
                <a:cs typeface="Arial" charset="0"/>
              </a:rPr>
              <a:t> as in </a:t>
            </a:r>
            <a:r>
              <a:rPr lang="en-US" altLang="en-US" dirty="0" err="1">
                <a:cs typeface="Arial" charset="0"/>
              </a:rPr>
              <a:t>PrivK</a:t>
            </a:r>
            <a:r>
              <a:rPr lang="en-US" altLang="en-US" baseline="-25000" dirty="0" err="1">
                <a:cs typeface="Arial" charset="0"/>
              </a:rPr>
              <a:t>A</a:t>
            </a:r>
            <a:r>
              <a:rPr lang="en-US" altLang="en-US" baseline="-25000" dirty="0">
                <a:cs typeface="Arial" charset="0"/>
              </a:rPr>
              <a:t>,</a:t>
            </a:r>
            <a:r>
              <a:rPr lang="el-GR" altLang="en-US" baseline="-25000" dirty="0">
                <a:cs typeface="Arial" charset="0"/>
              </a:rPr>
              <a:t>Π</a:t>
            </a:r>
            <a:r>
              <a:rPr lang="en-US" altLang="en-US" dirty="0">
                <a:cs typeface="Arial" charset="0"/>
              </a:rPr>
              <a:t>(n)</a:t>
            </a:r>
          </a:p>
          <a:p>
            <a:pPr lvl="1">
              <a:lnSpc>
                <a:spcPct val="90000"/>
              </a:lnSpc>
              <a:buNone/>
            </a:pPr>
            <a:r>
              <a:rPr lang="en-US" altLang="en-US" dirty="0">
                <a:sym typeface="Symbol" pitchFamily="18" charset="2"/>
              </a:rPr>
              <a:t> </a:t>
            </a:r>
            <a:r>
              <a:rPr lang="en-US" altLang="en-US" dirty="0" err="1"/>
              <a:t>Pr</a:t>
            </a:r>
            <a:r>
              <a:rPr lang="en-US" altLang="en-US" baseline="-25000" dirty="0" err="1"/>
              <a:t>x</a:t>
            </a:r>
            <a:r>
              <a:rPr lang="en-US" altLang="en-US" baseline="-25000" dirty="0"/>
              <a:t> </a:t>
            </a:r>
            <a:r>
              <a:rPr lang="en-US" altLang="en-US" baseline="-25000" dirty="0">
                <a:cs typeface="Arial" charset="0"/>
              </a:rPr>
              <a:t>← U</a:t>
            </a:r>
            <a:r>
              <a:rPr lang="en-US" altLang="en-US" sz="2000" baseline="-40000" dirty="0">
                <a:cs typeface="Arial" charset="0"/>
              </a:rPr>
              <a:t>n</a:t>
            </a:r>
            <a:r>
              <a:rPr lang="en-US" altLang="en-US" dirty="0">
                <a:cs typeface="Arial" charset="0"/>
              </a:rPr>
              <a:t>[D(G(x))=1] = µ(n)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91947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reduction</a:t>
            </a: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2459285" y="2514600"/>
            <a:ext cx="112211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pic>
        <p:nvPicPr>
          <p:cNvPr id="6" name="Picture 7" descr="MCj013903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438" y="3429000"/>
            <a:ext cx="990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5105400" y="2667000"/>
            <a:ext cx="1085850" cy="457200"/>
            <a:chOff x="2976" y="2304"/>
            <a:chExt cx="684" cy="288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976" y="2304"/>
              <a:ext cx="6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  <a:r>
                <a:rPr lang="en-US" altLang="en-US" baseline="-25000"/>
                <a:t>0</a:t>
              </a:r>
              <a:r>
                <a:rPr lang="en-US" altLang="en-US"/>
                <a:t>, m</a:t>
              </a:r>
              <a:r>
                <a:rPr lang="en-US" altLang="en-US" baseline="-25000"/>
                <a:t>1</a:t>
              </a:r>
              <a:endParaRPr lang="en-US" altLang="en-US"/>
            </a:p>
          </p:txBody>
        </p:sp>
      </p:grp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648200" y="3276600"/>
            <a:ext cx="1285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b</a:t>
            </a:r>
            <a:r>
              <a:rPr lang="en-US" altLang="en-US">
                <a:cs typeface="Arial" charset="0"/>
              </a:rPr>
              <a:t>←{0,1}</a:t>
            </a: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3429000" y="3733800"/>
            <a:ext cx="304800" cy="304800"/>
            <a:chOff x="2928" y="2592"/>
            <a:chExt cx="288" cy="288"/>
          </a:xfrm>
        </p:grpSpPr>
        <p:sp>
          <p:nvSpPr>
            <p:cNvPr id="15" name="Oval 12"/>
            <p:cNvSpPr>
              <a:spLocks noChangeArrowheads="1"/>
            </p:cNvSpPr>
            <p:nvPr/>
          </p:nvSpPr>
          <p:spPr bwMode="auto">
            <a:xfrm>
              <a:off x="2928" y="2592"/>
              <a:ext cx="288" cy="288"/>
            </a:xfrm>
            <a:prstGeom prst="ellipse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2928" y="273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rot="5400000">
              <a:off x="2928" y="273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13" name="Line 15"/>
          <p:cNvSpPr>
            <a:spLocks noChangeShapeType="1"/>
          </p:cNvSpPr>
          <p:nvPr/>
        </p:nvSpPr>
        <p:spPr bwMode="auto">
          <a:xfrm flipH="1">
            <a:off x="3733800" y="3886200"/>
            <a:ext cx="990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4021138" y="3429000"/>
            <a:ext cx="550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m</a:t>
            </a:r>
            <a:r>
              <a:rPr lang="en-US" altLang="en-US" baseline="-25000"/>
              <a:t>b</a:t>
            </a:r>
            <a:endParaRPr lang="en-US" alt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3581400" y="2514600"/>
            <a:ext cx="0" cy="1219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3581400" y="4038600"/>
            <a:ext cx="0" cy="457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>
            <a:off x="3581400" y="4495800"/>
            <a:ext cx="2590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4708525" y="40782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c</a:t>
            </a:r>
          </a:p>
        </p:txBody>
      </p:sp>
      <p:grpSp>
        <p:nvGrpSpPr>
          <p:cNvPr id="23" name="Group 23"/>
          <p:cNvGrpSpPr>
            <a:grpSpLocks/>
          </p:cNvGrpSpPr>
          <p:nvPr/>
        </p:nvGrpSpPr>
        <p:grpSpPr bwMode="auto">
          <a:xfrm>
            <a:off x="5153025" y="4572000"/>
            <a:ext cx="990600" cy="457200"/>
            <a:chOff x="3006" y="2304"/>
            <a:chExt cx="624" cy="288"/>
          </a:xfrm>
        </p:grpSpPr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3185" y="2304"/>
              <a:ext cx="26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b’</a:t>
              </a:r>
            </a:p>
          </p:txBody>
        </p:sp>
      </p:grp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3476625" y="5349875"/>
            <a:ext cx="1285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if (b=b’)</a:t>
            </a:r>
            <a:br>
              <a:rPr lang="en-US" altLang="en-US" dirty="0"/>
            </a:br>
            <a:r>
              <a:rPr lang="en-US" altLang="en-US" dirty="0"/>
              <a:t>output 1</a:t>
            </a:r>
          </a:p>
        </p:txBody>
      </p:sp>
      <p:sp>
        <p:nvSpPr>
          <p:cNvPr id="29" name="Rectangle 27"/>
          <p:cNvSpPr>
            <a:spLocks noChangeArrowheads="1"/>
          </p:cNvSpPr>
          <p:nvPr/>
        </p:nvSpPr>
        <p:spPr bwMode="auto">
          <a:xfrm>
            <a:off x="3352800" y="2209800"/>
            <a:ext cx="4038600" cy="4038600"/>
          </a:xfrm>
          <a:prstGeom prst="rect">
            <a:avLst/>
          </a:prstGeom>
          <a:noFill/>
          <a:ln w="25400" algn="ctr">
            <a:solidFill>
              <a:srgbClr val="000000"/>
            </a:solidFill>
            <a:prstDash val="sysDot"/>
            <a:miter lim="800000"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6986588" y="5743575"/>
            <a:ext cx="4048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D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777630" y="2057400"/>
            <a:ext cx="3465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y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191250" y="2895600"/>
            <a:ext cx="1200150" cy="2286000"/>
          </a:xfrm>
          <a:prstGeom prst="rect">
            <a:avLst/>
          </a:prstGeom>
          <a:ln w="19050" cmpd="sng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7044086" y="47244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062806" y="1295400"/>
            <a:ext cx="1221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k </a:t>
            </a:r>
            <a:r>
              <a:rPr lang="en-US" sz="2800" dirty="0">
                <a:sym typeface="Symbol"/>
              </a:rPr>
              <a:t> U</a:t>
            </a:r>
            <a:r>
              <a:rPr lang="en-US" sz="2800" baseline="-25000" dirty="0">
                <a:sym typeface="Symbol"/>
              </a:rPr>
              <a:t>n</a:t>
            </a:r>
            <a:endParaRPr lang="en-US" sz="2800" dirty="0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2209800" y="1818620"/>
            <a:ext cx="0" cy="46738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1986606" y="2286000"/>
            <a:ext cx="457200" cy="4572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/>
              <a:t>G</a:t>
            </a:r>
          </a:p>
        </p:txBody>
      </p:sp>
      <p:sp>
        <p:nvSpPr>
          <p:cNvPr id="40" name="Rectangle 27"/>
          <p:cNvSpPr>
            <a:spLocks noChangeArrowheads="1"/>
          </p:cNvSpPr>
          <p:nvPr/>
        </p:nvSpPr>
        <p:spPr bwMode="auto">
          <a:xfrm>
            <a:off x="1828800" y="1219200"/>
            <a:ext cx="5562600" cy="4038600"/>
          </a:xfrm>
          <a:prstGeom prst="rect">
            <a:avLst/>
          </a:prstGeom>
          <a:noFill/>
          <a:ln w="25400" algn="ctr">
            <a:solidFill>
              <a:srgbClr val="000000"/>
            </a:solidFill>
            <a:prstDash val="sysDot"/>
            <a:miter lim="800000"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" name="Rectangle 4"/>
          <p:cNvSpPr/>
          <p:nvPr/>
        </p:nvSpPr>
        <p:spPr>
          <a:xfrm>
            <a:off x="2062806" y="3733801"/>
            <a:ext cx="1670994" cy="838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>
                <a:sym typeface="Symbol"/>
              </a:rPr>
              <a:t></a:t>
            </a:r>
            <a:r>
              <a:rPr lang="en-US" sz="2800" dirty="0"/>
              <a:t>-</a:t>
            </a:r>
            <a:r>
              <a:rPr lang="en-US" sz="2800" dirty="0" err="1"/>
              <a:t>Enc</a:t>
            </a:r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2209800" y="1828800"/>
            <a:ext cx="0" cy="1905001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000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20" grpId="0" animBg="1"/>
      <p:bldP spid="29" grpId="0" animBg="1"/>
      <p:bldP spid="31" grpId="0"/>
      <p:bldP spid="35" grpId="0" animBg="1"/>
      <p:bldP spid="40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Let </a:t>
            </a:r>
            <a:r>
              <a:rPr lang="en-US" altLang="en-US" dirty="0">
                <a:cs typeface="Arial" charset="0"/>
              </a:rPr>
              <a:t>µ(n)</a:t>
            </a:r>
            <a:r>
              <a:rPr lang="en-US" altLang="en-US" dirty="0"/>
              <a:t> = </a:t>
            </a:r>
            <a:r>
              <a:rPr lang="en-US" altLang="en-US" dirty="0" err="1"/>
              <a:t>Pr</a:t>
            </a:r>
            <a:r>
              <a:rPr lang="en-US" altLang="en-US" dirty="0"/>
              <a:t>[</a:t>
            </a:r>
            <a:r>
              <a:rPr lang="en-US" altLang="en-US" dirty="0" err="1">
                <a:cs typeface="Arial" charset="0"/>
              </a:rPr>
              <a:t>PrivK</a:t>
            </a:r>
            <a:r>
              <a:rPr lang="en-US" altLang="en-US" baseline="-25000" dirty="0" err="1">
                <a:cs typeface="Arial" charset="0"/>
              </a:rPr>
              <a:t>A</a:t>
            </a:r>
            <a:r>
              <a:rPr lang="en-US" altLang="en-US" baseline="-25000" dirty="0">
                <a:cs typeface="Arial" charset="0"/>
              </a:rPr>
              <a:t>,</a:t>
            </a:r>
            <a:r>
              <a:rPr lang="el-GR" altLang="en-US" baseline="-25000" dirty="0">
                <a:cs typeface="Arial" charset="0"/>
              </a:rPr>
              <a:t>Π</a:t>
            </a:r>
            <a:r>
              <a:rPr lang="en-US" altLang="en-US" dirty="0">
                <a:cs typeface="Arial" charset="0"/>
              </a:rPr>
              <a:t>(n) = 1] 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>
                <a:cs typeface="Arial" charset="0"/>
              </a:rPr>
              <a:t>If y=G(x) for uniform x, then the view of A is </a:t>
            </a:r>
            <a:r>
              <a:rPr lang="en-US" altLang="en-US" i="1" dirty="0">
                <a:cs typeface="Arial" charset="0"/>
              </a:rPr>
              <a:t>exactly</a:t>
            </a:r>
            <a:r>
              <a:rPr lang="en-US" altLang="en-US" dirty="0">
                <a:cs typeface="Arial" charset="0"/>
              </a:rPr>
              <a:t> as in </a:t>
            </a:r>
            <a:r>
              <a:rPr lang="en-US" altLang="en-US" dirty="0" err="1">
                <a:cs typeface="Arial" charset="0"/>
              </a:rPr>
              <a:t>PrivK</a:t>
            </a:r>
            <a:r>
              <a:rPr lang="en-US" altLang="en-US" baseline="-25000" dirty="0" err="1">
                <a:cs typeface="Arial" charset="0"/>
              </a:rPr>
              <a:t>A</a:t>
            </a:r>
            <a:r>
              <a:rPr lang="en-US" altLang="en-US" baseline="-25000" dirty="0">
                <a:cs typeface="Arial" charset="0"/>
              </a:rPr>
              <a:t>,</a:t>
            </a:r>
            <a:r>
              <a:rPr lang="el-GR" altLang="en-US" baseline="-25000" dirty="0">
                <a:cs typeface="Arial" charset="0"/>
              </a:rPr>
              <a:t>Π</a:t>
            </a:r>
            <a:r>
              <a:rPr lang="en-US" altLang="en-US" dirty="0">
                <a:cs typeface="Arial" charset="0"/>
              </a:rPr>
              <a:t>(n)</a:t>
            </a:r>
          </a:p>
          <a:p>
            <a:pPr lvl="1">
              <a:lnSpc>
                <a:spcPct val="90000"/>
              </a:lnSpc>
              <a:buNone/>
            </a:pPr>
            <a:r>
              <a:rPr lang="en-US" altLang="en-US" dirty="0">
                <a:sym typeface="Symbol" pitchFamily="18" charset="2"/>
              </a:rPr>
              <a:t> </a:t>
            </a:r>
            <a:r>
              <a:rPr lang="en-US" altLang="en-US" dirty="0" err="1"/>
              <a:t>Pr</a:t>
            </a:r>
            <a:r>
              <a:rPr lang="en-US" altLang="en-US" baseline="-25000" dirty="0" err="1"/>
              <a:t>x</a:t>
            </a:r>
            <a:r>
              <a:rPr lang="en-US" altLang="en-US" baseline="-25000" dirty="0"/>
              <a:t> </a:t>
            </a:r>
            <a:r>
              <a:rPr lang="en-US" altLang="en-US" baseline="-25000" dirty="0">
                <a:cs typeface="Arial" charset="0"/>
              </a:rPr>
              <a:t>← U</a:t>
            </a:r>
            <a:r>
              <a:rPr lang="en-US" altLang="en-US" sz="2000" baseline="-40000" dirty="0">
                <a:cs typeface="Arial" charset="0"/>
              </a:rPr>
              <a:t>n</a:t>
            </a:r>
            <a:r>
              <a:rPr lang="en-US" altLang="en-US" dirty="0">
                <a:cs typeface="Arial" charset="0"/>
              </a:rPr>
              <a:t>[D(G(x))=1] = µ(n)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If distribution of y is uniform, then A succeeds with probability exactly ½ </a:t>
            </a:r>
          </a:p>
          <a:p>
            <a:pPr lvl="1">
              <a:lnSpc>
                <a:spcPct val="90000"/>
              </a:lnSpc>
              <a:buNone/>
            </a:pPr>
            <a:r>
              <a:rPr lang="en-US" altLang="en-US" dirty="0">
                <a:sym typeface="Symbol" pitchFamily="18" charset="2"/>
              </a:rPr>
              <a:t></a:t>
            </a:r>
            <a:r>
              <a:rPr lang="en-US" altLang="en-US" dirty="0"/>
              <a:t> Pr</a:t>
            </a:r>
            <a:r>
              <a:rPr lang="en-US" altLang="en-US" baseline="-25000" dirty="0"/>
              <a:t>y </a:t>
            </a:r>
            <a:r>
              <a:rPr lang="en-US" altLang="en-US" baseline="-25000" dirty="0">
                <a:cs typeface="Arial" charset="0"/>
              </a:rPr>
              <a:t>← U</a:t>
            </a:r>
            <a:r>
              <a:rPr lang="en-US" altLang="en-US" sz="2000" baseline="-40000" dirty="0">
                <a:cs typeface="Arial" charset="0"/>
              </a:rPr>
              <a:t>p(n)</a:t>
            </a:r>
            <a:r>
              <a:rPr lang="en-US" altLang="en-US" dirty="0">
                <a:cs typeface="Arial" charset="0"/>
              </a:rPr>
              <a:t>[D(y)=1] = ½ </a:t>
            </a:r>
          </a:p>
        </p:txBody>
      </p:sp>
    </p:spTree>
    <p:extLst>
      <p:ext uri="{BB962C8B-B14F-4D97-AF65-F5344CB8AC3E}">
        <p14:creationId xmlns:p14="http://schemas.microsoft.com/office/powerpoint/2010/main" val="71043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/>
              <a:t>G is a PRG if for all efficient distinguishers A, there is a negligible function </a:t>
            </a:r>
            <a:r>
              <a:rPr lang="en-US" dirty="0">
                <a:sym typeface="Symbol"/>
              </a:rPr>
              <a:t> such that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</a:t>
            </a:r>
            <a:r>
              <a:rPr lang="en-US" sz="2800" dirty="0">
                <a:sym typeface="Symbol"/>
              </a:rPr>
              <a:t>| </a:t>
            </a:r>
            <a:r>
              <a:rPr lang="en-US" sz="2800" dirty="0" err="1">
                <a:sym typeface="Symbol"/>
              </a:rPr>
              <a:t>Pr</a:t>
            </a:r>
            <a:r>
              <a:rPr lang="en-US" sz="2800" baseline="-25000" dirty="0" err="1"/>
              <a:t>x</a:t>
            </a:r>
            <a:r>
              <a:rPr lang="en-US" sz="2800" baseline="-25000" dirty="0"/>
              <a:t> </a:t>
            </a:r>
            <a:r>
              <a:rPr lang="en-US" sz="2800" baseline="-25000" dirty="0">
                <a:sym typeface="Symbol"/>
              </a:rPr>
              <a:t> U</a:t>
            </a:r>
            <a:r>
              <a:rPr lang="en-US" sz="2800" baseline="-40000" dirty="0">
                <a:sym typeface="Symbol"/>
              </a:rPr>
              <a:t>n</a:t>
            </a:r>
            <a:r>
              <a:rPr lang="en-US" sz="2800" dirty="0">
                <a:sym typeface="Symbol"/>
              </a:rPr>
              <a:t>[A(G(x))=1] - Pr</a:t>
            </a:r>
            <a:r>
              <a:rPr lang="en-US" sz="2800" baseline="-25000" dirty="0">
                <a:sym typeface="Symbol"/>
              </a:rPr>
              <a:t>y</a:t>
            </a:r>
            <a:r>
              <a:rPr lang="en-US" sz="2800" baseline="-25000" dirty="0"/>
              <a:t> </a:t>
            </a:r>
            <a:r>
              <a:rPr lang="en-US" sz="2800" baseline="-25000" dirty="0">
                <a:sym typeface="Symbol"/>
              </a:rPr>
              <a:t> U</a:t>
            </a:r>
            <a:r>
              <a:rPr lang="en-US" sz="2800" baseline="-40000" dirty="0">
                <a:sym typeface="Symbol"/>
              </a:rPr>
              <a:t>p(n)</a:t>
            </a:r>
            <a:r>
              <a:rPr lang="en-US" sz="2800" dirty="0">
                <a:sym typeface="Symbol"/>
              </a:rPr>
              <a:t>[A(y)=1] | ≤ (n)</a:t>
            </a:r>
            <a:endParaRPr lang="en-US" dirty="0">
              <a:sym typeface="Symbol"/>
            </a:endParaRPr>
          </a:p>
          <a:p>
            <a:pPr lvl="1"/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I.e., no efficient A can distinguish whether it is given G(x) (for uniform x) or a uniform string 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4878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reduction</a:t>
            </a: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2459285" y="2514600"/>
            <a:ext cx="112211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pic>
        <p:nvPicPr>
          <p:cNvPr id="6" name="Picture 7" descr="MCj013903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438" y="3429000"/>
            <a:ext cx="990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5105400" y="2667000"/>
            <a:ext cx="1085850" cy="457200"/>
            <a:chOff x="2976" y="2304"/>
            <a:chExt cx="684" cy="288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976" y="2304"/>
              <a:ext cx="6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  <a:r>
                <a:rPr lang="en-US" altLang="en-US" baseline="-25000"/>
                <a:t>0</a:t>
              </a:r>
              <a:r>
                <a:rPr lang="en-US" altLang="en-US"/>
                <a:t>, m</a:t>
              </a:r>
              <a:r>
                <a:rPr lang="en-US" altLang="en-US" baseline="-25000"/>
                <a:t>1</a:t>
              </a:r>
              <a:endParaRPr lang="en-US" altLang="en-US"/>
            </a:p>
          </p:txBody>
        </p:sp>
      </p:grp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648200" y="3276600"/>
            <a:ext cx="1285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b</a:t>
            </a:r>
            <a:r>
              <a:rPr lang="en-US" altLang="en-US">
                <a:cs typeface="Arial" charset="0"/>
              </a:rPr>
              <a:t>←{0,1}</a:t>
            </a: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3429000" y="3733800"/>
            <a:ext cx="304800" cy="304800"/>
            <a:chOff x="2928" y="2592"/>
            <a:chExt cx="288" cy="288"/>
          </a:xfrm>
        </p:grpSpPr>
        <p:sp>
          <p:nvSpPr>
            <p:cNvPr id="15" name="Oval 12"/>
            <p:cNvSpPr>
              <a:spLocks noChangeArrowheads="1"/>
            </p:cNvSpPr>
            <p:nvPr/>
          </p:nvSpPr>
          <p:spPr bwMode="auto">
            <a:xfrm>
              <a:off x="2928" y="2592"/>
              <a:ext cx="288" cy="288"/>
            </a:xfrm>
            <a:prstGeom prst="ellipse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2928" y="273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rot="5400000">
              <a:off x="2928" y="273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13" name="Line 15"/>
          <p:cNvSpPr>
            <a:spLocks noChangeShapeType="1"/>
          </p:cNvSpPr>
          <p:nvPr/>
        </p:nvSpPr>
        <p:spPr bwMode="auto">
          <a:xfrm flipH="1">
            <a:off x="3733800" y="3886200"/>
            <a:ext cx="990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4021138" y="3429000"/>
            <a:ext cx="550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m</a:t>
            </a:r>
            <a:r>
              <a:rPr lang="en-US" altLang="en-US" baseline="-25000"/>
              <a:t>b</a:t>
            </a:r>
            <a:endParaRPr lang="en-US" alt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3581400" y="2514600"/>
            <a:ext cx="0" cy="1219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3581400" y="4038600"/>
            <a:ext cx="0" cy="457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>
            <a:off x="3581400" y="4495800"/>
            <a:ext cx="2590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4708525" y="407828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c</a:t>
            </a:r>
          </a:p>
        </p:txBody>
      </p:sp>
      <p:grpSp>
        <p:nvGrpSpPr>
          <p:cNvPr id="23" name="Group 23"/>
          <p:cNvGrpSpPr>
            <a:grpSpLocks/>
          </p:cNvGrpSpPr>
          <p:nvPr/>
        </p:nvGrpSpPr>
        <p:grpSpPr bwMode="auto">
          <a:xfrm>
            <a:off x="5153025" y="4572000"/>
            <a:ext cx="990600" cy="457200"/>
            <a:chOff x="3006" y="2304"/>
            <a:chExt cx="624" cy="288"/>
          </a:xfrm>
        </p:grpSpPr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5" name="Text Box 25"/>
            <p:cNvSpPr txBox="1">
              <a:spLocks noChangeArrowheads="1"/>
            </p:cNvSpPr>
            <p:nvPr/>
          </p:nvSpPr>
          <p:spPr bwMode="auto">
            <a:xfrm>
              <a:off x="3185" y="2304"/>
              <a:ext cx="26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b’</a:t>
              </a:r>
            </a:p>
          </p:txBody>
        </p:sp>
      </p:grp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3476625" y="5349875"/>
            <a:ext cx="1285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if (b=b’)</a:t>
            </a:r>
            <a:br>
              <a:rPr lang="en-US" altLang="en-US" dirty="0"/>
            </a:br>
            <a:r>
              <a:rPr lang="en-US" altLang="en-US" dirty="0"/>
              <a:t>output 1</a:t>
            </a:r>
          </a:p>
        </p:txBody>
      </p:sp>
      <p:sp>
        <p:nvSpPr>
          <p:cNvPr id="29" name="Rectangle 27"/>
          <p:cNvSpPr>
            <a:spLocks noChangeArrowheads="1"/>
          </p:cNvSpPr>
          <p:nvPr/>
        </p:nvSpPr>
        <p:spPr bwMode="auto">
          <a:xfrm>
            <a:off x="3352800" y="2209800"/>
            <a:ext cx="4038600" cy="4038600"/>
          </a:xfrm>
          <a:prstGeom prst="rect">
            <a:avLst/>
          </a:prstGeom>
          <a:noFill/>
          <a:ln w="25400" algn="ctr">
            <a:solidFill>
              <a:srgbClr val="000000"/>
            </a:solidFill>
            <a:prstDash val="sysDot"/>
            <a:miter lim="800000"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6986588" y="5743575"/>
            <a:ext cx="404813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D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777630" y="2057400"/>
            <a:ext cx="3465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y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191250" y="2895600"/>
            <a:ext cx="1200150" cy="2286000"/>
          </a:xfrm>
          <a:prstGeom prst="rect">
            <a:avLst/>
          </a:prstGeom>
          <a:ln w="19050" cmpd="sng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7044086" y="47244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286000" y="1295400"/>
            <a:ext cx="14895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y </a:t>
            </a:r>
            <a:r>
              <a:rPr lang="en-US" sz="2800" dirty="0">
                <a:sym typeface="Symbol"/>
              </a:rPr>
              <a:t> U</a:t>
            </a:r>
            <a:r>
              <a:rPr lang="en-US" sz="2800" baseline="-25000" dirty="0">
                <a:sym typeface="Symbol"/>
              </a:rPr>
              <a:t>p(n)</a:t>
            </a:r>
            <a:endParaRPr lang="en-US" sz="2800" dirty="0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2459285" y="1818620"/>
            <a:ext cx="0" cy="69598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27"/>
          <p:cNvSpPr>
            <a:spLocks noChangeArrowheads="1"/>
          </p:cNvSpPr>
          <p:nvPr/>
        </p:nvSpPr>
        <p:spPr bwMode="auto">
          <a:xfrm>
            <a:off x="1828800" y="1219200"/>
            <a:ext cx="5562600" cy="4038600"/>
          </a:xfrm>
          <a:prstGeom prst="rect">
            <a:avLst/>
          </a:prstGeom>
          <a:noFill/>
          <a:ln w="25400" algn="ctr">
            <a:solidFill>
              <a:srgbClr val="000000"/>
            </a:solidFill>
            <a:prstDash val="sysDot"/>
            <a:miter lim="800000"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" name="Rectangle 4"/>
          <p:cNvSpPr/>
          <p:nvPr/>
        </p:nvSpPr>
        <p:spPr>
          <a:xfrm>
            <a:off x="2062806" y="3733801"/>
            <a:ext cx="1670994" cy="838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>
                <a:sym typeface="Symbol"/>
              </a:rPr>
              <a:t>OTP</a:t>
            </a:r>
            <a:r>
              <a:rPr lang="en-US" sz="2800" dirty="0"/>
              <a:t>-</a:t>
            </a:r>
            <a:r>
              <a:rPr lang="en-US" sz="2800" dirty="0" err="1"/>
              <a:t>Enc</a:t>
            </a:r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2459285" y="1828800"/>
            <a:ext cx="0" cy="1905001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0597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20" grpId="0" animBg="1"/>
      <p:bldP spid="29" grpId="0" animBg="1"/>
      <p:bldP spid="31" grpId="0"/>
      <p:bldP spid="40" grpId="0" animBg="1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Let </a:t>
            </a:r>
            <a:r>
              <a:rPr lang="en-US" altLang="en-US" dirty="0">
                <a:cs typeface="Arial" charset="0"/>
              </a:rPr>
              <a:t>µ(n)</a:t>
            </a:r>
            <a:r>
              <a:rPr lang="en-US" altLang="en-US" dirty="0"/>
              <a:t> = </a:t>
            </a:r>
            <a:r>
              <a:rPr lang="en-US" altLang="en-US" dirty="0" err="1"/>
              <a:t>Pr</a:t>
            </a:r>
            <a:r>
              <a:rPr lang="en-US" altLang="en-US" dirty="0"/>
              <a:t>[</a:t>
            </a:r>
            <a:r>
              <a:rPr lang="en-US" altLang="en-US" dirty="0" err="1">
                <a:cs typeface="Arial" charset="0"/>
              </a:rPr>
              <a:t>PrivK</a:t>
            </a:r>
            <a:r>
              <a:rPr lang="en-US" altLang="en-US" baseline="-25000" dirty="0" err="1">
                <a:cs typeface="Arial" charset="0"/>
              </a:rPr>
              <a:t>A</a:t>
            </a:r>
            <a:r>
              <a:rPr lang="en-US" altLang="en-US" baseline="-25000" dirty="0">
                <a:cs typeface="Arial" charset="0"/>
              </a:rPr>
              <a:t>,</a:t>
            </a:r>
            <a:r>
              <a:rPr lang="el-GR" altLang="en-US" baseline="-25000" dirty="0">
                <a:cs typeface="Arial" charset="0"/>
              </a:rPr>
              <a:t>Π</a:t>
            </a:r>
            <a:r>
              <a:rPr lang="en-US" altLang="en-US" dirty="0">
                <a:cs typeface="Arial" charset="0"/>
              </a:rPr>
              <a:t>(n) = 1] 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>
                <a:cs typeface="Arial" charset="0"/>
              </a:rPr>
              <a:t>If y=G(x) for uniform x, then the view of A is </a:t>
            </a:r>
            <a:r>
              <a:rPr lang="en-US" altLang="en-US" i="1" dirty="0">
                <a:cs typeface="Arial" charset="0"/>
              </a:rPr>
              <a:t>exactly</a:t>
            </a:r>
            <a:r>
              <a:rPr lang="en-US" altLang="en-US" dirty="0">
                <a:cs typeface="Arial" charset="0"/>
              </a:rPr>
              <a:t> as in </a:t>
            </a:r>
            <a:r>
              <a:rPr lang="en-US" altLang="en-US" dirty="0" err="1">
                <a:cs typeface="Arial" charset="0"/>
              </a:rPr>
              <a:t>PrivK</a:t>
            </a:r>
            <a:r>
              <a:rPr lang="en-US" altLang="en-US" baseline="-25000" dirty="0" err="1">
                <a:cs typeface="Arial" charset="0"/>
              </a:rPr>
              <a:t>A</a:t>
            </a:r>
            <a:r>
              <a:rPr lang="en-US" altLang="en-US" baseline="-25000" dirty="0">
                <a:cs typeface="Arial" charset="0"/>
              </a:rPr>
              <a:t>,</a:t>
            </a:r>
            <a:r>
              <a:rPr lang="el-GR" altLang="en-US" baseline="-25000" dirty="0">
                <a:cs typeface="Arial" charset="0"/>
              </a:rPr>
              <a:t>Π</a:t>
            </a:r>
            <a:r>
              <a:rPr lang="en-US" altLang="en-US" dirty="0">
                <a:cs typeface="Arial" charset="0"/>
              </a:rPr>
              <a:t>(n)</a:t>
            </a:r>
          </a:p>
          <a:p>
            <a:pPr lvl="1">
              <a:lnSpc>
                <a:spcPct val="90000"/>
              </a:lnSpc>
              <a:buNone/>
            </a:pPr>
            <a:r>
              <a:rPr lang="en-US" altLang="en-US" dirty="0">
                <a:sym typeface="Symbol" pitchFamily="18" charset="2"/>
              </a:rPr>
              <a:t> </a:t>
            </a:r>
            <a:r>
              <a:rPr lang="en-US" altLang="en-US" dirty="0" err="1"/>
              <a:t>Pr</a:t>
            </a:r>
            <a:r>
              <a:rPr lang="en-US" altLang="en-US" baseline="-25000" dirty="0" err="1"/>
              <a:t>x</a:t>
            </a:r>
            <a:r>
              <a:rPr lang="en-US" altLang="en-US" baseline="-25000" dirty="0"/>
              <a:t> </a:t>
            </a:r>
            <a:r>
              <a:rPr lang="en-US" altLang="en-US" baseline="-25000" dirty="0">
                <a:cs typeface="Arial" charset="0"/>
              </a:rPr>
              <a:t>← U</a:t>
            </a:r>
            <a:r>
              <a:rPr lang="en-US" altLang="en-US" sz="2000" baseline="-40000" dirty="0">
                <a:cs typeface="Arial" charset="0"/>
              </a:rPr>
              <a:t>n</a:t>
            </a:r>
            <a:r>
              <a:rPr lang="en-US" altLang="en-US" dirty="0">
                <a:cs typeface="Arial" charset="0"/>
              </a:rPr>
              <a:t>[D(G(x))=1] = µ(n)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If distribution of y is uniform, then A succeeds with probability exactly ½ </a:t>
            </a:r>
          </a:p>
          <a:p>
            <a:pPr lvl="1">
              <a:lnSpc>
                <a:spcPct val="90000"/>
              </a:lnSpc>
              <a:buNone/>
            </a:pPr>
            <a:r>
              <a:rPr lang="en-US" altLang="en-US" dirty="0">
                <a:sym typeface="Symbol" pitchFamily="18" charset="2"/>
              </a:rPr>
              <a:t></a:t>
            </a:r>
            <a:r>
              <a:rPr lang="en-US" altLang="en-US" dirty="0"/>
              <a:t> Pr</a:t>
            </a:r>
            <a:r>
              <a:rPr lang="en-US" altLang="en-US" baseline="-25000" dirty="0"/>
              <a:t>y </a:t>
            </a:r>
            <a:r>
              <a:rPr lang="en-US" altLang="en-US" baseline="-25000" dirty="0">
                <a:cs typeface="Arial" charset="0"/>
              </a:rPr>
              <a:t>← U</a:t>
            </a:r>
            <a:r>
              <a:rPr lang="en-US" altLang="en-US" sz="2000" baseline="-40000" dirty="0">
                <a:cs typeface="Arial" charset="0"/>
              </a:rPr>
              <a:t>p(n)</a:t>
            </a:r>
            <a:r>
              <a:rPr lang="en-US" altLang="en-US" dirty="0">
                <a:cs typeface="Arial" charset="0"/>
              </a:rPr>
              <a:t>[D(y)=1] = ½ 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Since G is pseudorandom: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en-US" dirty="0">
                <a:cs typeface="Arial" charset="0"/>
              </a:rPr>
              <a:t>                       | µ(n) – ½ | ≤ </a:t>
            </a:r>
            <a:r>
              <a:rPr lang="en-US" altLang="en-US" dirty="0" err="1">
                <a:cs typeface="Arial" charset="0"/>
              </a:rPr>
              <a:t>negl</a:t>
            </a:r>
            <a:r>
              <a:rPr lang="en-US" altLang="en-US" dirty="0">
                <a:cs typeface="Arial" charset="0"/>
              </a:rPr>
              <a:t>(n)</a:t>
            </a:r>
          </a:p>
          <a:p>
            <a:pPr lvl="1">
              <a:lnSpc>
                <a:spcPct val="90000"/>
              </a:lnSpc>
              <a:buFont typeface="Symbol" pitchFamily="18" charset="2"/>
              <a:buChar char="Þ"/>
            </a:pPr>
            <a:r>
              <a:rPr lang="en-US" altLang="en-US" dirty="0">
                <a:cs typeface="Arial" charset="0"/>
              </a:rPr>
              <a:t> </a:t>
            </a:r>
            <a:r>
              <a:rPr lang="en-US" altLang="en-US" dirty="0" err="1"/>
              <a:t>Pr</a:t>
            </a:r>
            <a:r>
              <a:rPr lang="en-US" altLang="en-US" dirty="0"/>
              <a:t>[</a:t>
            </a:r>
            <a:r>
              <a:rPr lang="en-US" altLang="en-US" dirty="0" err="1">
                <a:cs typeface="Arial" charset="0"/>
              </a:rPr>
              <a:t>PrivK</a:t>
            </a:r>
            <a:r>
              <a:rPr lang="en-US" altLang="en-US" baseline="-25000" dirty="0" err="1">
                <a:cs typeface="Arial" charset="0"/>
              </a:rPr>
              <a:t>A</a:t>
            </a:r>
            <a:r>
              <a:rPr lang="en-US" altLang="en-US" baseline="-25000" dirty="0">
                <a:cs typeface="Arial" charset="0"/>
              </a:rPr>
              <a:t>,</a:t>
            </a:r>
            <a:r>
              <a:rPr lang="el-GR" altLang="en-US" baseline="-25000" dirty="0">
                <a:cs typeface="Arial" charset="0"/>
              </a:rPr>
              <a:t>Π</a:t>
            </a:r>
            <a:r>
              <a:rPr lang="en-US" altLang="en-US" dirty="0">
                <a:cs typeface="Arial" charset="0"/>
              </a:rPr>
              <a:t>(n) = 1] ≤ ½ + </a:t>
            </a:r>
            <a:r>
              <a:rPr lang="en-US" altLang="en-US" dirty="0" err="1">
                <a:cs typeface="Arial" charset="0"/>
              </a:rPr>
              <a:t>negl</a:t>
            </a:r>
            <a:r>
              <a:rPr lang="en-US" altLang="en-US" dirty="0">
                <a:cs typeface="Arial" charset="0"/>
              </a:rPr>
              <a:t>(n)</a:t>
            </a:r>
          </a:p>
        </p:txBody>
      </p:sp>
    </p:spTree>
    <p:extLst>
      <p:ext uri="{BB962C8B-B14F-4D97-AF65-F5344CB8AC3E}">
        <p14:creationId xmlns:p14="http://schemas.microsoft.com/office/powerpoint/2010/main" val="257120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Stepping back…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Proof</a:t>
            </a:r>
            <a:r>
              <a:rPr lang="en-US" dirty="0"/>
              <a:t> that the pseudo-OTP is secure…</a:t>
            </a:r>
          </a:p>
          <a:p>
            <a:pPr lvl="1"/>
            <a:r>
              <a:rPr lang="en-US" dirty="0"/>
              <a:t>We have a provably secure scheme, rather than just a heuristic construction!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4057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Stepping back…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Proof</a:t>
            </a:r>
            <a:r>
              <a:rPr lang="en-US" dirty="0"/>
              <a:t> that the pseudo-OTP is secure…</a:t>
            </a:r>
          </a:p>
          <a:p>
            <a:r>
              <a:rPr lang="en-US" dirty="0"/>
              <a:t>…with some caveats</a:t>
            </a:r>
          </a:p>
          <a:p>
            <a:pPr lvl="1"/>
            <a:r>
              <a:rPr lang="en-US" dirty="0"/>
              <a:t>Assumes G is a pseudorandom generator</a:t>
            </a:r>
          </a:p>
          <a:p>
            <a:pPr lvl="1"/>
            <a:r>
              <a:rPr lang="en-US" dirty="0"/>
              <a:t>Security is relative to our definition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The </a:t>
            </a:r>
            <a:r>
              <a:rPr lang="en-US" i="1" dirty="0"/>
              <a:t>only</a:t>
            </a:r>
            <a:r>
              <a:rPr lang="en-US" dirty="0"/>
              <a:t> ways the scheme can be broken are:</a:t>
            </a:r>
          </a:p>
          <a:p>
            <a:pPr lvl="1"/>
            <a:r>
              <a:rPr lang="en-US" dirty="0"/>
              <a:t>If a weakness is found in G</a:t>
            </a:r>
          </a:p>
          <a:p>
            <a:pPr lvl="1"/>
            <a:r>
              <a:rPr lang="en-US" dirty="0"/>
              <a:t>If the definition isn’t sufficiently strong…</a:t>
            </a:r>
          </a:p>
        </p:txBody>
      </p:sp>
    </p:spTree>
    <p:extLst>
      <p:ext uri="{BB962C8B-B14F-4D97-AF65-F5344CB8AC3E}">
        <p14:creationId xmlns:p14="http://schemas.microsoft.com/office/powerpoint/2010/main" val="1700791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Perfect secrecy has two limitations/drawbacks</a:t>
            </a:r>
          </a:p>
          <a:p>
            <a:pPr lvl="1"/>
            <a:r>
              <a:rPr lang="en-US" dirty="0"/>
              <a:t>Key as long as the message</a:t>
            </a:r>
          </a:p>
          <a:p>
            <a:pPr lvl="1"/>
            <a:r>
              <a:rPr lang="en-US" dirty="0"/>
              <a:t>Key can only be used once</a:t>
            </a:r>
          </a:p>
          <a:p>
            <a:pPr lvl="1"/>
            <a:endParaRPr lang="en-US" dirty="0"/>
          </a:p>
          <a:p>
            <a:r>
              <a:rPr lang="en-US" dirty="0"/>
              <a:t>We have seen how to circumvent the first</a:t>
            </a:r>
          </a:p>
          <a:p>
            <a:r>
              <a:rPr lang="en-US" dirty="0"/>
              <a:t>Does </a:t>
            </a:r>
            <a:r>
              <a:rPr lang="en-US"/>
              <a:t>the pseudo-OTP </a:t>
            </a:r>
            <a:r>
              <a:rPr lang="en-US" dirty="0"/>
              <a:t>have the second limitation?</a:t>
            </a:r>
          </a:p>
          <a:p>
            <a:pPr lvl="1"/>
            <a:endParaRPr lang="en-US" dirty="0"/>
          </a:p>
          <a:p>
            <a:r>
              <a:rPr lang="en-US" dirty="0"/>
              <a:t>How can we circumvent the second?</a:t>
            </a:r>
          </a:p>
        </p:txBody>
      </p:sp>
    </p:spTree>
    <p:extLst>
      <p:ext uri="{BB962C8B-B14F-4D97-AF65-F5344CB8AC3E}">
        <p14:creationId xmlns:p14="http://schemas.microsoft.com/office/powerpoint/2010/main" val="187803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first…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 an appropriate security definition</a:t>
            </a:r>
          </a:p>
          <a:p>
            <a:endParaRPr lang="en-US" dirty="0"/>
          </a:p>
          <a:p>
            <a:r>
              <a:rPr lang="en-US" dirty="0"/>
              <a:t>Recall that security definitions have two parts</a:t>
            </a:r>
          </a:p>
          <a:p>
            <a:pPr lvl="1"/>
            <a:r>
              <a:rPr lang="en-US" dirty="0"/>
              <a:t>Security goal</a:t>
            </a:r>
          </a:p>
          <a:p>
            <a:pPr lvl="1"/>
            <a:r>
              <a:rPr lang="en-US" dirty="0"/>
              <a:t>Threat model</a:t>
            </a:r>
          </a:p>
          <a:p>
            <a:pPr lvl="1"/>
            <a:endParaRPr lang="en-US" dirty="0"/>
          </a:p>
          <a:p>
            <a:r>
              <a:rPr lang="en-US" dirty="0"/>
              <a:t>We will keep the security goal the same, but strengthen the threat model</a:t>
            </a:r>
          </a:p>
        </p:txBody>
      </p:sp>
    </p:spTree>
    <p:extLst>
      <p:ext uri="{BB962C8B-B14F-4D97-AF65-F5344CB8AC3E}">
        <p14:creationId xmlns:p14="http://schemas.microsoft.com/office/powerpoint/2010/main" val="156507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e, Magnifier, Loupe, Glass, Magnify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590800"/>
            <a:ext cx="1400829" cy="141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Single-message secrecy</a:t>
            </a:r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585268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585268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8077200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590800" y="3309553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4317009" y="2717800"/>
            <a:ext cx="3575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0838" y="3962401"/>
            <a:ext cx="19848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</a:p>
          <a:p>
            <a:pPr algn="ctr"/>
            <a:r>
              <a:rPr lang="en-US" sz="2800" dirty="0"/>
              <a:t>c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/>
              <a:t> </a:t>
            </a:r>
            <a:r>
              <a:rPr lang="en-US" sz="2800" dirty="0" err="1"/>
              <a:t>Enc</a:t>
            </a:r>
            <a:r>
              <a:rPr lang="en-US" sz="2800" baseline="-25000" dirty="0" err="1"/>
              <a:t>k</a:t>
            </a:r>
            <a:r>
              <a:rPr lang="en-US" sz="2800" dirty="0"/>
              <a:t>(m)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566228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35701718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e, Magnifier, Loupe, Glass, Magnify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286000"/>
            <a:ext cx="2438400" cy="2469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Multiple-message secrecy</a:t>
            </a:r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585268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585268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8077200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590800" y="3309553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3810000" y="2717800"/>
            <a:ext cx="155039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/>
              <a:t>c</a:t>
            </a:r>
            <a:r>
              <a:rPr lang="en-US" altLang="en-US" sz="2800" baseline="-25000" dirty="0">
                <a:solidFill>
                  <a:schemeClr val="tx1"/>
                </a:solidFill>
              </a:rPr>
              <a:t>1</a:t>
            </a:r>
            <a:r>
              <a:rPr lang="en-US" altLang="en-US" sz="2800" dirty="0">
                <a:solidFill>
                  <a:schemeClr val="tx1"/>
                </a:solidFill>
              </a:rPr>
              <a:t>, …, </a:t>
            </a:r>
            <a:r>
              <a:rPr lang="en-US" altLang="en-US" sz="2800" dirty="0" err="1">
                <a:solidFill>
                  <a:schemeClr val="tx1"/>
                </a:solidFill>
              </a:rPr>
              <a:t>c</a:t>
            </a:r>
            <a:r>
              <a:rPr lang="en-US" altLang="en-US" sz="2800" baseline="-25000" dirty="0" err="1">
                <a:solidFill>
                  <a:schemeClr val="tx1"/>
                </a:solidFill>
              </a:rPr>
              <a:t>t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9010" y="3962401"/>
            <a:ext cx="222849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r>
              <a:rPr lang="en-US" sz="2800" baseline="-25000" dirty="0"/>
              <a:t>1</a:t>
            </a:r>
            <a:r>
              <a:rPr lang="en-US" sz="2800" dirty="0"/>
              <a:t>, …, </a:t>
            </a:r>
            <a:r>
              <a:rPr lang="en-US" sz="2800" dirty="0" err="1"/>
              <a:t>m</a:t>
            </a:r>
            <a:r>
              <a:rPr lang="en-US" sz="2800" baseline="-25000" dirty="0" err="1"/>
              <a:t>t</a:t>
            </a:r>
            <a:endParaRPr lang="en-US" sz="2800" dirty="0"/>
          </a:p>
          <a:p>
            <a:pPr algn="ctr"/>
            <a:r>
              <a:rPr lang="en-US" sz="2800" dirty="0"/>
              <a:t>c</a:t>
            </a:r>
            <a:r>
              <a:rPr lang="en-US" sz="2800" baseline="-25000" dirty="0"/>
              <a:t>1</a:t>
            </a:r>
            <a:r>
              <a:rPr lang="en-US" sz="2800" dirty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/>
              <a:t> </a:t>
            </a:r>
            <a:r>
              <a:rPr lang="en-US" sz="2800" dirty="0" err="1"/>
              <a:t>Enc</a:t>
            </a:r>
            <a:r>
              <a:rPr lang="en-US" sz="2800" baseline="-25000" dirty="0" err="1"/>
              <a:t>k</a:t>
            </a:r>
            <a:r>
              <a:rPr lang="en-US" sz="2800" dirty="0"/>
              <a:t>(m</a:t>
            </a:r>
            <a:r>
              <a:rPr lang="en-US" sz="2800" baseline="-25000" dirty="0"/>
              <a:t>1</a:t>
            </a:r>
            <a:r>
              <a:rPr lang="en-US" sz="2800" dirty="0"/>
              <a:t>)</a:t>
            </a:r>
            <a:br>
              <a:rPr lang="en-US" sz="2800" dirty="0"/>
            </a:br>
            <a:r>
              <a:rPr lang="en-US" sz="2800" dirty="0"/>
              <a:t>…</a:t>
            </a:r>
            <a:br>
              <a:rPr lang="en-US" sz="2800" dirty="0"/>
            </a:br>
            <a:r>
              <a:rPr lang="en-US" sz="2800" dirty="0" err="1"/>
              <a:t>c</a:t>
            </a:r>
            <a:r>
              <a:rPr lang="en-US" sz="2800" baseline="-25000" dirty="0" err="1"/>
              <a:t>t</a:t>
            </a:r>
            <a:r>
              <a:rPr lang="en-US" sz="2800" dirty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/>
              <a:t> </a:t>
            </a:r>
            <a:r>
              <a:rPr lang="en-US" sz="2800" dirty="0" err="1"/>
              <a:t>Enc</a:t>
            </a:r>
            <a:r>
              <a:rPr lang="en-US" sz="2800" baseline="-25000" dirty="0" err="1"/>
              <a:t>k</a:t>
            </a:r>
            <a:r>
              <a:rPr lang="en-US" sz="2800" dirty="0"/>
              <a:t>(</a:t>
            </a:r>
            <a:r>
              <a:rPr lang="en-US" sz="2800" dirty="0" err="1"/>
              <a:t>m</a:t>
            </a:r>
            <a:r>
              <a:rPr lang="en-US" sz="2800" baseline="-25000" dirty="0" err="1"/>
              <a:t>t</a:t>
            </a:r>
            <a:r>
              <a:rPr lang="en-US" sz="2800" dirty="0"/>
              <a:t>)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66228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5007484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formal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Fix </a:t>
            </a:r>
            <a:r>
              <a:rPr lang="en-US" dirty="0">
                <a:sym typeface="Symbol"/>
              </a:rPr>
              <a:t>, A</a:t>
            </a:r>
            <a:endParaRPr lang="en-US" dirty="0"/>
          </a:p>
          <a:p>
            <a:r>
              <a:rPr lang="en-US" dirty="0"/>
              <a:t>Define a randomized </a:t>
            </a:r>
            <a:r>
              <a:rPr lang="en-US" dirty="0" err="1"/>
              <a:t>exp’t</a:t>
            </a:r>
            <a:r>
              <a:rPr lang="en-US" dirty="0"/>
              <a:t> </a:t>
            </a:r>
            <a:r>
              <a:rPr lang="en-US" dirty="0" err="1"/>
              <a:t>PrivK</a:t>
            </a:r>
            <a:r>
              <a:rPr lang="en-US" baseline="30000" dirty="0" err="1"/>
              <a:t>mult</a:t>
            </a:r>
            <a:r>
              <a:rPr lang="en-US" baseline="-25000" dirty="0" err="1"/>
              <a:t>A</a:t>
            </a:r>
            <a:r>
              <a:rPr lang="en-US" baseline="-25000" dirty="0"/>
              <a:t>,</a:t>
            </a:r>
            <a:r>
              <a:rPr lang="en-US" baseline="-25000" dirty="0">
                <a:sym typeface="Symbol"/>
              </a:rPr>
              <a:t></a:t>
            </a:r>
            <a:r>
              <a:rPr lang="en-US" dirty="0">
                <a:sym typeface="Symbol"/>
              </a:rPr>
              <a:t>(n):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A(1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) outputs two </a:t>
            </a:r>
            <a:r>
              <a:rPr lang="en-US" b="1" dirty="0">
                <a:sym typeface="Symbol"/>
              </a:rPr>
              <a:t>vectors</a:t>
            </a:r>
            <a:r>
              <a:rPr lang="en-US" dirty="0">
                <a:sym typeface="Symbol"/>
              </a:rPr>
              <a:t> (m</a:t>
            </a:r>
            <a:r>
              <a:rPr lang="en-US" baseline="-25000" dirty="0">
                <a:sym typeface="Symbol"/>
              </a:rPr>
              <a:t>0,1</a:t>
            </a:r>
            <a:r>
              <a:rPr lang="en-US" dirty="0">
                <a:sym typeface="Symbol"/>
              </a:rPr>
              <a:t>, …, m</a:t>
            </a:r>
            <a:r>
              <a:rPr lang="en-US" baseline="-25000" dirty="0">
                <a:sym typeface="Symbol"/>
              </a:rPr>
              <a:t>0,t</a:t>
            </a:r>
            <a:r>
              <a:rPr lang="en-US" dirty="0">
                <a:sym typeface="Symbol"/>
              </a:rPr>
              <a:t>) and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(m</a:t>
            </a:r>
            <a:r>
              <a:rPr lang="en-US" baseline="-25000" dirty="0">
                <a:sym typeface="Symbol"/>
              </a:rPr>
              <a:t>1,1</a:t>
            </a:r>
            <a:r>
              <a:rPr lang="en-US" dirty="0">
                <a:sym typeface="Symbol"/>
              </a:rPr>
              <a:t>, …, m</a:t>
            </a:r>
            <a:r>
              <a:rPr lang="en-US" baseline="-25000" dirty="0">
                <a:sym typeface="Symbol"/>
              </a:rPr>
              <a:t>1,t</a:t>
            </a:r>
            <a:r>
              <a:rPr lang="en-US" dirty="0">
                <a:sym typeface="Symbol"/>
              </a:rPr>
              <a:t>)</a:t>
            </a:r>
          </a:p>
          <a:p>
            <a:pPr marL="1371600" lvl="2" indent="-514350"/>
            <a:r>
              <a:rPr lang="en-US" dirty="0">
                <a:sym typeface="Symbol"/>
              </a:rPr>
              <a:t>Require that |m</a:t>
            </a:r>
            <a:r>
              <a:rPr lang="en-US" baseline="-25000" dirty="0">
                <a:sym typeface="Symbol"/>
              </a:rPr>
              <a:t>0,i</a:t>
            </a:r>
            <a:r>
              <a:rPr lang="en-US" dirty="0">
                <a:sym typeface="Symbol"/>
              </a:rPr>
              <a:t>| = |m</a:t>
            </a:r>
            <a:r>
              <a:rPr lang="en-US" baseline="-25000" dirty="0">
                <a:sym typeface="Symbol"/>
              </a:rPr>
              <a:t>1,i</a:t>
            </a:r>
            <a:r>
              <a:rPr lang="en-US" dirty="0">
                <a:sym typeface="Symbol"/>
              </a:rPr>
              <a:t>| for all </a:t>
            </a:r>
            <a:r>
              <a:rPr lang="en-US" dirty="0" err="1">
                <a:sym typeface="Symbol"/>
              </a:rPr>
              <a:t>i</a:t>
            </a:r>
            <a:endParaRPr lang="en-US" dirty="0">
              <a:sym typeface="Symbol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k  Gen(1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),   b  {0,1},  for all i: c</a:t>
            </a:r>
            <a:r>
              <a:rPr lang="en-US" baseline="-25000" dirty="0">
                <a:sym typeface="Symbol"/>
              </a:rPr>
              <a:t>i</a:t>
            </a:r>
            <a:r>
              <a:rPr lang="en-US" dirty="0">
                <a:sym typeface="Symbol"/>
              </a:rPr>
              <a:t>  </a:t>
            </a:r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</a:t>
            </a:r>
            <a:r>
              <a:rPr lang="en-US" dirty="0" err="1">
                <a:sym typeface="Symbol"/>
              </a:rPr>
              <a:t>m</a:t>
            </a:r>
            <a:r>
              <a:rPr lang="en-US" baseline="-25000" dirty="0" err="1">
                <a:sym typeface="Symbol"/>
              </a:rPr>
              <a:t>b,i</a:t>
            </a:r>
            <a:r>
              <a:rPr lang="en-US" dirty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b’  A(c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, …, </a:t>
            </a:r>
            <a:r>
              <a:rPr lang="en-US" dirty="0" err="1">
                <a:sym typeface="Symbol"/>
              </a:rPr>
              <a:t>c</a:t>
            </a:r>
            <a:r>
              <a:rPr lang="en-US" baseline="-25000" dirty="0" err="1">
                <a:sym typeface="Symbol"/>
              </a:rPr>
              <a:t>t</a:t>
            </a:r>
            <a:r>
              <a:rPr lang="en-US" dirty="0">
                <a:sym typeface="Symbol"/>
              </a:rPr>
              <a:t>);  A </a:t>
            </a:r>
            <a:r>
              <a:rPr lang="en-US" i="1" dirty="0">
                <a:sym typeface="Symbol"/>
              </a:rPr>
              <a:t>succeeds</a:t>
            </a:r>
            <a:r>
              <a:rPr lang="en-US" dirty="0">
                <a:sym typeface="Symbol"/>
              </a:rPr>
              <a:t> if b = b’, and experiment evaluates to 1 in this case</a:t>
            </a:r>
          </a:p>
        </p:txBody>
      </p:sp>
    </p:spTree>
    <p:extLst>
      <p:ext uri="{BB962C8B-B14F-4D97-AF65-F5344CB8AC3E}">
        <p14:creationId xmlns:p14="http://schemas.microsoft.com/office/powerpoint/2010/main" val="34845529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formal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Symbol"/>
              </a:rPr>
              <a:t> is </a:t>
            </a:r>
            <a:r>
              <a:rPr lang="en-US" i="1" dirty="0">
                <a:sym typeface="Symbol"/>
              </a:rPr>
              <a:t>multiple-message</a:t>
            </a:r>
            <a:r>
              <a:rPr lang="en-US" dirty="0">
                <a:sym typeface="Symbol"/>
              </a:rPr>
              <a:t> </a:t>
            </a:r>
            <a:r>
              <a:rPr lang="en-US" i="1" dirty="0">
                <a:sym typeface="Symbol"/>
              </a:rPr>
              <a:t>indistinguishable</a:t>
            </a:r>
            <a:r>
              <a:rPr lang="en-US" dirty="0">
                <a:sym typeface="Symbol"/>
              </a:rPr>
              <a:t> if for all PPT attackers A, there is a negligible function  such that 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    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</a:t>
            </a:r>
            <a:r>
              <a:rPr lang="en-US" dirty="0" err="1"/>
              <a:t>PrivK</a:t>
            </a:r>
            <a:r>
              <a:rPr lang="en-US" baseline="30000" dirty="0" err="1"/>
              <a:t>mult</a:t>
            </a:r>
            <a:r>
              <a:rPr lang="en-US" baseline="-25000" dirty="0" err="1"/>
              <a:t>A</a:t>
            </a:r>
            <a:r>
              <a:rPr lang="en-US" baseline="-25000" dirty="0"/>
              <a:t>,</a:t>
            </a:r>
            <a:r>
              <a:rPr lang="en-US" baseline="-25000" dirty="0">
                <a:sym typeface="Symbol"/>
              </a:rPr>
              <a:t></a:t>
            </a:r>
            <a:r>
              <a:rPr lang="en-US" dirty="0">
                <a:sym typeface="Symbol"/>
              </a:rPr>
              <a:t>(n) = 1] ≤ ½ + (n)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Exercise: show that the pseudo-OTP is </a:t>
            </a:r>
            <a:r>
              <a:rPr lang="en-US" i="1" dirty="0">
                <a:sym typeface="Symbol"/>
              </a:rPr>
              <a:t>not</a:t>
            </a:r>
            <a:r>
              <a:rPr lang="en-US" dirty="0">
                <a:sym typeface="Symbol"/>
              </a:rPr>
              <a:t> multiple-message indistinguishable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913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PRGs exist?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We don’t know…</a:t>
            </a:r>
          </a:p>
          <a:p>
            <a:pPr lvl="1"/>
            <a:r>
              <a:rPr lang="en-US" dirty="0"/>
              <a:t>Would imply P </a:t>
            </a:r>
            <a:r>
              <a:rPr lang="en-US" dirty="0">
                <a:sym typeface="Symbol" panose="05050102010706020507" pitchFamily="18" charset="2"/>
              </a:rPr>
              <a:t> NP</a:t>
            </a:r>
            <a:endParaRPr lang="en-US" dirty="0"/>
          </a:p>
          <a:p>
            <a:r>
              <a:rPr lang="en-US" dirty="0"/>
              <a:t>We will </a:t>
            </a:r>
            <a:r>
              <a:rPr lang="en-US" i="1" dirty="0"/>
              <a:t>assume</a:t>
            </a:r>
            <a:r>
              <a:rPr lang="en-US" dirty="0"/>
              <a:t> PRGs exist</a:t>
            </a:r>
          </a:p>
          <a:p>
            <a:pPr lvl="1"/>
            <a:r>
              <a:rPr lang="en-US" dirty="0"/>
              <a:t>Recall the 3 principles of modern crypto…</a:t>
            </a:r>
          </a:p>
          <a:p>
            <a:r>
              <a:rPr lang="en-US" dirty="0"/>
              <a:t>In practice, we have several algorithms believed to be PRGs</a:t>
            </a:r>
          </a:p>
          <a:p>
            <a:pPr lvl="1"/>
            <a:r>
              <a:rPr lang="en-US" dirty="0"/>
              <a:t>Will return to this later in the course (Chapter 7)</a:t>
            </a:r>
          </a:p>
          <a:p>
            <a:r>
              <a:rPr lang="en-US" dirty="0"/>
              <a:t>Can </a:t>
            </a:r>
            <a:r>
              <a:rPr lang="en-US" i="1" dirty="0"/>
              <a:t>construct</a:t>
            </a:r>
            <a:r>
              <a:rPr lang="en-US" dirty="0"/>
              <a:t> PRGs from weaker assumptions</a:t>
            </a:r>
          </a:p>
          <a:p>
            <a:pPr lvl="1"/>
            <a:r>
              <a:rPr lang="en-US" dirty="0"/>
              <a:t>For details, see Chapter 8</a:t>
            </a:r>
          </a:p>
        </p:txBody>
      </p:sp>
    </p:spTree>
    <p:extLst>
      <p:ext uri="{BB962C8B-B14F-4D97-AF65-F5344CB8AC3E}">
        <p14:creationId xmlns:p14="http://schemas.microsoft.com/office/powerpoint/2010/main" val="411489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things stand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saw that there are some inherent limitations if we want perfect secrecy</a:t>
            </a:r>
          </a:p>
          <a:p>
            <a:pPr lvl="1"/>
            <a:r>
              <a:rPr lang="en-US" dirty="0"/>
              <a:t>In particular, key must be as long as the message</a:t>
            </a:r>
          </a:p>
          <a:p>
            <a:pPr lvl="1"/>
            <a:endParaRPr lang="en-US" dirty="0"/>
          </a:p>
          <a:p>
            <a:r>
              <a:rPr lang="en-US" dirty="0"/>
              <a:t>We defined computational secrecy, a </a:t>
            </a:r>
            <a:br>
              <a:rPr lang="en-US" dirty="0"/>
            </a:br>
            <a:r>
              <a:rPr lang="en-US" dirty="0"/>
              <a:t>relaxed notion of security</a:t>
            </a:r>
          </a:p>
          <a:p>
            <a:endParaRPr lang="en-US" dirty="0"/>
          </a:p>
          <a:p>
            <a:r>
              <a:rPr lang="en-US" dirty="0"/>
              <a:t>Does that definition allow us to overcome prior limitations?</a:t>
            </a:r>
          </a:p>
        </p:txBody>
      </p:sp>
    </p:spTree>
    <p:extLst>
      <p:ext uri="{BB962C8B-B14F-4D97-AF65-F5344CB8AC3E}">
        <p14:creationId xmlns:p14="http://schemas.microsoft.com/office/powerpoint/2010/main" val="3237544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Recall: one-time pad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3429000" y="3515548"/>
            <a:ext cx="2209800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key</a:t>
            </a:r>
          </a:p>
        </p:txBody>
      </p:sp>
      <p:sp>
        <p:nvSpPr>
          <p:cNvPr id="19" name="Line 14"/>
          <p:cNvSpPr>
            <a:spLocks noChangeShapeType="1"/>
          </p:cNvSpPr>
          <p:nvPr/>
        </p:nvSpPr>
        <p:spPr bwMode="auto">
          <a:xfrm>
            <a:off x="2971800" y="5227766"/>
            <a:ext cx="1295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V="1">
            <a:off x="4519776" y="4004547"/>
            <a:ext cx="0" cy="990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lg" len="med"/>
            <a:tailEnd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4" name="Line 19"/>
          <p:cNvSpPr>
            <a:spLocks noChangeShapeType="1"/>
          </p:cNvSpPr>
          <p:nvPr/>
        </p:nvSpPr>
        <p:spPr bwMode="auto">
          <a:xfrm>
            <a:off x="4724400" y="5227766"/>
            <a:ext cx="1316736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4082249" y="2628482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p bits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191000" y="4812268"/>
            <a:ext cx="6575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ym typeface="Symbol"/>
              </a:rPr>
              <a:t></a:t>
            </a:r>
            <a:endParaRPr lang="en-US" sz="4800" dirty="0"/>
          </a:p>
        </p:txBody>
      </p:sp>
      <p:sp>
        <p:nvSpPr>
          <p:cNvPr id="28" name="Right Brace 27"/>
          <p:cNvSpPr/>
          <p:nvPr/>
        </p:nvSpPr>
        <p:spPr>
          <a:xfrm rot="16200000">
            <a:off x="4369756" y="2125903"/>
            <a:ext cx="328288" cy="2209800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6096000" y="4996934"/>
            <a:ext cx="2209800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err="1">
                <a:latin typeface="+mn-lt"/>
              </a:rPr>
              <a:t>ciphertext</a:t>
            </a:r>
            <a:endParaRPr lang="en-US" altLang="en-US" dirty="0">
              <a:latin typeface="+mn-lt"/>
            </a:endParaRP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6749249" y="4191000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p bits</a:t>
            </a:r>
          </a:p>
        </p:txBody>
      </p:sp>
      <p:sp>
        <p:nvSpPr>
          <p:cNvPr id="31" name="Right Brace 30"/>
          <p:cNvSpPr/>
          <p:nvPr/>
        </p:nvSpPr>
        <p:spPr>
          <a:xfrm rot="16200000">
            <a:off x="7036756" y="3688421"/>
            <a:ext cx="328288" cy="2209800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762000" y="4996934"/>
            <a:ext cx="2209800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message</a:t>
            </a:r>
          </a:p>
        </p:txBody>
      </p:sp>
      <p:sp>
        <p:nvSpPr>
          <p:cNvPr id="33" name="Text Box 26"/>
          <p:cNvSpPr txBox="1">
            <a:spLocks noChangeArrowheads="1"/>
          </p:cNvSpPr>
          <p:nvPr/>
        </p:nvSpPr>
        <p:spPr bwMode="auto">
          <a:xfrm>
            <a:off x="1415249" y="4191000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p bits</a:t>
            </a:r>
          </a:p>
        </p:txBody>
      </p:sp>
      <p:sp>
        <p:nvSpPr>
          <p:cNvPr id="34" name="Right Brace 33"/>
          <p:cNvSpPr/>
          <p:nvPr/>
        </p:nvSpPr>
        <p:spPr>
          <a:xfrm rot="16200000">
            <a:off x="1702756" y="3688421"/>
            <a:ext cx="328288" cy="2209800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28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“Pseudo” one-time pad</a:t>
            </a:r>
          </a:p>
        </p:txBody>
      </p:sp>
      <p:sp>
        <p:nvSpPr>
          <p:cNvPr id="32771" name="Rectangle 5"/>
          <p:cNvSpPr>
            <a:spLocks noChangeArrowheads="1"/>
          </p:cNvSpPr>
          <p:nvPr/>
        </p:nvSpPr>
        <p:spPr bwMode="auto">
          <a:xfrm>
            <a:off x="3429000" y="3511083"/>
            <a:ext cx="2209800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“pseudo” key</a:t>
            </a:r>
          </a:p>
        </p:txBody>
      </p:sp>
      <p:sp>
        <p:nvSpPr>
          <p:cNvPr id="32774" name="Line 14"/>
          <p:cNvSpPr>
            <a:spLocks noChangeShapeType="1"/>
          </p:cNvSpPr>
          <p:nvPr/>
        </p:nvSpPr>
        <p:spPr bwMode="auto">
          <a:xfrm>
            <a:off x="2971800" y="5223301"/>
            <a:ext cx="1295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775" name="Line 18"/>
          <p:cNvSpPr>
            <a:spLocks noChangeShapeType="1"/>
          </p:cNvSpPr>
          <p:nvPr/>
        </p:nvSpPr>
        <p:spPr bwMode="auto">
          <a:xfrm flipV="1">
            <a:off x="4519776" y="4000082"/>
            <a:ext cx="0" cy="990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lg" len="med"/>
            <a:tailEnd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776" name="Line 19"/>
          <p:cNvSpPr>
            <a:spLocks noChangeShapeType="1"/>
          </p:cNvSpPr>
          <p:nvPr/>
        </p:nvSpPr>
        <p:spPr bwMode="auto">
          <a:xfrm>
            <a:off x="4724400" y="5223301"/>
            <a:ext cx="1316736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780" name="Text Box 26"/>
          <p:cNvSpPr txBox="1">
            <a:spLocks noChangeArrowheads="1"/>
          </p:cNvSpPr>
          <p:nvPr/>
        </p:nvSpPr>
        <p:spPr bwMode="auto">
          <a:xfrm>
            <a:off x="4082249" y="2624017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p bits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91000" y="4807803"/>
            <a:ext cx="6575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ym typeface="Symbol"/>
              </a:rPr>
              <a:t></a:t>
            </a:r>
            <a:endParaRPr lang="en-US" sz="4800" dirty="0"/>
          </a:p>
        </p:txBody>
      </p:sp>
      <p:sp>
        <p:nvSpPr>
          <p:cNvPr id="17" name="Right Brace 16"/>
          <p:cNvSpPr/>
          <p:nvPr/>
        </p:nvSpPr>
        <p:spPr>
          <a:xfrm rot="16200000">
            <a:off x="4369756" y="2121438"/>
            <a:ext cx="328288" cy="2209800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273337" y="3445231"/>
            <a:ext cx="617708" cy="5933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/>
              <a:t>G</a:t>
            </a:r>
            <a:endParaRPr lang="en-US" dirty="0"/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1066800" y="2357735"/>
            <a:ext cx="1052845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key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1146816" y="1519535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n bits</a:t>
            </a:r>
          </a:p>
        </p:txBody>
      </p: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6096000" y="4992469"/>
            <a:ext cx="2209800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err="1">
                <a:latin typeface="+mn-lt"/>
              </a:rPr>
              <a:t>ciphertext</a:t>
            </a:r>
            <a:endParaRPr lang="en-US" altLang="en-US" dirty="0">
              <a:latin typeface="+mn-lt"/>
            </a:endParaRP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6749249" y="4186535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p bits</a:t>
            </a:r>
          </a:p>
        </p:txBody>
      </p:sp>
      <p:sp>
        <p:nvSpPr>
          <p:cNvPr id="29" name="Right Brace 28"/>
          <p:cNvSpPr/>
          <p:nvPr/>
        </p:nvSpPr>
        <p:spPr>
          <a:xfrm rot="16200000">
            <a:off x="7036756" y="3683956"/>
            <a:ext cx="328288" cy="2209800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762000" y="4992469"/>
            <a:ext cx="2209800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message</a:t>
            </a:r>
          </a:p>
        </p:txBody>
      </p:sp>
      <p:sp>
        <p:nvSpPr>
          <p:cNvPr id="31" name="Text Box 26"/>
          <p:cNvSpPr txBox="1">
            <a:spLocks noChangeArrowheads="1"/>
          </p:cNvSpPr>
          <p:nvPr/>
        </p:nvSpPr>
        <p:spPr bwMode="auto">
          <a:xfrm>
            <a:off x="1415249" y="4186535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p bits</a:t>
            </a:r>
          </a:p>
        </p:txBody>
      </p:sp>
      <p:sp>
        <p:nvSpPr>
          <p:cNvPr id="32" name="Right Brace 31"/>
          <p:cNvSpPr/>
          <p:nvPr/>
        </p:nvSpPr>
        <p:spPr>
          <a:xfrm rot="16200000">
            <a:off x="1702756" y="3683956"/>
            <a:ext cx="328288" cy="2209800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Brace 32"/>
          <p:cNvSpPr/>
          <p:nvPr/>
        </p:nvSpPr>
        <p:spPr>
          <a:xfrm rot="16200000">
            <a:off x="1429079" y="1618922"/>
            <a:ext cx="328288" cy="1052845"/>
          </a:xfrm>
          <a:prstGeom prst="righ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19" idx="3"/>
            <a:endCxn id="32771" idx="1"/>
          </p:cNvCxnSpPr>
          <p:nvPr/>
        </p:nvCxnSpPr>
        <p:spPr>
          <a:xfrm>
            <a:off x="1891045" y="3741916"/>
            <a:ext cx="1537955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4" idx="2"/>
            <a:endCxn id="19" idx="0"/>
          </p:cNvCxnSpPr>
          <p:nvPr/>
        </p:nvCxnSpPr>
        <p:spPr>
          <a:xfrm flipH="1">
            <a:off x="1582191" y="2819400"/>
            <a:ext cx="11032" cy="62583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2259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 one-time pad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 G be a deterministic algorithm, with </a:t>
            </a:r>
            <a:br>
              <a:rPr lang="en-US" dirty="0"/>
            </a:br>
            <a:r>
              <a:rPr lang="en-US" dirty="0"/>
              <a:t>|G(k)| = p(|k|)</a:t>
            </a:r>
          </a:p>
          <a:p>
            <a:r>
              <a:rPr lang="en-US" dirty="0"/>
              <a:t>Gen(1</a:t>
            </a:r>
            <a:r>
              <a:rPr lang="en-US" baseline="30000" dirty="0"/>
              <a:t>n</a:t>
            </a:r>
            <a:r>
              <a:rPr lang="en-US" dirty="0"/>
              <a:t>): output uniform n-bit key k</a:t>
            </a:r>
          </a:p>
          <a:p>
            <a:pPr lvl="1"/>
            <a:r>
              <a:rPr lang="en-US" dirty="0"/>
              <a:t>Security parameter n </a:t>
            </a:r>
            <a:r>
              <a:rPr lang="en-US" dirty="0">
                <a:sym typeface="Symbol"/>
              </a:rPr>
              <a:t> message space {0,1}</a:t>
            </a:r>
            <a:r>
              <a:rPr lang="en-US" baseline="30000" dirty="0">
                <a:sym typeface="Symbol"/>
              </a:rPr>
              <a:t>p(n)</a:t>
            </a:r>
            <a:endParaRPr lang="en-US" dirty="0"/>
          </a:p>
          <a:p>
            <a:r>
              <a:rPr lang="en-US" dirty="0" err="1"/>
              <a:t>Enc</a:t>
            </a:r>
            <a:r>
              <a:rPr lang="en-US" baseline="-25000" dirty="0" err="1"/>
              <a:t>k</a:t>
            </a:r>
            <a:r>
              <a:rPr lang="en-US" dirty="0"/>
              <a:t>(m): output G(k) </a:t>
            </a:r>
            <a:r>
              <a:rPr lang="en-US" dirty="0">
                <a:sym typeface="Symbol"/>
              </a:rPr>
              <a:t> m</a:t>
            </a:r>
          </a:p>
          <a:p>
            <a:r>
              <a:rPr lang="en-US" dirty="0">
                <a:sym typeface="Symbol"/>
              </a:rPr>
              <a:t>Dec</a:t>
            </a:r>
            <a:r>
              <a:rPr lang="en-US" baseline="-25000" dirty="0">
                <a:sym typeface="Symbol"/>
              </a:rPr>
              <a:t>k</a:t>
            </a:r>
            <a:r>
              <a:rPr lang="en-US" dirty="0">
                <a:sym typeface="Symbol"/>
              </a:rPr>
              <a:t>(c): output G(k)  c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Correctness follows as in the OTP…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562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Have we gained anything?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YES: the pseudo-OTP has a key shorter than the message</a:t>
            </a:r>
          </a:p>
          <a:p>
            <a:pPr lvl="1"/>
            <a:r>
              <a:rPr lang="en-US" dirty="0"/>
              <a:t>n bits vs. p(n) bits</a:t>
            </a:r>
          </a:p>
          <a:p>
            <a:r>
              <a:rPr lang="en-US" dirty="0"/>
              <a:t>The fact that the parties </a:t>
            </a:r>
            <a:r>
              <a:rPr lang="en-US" i="1" dirty="0"/>
              <a:t>internally</a:t>
            </a:r>
            <a:r>
              <a:rPr lang="en-US" dirty="0"/>
              <a:t> generate a p(n)-bit temporary string to encrypt/decrypt is </a:t>
            </a:r>
            <a:r>
              <a:rPr lang="en-US" b="1" dirty="0"/>
              <a:t>irrelevant</a:t>
            </a:r>
          </a:p>
          <a:p>
            <a:pPr lvl="1"/>
            <a:r>
              <a:rPr lang="en-US" dirty="0"/>
              <a:t>The </a:t>
            </a:r>
            <a:r>
              <a:rPr lang="en-US" i="1" dirty="0"/>
              <a:t>key</a:t>
            </a:r>
            <a:r>
              <a:rPr lang="en-US" dirty="0"/>
              <a:t> is what the parties share </a:t>
            </a:r>
            <a:r>
              <a:rPr lang="en-US" i="1" dirty="0"/>
              <a:t>in advance</a:t>
            </a:r>
          </a:p>
          <a:p>
            <a:pPr lvl="1"/>
            <a:r>
              <a:rPr lang="en-US" dirty="0"/>
              <a:t> Parties do not store the p(n)-bit temporary value</a:t>
            </a:r>
          </a:p>
        </p:txBody>
      </p:sp>
    </p:spTree>
    <p:extLst>
      <p:ext uri="{BB962C8B-B14F-4D97-AF65-F5344CB8AC3E}">
        <p14:creationId xmlns:p14="http://schemas.microsoft.com/office/powerpoint/2010/main" val="263511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of pseudo-OTP?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Would like to be able to </a:t>
            </a:r>
            <a:r>
              <a:rPr lang="en-US" i="1" dirty="0"/>
              <a:t>prove</a:t>
            </a:r>
            <a:r>
              <a:rPr lang="en-US" dirty="0"/>
              <a:t> security</a:t>
            </a:r>
          </a:p>
          <a:p>
            <a:pPr lvl="1"/>
            <a:r>
              <a:rPr lang="en-US" dirty="0"/>
              <a:t>Based on the </a:t>
            </a:r>
            <a:r>
              <a:rPr lang="en-US" i="1" dirty="0"/>
              <a:t>assumption</a:t>
            </a:r>
            <a:r>
              <a:rPr lang="en-US" dirty="0"/>
              <a:t> that G is a PRG</a:t>
            </a:r>
          </a:p>
        </p:txBody>
      </p:sp>
    </p:spTree>
    <p:extLst>
      <p:ext uri="{BB962C8B-B14F-4D97-AF65-F5344CB8AC3E}">
        <p14:creationId xmlns:p14="http://schemas.microsoft.com/office/powerpoint/2010/main" val="4004052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3763</TotalTime>
  <Words>1387</Words>
  <Application>Microsoft Office PowerPoint</Application>
  <PresentationFormat>On-screen Show (4:3)</PresentationFormat>
  <Paragraphs>199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Symbol</vt:lpstr>
      <vt:lpstr>Office Theme</vt:lpstr>
      <vt:lpstr>Cryptography</vt:lpstr>
      <vt:lpstr>PRGs</vt:lpstr>
      <vt:lpstr>Do PRGs exist?</vt:lpstr>
      <vt:lpstr>Where things stand</vt:lpstr>
      <vt:lpstr>Recall: one-time pad</vt:lpstr>
      <vt:lpstr>“Pseudo” one-time pad</vt:lpstr>
      <vt:lpstr>Pseudo one-time pad</vt:lpstr>
      <vt:lpstr>Have we gained anything?</vt:lpstr>
      <vt:lpstr>Security of pseudo-OTP?</vt:lpstr>
      <vt:lpstr>Definitions, proofs, and assumptions</vt:lpstr>
      <vt:lpstr>PRGs, revisited</vt:lpstr>
      <vt:lpstr>Proof by reduction</vt:lpstr>
      <vt:lpstr>Alternately…</vt:lpstr>
      <vt:lpstr>Security theorem</vt:lpstr>
      <vt:lpstr>The reduction</vt:lpstr>
      <vt:lpstr>Analysis</vt:lpstr>
      <vt:lpstr>Analysis</vt:lpstr>
      <vt:lpstr>The reduction</vt:lpstr>
      <vt:lpstr>Analysis</vt:lpstr>
      <vt:lpstr>The reduction</vt:lpstr>
      <vt:lpstr>Analysis</vt:lpstr>
      <vt:lpstr>Stepping back…</vt:lpstr>
      <vt:lpstr>Stepping back…</vt:lpstr>
      <vt:lpstr>Recall…</vt:lpstr>
      <vt:lpstr>But first…</vt:lpstr>
      <vt:lpstr>Single-message secrecy</vt:lpstr>
      <vt:lpstr>Multiple-message secrecy</vt:lpstr>
      <vt:lpstr>A formal definition</vt:lpstr>
      <vt:lpstr>A formal definition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321</cp:revision>
  <dcterms:created xsi:type="dcterms:W3CDTF">2014-06-02T02:25:30Z</dcterms:created>
  <dcterms:modified xsi:type="dcterms:W3CDTF">2022-02-10T16:08:24Z</dcterms:modified>
</cp:coreProperties>
</file>