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566" r:id="rId3"/>
    <p:sldId id="565" r:id="rId4"/>
    <p:sldId id="585" r:id="rId5"/>
    <p:sldId id="586" r:id="rId6"/>
    <p:sldId id="587" r:id="rId7"/>
    <p:sldId id="588" r:id="rId8"/>
    <p:sldId id="569" r:id="rId9"/>
    <p:sldId id="589" r:id="rId10"/>
    <p:sldId id="570" r:id="rId11"/>
    <p:sldId id="571" r:id="rId12"/>
    <p:sldId id="590" r:id="rId13"/>
    <p:sldId id="591" r:id="rId14"/>
    <p:sldId id="592" r:id="rId15"/>
    <p:sldId id="593" r:id="rId16"/>
    <p:sldId id="594" r:id="rId17"/>
    <p:sldId id="596" r:id="rId18"/>
    <p:sldId id="673" r:id="rId19"/>
    <p:sldId id="597" r:id="rId20"/>
    <p:sldId id="598" r:id="rId21"/>
    <p:sldId id="599" r:id="rId22"/>
    <p:sldId id="600" r:id="rId23"/>
    <p:sldId id="601" r:id="rId24"/>
    <p:sldId id="60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42AE6-878C-46A5-A432-87C112332D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3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8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Advanced encryption standard (AES)</a:t>
            </a:r>
          </a:p>
          <a:p>
            <a:pPr lvl="1"/>
            <a:r>
              <a:rPr lang="en-US" dirty="0"/>
              <a:t>Key length = 128, 192, or 256 bits</a:t>
            </a:r>
          </a:p>
          <a:p>
            <a:pPr lvl="1"/>
            <a:r>
              <a:rPr lang="en-US" dirty="0"/>
              <a:t>Block length = 128 bits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Will discuss details later in the course</a:t>
            </a:r>
          </a:p>
          <a:p>
            <a:pPr lvl="1"/>
            <a:endParaRPr lang="en-US" dirty="0"/>
          </a:p>
          <a:p>
            <a:r>
              <a:rPr lang="en-US" dirty="0"/>
              <a:t>Available in standard crypto libraries</a:t>
            </a:r>
          </a:p>
          <a:p>
            <a:r>
              <a:rPr lang="en-US" dirty="0"/>
              <a:t>No real reason to use anything else</a:t>
            </a:r>
          </a:p>
        </p:txBody>
      </p:sp>
    </p:spTree>
    <p:extLst>
      <p:ext uri="{BB962C8B-B14F-4D97-AF65-F5344CB8AC3E}">
        <p14:creationId xmlns:p14="http://schemas.microsoft.com/office/powerpoint/2010/main" val="649768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CPA-security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Fix </a:t>
            </a:r>
            <a:r>
              <a:rPr lang="en-US" dirty="0">
                <a:sym typeface="Symbol"/>
              </a:rPr>
              <a:t>, A</a:t>
            </a:r>
            <a:endParaRPr lang="en-US" dirty="0"/>
          </a:p>
          <a:p>
            <a:r>
              <a:rPr lang="en-US" dirty="0"/>
              <a:t>Define a randomized </a:t>
            </a:r>
            <a:r>
              <a:rPr lang="en-US" dirty="0" err="1"/>
              <a:t>exp’t</a:t>
            </a:r>
            <a:r>
              <a:rPr lang="en-US" dirty="0"/>
              <a:t> </a:t>
            </a:r>
            <a:r>
              <a:rPr lang="en-US" dirty="0" err="1"/>
              <a:t>PrivKCPA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 interacts with an </a:t>
            </a:r>
            <a:r>
              <a:rPr lang="en-US" i="1" dirty="0">
                <a:sym typeface="Symbol"/>
              </a:rPr>
              <a:t>encryption oracle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(·), and then outputs m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  {0,1},   c 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b</a:t>
            </a:r>
            <a:r>
              <a:rPr lang="en-US" dirty="0">
                <a:sym typeface="Symbol"/>
              </a:rPr>
              <a:t>),  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can continue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(·)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outputs b’;  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2430550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CPA-security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secure against chosen-plaintext attacks (CPA-secure)</a:t>
            </a:r>
            <a:r>
              <a:rPr lang="en-US" dirty="0">
                <a:sym typeface="Symbol"/>
              </a:rPr>
              <a:t> if for all PPT attackers A, there is a negligible function  such that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PrivKCPA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1857051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DB1E-B594-443B-A8C7-76658FB41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CPA-secure encryption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73801-A2B7-46A7-806C-609C4F398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EAV-secure scheme based on a pseudorandom generator</a:t>
            </a:r>
          </a:p>
          <a:p>
            <a:pPr lvl="1"/>
            <a:r>
              <a:rPr lang="en-US" dirty="0"/>
              <a:t>Core idea: use a pseudorandom pad in place of a random pad</a:t>
            </a:r>
          </a:p>
          <a:p>
            <a:endParaRPr lang="en-US" dirty="0"/>
          </a:p>
          <a:p>
            <a:r>
              <a:rPr lang="en-US" dirty="0"/>
              <a:t>What if the sender could generate a fresh, pseudorandom pad every time they encrypt?</a:t>
            </a:r>
          </a:p>
          <a:p>
            <a:pPr lvl="1"/>
            <a:r>
              <a:rPr lang="en-US" dirty="0"/>
              <a:t>While still giving the receiver the ability to decrypt</a:t>
            </a:r>
          </a:p>
        </p:txBody>
      </p:sp>
    </p:spTree>
    <p:extLst>
      <p:ext uri="{BB962C8B-B14F-4D97-AF65-F5344CB8AC3E}">
        <p14:creationId xmlns:p14="http://schemas.microsoft.com/office/powerpoint/2010/main" val="259824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CPA-secure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F be a length-preserving, keyed function</a:t>
            </a:r>
          </a:p>
          <a:p>
            <a:endParaRPr lang="en-US" dirty="0"/>
          </a:p>
          <a:p>
            <a:r>
              <a:rPr lang="en-US" dirty="0"/>
              <a:t>Gen(1</a:t>
            </a:r>
            <a:r>
              <a:rPr lang="en-US" baseline="30000" dirty="0"/>
              <a:t>n</a:t>
            </a:r>
            <a:r>
              <a:rPr lang="en-US" dirty="0"/>
              <a:t>): choose a uniform key k </a:t>
            </a:r>
            <a:r>
              <a:rPr lang="en-US" dirty="0">
                <a:sym typeface="Symbol"/>
              </a:rPr>
              <a:t> {0, 1}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(m), </a:t>
            </a:r>
            <a:r>
              <a:rPr lang="en-US" dirty="0" err="1"/>
              <a:t>where|m</a:t>
            </a:r>
            <a:r>
              <a:rPr lang="en-US" dirty="0"/>
              <a:t>| = |k| = n: </a:t>
            </a:r>
          </a:p>
          <a:p>
            <a:pPr lvl="1"/>
            <a:r>
              <a:rPr lang="en-US" dirty="0"/>
              <a:t>Choose uniform r </a:t>
            </a:r>
            <a:r>
              <a:rPr lang="en-US" dirty="0">
                <a:sym typeface="Symbol"/>
              </a:rPr>
              <a:t> {0, 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(nonce/initialization vector)</a:t>
            </a:r>
          </a:p>
          <a:p>
            <a:pPr lvl="1"/>
            <a:r>
              <a:rPr lang="en-US" dirty="0">
                <a:sym typeface="Symbol"/>
              </a:rPr>
              <a:t>Output </a:t>
            </a:r>
            <a:r>
              <a:rPr lang="en-US" dirty="0" err="1">
                <a:sym typeface="Symbol"/>
              </a:rPr>
              <a:t>ciphertext</a:t>
            </a:r>
            <a:r>
              <a:rPr lang="en-US" dirty="0">
                <a:sym typeface="Symbol"/>
              </a:rPr>
              <a:t> &lt; r,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(r)  m &gt;</a:t>
            </a:r>
          </a:p>
          <a:p>
            <a:r>
              <a:rPr lang="en-US" dirty="0">
                <a:sym typeface="Symbol"/>
              </a:rPr>
              <a:t>Dec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): output c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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Correctness is immediate</a:t>
            </a:r>
          </a:p>
        </p:txBody>
      </p:sp>
    </p:spTree>
    <p:extLst>
      <p:ext uri="{BB962C8B-B14F-4D97-AF65-F5344CB8AC3E}">
        <p14:creationId xmlns:p14="http://schemas.microsoft.com/office/powerpoint/2010/main" val="2237901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790825"/>
            <a:ext cx="1316038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     key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66800" y="4641056"/>
            <a:ext cx="1944688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     message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288536" y="4650581"/>
            <a:ext cx="457200" cy="457200"/>
            <a:chOff x="2928" y="2592"/>
            <a:chExt cx="288" cy="288"/>
          </a:xfrm>
        </p:grpSpPr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011488" y="4879181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4517136" y="3209925"/>
            <a:ext cx="0" cy="1447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764088" y="4879181"/>
            <a:ext cx="14081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172200" y="4641056"/>
            <a:ext cx="16764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2297113" y="2686050"/>
            <a:ext cx="685800" cy="685800"/>
            <a:chOff x="2016" y="1776"/>
            <a:chExt cx="432" cy="432"/>
          </a:xfrm>
        </p:grpSpPr>
        <p:sp>
          <p:nvSpPr>
            <p:cNvPr id="15" name="Rectangle 20"/>
            <p:cNvSpPr>
              <a:spLocks noChangeArrowheads="1"/>
            </p:cNvSpPr>
            <p:nvPr/>
          </p:nvSpPr>
          <p:spPr bwMode="auto">
            <a:xfrm>
              <a:off x="2016" y="1776"/>
              <a:ext cx="432" cy="432"/>
            </a:xfrm>
            <a:prstGeom prst="rect">
              <a:avLst/>
            </a:prstGeom>
            <a:solidFill>
              <a:srgbClr val="99CC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auto">
            <a:xfrm>
              <a:off x="2116" y="1848"/>
              <a:ext cx="205" cy="291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</a:t>
              </a:r>
            </a:p>
          </p:txBody>
        </p:sp>
      </p:grp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1676400" y="3028950"/>
            <a:ext cx="609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429000" y="2814935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 pseudorandom</a:t>
            </a:r>
          </a:p>
        </p:txBody>
      </p:sp>
      <p:sp>
        <p:nvSpPr>
          <p:cNvPr id="19" name="Line 26"/>
          <p:cNvSpPr>
            <a:spLocks noChangeShapeType="1"/>
          </p:cNvSpPr>
          <p:nvPr/>
        </p:nvSpPr>
        <p:spPr bwMode="auto">
          <a:xfrm>
            <a:off x="2971800" y="302895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1960563" y="1676400"/>
            <a:ext cx="1316037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        r</a:t>
            </a:r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>
            <a:off x="2638425" y="2152650"/>
            <a:ext cx="0" cy="533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" name="Line 31"/>
          <p:cNvSpPr>
            <a:spLocks noChangeShapeType="1"/>
          </p:cNvSpPr>
          <p:nvPr/>
        </p:nvSpPr>
        <p:spPr bwMode="auto">
          <a:xfrm>
            <a:off x="3276600" y="1924049"/>
            <a:ext cx="2590800" cy="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>
            <a:off x="5867400" y="1924050"/>
            <a:ext cx="0" cy="2133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" name="Line 33"/>
          <p:cNvSpPr>
            <a:spLocks noChangeShapeType="1"/>
          </p:cNvSpPr>
          <p:nvPr/>
        </p:nvSpPr>
        <p:spPr bwMode="auto">
          <a:xfrm>
            <a:off x="5867400" y="4057650"/>
            <a:ext cx="304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6172200" y="3829050"/>
            <a:ext cx="16764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AutoShape 36"/>
          <p:cNvSpPr>
            <a:spLocks/>
          </p:cNvSpPr>
          <p:nvPr/>
        </p:nvSpPr>
        <p:spPr bwMode="auto">
          <a:xfrm>
            <a:off x="7924800" y="3829050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 rot="5400000">
            <a:off x="7628731" y="4277519"/>
            <a:ext cx="1506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3429000" y="2814935"/>
            <a:ext cx="2209800" cy="461665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 pseudorandom</a:t>
            </a: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V="1">
            <a:off x="4517136" y="3276600"/>
            <a:ext cx="0" cy="1371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066800" y="4641056"/>
            <a:ext cx="1944688" cy="476250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     message</a:t>
            </a: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3022601" y="4879181"/>
            <a:ext cx="1284287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4764088" y="4879181"/>
            <a:ext cx="1408112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6172200" y="4641056"/>
            <a:ext cx="1676400" cy="476250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6172200" y="3810000"/>
            <a:ext cx="1676400" cy="476250"/>
          </a:xfrm>
          <a:prstGeom prst="rect">
            <a:avLst/>
          </a:prstGeom>
          <a:solidFill>
            <a:srgbClr val="FFFFFF"/>
          </a:solidFill>
          <a:ln w="508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303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if F is a pseudorandom function, then this scheme </a:t>
            </a:r>
            <a:r>
              <a:rPr lang="en-US" dirty="0">
                <a:sym typeface="Symbol"/>
              </a:rPr>
              <a:t>is CPA-secure</a:t>
            </a:r>
          </a:p>
        </p:txBody>
      </p:sp>
    </p:spTree>
    <p:extLst>
      <p:ext uri="{BB962C8B-B14F-4D97-AF65-F5344CB8AC3E}">
        <p14:creationId xmlns:p14="http://schemas.microsoft.com/office/powerpoint/2010/main" val="3578535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if F is a pseudorandom function, then this scheme</a:t>
            </a:r>
            <a:r>
              <a:rPr lang="en-US" dirty="0">
                <a:sym typeface="Symbol"/>
              </a:rPr>
              <a:t> is CPA-secure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Proof by reduction…</a:t>
            </a:r>
          </a:p>
          <a:p>
            <a:pPr lvl="1"/>
            <a:r>
              <a:rPr lang="en-US" dirty="0">
                <a:sym typeface="Symbol"/>
              </a:rPr>
              <a:t>See book for formal proof</a:t>
            </a:r>
          </a:p>
          <a:p>
            <a:pPr lvl="1"/>
            <a:r>
              <a:rPr lang="en-US" dirty="0">
                <a:sym typeface="Symbol"/>
              </a:rPr>
              <a:t>Here: high-level intuition</a:t>
            </a:r>
          </a:p>
        </p:txBody>
      </p:sp>
    </p:spTree>
    <p:extLst>
      <p:ext uri="{BB962C8B-B14F-4D97-AF65-F5344CB8AC3E}">
        <p14:creationId xmlns:p14="http://schemas.microsoft.com/office/powerpoint/2010/main" val="582491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security (high level)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Replace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 with a random function f</a:t>
            </a:r>
          </a:p>
          <a:p>
            <a:r>
              <a:rPr lang="en-US" dirty="0"/>
              <a:t>Whenever f is evaluated on a </a:t>
            </a:r>
            <a:r>
              <a:rPr lang="en-US" b="1" dirty="0"/>
              <a:t>new</a:t>
            </a:r>
            <a:r>
              <a:rPr lang="en-US" dirty="0"/>
              <a:t> input, the result is uniform and independent of everything else</a:t>
            </a:r>
          </a:p>
          <a:p>
            <a:r>
              <a:rPr lang="en-US" dirty="0"/>
              <a:t>Bound the adversary’s success probability assuming f is never evaluated on the same input twice</a:t>
            </a:r>
          </a:p>
          <a:p>
            <a:r>
              <a:rPr lang="en-US" dirty="0"/>
              <a:t>Argue that f is never evaluated on the same input except with negligible probability</a:t>
            </a:r>
          </a:p>
        </p:txBody>
      </p:sp>
    </p:spTree>
    <p:extLst>
      <p:ext uri="{BB962C8B-B14F-4D97-AF65-F5344CB8AC3E}">
        <p14:creationId xmlns:p14="http://schemas.microsoft.com/office/powerpoint/2010/main" val="35191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35814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81603" y="2429172"/>
            <a:ext cx="1435101" cy="461963"/>
            <a:chOff x="2784" y="2445"/>
            <a:chExt cx="904" cy="291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733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784" y="2445"/>
              <a:ext cx="90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    m</a:t>
              </a:r>
              <a:r>
                <a:rPr lang="en-US" altLang="en-US" baseline="-25000" dirty="0"/>
                <a:t>0</a:t>
              </a:r>
              <a:r>
                <a:rPr lang="en-US" altLang="en-US" dirty="0"/>
                <a:t>, m</a:t>
              </a:r>
              <a:r>
                <a:rPr lang="en-US" altLang="en-US" baseline="-25000" dirty="0"/>
                <a:t>1</a:t>
              </a:r>
              <a:endParaRPr lang="en-US" altLang="en-US" dirty="0"/>
            </a:p>
          </p:txBody>
        </p:sp>
      </p:grp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4114800" y="-454368"/>
            <a:ext cx="990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3962400" y="4034135"/>
            <a:ext cx="2590800" cy="461665"/>
            <a:chOff x="4267200" y="4687893"/>
            <a:chExt cx="2590800" cy="461666"/>
          </a:xfrm>
        </p:grpSpPr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4267200" y="5105406"/>
              <a:ext cx="2590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4648200" y="4687893"/>
              <a:ext cx="1962397" cy="461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r</a:t>
              </a:r>
              <a:r>
                <a:rPr lang="en-US" altLang="en-US" baseline="30000" dirty="0"/>
                <a:t>*</a:t>
              </a:r>
              <a:r>
                <a:rPr lang="en-US" altLang="en-US" dirty="0"/>
                <a:t> , </a:t>
              </a:r>
              <a:r>
                <a:rPr lang="en-US" altLang="en-US" dirty="0" err="1"/>
                <a:t>F</a:t>
              </a:r>
              <a:r>
                <a:rPr lang="en-US" altLang="en-US" baseline="-25000" dirty="0" err="1"/>
                <a:t>k</a:t>
              </a:r>
              <a:r>
                <a:rPr lang="en-US" altLang="en-US" dirty="0"/>
                <a:t>(r</a:t>
              </a:r>
              <a:r>
                <a:rPr lang="en-US" altLang="en-US" baseline="30000" dirty="0"/>
                <a:t>*</a:t>
              </a:r>
              <a:r>
                <a:rPr lang="en-US" altLang="en-US" dirty="0"/>
                <a:t>) </a:t>
              </a:r>
              <a:r>
                <a:rPr lang="en-US" altLang="en-US" dirty="0">
                  <a:sym typeface="Symbol" pitchFamily="18" charset="2"/>
                </a:rPr>
                <a:t> m</a:t>
              </a:r>
              <a:endParaRPr lang="en-US" altLang="en-US" dirty="0"/>
            </a:p>
          </p:txBody>
        </p:sp>
      </p:grp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209777" y="3495972"/>
            <a:ext cx="1677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r</a:t>
            </a:r>
            <a:r>
              <a:rPr lang="en-US" altLang="en-US" baseline="30000" dirty="0"/>
              <a:t>*</a:t>
            </a:r>
            <a:r>
              <a:rPr lang="en-US" altLang="en-US" dirty="0"/>
              <a:t> </a:t>
            </a:r>
            <a:r>
              <a:rPr lang="en-US" altLang="en-US" dirty="0">
                <a:cs typeface="Arial" charset="0"/>
              </a:rPr>
              <a:t>← {0,1}</a:t>
            </a:r>
            <a:r>
              <a:rPr lang="en-US" altLang="en-US" baseline="30000" dirty="0">
                <a:cs typeface="Arial" charset="0"/>
              </a:rPr>
              <a:t>n</a:t>
            </a:r>
            <a:r>
              <a:rPr lang="en-US" altLang="en-US" dirty="0"/>
              <a:t>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232275" y="3043535"/>
            <a:ext cx="15520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b </a:t>
            </a:r>
            <a:r>
              <a:rPr lang="en-US" altLang="en-US" dirty="0">
                <a:cs typeface="Arial" charset="0"/>
              </a:rPr>
              <a:t>← {0,1}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266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Keyed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/>
              <a:t>Let F: {0,1}</a:t>
            </a:r>
            <a:r>
              <a:rPr lang="en-US" baseline="30000" dirty="0"/>
              <a:t>n</a:t>
            </a:r>
            <a:r>
              <a:rPr lang="en-US" dirty="0"/>
              <a:t> x {0,1}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be an efficient, deterministic algorithm</a:t>
            </a:r>
          </a:p>
          <a:p>
            <a:pPr lvl="1"/>
            <a:r>
              <a:rPr lang="en-US" dirty="0">
                <a:sym typeface="Symbol"/>
              </a:rPr>
              <a:t>Define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(x) = F(k, x)</a:t>
            </a:r>
          </a:p>
          <a:p>
            <a:pPr lvl="1"/>
            <a:r>
              <a:rPr lang="en-US" dirty="0">
                <a:sym typeface="Symbol"/>
              </a:rPr>
              <a:t>The first input is called the </a:t>
            </a:r>
            <a:r>
              <a:rPr lang="en-US" i="1" dirty="0">
                <a:sym typeface="Symbol"/>
              </a:rPr>
              <a:t>key</a:t>
            </a:r>
            <a:endParaRPr lang="en-US" i="1" baseline="30000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Security parameter = key length = n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F is </a:t>
            </a:r>
            <a:r>
              <a:rPr lang="en-US" i="1" dirty="0">
                <a:sym typeface="Symbol"/>
              </a:rPr>
              <a:t>pseudorandom</a:t>
            </a:r>
            <a:r>
              <a:rPr lang="en-US" dirty="0">
                <a:sym typeface="Symbol"/>
              </a:rPr>
              <a:t> if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 (for uniform k) is indistinguishable from a random function on the same domain/range</a:t>
            </a:r>
          </a:p>
        </p:txBody>
      </p:sp>
    </p:spTree>
    <p:extLst>
      <p:ext uri="{BB962C8B-B14F-4D97-AF65-F5344CB8AC3E}">
        <p14:creationId xmlns:p14="http://schemas.microsoft.com/office/powerpoint/2010/main" val="185591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Since F is a pseudorandom function, we can replace </a:t>
            </a:r>
            <a:r>
              <a:rPr lang="en-US" altLang="en-US" dirty="0" err="1"/>
              <a:t>F</a:t>
            </a:r>
            <a:r>
              <a:rPr lang="en-US" altLang="en-US" baseline="-25000" dirty="0" err="1"/>
              <a:t>k</a:t>
            </a:r>
            <a:r>
              <a:rPr lang="en-US" altLang="en-US" dirty="0"/>
              <a:t> with a </a:t>
            </a:r>
            <a:r>
              <a:rPr lang="en-US" altLang="en-US" i="1" dirty="0"/>
              <a:t>truly</a:t>
            </a:r>
            <a:r>
              <a:rPr lang="en-US" altLang="en-US" dirty="0"/>
              <a:t> random function f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See book for details</a:t>
            </a:r>
          </a:p>
        </p:txBody>
      </p:sp>
    </p:spTree>
    <p:extLst>
      <p:ext uri="{BB962C8B-B14F-4D97-AF65-F5344CB8AC3E}">
        <p14:creationId xmlns:p14="http://schemas.microsoft.com/office/powerpoint/2010/main" val="3587560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success probability of A when the experiment uses a random function f?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There are two sub-cases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r* was used for answering some encryption-oracle query (call this event </a:t>
            </a:r>
            <a:r>
              <a:rPr lang="en-US" altLang="en-US" b="1" dirty="0"/>
              <a:t>Repeat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r* was not used for any encryption-oracle query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Let q(n) be a bound on the number of encryption queries made by 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77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err="1"/>
              <a:t>Pr</a:t>
            </a:r>
            <a:r>
              <a:rPr lang="en-US" altLang="en-US" dirty="0"/>
              <a:t>[success] </a:t>
            </a:r>
            <a:r>
              <a:rPr lang="en-US" altLang="en-US" dirty="0">
                <a:cs typeface="Arial" charset="0"/>
              </a:rPr>
              <a:t>≤ </a:t>
            </a:r>
            <a:r>
              <a:rPr lang="en-US" altLang="en-US" dirty="0" err="1"/>
              <a:t>Pr</a:t>
            </a:r>
            <a:r>
              <a:rPr lang="en-US" altLang="en-US" dirty="0">
                <a:cs typeface="Arial" charset="0"/>
              </a:rPr>
              <a:t>[success|</a:t>
            </a:r>
            <a:r>
              <a:rPr lang="en-US" altLang="en-US" dirty="0">
                <a:cs typeface="Arial" charset="0"/>
                <a:sym typeface="Symbol" pitchFamily="18" charset="2"/>
              </a:rPr>
              <a:t>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 + </a:t>
            </a:r>
            <a:r>
              <a:rPr lang="en-US" altLang="en-US" dirty="0" err="1">
                <a:cs typeface="Arial" charset="0"/>
              </a:rPr>
              <a:t>Pr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</a:t>
            </a:r>
          </a:p>
          <a:p>
            <a:pPr>
              <a:lnSpc>
                <a:spcPct val="90000"/>
              </a:lnSpc>
            </a:pPr>
            <a:r>
              <a:rPr lang="en-US" altLang="en-US" dirty="0" err="1">
                <a:cs typeface="Arial" charset="0"/>
              </a:rPr>
              <a:t>Pr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 ≤ q(n)/2</a:t>
            </a:r>
            <a:r>
              <a:rPr lang="en-US" altLang="en-US" baseline="30000" dirty="0">
                <a:cs typeface="Arial" charset="0"/>
              </a:rPr>
              <a:t>n</a:t>
            </a:r>
            <a:endParaRPr lang="en-US" altLang="en-US" baseline="-25000" dirty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Why?</a:t>
            </a:r>
          </a:p>
          <a:p>
            <a:pPr>
              <a:lnSpc>
                <a:spcPct val="90000"/>
              </a:lnSpc>
            </a:pPr>
            <a:r>
              <a:rPr lang="en-US" altLang="en-US" dirty="0" err="1"/>
              <a:t>Pr</a:t>
            </a:r>
            <a:r>
              <a:rPr lang="en-US" altLang="en-US" dirty="0">
                <a:cs typeface="Arial" charset="0"/>
              </a:rPr>
              <a:t>[ success | </a:t>
            </a:r>
            <a:r>
              <a:rPr lang="en-US" altLang="en-US" dirty="0">
                <a:cs typeface="Arial" charset="0"/>
                <a:sym typeface="Symbol" pitchFamily="18" charset="2"/>
              </a:rPr>
              <a:t>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 = ½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Analogous to the one-time pad in this case, since f(r</a:t>
            </a:r>
            <a:r>
              <a:rPr lang="en-US" altLang="en-US" baseline="30000" dirty="0">
                <a:cs typeface="Arial" charset="0"/>
              </a:rPr>
              <a:t>*</a:t>
            </a:r>
            <a:r>
              <a:rPr lang="en-US" altLang="en-US" dirty="0">
                <a:cs typeface="Arial" charset="0"/>
              </a:rPr>
              <a:t>) is uniform and independent of everything else</a:t>
            </a:r>
          </a:p>
          <a:p>
            <a:pPr lvl="1">
              <a:lnSpc>
                <a:spcPct val="90000"/>
              </a:lnSpc>
            </a:pPr>
            <a:endParaRPr lang="en-US" altLang="en-US" dirty="0">
              <a:cs typeface="Arial" charset="0"/>
            </a:endParaRPr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200" dirty="0" err="1">
                <a:cs typeface="Arial" charset="0"/>
              </a:rPr>
              <a:t>Pr</a:t>
            </a:r>
            <a:r>
              <a:rPr lang="en-US" altLang="en-US" sz="3200" dirty="0">
                <a:cs typeface="Arial" charset="0"/>
              </a:rPr>
              <a:t>[A succeeds] ≤ ½ + q(n)/2</a:t>
            </a:r>
            <a:r>
              <a:rPr lang="en-US" altLang="en-US" sz="3200" baseline="30000" dirty="0">
                <a:cs typeface="Arial" charset="0"/>
              </a:rPr>
              <a:t>n</a:t>
            </a:r>
            <a:endParaRPr lang="en-US" altLang="en-US" sz="3200" dirty="0">
              <a:cs typeface="Arial" charset="0"/>
            </a:endParaRPr>
          </a:p>
          <a:p>
            <a:pPr marL="742950" lvl="2" indent="-342900">
              <a:lnSpc>
                <a:spcPct val="90000"/>
              </a:lnSpc>
            </a:pPr>
            <a:r>
              <a:rPr lang="en-US" altLang="en-US" sz="2800" dirty="0">
                <a:cs typeface="Arial" charset="0"/>
              </a:rPr>
              <a:t>I.e., the scheme is secure!</a:t>
            </a:r>
          </a:p>
        </p:txBody>
      </p:sp>
    </p:spTree>
    <p:extLst>
      <p:ext uri="{BB962C8B-B14F-4D97-AF65-F5344CB8AC3E}">
        <p14:creationId xmlns:p14="http://schemas.microsoft.com/office/powerpoint/2010/main" val="2557192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Real-world 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security bound we proved is </a:t>
            </a:r>
            <a:r>
              <a:rPr lang="en-US" i="1" dirty="0"/>
              <a:t>tight</a:t>
            </a:r>
            <a:endParaRPr lang="en-US" dirty="0"/>
          </a:p>
          <a:p>
            <a:endParaRPr lang="en-US" dirty="0"/>
          </a:p>
          <a:p>
            <a:r>
              <a:rPr lang="en-US" dirty="0"/>
              <a:t>What happens if a nonce r is ever reused?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happens to the bound if the nonce is chosen non-uniformly?</a:t>
            </a:r>
          </a:p>
        </p:txBody>
      </p:sp>
    </p:spTree>
    <p:extLst>
      <p:ext uri="{BB962C8B-B14F-4D97-AF65-F5344CB8AC3E}">
        <p14:creationId xmlns:p14="http://schemas.microsoft.com/office/powerpoint/2010/main" val="186175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 panose="05050102010706020507" pitchFamily="18" charset="2"/>
              </a:rPr>
              <a:t>If r repeats, security </a:t>
            </a:r>
            <a:r>
              <a:rPr lang="en-US" u="sng" dirty="0">
                <a:sym typeface="Symbol" panose="05050102010706020507" pitchFamily="18" charset="2"/>
              </a:rPr>
              <a:t>fails</a:t>
            </a:r>
          </a:p>
          <a:p>
            <a:pPr lvl="1"/>
            <a:r>
              <a:rPr lang="en-US" i="1" dirty="0">
                <a:sym typeface="Symbol" panose="05050102010706020507" pitchFamily="18" charset="2"/>
              </a:rPr>
              <a:t>Exactly analogous </a:t>
            </a:r>
            <a:r>
              <a:rPr lang="en-US" dirty="0">
                <a:sym typeface="Symbol" panose="05050102010706020507" pitchFamily="18" charset="2"/>
              </a:rPr>
              <a:t>to multiple encryptions using the (pseudo)one-time pad scheme</a:t>
            </a:r>
          </a:p>
          <a:p>
            <a:r>
              <a:rPr lang="en-US" dirty="0">
                <a:sym typeface="Symbol" panose="05050102010706020507" pitchFamily="18" charset="2"/>
              </a:rPr>
              <a:t>When r is a uniform, n-bit string, the probability of a repeat is negligible</a:t>
            </a:r>
          </a:p>
          <a:p>
            <a:r>
              <a:rPr lang="en-US" dirty="0">
                <a:sym typeface="Symbol" panose="05050102010706020507" pitchFamily="18" charset="2"/>
              </a:rPr>
              <a:t>If r is too short, or is chosen from another distribution, repeats may happen!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May make scheme insecure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5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838" y="2855912"/>
            <a:ext cx="715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133600" y="3429000"/>
            <a:ext cx="47244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600950" y="2249487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/>
              <a:t>??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7086600" y="3810000"/>
            <a:ext cx="162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(poly-time)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914400" y="3657599"/>
            <a:ext cx="5969000" cy="2022474"/>
            <a:chOff x="576" y="2905"/>
            <a:chExt cx="3760" cy="1274"/>
          </a:xfrm>
        </p:grpSpPr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2640" y="3001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84" y="2953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576" y="3456"/>
              <a:ext cx="1600" cy="291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Uniform k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 {0,1}</a:t>
              </a:r>
              <a:r>
                <a:rPr lang="en-US" altLang="en-US" baseline="30000" dirty="0">
                  <a:latin typeface="+mn-lt"/>
                  <a:sym typeface="Symbol" pitchFamily="18" charset="2"/>
                </a:rPr>
                <a:t>n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052" y="3414"/>
              <a:ext cx="28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 err="1">
                  <a:latin typeface="+mn-lt"/>
                </a:rPr>
                <a:t>F</a:t>
              </a:r>
              <a:r>
                <a:rPr lang="en-US" altLang="en-US" sz="2800" baseline="-25000" dirty="0" err="1">
                  <a:latin typeface="+mn-lt"/>
                </a:rPr>
                <a:t>k</a:t>
              </a:r>
              <a:endParaRPr lang="en-US" altLang="en-US" sz="2800" dirty="0">
                <a:latin typeface="+mn-lt"/>
              </a:endParaRPr>
            </a:p>
          </p:txBody>
        </p:sp>
        <p:sp>
          <p:nvSpPr>
            <p:cNvPr id="13" name="Line 22"/>
            <p:cNvSpPr>
              <a:spLocks noChangeShapeType="1"/>
            </p:cNvSpPr>
            <p:nvPr/>
          </p:nvSpPr>
          <p:spPr bwMode="auto">
            <a:xfrm flipH="1">
              <a:off x="3808" y="3193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3931" y="2905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H="1">
              <a:off x="3808" y="3456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3776" y="3193"/>
              <a:ext cx="53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 rot="-5400000">
              <a:off x="3818" y="3439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H="1">
              <a:off x="3808" y="388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3947" y="3625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H="1">
              <a:off x="3808" y="4151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3793" y="3888"/>
              <a:ext cx="50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  <p:grpSp>
        <p:nvGrpSpPr>
          <p:cNvPr id="22" name="Group 44"/>
          <p:cNvGrpSpPr>
            <a:grpSpLocks/>
          </p:cNvGrpSpPr>
          <p:nvPr/>
        </p:nvGrpSpPr>
        <p:grpSpPr bwMode="auto">
          <a:xfrm>
            <a:off x="914400" y="990600"/>
            <a:ext cx="5969000" cy="2022474"/>
            <a:chOff x="576" y="1417"/>
            <a:chExt cx="3760" cy="1274"/>
          </a:xfrm>
        </p:grpSpPr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3941" y="1417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576" y="1895"/>
              <a:ext cx="1537" cy="291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Uniform f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</a:t>
              </a:r>
              <a:r>
                <a:rPr lang="en-US" altLang="en-US" dirty="0">
                  <a:latin typeface="+mn-lt"/>
                </a:rPr>
                <a:t> </a:t>
              </a:r>
              <a:r>
                <a:rPr lang="en-US" altLang="en-US" dirty="0" err="1">
                  <a:latin typeface="+mn-lt"/>
                </a:rPr>
                <a:t>Func</a:t>
              </a:r>
              <a:r>
                <a:rPr lang="en-US" altLang="en-US" baseline="-25000" dirty="0" err="1">
                  <a:latin typeface="+mn-lt"/>
                </a:rPr>
                <a:t>n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1584" y="2400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0</a:t>
              </a: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2640" y="1513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3127" y="1926"/>
              <a:ext cx="1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latin typeface="+mn-lt"/>
                </a:rPr>
                <a:t>f</a:t>
              </a: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H="1">
              <a:off x="3808" y="170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 flipH="1">
              <a:off x="3808" y="196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3840" y="1705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 rot="-5400000">
              <a:off x="3818" y="1951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 flipH="1">
              <a:off x="3808" y="2400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39"/>
            <p:cNvSpPr txBox="1">
              <a:spLocks noChangeArrowheads="1"/>
            </p:cNvSpPr>
            <p:nvPr/>
          </p:nvSpPr>
          <p:spPr bwMode="auto">
            <a:xfrm>
              <a:off x="3947" y="2137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H="1">
              <a:off x="3808" y="266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3857" y="2400"/>
              <a:ext cx="4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365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Pseudorandom permutations (PRPs)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f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dirty="0" err="1">
                <a:sym typeface="Symbol" panose="05050102010706020507" pitchFamily="18" charset="2"/>
              </a:rPr>
              <a:t>Func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f is a </a:t>
            </a:r>
            <a:r>
              <a:rPr lang="en-US" i="1" dirty="0">
                <a:sym typeface="Symbol" panose="05050102010706020507" pitchFamily="18" charset="2"/>
              </a:rPr>
              <a:t>permutation</a:t>
            </a:r>
            <a:r>
              <a:rPr lang="en-US" dirty="0">
                <a:sym typeface="Symbol" panose="05050102010706020507" pitchFamily="18" charset="2"/>
              </a:rPr>
              <a:t> if it is a </a:t>
            </a:r>
            <a:r>
              <a:rPr lang="en-US" dirty="0" err="1">
                <a:sym typeface="Symbol" panose="05050102010706020507" pitchFamily="18" charset="2"/>
              </a:rPr>
              <a:t>bijection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This means that the inverse f</a:t>
            </a:r>
            <a:r>
              <a:rPr lang="en-US" baseline="30000" dirty="0">
                <a:sym typeface="Symbol" panose="05050102010706020507" pitchFamily="18" charset="2"/>
              </a:rPr>
              <a:t>-1</a:t>
            </a:r>
            <a:r>
              <a:rPr lang="en-US" dirty="0">
                <a:sym typeface="Symbol" panose="05050102010706020507" pitchFamily="18" charset="2"/>
              </a:rPr>
              <a:t> exists</a:t>
            </a:r>
          </a:p>
          <a:p>
            <a:r>
              <a:rPr lang="en-US" dirty="0">
                <a:sym typeface="Symbol" panose="05050102010706020507" pitchFamily="18" charset="2"/>
              </a:rPr>
              <a:t>Let </a:t>
            </a:r>
            <a:r>
              <a:rPr lang="en-US" dirty="0" err="1">
                <a:sym typeface="Symbol" panose="05050102010706020507" pitchFamily="18" charset="2"/>
              </a:rPr>
              <a:t>Perm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 </a:t>
            </a:r>
            <a:r>
              <a:rPr lang="en-US" dirty="0" err="1">
                <a:sym typeface="Symbol" panose="05050102010706020507" pitchFamily="18" charset="2"/>
              </a:rPr>
              <a:t>Func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be the set of permutations</a:t>
            </a:r>
          </a:p>
          <a:p>
            <a:r>
              <a:rPr lang="en-US" dirty="0">
                <a:sym typeface="Symbol" panose="05050102010706020507" pitchFamily="18" charset="2"/>
              </a:rPr>
              <a:t>What is |</a:t>
            </a:r>
            <a:r>
              <a:rPr lang="en-US" dirty="0" err="1">
                <a:sym typeface="Symbol" panose="05050102010706020507" pitchFamily="18" charset="2"/>
              </a:rPr>
              <a:t>Perm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|?</a:t>
            </a:r>
          </a:p>
        </p:txBody>
      </p:sp>
    </p:spTree>
    <p:extLst>
      <p:ext uri="{BB962C8B-B14F-4D97-AF65-F5344CB8AC3E}">
        <p14:creationId xmlns:p14="http://schemas.microsoft.com/office/powerpoint/2010/main" val="413767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Pseudorandom permutations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F be a length-preserving, keyed function</a:t>
            </a:r>
          </a:p>
          <a:p>
            <a:r>
              <a:rPr lang="en-US" dirty="0"/>
              <a:t>F is a </a:t>
            </a:r>
            <a:r>
              <a:rPr lang="en-US" i="1" dirty="0"/>
              <a:t>keyed permutation</a:t>
            </a:r>
            <a:r>
              <a:rPr lang="en-US" dirty="0"/>
              <a:t> if</a:t>
            </a:r>
          </a:p>
          <a:p>
            <a:pPr lvl="1"/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 is a permutation for every k</a:t>
            </a:r>
          </a:p>
          <a:p>
            <a:pPr lvl="1"/>
            <a:r>
              <a:rPr lang="en-US" dirty="0"/>
              <a:t>F</a:t>
            </a:r>
            <a:r>
              <a:rPr lang="en-US" baseline="-25000" dirty="0"/>
              <a:t>k</a:t>
            </a:r>
            <a:r>
              <a:rPr lang="en-US" baseline="30000" dirty="0"/>
              <a:t>-1</a:t>
            </a:r>
            <a:r>
              <a:rPr lang="en-US" dirty="0"/>
              <a:t>, the inverse of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, is efficiently computable</a:t>
            </a:r>
          </a:p>
          <a:p>
            <a:pPr lvl="1"/>
            <a:endParaRPr lang="en-US" dirty="0"/>
          </a:p>
          <a:p>
            <a:r>
              <a:rPr lang="en-US" dirty="0"/>
              <a:t>F is a </a:t>
            </a:r>
            <a:r>
              <a:rPr lang="en-US" i="1" dirty="0"/>
              <a:t>(strong) pseudorandom permutation </a:t>
            </a:r>
            <a:r>
              <a:rPr lang="en-US" dirty="0"/>
              <a:t>if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baseline="-25000" dirty="0"/>
              <a:t> </a:t>
            </a:r>
            <a:r>
              <a:rPr lang="en-US" dirty="0"/>
              <a:t>, for uniform key k </a:t>
            </a:r>
            <a:r>
              <a:rPr lang="en-US" dirty="0">
                <a:sym typeface="Symbol"/>
              </a:rPr>
              <a:t>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, is indistinguishable from a uniform permutation f  </a:t>
            </a:r>
            <a:r>
              <a:rPr lang="en-US" dirty="0" err="1">
                <a:sym typeface="Symbol"/>
              </a:rPr>
              <a:t>Perm</a:t>
            </a:r>
            <a:r>
              <a:rPr lang="en-US" baseline="-25000" dirty="0" err="1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Even if attacker can query both forward </a:t>
            </a:r>
            <a:r>
              <a:rPr lang="en-US" u="sng" dirty="0">
                <a:sym typeface="Symbol"/>
              </a:rPr>
              <a:t>and inverse</a:t>
            </a:r>
            <a:r>
              <a:rPr lang="en-US" dirty="0">
                <a:sym typeface="Symbol"/>
              </a:rPr>
              <a:t> directions</a:t>
            </a:r>
            <a:endParaRPr lang="en-US" u="sng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90783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large enough n, a random permutation is indistinguishable from a random function</a:t>
            </a:r>
          </a:p>
          <a:p>
            <a:endParaRPr lang="en-US" dirty="0"/>
          </a:p>
          <a:p>
            <a:r>
              <a:rPr lang="en-US" dirty="0"/>
              <a:t>So in practice, PRPs are also good PRFs</a:t>
            </a:r>
          </a:p>
        </p:txBody>
      </p:sp>
    </p:spTree>
    <p:extLst>
      <p:ext uri="{BB962C8B-B14F-4D97-AF65-F5344CB8AC3E}">
        <p14:creationId xmlns:p14="http://schemas.microsoft.com/office/powerpoint/2010/main" val="64515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PRFs vs. PRGs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PRF F immediately implies a PRG G:</a:t>
            </a:r>
          </a:p>
          <a:p>
            <a:pPr lvl="1"/>
            <a:r>
              <a:rPr lang="en-US" dirty="0"/>
              <a:t>Define G(k) =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(0…0) |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(0…1)</a:t>
            </a:r>
          </a:p>
          <a:p>
            <a:pPr lvl="1"/>
            <a:r>
              <a:rPr lang="en-US" dirty="0"/>
              <a:t>I.e., G(k) =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(&lt;0&gt;) |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(&lt;1&gt;) |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(&lt;2&gt;) | …, where &lt;</a:t>
            </a:r>
            <a:r>
              <a:rPr lang="en-US" dirty="0" err="1"/>
              <a:t>i</a:t>
            </a:r>
            <a:r>
              <a:rPr lang="en-US" dirty="0"/>
              <a:t>&gt; denotes the n-bit encoding of </a:t>
            </a:r>
            <a:r>
              <a:rPr lang="en-US" dirty="0" err="1"/>
              <a:t>i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PRF can be viewed as a PRG with random access to exponentially long output</a:t>
            </a:r>
          </a:p>
          <a:p>
            <a:pPr lvl="1"/>
            <a:r>
              <a:rPr lang="en-US" dirty="0"/>
              <a:t>The function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can be viewed as the n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>
                <a:sym typeface="Symbol"/>
              </a:rPr>
              <a:t>2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-bit string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(0…0) | … |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(1…1)</a:t>
            </a:r>
          </a:p>
        </p:txBody>
      </p:sp>
    </p:spTree>
    <p:extLst>
      <p:ext uri="{BB962C8B-B14F-4D97-AF65-F5344CB8AC3E}">
        <p14:creationId xmlns:p14="http://schemas.microsoft.com/office/powerpoint/2010/main" val="27052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PRFs/PRPs exist?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a stronger primitive than PRGs…</a:t>
            </a:r>
          </a:p>
          <a:p>
            <a:pPr lvl="1"/>
            <a:r>
              <a:rPr lang="en-US" dirty="0"/>
              <a:t>…though they can be built from PRGs (see </a:t>
            </a:r>
            <a:br>
              <a:rPr lang="en-US" dirty="0"/>
            </a:br>
            <a:r>
              <a:rPr lang="en-US" dirty="0"/>
              <a:t>Chapter 8)</a:t>
            </a:r>
          </a:p>
          <a:p>
            <a:endParaRPr lang="en-US" dirty="0"/>
          </a:p>
          <a:p>
            <a:r>
              <a:rPr lang="en-US" dirty="0"/>
              <a:t>In practice, </a:t>
            </a:r>
            <a:r>
              <a:rPr lang="en-US" i="1" dirty="0"/>
              <a:t>block ciphers</a:t>
            </a:r>
            <a:r>
              <a:rPr lang="en-US" dirty="0"/>
              <a:t> are used</a:t>
            </a:r>
          </a:p>
          <a:p>
            <a:pPr lvl="1"/>
            <a:r>
              <a:rPr lang="en-US" dirty="0"/>
              <a:t>Will discuss block-cipher design later</a:t>
            </a:r>
          </a:p>
        </p:txBody>
      </p:sp>
    </p:spTree>
    <p:extLst>
      <p:ext uri="{BB962C8B-B14F-4D97-AF65-F5344CB8AC3E}">
        <p14:creationId xmlns:p14="http://schemas.microsoft.com/office/powerpoint/2010/main" val="74406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 ciphers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Block ciphers are practical constructions of pseudorandom permutations</a:t>
            </a:r>
          </a:p>
          <a:p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asymptotics</a:t>
            </a:r>
            <a:r>
              <a:rPr lang="en-US" dirty="0"/>
              <a:t>:  F: {0,1}</a:t>
            </a:r>
            <a:r>
              <a:rPr lang="en-US" baseline="30000" dirty="0"/>
              <a:t>n</a:t>
            </a:r>
            <a:r>
              <a:rPr lang="en-US" dirty="0"/>
              <a:t> x {0,1}</a:t>
            </a:r>
            <a:r>
              <a:rPr lang="en-US" baseline="30000" dirty="0"/>
              <a:t>m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{0,1}</a:t>
            </a:r>
            <a:r>
              <a:rPr lang="en-US" baseline="30000" dirty="0">
                <a:sym typeface="Symbol"/>
              </a:rPr>
              <a:t>m</a:t>
            </a:r>
            <a:r>
              <a:rPr lang="en-US" dirty="0">
                <a:sym typeface="Symbol"/>
              </a:rPr>
              <a:t> for fixed n, m</a:t>
            </a:r>
          </a:p>
          <a:p>
            <a:pPr lvl="1"/>
            <a:r>
              <a:rPr lang="en-US" dirty="0">
                <a:sym typeface="Symbol"/>
              </a:rPr>
              <a:t>n = “key length”</a:t>
            </a:r>
          </a:p>
          <a:p>
            <a:pPr lvl="1"/>
            <a:r>
              <a:rPr lang="en-US" dirty="0">
                <a:sym typeface="Symbol"/>
              </a:rPr>
              <a:t>m = “block length”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Hard to distinguish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 from uniform f  </a:t>
            </a:r>
            <a:r>
              <a:rPr lang="en-US" dirty="0" err="1">
                <a:sym typeface="Symbol"/>
              </a:rPr>
              <a:t>Perm</a:t>
            </a:r>
            <a:r>
              <a:rPr lang="en-US" baseline="-25000" dirty="0" err="1">
                <a:sym typeface="Symbol"/>
              </a:rPr>
              <a:t>m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even for attackers running in time 2</a:t>
            </a:r>
            <a:r>
              <a:rPr lang="en-US" i="1" baseline="30000" dirty="0">
                <a:sym typeface="Symbol"/>
              </a:rPr>
              <a:t>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67567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5251</TotalTime>
  <Words>1165</Words>
  <Application>Microsoft Office PowerPoint</Application>
  <PresentationFormat>On-screen Show (4:3)</PresentationFormat>
  <Paragraphs>157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Cryptography</vt:lpstr>
      <vt:lpstr>Keyed functions</vt:lpstr>
      <vt:lpstr>PowerPoint Presentation</vt:lpstr>
      <vt:lpstr>Pseudorandom permutations (PRPs)</vt:lpstr>
      <vt:lpstr>Pseudorandom permutations</vt:lpstr>
      <vt:lpstr>Note</vt:lpstr>
      <vt:lpstr>PRFs vs. PRGs</vt:lpstr>
      <vt:lpstr>Do PRFs/PRPs exist?</vt:lpstr>
      <vt:lpstr>Block ciphers</vt:lpstr>
      <vt:lpstr>AES</vt:lpstr>
      <vt:lpstr>CPA-security</vt:lpstr>
      <vt:lpstr>CPA-security</vt:lpstr>
      <vt:lpstr>CPA-secure encryption</vt:lpstr>
      <vt:lpstr>CPA-secure encryption</vt:lpstr>
      <vt:lpstr>PowerPoint Presentation</vt:lpstr>
      <vt:lpstr>Security?</vt:lpstr>
      <vt:lpstr>Security?</vt:lpstr>
      <vt:lpstr>Proof of security (high level)</vt:lpstr>
      <vt:lpstr>PowerPoint Presentation</vt:lpstr>
      <vt:lpstr>Analysis</vt:lpstr>
      <vt:lpstr>Analysis</vt:lpstr>
      <vt:lpstr>Analysis</vt:lpstr>
      <vt:lpstr>Real-world security?</vt:lpstr>
      <vt:lpstr>Attacks?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437</cp:revision>
  <dcterms:created xsi:type="dcterms:W3CDTF">2014-06-02T02:25:30Z</dcterms:created>
  <dcterms:modified xsi:type="dcterms:W3CDTF">2022-02-17T15:57:56Z</dcterms:modified>
</cp:coreProperties>
</file>