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592" r:id="rId3"/>
    <p:sldId id="673" r:id="rId4"/>
    <p:sldId id="674" r:id="rId5"/>
    <p:sldId id="675" r:id="rId6"/>
    <p:sldId id="676" r:id="rId7"/>
    <p:sldId id="677" r:id="rId8"/>
    <p:sldId id="678" r:id="rId9"/>
    <p:sldId id="679" r:id="rId10"/>
    <p:sldId id="680" r:id="rId11"/>
    <p:sldId id="681" r:id="rId12"/>
    <p:sldId id="682" r:id="rId13"/>
    <p:sldId id="683" r:id="rId14"/>
    <p:sldId id="684" r:id="rId15"/>
    <p:sldId id="685" r:id="rId16"/>
    <p:sldId id="702" r:id="rId17"/>
    <p:sldId id="686" r:id="rId18"/>
    <p:sldId id="687" r:id="rId19"/>
    <p:sldId id="688" r:id="rId20"/>
    <p:sldId id="689" r:id="rId21"/>
    <p:sldId id="690" r:id="rId22"/>
    <p:sldId id="691" r:id="rId23"/>
    <p:sldId id="692" r:id="rId24"/>
    <p:sldId id="693" r:id="rId25"/>
    <p:sldId id="694" r:id="rId26"/>
    <p:sldId id="695" r:id="rId27"/>
    <p:sldId id="696" r:id="rId28"/>
    <p:sldId id="697" r:id="rId29"/>
    <p:sldId id="698" r:id="rId30"/>
    <p:sldId id="699" r:id="rId31"/>
    <p:sldId id="700" r:id="rId32"/>
    <p:sldId id="701" r:id="rId33"/>
    <p:sldId id="671" r:id="rId34"/>
    <p:sldId id="672" r:id="rId35"/>
    <p:sldId id="703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9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ciphers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Pair of efficient, deterministic algorithms </a:t>
            </a:r>
            <a:br>
              <a:rPr lang="en-US" dirty="0"/>
            </a:br>
            <a:r>
              <a:rPr lang="en-US" dirty="0"/>
              <a:t>(Init, Next)</a:t>
            </a:r>
          </a:p>
          <a:p>
            <a:pPr lvl="1"/>
            <a:r>
              <a:rPr lang="en-US" dirty="0"/>
              <a:t>Init takes a seed s (and optional IV), and outputs initial state </a:t>
            </a:r>
            <a:r>
              <a:rPr lang="en-US" dirty="0" err="1"/>
              <a:t>st</a:t>
            </a:r>
            <a:endParaRPr lang="en-US" dirty="0"/>
          </a:p>
          <a:p>
            <a:pPr lvl="1"/>
            <a:r>
              <a:rPr lang="en-US" dirty="0"/>
              <a:t>Next takes the current state </a:t>
            </a:r>
            <a:r>
              <a:rPr lang="en-US" dirty="0" err="1"/>
              <a:t>st</a:t>
            </a:r>
            <a:r>
              <a:rPr lang="en-US" dirty="0"/>
              <a:t> and outputs a </a:t>
            </a:r>
            <a:br>
              <a:rPr lang="en-US" dirty="0"/>
            </a:br>
            <a:r>
              <a:rPr lang="en-US" dirty="0"/>
              <a:t>bit y along with updated state </a:t>
            </a:r>
            <a:r>
              <a:rPr lang="en-US" dirty="0" err="1"/>
              <a:t>st</a:t>
            </a:r>
            <a:r>
              <a:rPr lang="en-US" dirty="0"/>
              <a:t>’</a:t>
            </a:r>
          </a:p>
          <a:p>
            <a:pPr lvl="2"/>
            <a:r>
              <a:rPr lang="en-US" dirty="0"/>
              <a:t>(In practice, y would be a block rather than a bit)</a:t>
            </a:r>
          </a:p>
        </p:txBody>
      </p:sp>
    </p:spTree>
    <p:extLst>
      <p:ext uri="{BB962C8B-B14F-4D97-AF65-F5344CB8AC3E}">
        <p14:creationId xmlns:p14="http://schemas.microsoft.com/office/powerpoint/2010/main" val="404013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ciphers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use (Init, Next) to generate any desired number of output bits from an initial seed/IV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8862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Init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14400" y="3505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31242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066800" y="44196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8200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</a:t>
            </a:r>
            <a:r>
              <a:rPr lang="en-US" sz="2400" baseline="-25000" dirty="0"/>
              <a:t>0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2286000" y="4419600"/>
            <a:ext cx="1143000" cy="990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/>
              <a:t>Next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346416" y="4914900"/>
            <a:ext cx="939584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429000" y="4914900"/>
            <a:ext cx="558584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87584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705600" y="4666134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4953000" y="4419600"/>
            <a:ext cx="1143000" cy="990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/>
              <a:t>Next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470292" y="4914900"/>
            <a:ext cx="482708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147016" y="4914900"/>
            <a:ext cx="558584" cy="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4" idx="2"/>
          </p:cNvCxnSpPr>
          <p:nvPr/>
        </p:nvCxnSpPr>
        <p:spPr>
          <a:xfrm>
            <a:off x="2857500" y="54102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537416" y="54102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667000" y="5943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/>
              <a:t>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385016" y="5943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/>
              <a:t>2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219108" y="3505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90600" y="312420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IV</a:t>
            </a:r>
          </a:p>
        </p:txBody>
      </p:sp>
      <p:sp>
        <p:nvSpPr>
          <p:cNvPr id="12" name="Oval 11"/>
          <p:cNvSpPr/>
          <p:nvPr/>
        </p:nvSpPr>
        <p:spPr>
          <a:xfrm>
            <a:off x="73914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6581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924800" y="4876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/>
      <p:bldP spid="14" grpId="0" animBg="1"/>
      <p:bldP spid="20" grpId="0"/>
      <p:bldP spid="21" grpId="0"/>
      <p:bldP spid="22" grpId="0" animBg="1"/>
      <p:bldP spid="28" grpId="0"/>
      <p:bldP spid="29" grpId="0"/>
      <p:bldP spid="30" grpId="0"/>
      <p:bldP spid="12" grpId="0" animBg="1"/>
      <p:bldP spid="31" grpId="0" animBg="1"/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ciphers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stream cipher is </a:t>
            </a:r>
            <a:r>
              <a:rPr lang="en-US" i="1" dirty="0"/>
              <a:t>secure</a:t>
            </a:r>
            <a:r>
              <a:rPr lang="en-US" dirty="0"/>
              <a:t> if the output stream (from a uniform seed) is pseudorandom</a:t>
            </a:r>
          </a:p>
          <a:p>
            <a:pPr lvl="1"/>
            <a:r>
              <a:rPr lang="en-US" dirty="0"/>
              <a:t>I.e., regardless of how long the output stream is (as long as it is polynomial)</a:t>
            </a:r>
          </a:p>
          <a:p>
            <a:pPr lvl="1"/>
            <a:r>
              <a:rPr lang="en-US" dirty="0"/>
              <a:t>See book for formal definition</a:t>
            </a:r>
          </a:p>
          <a:p>
            <a:pPr lvl="1"/>
            <a:endParaRPr lang="en-US" dirty="0"/>
          </a:p>
          <a:p>
            <a:r>
              <a:rPr lang="en-US" dirty="0"/>
              <a:t>Easy to construct from a block cipher (see book)</a:t>
            </a:r>
          </a:p>
        </p:txBody>
      </p:sp>
    </p:spTree>
    <p:extLst>
      <p:ext uri="{BB962C8B-B14F-4D97-AF65-F5344CB8AC3E}">
        <p14:creationId xmlns:p14="http://schemas.microsoft.com/office/powerpoint/2010/main" val="3088748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Modes of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Stream-cipher modes of operation</a:t>
            </a:r>
          </a:p>
          <a:p>
            <a:pPr lvl="1"/>
            <a:r>
              <a:rPr lang="en-US" dirty="0"/>
              <a:t>Synchronized</a:t>
            </a:r>
          </a:p>
          <a:p>
            <a:pPr lvl="1"/>
            <a:r>
              <a:rPr lang="en-US" dirty="0"/>
              <a:t>Unsynchronized</a:t>
            </a:r>
          </a:p>
        </p:txBody>
      </p:sp>
    </p:spTree>
    <p:extLst>
      <p:ext uri="{BB962C8B-B14F-4D97-AF65-F5344CB8AC3E}">
        <p14:creationId xmlns:p14="http://schemas.microsoft.com/office/powerpoint/2010/main" val="3868549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Synchronized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Sender and receiver maintain state (i.e., they are </a:t>
            </a:r>
            <a:r>
              <a:rPr lang="en-US" dirty="0" err="1"/>
              <a:t>stateful</a:t>
            </a:r>
            <a:r>
              <a:rPr lang="en-US" dirty="0"/>
              <a:t>), and must be </a:t>
            </a:r>
            <a:r>
              <a:rPr lang="en-US" i="1" dirty="0"/>
              <a:t>synchronized</a:t>
            </a:r>
            <a:endParaRPr lang="en-US" dirty="0"/>
          </a:p>
          <a:p>
            <a:endParaRPr lang="en-US" dirty="0"/>
          </a:p>
          <a:p>
            <a:r>
              <a:rPr lang="en-US" dirty="0"/>
              <a:t>Makes sense in the context of a limited-time </a:t>
            </a:r>
            <a:r>
              <a:rPr lang="en-US" i="1" dirty="0"/>
              <a:t>communication session </a:t>
            </a:r>
            <a:r>
              <a:rPr lang="en-US" dirty="0"/>
              <a:t>where both parties are online and messages are received in order, without being dropped</a:t>
            </a:r>
          </a:p>
        </p:txBody>
      </p:sp>
    </p:spTree>
    <p:extLst>
      <p:ext uri="{BB962C8B-B14F-4D97-AF65-F5344CB8AC3E}">
        <p14:creationId xmlns:p14="http://schemas.microsoft.com/office/powerpoint/2010/main" val="2191384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Synchronized mode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22098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Init</a:t>
            </a:r>
            <a:endParaRPr lang="en-US" sz="2400" dirty="0"/>
          </a:p>
        </p:txBody>
      </p:sp>
      <p:cxnSp>
        <p:nvCxnSpPr>
          <p:cNvPr id="5" name="Straight Arrow Connector 4"/>
          <p:cNvCxnSpPr>
            <a:endCxn id="4" idx="0"/>
          </p:cNvCxnSpPr>
          <p:nvPr/>
        </p:nvCxnSpPr>
        <p:spPr>
          <a:xfrm>
            <a:off x="1066800" y="18288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14400" y="14478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066800" y="2743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38200" y="30076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</a:t>
            </a:r>
            <a:r>
              <a:rPr lang="en-US" sz="2400" baseline="-25000" dirty="0"/>
              <a:t>0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066800" y="3429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33400" y="3807767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/>
              <a:t>Next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066800" y="4343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38200" y="46078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cxnSp>
        <p:nvCxnSpPr>
          <p:cNvPr id="17" name="Straight Arrow Connector 16"/>
          <p:cNvCxnSpPr>
            <a:stCxn id="10" idx="3"/>
          </p:cNvCxnSpPr>
          <p:nvPr/>
        </p:nvCxnSpPr>
        <p:spPr>
          <a:xfrm>
            <a:off x="1676400" y="4074467"/>
            <a:ext cx="13716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33600" y="35814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971800" y="38436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181954" y="3505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47779" y="3124200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352800" y="4074467"/>
            <a:ext cx="27432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81896" y="358140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27" name="Rectangle 26"/>
          <p:cNvSpPr/>
          <p:nvPr/>
        </p:nvSpPr>
        <p:spPr>
          <a:xfrm>
            <a:off x="7648878" y="22098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Init</a:t>
            </a:r>
            <a:endParaRPr lang="en-US" sz="2400" dirty="0"/>
          </a:p>
        </p:txBody>
      </p:sp>
      <p:cxnSp>
        <p:nvCxnSpPr>
          <p:cNvPr id="28" name="Straight Arrow Connector 27"/>
          <p:cNvCxnSpPr>
            <a:endCxn id="27" idx="0"/>
          </p:cNvCxnSpPr>
          <p:nvPr/>
        </p:nvCxnSpPr>
        <p:spPr>
          <a:xfrm>
            <a:off x="7953678" y="18288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801278" y="14478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953678" y="2743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725078" y="30076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</a:t>
            </a:r>
            <a:r>
              <a:rPr lang="en-US" sz="2400" baseline="-25000" dirty="0"/>
              <a:t>0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953678" y="3429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420278" y="3807767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/>
              <a:t>Next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953678" y="4343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725078" y="46078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cxnSp>
        <p:nvCxnSpPr>
          <p:cNvPr id="37" name="Straight Arrow Connector 36"/>
          <p:cNvCxnSpPr>
            <a:endCxn id="33" idx="1"/>
          </p:cNvCxnSpPr>
          <p:nvPr/>
        </p:nvCxnSpPr>
        <p:spPr>
          <a:xfrm flipV="1">
            <a:off x="6324600" y="4074467"/>
            <a:ext cx="1095678" cy="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19800" y="38436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229954" y="4191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019079" y="4415135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6705600" y="35814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pic>
        <p:nvPicPr>
          <p:cNvPr id="36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30" y="609600"/>
            <a:ext cx="1070070" cy="101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279" y="638221"/>
            <a:ext cx="937796" cy="9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3" name="Straight Arrow Connector 62"/>
          <p:cNvCxnSpPr/>
          <p:nvPr/>
        </p:nvCxnSpPr>
        <p:spPr>
          <a:xfrm>
            <a:off x="1066800" y="5029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533400" y="5407967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/>
              <a:t>Next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066800" y="59436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38200" y="62080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cxnSp>
        <p:nvCxnSpPr>
          <p:cNvPr id="67" name="Straight Arrow Connector 66"/>
          <p:cNvCxnSpPr>
            <a:stCxn id="64" idx="3"/>
          </p:cNvCxnSpPr>
          <p:nvPr/>
        </p:nvCxnSpPr>
        <p:spPr>
          <a:xfrm>
            <a:off x="1676400" y="5674667"/>
            <a:ext cx="13716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133600" y="5181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2971800" y="54438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3181954" y="5105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3352800" y="5674667"/>
            <a:ext cx="27432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381896" y="518160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7953678" y="5029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7420278" y="5407967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/>
              <a:t>Next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7953678" y="59436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725078" y="62080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cxnSp>
        <p:nvCxnSpPr>
          <p:cNvPr id="77" name="Straight Arrow Connector 76"/>
          <p:cNvCxnSpPr>
            <a:endCxn id="74" idx="1"/>
          </p:cNvCxnSpPr>
          <p:nvPr/>
        </p:nvCxnSpPr>
        <p:spPr>
          <a:xfrm flipV="1">
            <a:off x="6324600" y="5674667"/>
            <a:ext cx="1095678" cy="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019800" y="54438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6229954" y="5791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019079" y="6015335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81" name="TextBox 80"/>
          <p:cNvSpPr txBox="1"/>
          <p:nvPr/>
        </p:nvSpPr>
        <p:spPr>
          <a:xfrm>
            <a:off x="6705600" y="5181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82" name="TextBox 81"/>
          <p:cNvSpPr txBox="1"/>
          <p:nvPr/>
        </p:nvSpPr>
        <p:spPr>
          <a:xfrm>
            <a:off x="2947779" y="4719935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173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/>
      <p:bldP spid="10" grpId="0" animBg="1"/>
      <p:bldP spid="12" grpId="0"/>
      <p:bldP spid="18" grpId="0"/>
      <p:bldP spid="19" grpId="0"/>
      <p:bldP spid="23" grpId="0"/>
      <p:bldP spid="25" grpId="0"/>
      <p:bldP spid="27" grpId="0" animBg="1"/>
      <p:bldP spid="29" grpId="0"/>
      <p:bldP spid="31" grpId="0"/>
      <p:bldP spid="33" grpId="0" animBg="1"/>
      <p:bldP spid="35" grpId="0"/>
      <p:bldP spid="39" grpId="0"/>
      <p:bldP spid="48" grpId="0"/>
      <p:bldP spid="49" grpId="0"/>
      <p:bldP spid="64" grpId="0" animBg="1"/>
      <p:bldP spid="66" grpId="0"/>
      <p:bldP spid="68" grpId="0"/>
      <p:bldP spid="69" grpId="0"/>
      <p:bldP spid="72" grpId="0"/>
      <p:bldP spid="74" grpId="0" animBg="1"/>
      <p:bldP spid="76" grpId="0"/>
      <p:bldP spid="78" grpId="0"/>
      <p:bldP spid="80" grpId="0"/>
      <p:bldP spid="81" grpId="0"/>
      <p:bldP spid="8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85592-28FB-48D2-A984-1DB82041D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Synchronized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F5E87-34E6-4447-8C59-E4BC32B26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Stream cipher does not need to support an IV</a:t>
            </a:r>
          </a:p>
          <a:p>
            <a:pPr lvl="1"/>
            <a:r>
              <a:rPr lang="en-US" i="1" dirty="0"/>
              <a:t>No</a:t>
            </a:r>
            <a:r>
              <a:rPr lang="en-US" dirty="0"/>
              <a:t> ciphertext expansion</a:t>
            </a:r>
          </a:p>
          <a:p>
            <a:pPr lvl="1"/>
            <a:endParaRPr lang="en-US" dirty="0"/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Stateful</a:t>
            </a:r>
          </a:p>
          <a:p>
            <a:pPr lvl="1"/>
            <a:r>
              <a:rPr lang="en-US" dirty="0"/>
              <a:t>Assumes messages arrive in order; never dropped</a:t>
            </a:r>
          </a:p>
        </p:txBody>
      </p:sp>
    </p:spTree>
    <p:extLst>
      <p:ext uri="{BB962C8B-B14F-4D97-AF65-F5344CB8AC3E}">
        <p14:creationId xmlns:p14="http://schemas.microsoft.com/office/powerpoint/2010/main" val="2308836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Unsynchronized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random IV to encrypt next message</a:t>
            </a:r>
          </a:p>
          <a:p>
            <a:endParaRPr lang="en-US" dirty="0"/>
          </a:p>
          <a:p>
            <a:r>
              <a:rPr lang="en-US" dirty="0"/>
              <a:t>Similar to the first CPA-secure scheme we saw</a:t>
            </a:r>
          </a:p>
          <a:p>
            <a:pPr lvl="1"/>
            <a:r>
              <a:rPr lang="en-US" dirty="0"/>
              <a:t>But “natively” handles arbitrary-length messages with better </a:t>
            </a:r>
            <a:r>
              <a:rPr lang="en-US" dirty="0" err="1"/>
              <a:t>ciphertext</a:t>
            </a:r>
            <a:r>
              <a:rPr lang="en-US" dirty="0"/>
              <a:t> expansion</a:t>
            </a:r>
          </a:p>
        </p:txBody>
      </p:sp>
    </p:spTree>
    <p:extLst>
      <p:ext uri="{BB962C8B-B14F-4D97-AF65-F5344CB8AC3E}">
        <p14:creationId xmlns:p14="http://schemas.microsoft.com/office/powerpoint/2010/main" val="1497945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Unsynchronized mode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34290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Init</a:t>
            </a:r>
            <a:endParaRPr lang="en-US" sz="2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14400" y="3048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0" y="26670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066800" y="3962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38200" y="42268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</a:t>
            </a:r>
            <a:r>
              <a:rPr lang="en-US" sz="2400" baseline="-25000" dirty="0"/>
              <a:t>0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066800" y="4648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33400" y="5026967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/>
              <a:t>Next</a:t>
            </a:r>
          </a:p>
        </p:txBody>
      </p:sp>
      <p:cxnSp>
        <p:nvCxnSpPr>
          <p:cNvPr id="17" name="Straight Arrow Connector 16"/>
          <p:cNvCxnSpPr>
            <a:stCxn id="10" idx="3"/>
          </p:cNvCxnSpPr>
          <p:nvPr/>
        </p:nvCxnSpPr>
        <p:spPr>
          <a:xfrm>
            <a:off x="1676400" y="5293667"/>
            <a:ext cx="13716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05981" y="4800600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, y</a:t>
            </a:r>
            <a:r>
              <a:rPr lang="en-US" sz="2400" baseline="-25000" dirty="0"/>
              <a:t>2</a:t>
            </a:r>
            <a:r>
              <a:rPr lang="en-US" sz="2400" dirty="0"/>
              <a:t>, 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71800" y="50628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181954" y="4724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514600" y="4343400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baseline="-25000" dirty="0"/>
              <a:t>1</a:t>
            </a:r>
            <a:r>
              <a:rPr lang="en-US" sz="2400" dirty="0"/>
              <a:t>, m</a:t>
            </a:r>
            <a:r>
              <a:rPr lang="en-US" sz="2400" baseline="-25000" dirty="0"/>
              <a:t>2</a:t>
            </a:r>
            <a:r>
              <a:rPr lang="en-US" sz="2400" dirty="0"/>
              <a:t>, …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352800" y="5293667"/>
            <a:ext cx="27432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86200" y="4876800"/>
            <a:ext cx="1157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, c</a:t>
            </a:r>
            <a:r>
              <a:rPr lang="en-US" sz="2400" baseline="-25000" dirty="0"/>
              <a:t>2</a:t>
            </a:r>
            <a:r>
              <a:rPr lang="en-US" sz="2400" dirty="0"/>
              <a:t>, …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648878" y="3429000"/>
            <a:ext cx="609600" cy="541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Init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077108" y="3048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924708" y="2667000"/>
            <a:ext cx="304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953678" y="39624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725078" y="4226868"/>
            <a:ext cx="508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</a:t>
            </a:r>
            <a:r>
              <a:rPr lang="en-US" sz="2400" baseline="-25000" dirty="0"/>
              <a:t>0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953678" y="4648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420278" y="5026967"/>
            <a:ext cx="11430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/>
              <a:t>Next</a:t>
            </a:r>
          </a:p>
        </p:txBody>
      </p:sp>
      <p:cxnSp>
        <p:nvCxnSpPr>
          <p:cNvPr id="37" name="Straight Arrow Connector 36"/>
          <p:cNvCxnSpPr>
            <a:endCxn id="33" idx="1"/>
          </p:cNvCxnSpPr>
          <p:nvPr/>
        </p:nvCxnSpPr>
        <p:spPr>
          <a:xfrm flipV="1">
            <a:off x="6324600" y="5293667"/>
            <a:ext cx="1095678" cy="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19800" y="5062835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</a:t>
            </a:r>
            <a:endParaRPr lang="en-US" sz="24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229954" y="54102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638800" y="5634335"/>
            <a:ext cx="1388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baseline="-25000" dirty="0"/>
              <a:t>1</a:t>
            </a:r>
            <a:r>
              <a:rPr lang="en-US" sz="2400" dirty="0"/>
              <a:t>, m</a:t>
            </a:r>
            <a:r>
              <a:rPr lang="en-US" sz="2400" baseline="-25000" dirty="0"/>
              <a:t>2</a:t>
            </a:r>
            <a:r>
              <a:rPr lang="en-US" sz="2400" dirty="0"/>
              <a:t>, …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324600" y="4800600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</a:t>
            </a:r>
            <a:r>
              <a:rPr lang="en-US" sz="2400" baseline="-25000" dirty="0"/>
              <a:t>1</a:t>
            </a:r>
            <a:r>
              <a:rPr lang="en-US" sz="2400" dirty="0"/>
              <a:t>, y</a:t>
            </a:r>
            <a:r>
              <a:rPr lang="en-US" sz="2400" baseline="-25000" dirty="0"/>
              <a:t>2</a:t>
            </a:r>
            <a:r>
              <a:rPr lang="en-US" sz="2400" dirty="0"/>
              <a:t>, …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1219108" y="3048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990600" y="266700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IV</a:t>
            </a:r>
          </a:p>
        </p:txBody>
      </p:sp>
      <p:sp>
        <p:nvSpPr>
          <p:cNvPr id="3" name="Curved Right Arrow 2"/>
          <p:cNvSpPr/>
          <p:nvPr/>
        </p:nvSpPr>
        <p:spPr>
          <a:xfrm flipV="1">
            <a:off x="76200" y="4724400"/>
            <a:ext cx="533400" cy="1026468"/>
          </a:xfrm>
          <a:prstGeom prst="curvedRightArrow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1371600" y="2971801"/>
            <a:ext cx="617220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772308" y="3048000"/>
            <a:ext cx="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543800" y="266700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IV</a:t>
            </a:r>
          </a:p>
        </p:txBody>
      </p:sp>
      <p:sp>
        <p:nvSpPr>
          <p:cNvPr id="43" name="Curved Right Arrow 42"/>
          <p:cNvSpPr/>
          <p:nvPr/>
        </p:nvSpPr>
        <p:spPr>
          <a:xfrm flipH="1" flipV="1">
            <a:off x="8458200" y="4724400"/>
            <a:ext cx="533400" cy="1026468"/>
          </a:xfrm>
          <a:prstGeom prst="curvedRightArrow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4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30" y="1447800"/>
            <a:ext cx="1070070" cy="101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279" y="1476421"/>
            <a:ext cx="937796" cy="9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22CB5AD5-77C9-4F31-9B31-EF776F1DB3CB}"/>
              </a:ext>
            </a:extLst>
          </p:cNvPr>
          <p:cNvSpPr txBox="1"/>
          <p:nvPr/>
        </p:nvSpPr>
        <p:spPr>
          <a:xfrm>
            <a:off x="4267200" y="2586335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IV</a:t>
            </a:r>
          </a:p>
        </p:txBody>
      </p:sp>
    </p:spTree>
    <p:extLst>
      <p:ext uri="{BB962C8B-B14F-4D97-AF65-F5344CB8AC3E}">
        <p14:creationId xmlns:p14="http://schemas.microsoft.com/office/powerpoint/2010/main" val="182615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/>
      <p:bldP spid="8" grpId="1"/>
      <p:bldP spid="10" grpId="0" animBg="1"/>
      <p:bldP spid="10" grpId="1" animBg="1"/>
      <p:bldP spid="18" grpId="0"/>
      <p:bldP spid="18" grpId="1"/>
      <p:bldP spid="19" grpId="0"/>
      <p:bldP spid="19" grpId="1"/>
      <p:bldP spid="23" grpId="0"/>
      <p:bldP spid="23" grpId="1"/>
      <p:bldP spid="25" grpId="0"/>
      <p:bldP spid="25" grpId="1"/>
      <p:bldP spid="27" grpId="0" animBg="1"/>
      <p:bldP spid="27" grpId="1" animBg="1"/>
      <p:bldP spid="31" grpId="0"/>
      <p:bldP spid="31" grpId="1"/>
      <p:bldP spid="33" grpId="0" animBg="1"/>
      <p:bldP spid="33" grpId="1" animBg="1"/>
      <p:bldP spid="39" grpId="0"/>
      <p:bldP spid="39" grpId="1"/>
      <p:bldP spid="48" grpId="0"/>
      <p:bldP spid="48" grpId="1"/>
      <p:bldP spid="49" grpId="0"/>
      <p:bldP spid="49" grpId="1"/>
      <p:bldP spid="38" grpId="0"/>
      <p:bldP spid="38" grpId="1"/>
      <p:bldP spid="3" grpId="0" animBg="1"/>
      <p:bldP spid="3" grpId="1" animBg="1"/>
      <p:bldP spid="42" grpId="0"/>
      <p:bldP spid="42" grpId="1"/>
      <p:bldP spid="43" grpId="0" animBg="1"/>
      <p:bldP spid="43" grpId="1" animBg="1"/>
      <p:bldP spid="46" grpId="0"/>
      <p:bldP spid="46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Block-cipher modes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of operation</a:t>
            </a:r>
          </a:p>
        </p:txBody>
      </p:sp>
    </p:spTree>
    <p:extLst>
      <p:ext uri="{BB962C8B-B14F-4D97-AF65-F5344CB8AC3E}">
        <p14:creationId xmlns:p14="http://schemas.microsoft.com/office/powerpoint/2010/main" val="110864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CPA-secure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Let F be a length-preserving, keyed function</a:t>
            </a:r>
          </a:p>
          <a:p>
            <a:endParaRPr lang="en-US" dirty="0"/>
          </a:p>
          <a:p>
            <a:r>
              <a:rPr lang="en-US" dirty="0"/>
              <a:t>Gen(1</a:t>
            </a:r>
            <a:r>
              <a:rPr lang="en-US" baseline="30000" dirty="0"/>
              <a:t>n</a:t>
            </a:r>
            <a:r>
              <a:rPr lang="en-US" dirty="0"/>
              <a:t>): choose a uniform key k </a:t>
            </a:r>
            <a:r>
              <a:rPr lang="en-US" dirty="0">
                <a:sym typeface="Symbol"/>
              </a:rPr>
              <a:t> {0, 1}</a:t>
            </a:r>
            <a:r>
              <a:rPr lang="en-US" baseline="30000" dirty="0">
                <a:sym typeface="Symbol"/>
              </a:rPr>
              <a:t>n</a:t>
            </a:r>
            <a:endParaRPr lang="en-US" dirty="0">
              <a:sym typeface="Symbol"/>
            </a:endParaRPr>
          </a:p>
          <a:p>
            <a:r>
              <a:rPr lang="en-US" dirty="0" err="1"/>
              <a:t>Enc</a:t>
            </a:r>
            <a:r>
              <a:rPr lang="en-US" baseline="-25000" dirty="0" err="1"/>
              <a:t>k</a:t>
            </a:r>
            <a:r>
              <a:rPr lang="en-US" dirty="0"/>
              <a:t>(m), </a:t>
            </a:r>
            <a:r>
              <a:rPr lang="en-US" dirty="0" err="1"/>
              <a:t>where|m</a:t>
            </a:r>
            <a:r>
              <a:rPr lang="en-US" dirty="0"/>
              <a:t>| = |k| = n: </a:t>
            </a:r>
          </a:p>
          <a:p>
            <a:pPr lvl="1"/>
            <a:r>
              <a:rPr lang="en-US" dirty="0"/>
              <a:t>Choose uniform r </a:t>
            </a:r>
            <a:r>
              <a:rPr lang="en-US" dirty="0">
                <a:sym typeface="Symbol"/>
              </a:rPr>
              <a:t> {0, 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(nonce/initialization vector)</a:t>
            </a:r>
          </a:p>
          <a:p>
            <a:pPr lvl="1"/>
            <a:r>
              <a:rPr lang="en-US" dirty="0">
                <a:sym typeface="Symbol"/>
              </a:rPr>
              <a:t>Output </a:t>
            </a:r>
            <a:r>
              <a:rPr lang="en-US" dirty="0" err="1">
                <a:sym typeface="Symbol"/>
              </a:rPr>
              <a:t>ciphertext</a:t>
            </a:r>
            <a:r>
              <a:rPr lang="en-US" dirty="0">
                <a:sym typeface="Symbol"/>
              </a:rPr>
              <a:t> &lt; r, </a:t>
            </a:r>
            <a:r>
              <a:rPr lang="en-US" dirty="0" err="1">
                <a:sym typeface="Symbol"/>
              </a:rPr>
              <a:t>F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(r)  m &gt;</a:t>
            </a:r>
          </a:p>
          <a:p>
            <a:r>
              <a:rPr lang="en-US" dirty="0">
                <a:sym typeface="Symbol"/>
              </a:rPr>
              <a:t>Dec</a:t>
            </a:r>
            <a:r>
              <a:rPr lang="en-US" baseline="-25000" dirty="0">
                <a:sym typeface="Symbol"/>
              </a:rPr>
              <a:t>k</a:t>
            </a:r>
            <a:r>
              <a:rPr lang="en-US" dirty="0">
                <a:sym typeface="Symbol"/>
              </a:rPr>
              <a:t>(c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c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): output c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 </a:t>
            </a:r>
            <a:r>
              <a:rPr lang="en-US" dirty="0" err="1">
                <a:sym typeface="Symbol"/>
              </a:rPr>
              <a:t>F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)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Correctness is immediate</a:t>
            </a:r>
          </a:p>
          <a:p>
            <a:r>
              <a:rPr lang="en-US" dirty="0">
                <a:sym typeface="Symbol"/>
              </a:rPr>
              <a:t>Theorem: If F is a pseudorandom function, this scheme is CPA-secure</a:t>
            </a:r>
          </a:p>
        </p:txBody>
      </p:sp>
    </p:spTree>
    <p:extLst>
      <p:ext uri="{BB962C8B-B14F-4D97-AF65-F5344CB8AC3E}">
        <p14:creationId xmlns:p14="http://schemas.microsoft.com/office/powerpoint/2010/main" val="2237901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ECB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Enc</a:t>
            </a:r>
            <a:r>
              <a:rPr lang="en-US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1</a:t>
            </a:r>
            <a:r>
              <a:rPr lang="en-US" sz="2800" dirty="0"/>
              <a:t>, …, m</a:t>
            </a:r>
            <a:r>
              <a:rPr lang="en-US" sz="2800" baseline="-25000" dirty="0"/>
              <a:t>t</a:t>
            </a:r>
            <a:r>
              <a:rPr lang="en-US" sz="2800" dirty="0"/>
              <a:t>) = </a:t>
            </a:r>
            <a:r>
              <a:rPr lang="en-US" sz="2800" dirty="0" err="1"/>
              <a:t>F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1</a:t>
            </a:r>
            <a:r>
              <a:rPr lang="en-US" sz="2800" dirty="0"/>
              <a:t>), …, </a:t>
            </a:r>
            <a:r>
              <a:rPr lang="en-US" sz="2800" dirty="0" err="1"/>
              <a:t>F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t</a:t>
            </a:r>
            <a:r>
              <a:rPr lang="en-US" sz="2800" dirty="0"/>
              <a:t>)</a:t>
            </a:r>
          </a:p>
          <a:p>
            <a:endParaRPr lang="en-US" sz="2800" dirty="0"/>
          </a:p>
          <a:p>
            <a:r>
              <a:rPr lang="en-US" sz="2800" dirty="0"/>
              <a:t>Deterministic</a:t>
            </a:r>
          </a:p>
          <a:p>
            <a:pPr lvl="1"/>
            <a:r>
              <a:rPr lang="en-US" dirty="0"/>
              <a:t>Not CPA-secure!</a:t>
            </a:r>
          </a:p>
          <a:p>
            <a:pPr lvl="1"/>
            <a:endParaRPr lang="en-US" dirty="0"/>
          </a:p>
          <a:p>
            <a:r>
              <a:rPr lang="en-US" dirty="0"/>
              <a:t>Can tell from the </a:t>
            </a:r>
            <a:r>
              <a:rPr lang="en-US" dirty="0" err="1"/>
              <a:t>ciphertext</a:t>
            </a:r>
            <a:r>
              <a:rPr lang="en-US" dirty="0"/>
              <a:t> whether m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 err="1"/>
              <a:t>m</a:t>
            </a:r>
            <a:r>
              <a:rPr lang="en-US" baseline="-25000" dirty="0" err="1"/>
              <a:t>j</a:t>
            </a:r>
            <a:endParaRPr lang="en-US" dirty="0"/>
          </a:p>
          <a:p>
            <a:pPr lvl="1"/>
            <a:r>
              <a:rPr lang="en-US" dirty="0"/>
              <a:t>Not even EAV-secure!</a:t>
            </a:r>
          </a:p>
        </p:txBody>
      </p:sp>
    </p:spTree>
    <p:extLst>
      <p:ext uri="{BB962C8B-B14F-4D97-AF65-F5344CB8AC3E}">
        <p14:creationId xmlns:p14="http://schemas.microsoft.com/office/powerpoint/2010/main" val="21621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just a theoretical problem!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4849" y="6059269"/>
            <a:ext cx="70161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(Taken from http://en.wikipedia.org and derived from images created by </a:t>
            </a:r>
            <a:br>
              <a:rPr lang="en-US" dirty="0"/>
            </a:br>
            <a:r>
              <a:rPr lang="en-US" dirty="0"/>
              <a:t>Larry Ewing (lewing@isc.tamu.edu) using The GIMP.)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850" y="2362200"/>
            <a:ext cx="18669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0" y="2362200"/>
            <a:ext cx="18669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95450" y="4419600"/>
            <a:ext cx="1130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original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92688" y="4419600"/>
            <a:ext cx="3541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encrypted using ECB mode</a:t>
            </a:r>
          </a:p>
        </p:txBody>
      </p:sp>
    </p:spTree>
    <p:extLst>
      <p:ext uri="{BB962C8B-B14F-4D97-AF65-F5344CB8AC3E}">
        <p14:creationId xmlns:p14="http://schemas.microsoft.com/office/powerpoint/2010/main" val="371674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CTR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err="1"/>
              <a:t>Enc</a:t>
            </a:r>
            <a:r>
              <a:rPr lang="en-US" altLang="en-US" baseline="-25000" dirty="0" err="1"/>
              <a:t>k</a:t>
            </a:r>
            <a:r>
              <a:rPr lang="en-US" altLang="en-US" dirty="0"/>
              <a:t>(m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dirty="0" err="1"/>
              <a:t>m</a:t>
            </a:r>
            <a:r>
              <a:rPr lang="en-US" altLang="en-US" baseline="-25000" dirty="0" err="1"/>
              <a:t>t</a:t>
            </a:r>
            <a:r>
              <a:rPr lang="en-US" altLang="en-US" dirty="0"/>
              <a:t>)    // note: t is arbitrary</a:t>
            </a:r>
          </a:p>
          <a:p>
            <a:pPr lvl="1"/>
            <a:r>
              <a:rPr lang="en-US" altLang="en-US" dirty="0"/>
              <a:t>Choose ctr </a:t>
            </a:r>
            <a:r>
              <a:rPr lang="en-US" altLang="en-US" dirty="0">
                <a:sym typeface="Symbol" pitchFamily="18" charset="2"/>
              </a:rPr>
              <a:t> {0,1}</a:t>
            </a:r>
            <a:r>
              <a:rPr lang="en-US" altLang="en-US" baseline="30000" dirty="0">
                <a:sym typeface="Symbol" pitchFamily="18" charset="2"/>
              </a:rPr>
              <a:t>3n/4</a:t>
            </a:r>
            <a:r>
              <a:rPr lang="en-US" altLang="en-US" dirty="0">
                <a:sym typeface="Symbol" pitchFamily="18" charset="2"/>
              </a:rPr>
              <a:t>, set c</a:t>
            </a:r>
            <a:r>
              <a:rPr lang="en-US" altLang="en-US" baseline="-25000" dirty="0">
                <a:sym typeface="Symbol" pitchFamily="18" charset="2"/>
              </a:rPr>
              <a:t>0</a:t>
            </a:r>
            <a:r>
              <a:rPr lang="en-US" altLang="en-US" dirty="0">
                <a:sym typeface="Symbol" pitchFamily="18" charset="2"/>
              </a:rPr>
              <a:t> = ctr</a:t>
            </a:r>
          </a:p>
          <a:p>
            <a:pPr lvl="1"/>
            <a:r>
              <a:rPr lang="en-US" altLang="en-US" dirty="0">
                <a:sym typeface="Symbol" pitchFamily="18" charset="2"/>
              </a:rPr>
              <a:t>For </a:t>
            </a:r>
            <a:r>
              <a:rPr lang="en-US" altLang="en-US" dirty="0" err="1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=1 to t:</a:t>
            </a:r>
          </a:p>
          <a:p>
            <a:pPr lvl="2"/>
            <a:r>
              <a:rPr lang="en-US" altLang="en-US" dirty="0">
                <a:sym typeface="Symbol" pitchFamily="18" charset="2"/>
              </a:rPr>
              <a:t>c</a:t>
            </a:r>
            <a:r>
              <a:rPr lang="en-US" altLang="en-US" baseline="-25000" dirty="0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 = m</a:t>
            </a:r>
            <a:r>
              <a:rPr lang="en-US" altLang="en-US" baseline="-25000" dirty="0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  </a:t>
            </a:r>
            <a:r>
              <a:rPr lang="en-US" altLang="en-US" dirty="0" err="1">
                <a:sym typeface="Symbol" pitchFamily="18" charset="2"/>
              </a:rPr>
              <a:t>F</a:t>
            </a:r>
            <a:r>
              <a:rPr lang="en-US" altLang="en-US" baseline="-25000" dirty="0" err="1">
                <a:sym typeface="Symbol" pitchFamily="18" charset="2"/>
              </a:rPr>
              <a:t>k</a:t>
            </a:r>
            <a:r>
              <a:rPr lang="en-US" altLang="en-US" dirty="0">
                <a:sym typeface="Symbol" pitchFamily="18" charset="2"/>
              </a:rPr>
              <a:t>(ctr | </a:t>
            </a:r>
            <a:r>
              <a:rPr lang="en-US" altLang="en-US" dirty="0" err="1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)</a:t>
            </a:r>
          </a:p>
          <a:p>
            <a:pPr lvl="1"/>
            <a:r>
              <a:rPr lang="en-US" altLang="en-US" dirty="0">
                <a:sym typeface="Symbol" pitchFamily="18" charset="2"/>
              </a:rPr>
              <a:t>Output c</a:t>
            </a:r>
            <a:r>
              <a:rPr lang="en-US" altLang="en-US" baseline="-25000" dirty="0">
                <a:sym typeface="Symbol" pitchFamily="18" charset="2"/>
              </a:rPr>
              <a:t>0</a:t>
            </a:r>
            <a:r>
              <a:rPr lang="en-US" altLang="en-US" dirty="0">
                <a:sym typeface="Symbol" pitchFamily="18" charset="2"/>
              </a:rPr>
              <a:t>, c</a:t>
            </a:r>
            <a:r>
              <a:rPr lang="en-US" altLang="en-US" baseline="-25000" dirty="0">
                <a:sym typeface="Symbol" pitchFamily="18" charset="2"/>
              </a:rPr>
              <a:t>1</a:t>
            </a:r>
            <a:r>
              <a:rPr lang="en-US" altLang="en-US" dirty="0">
                <a:sym typeface="Symbol" pitchFamily="18" charset="2"/>
              </a:rPr>
              <a:t>, …, </a:t>
            </a:r>
            <a:r>
              <a:rPr lang="en-US" altLang="en-US" dirty="0" err="1">
                <a:sym typeface="Symbol" pitchFamily="18" charset="2"/>
              </a:rPr>
              <a:t>c</a:t>
            </a:r>
            <a:r>
              <a:rPr lang="en-US" altLang="en-US" baseline="-25000" dirty="0" err="1">
                <a:sym typeface="Symbol" pitchFamily="18" charset="2"/>
              </a:rPr>
              <a:t>t</a:t>
            </a:r>
            <a:endParaRPr lang="en-US" altLang="en-US" dirty="0">
              <a:sym typeface="Symbol" pitchFamily="18" charset="2"/>
            </a:endParaRPr>
          </a:p>
          <a:p>
            <a:endParaRPr lang="en-US" altLang="en-US" dirty="0">
              <a:sym typeface="Symbol" pitchFamily="18" charset="2"/>
            </a:endParaRPr>
          </a:p>
          <a:p>
            <a:r>
              <a:rPr lang="en-US" altLang="en-US" dirty="0">
                <a:sym typeface="Symbol" pitchFamily="18" charset="2"/>
              </a:rPr>
              <a:t>Decryption?</a:t>
            </a:r>
          </a:p>
          <a:p>
            <a:pPr lvl="1"/>
            <a:r>
              <a:rPr lang="en-US" altLang="en-US" dirty="0">
                <a:sym typeface="Symbol" pitchFamily="18" charset="2"/>
              </a:rPr>
              <a:t>Note that F need not be invertible</a:t>
            </a:r>
          </a:p>
          <a:p>
            <a:endParaRPr lang="en-US" altLang="en-US" dirty="0">
              <a:sym typeface="Symbol" pitchFamily="18" charset="2"/>
            </a:endParaRPr>
          </a:p>
          <a:p>
            <a:r>
              <a:rPr lang="en-US" altLang="en-US" dirty="0">
                <a:sym typeface="Symbol" pitchFamily="18" charset="2"/>
              </a:rPr>
              <a:t>Ciphertext expansion is &lt;1 block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9922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CTR mode</a:t>
            </a:r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325688" y="297180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82863" y="323691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4154488" y="297180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411663" y="323691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6781800" y="297180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038975" y="323691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526088" y="2971800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54088" y="1991380"/>
            <a:ext cx="5822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ctr</a:t>
            </a:r>
            <a:endParaRPr lang="en-US" altLang="en-US" dirty="0">
              <a:latin typeface="+mn-lt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639888" y="4267200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468688" y="4267200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172200" y="4267200"/>
            <a:ext cx="5501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m</a:t>
            </a:r>
            <a:r>
              <a:rPr lang="en-US" altLang="en-US" sz="2800" baseline="-25000" dirty="0" err="1">
                <a:latin typeface="+mn-lt"/>
              </a:rPr>
              <a:t>t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15" name="Straight Arrow Connector 15"/>
          <p:cNvCxnSpPr>
            <a:cxnSpLocks noChangeShapeType="1"/>
          </p:cNvCxnSpPr>
          <p:nvPr/>
        </p:nvCxnSpPr>
        <p:spPr bwMode="auto">
          <a:xfrm>
            <a:off x="2801938" y="2443162"/>
            <a:ext cx="0" cy="5318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6"/>
          <p:cNvCxnSpPr>
            <a:cxnSpLocks noChangeShapeType="1"/>
          </p:cNvCxnSpPr>
          <p:nvPr/>
        </p:nvCxnSpPr>
        <p:spPr bwMode="auto">
          <a:xfrm>
            <a:off x="2801938" y="3968750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362201" y="1991380"/>
            <a:ext cx="9300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ctr|1</a:t>
            </a:r>
          </a:p>
        </p:txBody>
      </p:sp>
      <p:sp>
        <p:nvSpPr>
          <p:cNvPr id="18" name="TextBox 20"/>
          <p:cNvSpPr txBox="1">
            <a:spLocks noChangeArrowheads="1"/>
          </p:cNvSpPr>
          <p:nvPr/>
        </p:nvSpPr>
        <p:spPr bwMode="auto">
          <a:xfrm>
            <a:off x="4191001" y="1991380"/>
            <a:ext cx="9300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ctr|2</a:t>
            </a:r>
          </a:p>
        </p:txBody>
      </p:sp>
      <p:sp>
        <p:nvSpPr>
          <p:cNvPr id="19" name="TextBox 23"/>
          <p:cNvSpPr txBox="1">
            <a:spLocks noChangeArrowheads="1"/>
          </p:cNvSpPr>
          <p:nvPr/>
        </p:nvSpPr>
        <p:spPr bwMode="auto">
          <a:xfrm>
            <a:off x="6858000" y="1991380"/>
            <a:ext cx="8675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ctr|t</a:t>
            </a:r>
            <a:endParaRPr lang="en-US" altLang="en-US" sz="2800" dirty="0">
              <a:latin typeface="+mn-lt"/>
            </a:endParaRPr>
          </a:p>
        </p:txBody>
      </p:sp>
      <p:sp>
        <p:nvSpPr>
          <p:cNvPr id="20" name="TextBox 24"/>
          <p:cNvSpPr txBox="1">
            <a:spLocks noChangeArrowheads="1"/>
          </p:cNvSpPr>
          <p:nvPr/>
        </p:nvSpPr>
        <p:spPr bwMode="auto">
          <a:xfrm>
            <a:off x="2590801" y="4348162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>
                <a:sym typeface="Symbol" pitchFamily="18" charset="2"/>
              </a:rPr>
              <a:t></a:t>
            </a:r>
            <a:endParaRPr lang="en-US" altLang="en-US"/>
          </a:p>
        </p:txBody>
      </p:sp>
      <p:cxnSp>
        <p:nvCxnSpPr>
          <p:cNvPr id="21" name="Straight Arrow Connector 26"/>
          <p:cNvCxnSpPr>
            <a:cxnSpLocks noChangeShapeType="1"/>
          </p:cNvCxnSpPr>
          <p:nvPr/>
        </p:nvCxnSpPr>
        <p:spPr bwMode="auto">
          <a:xfrm>
            <a:off x="2185988" y="4576762"/>
            <a:ext cx="520700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35"/>
          <p:cNvCxnSpPr>
            <a:cxnSpLocks noChangeShapeType="1"/>
          </p:cNvCxnSpPr>
          <p:nvPr/>
        </p:nvCxnSpPr>
        <p:spPr bwMode="auto">
          <a:xfrm>
            <a:off x="2801938" y="4652962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40"/>
          <p:cNvCxnSpPr>
            <a:cxnSpLocks noChangeShapeType="1"/>
          </p:cNvCxnSpPr>
          <p:nvPr/>
        </p:nvCxnSpPr>
        <p:spPr bwMode="auto">
          <a:xfrm>
            <a:off x="4630738" y="2443162"/>
            <a:ext cx="0" cy="5318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41"/>
          <p:cNvCxnSpPr>
            <a:cxnSpLocks noChangeShapeType="1"/>
          </p:cNvCxnSpPr>
          <p:nvPr/>
        </p:nvCxnSpPr>
        <p:spPr bwMode="auto">
          <a:xfrm>
            <a:off x="4630738" y="3968750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42"/>
          <p:cNvSpPr txBox="1">
            <a:spLocks noChangeArrowheads="1"/>
          </p:cNvSpPr>
          <p:nvPr/>
        </p:nvSpPr>
        <p:spPr bwMode="auto">
          <a:xfrm>
            <a:off x="4419601" y="4348162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>
                <a:sym typeface="Symbol" pitchFamily="18" charset="2"/>
              </a:rPr>
              <a:t></a:t>
            </a:r>
            <a:endParaRPr lang="en-US" altLang="en-US"/>
          </a:p>
        </p:txBody>
      </p:sp>
      <p:cxnSp>
        <p:nvCxnSpPr>
          <p:cNvPr id="26" name="Straight Arrow Connector 43"/>
          <p:cNvCxnSpPr>
            <a:cxnSpLocks noChangeShapeType="1"/>
          </p:cNvCxnSpPr>
          <p:nvPr/>
        </p:nvCxnSpPr>
        <p:spPr bwMode="auto">
          <a:xfrm>
            <a:off x="4014788" y="4576762"/>
            <a:ext cx="520700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44"/>
          <p:cNvCxnSpPr>
            <a:cxnSpLocks noChangeShapeType="1"/>
          </p:cNvCxnSpPr>
          <p:nvPr/>
        </p:nvCxnSpPr>
        <p:spPr bwMode="auto">
          <a:xfrm>
            <a:off x="4630738" y="4652962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45"/>
          <p:cNvCxnSpPr>
            <a:cxnSpLocks noChangeShapeType="1"/>
          </p:cNvCxnSpPr>
          <p:nvPr/>
        </p:nvCxnSpPr>
        <p:spPr bwMode="auto">
          <a:xfrm>
            <a:off x="7258050" y="2443162"/>
            <a:ext cx="0" cy="5318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46"/>
          <p:cNvCxnSpPr>
            <a:cxnSpLocks noChangeShapeType="1"/>
          </p:cNvCxnSpPr>
          <p:nvPr/>
        </p:nvCxnSpPr>
        <p:spPr bwMode="auto">
          <a:xfrm>
            <a:off x="7258050" y="3968750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47"/>
          <p:cNvSpPr txBox="1">
            <a:spLocks noChangeArrowheads="1"/>
          </p:cNvSpPr>
          <p:nvPr/>
        </p:nvSpPr>
        <p:spPr bwMode="auto">
          <a:xfrm>
            <a:off x="7046913" y="4348162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>
                <a:sym typeface="Symbol" pitchFamily="18" charset="2"/>
              </a:rPr>
              <a:t></a:t>
            </a:r>
            <a:endParaRPr lang="en-US" altLang="en-US"/>
          </a:p>
        </p:txBody>
      </p:sp>
      <p:cxnSp>
        <p:nvCxnSpPr>
          <p:cNvPr id="31" name="Straight Arrow Connector 48"/>
          <p:cNvCxnSpPr>
            <a:cxnSpLocks noChangeShapeType="1"/>
          </p:cNvCxnSpPr>
          <p:nvPr/>
        </p:nvCxnSpPr>
        <p:spPr bwMode="auto">
          <a:xfrm>
            <a:off x="6642100" y="4576762"/>
            <a:ext cx="520700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49"/>
          <p:cNvCxnSpPr>
            <a:cxnSpLocks noChangeShapeType="1"/>
          </p:cNvCxnSpPr>
          <p:nvPr/>
        </p:nvCxnSpPr>
        <p:spPr bwMode="auto">
          <a:xfrm>
            <a:off x="7258050" y="4652962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51"/>
          <p:cNvCxnSpPr>
            <a:cxnSpLocks noChangeShapeType="1"/>
          </p:cNvCxnSpPr>
          <p:nvPr/>
        </p:nvCxnSpPr>
        <p:spPr bwMode="auto">
          <a:xfrm>
            <a:off x="1293813" y="2474912"/>
            <a:ext cx="0" cy="27876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55"/>
          <p:cNvSpPr txBox="1">
            <a:spLocks noChangeArrowheads="1"/>
          </p:cNvSpPr>
          <p:nvPr/>
        </p:nvSpPr>
        <p:spPr bwMode="auto">
          <a:xfrm>
            <a:off x="1104908" y="518636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0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5" name="TextBox 56"/>
          <p:cNvSpPr txBox="1">
            <a:spLocks noChangeArrowheads="1"/>
          </p:cNvSpPr>
          <p:nvPr/>
        </p:nvSpPr>
        <p:spPr bwMode="auto">
          <a:xfrm>
            <a:off x="2628908" y="518636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6" name="TextBox 57"/>
          <p:cNvSpPr txBox="1">
            <a:spLocks noChangeArrowheads="1"/>
          </p:cNvSpPr>
          <p:nvPr/>
        </p:nvSpPr>
        <p:spPr bwMode="auto">
          <a:xfrm>
            <a:off x="4410362" y="518636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7" name="TextBox 58"/>
          <p:cNvSpPr txBox="1">
            <a:spLocks noChangeArrowheads="1"/>
          </p:cNvSpPr>
          <p:nvPr/>
        </p:nvSpPr>
        <p:spPr bwMode="auto">
          <a:xfrm>
            <a:off x="7113874" y="5186362"/>
            <a:ext cx="4299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c</a:t>
            </a:r>
            <a:r>
              <a:rPr lang="en-US" altLang="en-US" sz="2800" baseline="-25000" dirty="0" err="1">
                <a:latin typeface="+mn-lt"/>
              </a:rPr>
              <a:t>t</a:t>
            </a:r>
            <a:endParaRPr lang="en-US" alt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5387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CTR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Theorem: If F is a pseudorandom function, then CTR mode is CPA-secure</a:t>
            </a:r>
          </a:p>
          <a:p>
            <a:endParaRPr lang="en-US" dirty="0"/>
          </a:p>
          <a:p>
            <a:r>
              <a:rPr lang="en-US" dirty="0"/>
              <a:t>Proof sketch:</a:t>
            </a:r>
          </a:p>
          <a:p>
            <a:pPr marL="0" indent="0">
              <a:buNone/>
            </a:pPr>
            <a:r>
              <a:rPr lang="en-US" dirty="0"/>
              <a:t>The sequence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(ctr | 1), …,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(ctr | t) used for the challenge ciphertext is pseudorandom</a:t>
            </a:r>
          </a:p>
          <a:p>
            <a:pPr lvl="1"/>
            <a:r>
              <a:rPr lang="en-US" dirty="0"/>
              <a:t>Moreover, it is independent of every other such sequence unless ctr | j = </a:t>
            </a:r>
            <a:r>
              <a:rPr lang="en-US" dirty="0" err="1"/>
              <a:t>ctr</a:t>
            </a:r>
            <a:r>
              <a:rPr lang="en-US" baseline="-25000" dirty="0" err="1"/>
              <a:t>i</a:t>
            </a:r>
            <a:r>
              <a:rPr lang="en-US" baseline="-25000" dirty="0"/>
              <a:t>’</a:t>
            </a:r>
            <a:r>
              <a:rPr lang="en-US" dirty="0"/>
              <a:t> | j’ for some </a:t>
            </a:r>
            <a:r>
              <a:rPr lang="en-US" dirty="0" err="1"/>
              <a:t>i</a:t>
            </a:r>
            <a:r>
              <a:rPr lang="en-US" dirty="0"/>
              <a:t>’, j’</a:t>
            </a:r>
          </a:p>
          <a:p>
            <a:pPr lvl="2"/>
            <a:r>
              <a:rPr lang="en-US" dirty="0"/>
              <a:t>Just need to bound the probability of that event</a:t>
            </a:r>
          </a:p>
        </p:txBody>
      </p:sp>
    </p:spTree>
    <p:extLst>
      <p:ext uri="{BB962C8B-B14F-4D97-AF65-F5344CB8AC3E}">
        <p14:creationId xmlns:p14="http://schemas.microsoft.com/office/powerpoint/2010/main" val="29597288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CBC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3500" dirty="0" err="1"/>
              <a:t>Enc</a:t>
            </a:r>
            <a:r>
              <a:rPr lang="en-US" altLang="en-US" sz="3500" baseline="-25000" dirty="0" err="1"/>
              <a:t>k</a:t>
            </a:r>
            <a:r>
              <a:rPr lang="en-US" altLang="en-US" sz="3500" dirty="0"/>
              <a:t>(m</a:t>
            </a:r>
            <a:r>
              <a:rPr lang="en-US" altLang="en-US" sz="3500" baseline="-25000" dirty="0"/>
              <a:t>1</a:t>
            </a:r>
            <a:r>
              <a:rPr lang="en-US" altLang="en-US" sz="3500" dirty="0"/>
              <a:t>, …, </a:t>
            </a:r>
            <a:r>
              <a:rPr lang="en-US" altLang="en-US" sz="3500" dirty="0" err="1"/>
              <a:t>m</a:t>
            </a:r>
            <a:r>
              <a:rPr lang="en-US" altLang="en-US" sz="3500" baseline="-25000" dirty="0" err="1"/>
              <a:t>t</a:t>
            </a:r>
            <a:r>
              <a:rPr lang="en-US" altLang="en-US" sz="3500" dirty="0"/>
              <a:t>)       // note: t is arbitrary</a:t>
            </a:r>
          </a:p>
          <a:p>
            <a:pPr lvl="1"/>
            <a:r>
              <a:rPr lang="en-US" altLang="en-US" sz="3000" dirty="0"/>
              <a:t>Choose random c</a:t>
            </a:r>
            <a:r>
              <a:rPr lang="en-US" altLang="en-US" sz="3000" baseline="-25000" dirty="0"/>
              <a:t>0</a:t>
            </a:r>
            <a:r>
              <a:rPr lang="en-US" altLang="en-US" sz="3000" dirty="0"/>
              <a:t> </a:t>
            </a:r>
            <a:r>
              <a:rPr lang="en-US" altLang="en-US" sz="3000" dirty="0">
                <a:sym typeface="Symbol" pitchFamily="18" charset="2"/>
              </a:rPr>
              <a:t> {0,1}</a:t>
            </a:r>
            <a:r>
              <a:rPr lang="en-US" altLang="en-US" sz="3000" baseline="30000" dirty="0">
                <a:sym typeface="Symbol" pitchFamily="18" charset="2"/>
              </a:rPr>
              <a:t>n</a:t>
            </a:r>
            <a:r>
              <a:rPr lang="en-US" altLang="en-US" sz="3000" dirty="0">
                <a:sym typeface="Symbol" pitchFamily="18" charset="2"/>
              </a:rPr>
              <a:t> (also called the IV)</a:t>
            </a:r>
          </a:p>
          <a:p>
            <a:pPr lvl="1"/>
            <a:r>
              <a:rPr lang="en-US" altLang="en-US" sz="3000" dirty="0">
                <a:sym typeface="Symbol" pitchFamily="18" charset="2"/>
              </a:rPr>
              <a:t>For </a:t>
            </a:r>
            <a:r>
              <a:rPr lang="en-US" altLang="en-US" sz="3000" dirty="0" err="1">
                <a:sym typeface="Symbol" pitchFamily="18" charset="2"/>
              </a:rPr>
              <a:t>i</a:t>
            </a:r>
            <a:r>
              <a:rPr lang="en-US" altLang="en-US" sz="3000" dirty="0">
                <a:sym typeface="Symbol" pitchFamily="18" charset="2"/>
              </a:rPr>
              <a:t>=1 to t:</a:t>
            </a:r>
          </a:p>
          <a:p>
            <a:pPr lvl="2"/>
            <a:r>
              <a:rPr lang="en-US" altLang="en-US" sz="2600" dirty="0">
                <a:sym typeface="Symbol" pitchFamily="18" charset="2"/>
              </a:rPr>
              <a:t>c</a:t>
            </a:r>
            <a:r>
              <a:rPr lang="en-US" altLang="en-US" sz="2600" baseline="-25000" dirty="0">
                <a:sym typeface="Symbol" pitchFamily="18" charset="2"/>
              </a:rPr>
              <a:t>i</a:t>
            </a:r>
            <a:r>
              <a:rPr lang="en-US" altLang="en-US" sz="2600" dirty="0">
                <a:sym typeface="Symbol" pitchFamily="18" charset="2"/>
              </a:rPr>
              <a:t> = </a:t>
            </a:r>
            <a:r>
              <a:rPr lang="en-US" altLang="en-US" sz="2600" dirty="0" err="1">
                <a:sym typeface="Symbol" pitchFamily="18" charset="2"/>
              </a:rPr>
              <a:t>F</a:t>
            </a:r>
            <a:r>
              <a:rPr lang="en-US" altLang="en-US" sz="2600" baseline="-25000" dirty="0" err="1">
                <a:sym typeface="Symbol" pitchFamily="18" charset="2"/>
              </a:rPr>
              <a:t>k</a:t>
            </a:r>
            <a:r>
              <a:rPr lang="en-US" altLang="en-US" sz="2600" dirty="0">
                <a:sym typeface="Symbol" pitchFamily="18" charset="2"/>
              </a:rPr>
              <a:t>(m</a:t>
            </a:r>
            <a:r>
              <a:rPr lang="en-US" altLang="en-US" sz="2600" baseline="-25000" dirty="0">
                <a:sym typeface="Symbol" pitchFamily="18" charset="2"/>
              </a:rPr>
              <a:t>i</a:t>
            </a:r>
            <a:r>
              <a:rPr lang="en-US" altLang="en-US" sz="2600" dirty="0">
                <a:sym typeface="Symbol" pitchFamily="18" charset="2"/>
              </a:rPr>
              <a:t>  c</a:t>
            </a:r>
            <a:r>
              <a:rPr lang="en-US" altLang="en-US" sz="2600" baseline="-25000" dirty="0">
                <a:sym typeface="Symbol" pitchFamily="18" charset="2"/>
              </a:rPr>
              <a:t>i-1</a:t>
            </a:r>
            <a:r>
              <a:rPr lang="en-US" altLang="en-US" sz="2600" dirty="0">
                <a:sym typeface="Symbol" pitchFamily="18" charset="2"/>
              </a:rPr>
              <a:t>)</a:t>
            </a:r>
          </a:p>
          <a:p>
            <a:pPr lvl="1"/>
            <a:r>
              <a:rPr lang="en-US" altLang="en-US" sz="3000" dirty="0"/>
              <a:t>Output c</a:t>
            </a:r>
            <a:r>
              <a:rPr lang="en-US" altLang="en-US" sz="3000" baseline="-25000" dirty="0"/>
              <a:t>0</a:t>
            </a:r>
            <a:r>
              <a:rPr lang="en-US" altLang="en-US" sz="3000" dirty="0"/>
              <a:t>, c</a:t>
            </a:r>
            <a:r>
              <a:rPr lang="en-US" altLang="en-US" sz="3000" baseline="-25000" dirty="0"/>
              <a:t>1</a:t>
            </a:r>
            <a:r>
              <a:rPr lang="en-US" altLang="en-US" sz="3000" dirty="0"/>
              <a:t>, …, </a:t>
            </a:r>
            <a:r>
              <a:rPr lang="en-US" altLang="en-US" sz="3000" dirty="0" err="1"/>
              <a:t>c</a:t>
            </a:r>
            <a:r>
              <a:rPr lang="en-US" altLang="en-US" sz="3000" baseline="-25000" dirty="0" err="1"/>
              <a:t>t</a:t>
            </a:r>
            <a:endParaRPr lang="en-US" altLang="en-US" sz="3000" dirty="0"/>
          </a:p>
          <a:p>
            <a:pPr lvl="1"/>
            <a:endParaRPr lang="en-US" altLang="en-US" dirty="0"/>
          </a:p>
          <a:p>
            <a:r>
              <a:rPr lang="en-US" altLang="en-US" sz="3500" dirty="0"/>
              <a:t>Decryption?</a:t>
            </a:r>
          </a:p>
          <a:p>
            <a:pPr lvl="1"/>
            <a:r>
              <a:rPr lang="en-US" altLang="en-US" sz="3000" dirty="0"/>
              <a:t> Requires F to be invertible, i.e., a permutation</a:t>
            </a:r>
          </a:p>
          <a:p>
            <a:endParaRPr lang="en-US" altLang="en-US" sz="3500" dirty="0"/>
          </a:p>
          <a:p>
            <a:r>
              <a:rPr lang="en-US" altLang="en-US" sz="3500" dirty="0" err="1"/>
              <a:t>Ciphertext</a:t>
            </a:r>
            <a:r>
              <a:rPr lang="en-US" altLang="en-US" sz="3500" dirty="0"/>
              <a:t> expansion is just 1 block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855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CBC-mode encryption</a:t>
            </a:r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3622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281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143000" y="2225398"/>
            <a:ext cx="4780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IV</a:t>
            </a:r>
            <a:endParaRPr lang="en-US" altLang="en-US" dirty="0">
              <a:latin typeface="+mn-lt"/>
            </a:endParaRPr>
          </a:p>
        </p:txBody>
      </p:sp>
      <p:cxnSp>
        <p:nvCxnSpPr>
          <p:cNvPr id="16" name="Straight Arrow Connector 16"/>
          <p:cNvCxnSpPr>
            <a:cxnSpLocks noChangeShapeType="1"/>
          </p:cNvCxnSpPr>
          <p:nvPr/>
        </p:nvCxnSpPr>
        <p:spPr bwMode="auto">
          <a:xfrm>
            <a:off x="2857500" y="420276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5607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3" name="Straight Arrow Connector 51"/>
          <p:cNvCxnSpPr>
            <a:cxnSpLocks noChangeShapeType="1"/>
          </p:cNvCxnSpPr>
          <p:nvPr/>
        </p:nvCxnSpPr>
        <p:spPr bwMode="auto">
          <a:xfrm>
            <a:off x="1390829" y="2708930"/>
            <a:ext cx="0" cy="27876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55"/>
          <p:cNvSpPr txBox="1">
            <a:spLocks noChangeArrowheads="1"/>
          </p:cNvSpPr>
          <p:nvPr/>
        </p:nvSpPr>
        <p:spPr bwMode="auto">
          <a:xfrm>
            <a:off x="1201924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0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5" name="TextBox 56"/>
          <p:cNvSpPr txBox="1">
            <a:spLocks noChangeArrowheads="1"/>
          </p:cNvSpPr>
          <p:nvPr/>
        </p:nvSpPr>
        <p:spPr bwMode="auto">
          <a:xfrm>
            <a:off x="2667000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9" name="Straight Arrow Connector 16"/>
          <p:cNvCxnSpPr>
            <a:cxnSpLocks noChangeShapeType="1"/>
          </p:cNvCxnSpPr>
          <p:nvPr/>
        </p:nvCxnSpPr>
        <p:spPr bwMode="auto">
          <a:xfrm>
            <a:off x="2857500" y="193899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24"/>
          <p:cNvSpPr txBox="1">
            <a:spLocks noChangeArrowheads="1"/>
          </p:cNvSpPr>
          <p:nvPr/>
        </p:nvSpPr>
        <p:spPr bwMode="auto">
          <a:xfrm>
            <a:off x="2647157" y="231840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42" name="Straight Arrow Connector 35"/>
          <p:cNvCxnSpPr>
            <a:cxnSpLocks noChangeShapeType="1"/>
          </p:cNvCxnSpPr>
          <p:nvPr/>
        </p:nvCxnSpPr>
        <p:spPr bwMode="auto">
          <a:xfrm>
            <a:off x="2857500" y="262320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>
          <a:xfrm>
            <a:off x="1390829" y="4501218"/>
            <a:ext cx="668158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058986" y="254938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058986" y="254938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>
            <a:spLocks noChangeArrowheads="1"/>
          </p:cNvSpPr>
          <p:nvPr/>
        </p:nvSpPr>
        <p:spPr bwMode="auto">
          <a:xfrm>
            <a:off x="39624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2283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58" name="Straight Arrow Connector 16"/>
          <p:cNvCxnSpPr>
            <a:cxnSpLocks noChangeShapeType="1"/>
          </p:cNvCxnSpPr>
          <p:nvPr/>
        </p:nvCxnSpPr>
        <p:spPr bwMode="auto">
          <a:xfrm>
            <a:off x="44577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17"/>
          <p:cNvSpPr txBox="1">
            <a:spLocks noChangeArrowheads="1"/>
          </p:cNvSpPr>
          <p:nvPr/>
        </p:nvSpPr>
        <p:spPr bwMode="auto">
          <a:xfrm>
            <a:off x="41609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60" name="TextBox 56"/>
          <p:cNvSpPr txBox="1">
            <a:spLocks noChangeArrowheads="1"/>
          </p:cNvSpPr>
          <p:nvPr/>
        </p:nvSpPr>
        <p:spPr bwMode="auto">
          <a:xfrm>
            <a:off x="4267200" y="541020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1" name="Straight Arrow Connector 16"/>
          <p:cNvCxnSpPr>
            <a:cxnSpLocks noChangeShapeType="1"/>
          </p:cNvCxnSpPr>
          <p:nvPr/>
        </p:nvCxnSpPr>
        <p:spPr bwMode="auto">
          <a:xfrm>
            <a:off x="44577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24"/>
          <p:cNvSpPr txBox="1">
            <a:spLocks noChangeArrowheads="1"/>
          </p:cNvSpPr>
          <p:nvPr/>
        </p:nvSpPr>
        <p:spPr bwMode="auto">
          <a:xfrm>
            <a:off x="42473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63" name="Straight Arrow Connector 35"/>
          <p:cNvCxnSpPr>
            <a:cxnSpLocks noChangeShapeType="1"/>
          </p:cNvCxnSpPr>
          <p:nvPr/>
        </p:nvCxnSpPr>
        <p:spPr bwMode="auto">
          <a:xfrm>
            <a:off x="44577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>
          <a:xfrm>
            <a:off x="28575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6591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36591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>
            <a:spLocks noChangeArrowheads="1"/>
          </p:cNvSpPr>
          <p:nvPr/>
        </p:nvSpPr>
        <p:spPr bwMode="auto">
          <a:xfrm>
            <a:off x="67818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0477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9" name="Straight Arrow Connector 16"/>
          <p:cNvCxnSpPr>
            <a:cxnSpLocks noChangeShapeType="1"/>
          </p:cNvCxnSpPr>
          <p:nvPr/>
        </p:nvCxnSpPr>
        <p:spPr bwMode="auto">
          <a:xfrm>
            <a:off x="72771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Box 17"/>
          <p:cNvSpPr txBox="1">
            <a:spLocks noChangeArrowheads="1"/>
          </p:cNvSpPr>
          <p:nvPr/>
        </p:nvSpPr>
        <p:spPr bwMode="auto">
          <a:xfrm>
            <a:off x="6980384" y="1529418"/>
            <a:ext cx="5484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m</a:t>
            </a:r>
            <a:r>
              <a:rPr lang="en-US" altLang="en-US" sz="2800" baseline="-25000" dirty="0" err="1">
                <a:latin typeface="+mn-lt"/>
              </a:rPr>
              <a:t>t</a:t>
            </a:r>
            <a:endParaRPr lang="en-US" altLang="en-US" sz="2800" dirty="0">
              <a:latin typeface="+mn-lt"/>
            </a:endParaRPr>
          </a:p>
        </p:txBody>
      </p:sp>
      <p:sp>
        <p:nvSpPr>
          <p:cNvPr id="71" name="TextBox 56"/>
          <p:cNvSpPr txBox="1">
            <a:spLocks noChangeArrowheads="1"/>
          </p:cNvSpPr>
          <p:nvPr/>
        </p:nvSpPr>
        <p:spPr bwMode="auto">
          <a:xfrm>
            <a:off x="7086600" y="5410200"/>
            <a:ext cx="417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c</a:t>
            </a:r>
            <a:r>
              <a:rPr lang="en-US" altLang="en-US" sz="2800" baseline="-25000" dirty="0" err="1">
                <a:latin typeface="+mn-lt"/>
              </a:rPr>
              <a:t>t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2" name="Straight Arrow Connector 16"/>
          <p:cNvCxnSpPr>
            <a:cxnSpLocks noChangeShapeType="1"/>
          </p:cNvCxnSpPr>
          <p:nvPr/>
        </p:nvCxnSpPr>
        <p:spPr bwMode="auto">
          <a:xfrm>
            <a:off x="72771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Box 24"/>
          <p:cNvSpPr txBox="1">
            <a:spLocks noChangeArrowheads="1"/>
          </p:cNvSpPr>
          <p:nvPr/>
        </p:nvSpPr>
        <p:spPr bwMode="auto">
          <a:xfrm>
            <a:off x="70667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74" name="Straight Arrow Connector 35"/>
          <p:cNvCxnSpPr>
            <a:cxnSpLocks noChangeShapeType="1"/>
          </p:cNvCxnSpPr>
          <p:nvPr/>
        </p:nvCxnSpPr>
        <p:spPr bwMode="auto">
          <a:xfrm>
            <a:off x="72771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>
          <a:xfrm>
            <a:off x="59436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4785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4785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3340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17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CBC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Theorem: If F is a pseudorandom permutation, then CBC mode is CPA-secure</a:t>
            </a:r>
          </a:p>
          <a:p>
            <a:endParaRPr lang="en-US" dirty="0"/>
          </a:p>
          <a:p>
            <a:r>
              <a:rPr lang="en-US" dirty="0"/>
              <a:t>Proof is more complicated than for CTR mode </a:t>
            </a:r>
          </a:p>
        </p:txBody>
      </p:sp>
    </p:spTree>
    <p:extLst>
      <p:ext uri="{BB962C8B-B14F-4D97-AF65-F5344CB8AC3E}">
        <p14:creationId xmlns:p14="http://schemas.microsoft.com/office/powerpoint/2010/main" val="40176056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Message integrity</a:t>
            </a:r>
          </a:p>
        </p:txBody>
      </p:sp>
    </p:spTree>
    <p:extLst>
      <p:ext uri="{BB962C8B-B14F-4D97-AF65-F5344CB8AC3E}">
        <p14:creationId xmlns:p14="http://schemas.microsoft.com/office/powerpoint/2010/main" val="30267526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Secrecy vs. integrity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 far we have been concerned with ensuring </a:t>
            </a:r>
            <a:r>
              <a:rPr lang="en-US" i="1" dirty="0"/>
              <a:t>secrecy</a:t>
            </a:r>
            <a:r>
              <a:rPr lang="en-US" dirty="0"/>
              <a:t> of communication</a:t>
            </a:r>
          </a:p>
          <a:p>
            <a:endParaRPr lang="en-US" dirty="0"/>
          </a:p>
          <a:p>
            <a:r>
              <a:rPr lang="en-US" dirty="0"/>
              <a:t>What about </a:t>
            </a:r>
            <a:r>
              <a:rPr lang="en-US" i="1" dirty="0"/>
              <a:t>integrity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I.e., ensuring that a received message originated from the intended party, and was not modified</a:t>
            </a:r>
          </a:p>
          <a:p>
            <a:endParaRPr lang="en-US" dirty="0"/>
          </a:p>
          <a:p>
            <a:r>
              <a:rPr lang="en-US" dirty="0"/>
              <a:t>Standard error-correction not enough!</a:t>
            </a:r>
          </a:p>
          <a:p>
            <a:pPr lvl="1"/>
            <a:r>
              <a:rPr lang="en-US" dirty="0"/>
              <a:t>The right tool is a </a:t>
            </a:r>
            <a:r>
              <a:rPr lang="en-US" i="1" dirty="0"/>
              <a:t>message authentication code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58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security (high level)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Replace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 with a random function f</a:t>
            </a:r>
          </a:p>
          <a:p>
            <a:r>
              <a:rPr lang="en-US" dirty="0"/>
              <a:t>When f is evaluated on a </a:t>
            </a:r>
            <a:r>
              <a:rPr lang="en-US" b="1" dirty="0"/>
              <a:t>new</a:t>
            </a:r>
            <a:r>
              <a:rPr lang="en-US" dirty="0"/>
              <a:t> input, the result is uniform and independent of everything else</a:t>
            </a:r>
          </a:p>
          <a:p>
            <a:r>
              <a:rPr lang="en-US" dirty="0"/>
              <a:t>Bound the adversary’s success probability assuming that the input to f when computing the challenge ciphertext is not used elsewhere</a:t>
            </a:r>
          </a:p>
          <a:p>
            <a:r>
              <a:rPr lang="en-US" dirty="0"/>
              <a:t>Argue that the input to f when computing the challenge ciphertext is not used elsewhere except with negligible probability</a:t>
            </a:r>
          </a:p>
        </p:txBody>
      </p:sp>
    </p:spTree>
    <p:extLst>
      <p:ext uri="{BB962C8B-B14F-4D97-AF65-F5344CB8AC3E}">
        <p14:creationId xmlns:p14="http://schemas.microsoft.com/office/powerpoint/2010/main" val="351915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Passive attacks vs. active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 we have been considered only </a:t>
            </a:r>
            <a:r>
              <a:rPr lang="en-US" i="1" dirty="0"/>
              <a:t>passive</a:t>
            </a:r>
            <a:r>
              <a:rPr lang="en-US" dirty="0"/>
              <a:t> (i.e., eavesdropping) attacks</a:t>
            </a:r>
          </a:p>
          <a:p>
            <a:pPr lvl="1"/>
            <a:r>
              <a:rPr lang="en-US" dirty="0"/>
              <a:t>Attacker simply observes the channel (even if it might also carry out a chosen-plaintext attack)</a:t>
            </a:r>
          </a:p>
          <a:p>
            <a:pPr lvl="1"/>
            <a:endParaRPr lang="en-US" dirty="0"/>
          </a:p>
          <a:p>
            <a:r>
              <a:rPr lang="en-US" dirty="0"/>
              <a:t>In the setting of integrity, we explicitly consider </a:t>
            </a:r>
            <a:r>
              <a:rPr lang="en-US" i="1" dirty="0"/>
              <a:t>active</a:t>
            </a:r>
            <a:r>
              <a:rPr lang="en-US" dirty="0"/>
              <a:t> attacks</a:t>
            </a:r>
          </a:p>
          <a:p>
            <a:pPr lvl="1"/>
            <a:r>
              <a:rPr lang="en-US" dirty="0"/>
              <a:t>Attacker has full control over the channel</a:t>
            </a:r>
          </a:p>
        </p:txBody>
      </p:sp>
    </p:spTree>
    <p:extLst>
      <p:ext uri="{BB962C8B-B14F-4D97-AF65-F5344CB8AC3E}">
        <p14:creationId xmlns:p14="http://schemas.microsoft.com/office/powerpoint/2010/main" val="3634446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07451" y="4124980"/>
            <a:ext cx="471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90800" y="34290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09796" y="2895600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648200" y="3416083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153628" y="2882683"/>
            <a:ext cx="5613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m’</a:t>
            </a:r>
          </a:p>
        </p:txBody>
      </p:sp>
    </p:spTree>
    <p:extLst>
      <p:ext uri="{BB962C8B-B14F-4D97-AF65-F5344CB8AC3E}">
        <p14:creationId xmlns:p14="http://schemas.microsoft.com/office/powerpoint/2010/main" val="16113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7" grpId="0" animBg="1"/>
      <p:bldP spid="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6522" y="4124980"/>
            <a:ext cx="18934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</a:p>
          <a:p>
            <a:pPr algn="ctr"/>
            <a:r>
              <a:rPr lang="en-US" sz="2800" dirty="0"/>
              <a:t>t = Mac</a:t>
            </a:r>
            <a:r>
              <a:rPr lang="en-US" sz="2800" baseline="-25000" dirty="0"/>
              <a:t>k</a:t>
            </a:r>
            <a:r>
              <a:rPr lang="en-US" sz="2800" dirty="0"/>
              <a:t>(m)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90800" y="34290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33025" y="2895600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m, 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52110" y="4201180"/>
            <a:ext cx="2532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/>
              <a:t>Vrfy</a:t>
            </a:r>
            <a:r>
              <a:rPr lang="en-US" sz="2800" baseline="-25000" dirty="0" err="1"/>
              <a:t>k</a:t>
            </a:r>
            <a:r>
              <a:rPr lang="en-US" sz="2800" dirty="0"/>
              <a:t>(m’, t’) = 1?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648200" y="3416083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911782" y="2882683"/>
            <a:ext cx="9206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m’, t’</a:t>
            </a:r>
          </a:p>
        </p:txBody>
      </p:sp>
    </p:spTree>
    <p:extLst>
      <p:ext uri="{BB962C8B-B14F-4D97-AF65-F5344CB8AC3E}">
        <p14:creationId xmlns:p14="http://schemas.microsoft.com/office/powerpoint/2010/main" val="208808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6" grpId="0"/>
      <p:bldP spid="17" grpId="0" animBg="1"/>
      <p:bldP spid="1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667000" y="347213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114800" y="2880380"/>
            <a:ext cx="8645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m,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7453" y="4201180"/>
            <a:ext cx="471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</a:p>
        </p:txBody>
      </p:sp>
      <p:pic>
        <p:nvPicPr>
          <p:cNvPr id="1028" name="Picture 4" descr="https://openclipart.org/image/300px/svg_to_png/170059/ban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435855"/>
            <a:ext cx="1935490" cy="193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8262428" y="337310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32389395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RtTxSbFhZTNqgfopfz6NFQmA0oJvh8YbZl7qN0FGOb7T1LXaX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734" y="2834620"/>
            <a:ext cx="1671866" cy="167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88" y="16002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566228" y="206287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696402" y="2585268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03813" y="2311400"/>
            <a:ext cx="10433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m,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61582" y="2977334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m, 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19714" y="6029980"/>
            <a:ext cx="2211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/>
              <a:t>Vrfy</a:t>
            </a:r>
            <a:r>
              <a:rPr lang="en-US" sz="2800" baseline="-25000" dirty="0" err="1"/>
              <a:t>k</a:t>
            </a:r>
            <a:r>
              <a:rPr lang="en-US" sz="2800" dirty="0"/>
              <a:t>(m, t)=1?</a:t>
            </a:r>
          </a:p>
        </p:txBody>
      </p:sp>
      <p:pic>
        <p:nvPicPr>
          <p:cNvPr id="31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88" y="465760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609600" y="512028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6" name="Line 8"/>
          <p:cNvSpPr>
            <a:spLocks noChangeShapeType="1"/>
          </p:cNvSpPr>
          <p:nvPr/>
        </p:nvSpPr>
        <p:spPr bwMode="auto">
          <a:xfrm flipV="1">
            <a:off x="2696403" y="4152516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4303813" y="3937000"/>
            <a:ext cx="8777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m,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086602" y="4582180"/>
            <a:ext cx="9143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m,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75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4" grpId="0"/>
      <p:bldP spid="176136" grpId="0" animBg="1"/>
      <p:bldP spid="176136" grpId="1" animBg="1"/>
      <p:bldP spid="176137" grpId="0"/>
      <p:bldP spid="176137" grpId="1"/>
      <p:bldP spid="5" grpId="0" build="allAtOnce"/>
      <p:bldP spid="33" grpId="0"/>
      <p:bldP spid="35" grpId="0"/>
      <p:bldP spid="36" grpId="0" animBg="1"/>
      <p:bldP spid="40" grpId="0"/>
      <p:bldP spid="4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696402" y="2585268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3810000" y="2372380"/>
            <a:ext cx="1676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cookie,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5503" y="2977334"/>
            <a:ext cx="1135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cookie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57872" y="6029980"/>
            <a:ext cx="1135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cookie</a:t>
            </a:r>
          </a:p>
        </p:txBody>
      </p:sp>
      <p:sp>
        <p:nvSpPr>
          <p:cNvPr id="36" name="Line 8"/>
          <p:cNvSpPr>
            <a:spLocks noChangeShapeType="1"/>
          </p:cNvSpPr>
          <p:nvPr/>
        </p:nvSpPr>
        <p:spPr bwMode="auto">
          <a:xfrm flipV="1">
            <a:off x="2696403" y="4152516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3886200" y="3886200"/>
            <a:ext cx="16573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cookie,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2050" name="Picture 2" descr="https://openclipart.org/image/300px/svg_to_png/21256/buggi_server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98" y="1143000"/>
            <a:ext cx="1390650" cy="1913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265" y="297733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s://openclipart.org/image/300px/svg_to_png/21256/buggi_server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98" y="4253589"/>
            <a:ext cx="1390650" cy="1913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Callout 2"/>
          <p:cNvSpPr/>
          <p:nvPr/>
        </p:nvSpPr>
        <p:spPr>
          <a:xfrm>
            <a:off x="4572000" y="838200"/>
            <a:ext cx="2419350" cy="1295400"/>
          </a:xfrm>
          <a:prstGeom prst="wedgeEllipseCallout">
            <a:avLst>
              <a:gd name="adj1" fmla="val -36628"/>
              <a:gd name="adj2" fmla="val 78303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/>
              <a:t>…price=10…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566228" y="4948848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566228" y="198120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26099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encryption schemes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F be a block cipher</a:t>
            </a:r>
          </a:p>
          <a:p>
            <a:r>
              <a:rPr lang="en-US" dirty="0"/>
              <a:t>Two general CPA-attacks on a scheme</a:t>
            </a:r>
          </a:p>
          <a:p>
            <a:pPr lvl="1"/>
            <a:r>
              <a:rPr lang="en-US" dirty="0"/>
              <a:t>F not used correctly</a:t>
            </a:r>
          </a:p>
          <a:p>
            <a:pPr lvl="2"/>
            <a:r>
              <a:rPr lang="en-US" dirty="0"/>
              <a:t>(Function of) plaintext directly leaked in </a:t>
            </a:r>
            <a:r>
              <a:rPr lang="en-US" dirty="0" err="1"/>
              <a:t>ciphertext</a:t>
            </a:r>
            <a:br>
              <a:rPr lang="en-US" dirty="0"/>
            </a:br>
            <a:r>
              <a:rPr lang="en-US" dirty="0"/>
              <a:t>E.g., &lt; m,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(m) &gt;</a:t>
            </a:r>
          </a:p>
          <a:p>
            <a:pPr lvl="2"/>
            <a:r>
              <a:rPr lang="en-US" dirty="0"/>
              <a:t>F not used with a random, unknown key</a:t>
            </a:r>
            <a:br>
              <a:rPr lang="en-US" dirty="0"/>
            </a:br>
            <a:r>
              <a:rPr lang="en-US" dirty="0"/>
              <a:t>E.g., </a:t>
            </a:r>
            <a:r>
              <a:rPr lang="en-US" dirty="0" err="1"/>
              <a:t>Enc</a:t>
            </a:r>
            <a:r>
              <a:rPr lang="en-US" baseline="-25000" dirty="0" err="1"/>
              <a:t>k</a:t>
            </a:r>
            <a:r>
              <a:rPr lang="en-US" dirty="0"/>
              <a:t>(m) = &lt; r, </a:t>
            </a:r>
            <a:r>
              <a:rPr lang="en-US" dirty="0" err="1"/>
              <a:t>F</a:t>
            </a:r>
            <a:r>
              <a:rPr lang="en-US" baseline="-25000" dirty="0" err="1"/>
              <a:t>r</a:t>
            </a:r>
            <a:r>
              <a:rPr lang="en-US" dirty="0"/>
              <a:t>(m) &gt;</a:t>
            </a:r>
          </a:p>
          <a:p>
            <a:pPr lvl="1"/>
            <a:r>
              <a:rPr lang="en-US" dirty="0"/>
              <a:t>Cause F to be evaluated on the </a:t>
            </a:r>
            <a:r>
              <a:rPr lang="en-US" i="1" dirty="0"/>
              <a:t>same</a:t>
            </a:r>
            <a:r>
              <a:rPr lang="en-US" dirty="0"/>
              <a:t> input twice</a:t>
            </a:r>
          </a:p>
          <a:p>
            <a:pPr lvl="2"/>
            <a:r>
              <a:rPr lang="en-US" dirty="0"/>
              <a:t>E.g., </a:t>
            </a:r>
            <a:r>
              <a:rPr lang="en-US" dirty="0" err="1"/>
              <a:t>Enc</a:t>
            </a:r>
            <a:r>
              <a:rPr lang="en-US" baseline="-25000" dirty="0" err="1"/>
              <a:t>k</a:t>
            </a:r>
            <a:r>
              <a:rPr lang="en-US" dirty="0"/>
              <a:t>(m</a:t>
            </a:r>
            <a:r>
              <a:rPr lang="en-US" baseline="-25000" dirty="0"/>
              <a:t>1</a:t>
            </a:r>
            <a:r>
              <a:rPr lang="en-US" dirty="0"/>
              <a:t>, m</a:t>
            </a:r>
            <a:r>
              <a:rPr lang="en-US" baseline="-25000" dirty="0"/>
              <a:t>2</a:t>
            </a:r>
            <a:r>
              <a:rPr lang="en-US" dirty="0"/>
              <a:t>) = &lt; r,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(r) </a:t>
            </a:r>
            <a:r>
              <a:rPr lang="en-US" dirty="0">
                <a:sym typeface="Symbol" panose="05050102010706020507" pitchFamily="18" charset="2"/>
              </a:rPr>
              <a:t> m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(m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)  m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&gt;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Any deterministic scheme</a:t>
            </a:r>
          </a:p>
        </p:txBody>
      </p:sp>
    </p:spTree>
    <p:extLst>
      <p:ext uri="{BB962C8B-B14F-4D97-AF65-F5344CB8AC3E}">
        <p14:creationId xmlns:p14="http://schemas.microsoft.com/office/powerpoint/2010/main" val="226468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CPA-secure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shown a CPA-secure encryption scheme based on any block cipher/PRF</a:t>
            </a:r>
          </a:p>
          <a:p>
            <a:pPr lvl="1"/>
            <a:r>
              <a:rPr lang="en-US" dirty="0" err="1"/>
              <a:t>Enc</a:t>
            </a:r>
            <a:r>
              <a:rPr lang="en-US" baseline="-25000" dirty="0" err="1"/>
              <a:t>k</a:t>
            </a:r>
            <a:r>
              <a:rPr lang="en-US" dirty="0"/>
              <a:t>(m) = &lt;r,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(r) </a:t>
            </a:r>
            <a:r>
              <a:rPr lang="en-US" dirty="0">
                <a:sym typeface="Symbol"/>
              </a:rPr>
              <a:t> m&gt;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Drawbacks?</a:t>
            </a:r>
          </a:p>
          <a:p>
            <a:pPr lvl="1"/>
            <a:r>
              <a:rPr lang="en-US" dirty="0">
                <a:sym typeface="Symbol"/>
              </a:rPr>
              <a:t>Only defined for encryption of </a:t>
            </a:r>
            <a:r>
              <a:rPr lang="en-US" i="1" dirty="0">
                <a:sym typeface="Symbol"/>
              </a:rPr>
              <a:t>n</a:t>
            </a:r>
            <a:r>
              <a:rPr lang="en-US" dirty="0">
                <a:sym typeface="Symbol"/>
              </a:rPr>
              <a:t>-bit messages</a:t>
            </a:r>
          </a:p>
          <a:p>
            <a:pPr lvl="1"/>
            <a:r>
              <a:rPr lang="en-US" dirty="0">
                <a:sym typeface="Symbol"/>
              </a:rPr>
              <a:t>A 1-block plaintext results in a 2-block ciphertext</a:t>
            </a:r>
          </a:p>
        </p:txBody>
      </p:sp>
    </p:spTree>
    <p:extLst>
      <p:ext uri="{BB962C8B-B14F-4D97-AF65-F5344CB8AC3E}">
        <p14:creationId xmlns:p14="http://schemas.microsoft.com/office/powerpoint/2010/main" val="3952763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Encrypting long messages?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CPA-security </a:t>
            </a:r>
            <a:r>
              <a:rPr lang="en-US" dirty="0">
                <a:sym typeface="Symbol"/>
              </a:rPr>
              <a:t> security for the encryption of multiple messages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So, can encrypt the message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…, 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>
                <a:sym typeface="Symbol"/>
              </a:rPr>
              <a:t>t</a:t>
            </a:r>
            <a:r>
              <a:rPr lang="en-US" dirty="0">
                <a:sym typeface="Symbol"/>
              </a:rPr>
              <a:t> as </a:t>
            </a:r>
            <a:br>
              <a:rPr lang="en-US" dirty="0">
                <a:sym typeface="Symbol"/>
              </a:rPr>
            </a:b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),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(m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), …,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>
                <a:sym typeface="Symbol"/>
              </a:rPr>
              <a:t>t</a:t>
            </a:r>
            <a:r>
              <a:rPr lang="en-US" dirty="0">
                <a:sym typeface="Symbol"/>
              </a:rPr>
              <a:t>)</a:t>
            </a:r>
          </a:p>
          <a:p>
            <a:pPr lvl="1"/>
            <a:r>
              <a:rPr lang="en-US" dirty="0">
                <a:sym typeface="Symbol"/>
              </a:rPr>
              <a:t>This is also CPA-secure!</a:t>
            </a:r>
          </a:p>
          <a:p>
            <a:pPr lvl="1"/>
            <a:endParaRPr lang="en-US" dirty="0">
              <a:sym typeface="Symbo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31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ciphertext in that case is </a:t>
            </a:r>
            <a:r>
              <a:rPr lang="en-US" i="1" dirty="0"/>
              <a:t>twice</a:t>
            </a:r>
            <a:r>
              <a:rPr lang="en-US" dirty="0"/>
              <a:t> the length of the plaintext</a:t>
            </a:r>
          </a:p>
          <a:p>
            <a:pPr lvl="1"/>
            <a:r>
              <a:rPr lang="en-US" dirty="0"/>
              <a:t>I.e., </a:t>
            </a:r>
            <a:r>
              <a:rPr lang="en-US" i="1" dirty="0" err="1"/>
              <a:t>ciphertext</a:t>
            </a:r>
            <a:r>
              <a:rPr lang="en-US" i="1" dirty="0"/>
              <a:t> expansion </a:t>
            </a:r>
            <a:r>
              <a:rPr lang="en-US" dirty="0"/>
              <a:t>by a factor of two</a:t>
            </a:r>
          </a:p>
          <a:p>
            <a:endParaRPr lang="en-US" dirty="0"/>
          </a:p>
          <a:p>
            <a:r>
              <a:rPr lang="en-US" dirty="0"/>
              <a:t>Can we do better?</a:t>
            </a:r>
          </a:p>
          <a:p>
            <a:endParaRPr lang="en-US" dirty="0"/>
          </a:p>
          <a:p>
            <a:r>
              <a:rPr lang="en-US" i="1" dirty="0"/>
              <a:t>Modes of operation</a:t>
            </a:r>
            <a:endParaRPr lang="en-US" dirty="0"/>
          </a:p>
          <a:p>
            <a:pPr lvl="1"/>
            <a:r>
              <a:rPr lang="en-US" dirty="0"/>
              <a:t>Stream-cipher modes of operation</a:t>
            </a:r>
          </a:p>
          <a:p>
            <a:pPr lvl="1"/>
            <a:r>
              <a:rPr lang="en-US" dirty="0"/>
              <a:t>Block-cipher modes of operation</a:t>
            </a:r>
          </a:p>
        </p:txBody>
      </p:sp>
    </p:spTree>
    <p:extLst>
      <p:ext uri="{BB962C8B-B14F-4D97-AF65-F5344CB8AC3E}">
        <p14:creationId xmlns:p14="http://schemas.microsoft.com/office/powerpoint/2010/main" val="90289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Stream ciphers</a:t>
            </a:r>
          </a:p>
        </p:txBody>
      </p:sp>
    </p:spTree>
    <p:extLst>
      <p:ext uri="{BB962C8B-B14F-4D97-AF65-F5344CB8AC3E}">
        <p14:creationId xmlns:p14="http://schemas.microsoft.com/office/powerpoint/2010/main" val="1212107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ciphers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we defined them, PRGs are limited</a:t>
            </a:r>
          </a:p>
          <a:p>
            <a:pPr lvl="1"/>
            <a:r>
              <a:rPr lang="en-US" dirty="0"/>
              <a:t>They have fixed-length output</a:t>
            </a:r>
          </a:p>
          <a:p>
            <a:pPr lvl="1"/>
            <a:r>
              <a:rPr lang="en-US" dirty="0"/>
              <a:t>They produce output in “one shot”</a:t>
            </a:r>
          </a:p>
          <a:p>
            <a:endParaRPr lang="en-US" dirty="0"/>
          </a:p>
          <a:p>
            <a:r>
              <a:rPr lang="en-US" dirty="0"/>
              <a:t>In practice, </a:t>
            </a:r>
            <a:r>
              <a:rPr lang="en-US" i="1" dirty="0"/>
              <a:t>stream ciphers</a:t>
            </a:r>
            <a:r>
              <a:rPr lang="en-US" dirty="0"/>
              <a:t> are used </a:t>
            </a:r>
            <a:endParaRPr lang="en-US" i="1" dirty="0"/>
          </a:p>
          <a:p>
            <a:pPr lvl="1"/>
            <a:r>
              <a:rPr lang="en-US" dirty="0"/>
              <a:t>Can be viewed as producing an “infinite” stream of pseudorandom bits, on demand</a:t>
            </a:r>
          </a:p>
          <a:p>
            <a:pPr lvl="1"/>
            <a:r>
              <a:rPr lang="en-US" dirty="0"/>
              <a:t>More flexible, more efficient</a:t>
            </a:r>
          </a:p>
        </p:txBody>
      </p:sp>
    </p:spTree>
    <p:extLst>
      <p:ext uri="{BB962C8B-B14F-4D97-AF65-F5344CB8AC3E}">
        <p14:creationId xmlns:p14="http://schemas.microsoft.com/office/powerpoint/2010/main" val="374880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5105</TotalTime>
  <Words>1340</Words>
  <Application>Microsoft Office PowerPoint</Application>
  <PresentationFormat>On-screen Show (4:3)</PresentationFormat>
  <Paragraphs>274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Times New Roman</vt:lpstr>
      <vt:lpstr>Office Theme</vt:lpstr>
      <vt:lpstr>Cryptography</vt:lpstr>
      <vt:lpstr>CPA-secure encryption</vt:lpstr>
      <vt:lpstr>Proof of security (high level)</vt:lpstr>
      <vt:lpstr>Breaking encryption schemes</vt:lpstr>
      <vt:lpstr>CPA-secure encryption</vt:lpstr>
      <vt:lpstr>Encrypting long messages?</vt:lpstr>
      <vt:lpstr>Drawback</vt:lpstr>
      <vt:lpstr>PowerPoint Presentation</vt:lpstr>
      <vt:lpstr>Stream ciphers</vt:lpstr>
      <vt:lpstr>Stream ciphers</vt:lpstr>
      <vt:lpstr>Stream ciphers</vt:lpstr>
      <vt:lpstr>Stream ciphers</vt:lpstr>
      <vt:lpstr>Modes of operation</vt:lpstr>
      <vt:lpstr>Synchronized mode</vt:lpstr>
      <vt:lpstr>Synchronized mode</vt:lpstr>
      <vt:lpstr>Synchronized mode</vt:lpstr>
      <vt:lpstr>Unsynchronized mode</vt:lpstr>
      <vt:lpstr>Unsynchronized mode</vt:lpstr>
      <vt:lpstr>PowerPoint Presentation</vt:lpstr>
      <vt:lpstr>ECB mode</vt:lpstr>
      <vt:lpstr>Not just a theoretical problem!</vt:lpstr>
      <vt:lpstr>CTR mode</vt:lpstr>
      <vt:lpstr>CTR mode</vt:lpstr>
      <vt:lpstr>CTR mode</vt:lpstr>
      <vt:lpstr>CBC mode</vt:lpstr>
      <vt:lpstr>CBC-mode encryption</vt:lpstr>
      <vt:lpstr>CBC mode</vt:lpstr>
      <vt:lpstr>PowerPoint Presentation</vt:lpstr>
      <vt:lpstr>Secrecy vs. integrity</vt:lpstr>
      <vt:lpstr>Passive attacks vs. active attacks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409</cp:revision>
  <dcterms:created xsi:type="dcterms:W3CDTF">2014-06-02T02:25:30Z</dcterms:created>
  <dcterms:modified xsi:type="dcterms:W3CDTF">2022-02-22T16:12:37Z</dcterms:modified>
</cp:coreProperties>
</file>