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0" r:id="rId6"/>
    <p:sldId id="264" r:id="rId7"/>
    <p:sldId id="268" r:id="rId8"/>
    <p:sldId id="271" r:id="rId9"/>
    <p:sldId id="266" r:id="rId10"/>
    <p:sldId id="269" r:id="rId11"/>
    <p:sldId id="267" r:id="rId12"/>
    <p:sldId id="262" r:id="rId13"/>
    <p:sldId id="265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144" userDrawn="1">
          <p15:clr>
            <a:srgbClr val="A4A3A4"/>
          </p15:clr>
        </p15:guide>
        <p15:guide id="4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9"/>
    <p:restoredTop sz="76387"/>
  </p:normalViewPr>
  <p:slideViewPr>
    <p:cSldViewPr snapToGrid="0" showGuides="1">
      <p:cViewPr>
        <p:scale>
          <a:sx n="90" d="100"/>
          <a:sy n="90" d="100"/>
        </p:scale>
        <p:origin x="400" y="680"/>
      </p:cViewPr>
      <p:guideLst>
        <p:guide orient="horz" pos="2160"/>
        <p:guide pos="3840"/>
        <p:guide pos="6144"/>
        <p:guide pos="2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61B3-F3E2-A741-A4A3-A3B55345D8B2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51DE1-815F-BB4A-8138-29DCEA4A0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0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1DE1-815F-BB4A-8138-29DCEA4A05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32 virtual cores and 256GB of memory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Amazon EC2 c5.9xlarge with 70GB of RAM and Intel Xeon platinum 8124m CPU with 18 3GHz virtual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1DE1-815F-BB4A-8138-29DCEA4A05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1DE1-815F-BB4A-8138-29DCEA4A05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5466-FDEF-B4C8-3C1C-3DDACA337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CC25B-3AE7-D647-661B-AC373280F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67C8D-1F0D-F69F-1880-DB0E11E4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86909-EA2C-71D5-444F-1732B5E9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A9DE9-56D6-6AC7-C3B0-A2BE8072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6850-8B74-013A-F813-EC03BB32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3F3D5-988E-2285-365B-C55724193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34DD1-6993-6378-D7BF-23F92152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CA8C0-9364-BEF4-3024-B036A31D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74A21-5729-D13E-0AED-D9B20A66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6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BF308-6246-AF6B-3F88-51D949C5D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9E444-AEF6-5770-EB51-DEC257B5F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1E8C7-112E-4991-9947-1A993151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4131C-DB11-8D87-4E9F-78DD3600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F299F-6BFA-A538-C29C-AF6809C4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18A1-2981-388B-A552-D9203FAC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6419-2A1A-1F25-C348-4E005EDA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39330-FE72-39FB-B2AD-F119671E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C454-8B3D-BBCE-1951-AB340EF2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51A14-0B37-7A35-476C-72011959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49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B222-2B9F-CDEC-9429-FDE3D9FB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9F530-66AA-809E-4A9D-17664EA27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3E1F-996B-BA09-A3D7-17CF02D0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ED78B-C963-4F1D-9313-E6CCB516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40ED-4446-8261-DFBC-CB318BF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BF30-A4CC-F5A6-85F7-8A3B7A1E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3FE3-EC37-7195-B12D-FCFDC2E67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4447F-F014-D2C2-9C0D-B51726543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6EB9F-9F5A-A48F-023F-17CF18C0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E2429-8C0D-D56D-DA98-A7228753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5434F-2570-7289-3737-55F801C5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8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EF3B-DD80-D1E3-7D92-6BD189F7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124A-7014-FD04-2CBD-FFBFB7981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615E7-0C82-D797-D14A-5DFAF07B8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38A5B-115B-F65A-DEFD-7594DF242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D8E9C-A36F-0D9D-727E-F37D78C20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FB324-E78E-CED9-23A1-A586369A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99F30-2E1A-A0C9-4B9E-4869FDA7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FB00E-63D6-DDCA-835C-E5CA736C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7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5E5E-DD23-B611-52A6-7684461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6A531-946B-94ED-3436-3F30BA73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C7D4D-D62E-9C62-5D00-E588FC08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BACAC-8B1A-F49A-DC46-A7749041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E3CFE-4290-D53C-2EE8-7FFC36EC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D953F-D838-A29F-1ACD-FB8B5FBD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A2019-6334-99F2-FF21-53DAC23F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8E1B-4942-91C2-3B35-50E2ED10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B66B-5AEE-492B-15D1-0D564B90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4CF33-A7AC-B865-65B7-AECE079E5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4192C-5465-661C-7310-DEA04CDF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D828D-BA1D-135E-2E2A-E743CD7A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E5FA4-5FC6-8798-93B1-0AC343A3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0A9A-A40A-8B62-EC51-5C7DA3DD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82D31-9C39-5C05-9C51-7B5AC110E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92B1B-0843-B4CB-F06E-9557751D9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C6CF4-8FAE-FC8C-BA2F-519F55F4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DB7D6-373F-B5FC-68F3-1053D078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52E66-8307-14E7-A2CB-85022F90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FFB8D-5B78-2BAB-B4F5-D07212584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5431-3387-2C96-CA15-12BFB6F8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DF982-B23D-36AD-EA57-F69A31D41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EA05-3099-0A48-AADC-F3CC0B705903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B0428-5FBA-6195-93D0-760B4AEB0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7122-937A-33B6-E72E-ADAD2F9DB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2272F-5EDD-FC40-A31E-0F746958F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2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0B0C-89E4-C4B5-F54A-296EE9123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27" y="853675"/>
            <a:ext cx="11034445" cy="2387600"/>
          </a:xfrm>
        </p:spPr>
        <p:txBody>
          <a:bodyPr>
            <a:normAutofit/>
          </a:bodyPr>
          <a:lstStyle/>
          <a:p>
            <a:r>
              <a:rPr lang="en-US" sz="4800" dirty="0">
                <a:effectLst/>
                <a:latin typeface="Arial" panose="020B0604020202020204" pitchFamily="34" charset="0"/>
              </a:rPr>
              <a:t>Efficient Proofs of Software Exploitability for Real-world Processors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A1C0D-8D80-26BB-B413-571C76C196F0}"/>
              </a:ext>
            </a:extLst>
          </p:cNvPr>
          <p:cNvSpPr txBox="1"/>
          <p:nvPr/>
        </p:nvSpPr>
        <p:spPr>
          <a:xfrm>
            <a:off x="1877256" y="3808718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Matthew Green</a:t>
            </a:r>
          </a:p>
          <a:p>
            <a:pPr algn="ctr"/>
            <a:r>
              <a:rPr lang="en-US" dirty="0"/>
              <a:t>Johns Hopkins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81FC0-9E9C-01E4-4732-2757D2245972}"/>
              </a:ext>
            </a:extLst>
          </p:cNvPr>
          <p:cNvSpPr txBox="1"/>
          <p:nvPr/>
        </p:nvSpPr>
        <p:spPr>
          <a:xfrm>
            <a:off x="4946039" y="3808718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Mathias Hall-Andersen</a:t>
            </a:r>
          </a:p>
          <a:p>
            <a:pPr algn="ctr"/>
            <a:r>
              <a:rPr lang="en-US" dirty="0"/>
              <a:t>Aarhus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3CC82-A9AF-D6FA-FE4F-60C5D6CDBB79}"/>
              </a:ext>
            </a:extLst>
          </p:cNvPr>
          <p:cNvSpPr txBox="1"/>
          <p:nvPr/>
        </p:nvSpPr>
        <p:spPr>
          <a:xfrm>
            <a:off x="8231034" y="3808718"/>
            <a:ext cx="169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Eric </a:t>
            </a:r>
            <a:r>
              <a:rPr lang="en-US" dirty="0" err="1"/>
              <a:t>Hennenfent</a:t>
            </a:r>
            <a:endParaRPr lang="en-US" dirty="0"/>
          </a:p>
          <a:p>
            <a:pPr algn="ctr"/>
            <a:r>
              <a:rPr lang="en-US" dirty="0"/>
              <a:t>Trail of Bits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63808-95C1-0659-BCE8-C523BD517480}"/>
              </a:ext>
            </a:extLst>
          </p:cNvPr>
          <p:cNvSpPr txBox="1"/>
          <p:nvPr/>
        </p:nvSpPr>
        <p:spPr>
          <a:xfrm>
            <a:off x="2198659" y="4752098"/>
            <a:ext cx="187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Gabriel Kaptchuk</a:t>
            </a:r>
          </a:p>
          <a:p>
            <a:pPr algn="ctr"/>
            <a:r>
              <a:rPr lang="en-US" b="1" i="1" dirty="0"/>
              <a:t>Boston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DC0C2-14BE-8709-E7A4-C3D4EB0C0698}"/>
              </a:ext>
            </a:extLst>
          </p:cNvPr>
          <p:cNvSpPr txBox="1"/>
          <p:nvPr/>
        </p:nvSpPr>
        <p:spPr>
          <a:xfrm>
            <a:off x="5290013" y="4752100"/>
            <a:ext cx="163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Benjamin Perez</a:t>
            </a:r>
          </a:p>
          <a:p>
            <a:pPr algn="ctr"/>
            <a:r>
              <a:rPr lang="en-US" dirty="0"/>
              <a:t>Trail of 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0B0E0-243E-3A13-92AE-8F56EDC172CF}"/>
              </a:ext>
            </a:extLst>
          </p:cNvPr>
          <p:cNvSpPr txBox="1"/>
          <p:nvPr/>
        </p:nvSpPr>
        <p:spPr>
          <a:xfrm>
            <a:off x="7820857" y="4752098"/>
            <a:ext cx="251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Gijs Van </a:t>
            </a:r>
            <a:r>
              <a:rPr lang="en-US" dirty="0" err="1"/>
              <a:t>Laer</a:t>
            </a:r>
            <a:endParaRPr lang="en-US" dirty="0"/>
          </a:p>
          <a:p>
            <a:pPr algn="ctr"/>
            <a:r>
              <a:rPr lang="en-US" dirty="0"/>
              <a:t>Johns Hopkins University</a:t>
            </a:r>
          </a:p>
        </p:txBody>
      </p:sp>
      <p:pic>
        <p:nvPicPr>
          <p:cNvPr id="13" name="Picture 2" descr="Trail of Bits">
            <a:extLst>
              <a:ext uri="{FF2B5EF4-FFF2-40B4-BE49-F238E27FC236}">
                <a16:creationId xmlns:a16="http://schemas.microsoft.com/office/drawing/2014/main" id="{5A946AFD-CD9E-2927-5C15-64BFF3B13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25145" r="27340" b="25452"/>
          <a:stretch/>
        </p:blipFill>
        <p:spPr bwMode="auto">
          <a:xfrm>
            <a:off x="7937869" y="6229685"/>
            <a:ext cx="1095439" cy="6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6BBDE2B-3261-009A-96A6-168B3A4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4" b="27792"/>
          <a:stretch/>
        </p:blipFill>
        <p:spPr bwMode="auto">
          <a:xfrm>
            <a:off x="6193409" y="6323861"/>
            <a:ext cx="1542261" cy="3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538BB1D7-41C1-FB84-CC48-08741C7B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85" y="6189111"/>
            <a:ext cx="1407425" cy="6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JHU Johns Hopkins University Logo PNG Vector (EPS) Free Download">
            <a:extLst>
              <a:ext uri="{FF2B5EF4-FFF2-40B4-BE49-F238E27FC236}">
                <a16:creationId xmlns:a16="http://schemas.microsoft.com/office/drawing/2014/main" id="{EE2F6D6A-D038-56FE-4474-86E9092B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61" y="6135323"/>
            <a:ext cx="1407425" cy="62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3CC7FC-D370-DF83-60F8-146798E4FF17}"/>
              </a:ext>
            </a:extLst>
          </p:cNvPr>
          <p:cNvSpPr txBox="1"/>
          <p:nvPr/>
        </p:nvSpPr>
        <p:spPr>
          <a:xfrm>
            <a:off x="3210903" y="895981"/>
            <a:ext cx="2891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Zero-Knowledge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69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B097-6A27-867F-3920-101E2026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18"/>
            <a:ext cx="10515600" cy="1325563"/>
          </a:xfrm>
        </p:spPr>
        <p:txBody>
          <a:bodyPr/>
          <a:lstStyle/>
          <a:p>
            <a:r>
              <a:rPr lang="en-US" dirty="0"/>
              <a:t>Choosing a Zero-Knowledge Proof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8F168-1FD1-B823-9DB0-6306740283FA}"/>
              </a:ext>
            </a:extLst>
          </p:cNvPr>
          <p:cNvSpPr/>
          <p:nvPr/>
        </p:nvSpPr>
        <p:spPr>
          <a:xfrm rot="2708812">
            <a:off x="2309315" y="2431006"/>
            <a:ext cx="1482699" cy="14826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A06AA-E4E1-3E3D-DE80-E951A60956F2}"/>
              </a:ext>
            </a:extLst>
          </p:cNvPr>
          <p:cNvSpPr txBox="1"/>
          <p:nvPr/>
        </p:nvSpPr>
        <p:spPr>
          <a:xfrm>
            <a:off x="2197673" y="2909810"/>
            <a:ext cx="1705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Application Supports</a:t>
            </a:r>
          </a:p>
          <a:p>
            <a:pPr algn="ctr"/>
            <a:r>
              <a:rPr lang="en-US" sz="1400" dirty="0"/>
              <a:t> Interactivity?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159435-872E-39C9-E769-500ACE7126E7}"/>
              </a:ext>
            </a:extLst>
          </p:cNvPr>
          <p:cNvCxnSpPr>
            <a:cxnSpLocks/>
          </p:cNvCxnSpPr>
          <p:nvPr/>
        </p:nvCxnSpPr>
        <p:spPr>
          <a:xfrm>
            <a:off x="3052294" y="1646915"/>
            <a:ext cx="2382592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5A4200-AE0F-C748-11AC-3759767CCE23}"/>
              </a:ext>
            </a:extLst>
          </p:cNvPr>
          <p:cNvCxnSpPr>
            <a:cxnSpLocks/>
          </p:cNvCxnSpPr>
          <p:nvPr/>
        </p:nvCxnSpPr>
        <p:spPr>
          <a:xfrm flipV="1">
            <a:off x="3052294" y="1646915"/>
            <a:ext cx="0" cy="47701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F267F5-7D62-81AE-E7AC-FBF0BA5A08C5}"/>
              </a:ext>
            </a:extLst>
          </p:cNvPr>
          <p:cNvSpPr txBox="1"/>
          <p:nvPr/>
        </p:nvSpPr>
        <p:spPr>
          <a:xfrm>
            <a:off x="3903654" y="129766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1C2A31-6B99-099E-82CE-B1120C027620}"/>
              </a:ext>
            </a:extLst>
          </p:cNvPr>
          <p:cNvCxnSpPr>
            <a:cxnSpLocks/>
          </p:cNvCxnSpPr>
          <p:nvPr/>
        </p:nvCxnSpPr>
        <p:spPr>
          <a:xfrm>
            <a:off x="3052294" y="4697795"/>
            <a:ext cx="2382592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7EDF0A-6DCC-63B7-8B7B-DE89EA587DAF}"/>
              </a:ext>
            </a:extLst>
          </p:cNvPr>
          <p:cNvCxnSpPr>
            <a:cxnSpLocks/>
          </p:cNvCxnSpPr>
          <p:nvPr/>
        </p:nvCxnSpPr>
        <p:spPr>
          <a:xfrm flipV="1">
            <a:off x="3052294" y="4220779"/>
            <a:ext cx="0" cy="47701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FD3892-B833-4820-1129-4B1A3A014E6B}"/>
              </a:ext>
            </a:extLst>
          </p:cNvPr>
          <p:cNvSpPr txBox="1"/>
          <p:nvPr/>
        </p:nvSpPr>
        <p:spPr>
          <a:xfrm>
            <a:off x="3903654" y="434854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600818-F20F-5333-BC23-27C86FB1D44F}"/>
              </a:ext>
            </a:extLst>
          </p:cNvPr>
          <p:cNvSpPr/>
          <p:nvPr/>
        </p:nvSpPr>
        <p:spPr>
          <a:xfrm rot="2708812">
            <a:off x="5741960" y="3956445"/>
            <a:ext cx="1482699" cy="14826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3BCCDD-E459-70A9-7AFC-A1BDD25B62F0}"/>
              </a:ext>
            </a:extLst>
          </p:cNvPr>
          <p:cNvSpPr txBox="1"/>
          <p:nvPr/>
        </p:nvSpPr>
        <p:spPr>
          <a:xfrm>
            <a:off x="5868424" y="4436185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Require</a:t>
            </a:r>
          </a:p>
          <a:p>
            <a:pPr algn="ctr"/>
            <a:r>
              <a:rPr lang="en-US" sz="1400" dirty="0"/>
              <a:t> Succinctness?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52ED4D-8B54-6686-C45A-4ACE530FFEE6}"/>
              </a:ext>
            </a:extLst>
          </p:cNvPr>
          <p:cNvCxnSpPr>
            <a:cxnSpLocks/>
          </p:cNvCxnSpPr>
          <p:nvPr/>
        </p:nvCxnSpPr>
        <p:spPr>
          <a:xfrm>
            <a:off x="180304" y="3171420"/>
            <a:ext cx="1821937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39B4638-FC81-A170-E9EF-DCEDD5E00CEA}"/>
              </a:ext>
            </a:extLst>
          </p:cNvPr>
          <p:cNvSpPr txBox="1"/>
          <p:nvPr/>
        </p:nvSpPr>
        <p:spPr>
          <a:xfrm>
            <a:off x="114505" y="2475572"/>
            <a:ext cx="195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 you want to use zero-knowledge?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543204-C1C7-0768-9F82-8424034E6E49}"/>
              </a:ext>
            </a:extLst>
          </p:cNvPr>
          <p:cNvCxnSpPr>
            <a:cxnSpLocks/>
          </p:cNvCxnSpPr>
          <p:nvPr/>
        </p:nvCxnSpPr>
        <p:spPr>
          <a:xfrm>
            <a:off x="6475928" y="3171420"/>
            <a:ext cx="2382592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FC0599-D566-E4E7-349C-D3648C62639D}"/>
              </a:ext>
            </a:extLst>
          </p:cNvPr>
          <p:cNvCxnSpPr>
            <a:cxnSpLocks/>
          </p:cNvCxnSpPr>
          <p:nvPr/>
        </p:nvCxnSpPr>
        <p:spPr>
          <a:xfrm flipV="1">
            <a:off x="6475928" y="3171420"/>
            <a:ext cx="0" cy="47701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60DD37-C20C-3B51-0C57-EB41C64BF4FD}"/>
              </a:ext>
            </a:extLst>
          </p:cNvPr>
          <p:cNvSpPr txBox="1"/>
          <p:nvPr/>
        </p:nvSpPr>
        <p:spPr>
          <a:xfrm>
            <a:off x="7327288" y="2822167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DE68C05-DCE4-E7BC-655E-0E883B18C185}"/>
              </a:ext>
            </a:extLst>
          </p:cNvPr>
          <p:cNvSpPr/>
          <p:nvPr/>
        </p:nvSpPr>
        <p:spPr>
          <a:xfrm>
            <a:off x="5669798" y="1143067"/>
            <a:ext cx="1612260" cy="121532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ED1952-D11F-85BC-4A4A-64FD2952EFD7}"/>
              </a:ext>
            </a:extLst>
          </p:cNvPr>
          <p:cNvSpPr txBox="1"/>
          <p:nvPr/>
        </p:nvSpPr>
        <p:spPr>
          <a:xfrm>
            <a:off x="5590896" y="1340566"/>
            <a:ext cx="1784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VOLE-Based ZK</a:t>
            </a:r>
          </a:p>
          <a:p>
            <a:pPr algn="ctr"/>
            <a:r>
              <a:rPr lang="en-US" sz="1400" dirty="0"/>
              <a:t>(Designated Verifier)</a:t>
            </a:r>
          </a:p>
          <a:p>
            <a:pPr algn="ctr"/>
            <a:r>
              <a:rPr lang="en-US" sz="1400" dirty="0" err="1"/>
              <a:t>Eg.</a:t>
            </a:r>
            <a:r>
              <a:rPr lang="en-US" sz="1400" dirty="0"/>
              <a:t> </a:t>
            </a:r>
            <a:r>
              <a:rPr lang="en-US" sz="1400" dirty="0" err="1"/>
              <a:t>Mac’n’Cheese</a:t>
            </a:r>
            <a:endParaRPr lang="en-US" sz="14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581A26D-9935-74AC-F1AF-49C343CC832D}"/>
              </a:ext>
            </a:extLst>
          </p:cNvPr>
          <p:cNvSpPr/>
          <p:nvPr/>
        </p:nvSpPr>
        <p:spPr>
          <a:xfrm>
            <a:off x="8963255" y="2583838"/>
            <a:ext cx="1612260" cy="121532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4115E4-BD06-B393-74C7-4FF76BA661BE}"/>
              </a:ext>
            </a:extLst>
          </p:cNvPr>
          <p:cNvSpPr txBox="1"/>
          <p:nvPr/>
        </p:nvSpPr>
        <p:spPr>
          <a:xfrm>
            <a:off x="8963255" y="2846363"/>
            <a:ext cx="1612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S[NT]AR[KG]s</a:t>
            </a:r>
          </a:p>
          <a:p>
            <a:pPr algn="ctr"/>
            <a:r>
              <a:rPr lang="en-US" sz="1400" dirty="0" err="1"/>
              <a:t>Eg.</a:t>
            </a:r>
            <a:r>
              <a:rPr lang="en-US" sz="1400" dirty="0"/>
              <a:t> Groth16, Plonk, IOP-based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1B0C407-8F87-6CB5-10B9-7F9459FEA695}"/>
              </a:ext>
            </a:extLst>
          </p:cNvPr>
          <p:cNvSpPr/>
          <p:nvPr/>
        </p:nvSpPr>
        <p:spPr>
          <a:xfrm>
            <a:off x="8963255" y="5573038"/>
            <a:ext cx="1612260" cy="121532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0D0F0F-9902-5F50-D78A-BBFBAF50F00A}"/>
              </a:ext>
            </a:extLst>
          </p:cNvPr>
          <p:cNvSpPr txBox="1"/>
          <p:nvPr/>
        </p:nvSpPr>
        <p:spPr>
          <a:xfrm>
            <a:off x="8963255" y="5834758"/>
            <a:ext cx="1612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MPC-in-the-Head</a:t>
            </a:r>
          </a:p>
          <a:p>
            <a:pPr algn="ctr"/>
            <a:r>
              <a:rPr lang="en-US" sz="1400" dirty="0" err="1"/>
              <a:t>Eg.</a:t>
            </a:r>
            <a:r>
              <a:rPr lang="en-US" sz="1400" dirty="0"/>
              <a:t> </a:t>
            </a:r>
            <a:r>
              <a:rPr lang="en-US" sz="1400" dirty="0" err="1"/>
              <a:t>ZKBoo</a:t>
            </a:r>
            <a:r>
              <a:rPr lang="en-US" sz="1400" dirty="0"/>
              <a:t>, </a:t>
            </a:r>
            <a:r>
              <a:rPr lang="en-US" sz="1400" dirty="0" err="1"/>
              <a:t>Ligero</a:t>
            </a:r>
            <a:r>
              <a:rPr lang="en-US" sz="1400" dirty="0"/>
              <a:t>, KKW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DDF0FC-95B1-2FB9-ABA4-AB44C70B48BD}"/>
              </a:ext>
            </a:extLst>
          </p:cNvPr>
          <p:cNvCxnSpPr>
            <a:cxnSpLocks/>
          </p:cNvCxnSpPr>
          <p:nvPr/>
        </p:nvCxnSpPr>
        <p:spPr>
          <a:xfrm>
            <a:off x="6475928" y="6204090"/>
            <a:ext cx="2382592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3CC2B4-AF40-D172-D0DA-1C3B09CB46C2}"/>
              </a:ext>
            </a:extLst>
          </p:cNvPr>
          <p:cNvCxnSpPr>
            <a:cxnSpLocks/>
          </p:cNvCxnSpPr>
          <p:nvPr/>
        </p:nvCxnSpPr>
        <p:spPr>
          <a:xfrm flipV="1">
            <a:off x="6475928" y="5727074"/>
            <a:ext cx="0" cy="477017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83F8DE7-7E2F-A6F9-7CF5-3072CBFC9447}"/>
              </a:ext>
            </a:extLst>
          </p:cNvPr>
          <p:cNvSpPr txBox="1"/>
          <p:nvPr/>
        </p:nvSpPr>
        <p:spPr>
          <a:xfrm>
            <a:off x="7327288" y="585483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092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16" grpId="0"/>
      <p:bldP spid="17" grpId="0" animBg="1"/>
      <p:bldP spid="18" grpId="0"/>
      <p:bldP spid="21" grpId="0"/>
      <p:bldP spid="25" grpId="0"/>
      <p:bldP spid="28" grpId="0" animBg="1"/>
      <p:bldP spid="27" grpId="0"/>
      <p:bldP spid="29" grpId="0" animBg="1"/>
      <p:bldP spid="30" grpId="0"/>
      <p:bldP spid="31" grpId="0" animBg="1"/>
      <p:bldP spid="3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FF509-35EE-2308-2B8B-D08C2514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2" y="2079043"/>
            <a:ext cx="5714040" cy="2699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99DC3-D6E5-AF17-6DDD-25B7C9CF1F9B}"/>
              </a:ext>
            </a:extLst>
          </p:cNvPr>
          <p:cNvSpPr txBox="1"/>
          <p:nvPr/>
        </p:nvSpPr>
        <p:spPr>
          <a:xfrm>
            <a:off x="6509287" y="1720840"/>
            <a:ext cx="56827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Reverie – Rust Implementation of [KKW18]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Ring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Efficient permutation proof [Neff01]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Streaming &amp; memory reclamation for memory efficiency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Bit slicing across KKW18 parallel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for muti-core parallel processing</a:t>
            </a:r>
          </a:p>
        </p:txBody>
      </p:sp>
    </p:spTree>
    <p:extLst>
      <p:ext uri="{BB962C8B-B14F-4D97-AF65-F5344CB8AC3E}">
        <p14:creationId xmlns:p14="http://schemas.microsoft.com/office/powerpoint/2010/main" val="123110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A78D-64BB-C798-6DD7-5E53AE07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End-to-End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3FACC-4FD1-922B-67CE-0721718F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3" y="1867436"/>
            <a:ext cx="10907714" cy="38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43754-490F-084F-4E90-19D06E43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37" y="1933619"/>
            <a:ext cx="10807526" cy="29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631E-6DDB-F74D-0086-F6376F36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5F443-518B-8D35-D802-28E00F01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 the first working prototype for zero-knowledge proofs of exploit for real-world processors</a:t>
            </a:r>
          </a:p>
          <a:p>
            <a:endParaRPr lang="en-US" dirty="0"/>
          </a:p>
          <a:p>
            <a:r>
              <a:rPr lang="en-US" dirty="0"/>
              <a:t>Provide the first circuit-generic implementation of KKW18 zero-knowledge protocol</a:t>
            </a:r>
          </a:p>
          <a:p>
            <a:endParaRPr lang="en-US" dirty="0"/>
          </a:p>
          <a:p>
            <a:r>
              <a:rPr lang="en-US" dirty="0"/>
              <a:t>Demonstrate that using zero-knowledge for proofs of exploit is a practical approach </a:t>
            </a:r>
          </a:p>
          <a:p>
            <a:endParaRPr lang="en-US" dirty="0"/>
          </a:p>
          <a:p>
            <a:r>
              <a:rPr lang="en-US" dirty="0"/>
              <a:t>Future Work: Optimized ZK for RAM (end of summer), prototype for more complex processors (over next year)</a:t>
            </a:r>
          </a:p>
        </p:txBody>
      </p:sp>
    </p:spTree>
    <p:extLst>
      <p:ext uri="{BB962C8B-B14F-4D97-AF65-F5344CB8AC3E}">
        <p14:creationId xmlns:p14="http://schemas.microsoft.com/office/powerpoint/2010/main" val="421026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44DE-7811-F144-E418-A6F48F63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98622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D5322-16A0-9556-B8A5-F55543AD767B}"/>
              </a:ext>
            </a:extLst>
          </p:cNvPr>
          <p:cNvSpPr txBox="1"/>
          <p:nvPr/>
        </p:nvSpPr>
        <p:spPr>
          <a:xfrm>
            <a:off x="0" y="6488668"/>
            <a:ext cx="1213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 from David </a:t>
            </a:r>
            <a:r>
              <a:rPr lang="en-US" dirty="0" err="1"/>
              <a:t>Khai</a:t>
            </a:r>
            <a:r>
              <a:rPr lang="en-US" dirty="0"/>
              <a:t> and </a:t>
            </a:r>
            <a:r>
              <a:rPr lang="en-US" dirty="0" err="1"/>
              <a:t>Chimol</a:t>
            </a:r>
            <a:r>
              <a:rPr lang="en-US" dirty="0"/>
              <a:t> via. Noun Project.  Image Captures from </a:t>
            </a:r>
            <a:r>
              <a:rPr lang="en-US" dirty="0" err="1"/>
              <a:t>Microcorruption</a:t>
            </a:r>
            <a:r>
              <a:rPr lang="en-US" dirty="0"/>
              <a:t>, NIST, </a:t>
            </a:r>
            <a:r>
              <a:rPr lang="en-US" dirty="0" err="1"/>
              <a:t>HackerOne</a:t>
            </a:r>
            <a:r>
              <a:rPr lang="en-US" dirty="0"/>
              <a:t>, Hex-rays websites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A52B5-BEEF-D130-F93B-7C71E9E7A0D7}"/>
              </a:ext>
            </a:extLst>
          </p:cNvPr>
          <p:cNvSpPr txBox="1"/>
          <p:nvPr/>
        </p:nvSpPr>
        <p:spPr>
          <a:xfrm>
            <a:off x="8395320" y="150254"/>
            <a:ext cx="379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trailofbits</a:t>
            </a:r>
            <a:r>
              <a:rPr lang="en-US" dirty="0"/>
              <a:t>/reverie/</a:t>
            </a:r>
          </a:p>
        </p:txBody>
      </p:sp>
    </p:spTree>
    <p:extLst>
      <p:ext uri="{BB962C8B-B14F-4D97-AF65-F5344CB8AC3E}">
        <p14:creationId xmlns:p14="http://schemas.microsoft.com/office/powerpoint/2010/main" val="143432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C572DC5-848B-1E82-640D-AC8C84AB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9840" y="2910699"/>
            <a:ext cx="1545219" cy="1931524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BAB4A91-9CD9-892E-1B60-ECD28D06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Zero-Knowledge [GMR85, GMW86]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C96E47-BA00-8F38-CE49-D262C4CE853E}"/>
              </a:ext>
            </a:extLst>
          </p:cNvPr>
          <p:cNvCxnSpPr>
            <a:cxnSpLocks/>
          </p:cNvCxnSpPr>
          <p:nvPr/>
        </p:nvCxnSpPr>
        <p:spPr>
          <a:xfrm>
            <a:off x="3472405" y="3611301"/>
            <a:ext cx="4988689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A20104-6216-08F2-5EDB-CE07E7EECF6F}"/>
                  </a:ext>
                </a:extLst>
              </p:cNvPr>
              <p:cNvSpPr txBox="1"/>
              <p:nvPr/>
            </p:nvSpPr>
            <p:spPr>
              <a:xfrm>
                <a:off x="5799734" y="2910699"/>
                <a:ext cx="6156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A20104-6216-08F2-5EDB-CE07E7EE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734" y="2910699"/>
                <a:ext cx="61568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14BCD-0B52-A794-8BFA-FDFDF7AF3B44}"/>
              </a:ext>
            </a:extLst>
          </p:cNvPr>
          <p:cNvGrpSpPr/>
          <p:nvPr/>
        </p:nvGrpSpPr>
        <p:grpSpPr>
          <a:xfrm>
            <a:off x="2096465" y="2910699"/>
            <a:ext cx="1558844" cy="1948555"/>
            <a:chOff x="2096465" y="2910699"/>
            <a:chExt cx="1558844" cy="1948555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BB92345-9F99-44F2-1D24-F3BAFBA32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6465" y="2910699"/>
              <a:ext cx="1558844" cy="19485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E994DE4-B03F-C9A3-50D0-4930929FF131}"/>
                    </a:ext>
                  </a:extLst>
                </p:cNvPr>
                <p:cNvSpPr/>
                <p:nvPr/>
              </p:nvSpPr>
              <p:spPr>
                <a:xfrm>
                  <a:off x="3096129" y="3829706"/>
                  <a:ext cx="350301" cy="3503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E994DE4-B03F-C9A3-50D0-4930929FF1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129" y="3829706"/>
                  <a:ext cx="350301" cy="350301"/>
                </a:xfrm>
                <a:prstGeom prst="ellipse">
                  <a:avLst/>
                </a:prstGeom>
                <a:blipFill>
                  <a:blip r:embed="rId7"/>
                  <a:stretch>
                    <a:fillRect l="-58621" t="-16667" r="-10345" b="-5333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774C8B-ACCB-4127-8511-C3DCE2079BAB}"/>
                  </a:ext>
                </a:extLst>
              </p:cNvPr>
              <p:cNvSpPr txBox="1"/>
              <p:nvPr/>
            </p:nvSpPr>
            <p:spPr>
              <a:xfrm>
                <a:off x="5358458" y="1852512"/>
                <a:ext cx="14750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774C8B-ACCB-4127-8511-C3DCE2079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58" y="1852512"/>
                <a:ext cx="147508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DF2CD6-8079-DAEE-1C8C-8A761F7C532E}"/>
                  </a:ext>
                </a:extLst>
              </p:cNvPr>
              <p:cNvSpPr txBox="1"/>
              <p:nvPr/>
            </p:nvSpPr>
            <p:spPr>
              <a:xfrm>
                <a:off x="4548557" y="4669488"/>
                <a:ext cx="309488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DF2CD6-8079-DAEE-1C8C-8A761F7C5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57" y="4669488"/>
                <a:ext cx="3094886" cy="707886"/>
              </a:xfrm>
              <a:prstGeom prst="rect">
                <a:avLst/>
              </a:prstGeom>
              <a:blipFill>
                <a:blip r:embed="rId9"/>
                <a:stretch>
                  <a:fillRect l="-410" r="-410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1C51F5-61AF-1CF4-F0D1-224A904AB68E}"/>
              </a:ext>
            </a:extLst>
          </p:cNvPr>
          <p:cNvCxnSpPr>
            <a:cxnSpLocks/>
          </p:cNvCxnSpPr>
          <p:nvPr/>
        </p:nvCxnSpPr>
        <p:spPr>
          <a:xfrm>
            <a:off x="3889419" y="6077249"/>
            <a:ext cx="1004577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D120B5-5F8B-22BD-5145-7BC2065D2C07}"/>
              </a:ext>
            </a:extLst>
          </p:cNvPr>
          <p:cNvCxnSpPr>
            <a:cxnSpLocks/>
          </p:cNvCxnSpPr>
          <p:nvPr/>
        </p:nvCxnSpPr>
        <p:spPr>
          <a:xfrm flipV="1">
            <a:off x="4893996" y="5377374"/>
            <a:ext cx="0" cy="699875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6E7F69-3F5A-90E8-191D-3B174E1D3D8A}"/>
              </a:ext>
            </a:extLst>
          </p:cNvPr>
          <p:cNvSpPr txBox="1"/>
          <p:nvPr/>
        </p:nvSpPr>
        <p:spPr>
          <a:xfrm>
            <a:off x="491341" y="5630562"/>
            <a:ext cx="3306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Protocol for L</a:t>
            </a:r>
          </a:p>
          <a:p>
            <a:r>
              <a:rPr lang="en-US" dirty="0"/>
              <a:t>Reduce to NP Complete Problem </a:t>
            </a:r>
          </a:p>
          <a:p>
            <a:r>
              <a:rPr lang="en-US" dirty="0"/>
              <a:t>    (</a:t>
            </a:r>
            <a:r>
              <a:rPr lang="en-US" dirty="0" err="1"/>
              <a:t>eg.</a:t>
            </a:r>
            <a:r>
              <a:rPr lang="en-US" dirty="0"/>
              <a:t> Circuit SAT)</a:t>
            </a:r>
          </a:p>
        </p:txBody>
      </p:sp>
    </p:spTree>
    <p:extLst>
      <p:ext uri="{BB962C8B-B14F-4D97-AF65-F5344CB8AC3E}">
        <p14:creationId xmlns:p14="http://schemas.microsoft.com/office/powerpoint/2010/main" val="22497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8035-4BE6-317C-6621-12B710EA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Zero-Knowledge For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EC9E2D-FC46-57AD-318A-560D5C4D1648}"/>
                  </a:ext>
                </a:extLst>
              </p:cNvPr>
              <p:cNvSpPr txBox="1"/>
              <p:nvPr/>
            </p:nvSpPr>
            <p:spPr>
              <a:xfrm>
                <a:off x="1094728" y="2662306"/>
                <a:ext cx="1315745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EC9E2D-FC46-57AD-318A-560D5C4D1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28" y="2662306"/>
                <a:ext cx="1315745" cy="1754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6E5DC-C444-51F1-2F79-7EABB42B816C}"/>
                  </a:ext>
                </a:extLst>
              </p:cNvPr>
              <p:cNvSpPr txBox="1"/>
              <p:nvPr/>
            </p:nvSpPr>
            <p:spPr>
              <a:xfrm>
                <a:off x="2007334" y="4602266"/>
                <a:ext cx="1231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D6E5DC-C444-51F1-2F79-7EABB42B8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34" y="4602266"/>
                <a:ext cx="123123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2E1BF8-57E5-D157-6E51-2AE986539705}"/>
                  </a:ext>
                </a:extLst>
              </p:cNvPr>
              <p:cNvSpPr txBox="1"/>
              <p:nvPr/>
            </p:nvSpPr>
            <p:spPr>
              <a:xfrm>
                <a:off x="324972" y="2717864"/>
                <a:ext cx="949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2E1BF8-57E5-D157-6E51-2AE986539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2" y="2717864"/>
                <a:ext cx="949234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2EAA54-932D-DBDB-6471-F26B920DCFB3}"/>
              </a:ext>
            </a:extLst>
          </p:cNvPr>
          <p:cNvCxnSpPr>
            <a:cxnSpLocks/>
          </p:cNvCxnSpPr>
          <p:nvPr/>
        </p:nvCxnSpPr>
        <p:spPr>
          <a:xfrm>
            <a:off x="978817" y="3306699"/>
            <a:ext cx="150683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A50EE7-B7F5-0AC2-457D-2450024FF69F}"/>
              </a:ext>
            </a:extLst>
          </p:cNvPr>
          <p:cNvCxnSpPr>
            <a:cxnSpLocks/>
          </p:cNvCxnSpPr>
          <p:nvPr/>
        </p:nvCxnSpPr>
        <p:spPr>
          <a:xfrm>
            <a:off x="943892" y="3819708"/>
            <a:ext cx="150683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33E37B-173E-4A7D-D1E6-C595C2DD51BD}"/>
              </a:ext>
            </a:extLst>
          </p:cNvPr>
          <p:cNvCxnSpPr>
            <a:cxnSpLocks/>
          </p:cNvCxnSpPr>
          <p:nvPr/>
        </p:nvCxnSpPr>
        <p:spPr>
          <a:xfrm>
            <a:off x="978817" y="4416632"/>
            <a:ext cx="150683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A6F84D-B4A6-71B2-4B32-FF40DBD76AC4}"/>
              </a:ext>
            </a:extLst>
          </p:cNvPr>
          <p:cNvSpPr txBox="1"/>
          <p:nvPr/>
        </p:nvSpPr>
        <p:spPr>
          <a:xfrm>
            <a:off x="450448" y="2007507"/>
            <a:ext cx="2604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/>
              <a:t>Schnorr</a:t>
            </a:r>
            <a:r>
              <a:rPr lang="en-US" sz="2400" u="sng" dirty="0"/>
              <a:t> ID Protocol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665B5-85E1-47F6-C366-950C79E54BB4}"/>
              </a:ext>
            </a:extLst>
          </p:cNvPr>
          <p:cNvSpPr txBox="1"/>
          <p:nvPr/>
        </p:nvSpPr>
        <p:spPr>
          <a:xfrm>
            <a:off x="5052541" y="2007507"/>
            <a:ext cx="20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PQC Signatures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8E4B1-8B89-1BE9-811D-EFDF121B9FD3}"/>
              </a:ext>
            </a:extLst>
          </p:cNvPr>
          <p:cNvSpPr txBox="1"/>
          <p:nvPr/>
        </p:nvSpPr>
        <p:spPr>
          <a:xfrm>
            <a:off x="9262952" y="2007506"/>
            <a:ext cx="224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Blockchain Stuff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FAC3F4-9B43-3E8E-9B0B-63AEDDC52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007" y="2662306"/>
            <a:ext cx="4109986" cy="228705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BE7AD70-45E8-5393-F0E5-32C40FA089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7265"/>
          <a:stretch/>
        </p:blipFill>
        <p:spPr>
          <a:xfrm>
            <a:off x="9292556" y="2717864"/>
            <a:ext cx="2217486" cy="22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B097-6A27-867F-3920-101E2026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Software Exploitability Ecosystem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CF530-6300-0F58-2045-B22EBD212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646" y="1532834"/>
            <a:ext cx="5618707" cy="49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B097-6A27-867F-3920-101E2026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Software Exploitability Ecosystem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EDA09-E292-BFE6-3243-E1B20D31B01B}"/>
              </a:ext>
            </a:extLst>
          </p:cNvPr>
          <p:cNvGrpSpPr/>
          <p:nvPr/>
        </p:nvGrpSpPr>
        <p:grpSpPr>
          <a:xfrm>
            <a:off x="1620878" y="2476972"/>
            <a:ext cx="1558844" cy="1948555"/>
            <a:chOff x="2096465" y="2910699"/>
            <a:chExt cx="1558844" cy="194855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5CB93B-9CA3-FC6D-3C0E-1927368AF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96465" y="2910699"/>
              <a:ext cx="1558844" cy="19485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3C4468-2142-D676-0266-2E588B5FD2D4}"/>
                    </a:ext>
                  </a:extLst>
                </p:cNvPr>
                <p:cNvSpPr/>
                <p:nvPr/>
              </p:nvSpPr>
              <p:spPr>
                <a:xfrm>
                  <a:off x="3096129" y="3829706"/>
                  <a:ext cx="350301" cy="3503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F53C4468-2142-D676-0266-2E588B5FD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129" y="3829706"/>
                  <a:ext cx="350301" cy="350301"/>
                </a:xfrm>
                <a:prstGeom prst="ellipse">
                  <a:avLst/>
                </a:prstGeom>
                <a:blipFill>
                  <a:blip r:embed="rId4"/>
                  <a:stretch>
                    <a:fillRect l="-53333" t="-16667" r="-6667" b="-5333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3DF639-787E-F193-11D4-81E2F459E61B}"/>
              </a:ext>
            </a:extLst>
          </p:cNvPr>
          <p:cNvSpPr txBox="1"/>
          <p:nvPr/>
        </p:nvSpPr>
        <p:spPr>
          <a:xfrm>
            <a:off x="1142904" y="4056195"/>
            <a:ext cx="251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Vulnerability Researcher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01BF6A9-754F-CCAB-9995-71F357EFA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0145" y="2468245"/>
            <a:ext cx="1545219" cy="1931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501C35-7311-E3AB-3410-E19F864628E8}"/>
              </a:ext>
            </a:extLst>
          </p:cNvPr>
          <p:cNvSpPr txBox="1"/>
          <p:nvPr/>
        </p:nvSpPr>
        <p:spPr>
          <a:xfrm>
            <a:off x="8381653" y="4060154"/>
            <a:ext cx="27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Bug Bounty Administrator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9386ED-4043-65EA-7788-3EA231F3BACA}"/>
              </a:ext>
            </a:extLst>
          </p:cNvPr>
          <p:cNvCxnSpPr>
            <a:cxnSpLocks/>
          </p:cNvCxnSpPr>
          <p:nvPr/>
        </p:nvCxnSpPr>
        <p:spPr>
          <a:xfrm>
            <a:off x="3526669" y="3096146"/>
            <a:ext cx="4988689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C9C98A-1683-0C6A-6745-0076FAFC9238}"/>
              </a:ext>
            </a:extLst>
          </p:cNvPr>
          <p:cNvSpPr txBox="1"/>
          <p:nvPr/>
        </p:nvSpPr>
        <p:spPr>
          <a:xfrm>
            <a:off x="5678603" y="265221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Exploit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13B25F-1D20-0E39-2B08-A1CECC1CD8E2}"/>
              </a:ext>
            </a:extLst>
          </p:cNvPr>
          <p:cNvCxnSpPr>
            <a:cxnSpLocks/>
          </p:cNvCxnSpPr>
          <p:nvPr/>
        </p:nvCxnSpPr>
        <p:spPr>
          <a:xfrm>
            <a:off x="3533483" y="3820880"/>
            <a:ext cx="4988689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1DD451-964F-1862-0E12-D1B29FD9A184}"/>
              </a:ext>
            </a:extLst>
          </p:cNvPr>
          <p:cNvSpPr txBox="1"/>
          <p:nvPr/>
        </p:nvSpPr>
        <p:spPr>
          <a:xfrm>
            <a:off x="5685417" y="3376948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Reward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876BAE-A632-EC4F-4CAC-D1130DAE72E7}"/>
              </a:ext>
            </a:extLst>
          </p:cNvPr>
          <p:cNvSpPr/>
          <p:nvPr/>
        </p:nvSpPr>
        <p:spPr>
          <a:xfrm>
            <a:off x="5622104" y="2363345"/>
            <a:ext cx="955224" cy="947070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E6A3D-D622-A884-FA2D-2824929B3807}"/>
              </a:ext>
            </a:extLst>
          </p:cNvPr>
          <p:cNvCxnSpPr>
            <a:cxnSpLocks/>
          </p:cNvCxnSpPr>
          <p:nvPr/>
        </p:nvCxnSpPr>
        <p:spPr>
          <a:xfrm flipH="1">
            <a:off x="6577328" y="2047741"/>
            <a:ext cx="866661" cy="604473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82170A6-1EF9-8FA3-04B1-B2A37C9FC54E}"/>
              </a:ext>
            </a:extLst>
          </p:cNvPr>
          <p:cNvSpPr txBox="1"/>
          <p:nvPr/>
        </p:nvSpPr>
        <p:spPr>
          <a:xfrm>
            <a:off x="5885645" y="1676758"/>
            <a:ext cx="31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Undermines Negation Potential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4473889-2CE7-CB5A-1FAF-2B00780B64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4912" b="30901"/>
          <a:stretch/>
        </p:blipFill>
        <p:spPr>
          <a:xfrm>
            <a:off x="5564066" y="2244725"/>
            <a:ext cx="1334842" cy="89690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C71C1980-844C-5C68-6BC0-BC6A094CB11A}"/>
              </a:ext>
            </a:extLst>
          </p:cNvPr>
          <p:cNvSpPr/>
          <p:nvPr/>
        </p:nvSpPr>
        <p:spPr>
          <a:xfrm>
            <a:off x="5337992" y="1839721"/>
            <a:ext cx="1642678" cy="1628657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A80FE9-6AC0-6584-6C81-1045B8DFA5A0}"/>
              </a:ext>
            </a:extLst>
          </p:cNvPr>
          <p:cNvCxnSpPr>
            <a:cxnSpLocks/>
          </p:cNvCxnSpPr>
          <p:nvPr/>
        </p:nvCxnSpPr>
        <p:spPr>
          <a:xfrm flipH="1">
            <a:off x="6907404" y="1800434"/>
            <a:ext cx="866661" cy="604473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EFA56C8-27D8-00B7-D0ED-BB8E4DF58919}"/>
              </a:ext>
            </a:extLst>
          </p:cNvPr>
          <p:cNvSpPr txBox="1"/>
          <p:nvPr/>
        </p:nvSpPr>
        <p:spPr>
          <a:xfrm>
            <a:off x="6872680" y="1429451"/>
            <a:ext cx="164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Unreliable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07A8B8-802D-925C-5461-9BEC3666267C}"/>
                  </a:ext>
                </a:extLst>
              </p:cNvPr>
              <p:cNvSpPr txBox="1"/>
              <p:nvPr/>
            </p:nvSpPr>
            <p:spPr>
              <a:xfrm>
                <a:off x="5810277" y="2422023"/>
                <a:ext cx="6156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07A8B8-802D-925C-5461-9BEC36662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77" y="2422023"/>
                <a:ext cx="61568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791F4F7-4222-3EFA-EDEB-3B8D0E3FAAFF}"/>
              </a:ext>
            </a:extLst>
          </p:cNvPr>
          <p:cNvSpPr txBox="1"/>
          <p:nvPr/>
        </p:nvSpPr>
        <p:spPr>
          <a:xfrm>
            <a:off x="4596494" y="4565060"/>
            <a:ext cx="36589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Other Applications:</a:t>
            </a:r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Pressuring an unresponsive Bug Bounty Administrator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 need to move away from particular software</a:t>
            </a:r>
          </a:p>
        </p:txBody>
      </p:sp>
    </p:spTree>
    <p:extLst>
      <p:ext uri="{BB962C8B-B14F-4D97-AF65-F5344CB8AC3E}">
        <p14:creationId xmlns:p14="http://schemas.microsoft.com/office/powerpoint/2010/main" val="14580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7" grpId="0" animBg="1"/>
      <p:bldP spid="17" grpId="1" animBg="1"/>
      <p:bldP spid="21" grpId="0"/>
      <p:bldP spid="21" grpId="1"/>
      <p:bldP spid="25" grpId="2" animBg="1"/>
      <p:bldP spid="25" grpId="3" animBg="1"/>
      <p:bldP spid="27" grpId="0"/>
      <p:bldP spid="27" grpId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9DDC9D-7353-0E5B-458A-448ADCCE0E5E}"/>
              </a:ext>
            </a:extLst>
          </p:cNvPr>
          <p:cNvSpPr txBox="1"/>
          <p:nvPr/>
        </p:nvSpPr>
        <p:spPr>
          <a:xfrm>
            <a:off x="525302" y="736088"/>
            <a:ext cx="52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Compile Circuit from Source (</a:t>
            </a:r>
            <a:r>
              <a:rPr lang="en-US" sz="2400" u="sng" dirty="0" err="1"/>
              <a:t>eg.</a:t>
            </a:r>
            <a:r>
              <a:rPr lang="en-US" sz="2400" u="sng" dirty="0"/>
              <a:t> [HK20])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EDDCD-B287-DC1D-0533-A63402BD5508}"/>
              </a:ext>
            </a:extLst>
          </p:cNvPr>
          <p:cNvSpPr txBox="1"/>
          <p:nvPr/>
        </p:nvSpPr>
        <p:spPr>
          <a:xfrm>
            <a:off x="6726593" y="736088"/>
            <a:ext cx="546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Emulate RAM Computation (</a:t>
            </a:r>
            <a:r>
              <a:rPr lang="en-US" sz="2400" u="sng" dirty="0" err="1"/>
              <a:t>eg.</a:t>
            </a:r>
            <a:r>
              <a:rPr lang="en-US" sz="2400" u="sng" dirty="0"/>
              <a:t> [BCG+13])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3E69B-B516-927F-6060-B4DAE74F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8" y="1634194"/>
            <a:ext cx="2487350" cy="17571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CD66CD4-1F39-2287-24F4-E54CF1130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213"/>
          <a:stretch/>
        </p:blipFill>
        <p:spPr>
          <a:xfrm>
            <a:off x="4178179" y="1743995"/>
            <a:ext cx="1291262" cy="132555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6EFF0A-1CB4-7D47-6186-BFA6AD5EB698}"/>
              </a:ext>
            </a:extLst>
          </p:cNvPr>
          <p:cNvCxnSpPr>
            <a:cxnSpLocks/>
          </p:cNvCxnSpPr>
          <p:nvPr/>
        </p:nvCxnSpPr>
        <p:spPr>
          <a:xfrm>
            <a:off x="2910625" y="2406771"/>
            <a:ext cx="1004577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8E6101A-FCF2-F04C-7AF0-666E0EEC7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972" y="1577992"/>
            <a:ext cx="5031346" cy="2125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6A13F9-A77C-4421-C0A1-FF469189540F}"/>
              </a:ext>
            </a:extLst>
          </p:cNvPr>
          <p:cNvSpPr txBox="1"/>
          <p:nvPr/>
        </p:nvSpPr>
        <p:spPr>
          <a:xfrm>
            <a:off x="5130094" y="3831170"/>
            <a:ext cx="193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Our Approach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6D77193-BC75-C008-B42F-72944F7E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99" y="4548660"/>
            <a:ext cx="3051802" cy="1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B097-6A27-867F-3920-101E2026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33"/>
            <a:ext cx="10515600" cy="1325563"/>
          </a:xfrm>
        </p:spPr>
        <p:txBody>
          <a:bodyPr/>
          <a:lstStyle/>
          <a:p>
            <a:r>
              <a:rPr lang="en-US" dirty="0"/>
              <a:t>Our System (Inspired by </a:t>
            </a:r>
            <a:r>
              <a:rPr lang="en-US" sz="4400" dirty="0"/>
              <a:t>[BCG+13])</a:t>
            </a:r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13D30B-922A-25D1-AF5F-63D0B0270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213"/>
          <a:stretch/>
        </p:blipFill>
        <p:spPr>
          <a:xfrm>
            <a:off x="1914241" y="2954403"/>
            <a:ext cx="973358" cy="9992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81390BB-B028-3F53-B1A1-71933963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213"/>
          <a:stretch/>
        </p:blipFill>
        <p:spPr>
          <a:xfrm>
            <a:off x="9308953" y="2944184"/>
            <a:ext cx="973358" cy="99920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3D6D097-EAB2-F5FB-BB88-B37284ABBA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213"/>
          <a:stretch/>
        </p:blipFill>
        <p:spPr>
          <a:xfrm>
            <a:off x="4827062" y="2954403"/>
            <a:ext cx="973358" cy="99920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0D3545-14DF-E3EA-7D53-0316F4EF5D2F}"/>
              </a:ext>
            </a:extLst>
          </p:cNvPr>
          <p:cNvSpPr/>
          <p:nvPr/>
        </p:nvSpPr>
        <p:spPr>
          <a:xfrm>
            <a:off x="93341" y="3145562"/>
            <a:ext cx="1738648" cy="5669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Initial Processor State (Public)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B9F7DAF-A855-10F7-131A-4FCB47642DC7}"/>
              </a:ext>
            </a:extLst>
          </p:cNvPr>
          <p:cNvSpPr/>
          <p:nvPr/>
        </p:nvSpPr>
        <p:spPr>
          <a:xfrm>
            <a:off x="2986306" y="3160323"/>
            <a:ext cx="1738648" cy="5669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Processor State (Hidden)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D99E054-E503-307C-0269-AFE3241F1191}"/>
              </a:ext>
            </a:extLst>
          </p:cNvPr>
          <p:cNvSpPr/>
          <p:nvPr/>
        </p:nvSpPr>
        <p:spPr>
          <a:xfrm>
            <a:off x="7493379" y="3145535"/>
            <a:ext cx="1738648" cy="5669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Processor State (Hidden)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7E4ABF-7691-DDAE-1DCA-12B2F7034A8D}"/>
              </a:ext>
            </a:extLst>
          </p:cNvPr>
          <p:cNvSpPr/>
          <p:nvPr/>
        </p:nvSpPr>
        <p:spPr>
          <a:xfrm>
            <a:off x="10359237" y="3145535"/>
            <a:ext cx="1738648" cy="5669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Final Processor State (Public)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4D42A-0FC5-4AD9-D226-DF5D1ED24C84}"/>
              </a:ext>
            </a:extLst>
          </p:cNvPr>
          <p:cNvSpPr txBox="1"/>
          <p:nvPr/>
        </p:nvSpPr>
        <p:spPr>
          <a:xfrm>
            <a:off x="5748270" y="2954403"/>
            <a:ext cx="746975" cy="64633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9CE0CD9-9D33-3706-60F6-DA1F27312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213"/>
          <a:stretch/>
        </p:blipFill>
        <p:spPr>
          <a:xfrm>
            <a:off x="6443095" y="2944184"/>
            <a:ext cx="973358" cy="99920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52DD47-BF66-14B7-C557-2F820C8A54E6}"/>
              </a:ext>
            </a:extLst>
          </p:cNvPr>
          <p:cNvCxnSpPr>
            <a:cxnSpLocks/>
          </p:cNvCxnSpPr>
          <p:nvPr/>
        </p:nvCxnSpPr>
        <p:spPr>
          <a:xfrm>
            <a:off x="2400300" y="2286858"/>
            <a:ext cx="0" cy="543052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51F8F0-E464-3234-38AE-38DC79BDA905}"/>
              </a:ext>
            </a:extLst>
          </p:cNvPr>
          <p:cNvSpPr txBox="1"/>
          <p:nvPr/>
        </p:nvSpPr>
        <p:spPr>
          <a:xfrm>
            <a:off x="1348606" y="1640527"/>
            <a:ext cx="210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Circuit Models </a:t>
            </a:r>
            <a:r>
              <a:rPr lang="en-US" u="sng" dirty="0"/>
              <a:t>Real</a:t>
            </a:r>
            <a:r>
              <a:rPr lang="en-US" dirty="0"/>
              <a:t> Processor Semantics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D63ECD8-8539-BACA-9343-6BA13C03DBB4}"/>
              </a:ext>
            </a:extLst>
          </p:cNvPr>
          <p:cNvSpPr/>
          <p:nvPr/>
        </p:nvSpPr>
        <p:spPr>
          <a:xfrm>
            <a:off x="93341" y="4565155"/>
            <a:ext cx="1738649" cy="11643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(Public)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7DF27B9-C2B0-C4CA-A421-C5DF5A16B8AA}"/>
              </a:ext>
            </a:extLst>
          </p:cNvPr>
          <p:cNvSpPr/>
          <p:nvPr/>
        </p:nvSpPr>
        <p:spPr>
          <a:xfrm>
            <a:off x="2986305" y="4565155"/>
            <a:ext cx="1738649" cy="11643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(Hidden)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58E3678-27E7-EB21-7398-BD6070DA352B}"/>
              </a:ext>
            </a:extLst>
          </p:cNvPr>
          <p:cNvSpPr/>
          <p:nvPr/>
        </p:nvSpPr>
        <p:spPr>
          <a:xfrm>
            <a:off x="7502929" y="4565155"/>
            <a:ext cx="1738649" cy="11643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(Hidden)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A604F3C-D3A4-EACA-2720-0880EADF9FB2}"/>
              </a:ext>
            </a:extLst>
          </p:cNvPr>
          <p:cNvSpPr/>
          <p:nvPr/>
        </p:nvSpPr>
        <p:spPr>
          <a:xfrm>
            <a:off x="10359236" y="4563567"/>
            <a:ext cx="1738649" cy="11643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(Hidden)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D63D6C-6801-3C5F-D303-94578149A055}"/>
              </a:ext>
            </a:extLst>
          </p:cNvPr>
          <p:cNvCxnSpPr>
            <a:cxnSpLocks/>
          </p:cNvCxnSpPr>
          <p:nvPr/>
        </p:nvCxnSpPr>
        <p:spPr>
          <a:xfrm flipV="1">
            <a:off x="1351289" y="3953608"/>
            <a:ext cx="562952" cy="447685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44C4D87-7270-7E72-E794-101FC536B2B9}"/>
              </a:ext>
            </a:extLst>
          </p:cNvPr>
          <p:cNvSpPr txBox="1"/>
          <p:nvPr/>
        </p:nvSpPr>
        <p:spPr>
          <a:xfrm rot="19200000">
            <a:off x="1136335" y="3889561"/>
            <a:ext cx="6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255E3D-1605-2BD0-6CDD-B1812DECCECF}"/>
              </a:ext>
            </a:extLst>
          </p:cNvPr>
          <p:cNvCxnSpPr>
            <a:cxnSpLocks/>
          </p:cNvCxnSpPr>
          <p:nvPr/>
        </p:nvCxnSpPr>
        <p:spPr>
          <a:xfrm flipV="1">
            <a:off x="4354064" y="3953608"/>
            <a:ext cx="562952" cy="447685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343036E-EFDD-8D20-E5EF-B485150269A7}"/>
              </a:ext>
            </a:extLst>
          </p:cNvPr>
          <p:cNvSpPr txBox="1"/>
          <p:nvPr/>
        </p:nvSpPr>
        <p:spPr>
          <a:xfrm rot="19200000">
            <a:off x="4139110" y="3889561"/>
            <a:ext cx="69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C74BE9-7698-4FB3-12BA-E3F5E43C3FFC}"/>
              </a:ext>
            </a:extLst>
          </p:cNvPr>
          <p:cNvCxnSpPr>
            <a:cxnSpLocks/>
          </p:cNvCxnSpPr>
          <p:nvPr/>
        </p:nvCxnSpPr>
        <p:spPr>
          <a:xfrm flipV="1">
            <a:off x="8836754" y="3953607"/>
            <a:ext cx="562952" cy="447685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FBD427D-9432-2998-FF4F-E029A6B603A4}"/>
              </a:ext>
            </a:extLst>
          </p:cNvPr>
          <p:cNvSpPr txBox="1"/>
          <p:nvPr/>
        </p:nvSpPr>
        <p:spPr>
          <a:xfrm rot="19200000">
            <a:off x="8621800" y="3889560"/>
            <a:ext cx="69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4C8F1C7-F393-60ED-A0DC-21CF74E6B5B2}"/>
              </a:ext>
            </a:extLst>
          </p:cNvPr>
          <p:cNvCxnSpPr>
            <a:cxnSpLocks/>
          </p:cNvCxnSpPr>
          <p:nvPr/>
        </p:nvCxnSpPr>
        <p:spPr>
          <a:xfrm>
            <a:off x="2921006" y="4007337"/>
            <a:ext cx="458298" cy="393955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A827C9F-0A06-2856-5600-A03E2B178A84}"/>
              </a:ext>
            </a:extLst>
          </p:cNvPr>
          <p:cNvSpPr txBox="1"/>
          <p:nvPr/>
        </p:nvSpPr>
        <p:spPr>
          <a:xfrm rot="2400000">
            <a:off x="2836621" y="3889559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15AC11-15BC-555C-A4C1-B9BC6FC3DE45}"/>
              </a:ext>
            </a:extLst>
          </p:cNvPr>
          <p:cNvCxnSpPr>
            <a:cxnSpLocks/>
          </p:cNvCxnSpPr>
          <p:nvPr/>
        </p:nvCxnSpPr>
        <p:spPr>
          <a:xfrm>
            <a:off x="7478568" y="4007338"/>
            <a:ext cx="458298" cy="393955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4D69014-EED6-F8DB-6FCD-B78878546A63}"/>
              </a:ext>
            </a:extLst>
          </p:cNvPr>
          <p:cNvSpPr txBox="1"/>
          <p:nvPr/>
        </p:nvSpPr>
        <p:spPr>
          <a:xfrm rot="2400000">
            <a:off x="7394183" y="38895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1DF43C6-1FA3-083B-FA68-D52872174CF4}"/>
              </a:ext>
            </a:extLst>
          </p:cNvPr>
          <p:cNvCxnSpPr>
            <a:cxnSpLocks/>
          </p:cNvCxnSpPr>
          <p:nvPr/>
        </p:nvCxnSpPr>
        <p:spPr>
          <a:xfrm>
            <a:off x="10234099" y="4006571"/>
            <a:ext cx="458298" cy="393955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AC4E34E-7A5A-6C46-EC89-D4CAE675B745}"/>
              </a:ext>
            </a:extLst>
          </p:cNvPr>
          <p:cNvSpPr txBox="1"/>
          <p:nvPr/>
        </p:nvSpPr>
        <p:spPr>
          <a:xfrm rot="2400000">
            <a:off x="10149714" y="3888793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35789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8" grpId="0"/>
      <p:bldP spid="20" grpId="0" animBg="1"/>
      <p:bldP spid="21" grpId="0" animBg="1"/>
      <p:bldP spid="22" grpId="0" animBg="1"/>
      <p:bldP spid="23" grpId="0" animBg="1"/>
      <p:bldP spid="26" grpId="0"/>
      <p:bldP spid="28" grpId="0"/>
      <p:bldP spid="31" grpId="0"/>
      <p:bldP spid="33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8E7AD7-D717-5002-3C03-F2321A54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76936"/>
            <a:ext cx="7772400" cy="31041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E42EEA-3BF5-16C2-FDE6-50E0F73B22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Microcorruption</a:t>
            </a:r>
            <a:r>
              <a:rPr lang="en-US" dirty="0"/>
              <a:t> Embedded CTF</a:t>
            </a:r>
          </a:p>
        </p:txBody>
      </p:sp>
    </p:spTree>
    <p:extLst>
      <p:ext uri="{BB962C8B-B14F-4D97-AF65-F5344CB8AC3E}">
        <p14:creationId xmlns:p14="http://schemas.microsoft.com/office/powerpoint/2010/main" val="141851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45456-4801-1384-BB2E-32785B619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278" y="2165440"/>
            <a:ext cx="5375525" cy="2681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3103F-8654-D5B0-F8B4-42B5F12526F7}"/>
              </a:ext>
            </a:extLst>
          </p:cNvPr>
          <p:cNvSpPr txBox="1"/>
          <p:nvPr/>
        </p:nvSpPr>
        <p:spPr>
          <a:xfrm>
            <a:off x="543595" y="1720840"/>
            <a:ext cx="5847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New Challenges When Modeling Processor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Lots of Instructions (bigger circuit, lower efficiency)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</a:t>
            </a:r>
            <a:r>
              <a:rPr lang="en-US" dirty="0" err="1"/>
              <a:t>Syscalls</a:t>
            </a:r>
            <a:r>
              <a:rPr lang="en-US" dirty="0"/>
              <a:t> (Implemented via a Co-Processor)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User Input, System RAND,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 Decoding is non-trivial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(Multiple addressing modes,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 modifying programs requires programs to live in writeable memory</a:t>
            </a:r>
          </a:p>
        </p:txBody>
      </p:sp>
    </p:spTree>
    <p:extLst>
      <p:ext uri="{BB962C8B-B14F-4D97-AF65-F5344CB8AC3E}">
        <p14:creationId xmlns:p14="http://schemas.microsoft.com/office/powerpoint/2010/main" val="4137775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488</Words>
  <Application>Microsoft Macintosh PowerPoint</Application>
  <PresentationFormat>Widescreen</PresentationFormat>
  <Paragraphs>132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Efficient Proofs of Software Exploitability for Real-world Processors</vt:lpstr>
      <vt:lpstr>Zero-Knowledge [GMR85, GMW86] </vt:lpstr>
      <vt:lpstr>Zero-Knowledge For What?</vt:lpstr>
      <vt:lpstr>Software Exploitability Ecosystem</vt:lpstr>
      <vt:lpstr>Software Exploitability Ecosystem</vt:lpstr>
      <vt:lpstr>PowerPoint Presentation</vt:lpstr>
      <vt:lpstr>Our System (Inspired by [BCG+13]) </vt:lpstr>
      <vt:lpstr>PowerPoint Presentation</vt:lpstr>
      <vt:lpstr>PowerPoint Presentation</vt:lpstr>
      <vt:lpstr>Choosing a Zero-Knowledge Proof System</vt:lpstr>
      <vt:lpstr>PowerPoint Presentation</vt:lpstr>
      <vt:lpstr>An End-to-End System</vt:lpstr>
      <vt:lpstr>PowerPoint Presentation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Proofs of Software Exploitability for Real-world Processors</dc:title>
  <dc:creator>Kaptchuk, Gabriel</dc:creator>
  <cp:lastModifiedBy>Kaptchuk, Gabriel</cp:lastModifiedBy>
  <cp:revision>10</cp:revision>
  <dcterms:created xsi:type="dcterms:W3CDTF">2023-07-11T19:23:57Z</dcterms:created>
  <dcterms:modified xsi:type="dcterms:W3CDTF">2023-07-13T06:59:09Z</dcterms:modified>
</cp:coreProperties>
</file>