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7" r:id="rId2"/>
    <p:sldId id="285" r:id="rId3"/>
    <p:sldId id="286" r:id="rId4"/>
    <p:sldId id="287" r:id="rId5"/>
    <p:sldId id="289" r:id="rId6"/>
    <p:sldId id="290" r:id="rId7"/>
    <p:sldId id="291" r:id="rId8"/>
    <p:sldId id="292" r:id="rId9"/>
    <p:sldId id="259" r:id="rId10"/>
    <p:sldId id="293" r:id="rId11"/>
    <p:sldId id="307" r:id="rId12"/>
    <p:sldId id="308" r:id="rId13"/>
    <p:sldId id="295" r:id="rId14"/>
    <p:sldId id="294" r:id="rId15"/>
    <p:sldId id="296" r:id="rId16"/>
    <p:sldId id="297" r:id="rId17"/>
    <p:sldId id="312" r:id="rId18"/>
    <p:sldId id="300" r:id="rId19"/>
    <p:sldId id="298" r:id="rId20"/>
    <p:sldId id="299" r:id="rId21"/>
    <p:sldId id="267" r:id="rId22"/>
    <p:sldId id="269" r:id="rId23"/>
    <p:sldId id="268" r:id="rId24"/>
    <p:sldId id="271" r:id="rId25"/>
    <p:sldId id="272" r:id="rId26"/>
    <p:sldId id="273" r:id="rId27"/>
    <p:sldId id="303" r:id="rId28"/>
    <p:sldId id="262" r:id="rId29"/>
    <p:sldId id="314" r:id="rId30"/>
    <p:sldId id="276" r:id="rId31"/>
    <p:sldId id="279" r:id="rId32"/>
    <p:sldId id="284" r:id="rId33"/>
    <p:sldId id="310" r:id="rId34"/>
    <p:sldId id="282" r:id="rId35"/>
    <p:sldId id="311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0" y="60"/>
      </p:cViewPr>
      <p:guideLst>
        <p:guide orient="horz" pos="2136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3B681-F130-4F69-8508-BCA6FAEF5E8F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78B6A-4040-4469-8020-8B9B77772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8ADC-02B7-4B90-9DC6-A13535F4779E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5179-E745-4D19-B1A9-33C638E3FD23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374-A55E-44A0-A01B-ABE8DD96327F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A54E-DDC0-4580-9CBC-CA1BB9011376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8FF-ABBC-47F9-937D-4BE724A54A19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AAC5F-162F-41B3-9330-ACF6EC70530B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F33E-B14B-43CD-85D3-4E8D57D6AF53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86BF-2426-4D6A-A60C-C5434459B442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3B1A-85C6-40E1-8A3D-C5B04BABB77A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CF4B6BF-26B0-4BA5-AF0D-BF5FCE5EA4B8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054E-0124-4164-9DE4-BA6E5075D7A7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28792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60213"/>
            <a:ext cx="10058400" cy="474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66DFA9E-0C9F-4FD7-A5C1-B322AF411604}" type="datetime1">
              <a:rPr lang="en-US" smtClean="0"/>
              <a:t>8/23/2015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08239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emberingemil.org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1" y="716280"/>
            <a:ext cx="9845040" cy="267462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Oblivious Data Structures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0248" y="3529493"/>
            <a:ext cx="8787950" cy="857250"/>
          </a:xfrm>
        </p:spPr>
        <p:txBody>
          <a:bodyPr>
            <a:noAutofit/>
          </a:bodyPr>
          <a:lstStyle/>
          <a:p>
            <a:r>
              <a:rPr lang="en-US" sz="2800" cap="none" dirty="0"/>
              <a:t>Xiao Shaun Wang, </a:t>
            </a:r>
            <a:r>
              <a:rPr lang="en-US" sz="2800" b="1" i="1" cap="none" dirty="0"/>
              <a:t>Kartik </a:t>
            </a:r>
            <a:r>
              <a:rPr lang="en-US" sz="2800" b="1" i="1" cap="none" dirty="0" err="1"/>
              <a:t>Nayak</a:t>
            </a:r>
            <a:r>
              <a:rPr lang="en-US" sz="2800" cap="none" dirty="0"/>
              <a:t>, Chang Liu, T-H. Hubert Chan, Elaine Shi, Emil </a:t>
            </a:r>
            <a:r>
              <a:rPr lang="en-US" sz="2800" cap="none" dirty="0" err="1"/>
              <a:t>Stefanov</a:t>
            </a:r>
            <a:r>
              <a:rPr lang="en-US" sz="2800" cap="none" dirty="0"/>
              <a:t>, Yan Huang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19" y="4820214"/>
            <a:ext cx="1076565" cy="1076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776" y="4890315"/>
            <a:ext cx="992872" cy="1126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20" y="4770116"/>
            <a:ext cx="1126663" cy="11266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81" y="2968079"/>
            <a:ext cx="5691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computeFrequency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[]):</a:t>
            </a:r>
          </a:p>
          <a:p>
            <a:r>
              <a:rPr lang="en-US" sz="4000" dirty="0" smtClean="0"/>
              <a:t>	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r>
              <a:rPr lang="en-US" sz="4000" dirty="0" smtClean="0"/>
              <a:t>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arr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:=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mem[x]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mem[x] :=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freq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+ 1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88353"/>
              </p:ext>
            </p:extLst>
          </p:nvPr>
        </p:nvGraphicFramePr>
        <p:xfrm>
          <a:off x="10714181" y="639856"/>
          <a:ext cx="554182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97396" y="176414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97396" y="32443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87816" y="51123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298238" y="21012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301609" y="25048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298238" y="43533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298238" y="39692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285658" y="36204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98238" y="28750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98238" y="47079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85658" y="5467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98238" y="13944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98238" y="10162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98238" y="66070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0806" y="2003672"/>
            <a:ext cx="4333036" cy="3096846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85942" y="2779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Access Pattern Graph for a RAM program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269658" y="1952345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281396" y="3390900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10759438" y="1779535"/>
            <a:ext cx="4622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62614"/>
              </p:ext>
            </p:extLst>
          </p:nvPr>
        </p:nvGraphicFramePr>
        <p:xfrm>
          <a:off x="1225081" y="1435404"/>
          <a:ext cx="536425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425"/>
                <a:gridCol w="536425"/>
                <a:gridCol w="536425"/>
                <a:gridCol w="536425"/>
                <a:gridCol w="536425"/>
                <a:gridCol w="536425"/>
                <a:gridCol w="536425"/>
                <a:gridCol w="536425"/>
                <a:gridCol w="536425"/>
                <a:gridCol w="5364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6381" y="125424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rr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[]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5490" y="5698120"/>
            <a:ext cx="5822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Blowup: O(log</a:t>
            </a:r>
            <a:r>
              <a:rPr lang="en-US" sz="30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N / log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</a:rPr>
              <a:t>log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 N)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[KLO’12]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0303393" y="-23623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mem[]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8" grpId="0" animBg="1"/>
      <p:bldP spid="11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2220320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Some real world programs may have limited access patterns due to:</a:t>
            </a:r>
          </a:p>
          <a:p>
            <a:r>
              <a:rPr lang="en-US" sz="4400" dirty="0" smtClean="0"/>
              <a:t>1. Inherent structure in the data or</a:t>
            </a:r>
          </a:p>
          <a:p>
            <a:r>
              <a:rPr lang="en-US" sz="4400" dirty="0" smtClean="0"/>
              <a:t>2. Locality of accesses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71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222702"/>
            <a:ext cx="5247291" cy="638535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Bounded-degree trees</a:t>
            </a:r>
          </a:p>
          <a:p>
            <a:pPr algn="ctr"/>
            <a:endParaRPr lang="en-US" sz="4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Trees, Stack, Queue, Heap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Blowup: O(log N)</a:t>
            </a:r>
          </a:p>
          <a:p>
            <a:pPr algn="ctr"/>
            <a:endParaRPr lang="en-US" sz="3600" dirty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7950" y="222702"/>
            <a:ext cx="5247291" cy="63853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Access pattern graphs with low doubling dimensions</a:t>
            </a:r>
          </a:p>
          <a:p>
            <a:pPr algn="ctr"/>
            <a:endParaRPr lang="en-US" sz="40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Linked list,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Deque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         2-dim Grid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Blowup: O(12</a:t>
            </a:r>
            <a:r>
              <a:rPr lang="en-US" sz="36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log</a:t>
            </a:r>
            <a:r>
              <a:rPr lang="en-US" sz="36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2-1/d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N)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d=1: O(log N)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d=2: O(log</a:t>
            </a:r>
            <a:r>
              <a:rPr lang="en-US" sz="36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1.5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N)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(d: doubling dim)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3435" y="6212869"/>
            <a:ext cx="671754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ORAM: O(log</a:t>
            </a:r>
            <a:r>
              <a:rPr lang="en-US" sz="36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N / log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log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N)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[KLO’12]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485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783" y="2779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Access Pattern Graph for a Stack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85469"/>
              </p:ext>
            </p:extLst>
          </p:nvPr>
        </p:nvGraphicFramePr>
        <p:xfrm>
          <a:off x="9811092" y="1574800"/>
          <a:ext cx="554182" cy="37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8234589" y="2107242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1072" y="2642494"/>
            <a:ext cx="5691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push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(stack, value)</a:t>
            </a:r>
          </a:p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value :=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pop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(stack)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14" y="1676400"/>
            <a:ext cx="942975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5287" y="23011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55287" y="37813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56129" y="26382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59500" y="30418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56129" y="48903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56129" y="45062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43549" y="41574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6129" y="34120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356129" y="19314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56129" y="1553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234589" y="1743881"/>
            <a:ext cx="101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37340" y="1544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381" y="1367876"/>
            <a:ext cx="56918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search(x, root):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while(true):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if x =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root.data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return root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else if x &lt; </a:t>
            </a:r>
            <a:r>
              <a:rPr lang="en-US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root.data</a:t>
            </a:r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root :=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root.left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else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root :=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root.right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4709" y="1108364"/>
            <a:ext cx="4925290" cy="3930071"/>
            <a:chOff x="6504709" y="1108364"/>
            <a:chExt cx="4925290" cy="3930071"/>
          </a:xfrm>
        </p:grpSpPr>
        <p:sp>
          <p:nvSpPr>
            <p:cNvPr id="4" name="Oval 3"/>
            <p:cNvSpPr/>
            <p:nvPr/>
          </p:nvSpPr>
          <p:spPr>
            <a:xfrm>
              <a:off x="8506691" y="1108364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9730509" y="2590800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8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10582" y="259079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709563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9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097818" y="4290290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067963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504709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2" name="Straight Connector 11"/>
            <p:cNvCxnSpPr>
              <a:stCxn id="4" idx="3"/>
              <a:endCxn id="6" idx="7"/>
            </p:cNvCxnSpPr>
            <p:nvPr/>
          </p:nvCxnSpPr>
          <p:spPr>
            <a:xfrm flipH="1">
              <a:off x="7925513" y="1746946"/>
              <a:ext cx="686683" cy="953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3"/>
              <a:endCxn id="10" idx="0"/>
            </p:cNvCxnSpPr>
            <p:nvPr/>
          </p:nvCxnSpPr>
          <p:spPr>
            <a:xfrm flipH="1">
              <a:off x="6864927" y="3229381"/>
              <a:ext cx="551160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" idx="5"/>
              <a:endCxn id="5" idx="1"/>
            </p:cNvCxnSpPr>
            <p:nvPr/>
          </p:nvCxnSpPr>
          <p:spPr>
            <a:xfrm>
              <a:off x="9121622" y="1746946"/>
              <a:ext cx="714392" cy="953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5"/>
              <a:endCxn id="9" idx="0"/>
            </p:cNvCxnSpPr>
            <p:nvPr/>
          </p:nvCxnSpPr>
          <p:spPr>
            <a:xfrm>
              <a:off x="7925513" y="3229381"/>
              <a:ext cx="502668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3"/>
              <a:endCxn id="8" idx="0"/>
            </p:cNvCxnSpPr>
            <p:nvPr/>
          </p:nvCxnSpPr>
          <p:spPr>
            <a:xfrm flipH="1">
              <a:off x="9458036" y="3229382"/>
              <a:ext cx="377978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" idx="5"/>
              <a:endCxn id="7" idx="0"/>
            </p:cNvCxnSpPr>
            <p:nvPr/>
          </p:nvCxnSpPr>
          <p:spPr>
            <a:xfrm>
              <a:off x="10345440" y="3229382"/>
              <a:ext cx="724341" cy="1060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648613" y="277918"/>
            <a:ext cx="10421167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Access Pattern Graph for a Binary Search Tree</a:t>
            </a:r>
            <a:endParaRPr lang="en-US" sz="4400" dirty="0"/>
          </a:p>
        </p:txBody>
      </p:sp>
      <p:cxnSp>
        <p:nvCxnSpPr>
          <p:cNvPr id="20" name="Straight Arrow Connector 19"/>
          <p:cNvCxnSpPr>
            <a:endCxn id="4" idx="7"/>
          </p:cNvCxnSpPr>
          <p:nvPr/>
        </p:nvCxnSpPr>
        <p:spPr>
          <a:xfrm flipH="1">
            <a:off x="9121622" y="550126"/>
            <a:ext cx="821323" cy="6678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65" y="1570242"/>
            <a:ext cx="4535536" cy="331827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09" y="1027855"/>
            <a:ext cx="3172968" cy="31638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373748" y="126378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For structures with tree-like access patterns, we achieve a blowup of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O(log N)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666" y="5398968"/>
            <a:ext cx="11623588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Oblivious RAM achieves O(log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N/log </a:t>
            </a:r>
            <a:r>
              <a:rPr lang="en-US" sz="4400" dirty="0" err="1" smtClean="0"/>
              <a:t>log</a:t>
            </a:r>
            <a:r>
              <a:rPr lang="en-US" sz="4400" dirty="0" smtClean="0"/>
              <a:t> N) </a:t>
            </a:r>
            <a:r>
              <a:rPr lang="en-US" sz="3200" dirty="0" smtClean="0"/>
              <a:t>[KLO’12]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8433" y="3160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Access Pattern Graph on a Grid-like Structure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1838325"/>
            <a:ext cx="5772150" cy="3695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58433" y="1625818"/>
            <a:ext cx="475297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dirty="0" smtClean="0"/>
              <a:t>After </a:t>
            </a:r>
            <a:r>
              <a:rPr lang="en-US" sz="38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n-US" sz="3800" dirty="0"/>
              <a:t> </a:t>
            </a:r>
            <a:r>
              <a:rPr lang="en-US" sz="3800" dirty="0" smtClean="0"/>
              <a:t>accesses, the farthest you can go       is </a:t>
            </a:r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k </a:t>
            </a:r>
            <a:r>
              <a:rPr lang="en-US" sz="3800" dirty="0" smtClean="0"/>
              <a:t>hops away</a:t>
            </a:r>
            <a:endParaRPr lang="en-US" sz="3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3658" y="4010025"/>
            <a:ext cx="475297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dirty="0" smtClean="0"/>
              <a:t>Accesses show “</a:t>
            </a:r>
            <a:r>
              <a:rPr lang="en-US" sz="4200" b="1" dirty="0" smtClean="0">
                <a:solidFill>
                  <a:schemeClr val="accent2">
                    <a:lumMod val="75000"/>
                  </a:schemeClr>
                </a:solidFill>
              </a:rPr>
              <a:t>locality</a:t>
            </a:r>
            <a:r>
              <a:rPr lang="en-US" sz="4200" dirty="0" smtClean="0"/>
              <a:t>”</a:t>
            </a:r>
            <a:endParaRPr lang="en-US" sz="4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56592" y="795185"/>
            <a:ext cx="8743950" cy="128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For the grid structure, we achieve a blowup of 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O(log</a:t>
            </a:r>
            <a:r>
              <a:rPr lang="en-US" sz="6000" b="1" baseline="30000" dirty="0" smtClean="0">
                <a:solidFill>
                  <a:schemeClr val="accent2">
                    <a:lumMod val="75000"/>
                  </a:schemeClr>
                </a:solidFill>
              </a:rPr>
              <a:t>1.5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N)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8992" y="5398968"/>
            <a:ext cx="981998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Oblivious RAM achieves O(log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N/log </a:t>
            </a:r>
            <a:r>
              <a:rPr lang="en-US" sz="4400" dirty="0" err="1" smtClean="0"/>
              <a:t>log</a:t>
            </a:r>
            <a:r>
              <a:rPr lang="en-US" sz="4400" dirty="0" smtClean="0"/>
              <a:t> N)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09" y="1027855"/>
            <a:ext cx="3172968" cy="31638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29" y="1557169"/>
            <a:ext cx="8040205" cy="1833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83" y="4219870"/>
            <a:ext cx="6734175" cy="9429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58433" y="31601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More Data Structures that Exhibit Locality</a:t>
            </a:r>
            <a:endParaRPr lang="en-US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9695" y="2273708"/>
            <a:ext cx="281305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Linked List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9695" y="4319644"/>
            <a:ext cx="281305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 smtClean="0"/>
              <a:t>Deque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5948218" y="1320800"/>
            <a:ext cx="1099127" cy="517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1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96209" y="688445"/>
            <a:ext cx="8743950" cy="128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For linked list and </a:t>
            </a:r>
            <a:r>
              <a:rPr lang="en-US" sz="6000" b="1" dirty="0" err="1" smtClean="0">
                <a:solidFill>
                  <a:schemeClr val="tx1"/>
                </a:solidFill>
              </a:rPr>
              <a:t>deque</a:t>
            </a:r>
            <a:r>
              <a:rPr lang="en-US" sz="6000" b="1" dirty="0" smtClean="0">
                <a:solidFill>
                  <a:schemeClr val="tx1"/>
                </a:solidFill>
              </a:rPr>
              <a:t>, we achieve a blowup of 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O(log 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4789" y="688444"/>
            <a:ext cx="8743950" cy="1288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For graphs with low doubling dimensions, we achieve a blowup of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O(12</a:t>
            </a:r>
            <a:r>
              <a:rPr lang="en-US" sz="6000" b="1" baseline="30000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log</a:t>
            </a:r>
            <a:r>
              <a:rPr lang="en-US" sz="6000" b="1" baseline="30000" dirty="0" smtClean="0">
                <a:solidFill>
                  <a:schemeClr val="accent2">
                    <a:lumMod val="75000"/>
                  </a:schemeClr>
                </a:solidFill>
              </a:rPr>
              <a:t>2-1/d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N)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d: doubling dimension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8992" y="5398968"/>
            <a:ext cx="9819985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Oblivious RAM achieves O(log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N/log </a:t>
            </a:r>
            <a:r>
              <a:rPr lang="en-US" sz="4400" dirty="0" err="1" smtClean="0"/>
              <a:t>log</a:t>
            </a:r>
            <a:r>
              <a:rPr lang="en-US" sz="4400" dirty="0" smtClean="0"/>
              <a:t> N)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09" y="1027855"/>
            <a:ext cx="3172968" cy="31638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7272" y="1720907"/>
            <a:ext cx="308975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Emails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Photos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Videos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Financial data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Medical records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Genome data</a:t>
            </a:r>
          </a:p>
          <a:p>
            <a:pPr algn="ctr">
              <a:spcBef>
                <a:spcPct val="0"/>
              </a:spcBef>
            </a:pPr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……</a:t>
            </a: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571500" indent="-571500">
              <a:spcBef>
                <a:spcPct val="0"/>
              </a:spcBef>
              <a:buFont typeface="Arial" pitchFamily="34" charset="0"/>
              <a:buChar char="•"/>
            </a:pPr>
            <a:endParaRPr lang="en-US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88379" y="101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accent6"/>
                </a:solidFill>
                <a:latin typeface="Arial Rounded MT Bold" pitchFamily="34" charset="0"/>
              </a:rPr>
              <a:t>Sensitive Data in the Cloud</a:t>
            </a:r>
            <a:endParaRPr lang="en-US" sz="4000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6861" y="2998113"/>
            <a:ext cx="49999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Encrypt your data!</a:t>
            </a:r>
            <a:endParaRPr lang="en-US" sz="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19062" y="1241589"/>
            <a:ext cx="4733985" cy="4713461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Bounded degree trees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Pointer-based technique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252791" y="1229936"/>
            <a:ext cx="4763329" cy="474267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+mj-lt"/>
                <a:cs typeface="Times New Roman" panose="02020603050405020304" pitchFamily="18" charset="0"/>
              </a:rPr>
              <a:t>Access pattern graphs with low doubling dimensions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Locality-based technique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2396" y="399145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How do we reduce the blowup?</a:t>
            </a:r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1383" y="4218433"/>
            <a:ext cx="312934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Tree, Stack, </a:t>
            </a:r>
          </a:p>
          <a:p>
            <a:pPr algn="ctr"/>
            <a:r>
              <a:rPr lang="en-US" sz="3000" dirty="0" smtClean="0"/>
              <a:t>Queue, Heap</a:t>
            </a:r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4295" y="4657097"/>
            <a:ext cx="3129342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Linked list, </a:t>
            </a:r>
            <a:r>
              <a:rPr lang="en-US" sz="3000" dirty="0" err="1" smtClean="0"/>
              <a:t>Deque</a:t>
            </a:r>
            <a:r>
              <a:rPr lang="en-US" sz="3000" dirty="0" smtClean="0"/>
              <a:t>, 2-dim Grid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2909" y="6178827"/>
            <a:ext cx="3031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Blowup: O(log N)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3533" y="6189783"/>
            <a:ext cx="4318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Blowup: O(12</a:t>
            </a:r>
            <a:r>
              <a:rPr lang="en-US" sz="3200" baseline="300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log</a:t>
            </a:r>
            <a:r>
              <a:rPr lang="en-US" sz="3200" baseline="300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2-1/d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N)</a:t>
            </a:r>
          </a:p>
        </p:txBody>
      </p:sp>
    </p:spTree>
    <p:extLst>
      <p:ext uri="{BB962C8B-B14F-4D97-AF65-F5344CB8AC3E}">
        <p14:creationId xmlns:p14="http://schemas.microsoft.com/office/powerpoint/2010/main" val="41544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6" grpId="1"/>
      <p:bldP spid="8" grpId="0"/>
      <p:bldP spid="8" grpId="1"/>
      <p:bldP spid="7" grpId="0"/>
      <p:bldP spid="7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Position-based ORAM</a:t>
            </a:r>
            <a:endParaRPr lang="en-US" dirty="0"/>
          </a:p>
        </p:txBody>
      </p:sp>
      <p:sp>
        <p:nvSpPr>
          <p:cNvPr id="222" name="Slide Number Placeholder 223"/>
          <p:cNvSpPr>
            <a:spLocks noGrp="1"/>
          </p:cNvSpPr>
          <p:nvPr>
            <p:ph type="sldNum" sz="quarter" idx="12"/>
          </p:nvPr>
        </p:nvSpPr>
        <p:spPr>
          <a:xfrm>
            <a:off x="9900458" y="6448355"/>
            <a:ext cx="1312025" cy="365125"/>
          </a:xfrm>
        </p:spPr>
        <p:txBody>
          <a:bodyPr/>
          <a:lstStyle/>
          <a:p>
            <a:fld id="{869B2144-3D73-4793-B44D-71DBFFBD24B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2550282" y="5486588"/>
            <a:ext cx="4575175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355395" y="5486588"/>
            <a:ext cx="350837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latin typeface="Palatino Linotype" panose="02040502050505030304" pitchFamily="18" charset="0"/>
                <a:cs typeface="Times New Roman" pitchFamily="18" charset="0"/>
              </a:rPr>
              <a:t>l</a:t>
            </a:r>
            <a:endParaRPr lang="en-US" i="1" dirty="0">
              <a:solidFill>
                <a:srgbClr val="FFFF00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379313" y="59198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7121664" y="547721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21735" y="2967335"/>
            <a:ext cx="118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23399" y="550209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35" name="Isosceles Triangle 234"/>
          <p:cNvSpPr/>
          <p:nvPr/>
        </p:nvSpPr>
        <p:spPr>
          <a:xfrm>
            <a:off x="2578858" y="1325194"/>
            <a:ext cx="4575174" cy="3025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TextBox 235"/>
          <p:cNvSpPr txBox="1"/>
          <p:nvPr/>
        </p:nvSpPr>
        <p:spPr>
          <a:xfrm>
            <a:off x="6267345" y="1949498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ORAM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38" name="Straight Connector 237"/>
          <p:cNvCxnSpPr/>
          <p:nvPr/>
        </p:nvCxnSpPr>
        <p:spPr>
          <a:xfrm>
            <a:off x="153749" y="4952326"/>
            <a:ext cx="1174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866445" y="1325194"/>
            <a:ext cx="992187" cy="3492759"/>
            <a:chOff x="4866445" y="1325194"/>
            <a:chExt cx="992187" cy="3492759"/>
          </a:xfrm>
        </p:grpSpPr>
        <p:sp>
          <p:nvSpPr>
            <p:cNvPr id="239" name="Rectangle 238"/>
            <p:cNvSpPr/>
            <p:nvPr/>
          </p:nvSpPr>
          <p:spPr>
            <a:xfrm>
              <a:off x="5507795" y="4360452"/>
              <a:ext cx="350837" cy="4575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solidFill>
                    <a:srgbClr val="FFFF00"/>
                  </a:solidFill>
                  <a:latin typeface="Palatino Linotype" panose="02040502050505030304" pitchFamily="18" charset="0"/>
                  <a:cs typeface="Times New Roman" pitchFamily="18" charset="0"/>
                </a:rPr>
                <a:t>l</a:t>
              </a:r>
              <a:endParaRPr lang="en-US" i="1" dirty="0">
                <a:solidFill>
                  <a:srgbClr val="FFFF00"/>
                </a:solidFill>
                <a:latin typeface="Palatino Linotype" panose="02040502050505030304" pitchFamily="18" charset="0"/>
                <a:cs typeface="Times New Roman" pitchFamily="18" charset="0"/>
              </a:endParaRPr>
            </a:p>
          </p:txBody>
        </p:sp>
        <p:cxnSp>
          <p:nvCxnSpPr>
            <p:cNvPr id="241" name="Straight Connector 240"/>
            <p:cNvCxnSpPr>
              <a:stCxn id="235" idx="0"/>
            </p:cNvCxnSpPr>
            <p:nvPr/>
          </p:nvCxnSpPr>
          <p:spPr>
            <a:xfrm>
              <a:off x="4866445" y="1325194"/>
              <a:ext cx="182989" cy="10763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5046110" y="2410927"/>
              <a:ext cx="481379" cy="92457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5530813" y="3332540"/>
              <a:ext cx="175419" cy="9976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297749" y="5378981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Read(x, </a:t>
            </a:r>
            <a:r>
              <a:rPr lang="en-US" sz="3200" i="1" dirty="0" smtClean="0">
                <a:latin typeface="Palatino Linotype" panose="02040502050505030304" pitchFamily="18" charset="0"/>
              </a:rPr>
              <a:t>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734934" y="2180414"/>
            <a:ext cx="3285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ReadAndRemove</a:t>
            </a:r>
            <a:r>
              <a:rPr lang="en-US" sz="3200" dirty="0" smtClean="0"/>
              <a:t>()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767138" y="2765189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Add()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8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4010775" y="4360452"/>
            <a:ext cx="350837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Palatino Linotype" panose="02040502050505030304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Position-based ORAM</a:t>
            </a:r>
            <a:endParaRPr lang="en-US" dirty="0"/>
          </a:p>
        </p:txBody>
      </p:sp>
      <p:sp>
        <p:nvSpPr>
          <p:cNvPr id="222" name="Slide Number Placeholder 2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2144-3D73-4793-B44D-71DBFFBD24B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23" name="Rectangle 222"/>
          <p:cNvSpPr/>
          <p:nvPr/>
        </p:nvSpPr>
        <p:spPr>
          <a:xfrm>
            <a:off x="2550282" y="5486588"/>
            <a:ext cx="4575175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355395" y="5486588"/>
            <a:ext cx="350837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Palatino Linotype" panose="02040502050505030304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387405" y="59198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226" name="TextBox 225"/>
          <p:cNvSpPr txBox="1"/>
          <p:nvPr/>
        </p:nvSpPr>
        <p:spPr>
          <a:xfrm>
            <a:off x="7121664" y="5477215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Position map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21735" y="2967335"/>
            <a:ext cx="118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23399" y="550209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235" name="Isosceles Triangle 234"/>
          <p:cNvSpPr/>
          <p:nvPr/>
        </p:nvSpPr>
        <p:spPr>
          <a:xfrm>
            <a:off x="2578858" y="1325194"/>
            <a:ext cx="4575174" cy="3025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/>
          <p:cNvCxnSpPr/>
          <p:nvPr/>
        </p:nvCxnSpPr>
        <p:spPr>
          <a:xfrm>
            <a:off x="153749" y="4952326"/>
            <a:ext cx="1174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35" idx="0"/>
          </p:cNvCxnSpPr>
          <p:nvPr/>
        </p:nvCxnSpPr>
        <p:spPr>
          <a:xfrm flipH="1">
            <a:off x="4701476" y="1325194"/>
            <a:ext cx="164969" cy="10857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 flipH="1">
            <a:off x="4186193" y="2393978"/>
            <a:ext cx="515283" cy="11693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4186193" y="3541277"/>
            <a:ext cx="0" cy="8097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067467" y="1336791"/>
            <a:ext cx="3665981" cy="12254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Position tag of a block changes after every access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7345" y="1949498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ORAM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97749" y="5378981"/>
            <a:ext cx="175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Read(x, </a:t>
            </a:r>
            <a:r>
              <a:rPr lang="en-US" sz="3200" i="1" dirty="0" smtClean="0">
                <a:latin typeface="Palatino Linotype" panose="02040502050505030304" pitchFamily="18" charset="0"/>
              </a:rPr>
              <a:t>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8067467" y="3230883"/>
            <a:ext cx="3665981" cy="12254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Requires accessing        O(log N) blocks per access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8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9657" y="5907745"/>
            <a:ext cx="21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O(1)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for Tree ORAM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30066" y="5486588"/>
            <a:ext cx="4575175" cy="457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749" y="2744913"/>
            <a:ext cx="118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Server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85" y="5474996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Rounded MT Bold" pitchFamily="34" charset="0"/>
              </a:rPr>
              <a:t>Client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6758642" y="1325194"/>
            <a:ext cx="4575174" cy="30258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87519" y="1811081"/>
            <a:ext cx="193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based ORAM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3749" y="4952326"/>
            <a:ext cx="1174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>
            <a:off x="3752844" y="2509183"/>
            <a:ext cx="2755048" cy="18220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1663964" y="3492016"/>
            <a:ext cx="1298855" cy="85900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52844" y="5484690"/>
            <a:ext cx="2837426" cy="4575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63964" y="5484689"/>
            <a:ext cx="1298856" cy="4575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1524" y="3937686"/>
            <a:ext cx="721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. . .</a:t>
            </a:r>
            <a:endParaRPr lang="en-US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97172" y="5296396"/>
            <a:ext cx="721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. . .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79098" y="5484689"/>
            <a:ext cx="418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Map 1 - PM1 (size: N/c)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1564" y="5493700"/>
            <a:ext cx="21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Map 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5106" y="2041913"/>
            <a:ext cx="193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based ORAM for PM1 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138479" y="1373620"/>
            <a:ext cx="5613326" cy="1534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40917" y="1667639"/>
            <a:ext cx="15680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 (log N)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41280" y="158675"/>
            <a:ext cx="6624021" cy="6117578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position map 1 had constant size memory, we do not need recursion. Hence, saving a factor of O(log N).</a:t>
            </a:r>
          </a:p>
          <a:p>
            <a:pPr algn="ctr"/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 tree, we only need to store the position tag for the root.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10" grpId="0" animBg="1"/>
      <p:bldP spid="11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5" grpId="0"/>
      <p:bldP spid="26" grpId="0"/>
      <p:bldP spid="31" grpId="0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88" y="2000790"/>
            <a:ext cx="4317114" cy="3158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8582" y="24615"/>
            <a:ext cx="10058400" cy="1449388"/>
          </a:xfrm>
        </p:spPr>
        <p:txBody>
          <a:bodyPr/>
          <a:lstStyle/>
          <a:p>
            <a:r>
              <a:rPr lang="en-US" dirty="0" smtClean="0"/>
              <a:t>Pointer-based Technique for Bounded Degree Trees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5951" y="1590675"/>
            <a:ext cx="914400" cy="48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0350" y="1590675"/>
            <a:ext cx="2714625" cy="48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951" y="2076450"/>
            <a:ext cx="914400" cy="48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0350" y="2076450"/>
            <a:ext cx="2714625" cy="48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 map for children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2025" y="265602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84089" y="265602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0075" y="149167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</a:t>
            </a:r>
            <a:endParaRPr lang="en-US" sz="32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883609" y="3048000"/>
            <a:ext cx="3665981" cy="2783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Storing position tags of children nodes is an added responsibility.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2387" y="3047999"/>
            <a:ext cx="3665981" cy="27831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 smtClean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We use an O(log N) cache to solve this problem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69265" y="414719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/>
      <p:bldP spid="12" grpId="0"/>
      <p:bldP spid="13" grpId="0"/>
      <p:bldP spid="14" grpId="0" animBg="1"/>
      <p:bldP spid="14" grpId="1" animBg="1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Bounded-degree Tree Operation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162828"/>
            <a:ext cx="6067425" cy="4933831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7133365" y="1259152"/>
            <a:ext cx="4767811" cy="474118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Read nodes with keys 5, 6, 7  and store them in cache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Perform all modifications in cache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Update position tags for all nodes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Write back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Pad with dummy accesses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7400" y="138371"/>
            <a:ext cx="10977592" cy="6117578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bounded-degree trees, we achieve a blowup of O(log N).</a:t>
            </a:r>
          </a:p>
          <a:p>
            <a:pPr algn="ctr"/>
            <a:endParaRPr lang="en-US" sz="4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save O(log N) by avoiding recursion.</a:t>
            </a:r>
          </a:p>
          <a:p>
            <a:pPr algn="ctr"/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 nodes store position tags of children.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Locality-based Technique - Intuition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04900" y="1641115"/>
            <a:ext cx="100584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Key Idea: Path ORAM achieves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O(log N)</a:t>
            </a:r>
            <a:r>
              <a:rPr lang="en-US" sz="4000" dirty="0"/>
              <a:t> overhead for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block size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≥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O(log</a:t>
            </a:r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 N) bits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4937" y="4065660"/>
            <a:ext cx="10058400" cy="1449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Can we leverage this to group smaller data nodes into larger blocks?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Locality-based Technique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59" y="1690254"/>
            <a:ext cx="6178779" cy="3956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931" y="1289419"/>
            <a:ext cx="541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Group smaller nodes to form a large block</a:t>
            </a:r>
          </a:p>
          <a:p>
            <a:r>
              <a:rPr lang="en-US" sz="2400" dirty="0" smtClean="0"/>
              <a:t>e.g. log N = 25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0617" y="2232005"/>
            <a:ext cx="3249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Block size: O(log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N) bits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0616" y="2768993"/>
            <a:ext cx="497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Download block containing (0,0) and neighboring blocks (O(log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N) bits)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617" y="5267258"/>
            <a:ext cx="419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generalized for graphs with low doubling dimensions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0905" y="3801043"/>
            <a:ext cx="4709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ORAM block access = log</a:t>
            </a:r>
            <a:r>
              <a:rPr lang="en-US" sz="2400" baseline="30000" dirty="0" smtClean="0"/>
              <a:t>0.5</a:t>
            </a:r>
            <a:r>
              <a:rPr lang="en-US" sz="2400" dirty="0" smtClean="0"/>
              <a:t> N data </a:t>
            </a:r>
          </a:p>
          <a:p>
            <a:r>
              <a:rPr lang="en-US" sz="2400" dirty="0" smtClean="0"/>
              <a:t>node accesses of size O(log N)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433" y="1701140"/>
            <a:ext cx="6161777" cy="3945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45" y="1695450"/>
            <a:ext cx="6170664" cy="39508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0616" y="4741676"/>
            <a:ext cx="37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Blowup = O(log</a:t>
            </a:r>
            <a:r>
              <a:rPr lang="en-US" sz="2400" baseline="30000" dirty="0" smtClean="0"/>
              <a:t>1.5</a:t>
            </a:r>
            <a:r>
              <a:rPr lang="en-US" sz="2400" dirty="0" smtClean="0"/>
              <a:t> 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1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84218" y="-410038"/>
            <a:ext cx="10058400" cy="1449388"/>
          </a:xfrm>
        </p:spPr>
        <p:txBody>
          <a:bodyPr/>
          <a:lstStyle/>
          <a:p>
            <a:r>
              <a:rPr lang="en-US" dirty="0" smtClean="0"/>
              <a:t>Oblivious </a:t>
            </a:r>
            <a:r>
              <a:rPr lang="en-US" dirty="0"/>
              <a:t>D</a:t>
            </a:r>
            <a:r>
              <a:rPr lang="en-US" dirty="0" smtClean="0"/>
              <a:t>ata Structure: Security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86236" y="1765767"/>
            <a:ext cx="4925290" cy="3930071"/>
            <a:chOff x="6504709" y="1108364"/>
            <a:chExt cx="4925290" cy="3930071"/>
          </a:xfrm>
        </p:grpSpPr>
        <p:sp>
          <p:nvSpPr>
            <p:cNvPr id="5" name="Oval 4"/>
            <p:cNvSpPr/>
            <p:nvPr/>
          </p:nvSpPr>
          <p:spPr>
            <a:xfrm>
              <a:off x="8506691" y="1108364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9730509" y="2590800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8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310582" y="259079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0709563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9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097818" y="4290290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067963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504709" y="4290289"/>
              <a:ext cx="720436" cy="74814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12" name="Straight Connector 11"/>
            <p:cNvCxnSpPr>
              <a:stCxn id="5" idx="3"/>
              <a:endCxn id="7" idx="7"/>
            </p:cNvCxnSpPr>
            <p:nvPr/>
          </p:nvCxnSpPr>
          <p:spPr>
            <a:xfrm flipH="1">
              <a:off x="7925513" y="1746946"/>
              <a:ext cx="686683" cy="9534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3"/>
              <a:endCxn id="11" idx="0"/>
            </p:cNvCxnSpPr>
            <p:nvPr/>
          </p:nvCxnSpPr>
          <p:spPr>
            <a:xfrm flipH="1">
              <a:off x="6864927" y="3229381"/>
              <a:ext cx="551160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5"/>
              <a:endCxn id="6" idx="1"/>
            </p:cNvCxnSpPr>
            <p:nvPr/>
          </p:nvCxnSpPr>
          <p:spPr>
            <a:xfrm>
              <a:off x="9121622" y="1746946"/>
              <a:ext cx="714392" cy="9534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5"/>
              <a:endCxn id="10" idx="0"/>
            </p:cNvCxnSpPr>
            <p:nvPr/>
          </p:nvCxnSpPr>
          <p:spPr>
            <a:xfrm>
              <a:off x="7925513" y="3229381"/>
              <a:ext cx="502668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3"/>
              <a:endCxn id="9" idx="0"/>
            </p:cNvCxnSpPr>
            <p:nvPr/>
          </p:nvCxnSpPr>
          <p:spPr>
            <a:xfrm flipH="1">
              <a:off x="9458036" y="3229382"/>
              <a:ext cx="377978" cy="10609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5"/>
              <a:endCxn id="8" idx="0"/>
            </p:cNvCxnSpPr>
            <p:nvPr/>
          </p:nvCxnSpPr>
          <p:spPr>
            <a:xfrm>
              <a:off x="10345440" y="3229382"/>
              <a:ext cx="724341" cy="10609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94421" y="1418773"/>
            <a:ext cx="5691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insert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(root, 10)</a:t>
            </a: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delete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(root, 7)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search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(root, 2)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5147" y="3622274"/>
            <a:ext cx="5691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Security requirement:</a:t>
            </a:r>
          </a:p>
          <a:p>
            <a:pPr marL="742950" indent="-742950"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reveal operands</a:t>
            </a:r>
          </a:p>
          <a:p>
            <a:pPr marL="742950" indent="-742950"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not reveal the operation performed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7706" y="952268"/>
            <a:ext cx="11000509" cy="5306031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Oblivious RAM cannot be directly used.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Efficient, Oblivious Data Structures for MPC [KS’14]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Design oblivious priority queue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Secure Data Structures based on Multiparty Computation [T’11]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Design oblivious priority queue but reveals the type of operation performed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Data-oblivious Data Structures [MZ’14]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Design oblivious stack, queue and priority queue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61" y="1568717"/>
            <a:ext cx="7242175" cy="5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7136" y="921576"/>
            <a:ext cx="272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Genome data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2" y="279899"/>
            <a:ext cx="9447445" cy="29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4836" y="4137891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eshi\AppData\Local\Microsoft\Windows\Temporary Internet Files\Content.IE5\AE64JNA8\MC90043488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35" y="3811298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393567" y="2103582"/>
            <a:ext cx="0" cy="1828799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07710" y="2179781"/>
            <a:ext cx="2285857" cy="1752600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479310" y="2079558"/>
            <a:ext cx="914257" cy="1852823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8783" y="3932381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Personalized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medication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399641" y="4770366"/>
            <a:ext cx="2500533" cy="30494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 descr="http://images.acswebnetworks.com/1/1364/redlock_s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68" y="1442151"/>
            <a:ext cx="845568" cy="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89" y="4922838"/>
            <a:ext cx="914400" cy="448056"/>
          </a:xfrm>
          <a:prstGeom prst="rect">
            <a:avLst/>
          </a:prstGeom>
        </p:spPr>
      </p:pic>
      <p:pic>
        <p:nvPicPr>
          <p:cNvPr id="14" name="Picture 6" descr="C:\Users\Guha\AppData\Local\Microsoft\Windows\Temporary Internet Files\Content.IE5\0Y2OQY8Z\MC90043593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72" y="137418"/>
            <a:ext cx="1295400" cy="10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Application – Oblivious Dynamic Memory Allocation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0213"/>
            <a:ext cx="4675357" cy="330205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360213"/>
            <a:ext cx="4998720" cy="474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Do not reveal: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Amount of memory allocated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Location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Use a segment tree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Each operation requires accessing O(log</a:t>
            </a:r>
            <a:r>
              <a:rPr lang="en-US" baseline="30000" dirty="0" smtClean="0"/>
              <a:t>3</a:t>
            </a:r>
            <a:r>
              <a:rPr lang="en-US" dirty="0" smtClean="0"/>
              <a:t> N) bits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6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Evaluation – Data Structures – Oblivious map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0" y="2015944"/>
            <a:ext cx="5249026" cy="3300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62" y="2024036"/>
            <a:ext cx="5273310" cy="33084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360213"/>
            <a:ext cx="4998720" cy="474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1241" y="5513853"/>
            <a:ext cx="294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Bandwidth blowup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086484" y="5522220"/>
            <a:ext cx="218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 storage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66360" y="2024036"/>
            <a:ext cx="765810" cy="291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96294" y="1754334"/>
            <a:ext cx="366042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Speedup: 16x for N=2</a:t>
            </a:r>
            <a:r>
              <a:rPr lang="en-US" sz="2800" baseline="30000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09965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– Data </a:t>
            </a:r>
            <a:r>
              <a:rPr lang="en-US" dirty="0" smtClean="0"/>
              <a:t>Structures - </a:t>
            </a:r>
            <a:r>
              <a:rPr lang="en-US" dirty="0" err="1" smtClean="0"/>
              <a:t>Deque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7" y="2043982"/>
            <a:ext cx="5081355" cy="3172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069" y="5470309"/>
            <a:ext cx="294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Bandwidth blowup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60670" y="1934038"/>
            <a:ext cx="765810" cy="291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2628" y="1556308"/>
            <a:ext cx="34776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Speedup: 9x for N=2</a:t>
            </a:r>
            <a:r>
              <a:rPr lang="en-US" sz="2800" baseline="30000" dirty="0" smtClean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552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4719" y="2875564"/>
            <a:ext cx="473340" cy="131726"/>
          </a:xfrm>
        </p:spPr>
        <p:txBody>
          <a:bodyPr/>
          <a:lstStyle/>
          <a:p>
            <a:fld id="{6113E31D-E2AB-40D1-8B51-AFA5AFEF393A}" type="slidenum">
              <a:rPr lang="en-US" smtClean="0"/>
              <a:t>33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8" y="379459"/>
            <a:ext cx="3628778" cy="2244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48" y="3826502"/>
            <a:ext cx="3628779" cy="2264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26" y="378865"/>
            <a:ext cx="3628778" cy="2244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25" y="3826502"/>
            <a:ext cx="3628779" cy="22855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30125" y="2623812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transferred for oblivious dynamic memory allocation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9410" y="2658403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Encryptions for oblivious map on secure computation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125" y="5999789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Bandwidth blowup for random walk on a 2-dim grid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9410" y="6027003"/>
            <a:ext cx="386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Data transmitted for oblivious map on SC</a:t>
            </a:r>
            <a:endParaRPr lang="en-US" sz="24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9779" y="3684997"/>
            <a:ext cx="483747" cy="235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63333" y="3403726"/>
            <a:ext cx="30010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Speedup: 2</a:t>
            </a:r>
            <a:r>
              <a:rPr lang="en-US" sz="2400" dirty="0"/>
              <a:t>x for N=2</a:t>
            </a:r>
            <a:r>
              <a:rPr lang="en-US" sz="2400" baseline="30000" dirty="0"/>
              <a:t>30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0478659" y="3723097"/>
            <a:ext cx="483747" cy="235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84879" y="3403725"/>
            <a:ext cx="300107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Speedup: </a:t>
            </a:r>
            <a:r>
              <a:rPr lang="en-US" sz="2400" dirty="0"/>
              <a:t>9x for </a:t>
            </a:r>
            <a:r>
              <a:rPr lang="en-US" sz="2400" dirty="0" smtClean="0"/>
              <a:t>N=2</a:t>
            </a:r>
            <a:r>
              <a:rPr lang="en-US" sz="2400" baseline="30000" dirty="0" smtClean="0"/>
              <a:t>20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920489" y="324795"/>
            <a:ext cx="763037" cy="235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69137" y="103791"/>
            <a:ext cx="34675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Speedup: 1000x for N=2</a:t>
            </a:r>
            <a:r>
              <a:rPr lang="en-US" sz="2400" baseline="30000" dirty="0" smtClean="0"/>
              <a:t>30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478659" y="244278"/>
            <a:ext cx="483747" cy="2353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032738" y="50355"/>
            <a:ext cx="315657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Speedup: 10x for N=2</a:t>
            </a:r>
            <a:r>
              <a:rPr lang="en-US" sz="2400" baseline="30000" dirty="0" smtClean="0"/>
              <a:t>30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3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360213"/>
            <a:ext cx="10365047" cy="47411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Oblivious RAMs can provably hide data access patterns but have a high bandwidth blowup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We design oblivious data structures that reduce the bandwidth blowup for limited access patterns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 bounded-degree trees, we achieve a blowup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O(log 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For graphs with low doubling dimensions, we achieve a blowup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O(12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log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</a:rPr>
              <a:t>2-1/d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2" descr="Emil Stefa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30" y="1124315"/>
            <a:ext cx="5530850" cy="43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75155" y="10287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3"/>
                </a:solidFill>
              </a:rPr>
              <a:t>Emil </a:t>
            </a:r>
            <a:r>
              <a:rPr lang="en-US" b="1" dirty="0" err="1" smtClean="0">
                <a:solidFill>
                  <a:schemeClr val="accent3"/>
                </a:solidFill>
              </a:rPr>
              <a:t>Stefanov</a:t>
            </a:r>
            <a:r>
              <a:rPr lang="en-US" b="1" dirty="0" smtClean="0">
                <a:solidFill>
                  <a:schemeClr val="accent3"/>
                </a:solidFill>
              </a:rPr>
              <a:t> (1987-2014)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922" y="5673090"/>
            <a:ext cx="5677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http://www.rememberingemil.org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95256" y="554175"/>
            <a:ext cx="4343400" cy="381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+mj-lt"/>
              </a:rPr>
              <a:t>Open source </a:t>
            </a:r>
            <a:r>
              <a:rPr lang="en-US" sz="3000" dirty="0">
                <a:latin typeface="+mj-lt"/>
              </a:rPr>
              <a:t>implementation on a </a:t>
            </a:r>
            <a:r>
              <a:rPr lang="en-US" sz="3000" dirty="0">
                <a:solidFill>
                  <a:srgbClr val="FFFF00"/>
                </a:solidFill>
                <a:latin typeface="+mj-lt"/>
              </a:rPr>
              <a:t>garbled circuit</a:t>
            </a:r>
            <a:r>
              <a:rPr lang="en-US" sz="3000" dirty="0">
                <a:latin typeface="+mj-lt"/>
              </a:rPr>
              <a:t> backend coming soon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99268" y="598377"/>
            <a:ext cx="2499119" cy="7583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Stack / Queue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12367" y="1654288"/>
            <a:ext cx="2499119" cy="7583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Map (AVL tree)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14581" y="2697713"/>
            <a:ext cx="2499119" cy="7583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Heap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14582" y="3742739"/>
            <a:ext cx="2499119" cy="7583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rgbClr val="FFFF00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Deque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25470" y="4798654"/>
            <a:ext cx="2499119" cy="7583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b="1" dirty="0">
              <a:solidFill>
                <a:srgbClr val="FFFF00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Doubly linked list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8046" y="372648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751126" y="5527964"/>
            <a:ext cx="7543800" cy="3566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  <a:p>
            <a:pPr algn="ctr"/>
            <a:r>
              <a:rPr lang="en-US" sz="3000" dirty="0"/>
              <a:t>kartik@cs.umd.edu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215827" y="4867417"/>
            <a:ext cx="7543800" cy="458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http://www.oblivm.com/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21" y="1568717"/>
            <a:ext cx="7242175" cy="59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5896" y="921576"/>
            <a:ext cx="272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Genome data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92327" y="2422566"/>
            <a:ext cx="0" cy="1509816"/>
          </a:xfrm>
          <a:prstGeom prst="straightConnector1">
            <a:avLst/>
          </a:prstGeom>
          <a:ln>
            <a:headEnd type="none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12" descr="http://images.acswebnetworks.com/1/1364/redlock_s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528" y="1442151"/>
            <a:ext cx="845568" cy="8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eshi\AppData\Local\Microsoft\Windows\Temporary Internet Files\Content.IE5\AE64JNA8\MC90043488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67" y="3932382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22" y="279899"/>
            <a:ext cx="9447445" cy="29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78424" y="898565"/>
            <a:ext cx="1295400" cy="1524001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Kidney problem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8664" y="1239458"/>
            <a:ext cx="8808611" cy="3478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Access patterns leak sensitive information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491" y="196399"/>
            <a:ext cx="84143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dirty="0">
                <a:solidFill>
                  <a:schemeClr val="accent1"/>
                </a:solidFill>
              </a:rPr>
              <a:t>Oblivious RAM </a:t>
            </a:r>
            <a:r>
              <a:rPr lang="en-US" sz="4600" dirty="0"/>
              <a:t>is a cryptographic primitive for provably </a:t>
            </a:r>
            <a:r>
              <a:rPr lang="en-US" sz="4600" dirty="0">
                <a:solidFill>
                  <a:schemeClr val="accent1"/>
                </a:solidFill>
              </a:rPr>
              <a:t>obfuscating access patterns</a:t>
            </a:r>
            <a:r>
              <a:rPr lang="en-US" sz="4600" dirty="0"/>
              <a:t> to data.</a:t>
            </a:r>
          </a:p>
        </p:txBody>
      </p:sp>
      <p:sp>
        <p:nvSpPr>
          <p:cNvPr id="3" name="Oval 2"/>
          <p:cNvSpPr/>
          <p:nvPr/>
        </p:nvSpPr>
        <p:spPr>
          <a:xfrm>
            <a:off x="1906220" y="2837122"/>
            <a:ext cx="3440454" cy="3425538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9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Hierarchical ORAMs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[Goldreich’87]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[GO’96]</a:t>
            </a:r>
          </a:p>
          <a:p>
            <a:pPr algn="ctr"/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[KLO ’12]</a:t>
            </a:r>
          </a:p>
          <a:p>
            <a:pPr algn="ctr"/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58020" y="2837122"/>
            <a:ext cx="3440454" cy="342553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Tree-based ORAM</a:t>
            </a:r>
          </a:p>
          <a:p>
            <a:pPr algn="ctr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[SCSL’11]</a:t>
            </a:r>
          </a:p>
          <a:p>
            <a:pPr algn="ctr"/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[Path ORAM’13]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5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105134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/>
              <a:t>How do ORAMs obfuscate access patterns to data?</a:t>
            </a:r>
            <a:endParaRPr lang="en-US" sz="4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3420470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Intuition: </a:t>
            </a:r>
          </a:p>
          <a:p>
            <a:r>
              <a:rPr lang="en-US" sz="4400" dirty="0" smtClean="0"/>
              <a:t>1. Move blocks around</a:t>
            </a:r>
          </a:p>
          <a:p>
            <a:r>
              <a:rPr lang="en-US" sz="4400" dirty="0" smtClean="0"/>
              <a:t>2. For every single access to memory block, access many blocks.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79021"/>
            <a:ext cx="1165629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Path </a:t>
            </a:r>
            <a:r>
              <a:rPr lang="en-US" sz="3600" dirty="0"/>
              <a:t>ORAM</a:t>
            </a:r>
            <a:r>
              <a:rPr lang="en-US" sz="3600" b="1" dirty="0"/>
              <a:t> </a:t>
            </a:r>
            <a:r>
              <a:rPr lang="en-US" sz="3600" dirty="0" smtClean="0"/>
              <a:t>a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chieves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O(log</a:t>
            </a:r>
            <a:r>
              <a:rPr lang="en-US" sz="3600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N)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blowup for small blocks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[SDSCFRYD’13]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445" y="1554761"/>
            <a:ext cx="3043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 = 2</a:t>
            </a:r>
            <a:r>
              <a:rPr lang="en-US" sz="4000" baseline="30000" dirty="0" smtClean="0"/>
              <a:t>30</a:t>
            </a:r>
            <a:r>
              <a:rPr lang="en-US" sz="4000" dirty="0" smtClean="0"/>
              <a:t> </a:t>
            </a:r>
            <a:r>
              <a:rPr lang="en-US" sz="3000" dirty="0" smtClean="0"/>
              <a:t>(1 Giga)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 = 8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21025" y="3154723"/>
            <a:ext cx="4882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/>
              <a:t>N: Number of memory blocks,</a:t>
            </a:r>
          </a:p>
          <a:p>
            <a:r>
              <a:rPr lang="en-US" sz="3000" dirty="0"/>
              <a:t>c</a:t>
            </a:r>
            <a:r>
              <a:rPr lang="en-US" sz="3000" dirty="0" smtClean="0"/>
              <a:t>: constant for Path ORAM</a:t>
            </a:r>
            <a:endParaRPr lang="en-US" sz="3000" dirty="0"/>
          </a:p>
        </p:txBody>
      </p:sp>
      <p:sp>
        <p:nvSpPr>
          <p:cNvPr id="6" name="Right Arrow 5"/>
          <p:cNvSpPr/>
          <p:nvPr/>
        </p:nvSpPr>
        <p:spPr>
          <a:xfrm>
            <a:off x="4433453" y="2174839"/>
            <a:ext cx="1607127" cy="26785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43497" y="1954823"/>
            <a:ext cx="3291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 log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 N = 7200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737541" y="4375906"/>
            <a:ext cx="9033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Access about </a:t>
            </a:r>
            <a:r>
              <a:rPr lang="en-US" sz="4000" b="1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7200</a:t>
            </a:r>
            <a:r>
              <a:rPr lang="en-US" sz="4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memory </a:t>
            </a:r>
            <a:r>
              <a:rPr lang="en-US" sz="40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blocks per block</a:t>
            </a:r>
            <a:endParaRPr lang="en-US" sz="4000" spc="-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9162" y="5083792"/>
            <a:ext cx="84828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AutoNum type="romanLcPeriod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Schemes with better </a:t>
            </a:r>
            <a:r>
              <a:rPr lang="en-US" sz="3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asymptotics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[KLO’12]</a:t>
            </a:r>
          </a:p>
          <a:p>
            <a:pPr marL="571500" indent="-571500">
              <a:buAutoNum type="romanLcPeriod"/>
            </a:pP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Path ORAM with larger block size performs better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1" y="1447795"/>
            <a:ext cx="7195457" cy="39406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Can we do better for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limited </a:t>
            </a:r>
            <a:r>
              <a:rPr lang="en-US" sz="5000" b="1" dirty="0">
                <a:solidFill>
                  <a:srgbClr val="FFFF00"/>
                </a:solidFill>
              </a:rPr>
              <a:t>access patterns?</a:t>
            </a:r>
            <a:endParaRPr lang="en-US" sz="50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25750" y="1458955"/>
            <a:ext cx="7195457" cy="394062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Can we do better?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3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3228</TotalTime>
  <Words>1235</Words>
  <Application>Microsoft Office PowerPoint</Application>
  <PresentationFormat>Widescreen</PresentationFormat>
  <Paragraphs>344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Rounded MT Bold</vt:lpstr>
      <vt:lpstr>Calibri</vt:lpstr>
      <vt:lpstr>Calibri Light</vt:lpstr>
      <vt:lpstr>Palatino Linotype</vt:lpstr>
      <vt:lpstr>Times New Roman</vt:lpstr>
      <vt:lpstr>Wingdings</vt:lpstr>
      <vt:lpstr>Retrospect</vt:lpstr>
      <vt:lpstr>Oblivious Data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Position-based ORAM</vt:lpstr>
      <vt:lpstr>Position-based ORAM</vt:lpstr>
      <vt:lpstr>Recursion for Tree ORAM</vt:lpstr>
      <vt:lpstr>Pointer-based Technique for Bounded Degree Trees</vt:lpstr>
      <vt:lpstr>A Bounded-degree Tree Operation</vt:lpstr>
      <vt:lpstr>Locality-based Technique - Intuition</vt:lpstr>
      <vt:lpstr>Locality-based Technique</vt:lpstr>
      <vt:lpstr>Oblivious Data Structure: Security</vt:lpstr>
      <vt:lpstr>Related Work</vt:lpstr>
      <vt:lpstr>Application – Oblivious Dynamic Memory Allocation</vt:lpstr>
      <vt:lpstr>Evaluation – Data Structures – Oblivious map</vt:lpstr>
      <vt:lpstr>Evaluation – Data Structures - Deque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Oblivious Data Structures</dc:title>
  <dc:creator>kartik</dc:creator>
  <cp:lastModifiedBy>kartik</cp:lastModifiedBy>
  <cp:revision>428</cp:revision>
  <dcterms:created xsi:type="dcterms:W3CDTF">2014-10-25T23:53:13Z</dcterms:created>
  <dcterms:modified xsi:type="dcterms:W3CDTF">2015-08-23T08:18:09Z</dcterms:modified>
</cp:coreProperties>
</file>