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57" r:id="rId3"/>
    <p:sldId id="258" r:id="rId4"/>
    <p:sldId id="272" r:id="rId5"/>
    <p:sldId id="260" r:id="rId6"/>
    <p:sldId id="262" r:id="rId7"/>
    <p:sldId id="264" r:id="rId8"/>
    <p:sldId id="265" r:id="rId9"/>
    <p:sldId id="266" r:id="rId10"/>
    <p:sldId id="279"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27" d="100"/>
          <a:sy n="127" d="100"/>
        </p:scale>
        <p:origin x="558" y="96"/>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0CAD4-2092-49F2-9ED3-B91DF47ADC98}" type="datetimeFigureOut">
              <a:rPr lang="en-US" smtClean="0"/>
              <a:t>5/11/2017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6DCE4-8E25-488C-88A7-D21EB439D3BA}" type="slidenum">
              <a:rPr lang="en-US" smtClean="0"/>
              <a:t>‹#›</a:t>
            </a:fld>
            <a:endParaRPr lang="en-US"/>
          </a:p>
        </p:txBody>
      </p:sp>
    </p:spTree>
    <p:extLst>
      <p:ext uri="{BB962C8B-B14F-4D97-AF65-F5344CB8AC3E}">
        <p14:creationId xmlns:p14="http://schemas.microsoft.com/office/powerpoint/2010/main" val="273958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3AE1E6-CB12-493C-8CBB-55402DC2EBFB}"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1285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16685-168F-47A0-AAC6-DCB00C3754B2}"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133181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06E91-C0A9-420E-A8AD-41F8B4ABBED8}"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420553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2876"/>
            <a:ext cx="9144000" cy="968024"/>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A954B-3822-4E61-87D7-32B7B93527E9}"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8543637" y="908429"/>
            <a:ext cx="597992" cy="202470"/>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Isosceles Triangle 8"/>
          <p:cNvSpPr/>
          <p:nvPr userDrawn="1"/>
        </p:nvSpPr>
        <p:spPr>
          <a:xfrm>
            <a:off x="8437954" y="907257"/>
            <a:ext cx="214356" cy="19649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468691" y="831954"/>
            <a:ext cx="428908" cy="344304"/>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1"/>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08F4A72A-7CDC-44AE-A242-EDAB76B93725}" type="slidenum">
              <a:rPr lang="en-US" smtClean="0"/>
              <a:pPr rtl="0"/>
              <a:t>‹#›</a:t>
            </a:fld>
            <a:endParaRPr lang="en-US" dirty="0"/>
          </a:p>
        </p:txBody>
      </p:sp>
      <p:sp>
        <p:nvSpPr>
          <p:cNvPr id="12" name="Slide Number Placeholder 5"/>
          <p:cNvSpPr txBox="1">
            <a:spLocks/>
          </p:cNvSpPr>
          <p:nvPr userDrawn="1"/>
        </p:nvSpPr>
        <p:spPr>
          <a:xfrm>
            <a:off x="8534527" y="831954"/>
            <a:ext cx="609473" cy="344304"/>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1"/>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US" dirty="0"/>
              <a:t>/11</a:t>
            </a:r>
          </a:p>
        </p:txBody>
      </p:sp>
    </p:spTree>
    <p:extLst>
      <p:ext uri="{BB962C8B-B14F-4D97-AF65-F5344CB8AC3E}">
        <p14:creationId xmlns:p14="http://schemas.microsoft.com/office/powerpoint/2010/main" val="340672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F7E880-111E-41B4-9D52-EE8F58C7F850}"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372798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29ED2-5775-45E9-87C4-3E1E729B7C66}" type="datetime1">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21029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BF34C-3C20-438E-BAEB-36E075A7DBA0}" type="datetime1">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155184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1B44CD-ABBC-44A8-9DBA-F585728BC823}" type="datetime1">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202987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FBFA-5DA8-4599-BF11-65D1EAD00F64}" type="datetime1">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384451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9A6170-0DD1-4C5E-B36E-8A42855C5986}" type="datetime1">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215470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258996-493C-4AA0-8C51-D5AE63966AF0}" type="datetime1">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4A72A-7CDC-44AE-A242-EDAB76B93725}" type="slidenum">
              <a:rPr lang="en-US" smtClean="0"/>
              <a:t>‹#›</a:t>
            </a:fld>
            <a:endParaRPr lang="en-US"/>
          </a:p>
        </p:txBody>
      </p:sp>
    </p:spTree>
    <p:extLst>
      <p:ext uri="{BB962C8B-B14F-4D97-AF65-F5344CB8AC3E}">
        <p14:creationId xmlns:p14="http://schemas.microsoft.com/office/powerpoint/2010/main" val="140591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47194"/>
            <a:ext cx="9144000" cy="86370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241618"/>
            <a:ext cx="7886700" cy="4935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5130F-A131-46B1-B490-AFA4851F41DA}" type="datetime1">
              <a:rPr lang="en-US" smtClean="0"/>
              <a:t>5/11/2017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4A72A-7CDC-44AE-A242-EDAB76B93725}" type="slidenum">
              <a:rPr lang="en-US" smtClean="0"/>
              <a:t>‹#›</a:t>
            </a:fld>
            <a:endParaRPr lang="en-US"/>
          </a:p>
        </p:txBody>
      </p:sp>
      <p:cxnSp>
        <p:nvCxnSpPr>
          <p:cNvPr id="13" name="Straight Connector 12"/>
          <p:cNvCxnSpPr/>
          <p:nvPr userDrawn="1"/>
        </p:nvCxnSpPr>
        <p:spPr>
          <a:xfrm>
            <a:off x="0" y="116475"/>
            <a:ext cx="9144000" cy="0"/>
          </a:xfrm>
          <a:prstGeom prst="line">
            <a:avLst/>
          </a:prstGeom>
          <a:ln w="57150">
            <a:solidFill>
              <a:schemeClr val="accent5">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a:off x="0" y="1110899"/>
            <a:ext cx="9144000" cy="0"/>
          </a:xfrm>
          <a:prstGeom prst="line">
            <a:avLst/>
          </a:prstGeom>
          <a:ln w="57150">
            <a:solidFill>
              <a:schemeClr val="accent5">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8428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0" algn="ctr" defTabSz="914400" rtl="0" eaLnBrk="1" latinLnBrk="0" hangingPunct="1">
        <a:lnSpc>
          <a:spcPct val="85000"/>
        </a:lnSpc>
        <a:spcBef>
          <a:spcPct val="0"/>
        </a:spcBef>
        <a:buNone/>
        <a:defRPr lang="en-US" sz="4400" b="1" kern="1200" spc="-50" baseline="0" dirty="0">
          <a:solidFill>
            <a:schemeClr val="accent5">
              <a:lumMod val="75000"/>
            </a:schemeClr>
          </a:solidFill>
          <a:latin typeface="News701 BT" panose="02040603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07767"/>
            <a:ext cx="9144000" cy="202470"/>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Subtitle 2"/>
          <p:cNvSpPr txBox="1">
            <a:spLocks/>
          </p:cNvSpPr>
          <p:nvPr/>
        </p:nvSpPr>
        <p:spPr>
          <a:xfrm>
            <a:off x="4360131" y="1026779"/>
            <a:ext cx="4356100" cy="36113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400" dirty="0">
                <a:solidFill>
                  <a:schemeClr val="bg1"/>
                </a:solidFill>
                <a:latin typeface="Times New Roman" panose="02020603050405020304" pitchFamily="18" charset="0"/>
                <a:cs typeface="Times New Roman" panose="02020603050405020304" pitchFamily="18" charset="0"/>
              </a:rPr>
              <a:t>ICWSM - Wednesday, May 18, 2016 - Cologne, Germany</a:t>
            </a:r>
          </a:p>
        </p:txBody>
      </p:sp>
      <p:sp>
        <p:nvSpPr>
          <p:cNvPr id="8" name="Subtitle 2"/>
          <p:cNvSpPr>
            <a:spLocks noGrp="1"/>
          </p:cNvSpPr>
          <p:nvPr>
            <p:ph type="subTitle" idx="4294967295"/>
          </p:nvPr>
        </p:nvSpPr>
        <p:spPr>
          <a:xfrm>
            <a:off x="345689" y="3966309"/>
            <a:ext cx="4917687" cy="912115"/>
          </a:xfrm>
        </p:spPr>
        <p:txBody>
          <a:bodyPr>
            <a:noAutofit/>
          </a:bodyPr>
          <a:lstStyle/>
          <a:p>
            <a:pPr marL="0" indent="0">
              <a:lnSpc>
                <a:spcPct val="100000"/>
              </a:lnSpc>
              <a:spcBef>
                <a:spcPts val="0"/>
              </a:spcBef>
              <a:spcAft>
                <a:spcPts val="0"/>
              </a:spcAft>
              <a:buNone/>
            </a:pPr>
            <a:r>
              <a:rPr lang="en-US" sz="2000" b="1" dirty="0">
                <a:solidFill>
                  <a:schemeClr val="tx1">
                    <a:lumMod val="50000"/>
                    <a:lumOff val="50000"/>
                  </a:schemeClr>
                </a:solidFill>
                <a:cs typeface="Times New Roman" panose="02020603050405020304" pitchFamily="18" charset="0"/>
              </a:rPr>
              <a:t>MOSSAAB BAGDOURI</a:t>
            </a:r>
          </a:p>
          <a:p>
            <a:pPr marL="0" indent="0">
              <a:lnSpc>
                <a:spcPct val="100000"/>
              </a:lnSpc>
              <a:spcBef>
                <a:spcPts val="0"/>
              </a:spcBef>
              <a:spcAft>
                <a:spcPts val="0"/>
              </a:spcAft>
              <a:buNone/>
            </a:pPr>
            <a:r>
              <a:rPr lang="en-US" sz="2000" cap="none" dirty="0">
                <a:solidFill>
                  <a:schemeClr val="tx1">
                    <a:lumMod val="50000"/>
                    <a:lumOff val="50000"/>
                  </a:schemeClr>
                </a:solidFill>
                <a:latin typeface="Times New Roman" panose="02020603050405020304" pitchFamily="18" charset="0"/>
                <a:cs typeface="Times New Roman" panose="02020603050405020304" pitchFamily="18" charset="0"/>
              </a:rPr>
              <a:t>University of Maryland, College Park, USA</a:t>
            </a:r>
          </a:p>
        </p:txBody>
      </p:sp>
      <p:sp>
        <p:nvSpPr>
          <p:cNvPr id="9" name="Title 1"/>
          <p:cNvSpPr txBox="1">
            <a:spLocks/>
          </p:cNvSpPr>
          <p:nvPr/>
        </p:nvSpPr>
        <p:spPr>
          <a:xfrm>
            <a:off x="0" y="247193"/>
            <a:ext cx="9144000" cy="81888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5400" b="1" dirty="0">
                <a:solidFill>
                  <a:schemeClr val="accent5">
                    <a:lumMod val="75000"/>
                  </a:schemeClr>
                </a:solidFill>
                <a:latin typeface="News701 BT" panose="02040603050505020204" pitchFamily="18" charset="0"/>
              </a:rPr>
              <a:t>Journalists and Twitter</a:t>
            </a:r>
          </a:p>
        </p:txBody>
      </p:sp>
      <p:sp>
        <p:nvSpPr>
          <p:cNvPr id="10" name="Title 1"/>
          <p:cNvSpPr txBox="1">
            <a:spLocks/>
          </p:cNvSpPr>
          <p:nvPr/>
        </p:nvSpPr>
        <p:spPr>
          <a:xfrm>
            <a:off x="345688" y="1410218"/>
            <a:ext cx="6613911" cy="226900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10000"/>
              </a:lnSpc>
              <a:spcBef>
                <a:spcPts val="1800"/>
              </a:spcBef>
            </a:pPr>
            <a:r>
              <a:rPr lang="en-US" sz="4000" b="1" dirty="0">
                <a:solidFill>
                  <a:schemeClr val="accent6">
                    <a:lumMod val="75000"/>
                  </a:schemeClr>
                </a:solidFill>
                <a:latin typeface="Arial" panose="020B0604020202020204" pitchFamily="34" charset="0"/>
                <a:cs typeface="Arial" panose="020B0604020202020204" pitchFamily="34" charset="0"/>
              </a:rPr>
              <a:t>A Multidimensional</a:t>
            </a:r>
            <a:br>
              <a:rPr lang="en-US" sz="4000" b="1" dirty="0">
                <a:solidFill>
                  <a:schemeClr val="accent6">
                    <a:lumMod val="75000"/>
                  </a:schemeClr>
                </a:solidFill>
                <a:latin typeface="Arial" panose="020B0604020202020204" pitchFamily="34" charset="0"/>
                <a:cs typeface="Arial" panose="020B0604020202020204" pitchFamily="34" charset="0"/>
              </a:rPr>
            </a:br>
            <a:r>
              <a:rPr lang="en-US" sz="4000" b="1" dirty="0">
                <a:solidFill>
                  <a:schemeClr val="accent6">
                    <a:lumMod val="75000"/>
                  </a:schemeClr>
                </a:solidFill>
                <a:latin typeface="Arial" panose="020B0604020202020204" pitchFamily="34" charset="0"/>
                <a:cs typeface="Arial" panose="020B0604020202020204" pitchFamily="34" charset="0"/>
              </a:rPr>
              <a:t>Quantitative Description</a:t>
            </a:r>
            <a:br>
              <a:rPr lang="en-US" sz="4000" b="1" dirty="0">
                <a:solidFill>
                  <a:schemeClr val="accent6">
                    <a:lumMod val="75000"/>
                  </a:schemeClr>
                </a:solidFill>
                <a:latin typeface="Arial" panose="020B0604020202020204" pitchFamily="34" charset="0"/>
                <a:cs typeface="Arial" panose="020B0604020202020204" pitchFamily="34" charset="0"/>
              </a:rPr>
            </a:br>
            <a:r>
              <a:rPr lang="en-US" sz="4000" b="1" dirty="0">
                <a:solidFill>
                  <a:schemeClr val="accent6">
                    <a:lumMod val="75000"/>
                  </a:schemeClr>
                </a:solidFill>
                <a:latin typeface="Arial" panose="020B0604020202020204" pitchFamily="34" charset="0"/>
                <a:cs typeface="Arial" panose="020B0604020202020204" pitchFamily="34" charset="0"/>
              </a:rPr>
              <a:t>of Usage Patterns</a:t>
            </a:r>
            <a:endParaRPr lang="en-US" sz="5400" b="1" dirty="0">
              <a:solidFill>
                <a:schemeClr val="accent6">
                  <a:lumMod val="75000"/>
                </a:schemeClr>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45689" y="5013781"/>
            <a:ext cx="1876811" cy="175398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spcBef>
                <a:spcPts val="0"/>
              </a:spcBef>
              <a:spcAft>
                <a:spcPts val="0"/>
              </a:spcAft>
            </a:pPr>
            <a:r>
              <a:rPr lang="en-US" sz="600" dirty="0">
                <a:solidFill>
                  <a:schemeClr val="tx1"/>
                </a:solidFill>
                <a:latin typeface="Times New Roman" panose="02020603050405020304" pitchFamily="18" charset="0"/>
                <a:cs typeface="Times New Roman" panose="02020603050405020304" pitchFamily="18" charset="0"/>
              </a:rPr>
              <a:t>We conduct a large scale quantitative comparison of the usage pattern of a microblogging service by journalists, news organizations, and news consumers. Through two statistical tests of eighteen numerical features over 5,000 news producers and 1 million news consumers, we find that Arab journalists and English news organizations tend to broadcast their tweets to a large audience; that English journalists adopt a strategy of targeted and engaging communication; that journalists are more distinguishable in the Arab world than in the European English speaking countries; that print and radio journalists have a very dissimilar behavior while the television ones share some</a:t>
            </a:r>
            <a:br>
              <a:rPr lang="en-US" sz="600" dirty="0">
                <a:solidFill>
                  <a:schemeClr val="tx1"/>
                </a:solidFill>
                <a:latin typeface="Times New Roman" panose="02020603050405020304" pitchFamily="18" charset="0"/>
                <a:cs typeface="Times New Roman" panose="02020603050405020304" pitchFamily="18" charset="0"/>
              </a:rPr>
            </a:br>
            <a:endParaRPr lang="en-US" sz="600" dirty="0">
              <a:solidFill>
                <a:schemeClr val="tx1"/>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2483320" y="5013781"/>
            <a:ext cx="1876811" cy="19022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spcBef>
                <a:spcPts val="0"/>
              </a:spcBef>
              <a:spcAft>
                <a:spcPts val="0"/>
              </a:spcAft>
            </a:pPr>
            <a:r>
              <a:rPr lang="en-US" sz="600" dirty="0">
                <a:solidFill>
                  <a:schemeClr val="tx1"/>
                </a:solidFill>
                <a:latin typeface="Times New Roman" panose="02020603050405020304" pitchFamily="18" charset="0"/>
                <a:cs typeface="Times New Roman" panose="02020603050405020304" pitchFamily="18" charset="0"/>
              </a:rPr>
              <a:t>characteristics with each of them; and that British and Irish journalists are similar to a large extent. This paper is the first to provide a multidimensional bird's-eye view on the usage pattern of journalists over Twitter.</a:t>
            </a:r>
          </a:p>
          <a:p>
            <a:pPr algn="just">
              <a:lnSpc>
                <a:spcPct val="100000"/>
              </a:lnSpc>
              <a:spcBef>
                <a:spcPts val="0"/>
              </a:spcBef>
              <a:spcAft>
                <a:spcPts val="0"/>
              </a:spcAft>
            </a:pPr>
            <a:endParaRPr lang="en-US" sz="600" dirty="0">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US" sz="600" b="1" dirty="0">
                <a:solidFill>
                  <a:schemeClr val="tx1"/>
                </a:solidFill>
                <a:latin typeface="Times New Roman" panose="02020603050405020304" pitchFamily="18" charset="0"/>
                <a:cs typeface="Times New Roman" panose="02020603050405020304" pitchFamily="18" charset="0"/>
              </a:rPr>
              <a:t>Introduction</a:t>
            </a:r>
          </a:p>
          <a:p>
            <a:pPr algn="just">
              <a:lnSpc>
                <a:spcPct val="100000"/>
              </a:lnSpc>
              <a:spcBef>
                <a:spcPts val="0"/>
              </a:spcBef>
              <a:spcAft>
                <a:spcPts val="0"/>
              </a:spcAft>
            </a:pPr>
            <a:r>
              <a:rPr lang="en-US" sz="600" dirty="0">
                <a:solidFill>
                  <a:schemeClr val="tx1"/>
                </a:solidFill>
                <a:latin typeface="Times New Roman" panose="02020603050405020304" pitchFamily="18" charset="0"/>
                <a:cs typeface="Times New Roman" panose="02020603050405020304" pitchFamily="18" charset="0"/>
              </a:rPr>
              <a:t>Twitter is becoming a primary platform for breaking news (</a:t>
            </a:r>
            <a:r>
              <a:rPr lang="en-US" sz="600" dirty="0" err="1">
                <a:solidFill>
                  <a:schemeClr val="tx1"/>
                </a:solidFill>
                <a:latin typeface="Times New Roman" panose="02020603050405020304" pitchFamily="18" charset="0"/>
                <a:cs typeface="Times New Roman" panose="02020603050405020304" pitchFamily="18" charset="0"/>
              </a:rPr>
              <a:t>Phuvipadawat</a:t>
            </a:r>
            <a:r>
              <a:rPr lang="en-US" sz="600" dirty="0">
                <a:solidFill>
                  <a:schemeClr val="tx1"/>
                </a:solidFill>
                <a:latin typeface="Times New Roman" panose="02020603050405020304" pitchFamily="18" charset="0"/>
                <a:cs typeface="Times New Roman" panose="02020603050405020304" pitchFamily="18" charset="0"/>
              </a:rPr>
              <a:t> and Murata 2010; Hu et al. 2012). This makes it useful to both the traditional news producers (i.e., journalists and news outlets) and their consumers (e.g., readers). But Twitter is also dramatically changing the traditional roles of news producers and consumers.</a:t>
            </a:r>
            <a:br>
              <a:rPr lang="en-US" sz="600" dirty="0">
                <a:solidFill>
                  <a:schemeClr val="tx1"/>
                </a:solidFill>
                <a:latin typeface="Times New Roman" panose="02020603050405020304" pitchFamily="18" charset="0"/>
                <a:cs typeface="Times New Roman" panose="02020603050405020304" pitchFamily="18" charset="0"/>
              </a:rPr>
            </a:br>
            <a:endParaRPr lang="en-US" sz="600" dirty="0">
              <a:solidFill>
                <a:schemeClr val="tx1"/>
              </a:solidFill>
              <a:latin typeface="Times New Roman" panose="02020603050405020304" pitchFamily="18" charset="0"/>
              <a:cs typeface="Times New Roman" panose="02020603050405020304" pitchFamily="18" charset="0"/>
            </a:endParaRPr>
          </a:p>
        </p:txBody>
      </p:sp>
      <p:sp>
        <p:nvSpPr>
          <p:cNvPr id="14" name="Subtitle 2"/>
          <p:cNvSpPr txBox="1">
            <a:spLocks/>
          </p:cNvSpPr>
          <p:nvPr/>
        </p:nvSpPr>
        <p:spPr>
          <a:xfrm>
            <a:off x="4620951" y="6196690"/>
            <a:ext cx="1876811" cy="57107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spcBef>
                <a:spcPts val="0"/>
              </a:spcBef>
              <a:spcAft>
                <a:spcPts val="0"/>
              </a:spcAft>
            </a:pPr>
            <a:r>
              <a:rPr lang="en-US" sz="600" dirty="0">
                <a:solidFill>
                  <a:schemeClr val="tx1"/>
                </a:solidFill>
                <a:latin typeface="Times New Roman" panose="02020603050405020304" pitchFamily="18" charset="0"/>
                <a:cs typeface="Times New Roman" panose="02020603050405020304" pitchFamily="18" charset="0"/>
              </a:rPr>
              <a:t>Journalists, for instance, interact more with the “crowds” to gather more information from ordinary people (Zak 2012), some of which have started to play the role of “citizen journalists” (Bowman and Willis 2003).</a:t>
            </a:r>
          </a:p>
        </p:txBody>
      </p:sp>
      <p:sp>
        <p:nvSpPr>
          <p:cNvPr id="15" name="Subtitle 2"/>
          <p:cNvSpPr txBox="1">
            <a:spLocks/>
          </p:cNvSpPr>
          <p:nvPr/>
        </p:nvSpPr>
        <p:spPr>
          <a:xfrm>
            <a:off x="6758582" y="6196690"/>
            <a:ext cx="1876811" cy="57107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spcBef>
                <a:spcPts val="0"/>
              </a:spcBef>
              <a:spcAft>
                <a:spcPts val="0"/>
              </a:spcAft>
            </a:pPr>
            <a:r>
              <a:rPr lang="en-US" sz="600" dirty="0">
                <a:solidFill>
                  <a:schemeClr val="tx1"/>
                </a:solidFill>
                <a:latin typeface="Times New Roman" panose="02020603050405020304" pitchFamily="18" charset="0"/>
                <a:cs typeface="Times New Roman" panose="02020603050405020304" pitchFamily="18" charset="0"/>
              </a:rPr>
              <a:t>Understanding how journalists use Twitter will help us infer how their function is changing in our society. Several studies have been conducted to analyze how journalists interact with different stakeholders in the</a:t>
            </a:r>
            <a:br>
              <a:rPr lang="en-US" sz="600" dirty="0">
                <a:solidFill>
                  <a:schemeClr val="tx1"/>
                </a:solidFill>
                <a:latin typeface="Times New Roman" panose="02020603050405020304" pitchFamily="18" charset="0"/>
                <a:cs typeface="Times New Roman" panose="02020603050405020304" pitchFamily="18" charset="0"/>
              </a:rPr>
            </a:br>
            <a:endParaRPr lang="en-US" sz="6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67990" y="6155595"/>
            <a:ext cx="4014443" cy="53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Funded through the </a:t>
            </a:r>
            <a:r>
              <a:rPr lang="en-US" sz="1700" b="1" dirty="0" err="1">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ArQAT</a:t>
            </a:r>
            <a:r>
              <a:rPr lang="en-US" sz="17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 project</a:t>
            </a:r>
          </a:p>
        </p:txBody>
      </p:sp>
      <p:sp>
        <p:nvSpPr>
          <p:cNvPr id="17" name="Rectangle 16"/>
          <p:cNvSpPr/>
          <p:nvPr/>
        </p:nvSpPr>
        <p:spPr>
          <a:xfrm>
            <a:off x="401444" y="6200337"/>
            <a:ext cx="295977" cy="694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4">
                    <a:lumMod val="50000"/>
                  </a:schemeClr>
                </a:solidFill>
                <a:latin typeface="Arial" panose="020B0604020202020204" pitchFamily="34" charset="0"/>
                <a:cs typeface="Arial" panose="020B0604020202020204" pitchFamily="34" charset="0"/>
              </a:rPr>
              <a:t>“</a:t>
            </a:r>
          </a:p>
        </p:txBody>
      </p:sp>
      <p:sp>
        <p:nvSpPr>
          <p:cNvPr id="18" name="Rectangle 17"/>
          <p:cNvSpPr/>
          <p:nvPr/>
        </p:nvSpPr>
        <p:spPr>
          <a:xfrm>
            <a:off x="4075305" y="6436263"/>
            <a:ext cx="318280" cy="634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4">
                    <a:lumMod val="50000"/>
                  </a:schemeClr>
                </a:solidFill>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231" y="3319080"/>
            <a:ext cx="1000686" cy="597362"/>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376" y="4834247"/>
            <a:ext cx="816396" cy="130894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708" y="1682312"/>
            <a:ext cx="2299119" cy="436330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9779" y="4097318"/>
            <a:ext cx="884929" cy="899691"/>
          </a:xfrm>
          <a:prstGeom prst="rect">
            <a:avLst/>
          </a:prstGeom>
        </p:spPr>
      </p:pic>
    </p:spTree>
    <p:extLst>
      <p:ext uri="{BB962C8B-B14F-4D97-AF65-F5344CB8AC3E}">
        <p14:creationId xmlns:p14="http://schemas.microsoft.com/office/powerpoint/2010/main" val="419827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5176470" y="5141945"/>
            <a:ext cx="2450634" cy="1496290"/>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597136" y="5141945"/>
            <a:ext cx="2450634" cy="149629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3441343" y="5141945"/>
            <a:ext cx="2450634" cy="149629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Other Findings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453" y="3583617"/>
            <a:ext cx="705342" cy="100928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551" y="3467098"/>
            <a:ext cx="832513" cy="119780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785" y="3464606"/>
            <a:ext cx="719796" cy="120279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248" y="5550829"/>
            <a:ext cx="1136644" cy="67852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4062" y="5235619"/>
            <a:ext cx="816396" cy="1308940"/>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987" y="5374348"/>
            <a:ext cx="651063" cy="1087939"/>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06216" y="5374348"/>
            <a:ext cx="651063" cy="1087939"/>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9311" y="5381394"/>
            <a:ext cx="884929" cy="89969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10090" y="5327407"/>
            <a:ext cx="651063" cy="1087939"/>
          </a:xfrm>
          <a:prstGeom prst="rect">
            <a:avLst/>
          </a:prstGeom>
        </p:spPr>
      </p:pic>
      <p:sp>
        <p:nvSpPr>
          <p:cNvPr id="10" name="Rounded Rectangle 9"/>
          <p:cNvSpPr/>
          <p:nvPr/>
        </p:nvSpPr>
        <p:spPr>
          <a:xfrm>
            <a:off x="2742713" y="1296362"/>
            <a:ext cx="1864810" cy="843048"/>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Arab journalists</a:t>
            </a:r>
          </a:p>
        </p:txBody>
      </p:sp>
      <p:sp>
        <p:nvSpPr>
          <p:cNvPr id="35" name="Rounded Rectangle 34"/>
          <p:cNvSpPr/>
          <p:nvPr/>
        </p:nvSpPr>
        <p:spPr>
          <a:xfrm>
            <a:off x="2742713" y="2136834"/>
            <a:ext cx="1864810" cy="8430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Arab consumers</a:t>
            </a:r>
          </a:p>
        </p:txBody>
      </p:sp>
      <p:sp>
        <p:nvSpPr>
          <p:cNvPr id="36" name="Rounded Rectangle 35"/>
          <p:cNvSpPr/>
          <p:nvPr/>
        </p:nvSpPr>
        <p:spPr>
          <a:xfrm>
            <a:off x="4604203" y="1296362"/>
            <a:ext cx="1864810" cy="843048"/>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English journalists</a:t>
            </a:r>
          </a:p>
        </p:txBody>
      </p:sp>
      <p:sp>
        <p:nvSpPr>
          <p:cNvPr id="37" name="Rounded Rectangle 36"/>
          <p:cNvSpPr/>
          <p:nvPr/>
        </p:nvSpPr>
        <p:spPr>
          <a:xfrm>
            <a:off x="4604203" y="2136834"/>
            <a:ext cx="1864810" cy="843048"/>
          </a:xfrm>
          <a:prstGeom prst="round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chemeClr val="tx1"/>
                </a:solidFill>
              </a:rPr>
              <a:t>English consumers</a:t>
            </a:r>
          </a:p>
        </p:txBody>
      </p:sp>
      <p:pic>
        <p:nvPicPr>
          <p:cNvPr id="39" name="Picture 3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08596" y="2455271"/>
            <a:ext cx="908436" cy="472670"/>
          </a:xfrm>
          <a:prstGeom prst="rect">
            <a:avLst/>
          </a:prstGeom>
        </p:spPr>
      </p:pic>
      <p:pic>
        <p:nvPicPr>
          <p:cNvPr id="40" name="Picture 39"/>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flipH="1">
            <a:off x="2010283" y="1273190"/>
            <a:ext cx="773288" cy="1292178"/>
          </a:xfrm>
          <a:prstGeom prst="rect">
            <a:avLst/>
          </a:prstGeom>
        </p:spPr>
      </p:pic>
      <p:pic>
        <p:nvPicPr>
          <p:cNvPr id="42" name="Picture 41"/>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55785" y="2275520"/>
            <a:ext cx="1202859" cy="625863"/>
          </a:xfrm>
          <a:prstGeom prst="rect">
            <a:avLst/>
          </a:prstGeom>
        </p:spPr>
      </p:pic>
      <p:pic>
        <p:nvPicPr>
          <p:cNvPr id="43" name="Picture 42"/>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469013" y="1280133"/>
            <a:ext cx="641513" cy="1071983"/>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58936" y="3464606"/>
            <a:ext cx="719796" cy="1202794"/>
          </a:xfrm>
          <a:prstGeom prst="rect">
            <a:avLst/>
          </a:prstGeom>
        </p:spPr>
      </p:pic>
      <p:sp>
        <p:nvSpPr>
          <p:cNvPr id="45" name="Rectangle 44"/>
          <p:cNvSpPr/>
          <p:nvPr/>
        </p:nvSpPr>
        <p:spPr>
          <a:xfrm>
            <a:off x="4109432" y="3659925"/>
            <a:ext cx="1067038" cy="737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latin typeface="Arial" panose="020B0604020202020204" pitchFamily="34" charset="0"/>
                <a:ea typeface="Adobe Gothic Std B" panose="020B0800000000000000" pitchFamily="34" charset="-128"/>
                <a:cs typeface="Arial" panose="020B0604020202020204" pitchFamily="34" charset="0"/>
              </a:rPr>
              <a:t>≈</a:t>
            </a:r>
          </a:p>
        </p:txBody>
      </p:sp>
    </p:spTree>
    <p:extLst>
      <p:ext uri="{BB962C8B-B14F-4D97-AF65-F5344CB8AC3E}">
        <p14:creationId xmlns:p14="http://schemas.microsoft.com/office/powerpoint/2010/main" val="360883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07767"/>
            <a:ext cx="9144000" cy="202470"/>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Subtitle 2"/>
          <p:cNvSpPr txBox="1">
            <a:spLocks/>
          </p:cNvSpPr>
          <p:nvPr/>
        </p:nvSpPr>
        <p:spPr>
          <a:xfrm>
            <a:off x="4360131" y="1026410"/>
            <a:ext cx="4356100" cy="36113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lnSpc>
                <a:spcPct val="100000"/>
              </a:lnSpc>
              <a:spcBef>
                <a:spcPts val="0"/>
              </a:spcBef>
              <a:spcAft>
                <a:spcPts val="0"/>
              </a:spcAft>
            </a:pPr>
            <a:r>
              <a:rPr lang="en-US" sz="1400" dirty="0">
                <a:solidFill>
                  <a:schemeClr val="bg1"/>
                </a:solidFill>
                <a:latin typeface="Times New Roman" panose="02020603050405020304" pitchFamily="18" charset="0"/>
                <a:cs typeface="Times New Roman" panose="02020603050405020304" pitchFamily="18" charset="0"/>
              </a:rPr>
              <a:t>ICWSM - Wednesday, May 18, 2016 - Cologne, Germany</a:t>
            </a:r>
          </a:p>
        </p:txBody>
      </p:sp>
      <p:sp>
        <p:nvSpPr>
          <p:cNvPr id="8" name="Subtitle 2"/>
          <p:cNvSpPr>
            <a:spLocks noGrp="1"/>
          </p:cNvSpPr>
          <p:nvPr>
            <p:ph type="subTitle" idx="4294967295"/>
          </p:nvPr>
        </p:nvSpPr>
        <p:spPr>
          <a:xfrm>
            <a:off x="345689" y="3139728"/>
            <a:ext cx="4917687" cy="761954"/>
          </a:xfrm>
        </p:spPr>
        <p:txBody>
          <a:bodyPr>
            <a:noAutofit/>
          </a:bodyPr>
          <a:lstStyle/>
          <a:p>
            <a:pPr marL="0" indent="0">
              <a:lnSpc>
                <a:spcPct val="100000"/>
              </a:lnSpc>
              <a:spcBef>
                <a:spcPts val="0"/>
              </a:spcBef>
              <a:spcAft>
                <a:spcPts val="0"/>
              </a:spcAft>
              <a:buNone/>
            </a:pPr>
            <a:r>
              <a:rPr lang="en-US" sz="2000" b="1" dirty="0">
                <a:solidFill>
                  <a:schemeClr val="tx1">
                    <a:lumMod val="50000"/>
                    <a:lumOff val="50000"/>
                  </a:schemeClr>
                </a:solidFill>
                <a:cs typeface="Times New Roman" panose="02020603050405020304" pitchFamily="18" charset="0"/>
              </a:rPr>
              <a:t>MOSSAAB BAGDOURI</a:t>
            </a:r>
          </a:p>
          <a:p>
            <a:pPr marL="0" indent="0">
              <a:lnSpc>
                <a:spcPct val="100000"/>
              </a:lnSpc>
              <a:spcBef>
                <a:spcPts val="0"/>
              </a:spcBef>
              <a:spcAft>
                <a:spcPts val="0"/>
              </a:spcAft>
              <a:buNone/>
            </a:pPr>
            <a:r>
              <a:rPr lang="en-US" sz="2000" cap="none" dirty="0">
                <a:solidFill>
                  <a:schemeClr val="tx1">
                    <a:lumMod val="50000"/>
                    <a:lumOff val="50000"/>
                  </a:schemeClr>
                </a:solidFill>
                <a:latin typeface="Times New Roman" panose="02020603050405020304" pitchFamily="18" charset="0"/>
                <a:cs typeface="Times New Roman" panose="02020603050405020304" pitchFamily="18" charset="0"/>
              </a:rPr>
              <a:t>University of Maryland, College Park, USA</a:t>
            </a:r>
          </a:p>
        </p:txBody>
      </p:sp>
      <p:sp>
        <p:nvSpPr>
          <p:cNvPr id="9" name="Title 1"/>
          <p:cNvSpPr txBox="1">
            <a:spLocks/>
          </p:cNvSpPr>
          <p:nvPr/>
        </p:nvSpPr>
        <p:spPr>
          <a:xfrm>
            <a:off x="0" y="247193"/>
            <a:ext cx="9144000" cy="81888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5400" b="1" dirty="0">
                <a:solidFill>
                  <a:schemeClr val="accent5">
                    <a:lumMod val="75000"/>
                  </a:schemeClr>
                </a:solidFill>
                <a:latin typeface="News701 BT" panose="02040603050505020204" pitchFamily="18" charset="0"/>
              </a:rPr>
              <a:t>Journalists and Twitter</a:t>
            </a:r>
          </a:p>
        </p:txBody>
      </p:sp>
      <p:sp>
        <p:nvSpPr>
          <p:cNvPr id="10" name="Title 1"/>
          <p:cNvSpPr txBox="1">
            <a:spLocks/>
          </p:cNvSpPr>
          <p:nvPr/>
        </p:nvSpPr>
        <p:spPr>
          <a:xfrm>
            <a:off x="345689" y="1410218"/>
            <a:ext cx="4800646" cy="171839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10000"/>
              </a:lnSpc>
              <a:spcBef>
                <a:spcPts val="1800"/>
              </a:spcBef>
            </a:pPr>
            <a:r>
              <a:rPr lang="en-US" sz="3200" b="1" dirty="0">
                <a:solidFill>
                  <a:schemeClr val="accent6">
                    <a:lumMod val="75000"/>
                  </a:schemeClr>
                </a:solidFill>
                <a:latin typeface="Arial" panose="020B0604020202020204" pitchFamily="34" charset="0"/>
                <a:cs typeface="Arial" panose="020B0604020202020204" pitchFamily="34" charset="0"/>
              </a:rPr>
              <a:t>A Multidimensional</a:t>
            </a:r>
            <a:br>
              <a:rPr lang="en-US" sz="3200" b="1" dirty="0">
                <a:solidFill>
                  <a:schemeClr val="accent6">
                    <a:lumMod val="75000"/>
                  </a:schemeClr>
                </a:solidFill>
                <a:latin typeface="Arial" panose="020B0604020202020204" pitchFamily="34" charset="0"/>
                <a:cs typeface="Arial" panose="020B0604020202020204" pitchFamily="34" charset="0"/>
              </a:rPr>
            </a:br>
            <a:r>
              <a:rPr lang="en-US" sz="3200" b="1" dirty="0">
                <a:solidFill>
                  <a:schemeClr val="accent6">
                    <a:lumMod val="75000"/>
                  </a:schemeClr>
                </a:solidFill>
                <a:latin typeface="Arial" panose="020B0604020202020204" pitchFamily="34" charset="0"/>
                <a:cs typeface="Arial" panose="020B0604020202020204" pitchFamily="34" charset="0"/>
              </a:rPr>
              <a:t>Quantitative Description</a:t>
            </a:r>
            <a:br>
              <a:rPr lang="en-US" sz="3200" b="1" dirty="0">
                <a:solidFill>
                  <a:schemeClr val="accent6">
                    <a:lumMod val="75000"/>
                  </a:schemeClr>
                </a:solidFill>
                <a:latin typeface="Arial" panose="020B0604020202020204" pitchFamily="34" charset="0"/>
                <a:cs typeface="Arial" panose="020B0604020202020204" pitchFamily="34" charset="0"/>
              </a:rPr>
            </a:br>
            <a:r>
              <a:rPr lang="en-US" sz="3200" b="1" dirty="0">
                <a:solidFill>
                  <a:schemeClr val="accent6">
                    <a:lumMod val="75000"/>
                  </a:schemeClr>
                </a:solidFill>
                <a:latin typeface="Arial" panose="020B0604020202020204" pitchFamily="34" charset="0"/>
                <a:cs typeface="Arial" panose="020B0604020202020204" pitchFamily="34" charset="0"/>
              </a:rPr>
              <a:t>of Usage Patterns</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Title 1"/>
          <p:cNvSpPr txBox="1">
            <a:spLocks/>
          </p:cNvSpPr>
          <p:nvPr/>
        </p:nvSpPr>
        <p:spPr>
          <a:xfrm>
            <a:off x="282321" y="5586607"/>
            <a:ext cx="6613911" cy="11345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10000"/>
              </a:lnSpc>
              <a:spcBef>
                <a:spcPts val="1800"/>
              </a:spcBef>
            </a:pPr>
            <a:r>
              <a:rPr lang="en-US" sz="8800" b="1" dirty="0">
                <a:solidFill>
                  <a:schemeClr val="accent4">
                    <a:lumMod val="75000"/>
                  </a:schemeClr>
                </a:solidFill>
                <a:latin typeface="Arial" panose="020B0604020202020204" pitchFamily="34" charset="0"/>
                <a:cs typeface="Arial" panose="020B0604020202020204" pitchFamily="34" charset="0"/>
              </a:rPr>
              <a:t>Thank you!</a:t>
            </a:r>
            <a:endParaRPr lang="en-US" sz="13800" b="1" dirty="0">
              <a:solidFill>
                <a:schemeClr val="accent4">
                  <a:lumMod val="75000"/>
                </a:schemeClr>
              </a:solidFill>
              <a:latin typeface="Arial" panose="020B0604020202020204" pitchFamily="34" charset="0"/>
              <a:cs typeface="Arial" panose="020B0604020202020204" pitchFamily="34" charset="0"/>
            </a:endParaRPr>
          </a:p>
        </p:txBody>
      </p:sp>
      <p:sp>
        <p:nvSpPr>
          <p:cNvPr id="12" name="Subtitle 2"/>
          <p:cNvSpPr>
            <a:spLocks noGrp="1"/>
          </p:cNvSpPr>
          <p:nvPr>
            <p:ph type="subTitle" idx="4294967295"/>
          </p:nvPr>
        </p:nvSpPr>
        <p:spPr>
          <a:xfrm>
            <a:off x="2217721" y="4054161"/>
            <a:ext cx="3529129" cy="1054388"/>
          </a:xfrm>
        </p:spPr>
        <p:txBody>
          <a:bodyPr>
            <a:noAutofit/>
          </a:bodyPr>
          <a:lstStyle/>
          <a:p>
            <a:pPr marL="0" indent="0">
              <a:lnSpc>
                <a:spcPct val="100000"/>
              </a:lnSpc>
              <a:spcBef>
                <a:spcPts val="0"/>
              </a:spcBef>
              <a:spcAft>
                <a:spcPts val="0"/>
              </a:spcAft>
              <a:buNone/>
            </a:pPr>
            <a:r>
              <a:rPr lang="en-US" sz="2000" b="1" dirty="0">
                <a:solidFill>
                  <a:schemeClr val="tx1">
                    <a:lumMod val="50000"/>
                    <a:lumOff val="50000"/>
                  </a:schemeClr>
                </a:solidFill>
                <a:cs typeface="Times New Roman" panose="02020603050405020304" pitchFamily="18" charset="0"/>
              </a:rPr>
              <a:t>Douglas W. </a:t>
            </a:r>
            <a:r>
              <a:rPr lang="en-US" sz="2000" b="1" dirty="0" err="1">
                <a:solidFill>
                  <a:schemeClr val="tx1">
                    <a:lumMod val="50000"/>
                    <a:lumOff val="50000"/>
                  </a:schemeClr>
                </a:solidFill>
                <a:cs typeface="Times New Roman" panose="02020603050405020304" pitchFamily="18" charset="0"/>
              </a:rPr>
              <a:t>Oard</a:t>
            </a:r>
            <a:endParaRPr lang="en-US" sz="2000" b="1" dirty="0">
              <a:solidFill>
                <a:schemeClr val="tx1">
                  <a:lumMod val="50000"/>
                  <a:lumOff val="50000"/>
                </a:schemeClr>
              </a:solidFill>
              <a:cs typeface="Times New Roman" panose="02020603050405020304" pitchFamily="18" charset="0"/>
            </a:endParaRPr>
          </a:p>
          <a:p>
            <a:pPr marL="0" indent="0">
              <a:lnSpc>
                <a:spcPct val="100000"/>
              </a:lnSpc>
              <a:spcBef>
                <a:spcPts val="0"/>
              </a:spcBef>
              <a:spcAft>
                <a:spcPts val="0"/>
              </a:spcAft>
              <a:buNone/>
            </a:pPr>
            <a:r>
              <a:rPr lang="en-US" sz="2000" b="1" dirty="0">
                <a:solidFill>
                  <a:schemeClr val="tx1">
                    <a:lumMod val="50000"/>
                    <a:lumOff val="50000"/>
                  </a:schemeClr>
                </a:solidFill>
                <a:cs typeface="Times New Roman" panose="02020603050405020304" pitchFamily="18" charset="0"/>
              </a:rPr>
              <a:t>Nicholas </a:t>
            </a:r>
            <a:r>
              <a:rPr lang="en-US" sz="2000" b="1" dirty="0" err="1">
                <a:solidFill>
                  <a:schemeClr val="tx1">
                    <a:lumMod val="50000"/>
                    <a:lumOff val="50000"/>
                  </a:schemeClr>
                </a:solidFill>
                <a:cs typeface="Times New Roman" panose="02020603050405020304" pitchFamily="18" charset="0"/>
              </a:rPr>
              <a:t>Diakopoulos</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en-US" sz="2000" b="1" dirty="0">
                <a:solidFill>
                  <a:schemeClr val="tx1">
                    <a:lumMod val="50000"/>
                    <a:lumOff val="50000"/>
                  </a:schemeClr>
                </a:solidFill>
                <a:cs typeface="Times New Roman" panose="02020603050405020304" pitchFamily="18" charset="0"/>
              </a:rPr>
              <a:t>Qatar National Research Fund</a:t>
            </a:r>
          </a:p>
        </p:txBody>
      </p:sp>
      <p:sp>
        <p:nvSpPr>
          <p:cNvPr id="13" name="Subtitle 2"/>
          <p:cNvSpPr>
            <a:spLocks noGrp="1"/>
          </p:cNvSpPr>
          <p:nvPr>
            <p:ph type="subTitle" idx="4294967295"/>
          </p:nvPr>
        </p:nvSpPr>
        <p:spPr>
          <a:xfrm>
            <a:off x="542171" y="4269719"/>
            <a:ext cx="1755165" cy="457692"/>
          </a:xfrm>
        </p:spPr>
        <p:txBody>
          <a:bodyPr>
            <a:noAutofit/>
          </a:bodyPr>
          <a:lstStyle/>
          <a:p>
            <a:pPr marL="0" indent="0">
              <a:lnSpc>
                <a:spcPct val="100000"/>
              </a:lnSpc>
              <a:spcBef>
                <a:spcPts val="0"/>
              </a:spcBef>
              <a:spcAft>
                <a:spcPts val="0"/>
              </a:spcAft>
              <a:buNone/>
            </a:pPr>
            <a:r>
              <a:rPr lang="en-US" dirty="0">
                <a:solidFill>
                  <a:schemeClr val="accent4">
                    <a:lumMod val="75000"/>
                  </a:schemeClr>
                </a:solidFill>
                <a:cs typeface="Times New Roman" panose="02020603050405020304" pitchFamily="18" charset="0"/>
              </a:rPr>
              <a:t>Thanks to:</a:t>
            </a:r>
            <a:endParaRPr lang="en-US" b="1" dirty="0">
              <a:solidFill>
                <a:schemeClr val="tx1">
                  <a:lumMod val="50000"/>
                  <a:lumOff val="50000"/>
                </a:schemeClr>
              </a:solidFill>
              <a:cs typeface="Times New Roman" panose="0202060305040502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960" y="1722115"/>
            <a:ext cx="1000686" cy="59736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105" y="3237282"/>
            <a:ext cx="816396" cy="130894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708" y="1682312"/>
            <a:ext cx="2299119" cy="4363307"/>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6118" y="2427932"/>
            <a:ext cx="884929" cy="899691"/>
          </a:xfrm>
          <a:prstGeom prst="rect">
            <a:avLst/>
          </a:prstGeom>
        </p:spPr>
      </p:pic>
    </p:spTree>
    <p:extLst>
      <p:ext uri="{BB962C8B-B14F-4D97-AF65-F5344CB8AC3E}">
        <p14:creationId xmlns:p14="http://schemas.microsoft.com/office/powerpoint/2010/main" val="278208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grpSp>
        <p:nvGrpSpPr>
          <p:cNvPr id="17" name="Group 16"/>
          <p:cNvGrpSpPr/>
          <p:nvPr/>
        </p:nvGrpSpPr>
        <p:grpSpPr>
          <a:xfrm>
            <a:off x="858708" y="1298969"/>
            <a:ext cx="5581649" cy="1708468"/>
            <a:chOff x="1314450" y="3149069"/>
            <a:chExt cx="5581649" cy="1708468"/>
          </a:xfrm>
        </p:grpSpPr>
        <p:sp>
          <p:nvSpPr>
            <p:cNvPr id="14" name="Rounded Rectangle 13"/>
            <p:cNvSpPr/>
            <p:nvPr/>
          </p:nvSpPr>
          <p:spPr>
            <a:xfrm>
              <a:off x="1314450" y="3149069"/>
              <a:ext cx="5581649" cy="1708468"/>
            </a:xfrm>
            <a:prstGeom prst="roundRect">
              <a:avLst>
                <a:gd name="adj" fmla="val 66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3994" t="7604" r="4952" b="13594"/>
            <a:stretch/>
          </p:blipFill>
          <p:spPr>
            <a:xfrm>
              <a:off x="1419224" y="3177644"/>
              <a:ext cx="5429250" cy="1628775"/>
            </a:xfrm>
            <a:prstGeom prst="rect">
              <a:avLst/>
            </a:prstGeom>
          </p:spPr>
        </p:pic>
      </p:grpSp>
      <p:grpSp>
        <p:nvGrpSpPr>
          <p:cNvPr id="22" name="Group 21"/>
          <p:cNvGrpSpPr/>
          <p:nvPr/>
        </p:nvGrpSpPr>
        <p:grpSpPr>
          <a:xfrm>
            <a:off x="3273678" y="1914700"/>
            <a:ext cx="5581649" cy="1708468"/>
            <a:chOff x="211010" y="3149069"/>
            <a:chExt cx="5581649" cy="1708468"/>
          </a:xfrm>
        </p:grpSpPr>
        <p:sp>
          <p:nvSpPr>
            <p:cNvPr id="19" name="Rounded Rectangle 18"/>
            <p:cNvSpPr/>
            <p:nvPr/>
          </p:nvSpPr>
          <p:spPr>
            <a:xfrm>
              <a:off x="211010" y="3149069"/>
              <a:ext cx="5581649" cy="1708468"/>
            </a:xfrm>
            <a:prstGeom prst="roundRect">
              <a:avLst>
                <a:gd name="adj" fmla="val 66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4301" t="9325" r="4645" b="12776"/>
            <a:stretch/>
          </p:blipFill>
          <p:spPr>
            <a:xfrm>
              <a:off x="296734" y="3241020"/>
              <a:ext cx="5429250" cy="1521074"/>
            </a:xfrm>
            <a:prstGeom prst="rect">
              <a:avLst/>
            </a:prstGeom>
          </p:spPr>
        </p:pic>
      </p:grpSp>
      <p:grpSp>
        <p:nvGrpSpPr>
          <p:cNvPr id="18" name="Group 17"/>
          <p:cNvGrpSpPr/>
          <p:nvPr/>
        </p:nvGrpSpPr>
        <p:grpSpPr>
          <a:xfrm>
            <a:off x="258632" y="2879729"/>
            <a:ext cx="5581649" cy="1708468"/>
            <a:chOff x="114300" y="1275750"/>
            <a:chExt cx="5581649" cy="1708468"/>
          </a:xfrm>
        </p:grpSpPr>
        <p:sp>
          <p:nvSpPr>
            <p:cNvPr id="11" name="Rounded Rectangle 10"/>
            <p:cNvSpPr/>
            <p:nvPr/>
          </p:nvSpPr>
          <p:spPr>
            <a:xfrm>
              <a:off x="114300" y="1275750"/>
              <a:ext cx="5581649" cy="1708468"/>
            </a:xfrm>
            <a:prstGeom prst="roundRect">
              <a:avLst>
                <a:gd name="adj" fmla="val 66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04" y="1343887"/>
              <a:ext cx="5372100" cy="1543050"/>
            </a:xfrm>
            <a:prstGeom prst="rect">
              <a:avLst/>
            </a:prstGeom>
          </p:spPr>
        </p:pic>
      </p:grpSp>
      <p:grpSp>
        <p:nvGrpSpPr>
          <p:cNvPr id="29" name="Group 28"/>
          <p:cNvGrpSpPr/>
          <p:nvPr/>
        </p:nvGrpSpPr>
        <p:grpSpPr>
          <a:xfrm>
            <a:off x="2730752" y="3894794"/>
            <a:ext cx="5581649" cy="2028826"/>
            <a:chOff x="4181475" y="3800475"/>
            <a:chExt cx="5581649" cy="2028826"/>
          </a:xfrm>
        </p:grpSpPr>
        <p:sp>
          <p:nvSpPr>
            <p:cNvPr id="26" name="Rounded Rectangle 25"/>
            <p:cNvSpPr/>
            <p:nvPr/>
          </p:nvSpPr>
          <p:spPr>
            <a:xfrm>
              <a:off x="4181475" y="3800475"/>
              <a:ext cx="5581649" cy="2028826"/>
            </a:xfrm>
            <a:prstGeom prst="roundRect">
              <a:avLst>
                <a:gd name="adj" fmla="val 66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4240" t="7769" r="4240" b="14143"/>
            <a:stretch/>
          </p:blipFill>
          <p:spPr>
            <a:xfrm>
              <a:off x="4252911" y="3885987"/>
              <a:ext cx="5448300" cy="1866900"/>
            </a:xfrm>
            <a:prstGeom prst="rect">
              <a:avLst/>
            </a:prstGeom>
          </p:spPr>
        </p:pic>
      </p:grpSp>
      <p:grpSp>
        <p:nvGrpSpPr>
          <p:cNvPr id="25" name="Group 24"/>
          <p:cNvGrpSpPr/>
          <p:nvPr/>
        </p:nvGrpSpPr>
        <p:grpSpPr>
          <a:xfrm>
            <a:off x="1334956" y="4345001"/>
            <a:ext cx="5581649" cy="2073028"/>
            <a:chOff x="3001834" y="3543300"/>
            <a:chExt cx="5581649" cy="2073028"/>
          </a:xfrm>
        </p:grpSpPr>
        <p:sp>
          <p:nvSpPr>
            <p:cNvPr id="23" name="Rounded Rectangle 22"/>
            <p:cNvSpPr/>
            <p:nvPr/>
          </p:nvSpPr>
          <p:spPr>
            <a:xfrm>
              <a:off x="3001834" y="3543300"/>
              <a:ext cx="5581649" cy="2073028"/>
            </a:xfrm>
            <a:prstGeom prst="roundRect">
              <a:avLst>
                <a:gd name="adj" fmla="val 66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4094" t="7671" r="4253" b="12729"/>
            <a:stretch/>
          </p:blipFill>
          <p:spPr>
            <a:xfrm>
              <a:off x="3082795" y="3637917"/>
              <a:ext cx="5438775" cy="1918231"/>
            </a:xfrm>
            <a:prstGeom prst="rect">
              <a:avLst/>
            </a:prstGeom>
          </p:spPr>
        </p:pic>
      </p:grpSp>
    </p:spTree>
    <p:extLst>
      <p:ext uri="{BB962C8B-B14F-4D97-AF65-F5344CB8AC3E}">
        <p14:creationId xmlns:p14="http://schemas.microsoft.com/office/powerpoint/2010/main" val="49875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4015" b="13732"/>
          <a:stretch/>
        </p:blipFill>
        <p:spPr>
          <a:xfrm>
            <a:off x="800100" y="2163337"/>
            <a:ext cx="7543800" cy="3482281"/>
          </a:xfrm>
          <a:prstGeom prst="rect">
            <a:avLst/>
          </a:prstGeom>
        </p:spPr>
      </p:pic>
      <p:grpSp>
        <p:nvGrpSpPr>
          <p:cNvPr id="10" name="Group 9"/>
          <p:cNvGrpSpPr/>
          <p:nvPr/>
        </p:nvGrpSpPr>
        <p:grpSpPr>
          <a:xfrm>
            <a:off x="1573296" y="1644534"/>
            <a:ext cx="5695475" cy="4532429"/>
            <a:chOff x="861394" y="1644534"/>
            <a:chExt cx="5695475" cy="453242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744" y="1644534"/>
              <a:ext cx="3241936" cy="19352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94" y="1644534"/>
              <a:ext cx="2826909" cy="453242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714" y="3710339"/>
              <a:ext cx="2426155" cy="2466624"/>
            </a:xfrm>
            <a:prstGeom prst="rect">
              <a:avLst/>
            </a:prstGeom>
          </p:spPr>
        </p:pic>
      </p:grpSp>
      <p:sp>
        <p:nvSpPr>
          <p:cNvPr id="2" name="Title 1"/>
          <p:cNvSpPr>
            <a:spLocks noGrp="1"/>
          </p:cNvSpPr>
          <p:nvPr>
            <p:ph type="title"/>
          </p:nvPr>
        </p:nvSpPr>
        <p:spPr/>
        <p:txBody>
          <a:bodyPr/>
          <a:lstStyle/>
          <a:p>
            <a:r>
              <a:rPr lang="en-US" dirty="0"/>
              <a:t>Usage Pattern?</a:t>
            </a:r>
          </a:p>
        </p:txBody>
      </p:sp>
      <p:grpSp>
        <p:nvGrpSpPr>
          <p:cNvPr id="16" name="Group 15"/>
          <p:cNvGrpSpPr/>
          <p:nvPr/>
        </p:nvGrpSpPr>
        <p:grpSpPr>
          <a:xfrm>
            <a:off x="1995521" y="1644534"/>
            <a:ext cx="5321822" cy="4532429"/>
            <a:chOff x="3232177" y="1758950"/>
            <a:chExt cx="4540683" cy="3867157"/>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2177" y="1758950"/>
              <a:ext cx="2018279" cy="386715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8609" y="1758950"/>
              <a:ext cx="2314251" cy="3867157"/>
            </a:xfrm>
            <a:prstGeom prst="rect">
              <a:avLst/>
            </a:prstGeom>
          </p:spPr>
        </p:pic>
      </p:grpSp>
      <p:grpSp>
        <p:nvGrpSpPr>
          <p:cNvPr id="24" name="Group 23"/>
          <p:cNvGrpSpPr/>
          <p:nvPr/>
        </p:nvGrpSpPr>
        <p:grpSpPr>
          <a:xfrm>
            <a:off x="2088093" y="1349298"/>
            <a:ext cx="4608941" cy="5386037"/>
            <a:chOff x="2088093" y="1527716"/>
            <a:chExt cx="4456265" cy="5207619"/>
          </a:xfrm>
        </p:grpSpPr>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6416" y="5574525"/>
              <a:ext cx="592173" cy="116081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8093" y="3267308"/>
              <a:ext cx="1448323" cy="207242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449" y="1527716"/>
              <a:ext cx="2897909" cy="4169473"/>
            </a:xfrm>
            <a:prstGeom prst="rect">
              <a:avLst/>
            </a:prstGeom>
          </p:spPr>
        </p:pic>
      </p:grpSp>
      <p:grpSp>
        <p:nvGrpSpPr>
          <p:cNvPr id="22" name="Group 21"/>
          <p:cNvGrpSpPr/>
          <p:nvPr/>
        </p:nvGrpSpPr>
        <p:grpSpPr>
          <a:xfrm>
            <a:off x="340065" y="1625759"/>
            <a:ext cx="8120279" cy="4532429"/>
            <a:chOff x="300867" y="1625759"/>
            <a:chExt cx="8120279" cy="4532429"/>
          </a:xfrm>
        </p:grpSpPr>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867" y="1707365"/>
              <a:ext cx="8120279" cy="422508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9739" y="1625759"/>
              <a:ext cx="2712374" cy="4532429"/>
            </a:xfrm>
            <a:prstGeom prst="rect">
              <a:avLst/>
            </a:prstGeom>
          </p:spPr>
        </p:pic>
      </p:grpSp>
    </p:spTree>
    <p:extLst>
      <p:ext uri="{BB962C8B-B14F-4D97-AF65-F5344CB8AC3E}">
        <p14:creationId xmlns:p14="http://schemas.microsoft.com/office/powerpoint/2010/main" val="42280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10"/>
                                        </p:tgtEl>
                                      </p:cBhvr>
                                      <p:by x="35000" y="35000"/>
                                    </p:animScale>
                                  </p:childTnLst>
                                </p:cTn>
                              </p:par>
                              <p:par>
                                <p:cTn id="12" presetID="42" presetClass="path" presetSubtype="0" fill="hold" nodeType="withEffect">
                                  <p:stCondLst>
                                    <p:cond delay="0"/>
                                  </p:stCondLst>
                                  <p:childTnLst>
                                    <p:animMotion origin="layout" path="M 3.05556E-6 1.11111E-6 L 0.34323 -0.25463 " pathEditMode="relative" rAng="0" ptsTypes="AA">
                                      <p:cBhvr>
                                        <p:cTn id="13" dur="1000" fill="hold"/>
                                        <p:tgtEl>
                                          <p:spTgt spid="10"/>
                                        </p:tgtEl>
                                        <p:attrNameLst>
                                          <p:attrName>ppt_x</p:attrName>
                                          <p:attrName>ppt_y</p:attrName>
                                        </p:attrNameLst>
                                      </p:cBhvr>
                                      <p:rCtr x="17153" y="-12731"/>
                                    </p:animMotion>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000" fill="hold"/>
                                        <p:tgtEl>
                                          <p:spTgt spid="16"/>
                                        </p:tgtEl>
                                      </p:cBhvr>
                                      <p:by x="35000" y="35000"/>
                                    </p:animScale>
                                  </p:childTnLst>
                                </p:cTn>
                              </p:par>
                              <p:par>
                                <p:cTn id="21" presetID="42" presetClass="path" presetSubtype="0" fill="hold" nodeType="withEffect">
                                  <p:stCondLst>
                                    <p:cond delay="0"/>
                                  </p:stCondLst>
                                  <p:childTnLst>
                                    <p:animMotion origin="layout" path="M -1.38889E-6 1.11111E-6 L -0.31771 -0.25463 " pathEditMode="relative" rAng="0" ptsTypes="AA">
                                      <p:cBhvr>
                                        <p:cTn id="22" dur="1000" fill="hold"/>
                                        <p:tgtEl>
                                          <p:spTgt spid="16"/>
                                        </p:tgtEl>
                                        <p:attrNameLst>
                                          <p:attrName>ppt_x</p:attrName>
                                          <p:attrName>ppt_y</p:attrName>
                                        </p:attrNameLst>
                                      </p:cBhvr>
                                      <p:rCtr x="-15885" y="-12731"/>
                                    </p:animMotion>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1000" fill="hold"/>
                                        <p:tgtEl>
                                          <p:spTgt spid="17"/>
                                        </p:tgtEl>
                                      </p:cBhvr>
                                      <p:by x="35000" y="35000"/>
                                    </p:animScale>
                                  </p:childTnLst>
                                </p:cTn>
                              </p:par>
                              <p:par>
                                <p:cTn id="30" presetID="42" presetClass="path" presetSubtype="0" fill="hold" nodeType="withEffect">
                                  <p:stCondLst>
                                    <p:cond delay="0"/>
                                  </p:stCondLst>
                                  <p:childTnLst>
                                    <p:animMotion origin="layout" path="M 0 -2.96296E-6 L 0.32795 0.29584 " pathEditMode="relative" rAng="0" ptsTypes="AA">
                                      <p:cBhvr>
                                        <p:cTn id="31" dur="1000" fill="hold"/>
                                        <p:tgtEl>
                                          <p:spTgt spid="17"/>
                                        </p:tgtEl>
                                        <p:attrNameLst>
                                          <p:attrName>ppt_x</p:attrName>
                                          <p:attrName>ppt_y</p:attrName>
                                        </p:attrNameLst>
                                      </p:cBhvr>
                                      <p:rCtr x="16389" y="14792"/>
                                    </p:animMotion>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1000" fill="hold"/>
                                        <p:tgtEl>
                                          <p:spTgt spid="24"/>
                                        </p:tgtEl>
                                      </p:cBhvr>
                                      <p:by x="35000" y="35000"/>
                                    </p:animScale>
                                  </p:childTnLst>
                                </p:cTn>
                              </p:par>
                              <p:par>
                                <p:cTn id="39" presetID="42" presetClass="path" presetSubtype="0" fill="hold" nodeType="withEffect">
                                  <p:stCondLst>
                                    <p:cond delay="0"/>
                                  </p:stCondLst>
                                  <p:childTnLst>
                                    <p:animMotion origin="layout" path="M -1.94444E-6 -1.85185E-6 L -0.30833 0.24815 " pathEditMode="relative" rAng="0" ptsTypes="AA">
                                      <p:cBhvr>
                                        <p:cTn id="40" dur="1000" fill="hold"/>
                                        <p:tgtEl>
                                          <p:spTgt spid="24"/>
                                        </p:tgtEl>
                                        <p:attrNameLst>
                                          <p:attrName>ppt_x</p:attrName>
                                          <p:attrName>ppt_y</p:attrName>
                                        </p:attrNameLst>
                                      </p:cBhvr>
                                      <p:rCtr x="-15417" y="12407"/>
                                    </p:animMotion>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1000" fill="hold"/>
                                        <p:tgtEl>
                                          <p:spTgt spid="2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a:xfrm>
            <a:off x="409110" y="1453492"/>
            <a:ext cx="8325779" cy="4935346"/>
          </a:xfrm>
        </p:spPr>
        <p:txBody>
          <a:bodyPr>
            <a:normAutofit/>
          </a:bodyPr>
          <a:lstStyle/>
          <a:p>
            <a:pPr>
              <a:lnSpc>
                <a:spcPct val="100000"/>
              </a:lnSpc>
            </a:pPr>
            <a:r>
              <a:rPr lang="en-US" dirty="0"/>
              <a:t>Qualitative approaches: Journalists and Social Media</a:t>
            </a:r>
          </a:p>
          <a:p>
            <a:pPr lvl="1">
              <a:lnSpc>
                <a:spcPct val="100000"/>
              </a:lnSpc>
            </a:pPr>
            <a:r>
              <a:rPr lang="en-US" dirty="0"/>
              <a:t>Role of journalists during a natural disaster</a:t>
            </a:r>
          </a:p>
          <a:p>
            <a:pPr lvl="2">
              <a:lnSpc>
                <a:spcPct val="100000"/>
              </a:lnSpc>
            </a:pPr>
            <a:r>
              <a:rPr lang="en-US" dirty="0"/>
              <a:t>11 interviews (Daily and </a:t>
            </a:r>
            <a:r>
              <a:rPr lang="en-US" dirty="0" err="1"/>
              <a:t>Starbird</a:t>
            </a:r>
            <a:r>
              <a:rPr lang="en-US" dirty="0"/>
              <a:t>, JCSCW, 2014)</a:t>
            </a:r>
          </a:p>
          <a:p>
            <a:pPr lvl="1">
              <a:lnSpc>
                <a:spcPct val="100000"/>
              </a:lnSpc>
            </a:pPr>
            <a:r>
              <a:rPr lang="en-US" dirty="0"/>
              <a:t>Political journalists of American newspapers</a:t>
            </a:r>
          </a:p>
          <a:p>
            <a:pPr lvl="2">
              <a:lnSpc>
                <a:spcPct val="100000"/>
              </a:lnSpc>
            </a:pPr>
            <a:r>
              <a:rPr lang="en-US" dirty="0"/>
              <a:t>11 interviews (</a:t>
            </a:r>
            <a:r>
              <a:rPr lang="en-US" dirty="0" err="1"/>
              <a:t>Pamelee</a:t>
            </a:r>
            <a:r>
              <a:rPr lang="en-US" dirty="0"/>
              <a:t>, JMP, 2013 )</a:t>
            </a:r>
          </a:p>
          <a:p>
            <a:pPr>
              <a:lnSpc>
                <a:spcPct val="100000"/>
              </a:lnSpc>
            </a:pPr>
            <a:endParaRPr lang="en-US" dirty="0"/>
          </a:p>
          <a:p>
            <a:pPr>
              <a:lnSpc>
                <a:spcPct val="100000"/>
              </a:lnSpc>
            </a:pPr>
            <a:r>
              <a:rPr lang="en-US" dirty="0"/>
              <a:t>Quantitative approaches: News and Social Media</a:t>
            </a:r>
          </a:p>
          <a:p>
            <a:pPr lvl="1">
              <a:lnSpc>
                <a:spcPct val="100000"/>
              </a:lnSpc>
            </a:pPr>
            <a:r>
              <a:rPr lang="en-US" dirty="0"/>
              <a:t>Climate change between news outlets and Twitter</a:t>
            </a:r>
          </a:p>
          <a:p>
            <a:pPr lvl="2">
              <a:lnSpc>
                <a:spcPct val="100000"/>
              </a:lnSpc>
            </a:pPr>
            <a:r>
              <a:rPr lang="en-US" dirty="0"/>
              <a:t>2B tweets: climate change (</a:t>
            </a:r>
            <a:r>
              <a:rPr lang="en-US" dirty="0" err="1"/>
              <a:t>Olteanu</a:t>
            </a:r>
            <a:r>
              <a:rPr lang="en-US" dirty="0"/>
              <a:t> et al., ICWSM’15)</a:t>
            </a:r>
          </a:p>
          <a:p>
            <a:pPr lvl="1">
              <a:lnSpc>
                <a:spcPct val="100000"/>
              </a:lnSpc>
            </a:pPr>
            <a:r>
              <a:rPr lang="en-US" dirty="0"/>
              <a:t>Twitter user categories: journalists, organizations, ordinary</a:t>
            </a:r>
          </a:p>
          <a:p>
            <a:pPr lvl="2">
              <a:lnSpc>
                <a:spcPct val="100000"/>
              </a:lnSpc>
            </a:pPr>
            <a:r>
              <a:rPr lang="en-US" dirty="0"/>
              <a:t>5K users, 10M tweets: (De Choudhury et al., CSCW’ 12)</a:t>
            </a:r>
          </a:p>
        </p:txBody>
      </p:sp>
      <p:sp>
        <p:nvSpPr>
          <p:cNvPr id="4" name="Rectangle 3"/>
          <p:cNvSpPr/>
          <p:nvPr/>
        </p:nvSpPr>
        <p:spPr>
          <a:xfrm>
            <a:off x="802888" y="5486400"/>
            <a:ext cx="7738946" cy="814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4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530"/>
            <a:ext cx="9144000" cy="988370"/>
          </a:xfrm>
        </p:spPr>
        <p:txBody>
          <a:bodyPr/>
          <a:lstStyle/>
          <a:p>
            <a:r>
              <a:rPr lang="en-US" sz="2900" dirty="0"/>
              <a:t>5K Producers + 1.4M “Consumers” </a:t>
            </a:r>
            <a:r>
              <a:rPr lang="en-US" sz="2900" dirty="0">
                <a:sym typeface="Wingdings" panose="05000000000000000000" pitchFamily="2" charset="2"/>
              </a:rPr>
              <a:t> 2B Tweets</a:t>
            </a:r>
            <a:endParaRPr lang="en-US" sz="2900" dirty="0"/>
          </a:p>
        </p:txBody>
      </p:sp>
      <p:grpSp>
        <p:nvGrpSpPr>
          <p:cNvPr id="57" name="Group 56"/>
          <p:cNvGrpSpPr/>
          <p:nvPr/>
        </p:nvGrpSpPr>
        <p:grpSpPr>
          <a:xfrm>
            <a:off x="606142" y="2209799"/>
            <a:ext cx="3880624" cy="4602863"/>
            <a:chOff x="606142" y="2209799"/>
            <a:chExt cx="3880624" cy="460286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733" y="6328297"/>
              <a:ext cx="247094" cy="4843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42" y="3705262"/>
              <a:ext cx="1038452" cy="14859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307" y="2209799"/>
              <a:ext cx="2424459" cy="3488277"/>
            </a:xfrm>
            <a:prstGeom prst="rect">
              <a:avLst/>
            </a:prstGeom>
          </p:spPr>
        </p:pic>
      </p:grpSp>
      <p:grpSp>
        <p:nvGrpSpPr>
          <p:cNvPr id="56" name="Group 55"/>
          <p:cNvGrpSpPr/>
          <p:nvPr/>
        </p:nvGrpSpPr>
        <p:grpSpPr>
          <a:xfrm>
            <a:off x="367937" y="2016020"/>
            <a:ext cx="2091783" cy="1612023"/>
            <a:chOff x="431724" y="1817132"/>
            <a:chExt cx="2091783" cy="1612023"/>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239" y="2601417"/>
              <a:ext cx="1022268" cy="6102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24" y="1825803"/>
              <a:ext cx="1000023" cy="1603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291" y="1817132"/>
              <a:ext cx="752883" cy="765442"/>
            </a:xfrm>
            <a:prstGeom prst="rect">
              <a:avLst/>
            </a:prstGeom>
          </p:spPr>
        </p:pic>
      </p:grpSp>
      <p:sp>
        <p:nvSpPr>
          <p:cNvPr id="34" name="TextBox 33"/>
          <p:cNvSpPr txBox="1"/>
          <p:nvPr/>
        </p:nvSpPr>
        <p:spPr>
          <a:xfrm>
            <a:off x="438226" y="1447800"/>
            <a:ext cx="1374284" cy="369332"/>
          </a:xfrm>
          <a:prstGeom prst="rect">
            <a:avLst/>
          </a:prstGeom>
          <a:noFill/>
        </p:spPr>
        <p:txBody>
          <a:bodyPr wrap="square" rtlCol="0">
            <a:spAutoFit/>
          </a:bodyPr>
          <a:lstStyle/>
          <a:p>
            <a:r>
              <a:rPr lang="en-US" b="1" dirty="0"/>
              <a:t>media.info</a:t>
            </a:r>
          </a:p>
        </p:txBody>
      </p:sp>
      <p:sp>
        <p:nvSpPr>
          <p:cNvPr id="35" name="TextBox 34"/>
          <p:cNvSpPr txBox="1"/>
          <p:nvPr/>
        </p:nvSpPr>
        <p:spPr>
          <a:xfrm>
            <a:off x="5275356" y="1447800"/>
            <a:ext cx="3182844" cy="369332"/>
          </a:xfrm>
          <a:prstGeom prst="rect">
            <a:avLst/>
          </a:prstGeom>
          <a:noFill/>
        </p:spPr>
        <p:txBody>
          <a:bodyPr wrap="square" rtlCol="0">
            <a:spAutoFit/>
          </a:bodyPr>
          <a:lstStyle/>
          <a:p>
            <a:r>
              <a:rPr lang="en-US" b="1" dirty="0"/>
              <a:t>Bagdouri and </a:t>
            </a:r>
            <a:r>
              <a:rPr lang="en-US" b="1" dirty="0" err="1"/>
              <a:t>Oard</a:t>
            </a:r>
            <a:r>
              <a:rPr lang="en-US" b="1" dirty="0"/>
              <a:t> (CIKM’15)</a:t>
            </a:r>
          </a:p>
        </p:txBody>
      </p:sp>
      <p:grpSp>
        <p:nvGrpSpPr>
          <p:cNvPr id="39" name="Group 38"/>
          <p:cNvGrpSpPr/>
          <p:nvPr/>
        </p:nvGrpSpPr>
        <p:grpSpPr>
          <a:xfrm>
            <a:off x="5275356" y="3229637"/>
            <a:ext cx="2839443" cy="1942741"/>
            <a:chOff x="5275356" y="2382640"/>
            <a:chExt cx="2839443" cy="1942741"/>
          </a:xfrm>
        </p:grpSpPr>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5356" y="2392711"/>
              <a:ext cx="2050853" cy="1871723"/>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6214" y="2382640"/>
              <a:ext cx="2388585" cy="1942741"/>
            </a:xfrm>
            <a:prstGeom prst="rect">
              <a:avLst/>
            </a:prstGeom>
            <a:noFill/>
          </p:spPr>
        </p:pic>
      </p:grpSp>
      <p:pic>
        <p:nvPicPr>
          <p:cNvPr id="40" name="Picture 39"/>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5356" y="4550869"/>
            <a:ext cx="2598198" cy="1880656"/>
          </a:xfrm>
          <a:prstGeom prst="rect">
            <a:avLst/>
          </a:prstGeom>
        </p:spPr>
      </p:pic>
      <p:grpSp>
        <p:nvGrpSpPr>
          <p:cNvPr id="53" name="Group 52"/>
          <p:cNvGrpSpPr/>
          <p:nvPr/>
        </p:nvGrpSpPr>
        <p:grpSpPr>
          <a:xfrm>
            <a:off x="5147206" y="2261321"/>
            <a:ext cx="2562936" cy="919288"/>
            <a:chOff x="5147206" y="2170281"/>
            <a:chExt cx="2562936" cy="919288"/>
          </a:xfrm>
        </p:grpSpPr>
        <p:sp>
          <p:nvSpPr>
            <p:cNvPr id="41" name="Rounded Rectangular Callout 40"/>
            <p:cNvSpPr/>
            <p:nvPr/>
          </p:nvSpPr>
          <p:spPr>
            <a:xfrm>
              <a:off x="5667097" y="2170281"/>
              <a:ext cx="524634" cy="334831"/>
            </a:xfrm>
            <a:prstGeom prst="wedgeRoundRectCallout">
              <a:avLst>
                <a:gd name="adj1" fmla="val -42965"/>
                <a:gd name="adj2" fmla="val 755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ular Callout 41"/>
            <p:cNvSpPr/>
            <p:nvPr/>
          </p:nvSpPr>
          <p:spPr>
            <a:xfrm>
              <a:off x="5979348" y="2170281"/>
              <a:ext cx="524634" cy="334831"/>
            </a:xfrm>
            <a:prstGeom prst="wedgeRoundRectCallout">
              <a:avLst>
                <a:gd name="adj1" fmla="val -42965"/>
                <a:gd name="adj2" fmla="val 7550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Rounded Rectangular Callout 42"/>
            <p:cNvSpPr/>
            <p:nvPr/>
          </p:nvSpPr>
          <p:spPr>
            <a:xfrm>
              <a:off x="6291599" y="2170281"/>
              <a:ext cx="524634" cy="334831"/>
            </a:xfrm>
            <a:prstGeom prst="wedgeRoundRectCallout">
              <a:avLst>
                <a:gd name="adj1" fmla="val -42965"/>
                <a:gd name="adj2" fmla="val 7550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 name="Rounded Rectangular Callout 43"/>
            <p:cNvSpPr/>
            <p:nvPr/>
          </p:nvSpPr>
          <p:spPr>
            <a:xfrm>
              <a:off x="6582428" y="2170281"/>
              <a:ext cx="524634" cy="334831"/>
            </a:xfrm>
            <a:prstGeom prst="wedgeRoundRectCallout">
              <a:avLst>
                <a:gd name="adj1" fmla="val -42965"/>
                <a:gd name="adj2" fmla="val 7550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5" name="Rounded Rectangular Callout 44"/>
            <p:cNvSpPr/>
            <p:nvPr/>
          </p:nvSpPr>
          <p:spPr>
            <a:xfrm>
              <a:off x="6861389" y="2170281"/>
              <a:ext cx="524634" cy="334831"/>
            </a:xfrm>
            <a:prstGeom prst="wedgeRoundRectCallout">
              <a:avLst>
                <a:gd name="adj1" fmla="val -42965"/>
                <a:gd name="adj2" fmla="val 75505"/>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6" name="Rounded Rectangular Callout 45"/>
            <p:cNvSpPr/>
            <p:nvPr/>
          </p:nvSpPr>
          <p:spPr>
            <a:xfrm>
              <a:off x="7185508" y="2170281"/>
              <a:ext cx="524634" cy="334831"/>
            </a:xfrm>
            <a:prstGeom prst="wedgeRoundRectCallout">
              <a:avLst>
                <a:gd name="adj1" fmla="val -42965"/>
                <a:gd name="adj2" fmla="val 7550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7" name="Picture 46"/>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7206" y="2661042"/>
              <a:ext cx="526871" cy="428527"/>
            </a:xfrm>
            <a:prstGeom prst="rect">
              <a:avLst/>
            </a:prstGeom>
            <a:noFill/>
          </p:spPr>
        </p:pic>
        <p:pic>
          <p:nvPicPr>
            <p:cNvPr id="48" name="Picture 47"/>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62778" y="2661042"/>
              <a:ext cx="526871" cy="428527"/>
            </a:xfrm>
            <a:prstGeom prst="rect">
              <a:avLst/>
            </a:prstGeom>
            <a:noFill/>
          </p:spPr>
        </p:pic>
        <p:pic>
          <p:nvPicPr>
            <p:cNvPr id="49" name="Picture 48"/>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07646" y="2661042"/>
              <a:ext cx="526871" cy="428527"/>
            </a:xfrm>
            <a:prstGeom prst="rect">
              <a:avLst/>
            </a:prstGeom>
            <a:noFill/>
          </p:spPr>
        </p:pic>
        <p:pic>
          <p:nvPicPr>
            <p:cNvPr id="50" name="Picture 49"/>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17349" y="2661042"/>
              <a:ext cx="526871" cy="428527"/>
            </a:xfrm>
            <a:prstGeom prst="rect">
              <a:avLst/>
            </a:prstGeom>
            <a:noFill/>
          </p:spPr>
        </p:pic>
        <p:pic>
          <p:nvPicPr>
            <p:cNvPr id="51" name="Picture 50"/>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1251" y="2661042"/>
              <a:ext cx="526871" cy="428527"/>
            </a:xfrm>
            <a:prstGeom prst="rect">
              <a:avLst/>
            </a:prstGeom>
            <a:noFill/>
          </p:spPr>
        </p:pic>
        <p:pic>
          <p:nvPicPr>
            <p:cNvPr id="52" name="Picture 51"/>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16233" y="2661042"/>
              <a:ext cx="526871" cy="428527"/>
            </a:xfrm>
            <a:prstGeom prst="rect">
              <a:avLst/>
            </a:prstGeom>
            <a:noFill/>
          </p:spPr>
        </p:pic>
      </p:grpSp>
      <p:grpSp>
        <p:nvGrpSpPr>
          <p:cNvPr id="55" name="Group 54"/>
          <p:cNvGrpSpPr/>
          <p:nvPr/>
        </p:nvGrpSpPr>
        <p:grpSpPr>
          <a:xfrm>
            <a:off x="790824" y="5268417"/>
            <a:ext cx="1638006" cy="943458"/>
            <a:chOff x="917928" y="5407291"/>
            <a:chExt cx="1396895" cy="804583"/>
          </a:xfrm>
        </p:grpSpPr>
        <p:grpSp>
          <p:nvGrpSpPr>
            <p:cNvPr id="17" name="Group 16"/>
            <p:cNvGrpSpPr/>
            <p:nvPr/>
          </p:nvGrpSpPr>
          <p:grpSpPr>
            <a:xfrm>
              <a:off x="917928" y="5407292"/>
              <a:ext cx="808216" cy="804582"/>
              <a:chOff x="3769713" y="6092997"/>
              <a:chExt cx="584323" cy="581696"/>
            </a:xfrm>
          </p:grpSpPr>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28239" y="6242049"/>
                <a:ext cx="225797" cy="43264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9713" y="6328297"/>
                <a:ext cx="180784" cy="34639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6691" y="6092997"/>
                <a:ext cx="303588" cy="581696"/>
              </a:xfrm>
              <a:prstGeom prst="rect">
                <a:avLst/>
              </a:prstGeom>
            </p:spPr>
          </p:pic>
        </p:grpSp>
        <p:pic>
          <p:nvPicPr>
            <p:cNvPr id="54" name="Picture 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3331" y="5407291"/>
              <a:ext cx="481492" cy="804582"/>
            </a:xfrm>
            <a:prstGeom prst="rect">
              <a:avLst/>
            </a:prstGeom>
          </p:spPr>
        </p:pic>
      </p:grpSp>
      <p:grpSp>
        <p:nvGrpSpPr>
          <p:cNvPr id="112" name="Group 111"/>
          <p:cNvGrpSpPr/>
          <p:nvPr/>
        </p:nvGrpSpPr>
        <p:grpSpPr>
          <a:xfrm>
            <a:off x="-196840" y="1341728"/>
            <a:ext cx="9410340" cy="5527524"/>
            <a:chOff x="-196840" y="1341728"/>
            <a:chExt cx="9410340" cy="5527524"/>
          </a:xfrm>
        </p:grpSpPr>
        <p:pic>
          <p:nvPicPr>
            <p:cNvPr id="90" name="Picture 89"/>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061407" y="1375181"/>
              <a:ext cx="3529408" cy="1836395"/>
            </a:xfrm>
            <a:prstGeom prst="rect">
              <a:avLst/>
            </a:prstGeom>
          </p:spPr>
        </p:pic>
        <p:pic>
          <p:nvPicPr>
            <p:cNvPr id="91" name="Picture 90"/>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003908" y="1341728"/>
              <a:ext cx="3529408" cy="1836395"/>
            </a:xfrm>
            <a:prstGeom prst="rect">
              <a:avLst/>
            </a:prstGeom>
          </p:spPr>
        </p:pic>
        <p:pic>
          <p:nvPicPr>
            <p:cNvPr id="92" name="Picture 91"/>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421775" y="2323852"/>
              <a:ext cx="3529408" cy="1836395"/>
            </a:xfrm>
            <a:prstGeom prst="rect">
              <a:avLst/>
            </a:prstGeom>
          </p:spPr>
        </p:pic>
        <p:pic>
          <p:nvPicPr>
            <p:cNvPr id="93" name="Picture 92"/>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684092" y="3813658"/>
              <a:ext cx="3529408" cy="1836395"/>
            </a:xfrm>
            <a:prstGeom prst="rect">
              <a:avLst/>
            </a:prstGeom>
          </p:spPr>
        </p:pic>
        <p:pic>
          <p:nvPicPr>
            <p:cNvPr id="94" name="Picture 93"/>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406735" y="5032857"/>
              <a:ext cx="3529408" cy="1836395"/>
            </a:xfrm>
            <a:prstGeom prst="rect">
              <a:avLst/>
            </a:prstGeom>
          </p:spPr>
        </p:pic>
        <p:pic>
          <p:nvPicPr>
            <p:cNvPr id="95" name="Picture 94"/>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449198" y="5032857"/>
              <a:ext cx="3529408" cy="1836395"/>
            </a:xfrm>
            <a:prstGeom prst="rect">
              <a:avLst/>
            </a:prstGeom>
          </p:spPr>
        </p:pic>
        <p:pic>
          <p:nvPicPr>
            <p:cNvPr id="99" name="Picture 98"/>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96840" y="1616774"/>
              <a:ext cx="3529408" cy="1836395"/>
            </a:xfrm>
            <a:prstGeom prst="rect">
              <a:avLst/>
            </a:prstGeom>
          </p:spPr>
        </p:pic>
        <p:pic>
          <p:nvPicPr>
            <p:cNvPr id="98" name="Picture 97"/>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85993" y="2323007"/>
              <a:ext cx="3529408" cy="1836395"/>
            </a:xfrm>
            <a:prstGeom prst="rect">
              <a:avLst/>
            </a:prstGeom>
          </p:spPr>
        </p:pic>
        <p:pic>
          <p:nvPicPr>
            <p:cNvPr id="97" name="Picture 96"/>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7919" y="3828513"/>
              <a:ext cx="3529408" cy="1836395"/>
            </a:xfrm>
            <a:prstGeom prst="rect">
              <a:avLst/>
            </a:prstGeom>
          </p:spPr>
        </p:pic>
        <p:pic>
          <p:nvPicPr>
            <p:cNvPr id="96" name="Picture 95"/>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26519" y="5032857"/>
              <a:ext cx="3529408" cy="1836395"/>
            </a:xfrm>
            <a:prstGeom prst="rect">
              <a:avLst/>
            </a:prstGeom>
          </p:spPr>
        </p:pic>
      </p:grpSp>
      <p:sp>
        <p:nvSpPr>
          <p:cNvPr id="115" name="Oval 114"/>
          <p:cNvSpPr/>
          <p:nvPr/>
        </p:nvSpPr>
        <p:spPr>
          <a:xfrm>
            <a:off x="2834640" y="2971496"/>
            <a:ext cx="3155009" cy="24778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2691223" y="2783028"/>
            <a:ext cx="3643294" cy="2548910"/>
            <a:chOff x="2691223" y="2783028"/>
            <a:chExt cx="3643294" cy="2548910"/>
          </a:xfrm>
        </p:grpSpPr>
        <p:cxnSp>
          <p:nvCxnSpPr>
            <p:cNvPr id="101" name="Straight Arrow Connector 100"/>
            <p:cNvCxnSpPr/>
            <p:nvPr/>
          </p:nvCxnSpPr>
          <p:spPr>
            <a:xfrm>
              <a:off x="3540522" y="2783028"/>
              <a:ext cx="563127" cy="845015"/>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3" name="Straight Arrow Connector 102"/>
            <p:cNvCxnSpPr/>
            <p:nvPr/>
          </p:nvCxnSpPr>
          <p:spPr>
            <a:xfrm>
              <a:off x="2691223" y="4003387"/>
              <a:ext cx="1019979" cy="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6" name="Straight Arrow Connector 105"/>
            <p:cNvCxnSpPr/>
            <p:nvPr/>
          </p:nvCxnSpPr>
          <p:spPr>
            <a:xfrm>
              <a:off x="5314538" y="4003387"/>
              <a:ext cx="1019979" cy="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7" name="Straight Arrow Connector 106"/>
            <p:cNvCxnSpPr/>
            <p:nvPr/>
          </p:nvCxnSpPr>
          <p:spPr>
            <a:xfrm>
              <a:off x="4935703" y="4476522"/>
              <a:ext cx="563127" cy="845015"/>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8" name="Straight Arrow Connector 107"/>
            <p:cNvCxnSpPr/>
            <p:nvPr/>
          </p:nvCxnSpPr>
          <p:spPr>
            <a:xfrm flipH="1">
              <a:off x="3443416" y="4501498"/>
              <a:ext cx="728814" cy="83044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1" name="Straight Arrow Connector 110"/>
            <p:cNvCxnSpPr/>
            <p:nvPr/>
          </p:nvCxnSpPr>
          <p:spPr>
            <a:xfrm flipH="1">
              <a:off x="4969238" y="2862390"/>
              <a:ext cx="728814" cy="83044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grpSp>
      <p:grpSp>
        <p:nvGrpSpPr>
          <p:cNvPr id="58" name="Group 57"/>
          <p:cNvGrpSpPr/>
          <p:nvPr/>
        </p:nvGrpSpPr>
        <p:grpSpPr>
          <a:xfrm>
            <a:off x="367937" y="2016020"/>
            <a:ext cx="7746862" cy="4796642"/>
            <a:chOff x="367937" y="2016020"/>
            <a:chExt cx="7746862" cy="4796642"/>
          </a:xfrm>
        </p:grpSpPr>
        <p:grpSp>
          <p:nvGrpSpPr>
            <p:cNvPr id="59" name="Group 58"/>
            <p:cNvGrpSpPr/>
            <p:nvPr/>
          </p:nvGrpSpPr>
          <p:grpSpPr>
            <a:xfrm>
              <a:off x="606142" y="2209799"/>
              <a:ext cx="3880624" cy="4602863"/>
              <a:chOff x="606142" y="2209799"/>
              <a:chExt cx="3880624" cy="4602863"/>
            </a:xfrm>
          </p:grpSpPr>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733" y="6328297"/>
                <a:ext cx="247094" cy="484365"/>
              </a:xfrm>
              <a:prstGeom prst="rect">
                <a:avLst/>
              </a:prstGeom>
            </p:spPr>
          </p:pic>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42" y="3705262"/>
                <a:ext cx="1038452" cy="1485935"/>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307" y="2209799"/>
                <a:ext cx="2424459" cy="3488277"/>
              </a:xfrm>
              <a:prstGeom prst="rect">
                <a:avLst/>
              </a:prstGeom>
            </p:spPr>
          </p:pic>
        </p:grpSp>
        <p:grpSp>
          <p:nvGrpSpPr>
            <p:cNvPr id="60" name="Group 59"/>
            <p:cNvGrpSpPr/>
            <p:nvPr/>
          </p:nvGrpSpPr>
          <p:grpSpPr>
            <a:xfrm>
              <a:off x="367937" y="2016020"/>
              <a:ext cx="2091783" cy="1612023"/>
              <a:chOff x="431724" y="1817132"/>
              <a:chExt cx="2091783" cy="1612023"/>
            </a:xfrm>
          </p:grpSpPr>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239" y="2601417"/>
                <a:ext cx="1022268" cy="610245"/>
              </a:xfrm>
              <a:prstGeom prst="rect">
                <a:avLst/>
              </a:prstGeom>
            </p:spPr>
          </p:pic>
          <p:pic>
            <p:nvPicPr>
              <p:cNvPr id="85" name="Picture 8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24" y="1825803"/>
                <a:ext cx="1000023" cy="1603352"/>
              </a:xfrm>
              <a:prstGeom prst="rect">
                <a:avLst/>
              </a:prstGeom>
            </p:spPr>
          </p:pic>
          <p:pic>
            <p:nvPicPr>
              <p:cNvPr id="86" name="Picture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291" y="1817132"/>
                <a:ext cx="752883" cy="765442"/>
              </a:xfrm>
              <a:prstGeom prst="rect">
                <a:avLst/>
              </a:prstGeom>
            </p:spPr>
          </p:pic>
        </p:grpSp>
        <p:grpSp>
          <p:nvGrpSpPr>
            <p:cNvPr id="61" name="Group 60"/>
            <p:cNvGrpSpPr/>
            <p:nvPr/>
          </p:nvGrpSpPr>
          <p:grpSpPr>
            <a:xfrm>
              <a:off x="5275356" y="3229637"/>
              <a:ext cx="2839443" cy="1942741"/>
              <a:chOff x="5275356" y="2382640"/>
              <a:chExt cx="2839443" cy="1942741"/>
            </a:xfrm>
          </p:grpSpPr>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5356" y="2392711"/>
                <a:ext cx="2050853" cy="1871723"/>
              </a:xfrm>
              <a:prstGeom prst="rect">
                <a:avLst/>
              </a:prstGeom>
            </p:spPr>
          </p:pic>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6214" y="2382640"/>
                <a:ext cx="2388585" cy="1942741"/>
              </a:xfrm>
              <a:prstGeom prst="rect">
                <a:avLst/>
              </a:prstGeom>
              <a:noFill/>
            </p:spPr>
          </p:pic>
        </p:grpSp>
        <p:pic>
          <p:nvPicPr>
            <p:cNvPr id="62" name="Picture 61"/>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5356" y="4550869"/>
              <a:ext cx="2598198" cy="1880656"/>
            </a:xfrm>
            <a:prstGeom prst="rect">
              <a:avLst/>
            </a:prstGeom>
          </p:spPr>
        </p:pic>
        <p:grpSp>
          <p:nvGrpSpPr>
            <p:cNvPr id="63" name="Group 62"/>
            <p:cNvGrpSpPr/>
            <p:nvPr/>
          </p:nvGrpSpPr>
          <p:grpSpPr>
            <a:xfrm>
              <a:off x="5147206" y="2261321"/>
              <a:ext cx="2562936" cy="919288"/>
              <a:chOff x="5147206" y="2170281"/>
              <a:chExt cx="2562936" cy="919288"/>
            </a:xfrm>
          </p:grpSpPr>
          <p:sp>
            <p:nvSpPr>
              <p:cNvPr id="70" name="Rounded Rectangular Callout 69"/>
              <p:cNvSpPr/>
              <p:nvPr/>
            </p:nvSpPr>
            <p:spPr>
              <a:xfrm>
                <a:off x="5667097" y="2170281"/>
                <a:ext cx="524634" cy="334831"/>
              </a:xfrm>
              <a:prstGeom prst="wedgeRoundRectCallout">
                <a:avLst>
                  <a:gd name="adj1" fmla="val -42965"/>
                  <a:gd name="adj2" fmla="val 755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5979348" y="2170281"/>
                <a:ext cx="524634" cy="334831"/>
              </a:xfrm>
              <a:prstGeom prst="wedgeRoundRectCallout">
                <a:avLst>
                  <a:gd name="adj1" fmla="val -42965"/>
                  <a:gd name="adj2" fmla="val 7550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Rounded Rectangular Callout 71"/>
              <p:cNvSpPr/>
              <p:nvPr/>
            </p:nvSpPr>
            <p:spPr>
              <a:xfrm>
                <a:off x="6291599" y="2170281"/>
                <a:ext cx="524634" cy="334831"/>
              </a:xfrm>
              <a:prstGeom prst="wedgeRoundRectCallout">
                <a:avLst>
                  <a:gd name="adj1" fmla="val -42965"/>
                  <a:gd name="adj2" fmla="val 7550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3" name="Rounded Rectangular Callout 72"/>
              <p:cNvSpPr/>
              <p:nvPr/>
            </p:nvSpPr>
            <p:spPr>
              <a:xfrm>
                <a:off x="6582428" y="2170281"/>
                <a:ext cx="524634" cy="334831"/>
              </a:xfrm>
              <a:prstGeom prst="wedgeRoundRectCallout">
                <a:avLst>
                  <a:gd name="adj1" fmla="val -42965"/>
                  <a:gd name="adj2" fmla="val 7550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4" name="Rounded Rectangular Callout 73"/>
              <p:cNvSpPr/>
              <p:nvPr/>
            </p:nvSpPr>
            <p:spPr>
              <a:xfrm>
                <a:off x="6861389" y="2170281"/>
                <a:ext cx="524634" cy="334831"/>
              </a:xfrm>
              <a:prstGeom prst="wedgeRoundRectCallout">
                <a:avLst>
                  <a:gd name="adj1" fmla="val -42965"/>
                  <a:gd name="adj2" fmla="val 75505"/>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5" name="Rounded Rectangular Callout 74"/>
              <p:cNvSpPr/>
              <p:nvPr/>
            </p:nvSpPr>
            <p:spPr>
              <a:xfrm>
                <a:off x="7185508" y="2170281"/>
                <a:ext cx="524634" cy="334831"/>
              </a:xfrm>
              <a:prstGeom prst="wedgeRoundRectCallout">
                <a:avLst>
                  <a:gd name="adj1" fmla="val -42965"/>
                  <a:gd name="adj2" fmla="val 7550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76" name="Picture 75"/>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7206" y="2661042"/>
                <a:ext cx="526871" cy="428527"/>
              </a:xfrm>
              <a:prstGeom prst="rect">
                <a:avLst/>
              </a:prstGeom>
              <a:noFill/>
            </p:spPr>
          </p:pic>
          <p:pic>
            <p:nvPicPr>
              <p:cNvPr id="77" name="Picture 76"/>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62778" y="2661042"/>
                <a:ext cx="526871" cy="428527"/>
              </a:xfrm>
              <a:prstGeom prst="rect">
                <a:avLst/>
              </a:prstGeom>
              <a:noFill/>
            </p:spPr>
          </p:pic>
          <p:pic>
            <p:nvPicPr>
              <p:cNvPr id="78" name="Picture 77"/>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07646" y="2661042"/>
                <a:ext cx="526871" cy="428527"/>
              </a:xfrm>
              <a:prstGeom prst="rect">
                <a:avLst/>
              </a:prstGeom>
              <a:noFill/>
            </p:spPr>
          </p:pic>
          <p:pic>
            <p:nvPicPr>
              <p:cNvPr id="79" name="Picture 78"/>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17349" y="2661042"/>
                <a:ext cx="526871" cy="428527"/>
              </a:xfrm>
              <a:prstGeom prst="rect">
                <a:avLst/>
              </a:prstGeom>
              <a:noFill/>
            </p:spPr>
          </p:pic>
          <p:pic>
            <p:nvPicPr>
              <p:cNvPr id="80" name="Picture 79"/>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1251" y="2661042"/>
                <a:ext cx="526871" cy="428527"/>
              </a:xfrm>
              <a:prstGeom prst="rect">
                <a:avLst/>
              </a:prstGeom>
              <a:noFill/>
            </p:spPr>
          </p:pic>
          <p:pic>
            <p:nvPicPr>
              <p:cNvPr id="81" name="Picture 80"/>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16233" y="2661042"/>
                <a:ext cx="526871" cy="428527"/>
              </a:xfrm>
              <a:prstGeom prst="rect">
                <a:avLst/>
              </a:prstGeom>
              <a:noFill/>
            </p:spPr>
          </p:pic>
        </p:grpSp>
        <p:grpSp>
          <p:nvGrpSpPr>
            <p:cNvPr id="64" name="Group 63"/>
            <p:cNvGrpSpPr/>
            <p:nvPr/>
          </p:nvGrpSpPr>
          <p:grpSpPr>
            <a:xfrm>
              <a:off x="790824" y="5268417"/>
              <a:ext cx="1638006" cy="943458"/>
              <a:chOff x="917928" y="5407291"/>
              <a:chExt cx="1396895" cy="804583"/>
            </a:xfrm>
          </p:grpSpPr>
          <p:grpSp>
            <p:nvGrpSpPr>
              <p:cNvPr id="65" name="Group 64"/>
              <p:cNvGrpSpPr/>
              <p:nvPr/>
            </p:nvGrpSpPr>
            <p:grpSpPr>
              <a:xfrm>
                <a:off x="917928" y="5407292"/>
                <a:ext cx="808216" cy="804582"/>
                <a:chOff x="3769713" y="6092997"/>
                <a:chExt cx="584323" cy="581696"/>
              </a:xfrm>
            </p:grpSpPr>
            <p:pic>
              <p:nvPicPr>
                <p:cNvPr id="67" name="Picture 6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28239" y="6242049"/>
                  <a:ext cx="225797" cy="432643"/>
                </a:xfrm>
                <a:prstGeom prst="rect">
                  <a:avLst/>
                </a:prstGeom>
              </p:spPr>
            </p:pic>
            <p:pic>
              <p:nvPicPr>
                <p:cNvPr id="68" name="Picture 6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9713" y="6328297"/>
                  <a:ext cx="180784" cy="346395"/>
                </a:xfrm>
                <a:prstGeom prst="rect">
                  <a:avLst/>
                </a:prstGeom>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6691" y="6092997"/>
                  <a:ext cx="303588" cy="581696"/>
                </a:xfrm>
                <a:prstGeom prst="rect">
                  <a:avLst/>
                </a:prstGeom>
              </p:spPr>
            </p:pic>
          </p:grpSp>
          <p:pic>
            <p:nvPicPr>
              <p:cNvPr id="66" name="Picture 6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3331" y="5407291"/>
                <a:ext cx="481492" cy="804582"/>
              </a:xfrm>
              <a:prstGeom prst="rect">
                <a:avLst/>
              </a:prstGeom>
            </p:spPr>
          </p:pic>
        </p:grpSp>
      </p:grpSp>
    </p:spTree>
    <p:extLst>
      <p:ext uri="{BB962C8B-B14F-4D97-AF65-F5344CB8AC3E}">
        <p14:creationId xmlns:p14="http://schemas.microsoft.com/office/powerpoint/2010/main" val="22585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par>
                          <p:cTn id="51" fill="hold">
                            <p:stCondLst>
                              <p:cond delay="0"/>
                            </p:stCondLst>
                            <p:childTnLst>
                              <p:par>
                                <p:cTn id="52" presetID="6" presetClass="emph" presetSubtype="0" fill="hold" nodeType="afterEffect">
                                  <p:stCondLst>
                                    <p:cond delay="0"/>
                                  </p:stCondLst>
                                  <p:childTnLst>
                                    <p:animScale>
                                      <p:cBhvr>
                                        <p:cTn id="53" dur="1000" fill="hold"/>
                                        <p:tgtEl>
                                          <p:spTgt spid="58"/>
                                        </p:tgtEl>
                                      </p:cBhvr>
                                      <p:by x="25000" y="25000"/>
                                    </p:animScale>
                                  </p:childTnLst>
                                </p:cTn>
                              </p:par>
                              <p:par>
                                <p:cTn id="54" presetID="42" presetClass="path" presetSubtype="0" fill="hold" nodeType="withEffect">
                                  <p:stCondLst>
                                    <p:cond delay="0"/>
                                  </p:stCondLst>
                                  <p:childTnLst>
                                    <p:animMotion origin="layout" path="M 1.11111E-6 1.48148E-6 L 0.03281 -0.04051 " pathEditMode="relative" rAng="0" ptsTypes="AA">
                                      <p:cBhvr>
                                        <p:cTn id="55" dur="1000" fill="hold"/>
                                        <p:tgtEl>
                                          <p:spTgt spid="58"/>
                                        </p:tgtEl>
                                        <p:attrNameLst>
                                          <p:attrName>ppt_x</p:attrName>
                                          <p:attrName>ppt_y</p:attrName>
                                        </p:attrNameLst>
                                      </p:cBhvr>
                                      <p:rCtr x="1632" y="-2037"/>
                                    </p:animMotion>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par>
                                <p:cTn id="60" presetID="10" presetClass="entr" presetSubtype="0" fill="hold"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Aspects of 18 Features</a:t>
            </a:r>
          </a:p>
        </p:txBody>
      </p:sp>
      <p:grpSp>
        <p:nvGrpSpPr>
          <p:cNvPr id="23" name="Group 22"/>
          <p:cNvGrpSpPr/>
          <p:nvPr/>
        </p:nvGrpSpPr>
        <p:grpSpPr>
          <a:xfrm>
            <a:off x="1717288" y="3709291"/>
            <a:ext cx="5698274" cy="2832409"/>
            <a:chOff x="1717288" y="3344555"/>
            <a:chExt cx="5698274" cy="2832409"/>
          </a:xfrm>
        </p:grpSpPr>
        <p:grpSp>
          <p:nvGrpSpPr>
            <p:cNvPr id="9" name="Group 8"/>
            <p:cNvGrpSpPr/>
            <p:nvPr/>
          </p:nvGrpSpPr>
          <p:grpSpPr>
            <a:xfrm>
              <a:off x="1717288" y="3344555"/>
              <a:ext cx="5698274" cy="2832409"/>
              <a:chOff x="1717288" y="2007220"/>
              <a:chExt cx="5698274" cy="2832409"/>
            </a:xfrm>
          </p:grpSpPr>
          <p:sp>
            <p:nvSpPr>
              <p:cNvPr id="6" name="Rounded Rectangle 5"/>
              <p:cNvSpPr/>
              <p:nvPr/>
            </p:nvSpPr>
            <p:spPr>
              <a:xfrm>
                <a:off x="1717288" y="2007220"/>
                <a:ext cx="5698274" cy="2832409"/>
              </a:xfrm>
              <a:prstGeom prst="roundRect">
                <a:avLst>
                  <a:gd name="adj" fmla="val 33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037" y="2124075"/>
                <a:ext cx="5495925" cy="2609850"/>
              </a:xfrm>
              <a:prstGeom prst="rect">
                <a:avLst/>
              </a:prstGeom>
            </p:spPr>
          </p:pic>
        </p:grpSp>
        <p:sp>
          <p:nvSpPr>
            <p:cNvPr id="10" name="Rectangle 9"/>
            <p:cNvSpPr/>
            <p:nvPr/>
          </p:nvSpPr>
          <p:spPr>
            <a:xfrm>
              <a:off x="5876692" y="4727306"/>
              <a:ext cx="1443270" cy="568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35298" y="5530193"/>
              <a:ext cx="434897" cy="4348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717288" y="4486829"/>
            <a:ext cx="5698274" cy="2054871"/>
            <a:chOff x="1717288" y="4486829"/>
            <a:chExt cx="5698274" cy="2054871"/>
          </a:xfrm>
        </p:grpSpPr>
        <p:sp>
          <p:nvSpPr>
            <p:cNvPr id="25" name="Rounded Rectangle 24"/>
            <p:cNvSpPr/>
            <p:nvPr/>
          </p:nvSpPr>
          <p:spPr>
            <a:xfrm>
              <a:off x="1717288" y="4486829"/>
              <a:ext cx="5698274" cy="2054871"/>
            </a:xfrm>
            <a:prstGeom prst="roundRect">
              <a:avLst>
                <a:gd name="adj" fmla="val 33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800" y="4609506"/>
              <a:ext cx="5429250" cy="1857375"/>
            </a:xfrm>
            <a:prstGeom prst="rect">
              <a:avLst/>
            </a:prstGeom>
          </p:spPr>
        </p:pic>
        <p:sp>
          <p:nvSpPr>
            <p:cNvPr id="27" name="Rectangle 26"/>
            <p:cNvSpPr/>
            <p:nvPr/>
          </p:nvSpPr>
          <p:spPr>
            <a:xfrm>
              <a:off x="1801591" y="5965902"/>
              <a:ext cx="1443270" cy="500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717288" y="4761571"/>
            <a:ext cx="5698274" cy="1780129"/>
            <a:chOff x="1717288" y="4761571"/>
            <a:chExt cx="5698274" cy="1780129"/>
          </a:xfrm>
        </p:grpSpPr>
        <p:sp>
          <p:nvSpPr>
            <p:cNvPr id="31" name="Rounded Rectangle 30"/>
            <p:cNvSpPr/>
            <p:nvPr/>
          </p:nvSpPr>
          <p:spPr>
            <a:xfrm>
              <a:off x="1717288" y="4761571"/>
              <a:ext cx="5698274" cy="1780129"/>
            </a:xfrm>
            <a:prstGeom prst="roundRect">
              <a:avLst>
                <a:gd name="adj" fmla="val 33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375" y="4852292"/>
              <a:ext cx="5429250" cy="1600200"/>
            </a:xfrm>
            <a:prstGeom prst="rect">
              <a:avLst/>
            </a:prstGeom>
          </p:spPr>
        </p:pic>
        <p:sp>
          <p:nvSpPr>
            <p:cNvPr id="33" name="Rectangle 32"/>
            <p:cNvSpPr/>
            <p:nvPr/>
          </p:nvSpPr>
          <p:spPr>
            <a:xfrm>
              <a:off x="1857374" y="6099718"/>
              <a:ext cx="2313181" cy="330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656331" y="5802699"/>
              <a:ext cx="919280" cy="330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7646" y="1241617"/>
            <a:ext cx="9106354" cy="5426811"/>
          </a:xfrm>
        </p:spPr>
        <p:txBody>
          <a:bodyPr/>
          <a:lstStyle/>
          <a:p>
            <a:r>
              <a:rPr lang="en-US" dirty="0"/>
              <a:t>Audience perception</a:t>
            </a:r>
          </a:p>
          <a:p>
            <a:pPr lvl="1"/>
            <a:r>
              <a:rPr lang="en-US" dirty="0"/>
              <a:t>    Lists,      Followers, % Verified Sign</a:t>
            </a:r>
          </a:p>
          <a:p>
            <a:r>
              <a:rPr lang="en-US" dirty="0"/>
              <a:t>Audience reaction</a:t>
            </a:r>
          </a:p>
          <a:p>
            <a:pPr lvl="1"/>
            <a:r>
              <a:rPr lang="en-US" dirty="0"/>
              <a:t>    In-Retweets,      In-Favorites</a:t>
            </a:r>
          </a:p>
          <a:p>
            <a:r>
              <a:rPr lang="en-US" dirty="0"/>
              <a:t>Broadcast communication</a:t>
            </a:r>
          </a:p>
          <a:p>
            <a:pPr lvl="1"/>
            <a:r>
              <a:rPr lang="en-US" dirty="0"/>
              <a:t>    Daily Tweets,      Hashtags,      URLs</a:t>
            </a:r>
          </a:p>
          <a:p>
            <a:r>
              <a:rPr lang="en-US" dirty="0"/>
              <a:t>Targeted communication</a:t>
            </a:r>
          </a:p>
          <a:p>
            <a:pPr lvl="1"/>
            <a:r>
              <a:rPr lang="en-US" dirty="0"/>
              <a:t>   Mentions, Replies, %Questions, %Out-Retweets,     Out-favorites</a:t>
            </a:r>
          </a:p>
          <a:p>
            <a:r>
              <a:rPr lang="en-US" dirty="0"/>
              <a:t>Personal communication</a:t>
            </a:r>
          </a:p>
          <a:p>
            <a:pPr lvl="1"/>
            <a:r>
              <a:rPr lang="en-US" dirty="0"/>
              <a:t>%I (+my, mine), %We (+our, ours)</a:t>
            </a:r>
          </a:p>
          <a:p>
            <a:r>
              <a:rPr lang="en-US" dirty="0"/>
              <a:t>Publication medium</a:t>
            </a:r>
          </a:p>
          <a:p>
            <a:pPr lvl="1"/>
            <a:r>
              <a:rPr lang="en-US" dirty="0"/>
              <a:t>%Mobile, %Desktop, %App</a:t>
            </a:r>
          </a:p>
        </p:txBody>
      </p:sp>
      <p:pic>
        <p:nvPicPr>
          <p:cNvPr id="20" name="Picture 1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728154" y="1736851"/>
            <a:ext cx="320073" cy="282305"/>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1772187" y="1736851"/>
            <a:ext cx="320073" cy="282305"/>
          </a:xfrm>
          <a:prstGeom prst="rect">
            <a:avLst/>
          </a:prstGeom>
        </p:spPr>
      </p:pic>
      <p:grpSp>
        <p:nvGrpSpPr>
          <p:cNvPr id="40" name="Group 39"/>
          <p:cNvGrpSpPr/>
          <p:nvPr/>
        </p:nvGrpSpPr>
        <p:grpSpPr>
          <a:xfrm>
            <a:off x="728154" y="3566613"/>
            <a:ext cx="3956850" cy="282305"/>
            <a:chOff x="1319157" y="3566613"/>
            <a:chExt cx="3956850" cy="282305"/>
          </a:xfrm>
        </p:grpSpPr>
        <p:pic>
          <p:nvPicPr>
            <p:cNvPr id="37" name="Picture 3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1319157" y="3566613"/>
              <a:ext cx="320073" cy="282305"/>
            </a:xfrm>
            <a:prstGeom prst="rect">
              <a:avLst/>
            </a:prstGeom>
          </p:spPr>
        </p:pic>
        <p:pic>
          <p:nvPicPr>
            <p:cNvPr id="38" name="Picture 3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3348679" y="3566613"/>
              <a:ext cx="320073" cy="282305"/>
            </a:xfrm>
            <a:prstGeom prst="rect">
              <a:avLst/>
            </a:prstGeom>
          </p:spPr>
        </p:pic>
        <p:pic>
          <p:nvPicPr>
            <p:cNvPr id="39" name="Picture 3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4955934" y="3566613"/>
              <a:ext cx="320073" cy="282305"/>
            </a:xfrm>
            <a:prstGeom prst="rect">
              <a:avLst/>
            </a:prstGeom>
          </p:spPr>
        </p:pic>
      </p:grpSp>
      <p:pic>
        <p:nvPicPr>
          <p:cNvPr id="28" name="Picture 2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728154" y="2628949"/>
            <a:ext cx="320073" cy="282305"/>
          </a:xfrm>
          <a:prstGeom prst="rect">
            <a:avLst/>
          </a:prstGeom>
        </p:spPr>
      </p:pic>
      <p:pic>
        <p:nvPicPr>
          <p:cNvPr id="29" name="Picture 2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2724222" y="2628949"/>
            <a:ext cx="320073" cy="282305"/>
          </a:xfrm>
          <a:prstGeom prst="rect">
            <a:avLst/>
          </a:prstGeom>
        </p:spPr>
      </p:pic>
      <p:grpSp>
        <p:nvGrpSpPr>
          <p:cNvPr id="41" name="Group 40"/>
          <p:cNvGrpSpPr/>
          <p:nvPr/>
        </p:nvGrpSpPr>
        <p:grpSpPr>
          <a:xfrm>
            <a:off x="2724222" y="1315688"/>
            <a:ext cx="6333892" cy="2081211"/>
            <a:chOff x="1717288" y="4460488"/>
            <a:chExt cx="6333892" cy="2081211"/>
          </a:xfrm>
        </p:grpSpPr>
        <p:sp>
          <p:nvSpPr>
            <p:cNvPr id="42" name="Rounded Rectangle 41"/>
            <p:cNvSpPr/>
            <p:nvPr/>
          </p:nvSpPr>
          <p:spPr>
            <a:xfrm>
              <a:off x="1717288" y="4460488"/>
              <a:ext cx="6333892" cy="2081211"/>
            </a:xfrm>
            <a:prstGeom prst="roundRect">
              <a:avLst>
                <a:gd name="adj" fmla="val 33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43" name="Picture 42"/>
            <p:cNvPicPr>
              <a:picLocks noChangeAspect="1"/>
            </p:cNvPicPr>
            <p:nvPr/>
          </p:nvPicPr>
          <p:blipFill rotWithShape="1">
            <a:blip r:embed="rId6">
              <a:extLst>
                <a:ext uri="{28A0092B-C50C-407E-A947-70E740481C1C}">
                  <a14:useLocalDpi xmlns:a14="http://schemas.microsoft.com/office/drawing/2010/main" val="0"/>
                </a:ext>
              </a:extLst>
            </a:blip>
            <a:srcRect t="26802"/>
            <a:stretch/>
          </p:blipFill>
          <p:spPr>
            <a:xfrm>
              <a:off x="1784194" y="4571999"/>
              <a:ext cx="6115050" cy="1882465"/>
            </a:xfrm>
            <a:prstGeom prst="rect">
              <a:avLst/>
            </a:prstGeom>
          </p:spPr>
        </p:pic>
        <p:sp>
          <p:nvSpPr>
            <p:cNvPr id="44" name="Rectangle 43"/>
            <p:cNvSpPr/>
            <p:nvPr/>
          </p:nvSpPr>
          <p:spPr>
            <a:xfrm>
              <a:off x="4377551" y="5597911"/>
              <a:ext cx="1762900" cy="250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728154" y="4468353"/>
            <a:ext cx="320073" cy="282305"/>
          </a:xfrm>
          <a:prstGeom prst="rect">
            <a:avLst/>
          </a:prstGeom>
        </p:spPr>
      </p:pic>
      <p:pic>
        <p:nvPicPr>
          <p:cNvPr id="46" name="Picture 4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7001997" y="4468353"/>
            <a:ext cx="320073" cy="282305"/>
          </a:xfrm>
          <a:prstGeom prst="rect">
            <a:avLst/>
          </a:prstGeom>
        </p:spPr>
      </p:pic>
      <p:grpSp>
        <p:nvGrpSpPr>
          <p:cNvPr id="47" name="Group 46"/>
          <p:cNvGrpSpPr/>
          <p:nvPr/>
        </p:nvGrpSpPr>
        <p:grpSpPr>
          <a:xfrm>
            <a:off x="3359840" y="1322956"/>
            <a:ext cx="5698274" cy="1780129"/>
            <a:chOff x="1717288" y="4761571"/>
            <a:chExt cx="5698274" cy="1780129"/>
          </a:xfrm>
        </p:grpSpPr>
        <p:sp>
          <p:nvSpPr>
            <p:cNvPr id="48" name="Rounded Rectangle 47"/>
            <p:cNvSpPr/>
            <p:nvPr/>
          </p:nvSpPr>
          <p:spPr>
            <a:xfrm>
              <a:off x="1717288" y="4761571"/>
              <a:ext cx="5698274" cy="1780129"/>
            </a:xfrm>
            <a:prstGeom prst="roundRect">
              <a:avLst>
                <a:gd name="adj" fmla="val 333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087" y="4832485"/>
              <a:ext cx="5457825" cy="1638300"/>
            </a:xfrm>
            <a:prstGeom prst="rect">
              <a:avLst/>
            </a:prstGeom>
          </p:spPr>
        </p:pic>
        <p:sp>
          <p:nvSpPr>
            <p:cNvPr id="50" name="Rectangle 49"/>
            <p:cNvSpPr/>
            <p:nvPr/>
          </p:nvSpPr>
          <p:spPr>
            <a:xfrm>
              <a:off x="2571052" y="5486399"/>
              <a:ext cx="216753" cy="330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75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par>
                                <p:cTn id="49" presetID="10" presetClass="exit" presetSubtype="0" fill="hold"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5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500"/>
                                        <p:tgtEl>
                                          <p:spTgt spid="3">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41"/>
                                        </p:tgtEl>
                                      </p:cBhvr>
                                    </p:animEffect>
                                    <p:set>
                                      <p:cBhvr>
                                        <p:cTn id="89" dur="1" fill="hold">
                                          <p:stCondLst>
                                            <p:cond delay="499"/>
                                          </p:stCondLst>
                                        </p:cTn>
                                        <p:tgtEl>
                                          <p:spTgt spid="41"/>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Effect transition="in" filter="fade">
                                      <p:cBhvr>
                                        <p:cTn id="92" dur="500"/>
                                        <p:tgtEl>
                                          <p:spTgt spid="3">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fade">
                                      <p:cBhvr>
                                        <p:cTn id="97" dur="500"/>
                                        <p:tgtEl>
                                          <p:spTgt spid="3">
                                            <p:txEl>
                                              <p:pRg st="9" end="9"/>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7"/>
                                        </p:tgtEl>
                                      </p:cBhvr>
                                    </p:animEffect>
                                    <p:set>
                                      <p:cBhvr>
                                        <p:cTn id="105" dur="1" fill="hold">
                                          <p:stCondLst>
                                            <p:cond delay="499"/>
                                          </p:stCondLst>
                                        </p:cTn>
                                        <p:tgtEl>
                                          <p:spTgt spid="47"/>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3">
                                            <p:txEl>
                                              <p:pRg st="10" end="10"/>
                                            </p:txEl>
                                          </p:spTgt>
                                        </p:tgtEl>
                                        <p:attrNameLst>
                                          <p:attrName>style.visibility</p:attrName>
                                        </p:attrNameLst>
                                      </p:cBhvr>
                                      <p:to>
                                        <p:strVal val="visible"/>
                                      </p:to>
                                    </p:set>
                                    <p:animEffect transition="in" filter="fade">
                                      <p:cBhvr>
                                        <p:cTn id="108" dur="500"/>
                                        <p:tgtEl>
                                          <p:spTgt spid="3">
                                            <p:txEl>
                                              <p:pRg st="10" end="1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
                                            <p:txEl>
                                              <p:pRg st="11" end="11"/>
                                            </p:txEl>
                                          </p:spTgt>
                                        </p:tgtEl>
                                        <p:attrNameLst>
                                          <p:attrName>style.visibility</p:attrName>
                                        </p:attrNameLst>
                                      </p:cBhvr>
                                      <p:to>
                                        <p:strVal val="visible"/>
                                      </p:to>
                                    </p:set>
                                    <p:animEffect transition="in" filter="fade">
                                      <p:cBhvr>
                                        <p:cTn id="11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64050" y="1223301"/>
            <a:ext cx="5006300" cy="3643414"/>
          </a:xfrm>
          <a:prstGeom prst="rect">
            <a:avLst/>
          </a:prstGeom>
        </p:spPr>
      </p:pic>
      <p:sp>
        <p:nvSpPr>
          <p:cNvPr id="2" name="Title 1"/>
          <p:cNvSpPr>
            <a:spLocks noGrp="1"/>
          </p:cNvSpPr>
          <p:nvPr>
            <p:ph type="title"/>
          </p:nvPr>
        </p:nvSpPr>
        <p:spPr/>
        <p:txBody>
          <a:bodyPr/>
          <a:lstStyle/>
          <a:p>
            <a:r>
              <a:rPr lang="en-US" dirty="0"/>
              <a:t>Statistical Tests</a:t>
            </a:r>
          </a:p>
        </p:txBody>
      </p:sp>
      <p:sp>
        <p:nvSpPr>
          <p:cNvPr id="3" name="Content Placeholder 2"/>
          <p:cNvSpPr>
            <a:spLocks noGrp="1"/>
          </p:cNvSpPr>
          <p:nvPr>
            <p:ph idx="1"/>
          </p:nvPr>
        </p:nvSpPr>
        <p:spPr>
          <a:xfrm>
            <a:off x="332508" y="5490169"/>
            <a:ext cx="4142509" cy="1187722"/>
          </a:xfrm>
        </p:spPr>
        <p:txBody>
          <a:bodyPr/>
          <a:lstStyle/>
          <a:p>
            <a:r>
              <a:rPr lang="en-US" dirty="0"/>
              <a:t>Welch’s t-test</a:t>
            </a:r>
          </a:p>
        </p:txBody>
      </p:sp>
      <p:sp>
        <p:nvSpPr>
          <p:cNvPr id="11" name="Content Placeholder 2"/>
          <p:cNvSpPr txBox="1">
            <a:spLocks/>
          </p:cNvSpPr>
          <p:nvPr/>
        </p:nvSpPr>
        <p:spPr>
          <a:xfrm>
            <a:off x="4668982" y="5490170"/>
            <a:ext cx="4294909" cy="1187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Kolmogorov-Smirnov test</a:t>
            </a:r>
          </a:p>
        </p:txBody>
      </p:sp>
    </p:spTree>
    <p:extLst>
      <p:ext uri="{BB962C8B-B14F-4D97-AF65-F5344CB8AC3E}">
        <p14:creationId xmlns:p14="http://schemas.microsoft.com/office/powerpoint/2010/main" val="16991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136" y="247194"/>
            <a:ext cx="7437863" cy="863705"/>
          </a:xfrm>
        </p:spPr>
        <p:txBody>
          <a:bodyPr/>
          <a:lstStyle/>
          <a:p>
            <a:r>
              <a:rPr lang="en-US" sz="3800" dirty="0"/>
              <a:t>Journalists vs. Organizations</a:t>
            </a:r>
          </a:p>
        </p:txBody>
      </p:sp>
      <p:pic>
        <p:nvPicPr>
          <p:cNvPr id="4" name="Picture 3"/>
          <p:cNvPicPr>
            <a:picLocks noChangeAspect="1"/>
          </p:cNvPicPr>
          <p:nvPr/>
        </p:nvPicPr>
        <p:blipFill rotWithShape="1">
          <a:blip r:embed="rId2"/>
          <a:srcRect b="7535"/>
          <a:stretch/>
        </p:blipFill>
        <p:spPr>
          <a:xfrm>
            <a:off x="1522952" y="1152627"/>
            <a:ext cx="6045992" cy="5464352"/>
          </a:xfrm>
          <a:prstGeom prst="rect">
            <a:avLst/>
          </a:prstGeom>
        </p:spPr>
      </p:pic>
      <p:grpSp>
        <p:nvGrpSpPr>
          <p:cNvPr id="23" name="Group 22"/>
          <p:cNvGrpSpPr/>
          <p:nvPr/>
        </p:nvGrpSpPr>
        <p:grpSpPr>
          <a:xfrm>
            <a:off x="4186493" y="1898650"/>
            <a:ext cx="1985963" cy="4638674"/>
            <a:chOff x="5272087" y="1885950"/>
            <a:chExt cx="1985963" cy="4638674"/>
          </a:xfrm>
        </p:grpSpPr>
        <p:grpSp>
          <p:nvGrpSpPr>
            <p:cNvPr id="15" name="Group 14"/>
            <p:cNvGrpSpPr/>
            <p:nvPr/>
          </p:nvGrpSpPr>
          <p:grpSpPr>
            <a:xfrm>
              <a:off x="5272087" y="1885950"/>
              <a:ext cx="547688" cy="4638674"/>
              <a:chOff x="5272087" y="1885950"/>
              <a:chExt cx="547688" cy="4638674"/>
            </a:xfrm>
          </p:grpSpPr>
          <p:sp>
            <p:nvSpPr>
              <p:cNvPr id="9" name="Rectangle 8"/>
              <p:cNvSpPr/>
              <p:nvPr/>
            </p:nvSpPr>
            <p:spPr>
              <a:xfrm>
                <a:off x="5295900" y="1885950"/>
                <a:ext cx="523875" cy="685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95900" y="2689123"/>
                <a:ext cx="523875" cy="685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272087" y="3473246"/>
                <a:ext cx="523875" cy="11273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272087" y="4698897"/>
                <a:ext cx="523875" cy="49222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272087" y="5258252"/>
                <a:ext cx="523875" cy="7043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272087" y="6029777"/>
                <a:ext cx="523875" cy="49484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6710362" y="1885950"/>
              <a:ext cx="547688" cy="4638674"/>
              <a:chOff x="5272087" y="1885950"/>
              <a:chExt cx="547688" cy="4638674"/>
            </a:xfrm>
          </p:grpSpPr>
          <p:sp>
            <p:nvSpPr>
              <p:cNvPr id="17" name="Rectangle 16"/>
              <p:cNvSpPr/>
              <p:nvPr/>
            </p:nvSpPr>
            <p:spPr>
              <a:xfrm>
                <a:off x="5295900" y="1885950"/>
                <a:ext cx="523875" cy="685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95900" y="2689123"/>
                <a:ext cx="523875" cy="685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272087" y="3473246"/>
                <a:ext cx="523875" cy="11273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272087" y="4698897"/>
                <a:ext cx="523875" cy="49222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272087" y="5258252"/>
                <a:ext cx="523875" cy="7043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272087" y="6029777"/>
                <a:ext cx="523875" cy="49484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 name="Rectangle 23"/>
          <p:cNvSpPr/>
          <p:nvPr/>
        </p:nvSpPr>
        <p:spPr>
          <a:xfrm>
            <a:off x="1522952" y="1879323"/>
            <a:ext cx="6045992" cy="79024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22952" y="2709431"/>
            <a:ext cx="6045992" cy="73665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522952" y="3475109"/>
            <a:ext cx="6045992" cy="123149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522952" y="4711597"/>
            <a:ext cx="6045992" cy="5543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522952" y="5294990"/>
            <a:ext cx="6045992" cy="7565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522952" y="6075587"/>
            <a:ext cx="6045992" cy="5413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1693088" y="1904172"/>
            <a:ext cx="4455554" cy="695392"/>
            <a:chOff x="2778682" y="1891472"/>
            <a:chExt cx="4455554" cy="695392"/>
          </a:xfrm>
        </p:grpSpPr>
        <p:sp>
          <p:nvSpPr>
            <p:cNvPr id="28" name="Rectangle 27"/>
            <p:cNvSpPr/>
            <p:nvPr/>
          </p:nvSpPr>
          <p:spPr>
            <a:xfrm>
              <a:off x="2778682" y="1891472"/>
              <a:ext cx="1725305"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Audience perception</a:t>
              </a:r>
            </a:p>
          </p:txBody>
        </p:sp>
        <p:sp>
          <p:nvSpPr>
            <p:cNvPr id="31" name="Rectangle 30"/>
            <p:cNvSpPr/>
            <p:nvPr/>
          </p:nvSpPr>
          <p:spPr>
            <a:xfrm>
              <a:off x="6051833" y="1891472"/>
              <a:ext cx="1182403"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36" name="Rectangle 35"/>
            <p:cNvSpPr/>
            <p:nvPr/>
          </p:nvSpPr>
          <p:spPr>
            <a:xfrm>
              <a:off x="4615393" y="1891472"/>
              <a:ext cx="1182403"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grpSp>
      <p:grpSp>
        <p:nvGrpSpPr>
          <p:cNvPr id="8" name="Group 7"/>
          <p:cNvGrpSpPr/>
          <p:nvPr/>
        </p:nvGrpSpPr>
        <p:grpSpPr>
          <a:xfrm>
            <a:off x="1438303" y="2697027"/>
            <a:ext cx="4710339" cy="726461"/>
            <a:chOff x="2523897" y="2684327"/>
            <a:chExt cx="4710339" cy="726461"/>
          </a:xfrm>
        </p:grpSpPr>
        <p:sp>
          <p:nvSpPr>
            <p:cNvPr id="37" name="Rectangle 36"/>
            <p:cNvSpPr/>
            <p:nvPr/>
          </p:nvSpPr>
          <p:spPr>
            <a:xfrm>
              <a:off x="2523897" y="2684327"/>
              <a:ext cx="2091495"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Broadcast communication</a:t>
              </a:r>
            </a:p>
          </p:txBody>
        </p:sp>
        <p:sp>
          <p:nvSpPr>
            <p:cNvPr id="38" name="Rectangle 37"/>
            <p:cNvSpPr/>
            <p:nvPr/>
          </p:nvSpPr>
          <p:spPr>
            <a:xfrm>
              <a:off x="6051833" y="2715396"/>
              <a:ext cx="1182403"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39" name="Rectangle 38"/>
            <p:cNvSpPr/>
            <p:nvPr/>
          </p:nvSpPr>
          <p:spPr>
            <a:xfrm>
              <a:off x="4615393" y="2704642"/>
              <a:ext cx="1182403" cy="706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grpSp>
      <p:grpSp>
        <p:nvGrpSpPr>
          <p:cNvPr id="56" name="Group 55"/>
          <p:cNvGrpSpPr/>
          <p:nvPr/>
        </p:nvGrpSpPr>
        <p:grpSpPr>
          <a:xfrm>
            <a:off x="1438303" y="3506573"/>
            <a:ext cx="4700954" cy="1106702"/>
            <a:chOff x="2523897" y="3493873"/>
            <a:chExt cx="4700954" cy="1106702"/>
          </a:xfrm>
        </p:grpSpPr>
        <p:sp>
          <p:nvSpPr>
            <p:cNvPr id="40" name="Rectangle 39"/>
            <p:cNvSpPr/>
            <p:nvPr/>
          </p:nvSpPr>
          <p:spPr>
            <a:xfrm>
              <a:off x="2523897" y="3493873"/>
              <a:ext cx="2093445" cy="110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Targeted communication</a:t>
              </a:r>
            </a:p>
          </p:txBody>
        </p:sp>
        <p:sp>
          <p:nvSpPr>
            <p:cNvPr id="41" name="Rectangle 40"/>
            <p:cNvSpPr/>
            <p:nvPr/>
          </p:nvSpPr>
          <p:spPr>
            <a:xfrm>
              <a:off x="4602228" y="3500509"/>
              <a:ext cx="1208161" cy="109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42" name="Rectangle 41"/>
            <p:cNvSpPr/>
            <p:nvPr/>
          </p:nvSpPr>
          <p:spPr>
            <a:xfrm>
              <a:off x="6042448" y="3500509"/>
              <a:ext cx="1182403" cy="108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grpSp>
      <p:grpSp>
        <p:nvGrpSpPr>
          <p:cNvPr id="57" name="Group 56"/>
          <p:cNvGrpSpPr/>
          <p:nvPr/>
        </p:nvGrpSpPr>
        <p:grpSpPr>
          <a:xfrm>
            <a:off x="1438303" y="4704995"/>
            <a:ext cx="4700953" cy="498829"/>
            <a:chOff x="2523897" y="4692295"/>
            <a:chExt cx="4700953" cy="498829"/>
          </a:xfrm>
        </p:grpSpPr>
        <p:sp>
          <p:nvSpPr>
            <p:cNvPr id="46" name="Rectangle 45"/>
            <p:cNvSpPr/>
            <p:nvPr/>
          </p:nvSpPr>
          <p:spPr>
            <a:xfrm>
              <a:off x="2523897" y="4692295"/>
              <a:ext cx="2091495" cy="48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Personal communication</a:t>
              </a:r>
            </a:p>
          </p:txBody>
        </p:sp>
        <p:sp>
          <p:nvSpPr>
            <p:cNvPr id="47" name="Rectangle 46"/>
            <p:cNvSpPr/>
            <p:nvPr/>
          </p:nvSpPr>
          <p:spPr>
            <a:xfrm>
              <a:off x="4627985" y="4693906"/>
              <a:ext cx="1182403" cy="484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48" name="Rectangle 47"/>
            <p:cNvSpPr/>
            <p:nvPr/>
          </p:nvSpPr>
          <p:spPr>
            <a:xfrm>
              <a:off x="6042447" y="4700469"/>
              <a:ext cx="1182403" cy="490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grpSp>
      <p:grpSp>
        <p:nvGrpSpPr>
          <p:cNvPr id="59" name="Group 58"/>
          <p:cNvGrpSpPr/>
          <p:nvPr/>
        </p:nvGrpSpPr>
        <p:grpSpPr>
          <a:xfrm>
            <a:off x="1693088" y="6058151"/>
            <a:ext cx="4446169" cy="484692"/>
            <a:chOff x="2778682" y="6045451"/>
            <a:chExt cx="4446169" cy="484692"/>
          </a:xfrm>
        </p:grpSpPr>
        <p:sp>
          <p:nvSpPr>
            <p:cNvPr id="53" name="Rectangle 52"/>
            <p:cNvSpPr/>
            <p:nvPr/>
          </p:nvSpPr>
          <p:spPr>
            <a:xfrm>
              <a:off x="2778682" y="6062887"/>
              <a:ext cx="1725305" cy="45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Audience reaction</a:t>
              </a:r>
            </a:p>
          </p:txBody>
        </p:sp>
        <p:sp>
          <p:nvSpPr>
            <p:cNvPr id="54" name="Rectangle 53"/>
            <p:cNvSpPr/>
            <p:nvPr/>
          </p:nvSpPr>
          <p:spPr>
            <a:xfrm>
              <a:off x="4588637" y="6045451"/>
              <a:ext cx="2636214" cy="484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grpSp>
      <p:grpSp>
        <p:nvGrpSpPr>
          <p:cNvPr id="58" name="Group 57"/>
          <p:cNvGrpSpPr/>
          <p:nvPr/>
        </p:nvGrpSpPr>
        <p:grpSpPr>
          <a:xfrm>
            <a:off x="1693088" y="5282374"/>
            <a:ext cx="4479369" cy="722917"/>
            <a:chOff x="2778682" y="5269674"/>
            <a:chExt cx="4479369" cy="722917"/>
          </a:xfrm>
        </p:grpSpPr>
        <p:sp>
          <p:nvSpPr>
            <p:cNvPr id="51" name="Rectangle 50"/>
            <p:cNvSpPr/>
            <p:nvPr/>
          </p:nvSpPr>
          <p:spPr>
            <a:xfrm>
              <a:off x="2778682" y="5282645"/>
              <a:ext cx="1725305"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Device</a:t>
              </a:r>
            </a:p>
          </p:txBody>
        </p:sp>
        <p:sp>
          <p:nvSpPr>
            <p:cNvPr id="52" name="Rectangle 51"/>
            <p:cNvSpPr/>
            <p:nvPr/>
          </p:nvSpPr>
          <p:spPr>
            <a:xfrm>
              <a:off x="6028017" y="5282645"/>
              <a:ext cx="1230034"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3</a:t>
              </a:r>
              <a:r>
                <a:rPr lang="en-US" b="1" baseline="300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rd</a:t>
              </a:r>
              <a:r>
                <a:rPr lang="en-US"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 party</a:t>
              </a:r>
            </a:p>
          </p:txBody>
        </p:sp>
        <p:grpSp>
          <p:nvGrpSpPr>
            <p:cNvPr id="5" name="Group 4"/>
            <p:cNvGrpSpPr/>
            <p:nvPr/>
          </p:nvGrpSpPr>
          <p:grpSpPr>
            <a:xfrm>
              <a:off x="4588637" y="5269674"/>
              <a:ext cx="1209160" cy="722917"/>
              <a:chOff x="4588637" y="5269674"/>
              <a:chExt cx="1209160" cy="722917"/>
            </a:xfrm>
          </p:grpSpPr>
          <p:sp>
            <p:nvSpPr>
              <p:cNvPr id="55" name="Rectangle 54"/>
              <p:cNvSpPr/>
              <p:nvPr/>
            </p:nvSpPr>
            <p:spPr>
              <a:xfrm>
                <a:off x="4588637" y="5293408"/>
                <a:ext cx="1209160" cy="6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2" y="5269674"/>
                <a:ext cx="380096" cy="722917"/>
              </a:xfrm>
              <a:prstGeom prst="rect">
                <a:avLst/>
              </a:prstGeom>
            </p:spPr>
          </p:pic>
        </p:grpSp>
      </p:grpSp>
      <p:sp>
        <p:nvSpPr>
          <p:cNvPr id="32" name="Down Ribbon 31"/>
          <p:cNvSpPr/>
          <p:nvPr/>
        </p:nvSpPr>
        <p:spPr>
          <a:xfrm>
            <a:off x="1089641" y="3077756"/>
            <a:ext cx="6765204" cy="1266825"/>
          </a:xfrm>
          <a:prstGeom prst="ribbon">
            <a:avLst>
              <a:gd name="adj1" fmla="val 12782"/>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Journalists:        targeting</a:t>
            </a:r>
          </a:p>
          <a:p>
            <a:r>
              <a:rPr lang="en-US" sz="3200" dirty="0"/>
              <a:t>  Organizations:  broadcasting</a:t>
            </a:r>
          </a:p>
        </p:txBody>
      </p:sp>
      <p:grpSp>
        <p:nvGrpSpPr>
          <p:cNvPr id="64" name="Group 63"/>
          <p:cNvGrpSpPr/>
          <p:nvPr/>
        </p:nvGrpSpPr>
        <p:grpSpPr>
          <a:xfrm>
            <a:off x="3353011" y="1259444"/>
            <a:ext cx="4136309" cy="552519"/>
            <a:chOff x="2279605" y="1259444"/>
            <a:chExt cx="4136309" cy="552519"/>
          </a:xfrm>
        </p:grpSpPr>
        <p:sp>
          <p:nvSpPr>
            <p:cNvPr id="62" name="Rectangle 61"/>
            <p:cNvSpPr/>
            <p:nvPr/>
          </p:nvSpPr>
          <p:spPr>
            <a:xfrm>
              <a:off x="2279605" y="1479225"/>
              <a:ext cx="4136309" cy="3327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206790" y="1259444"/>
              <a:ext cx="1209124" cy="2880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17487" y="144191"/>
            <a:ext cx="1638006" cy="954607"/>
            <a:chOff x="917928" y="5407292"/>
            <a:chExt cx="1396895" cy="814091"/>
          </a:xfrm>
        </p:grpSpPr>
        <p:grpSp>
          <p:nvGrpSpPr>
            <p:cNvPr id="66" name="Group 65"/>
            <p:cNvGrpSpPr/>
            <p:nvPr/>
          </p:nvGrpSpPr>
          <p:grpSpPr>
            <a:xfrm>
              <a:off x="917928" y="5407292"/>
              <a:ext cx="808216" cy="804582"/>
              <a:chOff x="3769713" y="6092997"/>
              <a:chExt cx="584323" cy="581696"/>
            </a:xfrm>
          </p:grpSpPr>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239" y="6242049"/>
                <a:ext cx="225797" cy="432643"/>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713" y="6328297"/>
                <a:ext cx="180784" cy="346395"/>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691" y="6092997"/>
                <a:ext cx="303588" cy="581696"/>
              </a:xfrm>
              <a:prstGeom prst="rect">
                <a:avLst/>
              </a:prstGeom>
            </p:spPr>
          </p:pic>
        </p:grpSp>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3331" y="5416801"/>
              <a:ext cx="481492" cy="804582"/>
            </a:xfrm>
            <a:prstGeom prst="rect">
              <a:avLst/>
            </a:prstGeom>
          </p:spPr>
        </p:pic>
      </p:grpSp>
    </p:spTree>
    <p:extLst>
      <p:ext uri="{BB962C8B-B14F-4D97-AF65-F5344CB8AC3E}">
        <p14:creationId xmlns:p14="http://schemas.microsoft.com/office/powerpoint/2010/main" val="149872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58"/>
                                        </p:tgtEl>
                                      </p:cBhvr>
                                    </p:animEffect>
                                    <p:set>
                                      <p:cBhvr>
                                        <p:cTn id="81" dur="1" fill="hold">
                                          <p:stCondLst>
                                            <p:cond delay="499"/>
                                          </p:stCondLst>
                                        </p:cTn>
                                        <p:tgtEl>
                                          <p:spTgt spid="5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59"/>
                                        </p:tgtEl>
                                      </p:cBhvr>
                                    </p:animEffect>
                                    <p:set>
                                      <p:cBhvr>
                                        <p:cTn id="98" dur="1" fill="hold">
                                          <p:stCondLst>
                                            <p:cond delay="499"/>
                                          </p:stCondLst>
                                        </p:cTn>
                                        <p:tgtEl>
                                          <p:spTgt spid="5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01" b="7795"/>
          <a:stretch/>
        </p:blipFill>
        <p:spPr>
          <a:xfrm>
            <a:off x="1641425" y="1165812"/>
            <a:ext cx="5174703" cy="5336590"/>
          </a:xfrm>
          <a:prstGeom prst="rect">
            <a:avLst/>
          </a:prstGeom>
        </p:spPr>
      </p:pic>
      <p:sp>
        <p:nvSpPr>
          <p:cNvPr id="76" name="Rectangle 75"/>
          <p:cNvSpPr/>
          <p:nvPr/>
        </p:nvSpPr>
        <p:spPr>
          <a:xfrm>
            <a:off x="1641425" y="1954950"/>
            <a:ext cx="6617351" cy="79576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5566" y="247194"/>
            <a:ext cx="7078434" cy="863705"/>
          </a:xfrm>
        </p:spPr>
        <p:txBody>
          <a:bodyPr/>
          <a:lstStyle/>
          <a:p>
            <a:r>
              <a:rPr lang="en-US" dirty="0"/>
              <a:t>EN vs. AR Journalists</a:t>
            </a:r>
          </a:p>
        </p:txBody>
      </p:sp>
      <p:grpSp>
        <p:nvGrpSpPr>
          <p:cNvPr id="32" name="Group 31"/>
          <p:cNvGrpSpPr/>
          <p:nvPr/>
        </p:nvGrpSpPr>
        <p:grpSpPr>
          <a:xfrm>
            <a:off x="4548481" y="1973766"/>
            <a:ext cx="2267647" cy="4452380"/>
            <a:chOff x="5229922" y="1973766"/>
            <a:chExt cx="2267647" cy="4452380"/>
          </a:xfrm>
        </p:grpSpPr>
        <p:grpSp>
          <p:nvGrpSpPr>
            <p:cNvPr id="25" name="Group 24"/>
            <p:cNvGrpSpPr/>
            <p:nvPr/>
          </p:nvGrpSpPr>
          <p:grpSpPr>
            <a:xfrm>
              <a:off x="5229922" y="1973766"/>
              <a:ext cx="657922" cy="4452380"/>
              <a:chOff x="5229922" y="1973766"/>
              <a:chExt cx="657922" cy="4452380"/>
            </a:xfrm>
          </p:grpSpPr>
          <p:sp>
            <p:nvSpPr>
              <p:cNvPr id="15" name="Rectangle 14"/>
              <p:cNvSpPr/>
              <p:nvPr/>
            </p:nvSpPr>
            <p:spPr>
              <a:xfrm>
                <a:off x="5229922" y="1973766"/>
                <a:ext cx="657922" cy="77640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29922" y="2805082"/>
                <a:ext cx="657922" cy="54028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29922" y="3427801"/>
                <a:ext cx="657922" cy="7695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29922" y="4279786"/>
                <a:ext cx="657922" cy="12574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29922" y="5670550"/>
                <a:ext cx="657922" cy="75559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839647" y="1973766"/>
              <a:ext cx="657922" cy="4452380"/>
              <a:chOff x="5229922" y="1973766"/>
              <a:chExt cx="657922" cy="4452380"/>
            </a:xfrm>
          </p:grpSpPr>
          <p:sp>
            <p:nvSpPr>
              <p:cNvPr id="27" name="Rectangle 26"/>
              <p:cNvSpPr/>
              <p:nvPr/>
            </p:nvSpPr>
            <p:spPr>
              <a:xfrm>
                <a:off x="5229922" y="1973766"/>
                <a:ext cx="657922" cy="77640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9922" y="2805082"/>
                <a:ext cx="657922" cy="54028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229922" y="3427801"/>
                <a:ext cx="657922" cy="7695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229922" y="4279786"/>
                <a:ext cx="657922" cy="12574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229922" y="5670550"/>
                <a:ext cx="657922" cy="75559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1641425" y="3415820"/>
            <a:ext cx="6617351" cy="8118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1641425" y="4325896"/>
            <a:ext cx="6617351" cy="12335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641425" y="5629832"/>
            <a:ext cx="6617351" cy="7963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1641425" y="2851189"/>
            <a:ext cx="6617351" cy="48256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379293" y="2826327"/>
            <a:ext cx="1382936" cy="506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46" name="Rectangle 45"/>
          <p:cNvSpPr/>
          <p:nvPr/>
        </p:nvSpPr>
        <p:spPr>
          <a:xfrm>
            <a:off x="3744088" y="2833884"/>
            <a:ext cx="1434174" cy="491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56" name="Rectangle 55"/>
          <p:cNvSpPr/>
          <p:nvPr/>
        </p:nvSpPr>
        <p:spPr>
          <a:xfrm>
            <a:off x="1695045" y="2856556"/>
            <a:ext cx="1901633" cy="4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Audience reaction</a:t>
            </a:r>
          </a:p>
        </p:txBody>
      </p:sp>
      <p:sp>
        <p:nvSpPr>
          <p:cNvPr id="36" name="Rectangle 35"/>
          <p:cNvSpPr/>
          <p:nvPr/>
        </p:nvSpPr>
        <p:spPr>
          <a:xfrm>
            <a:off x="1695046" y="1982313"/>
            <a:ext cx="1901632" cy="70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Audience perception</a:t>
            </a:r>
          </a:p>
        </p:txBody>
      </p:sp>
      <p:sp>
        <p:nvSpPr>
          <p:cNvPr id="64" name="Rectangle 63"/>
          <p:cNvSpPr/>
          <p:nvPr/>
        </p:nvSpPr>
        <p:spPr>
          <a:xfrm>
            <a:off x="3744088" y="1991004"/>
            <a:ext cx="2972798" cy="69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66" name="Rectangle 65"/>
          <p:cNvSpPr/>
          <p:nvPr/>
        </p:nvSpPr>
        <p:spPr>
          <a:xfrm>
            <a:off x="1595362" y="3427801"/>
            <a:ext cx="2121916" cy="769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Broadcast communication</a:t>
            </a:r>
          </a:p>
        </p:txBody>
      </p:sp>
      <p:sp>
        <p:nvSpPr>
          <p:cNvPr id="67" name="Rectangle 66"/>
          <p:cNvSpPr/>
          <p:nvPr/>
        </p:nvSpPr>
        <p:spPr>
          <a:xfrm>
            <a:off x="5379292" y="3446384"/>
            <a:ext cx="1382937" cy="76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68" name="Rectangle 67"/>
          <p:cNvSpPr/>
          <p:nvPr/>
        </p:nvSpPr>
        <p:spPr>
          <a:xfrm>
            <a:off x="3744088" y="3446384"/>
            <a:ext cx="1434173" cy="76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70" name="Rectangle 69"/>
          <p:cNvSpPr/>
          <p:nvPr/>
        </p:nvSpPr>
        <p:spPr>
          <a:xfrm>
            <a:off x="1595362" y="4303936"/>
            <a:ext cx="2120585" cy="1255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Targeted communication</a:t>
            </a:r>
          </a:p>
        </p:txBody>
      </p:sp>
      <p:sp>
        <p:nvSpPr>
          <p:cNvPr id="71" name="Rectangle 70"/>
          <p:cNvSpPr/>
          <p:nvPr/>
        </p:nvSpPr>
        <p:spPr>
          <a:xfrm>
            <a:off x="3744089" y="4308337"/>
            <a:ext cx="1434172" cy="125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72" name="Rectangle 71"/>
          <p:cNvSpPr/>
          <p:nvPr/>
        </p:nvSpPr>
        <p:spPr>
          <a:xfrm>
            <a:off x="5379291" y="4308337"/>
            <a:ext cx="1382937" cy="1240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73" name="Rectangle 72"/>
          <p:cNvSpPr/>
          <p:nvPr/>
        </p:nvSpPr>
        <p:spPr>
          <a:xfrm>
            <a:off x="1819934" y="5665740"/>
            <a:ext cx="1776744" cy="760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Device</a:t>
            </a:r>
          </a:p>
        </p:txBody>
      </p:sp>
      <p:sp>
        <p:nvSpPr>
          <p:cNvPr id="74" name="Rectangle 73"/>
          <p:cNvSpPr/>
          <p:nvPr/>
        </p:nvSpPr>
        <p:spPr>
          <a:xfrm>
            <a:off x="3744088" y="5667096"/>
            <a:ext cx="2972798" cy="737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accent4">
                    <a:lumMod val="50000"/>
                  </a:schemeClr>
                </a:solidFill>
                <a:latin typeface="Arial" panose="020B0604020202020204" pitchFamily="34" charset="0"/>
                <a:ea typeface="Adobe Gothic Std B" panose="020B0800000000000000" pitchFamily="34" charset="-128"/>
                <a:cs typeface="Arial" panose="020B0604020202020204" pitchFamily="34" charset="0"/>
              </a:rPr>
              <a:t>≈</a:t>
            </a:r>
          </a:p>
        </p:txBody>
      </p:sp>
      <p:sp>
        <p:nvSpPr>
          <p:cNvPr id="40" name="Down Ribbon 39"/>
          <p:cNvSpPr/>
          <p:nvPr/>
        </p:nvSpPr>
        <p:spPr>
          <a:xfrm>
            <a:off x="773565" y="3065056"/>
            <a:ext cx="7607176" cy="1266825"/>
          </a:xfrm>
          <a:prstGeom prst="ribbon">
            <a:avLst>
              <a:gd name="adj1" fmla="val 12782"/>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English Journalists: targeting</a:t>
            </a:r>
          </a:p>
          <a:p>
            <a:r>
              <a:rPr lang="en-US" sz="3200" dirty="0"/>
              <a:t>  Arab Journalists:     broadcasting</a:t>
            </a:r>
          </a:p>
        </p:txBody>
      </p:sp>
      <p:pic>
        <p:nvPicPr>
          <p:cNvPr id="77" name="Picture 76"/>
          <p:cNvPicPr>
            <a:picLocks noChangeAspect="1"/>
          </p:cNvPicPr>
          <p:nvPr/>
        </p:nvPicPr>
        <p:blipFill rotWithShape="1">
          <a:blip r:embed="rId3">
            <a:extLst>
              <a:ext uri="{28A0092B-C50C-407E-A947-70E740481C1C}">
                <a14:useLocalDpi xmlns:a14="http://schemas.microsoft.com/office/drawing/2010/main" val="0"/>
              </a:ext>
            </a:extLst>
          </a:blip>
          <a:srcRect t="14015" b="13732"/>
          <a:stretch/>
        </p:blipFill>
        <p:spPr>
          <a:xfrm>
            <a:off x="137094" y="166503"/>
            <a:ext cx="1928471" cy="890198"/>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027" y="133040"/>
            <a:ext cx="564600" cy="943457"/>
          </a:xfrm>
          <a:prstGeom prst="rect">
            <a:avLst/>
          </a:prstGeom>
        </p:spPr>
      </p:pic>
      <p:sp>
        <p:nvSpPr>
          <p:cNvPr id="79" name="Rectangle 78"/>
          <p:cNvSpPr/>
          <p:nvPr/>
        </p:nvSpPr>
        <p:spPr>
          <a:xfrm>
            <a:off x="3401143" y="1554762"/>
            <a:ext cx="3361085" cy="3143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5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64" grpId="0" animBg="1"/>
      <p:bldP spid="67" grpId="0" animBg="1"/>
      <p:bldP spid="68" grpId="0" animBg="1"/>
      <p:bldP spid="71" grpId="0" animBg="1"/>
      <p:bldP spid="72" grpId="0" animBg="1"/>
      <p:bldP spid="74" grpId="0" animBg="1"/>
      <p:bldP spid="4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5028</TotalTime>
  <Words>634</Words>
  <Application>Microsoft Office PowerPoint</Application>
  <PresentationFormat>On-screen Show (4:3)</PresentationFormat>
  <Paragraphs>99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Gothic Std B</vt:lpstr>
      <vt:lpstr>Arial</vt:lpstr>
      <vt:lpstr>Calibri</vt:lpstr>
      <vt:lpstr>News701 BT</vt:lpstr>
      <vt:lpstr>Times New Roman</vt:lpstr>
      <vt:lpstr>Wingdings</vt:lpstr>
      <vt:lpstr>Office Theme</vt:lpstr>
      <vt:lpstr>PowerPoint Presentation</vt:lpstr>
      <vt:lpstr>Introduction</vt:lpstr>
      <vt:lpstr>Usage Pattern?</vt:lpstr>
      <vt:lpstr>Related Work</vt:lpstr>
      <vt:lpstr>5K Producers + 1.4M “Consumers”  2B Tweets</vt:lpstr>
      <vt:lpstr>6 Aspects of 18 Features</vt:lpstr>
      <vt:lpstr>Statistical Tests</vt:lpstr>
      <vt:lpstr>Journalists vs. Organizations</vt:lpstr>
      <vt:lpstr>EN vs. AR Journalists</vt:lpstr>
      <vt:lpstr>Other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Mossaab Bagdouri</dc:creator>
  <cp:lastModifiedBy>Mossaab</cp:lastModifiedBy>
  <cp:revision>280</cp:revision>
  <dcterms:created xsi:type="dcterms:W3CDTF">2016-04-16T20:07:51Z</dcterms:created>
  <dcterms:modified xsi:type="dcterms:W3CDTF">2017-05-11T19:26:06Z</dcterms:modified>
</cp:coreProperties>
</file>