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2"/>
  </p:notesMasterIdLst>
  <p:sldIdLst>
    <p:sldId id="361" r:id="rId2"/>
    <p:sldId id="542" r:id="rId3"/>
    <p:sldId id="578" r:id="rId4"/>
    <p:sldId id="582" r:id="rId5"/>
    <p:sldId id="585" r:id="rId6"/>
    <p:sldId id="583" r:id="rId7"/>
    <p:sldId id="586" r:id="rId8"/>
    <p:sldId id="587" r:id="rId9"/>
    <p:sldId id="588" r:id="rId10"/>
    <p:sldId id="552" r:id="rId11"/>
    <p:sldId id="553" r:id="rId12"/>
    <p:sldId id="555" r:id="rId13"/>
    <p:sldId id="556" r:id="rId14"/>
    <p:sldId id="557" r:id="rId15"/>
    <p:sldId id="558" r:id="rId16"/>
    <p:sldId id="560" r:id="rId17"/>
    <p:sldId id="562" r:id="rId18"/>
    <p:sldId id="573" r:id="rId19"/>
    <p:sldId id="549" r:id="rId20"/>
    <p:sldId id="547" r:id="rId21"/>
    <p:sldId id="546" r:id="rId22"/>
    <p:sldId id="544" r:id="rId23"/>
    <p:sldId id="563" r:id="rId24"/>
    <p:sldId id="581" r:id="rId25"/>
    <p:sldId id="569" r:id="rId26"/>
    <p:sldId id="570" r:id="rId27"/>
    <p:sldId id="566" r:id="rId28"/>
    <p:sldId id="572" r:id="rId29"/>
    <p:sldId id="567" r:id="rId30"/>
    <p:sldId id="568" r:id="rId31"/>
    <p:sldId id="537" r:id="rId32"/>
    <p:sldId id="538" r:id="rId33"/>
    <p:sldId id="536" r:id="rId34"/>
    <p:sldId id="540" r:id="rId35"/>
    <p:sldId id="511" r:id="rId36"/>
    <p:sldId id="519" r:id="rId37"/>
    <p:sldId id="518" r:id="rId38"/>
    <p:sldId id="575" r:id="rId39"/>
    <p:sldId id="489" r:id="rId40"/>
    <p:sldId id="521" r:id="rId41"/>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0303"/>
    <a:srgbClr val="000000"/>
    <a:srgbClr val="676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96"/>
    <p:restoredTop sz="65586"/>
  </p:normalViewPr>
  <p:slideViewPr>
    <p:cSldViewPr snapToGrid="0">
      <p:cViewPr varScale="1">
        <p:scale>
          <a:sx n="99" d="100"/>
          <a:sy n="99" d="100"/>
        </p:scale>
        <p:origin x="151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194FD69E-4BF7-4D47-B298-52783CB9D724}" type="datetimeFigureOut">
              <a:rPr lang="en-US" smtClean="0"/>
              <a:t>5/10/23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1A859007-D1EB-BC48-B74D-C9FC55FA7538}" type="slidenum">
              <a:rPr lang="en-US" smtClean="0"/>
              <a:t>‹#›</a:t>
            </a:fld>
            <a:endParaRPr lang="en-US"/>
          </a:p>
        </p:txBody>
      </p:sp>
    </p:spTree>
    <p:extLst>
      <p:ext uri="{BB962C8B-B14F-4D97-AF65-F5344CB8AC3E}">
        <p14:creationId xmlns:p14="http://schemas.microsoft.com/office/powerpoint/2010/main" val="2846711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D1D5DB"/>
                </a:solidFill>
                <a:effectLst/>
                <a:latin typeface="Söhne"/>
              </a:rPr>
              <a:t>Hello everyone, my name is Nakul Garg, and today I'm excited to present our work on Structure-Assisted Low-Power Acoustic Sensing. This project is a joint effort with my colleagues Harsh, Yang, Irtaza, and our advisor Nirupam Roy.</a:t>
            </a:r>
            <a:endParaRPr lang="en-US" dirty="0">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fld id="{7315C4B9-565D-4929-B420-C5A23A6FC7AC}" type="slidenum">
              <a:rPr lang="en-US" smtClean="0"/>
              <a:t>1</a:t>
            </a:fld>
            <a:endParaRPr lang="en-US"/>
          </a:p>
        </p:txBody>
      </p:sp>
    </p:spTree>
    <p:extLst>
      <p:ext uri="{BB962C8B-B14F-4D97-AF65-F5344CB8AC3E}">
        <p14:creationId xmlns:p14="http://schemas.microsoft.com/office/powerpoint/2010/main" val="2497429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D1D5DB"/>
                </a:solidFill>
                <a:effectLst/>
                <a:latin typeface="Söhne"/>
              </a:rPr>
              <a:t>Consider the case of an acoustic event where a person utters a wake word to activate a voice assistant.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D1D5DB"/>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D1D5DB"/>
                </a:solidFill>
                <a:effectLst/>
                <a:latin typeface="Söhne"/>
              </a:rPr>
              <a:t>This picture shows a high-level idea of the sensing pipeline of the acoustic sensor</a:t>
            </a:r>
            <a:endParaRPr lang="en-US" dirty="0"/>
          </a:p>
        </p:txBody>
      </p:sp>
      <p:sp>
        <p:nvSpPr>
          <p:cNvPr id="4" name="Slide Number Placeholder 3"/>
          <p:cNvSpPr>
            <a:spLocks noGrp="1"/>
          </p:cNvSpPr>
          <p:nvPr>
            <p:ph type="sldNum" sz="quarter" idx="5"/>
          </p:nvPr>
        </p:nvSpPr>
        <p:spPr/>
        <p:txBody>
          <a:bodyPr/>
          <a:lstStyle/>
          <a:p>
            <a:fld id="{1A859007-D1EB-BC48-B74D-C9FC55FA7538}" type="slidenum">
              <a:rPr lang="en-US" smtClean="0"/>
              <a:t>10</a:t>
            </a:fld>
            <a:endParaRPr lang="en-US"/>
          </a:p>
        </p:txBody>
      </p:sp>
    </p:spTree>
    <p:extLst>
      <p:ext uri="{BB962C8B-B14F-4D97-AF65-F5344CB8AC3E}">
        <p14:creationId xmlns:p14="http://schemas.microsoft.com/office/powerpoint/2010/main" val="2843021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D1D5DB"/>
                </a:solidFill>
                <a:effectLst/>
                <a:latin typeface="Söhne"/>
              </a:rPr>
              <a:t>First, the sound travels as a pressure wave in air to reach the sensor</a:t>
            </a:r>
            <a:endParaRPr lang="en-US" dirty="0"/>
          </a:p>
        </p:txBody>
      </p:sp>
      <p:sp>
        <p:nvSpPr>
          <p:cNvPr id="4" name="Slide Number Placeholder 3"/>
          <p:cNvSpPr>
            <a:spLocks noGrp="1"/>
          </p:cNvSpPr>
          <p:nvPr>
            <p:ph type="sldNum" sz="quarter" idx="5"/>
          </p:nvPr>
        </p:nvSpPr>
        <p:spPr/>
        <p:txBody>
          <a:bodyPr/>
          <a:lstStyle/>
          <a:p>
            <a:fld id="{1A859007-D1EB-BC48-B74D-C9FC55FA7538}" type="slidenum">
              <a:rPr lang="en-US" smtClean="0"/>
              <a:t>11</a:t>
            </a:fld>
            <a:endParaRPr lang="en-US"/>
          </a:p>
        </p:txBody>
      </p:sp>
    </p:spTree>
    <p:extLst>
      <p:ext uri="{BB962C8B-B14F-4D97-AF65-F5344CB8AC3E}">
        <p14:creationId xmlns:p14="http://schemas.microsoft.com/office/powerpoint/2010/main" val="3177795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D1D5DB"/>
                </a:solidFill>
                <a:effectLst/>
                <a:latin typeface="Söhne"/>
              </a:rPr>
              <a:t>and then it is captured by a microphone, which converts the pressure wave into an analog electrical signal.</a:t>
            </a:r>
            <a:endParaRPr lang="en-US" dirty="0"/>
          </a:p>
        </p:txBody>
      </p:sp>
      <p:sp>
        <p:nvSpPr>
          <p:cNvPr id="4" name="Slide Number Placeholder 3"/>
          <p:cNvSpPr>
            <a:spLocks noGrp="1"/>
          </p:cNvSpPr>
          <p:nvPr>
            <p:ph type="sldNum" sz="quarter" idx="5"/>
          </p:nvPr>
        </p:nvSpPr>
        <p:spPr/>
        <p:txBody>
          <a:bodyPr/>
          <a:lstStyle/>
          <a:p>
            <a:fld id="{1A859007-D1EB-BC48-B74D-C9FC55FA7538}" type="slidenum">
              <a:rPr lang="en-US" smtClean="0"/>
              <a:t>12</a:t>
            </a:fld>
            <a:endParaRPr lang="en-US"/>
          </a:p>
        </p:txBody>
      </p:sp>
    </p:spTree>
    <p:extLst>
      <p:ext uri="{BB962C8B-B14F-4D97-AF65-F5344CB8AC3E}">
        <p14:creationId xmlns:p14="http://schemas.microsoft.com/office/powerpoint/2010/main" val="2060300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D1D5DB"/>
                </a:solidFill>
                <a:effectLst/>
                <a:latin typeface="Söhne"/>
              </a:rPr>
              <a:t>Next, this analog signal is digitized using an analog-to-digital converter, or ADC in short. This process consists of two steps: periodic sampling and quantization of the signal to a digital representation. According to the Nyquist theorem, the ADC must sample the signal at least twice the highest frequency component for successful recovery of the signal</a:t>
            </a:r>
            <a:endParaRPr lang="en-US" dirty="0"/>
          </a:p>
        </p:txBody>
      </p:sp>
      <p:sp>
        <p:nvSpPr>
          <p:cNvPr id="4" name="Slide Number Placeholder 3"/>
          <p:cNvSpPr>
            <a:spLocks noGrp="1"/>
          </p:cNvSpPr>
          <p:nvPr>
            <p:ph type="sldNum" sz="quarter" idx="5"/>
          </p:nvPr>
        </p:nvSpPr>
        <p:spPr/>
        <p:txBody>
          <a:bodyPr/>
          <a:lstStyle/>
          <a:p>
            <a:fld id="{1A859007-D1EB-BC48-B74D-C9FC55FA7538}" type="slidenum">
              <a:rPr lang="en-US" smtClean="0"/>
              <a:t>13</a:t>
            </a:fld>
            <a:endParaRPr lang="en-US"/>
          </a:p>
        </p:txBody>
      </p:sp>
    </p:spTree>
    <p:extLst>
      <p:ext uri="{BB962C8B-B14F-4D97-AF65-F5344CB8AC3E}">
        <p14:creationId xmlns:p14="http://schemas.microsoft.com/office/powerpoint/2010/main" val="141048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D1D5DB"/>
                </a:solidFill>
                <a:effectLst/>
                <a:latin typeface="Söhne"/>
              </a:rPr>
              <a:t>Once digitized, the pipeline may employ various processing techniques depending on the application, such as analytical methods or machine learning. However, in acoustics, the Fast Fourier Transform (FFT) has become the default for spectral analysis and is widely used in most acoustic sensing and communication systems.</a:t>
            </a:r>
            <a:endParaRPr lang="en-US" dirty="0"/>
          </a:p>
        </p:txBody>
      </p:sp>
      <p:sp>
        <p:nvSpPr>
          <p:cNvPr id="4" name="Slide Number Placeholder 3"/>
          <p:cNvSpPr>
            <a:spLocks noGrp="1"/>
          </p:cNvSpPr>
          <p:nvPr>
            <p:ph type="sldNum" sz="quarter" idx="5"/>
          </p:nvPr>
        </p:nvSpPr>
        <p:spPr/>
        <p:txBody>
          <a:bodyPr/>
          <a:lstStyle/>
          <a:p>
            <a:fld id="{1A859007-D1EB-BC48-B74D-C9FC55FA7538}" type="slidenum">
              <a:rPr lang="en-US" smtClean="0"/>
              <a:t>14</a:t>
            </a:fld>
            <a:endParaRPr lang="en-US"/>
          </a:p>
        </p:txBody>
      </p:sp>
    </p:spTree>
    <p:extLst>
      <p:ext uri="{BB962C8B-B14F-4D97-AF65-F5344CB8AC3E}">
        <p14:creationId xmlns:p14="http://schemas.microsoft.com/office/powerpoint/2010/main" val="1408021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D1D5DB"/>
                </a:solidFill>
                <a:effectLst/>
                <a:latin typeface="Söhne"/>
              </a:rPr>
              <a:t>Finally, the system uses these Fourier coefficients to classify the acoustic events that were captured by the microphone. </a:t>
            </a:r>
            <a:endParaRPr lang="en-US" dirty="0"/>
          </a:p>
        </p:txBody>
      </p:sp>
      <p:sp>
        <p:nvSpPr>
          <p:cNvPr id="4" name="Slide Number Placeholder 3"/>
          <p:cNvSpPr>
            <a:spLocks noGrp="1"/>
          </p:cNvSpPr>
          <p:nvPr>
            <p:ph type="sldNum" sz="quarter" idx="5"/>
          </p:nvPr>
        </p:nvSpPr>
        <p:spPr/>
        <p:txBody>
          <a:bodyPr/>
          <a:lstStyle/>
          <a:p>
            <a:fld id="{1A859007-D1EB-BC48-B74D-C9FC55FA7538}" type="slidenum">
              <a:rPr lang="en-US" smtClean="0"/>
              <a:t>15</a:t>
            </a:fld>
            <a:endParaRPr lang="en-US"/>
          </a:p>
        </p:txBody>
      </p:sp>
    </p:spTree>
    <p:extLst>
      <p:ext uri="{BB962C8B-B14F-4D97-AF65-F5344CB8AC3E}">
        <p14:creationId xmlns:p14="http://schemas.microsoft.com/office/powerpoint/2010/main" val="3321044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D1D5DB"/>
                </a:solidFill>
                <a:effectLst/>
                <a:latin typeface="Söhne"/>
              </a:rPr>
              <a:t>It turns out, in this entire pipeline ADC and FFT operations are the major culprits when it comes to power consumption. They are extremely power-hungry due to the high sampling rates and logarithmic complexities, which poses a significant challenge for low-power acoustic sensors aiming to continuously listen for acoustic cues without draining their battery life.</a:t>
            </a:r>
            <a:endParaRPr lang="en-US" dirty="0"/>
          </a:p>
        </p:txBody>
      </p:sp>
      <p:sp>
        <p:nvSpPr>
          <p:cNvPr id="4" name="Slide Number Placeholder 3"/>
          <p:cNvSpPr>
            <a:spLocks noGrp="1"/>
          </p:cNvSpPr>
          <p:nvPr>
            <p:ph type="sldNum" sz="quarter" idx="5"/>
          </p:nvPr>
        </p:nvSpPr>
        <p:spPr/>
        <p:txBody>
          <a:bodyPr/>
          <a:lstStyle/>
          <a:p>
            <a:fld id="{1A859007-D1EB-BC48-B74D-C9FC55FA7538}" type="slidenum">
              <a:rPr lang="en-US" smtClean="0"/>
              <a:t>16</a:t>
            </a:fld>
            <a:endParaRPr lang="en-US"/>
          </a:p>
        </p:txBody>
      </p:sp>
    </p:spTree>
    <p:extLst>
      <p:ext uri="{BB962C8B-B14F-4D97-AF65-F5344CB8AC3E}">
        <p14:creationId xmlns:p14="http://schemas.microsoft.com/office/powerpoint/2010/main" val="1268028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D1D5DB"/>
                </a:solidFill>
                <a:effectLst/>
                <a:latin typeface="Söhne"/>
              </a:rPr>
              <a:t>In our work, we ask if we can somehow find alternatives to these power-hungry operations? Can we come up with low-power methods or even passive replacements to ADC and FFT  that don't consume any energy at all.</a:t>
            </a:r>
            <a:endParaRPr lang="en-US" dirty="0"/>
          </a:p>
        </p:txBody>
      </p:sp>
      <p:sp>
        <p:nvSpPr>
          <p:cNvPr id="4" name="Slide Number Placeholder 3"/>
          <p:cNvSpPr>
            <a:spLocks noGrp="1"/>
          </p:cNvSpPr>
          <p:nvPr>
            <p:ph type="sldNum" sz="quarter" idx="5"/>
          </p:nvPr>
        </p:nvSpPr>
        <p:spPr/>
        <p:txBody>
          <a:bodyPr/>
          <a:lstStyle/>
          <a:p>
            <a:fld id="{1A859007-D1EB-BC48-B74D-C9FC55FA7538}" type="slidenum">
              <a:rPr lang="en-US" smtClean="0"/>
              <a:t>17</a:t>
            </a:fld>
            <a:endParaRPr lang="en-US"/>
          </a:p>
        </p:txBody>
      </p:sp>
    </p:spTree>
    <p:extLst>
      <p:ext uri="{BB962C8B-B14F-4D97-AF65-F5344CB8AC3E}">
        <p14:creationId xmlns:p14="http://schemas.microsoft.com/office/powerpoint/2010/main" val="2395325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D1D5DB"/>
                </a:solidFill>
                <a:effectLst/>
                <a:latin typeface="Söhne"/>
              </a:rPr>
              <a:t>Actually, we have been working on low power sensing for quite some time in our lab. Our recent works presented in </a:t>
            </a:r>
            <a:r>
              <a:rPr lang="en-US" b="0" i="0" u="none" strike="noStrike" dirty="0" err="1">
                <a:solidFill>
                  <a:srgbClr val="D1D5DB"/>
                </a:solidFill>
                <a:effectLst/>
                <a:latin typeface="Söhne"/>
              </a:rPr>
              <a:t>Mobisys</a:t>
            </a:r>
            <a:r>
              <a:rPr lang="en-US" b="0" i="0" u="none" strike="noStrike" dirty="0">
                <a:solidFill>
                  <a:srgbClr val="D1D5DB"/>
                </a:solidFill>
                <a:effectLst/>
                <a:latin typeface="Söhne"/>
              </a:rPr>
              <a:t> 21 and 22 used passive structures to embed signatures that enables acoustic localization and imaging. With Owlet we demonstrated the potential of using 3D-printed passive structures to enable spatial awareness and direction estimation of incoming sounds without relying on an array of microphones. In </a:t>
            </a:r>
            <a:r>
              <a:rPr lang="en-US" b="0" i="0" u="none" strike="noStrike" dirty="0" err="1">
                <a:solidFill>
                  <a:srgbClr val="D1D5DB"/>
                </a:solidFill>
                <a:effectLst/>
                <a:latin typeface="Söhne"/>
              </a:rPr>
              <a:t>SpiDR</a:t>
            </a:r>
            <a:r>
              <a:rPr lang="en-US" b="0" i="0" u="none" strike="noStrike" dirty="0">
                <a:solidFill>
                  <a:srgbClr val="D1D5DB"/>
                </a:solidFill>
                <a:effectLst/>
                <a:latin typeface="Söhne"/>
              </a:rPr>
              <a:t> we use these structures to do depth imaging for tiny insect-scale robots and, more recently, we took these fundamental understandings to RF and made a single antenna and long-range self-localization system.</a:t>
            </a:r>
          </a:p>
          <a:p>
            <a:pPr algn="l"/>
            <a:endParaRPr lang="en-US" b="0" i="0" u="none" strike="noStrike" dirty="0">
              <a:solidFill>
                <a:srgbClr val="D1D5DB"/>
              </a:solidFill>
              <a:effectLst/>
              <a:latin typeface="Söhne"/>
            </a:endParaRPr>
          </a:p>
          <a:p>
            <a:pPr algn="l"/>
            <a:r>
              <a:rPr lang="en-US" b="0" i="0" u="none" strike="noStrike" dirty="0">
                <a:solidFill>
                  <a:srgbClr val="D1D5DB"/>
                </a:solidFill>
                <a:effectLst/>
                <a:latin typeface="Söhne"/>
              </a:rPr>
              <a:t>And as we were working on these topics, we stumbled upon the insight that acoustic sensors are mainly limited due to their high sampling rates and reliance on extensive FFT operations. </a:t>
            </a:r>
          </a:p>
          <a:p>
            <a:pPr algn="l"/>
            <a:endParaRPr lang="en-US" b="0" i="0" u="none" strike="noStrike" dirty="0">
              <a:solidFill>
                <a:srgbClr val="D1D5DB"/>
              </a:solidFill>
              <a:effectLst/>
              <a:latin typeface="Söhne"/>
            </a:endParaRPr>
          </a:p>
          <a:p>
            <a:pPr algn="l"/>
            <a:r>
              <a:rPr lang="en-US" b="0" i="0" u="none" strike="noStrike" dirty="0">
                <a:solidFill>
                  <a:srgbClr val="D1D5DB"/>
                </a:solidFill>
                <a:effectLst/>
                <a:latin typeface="Söhne"/>
              </a:rPr>
              <a:t>If we could somehow simplify their hardware front-end, we could create extremely efficient and self-sustainable sensors. And this inspired us to think about not only use 3d printed structures to embed signatures but also go even further in our pursuit of low-power sensing.</a:t>
            </a:r>
          </a:p>
        </p:txBody>
      </p:sp>
      <p:sp>
        <p:nvSpPr>
          <p:cNvPr id="4" name="Slide Number Placeholder 3"/>
          <p:cNvSpPr>
            <a:spLocks noGrp="1"/>
          </p:cNvSpPr>
          <p:nvPr>
            <p:ph type="sldNum" sz="quarter" idx="5"/>
          </p:nvPr>
        </p:nvSpPr>
        <p:spPr/>
        <p:txBody>
          <a:bodyPr/>
          <a:lstStyle/>
          <a:p>
            <a:fld id="{1A859007-D1EB-BC48-B74D-C9FC55FA7538}" type="slidenum">
              <a:rPr lang="en-US" smtClean="0"/>
              <a:t>18</a:t>
            </a:fld>
            <a:endParaRPr lang="en-US"/>
          </a:p>
        </p:txBody>
      </p:sp>
    </p:spTree>
    <p:extLst>
      <p:ext uri="{BB962C8B-B14F-4D97-AF65-F5344CB8AC3E}">
        <p14:creationId xmlns:p14="http://schemas.microsoft.com/office/powerpoint/2010/main" val="3038582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D1D5DB"/>
                </a:solidFill>
                <a:effectLst/>
                <a:latin typeface="Söhne"/>
              </a:rPr>
              <a:t>In our work Lyra, we are attempting to replace the power-hungry ADC and FFT operations with passive structures. </a:t>
            </a:r>
            <a:endParaRPr lang="en-US" dirty="0"/>
          </a:p>
        </p:txBody>
      </p:sp>
      <p:sp>
        <p:nvSpPr>
          <p:cNvPr id="4" name="Slide Number Placeholder 3"/>
          <p:cNvSpPr>
            <a:spLocks noGrp="1"/>
          </p:cNvSpPr>
          <p:nvPr>
            <p:ph type="sldNum" sz="quarter" idx="5"/>
          </p:nvPr>
        </p:nvSpPr>
        <p:spPr/>
        <p:txBody>
          <a:bodyPr/>
          <a:lstStyle/>
          <a:p>
            <a:fld id="{1A859007-D1EB-BC48-B74D-C9FC55FA7538}" type="slidenum">
              <a:rPr lang="en-US" smtClean="0"/>
              <a:t>19</a:t>
            </a:fld>
            <a:endParaRPr lang="en-US"/>
          </a:p>
        </p:txBody>
      </p:sp>
    </p:spTree>
    <p:extLst>
      <p:ext uri="{BB962C8B-B14F-4D97-AF65-F5344CB8AC3E}">
        <p14:creationId xmlns:p14="http://schemas.microsoft.com/office/powerpoint/2010/main" val="2922589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D1D5DB"/>
                </a:solidFill>
                <a:effectLst/>
                <a:latin typeface="Söhne"/>
              </a:rPr>
              <a:t>[Opening ambient sounds: car horn, phone ringing, birds chirping, and water running]</a:t>
            </a:r>
          </a:p>
          <a:p>
            <a:pPr algn="l"/>
            <a:r>
              <a:rPr lang="en-US" b="0" i="0" u="none" strike="noStrike" dirty="0">
                <a:solidFill>
                  <a:srgbClr val="D1D5DB"/>
                </a:solidFill>
                <a:effectLst/>
                <a:latin typeface="Söhne"/>
              </a:rPr>
              <a:t>As you just experienced, our daily lives are filled with a myriad of sounds that often go unnoticed.</a:t>
            </a:r>
          </a:p>
        </p:txBody>
      </p:sp>
      <p:sp>
        <p:nvSpPr>
          <p:cNvPr id="4" name="Slide Number Placeholder 3"/>
          <p:cNvSpPr>
            <a:spLocks noGrp="1"/>
          </p:cNvSpPr>
          <p:nvPr>
            <p:ph type="sldNum" sz="quarter" idx="5"/>
          </p:nvPr>
        </p:nvSpPr>
        <p:spPr/>
        <p:txBody>
          <a:bodyPr/>
          <a:lstStyle/>
          <a:p>
            <a:fld id="{1A859007-D1EB-BC48-B74D-C9FC55FA7538}" type="slidenum">
              <a:rPr lang="en-US" smtClean="0"/>
              <a:t>2</a:t>
            </a:fld>
            <a:endParaRPr lang="en-US"/>
          </a:p>
        </p:txBody>
      </p:sp>
    </p:spTree>
    <p:extLst>
      <p:ext uri="{BB962C8B-B14F-4D97-AF65-F5344CB8AC3E}">
        <p14:creationId xmlns:p14="http://schemas.microsoft.com/office/powerpoint/2010/main" val="41524124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D1D5DB"/>
                </a:solidFill>
                <a:effectLst/>
                <a:latin typeface="Söhne"/>
              </a:rPr>
              <a:t>These structures serve as narrowband acoustic filters that are sensitive to specific frequencies, also known as resonant frequencies.</a:t>
            </a:r>
          </a:p>
          <a:p>
            <a:pPr algn="l"/>
            <a:r>
              <a:rPr lang="en-US" b="0" i="0" u="none" strike="noStrike" dirty="0">
                <a:solidFill>
                  <a:srgbClr val="D1D5DB"/>
                </a:solidFill>
                <a:effectLst/>
                <a:latin typeface="Söhne"/>
              </a:rPr>
              <a:t>To create a unique block that is highly sensitive to a desired set of frequencies, we arrange multiple passive structures in parallel. These structures are then incorporated with microphones that capture the resonating acoustic signal.</a:t>
            </a:r>
            <a:endParaRPr lang="en-US" dirty="0"/>
          </a:p>
        </p:txBody>
      </p:sp>
      <p:sp>
        <p:nvSpPr>
          <p:cNvPr id="4" name="Slide Number Placeholder 3"/>
          <p:cNvSpPr>
            <a:spLocks noGrp="1"/>
          </p:cNvSpPr>
          <p:nvPr>
            <p:ph type="sldNum" sz="quarter" idx="5"/>
          </p:nvPr>
        </p:nvSpPr>
        <p:spPr/>
        <p:txBody>
          <a:bodyPr/>
          <a:lstStyle/>
          <a:p>
            <a:fld id="{1A859007-D1EB-BC48-B74D-C9FC55FA7538}" type="slidenum">
              <a:rPr lang="en-US" smtClean="0"/>
              <a:t>20</a:t>
            </a:fld>
            <a:endParaRPr lang="en-US"/>
          </a:p>
        </p:txBody>
      </p:sp>
    </p:spTree>
    <p:extLst>
      <p:ext uri="{BB962C8B-B14F-4D97-AF65-F5344CB8AC3E}">
        <p14:creationId xmlns:p14="http://schemas.microsoft.com/office/powerpoint/2010/main" val="632778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D1D5DB"/>
                </a:solidFill>
                <a:effectLst/>
                <a:latin typeface="Söhne"/>
              </a:rPr>
              <a:t>Instead of digitizing the captured response using ADC, we employ a series of basic energy detectors and analog comparators to determine if the energy of that is coming out of the structure is above a predefined threshold, which would indicate the presence of the resonant frequencies for that structure.</a:t>
            </a:r>
          </a:p>
        </p:txBody>
      </p:sp>
      <p:sp>
        <p:nvSpPr>
          <p:cNvPr id="4" name="Slide Number Placeholder 3"/>
          <p:cNvSpPr>
            <a:spLocks noGrp="1"/>
          </p:cNvSpPr>
          <p:nvPr>
            <p:ph type="sldNum" sz="quarter" idx="5"/>
          </p:nvPr>
        </p:nvSpPr>
        <p:spPr/>
        <p:txBody>
          <a:bodyPr/>
          <a:lstStyle/>
          <a:p>
            <a:fld id="{1A859007-D1EB-BC48-B74D-C9FC55FA7538}" type="slidenum">
              <a:rPr lang="en-US" smtClean="0"/>
              <a:t>21</a:t>
            </a:fld>
            <a:endParaRPr lang="en-US"/>
          </a:p>
        </p:txBody>
      </p:sp>
    </p:spTree>
    <p:extLst>
      <p:ext uri="{BB962C8B-B14F-4D97-AF65-F5344CB8AC3E}">
        <p14:creationId xmlns:p14="http://schemas.microsoft.com/office/powerpoint/2010/main" val="578154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D1D5DB"/>
                </a:solidFill>
                <a:effectLst/>
                <a:latin typeface="Söhne"/>
              </a:rPr>
              <a:t>The resulting detection outputs are a sequence of binary triggers or pulses that can be used by a classification algorithm to identify the presence of the acoustic event. </a:t>
            </a:r>
          </a:p>
          <a:p>
            <a:pPr algn="l"/>
            <a:r>
              <a:rPr lang="en-US" b="0" i="0" u="none" strike="noStrike" dirty="0">
                <a:solidFill>
                  <a:srgbClr val="D1D5DB"/>
                </a:solidFill>
                <a:effectLst/>
                <a:latin typeface="Söhne"/>
              </a:rPr>
              <a:t>For many applications, detecting a specific pattern is more than sufficient, such as in wake word detection or activity classification. </a:t>
            </a:r>
          </a:p>
          <a:p>
            <a:pPr algn="l"/>
            <a:endParaRPr lang="en-US" b="0" i="0" u="none" strike="noStrike" dirty="0">
              <a:solidFill>
                <a:srgbClr val="D1D5DB"/>
              </a:solidFill>
              <a:effectLst/>
              <a:latin typeface="Söhne"/>
            </a:endParaRPr>
          </a:p>
          <a:p>
            <a:pPr algn="l"/>
            <a:r>
              <a:rPr lang="en-US" b="0" i="0" u="none" strike="noStrike" dirty="0">
                <a:solidFill>
                  <a:srgbClr val="D1D5DB"/>
                </a:solidFill>
                <a:effectLst/>
                <a:latin typeface="Söhne"/>
              </a:rPr>
              <a:t>The event pulses that we get effectively capture these patterns for such use cases.</a:t>
            </a:r>
          </a:p>
        </p:txBody>
      </p:sp>
      <p:sp>
        <p:nvSpPr>
          <p:cNvPr id="4" name="Slide Number Placeholder 3"/>
          <p:cNvSpPr>
            <a:spLocks noGrp="1"/>
          </p:cNvSpPr>
          <p:nvPr>
            <p:ph type="sldNum" sz="quarter" idx="5"/>
          </p:nvPr>
        </p:nvSpPr>
        <p:spPr/>
        <p:txBody>
          <a:bodyPr/>
          <a:lstStyle/>
          <a:p>
            <a:fld id="{1A859007-D1EB-BC48-B74D-C9FC55FA7538}" type="slidenum">
              <a:rPr lang="en-US" smtClean="0"/>
              <a:t>22</a:t>
            </a:fld>
            <a:endParaRPr lang="en-US"/>
          </a:p>
        </p:txBody>
      </p:sp>
    </p:spTree>
    <p:extLst>
      <p:ext uri="{BB962C8B-B14F-4D97-AF65-F5344CB8AC3E}">
        <p14:creationId xmlns:p14="http://schemas.microsoft.com/office/powerpoint/2010/main" val="413407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D1D5DB"/>
                </a:solidFill>
                <a:effectLst/>
                <a:latin typeface="Söhne"/>
              </a:rPr>
              <a:t>In summary, with Lyra, our goal is to detect frequency components over time using passive structures as replacements for ADC and FFT operations.</a:t>
            </a:r>
          </a:p>
        </p:txBody>
      </p:sp>
      <p:sp>
        <p:nvSpPr>
          <p:cNvPr id="4" name="Slide Number Placeholder 3"/>
          <p:cNvSpPr>
            <a:spLocks noGrp="1"/>
          </p:cNvSpPr>
          <p:nvPr>
            <p:ph type="sldNum" sz="quarter" idx="5"/>
          </p:nvPr>
        </p:nvSpPr>
        <p:spPr/>
        <p:txBody>
          <a:bodyPr/>
          <a:lstStyle/>
          <a:p>
            <a:fld id="{1A859007-D1EB-BC48-B74D-C9FC55FA7538}" type="slidenum">
              <a:rPr lang="en-US" smtClean="0"/>
              <a:t>23</a:t>
            </a:fld>
            <a:endParaRPr lang="en-US"/>
          </a:p>
        </p:txBody>
      </p:sp>
    </p:spTree>
    <p:extLst>
      <p:ext uri="{BB962C8B-B14F-4D97-AF65-F5344CB8AC3E}">
        <p14:creationId xmlns:p14="http://schemas.microsoft.com/office/powerpoint/2010/main" val="35854484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u="none" strike="noStrike" dirty="0">
                <a:solidFill>
                  <a:srgbClr val="D1D5DB"/>
                </a:solidFill>
                <a:effectLst/>
                <a:latin typeface="Söhne"/>
              </a:rPr>
              <a:t>Let's now take a closer look at how we design our structural filters. These filters are passive devices that are designed to attenuate specific frequencies without requiring any external power. Interestingly, structure-based acoustic sensing is quite common in nature, and we can find a prime example in our own ears.</a:t>
            </a:r>
            <a:endParaRPr lang="en-US" sz="1800" dirty="0"/>
          </a:p>
        </p:txBody>
      </p:sp>
      <p:sp>
        <p:nvSpPr>
          <p:cNvPr id="4" name="Slide Number Placeholder 3"/>
          <p:cNvSpPr>
            <a:spLocks noGrp="1"/>
          </p:cNvSpPr>
          <p:nvPr>
            <p:ph type="sldNum" sz="quarter" idx="5"/>
          </p:nvPr>
        </p:nvSpPr>
        <p:spPr/>
        <p:txBody>
          <a:bodyPr/>
          <a:lstStyle/>
          <a:p>
            <a:fld id="{1A859007-D1EB-BC48-B74D-C9FC55FA7538}" type="slidenum">
              <a:rPr lang="en-US" smtClean="0"/>
              <a:t>24</a:t>
            </a:fld>
            <a:endParaRPr lang="en-US"/>
          </a:p>
        </p:txBody>
      </p:sp>
    </p:spTree>
    <p:extLst>
      <p:ext uri="{BB962C8B-B14F-4D97-AF65-F5344CB8AC3E}">
        <p14:creationId xmlns:p14="http://schemas.microsoft.com/office/powerpoint/2010/main" val="3033598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D1D5DB"/>
                </a:solidFill>
                <a:effectLst/>
                <a:latin typeface="Söhne"/>
              </a:rPr>
              <a:t>When a sound wave enters our ear, it vibrates the eardrum, which is located in the inner part of our ear. </a:t>
            </a:r>
          </a:p>
        </p:txBody>
      </p:sp>
      <p:sp>
        <p:nvSpPr>
          <p:cNvPr id="4" name="Slide Number Placeholder 3"/>
          <p:cNvSpPr>
            <a:spLocks noGrp="1"/>
          </p:cNvSpPr>
          <p:nvPr>
            <p:ph type="sldNum" sz="quarter" idx="5"/>
          </p:nvPr>
        </p:nvSpPr>
        <p:spPr/>
        <p:txBody>
          <a:bodyPr/>
          <a:lstStyle/>
          <a:p>
            <a:fld id="{1A859007-D1EB-BC48-B74D-C9FC55FA7538}" type="slidenum">
              <a:rPr lang="en-US" smtClean="0"/>
              <a:t>25</a:t>
            </a:fld>
            <a:endParaRPr lang="en-US"/>
          </a:p>
        </p:txBody>
      </p:sp>
    </p:spTree>
    <p:extLst>
      <p:ext uri="{BB962C8B-B14F-4D97-AF65-F5344CB8AC3E}">
        <p14:creationId xmlns:p14="http://schemas.microsoft.com/office/powerpoint/2010/main" val="2747398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a:solidFill>
                  <a:srgbClr val="D1D5DB"/>
                </a:solidFill>
                <a:effectLst/>
                <a:latin typeface="Söhne"/>
              </a:rPr>
              <a:t>The eardrum is connected to a long, spiral-shaped structure known as the cochlea. The cochlea is a natural structural filter that performs the most crucial part of the sensing process.</a:t>
            </a:r>
            <a:endParaRPr lang="en-US" sz="12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A859007-D1EB-BC48-B74D-C9FC55FA7538}" type="slidenum">
              <a:rPr lang="en-US" smtClean="0"/>
              <a:t>26</a:t>
            </a:fld>
            <a:endParaRPr lang="en-US"/>
          </a:p>
        </p:txBody>
      </p:sp>
    </p:spTree>
    <p:extLst>
      <p:ext uri="{BB962C8B-B14F-4D97-AF65-F5344CB8AC3E}">
        <p14:creationId xmlns:p14="http://schemas.microsoft.com/office/powerpoint/2010/main" val="1587922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D1D5DB"/>
                </a:solidFill>
                <a:effectLst/>
                <a:latin typeface="Söhne"/>
              </a:rPr>
              <a:t>When the vibration travel inside the cochlea, they resonate create standing waves. </a:t>
            </a:r>
          </a:p>
        </p:txBody>
      </p:sp>
      <p:sp>
        <p:nvSpPr>
          <p:cNvPr id="4" name="Slide Number Placeholder 3"/>
          <p:cNvSpPr>
            <a:spLocks noGrp="1"/>
          </p:cNvSpPr>
          <p:nvPr>
            <p:ph type="sldNum" sz="quarter" idx="5"/>
          </p:nvPr>
        </p:nvSpPr>
        <p:spPr/>
        <p:txBody>
          <a:bodyPr/>
          <a:lstStyle/>
          <a:p>
            <a:fld id="{1A859007-D1EB-BC48-B74D-C9FC55FA7538}" type="slidenum">
              <a:rPr lang="en-US" smtClean="0"/>
              <a:t>27</a:t>
            </a:fld>
            <a:endParaRPr lang="en-US"/>
          </a:p>
        </p:txBody>
      </p:sp>
    </p:spTree>
    <p:extLst>
      <p:ext uri="{BB962C8B-B14F-4D97-AF65-F5344CB8AC3E}">
        <p14:creationId xmlns:p14="http://schemas.microsoft.com/office/powerpoint/2010/main" val="13251764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Standing wave is a result of inference of two waves traveling in opposite directions. In this case the second wave is a reflected signal from the closed end of the cochlea.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call it standing wave because unlike traveling wave which appear to move in one direction, standing wave appear stationary and oscillate at the same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D1D5DB"/>
              </a:solidFill>
              <a:effectLst/>
              <a:latin typeface="Söhne"/>
            </a:endParaRPr>
          </a:p>
          <a:p>
            <a:pPr algn="l"/>
            <a:r>
              <a:rPr lang="en-US" b="0" i="0" u="none" strike="noStrike" dirty="0">
                <a:solidFill>
                  <a:srgbClr val="D1D5DB"/>
                </a:solidFill>
                <a:effectLst/>
                <a:latin typeface="Söhne"/>
              </a:rPr>
              <a:t>This standing wave creates high amplitude waves at specific regions of the cochlea.</a:t>
            </a:r>
          </a:p>
          <a:p>
            <a:pPr algn="l"/>
            <a:endParaRPr lang="en-US" b="0" i="0" u="none" strike="noStrike" dirty="0">
              <a:solidFill>
                <a:srgbClr val="D1D5DB"/>
              </a:solidFill>
              <a:effectLst/>
              <a:latin typeface="Söhne"/>
            </a:endParaRPr>
          </a:p>
          <a:p>
            <a:endParaRPr lang="en-US" dirty="0"/>
          </a:p>
        </p:txBody>
      </p:sp>
      <p:sp>
        <p:nvSpPr>
          <p:cNvPr id="4" name="Slide Number Placeholder 3"/>
          <p:cNvSpPr>
            <a:spLocks noGrp="1"/>
          </p:cNvSpPr>
          <p:nvPr>
            <p:ph type="sldNum" sz="quarter" idx="5"/>
          </p:nvPr>
        </p:nvSpPr>
        <p:spPr/>
        <p:txBody>
          <a:bodyPr/>
          <a:lstStyle/>
          <a:p>
            <a:fld id="{1A859007-D1EB-BC48-B74D-C9FC55FA7538}" type="slidenum">
              <a:rPr lang="en-US" smtClean="0"/>
              <a:t>28</a:t>
            </a:fld>
            <a:endParaRPr lang="en-US"/>
          </a:p>
        </p:txBody>
      </p:sp>
    </p:spTree>
    <p:extLst>
      <p:ext uri="{BB962C8B-B14F-4D97-AF65-F5344CB8AC3E}">
        <p14:creationId xmlns:p14="http://schemas.microsoft.com/office/powerpoint/2010/main" val="1453686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D1D5DB"/>
                </a:solidFill>
                <a:effectLst/>
                <a:latin typeface="Söhne"/>
              </a:rPr>
              <a:t>And based on the wavelength of the acoustic wave, different regions of cochlea experience resonance.</a:t>
            </a:r>
          </a:p>
          <a:p>
            <a:pPr algn="l"/>
            <a:endParaRPr lang="en-US" b="0" i="0" u="none" strike="noStrike" dirty="0">
              <a:solidFill>
                <a:srgbClr val="D1D5DB"/>
              </a:solidFill>
              <a:effectLst/>
              <a:latin typeface="Söhne"/>
            </a:endParaRPr>
          </a:p>
          <a:p>
            <a:pPr algn="l"/>
            <a:r>
              <a:rPr lang="en-US" b="0" i="0" u="none" strike="noStrike" dirty="0">
                <a:solidFill>
                  <a:srgbClr val="D1D5DB"/>
                </a:solidFill>
                <a:effectLst/>
                <a:latin typeface="Söhne"/>
              </a:rPr>
              <a:t>For instance, lower frequencies resonate near the apex, while higher frequencies resonate near the base. </a:t>
            </a:r>
          </a:p>
          <a:p>
            <a:pPr algn="l"/>
            <a:endParaRPr lang="en-US" b="0" i="0" u="none" strike="noStrike" dirty="0">
              <a:solidFill>
                <a:srgbClr val="D1D5DB"/>
              </a:solidFill>
              <a:effectLst/>
              <a:latin typeface="Söhne"/>
            </a:endParaRPr>
          </a:p>
          <a:p>
            <a:pPr algn="l"/>
            <a:endParaRPr lang="en-US" b="0" i="0" u="none" strike="noStrike" dirty="0">
              <a:solidFill>
                <a:srgbClr val="D1D5DB"/>
              </a:solidFill>
              <a:effectLst/>
              <a:latin typeface="Söhne"/>
            </a:endParaRPr>
          </a:p>
          <a:p>
            <a:pPr algn="l"/>
            <a:endParaRPr lang="en-US" b="0" i="0" u="none" strike="noStrike" dirty="0">
              <a:solidFill>
                <a:srgbClr val="D1D5DB"/>
              </a:solidFill>
              <a:effectLst/>
              <a:latin typeface="Söhne"/>
            </a:endParaRPr>
          </a:p>
          <a:p>
            <a:endParaRPr lang="en-US" dirty="0"/>
          </a:p>
          <a:p>
            <a:endParaRPr lang="en-US" dirty="0"/>
          </a:p>
        </p:txBody>
      </p:sp>
      <p:sp>
        <p:nvSpPr>
          <p:cNvPr id="4" name="Slide Number Placeholder 3"/>
          <p:cNvSpPr>
            <a:spLocks noGrp="1"/>
          </p:cNvSpPr>
          <p:nvPr>
            <p:ph type="sldNum" sz="quarter" idx="5"/>
          </p:nvPr>
        </p:nvSpPr>
        <p:spPr/>
        <p:txBody>
          <a:bodyPr/>
          <a:lstStyle/>
          <a:p>
            <a:fld id="{1A859007-D1EB-BC48-B74D-C9FC55FA7538}" type="slidenum">
              <a:rPr lang="en-US" smtClean="0"/>
              <a:t>29</a:t>
            </a:fld>
            <a:endParaRPr lang="en-US"/>
          </a:p>
        </p:txBody>
      </p:sp>
    </p:spTree>
    <p:extLst>
      <p:ext uri="{BB962C8B-B14F-4D97-AF65-F5344CB8AC3E}">
        <p14:creationId xmlns:p14="http://schemas.microsoft.com/office/powerpoint/2010/main" val="2915163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D1D5DB"/>
                </a:solidFill>
                <a:effectLst/>
                <a:latin typeface="Söhne"/>
              </a:rPr>
              <a:t>Birds chirping, water running in a faucet, people walking or coughing - we are surrounded by a plethora of information that these ambient sounds have to offer. Imagine if we could tap into all this information to better understand our surroundings. The possibilities would be endless!</a:t>
            </a:r>
          </a:p>
        </p:txBody>
      </p:sp>
      <p:sp>
        <p:nvSpPr>
          <p:cNvPr id="4" name="Slide Number Placeholder 3"/>
          <p:cNvSpPr>
            <a:spLocks noGrp="1"/>
          </p:cNvSpPr>
          <p:nvPr>
            <p:ph type="sldNum" sz="quarter" idx="5"/>
          </p:nvPr>
        </p:nvSpPr>
        <p:spPr/>
        <p:txBody>
          <a:bodyPr/>
          <a:lstStyle/>
          <a:p>
            <a:fld id="{1A859007-D1EB-BC48-B74D-C9FC55FA7538}" type="slidenum">
              <a:rPr lang="en-US" smtClean="0"/>
              <a:t>3</a:t>
            </a:fld>
            <a:endParaRPr lang="en-US"/>
          </a:p>
        </p:txBody>
      </p:sp>
    </p:spTree>
    <p:extLst>
      <p:ext uri="{BB962C8B-B14F-4D97-AF65-F5344CB8AC3E}">
        <p14:creationId xmlns:p14="http://schemas.microsoft.com/office/powerpoint/2010/main" val="22717301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D1D5DB"/>
                </a:solidFill>
                <a:effectLst/>
                <a:latin typeface="Söhne"/>
              </a:rPr>
              <a:t>Finally, the hair cells present in the cochlea pick up these vibrations and send neural signals to our brain, and we can interpret the audible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D1D5DB"/>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D1D5DB"/>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D1D5DB"/>
                </a:solidFill>
                <a:effectLst/>
                <a:latin typeface="Söhne"/>
              </a:rPr>
              <a:t>While replicating the cochlea may seem like a viable approach, in computing, we don't need to do that. Instead, we take the fundamental principle of standing wave resonance and create an alternative structure that enables spectral sensing. By doing so, we can develop a commercially viable solution that harnesses the power of structure-based acoustic sensing to revolutionize the way we capture and process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A859007-D1EB-BC48-B74D-C9FC55FA7538}" type="slidenum">
              <a:rPr lang="en-US" smtClean="0"/>
              <a:t>30</a:t>
            </a:fld>
            <a:endParaRPr lang="en-US"/>
          </a:p>
        </p:txBody>
      </p:sp>
    </p:spTree>
    <p:extLst>
      <p:ext uri="{BB962C8B-B14F-4D97-AF65-F5344CB8AC3E}">
        <p14:creationId xmlns:p14="http://schemas.microsoft.com/office/powerpoint/2010/main" val="12560677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first structure is a long tube looking like an unraveled cochlea which operates using the same standing wave principle. </a:t>
            </a:r>
          </a:p>
        </p:txBody>
      </p:sp>
      <p:sp>
        <p:nvSpPr>
          <p:cNvPr id="4" name="Slide Number Placeholder 3"/>
          <p:cNvSpPr>
            <a:spLocks noGrp="1"/>
          </p:cNvSpPr>
          <p:nvPr>
            <p:ph type="sldNum" sz="quarter" idx="5"/>
          </p:nvPr>
        </p:nvSpPr>
        <p:spPr/>
        <p:txBody>
          <a:bodyPr/>
          <a:lstStyle/>
          <a:p>
            <a:fld id="{1A859007-D1EB-BC48-B74D-C9FC55FA7538}" type="slidenum">
              <a:rPr lang="en-US" smtClean="0"/>
              <a:t>31</a:t>
            </a:fld>
            <a:endParaRPr lang="en-US"/>
          </a:p>
        </p:txBody>
      </p:sp>
    </p:spTree>
    <p:extLst>
      <p:ext uri="{BB962C8B-B14F-4D97-AF65-F5344CB8AC3E}">
        <p14:creationId xmlns:p14="http://schemas.microsoft.com/office/powerpoint/2010/main" val="19569722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the length of the tube, only specific frequencies create a standing wave in the structure resulting in zero amplitude maximum amplitude regions know as nodes and antinodes respectively.</a:t>
            </a:r>
          </a:p>
        </p:txBody>
      </p:sp>
      <p:sp>
        <p:nvSpPr>
          <p:cNvPr id="4" name="Slide Number Placeholder 3"/>
          <p:cNvSpPr>
            <a:spLocks noGrp="1"/>
          </p:cNvSpPr>
          <p:nvPr>
            <p:ph type="sldNum" sz="quarter" idx="5"/>
          </p:nvPr>
        </p:nvSpPr>
        <p:spPr/>
        <p:txBody>
          <a:bodyPr/>
          <a:lstStyle/>
          <a:p>
            <a:fld id="{1A859007-D1EB-BC48-B74D-C9FC55FA7538}" type="slidenum">
              <a:rPr lang="en-US" smtClean="0"/>
              <a:t>32</a:t>
            </a:fld>
            <a:endParaRPr lang="en-US"/>
          </a:p>
        </p:txBody>
      </p:sp>
    </p:spTree>
    <p:extLst>
      <p:ext uri="{BB962C8B-B14F-4D97-AF65-F5344CB8AC3E}">
        <p14:creationId xmlns:p14="http://schemas.microsoft.com/office/powerpoint/2010/main" val="2374995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structure is a Helmholtz resonator which is based on a mass spring model of air oscillations. We use this structure to detect multiple frequencies at the same time. </a:t>
            </a:r>
          </a:p>
        </p:txBody>
      </p:sp>
      <p:sp>
        <p:nvSpPr>
          <p:cNvPr id="4" name="Slide Number Placeholder 3"/>
          <p:cNvSpPr>
            <a:spLocks noGrp="1"/>
          </p:cNvSpPr>
          <p:nvPr>
            <p:ph type="sldNum" sz="quarter" idx="5"/>
          </p:nvPr>
        </p:nvSpPr>
        <p:spPr/>
        <p:txBody>
          <a:bodyPr/>
          <a:lstStyle/>
          <a:p>
            <a:fld id="{1A859007-D1EB-BC48-B74D-C9FC55FA7538}" type="slidenum">
              <a:rPr lang="en-US" smtClean="0"/>
              <a:t>33</a:t>
            </a:fld>
            <a:endParaRPr lang="en-US"/>
          </a:p>
        </p:txBody>
      </p:sp>
    </p:spTree>
    <p:extLst>
      <p:ext uri="{BB962C8B-B14F-4D97-AF65-F5344CB8AC3E}">
        <p14:creationId xmlns:p14="http://schemas.microsoft.com/office/powerpoint/2010/main" val="18386159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its resonant frequency can be tuned by changing the length of the neck or the volume of the cavity.</a:t>
            </a:r>
          </a:p>
          <a:p>
            <a:r>
              <a:rPr lang="en-US" dirty="0"/>
              <a:t>You might have experienced this effect when blowing air on top of a bottle.</a:t>
            </a:r>
          </a:p>
        </p:txBody>
      </p:sp>
      <p:sp>
        <p:nvSpPr>
          <p:cNvPr id="4" name="Slide Number Placeholder 3"/>
          <p:cNvSpPr>
            <a:spLocks noGrp="1"/>
          </p:cNvSpPr>
          <p:nvPr>
            <p:ph type="sldNum" sz="quarter" idx="5"/>
          </p:nvPr>
        </p:nvSpPr>
        <p:spPr/>
        <p:txBody>
          <a:bodyPr/>
          <a:lstStyle/>
          <a:p>
            <a:fld id="{1A859007-D1EB-BC48-B74D-C9FC55FA7538}" type="slidenum">
              <a:rPr lang="en-US" smtClean="0"/>
              <a:t>34</a:t>
            </a:fld>
            <a:endParaRPr lang="en-US"/>
          </a:p>
        </p:txBody>
      </p:sp>
    </p:spTree>
    <p:extLst>
      <p:ext uri="{BB962C8B-B14F-4D97-AF65-F5344CB8AC3E}">
        <p14:creationId xmlns:p14="http://schemas.microsoft.com/office/powerpoint/2010/main" val="11705311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 this structure as sensor, we place two microphones which are located at the node and antinode positions</a:t>
            </a:r>
          </a:p>
          <a:p>
            <a:endParaRPr lang="en-US" dirty="0"/>
          </a:p>
          <a:p>
            <a:r>
              <a:rPr lang="en-US" dirty="0"/>
              <a:t>Click</a:t>
            </a:r>
          </a:p>
          <a:p>
            <a:endParaRPr lang="en-US" dirty="0"/>
          </a:p>
          <a:p>
            <a:r>
              <a:rPr lang="en-US" dirty="0"/>
              <a:t>As some of you might have guessed, the frequency response for the two mics have a high amplitude and low </a:t>
            </a:r>
            <a:r>
              <a:rPr lang="en-US" dirty="0" err="1"/>
              <a:t>amplitdue</a:t>
            </a:r>
            <a:r>
              <a:rPr lang="en-US" dirty="0"/>
              <a:t> peak representing node and antinode.</a:t>
            </a:r>
          </a:p>
          <a:p>
            <a:endParaRPr lang="en-US" dirty="0"/>
          </a:p>
          <a:p>
            <a:r>
              <a:rPr lang="en-US" dirty="0"/>
              <a:t>Click</a:t>
            </a:r>
          </a:p>
          <a:p>
            <a:endParaRPr lang="en-US" dirty="0"/>
          </a:p>
          <a:p>
            <a:r>
              <a:rPr lang="en-US" dirty="0"/>
              <a:t>Explain the logic</a:t>
            </a:r>
          </a:p>
        </p:txBody>
      </p:sp>
      <p:sp>
        <p:nvSpPr>
          <p:cNvPr id="4" name="Slide Number Placeholder 3"/>
          <p:cNvSpPr>
            <a:spLocks noGrp="1"/>
          </p:cNvSpPr>
          <p:nvPr>
            <p:ph type="sldNum" sz="quarter" idx="5"/>
          </p:nvPr>
        </p:nvSpPr>
        <p:spPr/>
        <p:txBody>
          <a:bodyPr/>
          <a:lstStyle/>
          <a:p>
            <a:fld id="{1A859007-D1EB-BC48-B74D-C9FC55FA7538}" type="slidenum">
              <a:rPr lang="en-US" smtClean="0"/>
              <a:t>35</a:t>
            </a:fld>
            <a:endParaRPr lang="en-US"/>
          </a:p>
        </p:txBody>
      </p:sp>
    </p:spTree>
    <p:extLst>
      <p:ext uri="{BB962C8B-B14F-4D97-AF65-F5344CB8AC3E}">
        <p14:creationId xmlns:p14="http://schemas.microsoft.com/office/powerpoint/2010/main" val="12431008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859007-D1EB-BC48-B74D-C9FC55FA7538}" type="slidenum">
              <a:rPr lang="en-US" smtClean="0"/>
              <a:t>36</a:t>
            </a:fld>
            <a:endParaRPr lang="en-US"/>
          </a:p>
        </p:txBody>
      </p:sp>
    </p:spTree>
    <p:extLst>
      <p:ext uri="{BB962C8B-B14F-4D97-AF65-F5344CB8AC3E}">
        <p14:creationId xmlns:p14="http://schemas.microsoft.com/office/powerpoint/2010/main" val="42172371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859007-D1EB-BC48-B74D-C9FC55FA7538}" type="slidenum">
              <a:rPr lang="en-US" smtClean="0"/>
              <a:t>37</a:t>
            </a:fld>
            <a:endParaRPr lang="en-US"/>
          </a:p>
        </p:txBody>
      </p:sp>
    </p:spTree>
    <p:extLst>
      <p:ext uri="{BB962C8B-B14F-4D97-AF65-F5344CB8AC3E}">
        <p14:creationId xmlns:p14="http://schemas.microsoft.com/office/powerpoint/2010/main" val="37703592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859007-D1EB-BC48-B74D-C9FC55FA7538}" type="slidenum">
              <a:rPr lang="en-US" smtClean="0"/>
              <a:t>38</a:t>
            </a:fld>
            <a:endParaRPr lang="en-US"/>
          </a:p>
        </p:txBody>
      </p:sp>
    </p:spTree>
    <p:extLst>
      <p:ext uri="{BB962C8B-B14F-4D97-AF65-F5344CB8AC3E}">
        <p14:creationId xmlns:p14="http://schemas.microsoft.com/office/powerpoint/2010/main" val="15111716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D1D5DB"/>
                </a:solidFill>
                <a:effectLst/>
                <a:latin typeface="Söhne"/>
              </a:rPr>
              <a:t>As I reach the conclusion of the talk, I will leave you to think about the possibilities of using structures for low-power acoustic sensing. We've only just scratched the surface, and there's so much more to explore!</a:t>
            </a:r>
          </a:p>
          <a:p>
            <a:pPr algn="l"/>
            <a:endParaRPr lang="en-US" b="0" i="0" u="none" strike="noStrike" dirty="0">
              <a:solidFill>
                <a:srgbClr val="D1D5DB"/>
              </a:solidFill>
              <a:effectLst/>
              <a:latin typeface="Söhne"/>
            </a:endParaRPr>
          </a:p>
          <a:p>
            <a:pPr algn="l"/>
            <a:r>
              <a:rPr lang="en-US" b="0" i="0" u="none" strike="noStrike" dirty="0">
                <a:solidFill>
                  <a:srgbClr val="D1D5DB"/>
                </a:solidFill>
                <a:effectLst/>
                <a:latin typeface="Söhne"/>
              </a:rPr>
              <a:t>We all are working tirelessly, to further develop this technology and today we just shared our early insights with you. Of course, there are still challenges and flaws that needs to be addressed, but the purpose of this presentation is to leverage the platform that IASA has created for us to come together and share innovative ideas.</a:t>
            </a:r>
          </a:p>
        </p:txBody>
      </p:sp>
      <p:sp>
        <p:nvSpPr>
          <p:cNvPr id="4" name="Slide Number Placeholder 3"/>
          <p:cNvSpPr>
            <a:spLocks noGrp="1"/>
          </p:cNvSpPr>
          <p:nvPr>
            <p:ph type="sldNum" sz="quarter" idx="5"/>
          </p:nvPr>
        </p:nvSpPr>
        <p:spPr/>
        <p:txBody>
          <a:bodyPr/>
          <a:lstStyle/>
          <a:p>
            <a:fld id="{1A859007-D1EB-BC48-B74D-C9FC55FA7538}" type="slidenum">
              <a:rPr lang="en-US" smtClean="0"/>
              <a:t>39</a:t>
            </a:fld>
            <a:endParaRPr lang="en-US"/>
          </a:p>
        </p:txBody>
      </p:sp>
    </p:spTree>
    <p:extLst>
      <p:ext uri="{BB962C8B-B14F-4D97-AF65-F5344CB8AC3E}">
        <p14:creationId xmlns:p14="http://schemas.microsoft.com/office/powerpoint/2010/main" val="289055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D1D5DB"/>
                </a:solidFill>
                <a:effectLst/>
                <a:latin typeface="Söhne"/>
              </a:rPr>
              <a:t>We could enable applications like</a:t>
            </a:r>
          </a:p>
          <a:p>
            <a:pPr algn="l"/>
            <a:r>
              <a:rPr lang="en-US" b="0" i="0" u="none" strike="noStrike" dirty="0">
                <a:solidFill>
                  <a:srgbClr val="D1D5DB"/>
                </a:solidFill>
                <a:effectLst/>
                <a:latin typeface="Söhne"/>
              </a:rPr>
              <a:t>Continuous wake word detection for voice assistants that are integrated in our everyday objects</a:t>
            </a:r>
          </a:p>
        </p:txBody>
      </p:sp>
      <p:sp>
        <p:nvSpPr>
          <p:cNvPr id="4" name="Slide Number Placeholder 3"/>
          <p:cNvSpPr>
            <a:spLocks noGrp="1"/>
          </p:cNvSpPr>
          <p:nvPr>
            <p:ph type="sldNum" sz="quarter" idx="5"/>
          </p:nvPr>
        </p:nvSpPr>
        <p:spPr/>
        <p:txBody>
          <a:bodyPr/>
          <a:lstStyle/>
          <a:p>
            <a:fld id="{1A859007-D1EB-BC48-B74D-C9FC55FA7538}" type="slidenum">
              <a:rPr lang="en-US" smtClean="0"/>
              <a:t>4</a:t>
            </a:fld>
            <a:endParaRPr lang="en-US"/>
          </a:p>
        </p:txBody>
      </p:sp>
    </p:spTree>
    <p:extLst>
      <p:ext uri="{BB962C8B-B14F-4D97-AF65-F5344CB8AC3E}">
        <p14:creationId xmlns:p14="http://schemas.microsoft.com/office/powerpoint/2010/main" val="13350031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D1D5DB"/>
                </a:solidFill>
                <a:effectLst/>
                <a:latin typeface="Söhne"/>
              </a:rPr>
              <a:t>That's all I have for today. Thank you so much for your attention, and I look forward to your questions.</a:t>
            </a:r>
          </a:p>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7315C4B9-565D-4929-B420-C5A23A6FC7AC}" type="slidenum">
              <a:rPr lang="en-US" smtClean="0"/>
              <a:t>40</a:t>
            </a:fld>
            <a:endParaRPr lang="en-US"/>
          </a:p>
        </p:txBody>
      </p:sp>
    </p:spTree>
    <p:extLst>
      <p:ext uri="{BB962C8B-B14F-4D97-AF65-F5344CB8AC3E}">
        <p14:creationId xmlns:p14="http://schemas.microsoft.com/office/powerpoint/2010/main" val="2021123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D1D5DB"/>
                </a:solidFill>
                <a:effectLst/>
                <a:latin typeface="Söhne"/>
              </a:rPr>
              <a:t>Or do large scale sensing in remote areas like farms and forests</a:t>
            </a:r>
          </a:p>
        </p:txBody>
      </p:sp>
      <p:sp>
        <p:nvSpPr>
          <p:cNvPr id="4" name="Slide Number Placeholder 3"/>
          <p:cNvSpPr>
            <a:spLocks noGrp="1"/>
          </p:cNvSpPr>
          <p:nvPr>
            <p:ph type="sldNum" sz="quarter" idx="5"/>
          </p:nvPr>
        </p:nvSpPr>
        <p:spPr/>
        <p:txBody>
          <a:bodyPr/>
          <a:lstStyle/>
          <a:p>
            <a:fld id="{1A859007-D1EB-BC48-B74D-C9FC55FA7538}" type="slidenum">
              <a:rPr lang="en-US" smtClean="0"/>
              <a:t>5</a:t>
            </a:fld>
            <a:endParaRPr lang="en-US"/>
          </a:p>
        </p:txBody>
      </p:sp>
    </p:spTree>
    <p:extLst>
      <p:ext uri="{BB962C8B-B14F-4D97-AF65-F5344CB8AC3E}">
        <p14:creationId xmlns:p14="http://schemas.microsoft.com/office/powerpoint/2010/main" val="3585078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D1D5DB"/>
                </a:solidFill>
                <a:effectLst/>
                <a:latin typeface="Söhne"/>
              </a:rPr>
              <a:t>We could enable maintenance-free SoS sensors for emergency services during hiking and boating in limited access areas</a:t>
            </a:r>
            <a:endParaRPr lang="en-US" dirty="0"/>
          </a:p>
        </p:txBody>
      </p:sp>
      <p:sp>
        <p:nvSpPr>
          <p:cNvPr id="4" name="Slide Number Placeholder 3"/>
          <p:cNvSpPr>
            <a:spLocks noGrp="1"/>
          </p:cNvSpPr>
          <p:nvPr>
            <p:ph type="sldNum" sz="quarter" idx="5"/>
          </p:nvPr>
        </p:nvSpPr>
        <p:spPr/>
        <p:txBody>
          <a:bodyPr/>
          <a:lstStyle/>
          <a:p>
            <a:fld id="{1A859007-D1EB-BC48-B74D-C9FC55FA7538}" type="slidenum">
              <a:rPr lang="en-US" smtClean="0"/>
              <a:t>6</a:t>
            </a:fld>
            <a:endParaRPr lang="en-US"/>
          </a:p>
        </p:txBody>
      </p:sp>
    </p:spTree>
    <p:extLst>
      <p:ext uri="{BB962C8B-B14F-4D97-AF65-F5344CB8AC3E}">
        <p14:creationId xmlns:p14="http://schemas.microsoft.com/office/powerpoint/2010/main" val="778005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D1D5DB"/>
                </a:solidFill>
                <a:effectLst/>
                <a:latin typeface="Söhne"/>
              </a:rPr>
              <a:t>We could tap into the sounds of nature both on ground and underwater to help in wildlife monitoring and preservation</a:t>
            </a:r>
          </a:p>
          <a:p>
            <a:endParaRPr lang="en-US" dirty="0"/>
          </a:p>
          <a:p>
            <a:endParaRPr lang="en-US" dirty="0"/>
          </a:p>
        </p:txBody>
      </p:sp>
      <p:sp>
        <p:nvSpPr>
          <p:cNvPr id="4" name="Slide Number Placeholder 3"/>
          <p:cNvSpPr>
            <a:spLocks noGrp="1"/>
          </p:cNvSpPr>
          <p:nvPr>
            <p:ph type="sldNum" sz="quarter" idx="5"/>
          </p:nvPr>
        </p:nvSpPr>
        <p:spPr/>
        <p:txBody>
          <a:bodyPr/>
          <a:lstStyle/>
          <a:p>
            <a:fld id="{1A859007-D1EB-BC48-B74D-C9FC55FA7538}" type="slidenum">
              <a:rPr lang="en-US" smtClean="0"/>
              <a:t>7</a:t>
            </a:fld>
            <a:endParaRPr lang="en-US"/>
          </a:p>
        </p:txBody>
      </p:sp>
    </p:spTree>
    <p:extLst>
      <p:ext uri="{BB962C8B-B14F-4D97-AF65-F5344CB8AC3E}">
        <p14:creationId xmlns:p14="http://schemas.microsoft.com/office/powerpoint/2010/main" val="683990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D1D5DB"/>
                </a:solidFill>
                <a:effectLst/>
                <a:latin typeface="Söhne"/>
              </a:rPr>
              <a:t>Sadly, existing sensing technology falls short for these applications. Traditional methods cannot enable these applications due to their extreme power consumption, creating a significant barrier to accessing this rich acoustic data.</a:t>
            </a:r>
          </a:p>
          <a:p>
            <a:pPr algn="l"/>
            <a:r>
              <a:rPr lang="en-US" b="0" i="0" u="none" strike="noStrike" dirty="0">
                <a:solidFill>
                  <a:srgbClr val="D1D5DB"/>
                </a:solidFill>
                <a:effectLst/>
                <a:latin typeface="Söhne"/>
              </a:rPr>
              <a:t>To fully harness the potential of this information, we need a new approach - one that requires less power to operate and does not require maintenance after one-time deployment.</a:t>
            </a:r>
          </a:p>
        </p:txBody>
      </p:sp>
      <p:sp>
        <p:nvSpPr>
          <p:cNvPr id="4" name="Slide Number Placeholder 3"/>
          <p:cNvSpPr>
            <a:spLocks noGrp="1"/>
          </p:cNvSpPr>
          <p:nvPr>
            <p:ph type="sldNum" sz="quarter" idx="5"/>
          </p:nvPr>
        </p:nvSpPr>
        <p:spPr/>
        <p:txBody>
          <a:bodyPr/>
          <a:lstStyle/>
          <a:p>
            <a:fld id="{1A859007-D1EB-BC48-B74D-C9FC55FA7538}" type="slidenum">
              <a:rPr lang="en-US" smtClean="0"/>
              <a:t>8</a:t>
            </a:fld>
            <a:endParaRPr lang="en-US"/>
          </a:p>
        </p:txBody>
      </p:sp>
    </p:spTree>
    <p:extLst>
      <p:ext uri="{BB962C8B-B14F-4D97-AF65-F5344CB8AC3E}">
        <p14:creationId xmlns:p14="http://schemas.microsoft.com/office/powerpoint/2010/main" val="621577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D1D5DB"/>
                </a:solidFill>
                <a:effectLst/>
                <a:latin typeface="Söhne"/>
              </a:rPr>
              <a:t>This is where our work comes into play. In this project, we ask the question, "What does it take to create ultra-low-power acoustic sensors?"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D1D5DB"/>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And before I answer this question let us first understand what really consumes power in an acoustic sensor?</a:t>
            </a:r>
            <a:endParaRPr lang="en-US" dirty="0"/>
          </a:p>
        </p:txBody>
      </p:sp>
      <p:sp>
        <p:nvSpPr>
          <p:cNvPr id="4" name="Slide Number Placeholder 3"/>
          <p:cNvSpPr>
            <a:spLocks noGrp="1"/>
          </p:cNvSpPr>
          <p:nvPr>
            <p:ph type="sldNum" sz="quarter" idx="5"/>
          </p:nvPr>
        </p:nvSpPr>
        <p:spPr/>
        <p:txBody>
          <a:bodyPr/>
          <a:lstStyle/>
          <a:p>
            <a:fld id="{1A859007-D1EB-BC48-B74D-C9FC55FA7538}" type="slidenum">
              <a:rPr lang="en-US" smtClean="0"/>
              <a:t>9</a:t>
            </a:fld>
            <a:endParaRPr lang="en-US"/>
          </a:p>
        </p:txBody>
      </p:sp>
    </p:spTree>
    <p:extLst>
      <p:ext uri="{BB962C8B-B14F-4D97-AF65-F5344CB8AC3E}">
        <p14:creationId xmlns:p14="http://schemas.microsoft.com/office/powerpoint/2010/main" val="3828420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9E8BD-94A1-514D-5ADB-BA6D5096D9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16D4B8-ED92-1E74-1BF9-BD0A3593DB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F39D59-F547-B37E-7B2F-3DA14D5E067E}"/>
              </a:ext>
            </a:extLst>
          </p:cNvPr>
          <p:cNvSpPr>
            <a:spLocks noGrp="1"/>
          </p:cNvSpPr>
          <p:nvPr>
            <p:ph type="dt" sz="half" idx="10"/>
          </p:nvPr>
        </p:nvSpPr>
        <p:spPr/>
        <p:txBody>
          <a:bodyPr/>
          <a:lstStyle/>
          <a:p>
            <a:fld id="{CC6AA5DD-FBEE-4D4B-9494-1AA90168D556}" type="datetime1">
              <a:rPr lang="en-US" smtClean="0"/>
              <a:t>5/10/23</a:t>
            </a:fld>
            <a:endParaRPr lang="en-US"/>
          </a:p>
        </p:txBody>
      </p:sp>
      <p:sp>
        <p:nvSpPr>
          <p:cNvPr id="5" name="Footer Placeholder 4">
            <a:extLst>
              <a:ext uri="{FF2B5EF4-FFF2-40B4-BE49-F238E27FC236}">
                <a16:creationId xmlns:a16="http://schemas.microsoft.com/office/drawing/2014/main" id="{56D206B5-AE21-DDAB-FFD8-5D7171EA9F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B300E6-7CD2-2B31-7B96-6749FB423FA6}"/>
              </a:ext>
            </a:extLst>
          </p:cNvPr>
          <p:cNvSpPr>
            <a:spLocks noGrp="1"/>
          </p:cNvSpPr>
          <p:nvPr>
            <p:ph type="sldNum" sz="quarter" idx="12"/>
          </p:nvPr>
        </p:nvSpPr>
        <p:spPr/>
        <p:txBody>
          <a:bodyPr/>
          <a:lstStyle/>
          <a:p>
            <a:fld id="{B9AA8E4F-4E37-A645-924F-A3490AA4C4C1}" type="slidenum">
              <a:rPr lang="en-US" smtClean="0"/>
              <a:t>‹#›</a:t>
            </a:fld>
            <a:endParaRPr lang="en-US"/>
          </a:p>
        </p:txBody>
      </p:sp>
      <p:sp>
        <p:nvSpPr>
          <p:cNvPr id="7" name="TextBox 6">
            <a:extLst>
              <a:ext uri="{FF2B5EF4-FFF2-40B4-BE49-F238E27FC236}">
                <a16:creationId xmlns:a16="http://schemas.microsoft.com/office/drawing/2014/main" id="{D4C70DDE-0F8D-3611-1154-22C4B4567CAD}"/>
              </a:ext>
            </a:extLst>
          </p:cNvPr>
          <p:cNvSpPr txBox="1"/>
          <p:nvPr/>
        </p:nvSpPr>
        <p:spPr>
          <a:xfrm>
            <a:off x="930303" y="524786"/>
            <a:ext cx="971741" cy="369332"/>
          </a:xfrm>
          <a:prstGeom prst="rect">
            <a:avLst/>
          </a:prstGeom>
          <a:noFill/>
        </p:spPr>
        <p:txBody>
          <a:bodyPr wrap="none" rtlCol="0">
            <a:spAutoFit/>
          </a:bodyPr>
          <a:lstStyle/>
          <a:p>
            <a:r>
              <a:rPr lang="en-US" b="0" i="0" dirty="0" err="1">
                <a:latin typeface="Avenir Light" panose="020B0402020203020204" pitchFamily="34" charset="77"/>
              </a:rPr>
              <a:t>dsdfsaa</a:t>
            </a:r>
            <a:endParaRPr lang="en-US" b="0" i="0" dirty="0">
              <a:latin typeface="Avenir Light" panose="020B0402020203020204" pitchFamily="34" charset="77"/>
            </a:endParaRPr>
          </a:p>
        </p:txBody>
      </p:sp>
    </p:spTree>
    <p:extLst>
      <p:ext uri="{BB962C8B-B14F-4D97-AF65-F5344CB8AC3E}">
        <p14:creationId xmlns:p14="http://schemas.microsoft.com/office/powerpoint/2010/main" val="1945447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8EED0-EB6A-6D5B-01EF-082963CA01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963137-E686-F5D9-34D5-E6B6473A2B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DE1D3F-5718-6CF6-A139-9DF18A41CB21}"/>
              </a:ext>
            </a:extLst>
          </p:cNvPr>
          <p:cNvSpPr>
            <a:spLocks noGrp="1"/>
          </p:cNvSpPr>
          <p:nvPr>
            <p:ph type="dt" sz="half" idx="10"/>
          </p:nvPr>
        </p:nvSpPr>
        <p:spPr/>
        <p:txBody>
          <a:bodyPr/>
          <a:lstStyle/>
          <a:p>
            <a:fld id="{72A43A1F-44C8-E94C-8531-5DEF91209B29}" type="datetime1">
              <a:rPr lang="en-US" smtClean="0"/>
              <a:t>5/10/23</a:t>
            </a:fld>
            <a:endParaRPr lang="en-US"/>
          </a:p>
        </p:txBody>
      </p:sp>
      <p:sp>
        <p:nvSpPr>
          <p:cNvPr id="5" name="Footer Placeholder 4">
            <a:extLst>
              <a:ext uri="{FF2B5EF4-FFF2-40B4-BE49-F238E27FC236}">
                <a16:creationId xmlns:a16="http://schemas.microsoft.com/office/drawing/2014/main" id="{EA3D5371-8D42-6365-410C-7134136BE6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F0C1AF-3F7C-4485-E8F6-AE317DA8F935}"/>
              </a:ext>
            </a:extLst>
          </p:cNvPr>
          <p:cNvSpPr>
            <a:spLocks noGrp="1"/>
          </p:cNvSpPr>
          <p:nvPr>
            <p:ph type="sldNum" sz="quarter" idx="12"/>
          </p:nvPr>
        </p:nvSpPr>
        <p:spPr/>
        <p:txBody>
          <a:bodyPr/>
          <a:lstStyle/>
          <a:p>
            <a:fld id="{B9AA8E4F-4E37-A645-924F-A3490AA4C4C1}" type="slidenum">
              <a:rPr lang="en-US" smtClean="0"/>
              <a:t>‹#›</a:t>
            </a:fld>
            <a:endParaRPr lang="en-US"/>
          </a:p>
        </p:txBody>
      </p:sp>
    </p:spTree>
    <p:extLst>
      <p:ext uri="{BB962C8B-B14F-4D97-AF65-F5344CB8AC3E}">
        <p14:creationId xmlns:p14="http://schemas.microsoft.com/office/powerpoint/2010/main" val="3187605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05679C-75F5-3079-E232-6DE59ED687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424112-0F30-0955-BFBB-DB0F2D585D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82254A-F326-91FA-E715-D97E3EBB3237}"/>
              </a:ext>
            </a:extLst>
          </p:cNvPr>
          <p:cNvSpPr>
            <a:spLocks noGrp="1"/>
          </p:cNvSpPr>
          <p:nvPr>
            <p:ph type="dt" sz="half" idx="10"/>
          </p:nvPr>
        </p:nvSpPr>
        <p:spPr/>
        <p:txBody>
          <a:bodyPr/>
          <a:lstStyle/>
          <a:p>
            <a:fld id="{44F7D626-1B27-C84F-92D4-3CAC6B7B3C84}" type="datetime1">
              <a:rPr lang="en-US" smtClean="0"/>
              <a:t>5/10/23</a:t>
            </a:fld>
            <a:endParaRPr lang="en-US"/>
          </a:p>
        </p:txBody>
      </p:sp>
      <p:sp>
        <p:nvSpPr>
          <p:cNvPr id="5" name="Footer Placeholder 4">
            <a:extLst>
              <a:ext uri="{FF2B5EF4-FFF2-40B4-BE49-F238E27FC236}">
                <a16:creationId xmlns:a16="http://schemas.microsoft.com/office/drawing/2014/main" id="{04F56645-F22F-2F7A-C359-9694FF4A4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FE954E-96ED-2D13-9D49-96980F10A4AC}"/>
              </a:ext>
            </a:extLst>
          </p:cNvPr>
          <p:cNvSpPr>
            <a:spLocks noGrp="1"/>
          </p:cNvSpPr>
          <p:nvPr>
            <p:ph type="sldNum" sz="quarter" idx="12"/>
          </p:nvPr>
        </p:nvSpPr>
        <p:spPr/>
        <p:txBody>
          <a:bodyPr/>
          <a:lstStyle/>
          <a:p>
            <a:fld id="{B9AA8E4F-4E37-A645-924F-A3490AA4C4C1}" type="slidenum">
              <a:rPr lang="en-US" smtClean="0"/>
              <a:t>‹#›</a:t>
            </a:fld>
            <a:endParaRPr lang="en-US"/>
          </a:p>
        </p:txBody>
      </p:sp>
    </p:spTree>
    <p:extLst>
      <p:ext uri="{BB962C8B-B14F-4D97-AF65-F5344CB8AC3E}">
        <p14:creationId xmlns:p14="http://schemas.microsoft.com/office/powerpoint/2010/main" val="1171970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72291-8E75-395E-3B42-4F1C1C2A71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F55265-BBCC-F75A-5FD0-C3D10311FF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9EE0EB-B27F-64F0-D05F-35CFE819B60A}"/>
              </a:ext>
            </a:extLst>
          </p:cNvPr>
          <p:cNvSpPr>
            <a:spLocks noGrp="1"/>
          </p:cNvSpPr>
          <p:nvPr>
            <p:ph type="dt" sz="half" idx="10"/>
          </p:nvPr>
        </p:nvSpPr>
        <p:spPr/>
        <p:txBody>
          <a:bodyPr/>
          <a:lstStyle/>
          <a:p>
            <a:fld id="{67A14C17-7276-B449-948A-7302FAB788E5}" type="datetime1">
              <a:rPr lang="en-US" smtClean="0"/>
              <a:t>5/10/23</a:t>
            </a:fld>
            <a:endParaRPr lang="en-US"/>
          </a:p>
        </p:txBody>
      </p:sp>
      <p:sp>
        <p:nvSpPr>
          <p:cNvPr id="5" name="Footer Placeholder 4">
            <a:extLst>
              <a:ext uri="{FF2B5EF4-FFF2-40B4-BE49-F238E27FC236}">
                <a16:creationId xmlns:a16="http://schemas.microsoft.com/office/drawing/2014/main" id="{89E88890-3DCB-5398-BD4D-7B80C380C9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69D1B-84F0-3C6F-F166-BDA26360B726}"/>
              </a:ext>
            </a:extLst>
          </p:cNvPr>
          <p:cNvSpPr>
            <a:spLocks noGrp="1"/>
          </p:cNvSpPr>
          <p:nvPr>
            <p:ph type="sldNum" sz="quarter" idx="12"/>
          </p:nvPr>
        </p:nvSpPr>
        <p:spPr/>
        <p:txBody>
          <a:bodyPr/>
          <a:lstStyle/>
          <a:p>
            <a:fld id="{B9AA8E4F-4E37-A645-924F-A3490AA4C4C1}" type="slidenum">
              <a:rPr lang="en-US" smtClean="0"/>
              <a:t>‹#›</a:t>
            </a:fld>
            <a:endParaRPr lang="en-US"/>
          </a:p>
        </p:txBody>
      </p:sp>
    </p:spTree>
    <p:extLst>
      <p:ext uri="{BB962C8B-B14F-4D97-AF65-F5344CB8AC3E}">
        <p14:creationId xmlns:p14="http://schemas.microsoft.com/office/powerpoint/2010/main" val="3830749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20A45-52C7-3169-F19A-3771F5354B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E7D927-D7A2-A7C9-0CD9-64E1BCFB7C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0C7495-662F-B9A7-2B41-D89DAD958226}"/>
              </a:ext>
            </a:extLst>
          </p:cNvPr>
          <p:cNvSpPr>
            <a:spLocks noGrp="1"/>
          </p:cNvSpPr>
          <p:nvPr>
            <p:ph type="dt" sz="half" idx="10"/>
          </p:nvPr>
        </p:nvSpPr>
        <p:spPr/>
        <p:txBody>
          <a:bodyPr/>
          <a:lstStyle/>
          <a:p>
            <a:fld id="{2D82E539-34E3-934B-BC39-83350A886E25}" type="datetime1">
              <a:rPr lang="en-US" smtClean="0"/>
              <a:t>5/10/23</a:t>
            </a:fld>
            <a:endParaRPr lang="en-US"/>
          </a:p>
        </p:txBody>
      </p:sp>
      <p:sp>
        <p:nvSpPr>
          <p:cNvPr id="5" name="Footer Placeholder 4">
            <a:extLst>
              <a:ext uri="{FF2B5EF4-FFF2-40B4-BE49-F238E27FC236}">
                <a16:creationId xmlns:a16="http://schemas.microsoft.com/office/drawing/2014/main" id="{084A7490-F9E0-1C85-4BBA-865BCAAA4C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E8140C-6AC3-1BB2-300D-33B2B1502D08}"/>
              </a:ext>
            </a:extLst>
          </p:cNvPr>
          <p:cNvSpPr>
            <a:spLocks noGrp="1"/>
          </p:cNvSpPr>
          <p:nvPr>
            <p:ph type="sldNum" sz="quarter" idx="12"/>
          </p:nvPr>
        </p:nvSpPr>
        <p:spPr/>
        <p:txBody>
          <a:bodyPr/>
          <a:lstStyle/>
          <a:p>
            <a:fld id="{B9AA8E4F-4E37-A645-924F-A3490AA4C4C1}" type="slidenum">
              <a:rPr lang="en-US" smtClean="0"/>
              <a:t>‹#›</a:t>
            </a:fld>
            <a:endParaRPr lang="en-US"/>
          </a:p>
        </p:txBody>
      </p:sp>
    </p:spTree>
    <p:extLst>
      <p:ext uri="{BB962C8B-B14F-4D97-AF65-F5344CB8AC3E}">
        <p14:creationId xmlns:p14="http://schemas.microsoft.com/office/powerpoint/2010/main" val="3846726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D9BBB-49BF-771E-AF0B-D2C1A47F58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05AE88-4E16-7168-DB3C-713B13C7AC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1C4E16-673B-D93E-119D-E4DF04F14B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0F0677-AA82-931B-B110-032BE12F3820}"/>
              </a:ext>
            </a:extLst>
          </p:cNvPr>
          <p:cNvSpPr>
            <a:spLocks noGrp="1"/>
          </p:cNvSpPr>
          <p:nvPr>
            <p:ph type="dt" sz="half" idx="10"/>
          </p:nvPr>
        </p:nvSpPr>
        <p:spPr/>
        <p:txBody>
          <a:bodyPr/>
          <a:lstStyle/>
          <a:p>
            <a:fld id="{CFA74CD3-F0CA-6E42-A1CC-675447872B80}" type="datetime1">
              <a:rPr lang="en-US" smtClean="0"/>
              <a:t>5/10/23</a:t>
            </a:fld>
            <a:endParaRPr lang="en-US"/>
          </a:p>
        </p:txBody>
      </p:sp>
      <p:sp>
        <p:nvSpPr>
          <p:cNvPr id="6" name="Footer Placeholder 5">
            <a:extLst>
              <a:ext uri="{FF2B5EF4-FFF2-40B4-BE49-F238E27FC236}">
                <a16:creationId xmlns:a16="http://schemas.microsoft.com/office/drawing/2014/main" id="{DB716F95-BE37-57DF-FFCC-FFA39E38C7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E1DF7D-42FC-AAFF-BADC-80196C4356BF}"/>
              </a:ext>
            </a:extLst>
          </p:cNvPr>
          <p:cNvSpPr>
            <a:spLocks noGrp="1"/>
          </p:cNvSpPr>
          <p:nvPr>
            <p:ph type="sldNum" sz="quarter" idx="12"/>
          </p:nvPr>
        </p:nvSpPr>
        <p:spPr/>
        <p:txBody>
          <a:bodyPr/>
          <a:lstStyle/>
          <a:p>
            <a:fld id="{B9AA8E4F-4E37-A645-924F-A3490AA4C4C1}" type="slidenum">
              <a:rPr lang="en-US" smtClean="0"/>
              <a:t>‹#›</a:t>
            </a:fld>
            <a:endParaRPr lang="en-US"/>
          </a:p>
        </p:txBody>
      </p:sp>
    </p:spTree>
    <p:extLst>
      <p:ext uri="{BB962C8B-B14F-4D97-AF65-F5344CB8AC3E}">
        <p14:creationId xmlns:p14="http://schemas.microsoft.com/office/powerpoint/2010/main" val="1343412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2E3A6-56ED-257D-4764-0FB3BB3F34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77F4C6-6572-876C-D466-F9E694EC46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3A8F27-50BC-432A-2B4A-4B8BE8AB26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686E2A-2876-6B01-AEA6-CB959D7A2C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082378-5CAB-49FE-AB21-AA486531E6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1B9606-2BC9-22C1-E5F9-6B7E2B25D49E}"/>
              </a:ext>
            </a:extLst>
          </p:cNvPr>
          <p:cNvSpPr>
            <a:spLocks noGrp="1"/>
          </p:cNvSpPr>
          <p:nvPr>
            <p:ph type="dt" sz="half" idx="10"/>
          </p:nvPr>
        </p:nvSpPr>
        <p:spPr/>
        <p:txBody>
          <a:bodyPr/>
          <a:lstStyle/>
          <a:p>
            <a:fld id="{F400F0A2-9D19-544D-9399-D130C495FE46}" type="datetime1">
              <a:rPr lang="en-US" smtClean="0"/>
              <a:t>5/10/23</a:t>
            </a:fld>
            <a:endParaRPr lang="en-US"/>
          </a:p>
        </p:txBody>
      </p:sp>
      <p:sp>
        <p:nvSpPr>
          <p:cNvPr id="8" name="Footer Placeholder 7">
            <a:extLst>
              <a:ext uri="{FF2B5EF4-FFF2-40B4-BE49-F238E27FC236}">
                <a16:creationId xmlns:a16="http://schemas.microsoft.com/office/drawing/2014/main" id="{FDA5A682-8124-86ED-F399-E8925E0A7B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75C1B2-CB20-C650-F493-8A0AF874C923}"/>
              </a:ext>
            </a:extLst>
          </p:cNvPr>
          <p:cNvSpPr>
            <a:spLocks noGrp="1"/>
          </p:cNvSpPr>
          <p:nvPr>
            <p:ph type="sldNum" sz="quarter" idx="12"/>
          </p:nvPr>
        </p:nvSpPr>
        <p:spPr/>
        <p:txBody>
          <a:bodyPr/>
          <a:lstStyle/>
          <a:p>
            <a:fld id="{B9AA8E4F-4E37-A645-924F-A3490AA4C4C1}" type="slidenum">
              <a:rPr lang="en-US" smtClean="0"/>
              <a:t>‹#›</a:t>
            </a:fld>
            <a:endParaRPr lang="en-US"/>
          </a:p>
        </p:txBody>
      </p:sp>
    </p:spTree>
    <p:extLst>
      <p:ext uri="{BB962C8B-B14F-4D97-AF65-F5344CB8AC3E}">
        <p14:creationId xmlns:p14="http://schemas.microsoft.com/office/powerpoint/2010/main" val="1848908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19BED-2BD9-419C-A7F8-E4B89625DE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C6505-3FE8-C93E-4FB5-0454D92FD228}"/>
              </a:ext>
            </a:extLst>
          </p:cNvPr>
          <p:cNvSpPr>
            <a:spLocks noGrp="1"/>
          </p:cNvSpPr>
          <p:nvPr>
            <p:ph type="dt" sz="half" idx="10"/>
          </p:nvPr>
        </p:nvSpPr>
        <p:spPr/>
        <p:txBody>
          <a:bodyPr/>
          <a:lstStyle/>
          <a:p>
            <a:fld id="{A674BFD0-A654-5B47-8C19-7594A2932C57}" type="datetime1">
              <a:rPr lang="en-US" smtClean="0"/>
              <a:t>5/10/23</a:t>
            </a:fld>
            <a:endParaRPr lang="en-US"/>
          </a:p>
        </p:txBody>
      </p:sp>
      <p:sp>
        <p:nvSpPr>
          <p:cNvPr id="4" name="Footer Placeholder 3">
            <a:extLst>
              <a:ext uri="{FF2B5EF4-FFF2-40B4-BE49-F238E27FC236}">
                <a16:creationId xmlns:a16="http://schemas.microsoft.com/office/drawing/2014/main" id="{49368A96-FD0E-A05F-2C99-5A954B25B6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4C5089-3415-E42D-75A5-420C98086CDE}"/>
              </a:ext>
            </a:extLst>
          </p:cNvPr>
          <p:cNvSpPr>
            <a:spLocks noGrp="1"/>
          </p:cNvSpPr>
          <p:nvPr>
            <p:ph type="sldNum" sz="quarter" idx="12"/>
          </p:nvPr>
        </p:nvSpPr>
        <p:spPr/>
        <p:txBody>
          <a:bodyPr/>
          <a:lstStyle/>
          <a:p>
            <a:fld id="{B9AA8E4F-4E37-A645-924F-A3490AA4C4C1}" type="slidenum">
              <a:rPr lang="en-US" smtClean="0"/>
              <a:t>‹#›</a:t>
            </a:fld>
            <a:endParaRPr lang="en-US"/>
          </a:p>
        </p:txBody>
      </p:sp>
    </p:spTree>
    <p:extLst>
      <p:ext uri="{BB962C8B-B14F-4D97-AF65-F5344CB8AC3E}">
        <p14:creationId xmlns:p14="http://schemas.microsoft.com/office/powerpoint/2010/main" val="159519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9F48B0-1C53-47BC-D031-71002EC5937E}"/>
              </a:ext>
            </a:extLst>
          </p:cNvPr>
          <p:cNvSpPr>
            <a:spLocks noGrp="1"/>
          </p:cNvSpPr>
          <p:nvPr>
            <p:ph type="dt" sz="half" idx="10"/>
          </p:nvPr>
        </p:nvSpPr>
        <p:spPr/>
        <p:txBody>
          <a:bodyPr/>
          <a:lstStyle/>
          <a:p>
            <a:fld id="{D833B44F-8A95-5848-AE5D-95A3F0D117F6}" type="datetime1">
              <a:rPr lang="en-US" smtClean="0"/>
              <a:t>5/10/23</a:t>
            </a:fld>
            <a:endParaRPr lang="en-US"/>
          </a:p>
        </p:txBody>
      </p:sp>
      <p:sp>
        <p:nvSpPr>
          <p:cNvPr id="3" name="Footer Placeholder 2">
            <a:extLst>
              <a:ext uri="{FF2B5EF4-FFF2-40B4-BE49-F238E27FC236}">
                <a16:creationId xmlns:a16="http://schemas.microsoft.com/office/drawing/2014/main" id="{05CD1C47-A22A-A2E8-AD84-E8EFE2CB03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D99ECC-93DF-803D-7120-C411F4DFBBC9}"/>
              </a:ext>
            </a:extLst>
          </p:cNvPr>
          <p:cNvSpPr>
            <a:spLocks noGrp="1"/>
          </p:cNvSpPr>
          <p:nvPr>
            <p:ph type="sldNum" sz="quarter" idx="12"/>
          </p:nvPr>
        </p:nvSpPr>
        <p:spPr/>
        <p:txBody>
          <a:bodyPr/>
          <a:lstStyle/>
          <a:p>
            <a:fld id="{B9AA8E4F-4E37-A645-924F-A3490AA4C4C1}" type="slidenum">
              <a:rPr lang="en-US" smtClean="0"/>
              <a:t>‹#›</a:t>
            </a:fld>
            <a:endParaRPr lang="en-US"/>
          </a:p>
        </p:txBody>
      </p:sp>
    </p:spTree>
    <p:extLst>
      <p:ext uri="{BB962C8B-B14F-4D97-AF65-F5344CB8AC3E}">
        <p14:creationId xmlns:p14="http://schemas.microsoft.com/office/powerpoint/2010/main" val="700320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3A6A9-0345-272F-4E2E-3A9CB7A968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8AF-AD67-794D-4DD2-D51BBAA113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098807-11A1-6BE9-6602-98CDB1B6B4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95A78-43FF-D56D-00A2-2942657A1F18}"/>
              </a:ext>
            </a:extLst>
          </p:cNvPr>
          <p:cNvSpPr>
            <a:spLocks noGrp="1"/>
          </p:cNvSpPr>
          <p:nvPr>
            <p:ph type="dt" sz="half" idx="10"/>
          </p:nvPr>
        </p:nvSpPr>
        <p:spPr/>
        <p:txBody>
          <a:bodyPr/>
          <a:lstStyle/>
          <a:p>
            <a:fld id="{909E534B-B1C4-5E42-8000-0EFB7E6E0C01}" type="datetime1">
              <a:rPr lang="en-US" smtClean="0"/>
              <a:t>5/10/23</a:t>
            </a:fld>
            <a:endParaRPr lang="en-US"/>
          </a:p>
        </p:txBody>
      </p:sp>
      <p:sp>
        <p:nvSpPr>
          <p:cNvPr id="6" name="Footer Placeholder 5">
            <a:extLst>
              <a:ext uri="{FF2B5EF4-FFF2-40B4-BE49-F238E27FC236}">
                <a16:creationId xmlns:a16="http://schemas.microsoft.com/office/drawing/2014/main" id="{5F94D6E0-7863-A5FC-B2D1-B067C05432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B1391-BBF7-4C91-3A9A-6B3BA96BEBA4}"/>
              </a:ext>
            </a:extLst>
          </p:cNvPr>
          <p:cNvSpPr>
            <a:spLocks noGrp="1"/>
          </p:cNvSpPr>
          <p:nvPr>
            <p:ph type="sldNum" sz="quarter" idx="12"/>
          </p:nvPr>
        </p:nvSpPr>
        <p:spPr/>
        <p:txBody>
          <a:bodyPr/>
          <a:lstStyle/>
          <a:p>
            <a:fld id="{B9AA8E4F-4E37-A645-924F-A3490AA4C4C1}" type="slidenum">
              <a:rPr lang="en-US" smtClean="0"/>
              <a:t>‹#›</a:t>
            </a:fld>
            <a:endParaRPr lang="en-US"/>
          </a:p>
        </p:txBody>
      </p:sp>
    </p:spTree>
    <p:extLst>
      <p:ext uri="{BB962C8B-B14F-4D97-AF65-F5344CB8AC3E}">
        <p14:creationId xmlns:p14="http://schemas.microsoft.com/office/powerpoint/2010/main" val="3412018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4AF15-D6D9-4DFE-F135-30E5539FEC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A3C9A5-0502-0753-4034-42BB1E74A2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D47BBD7-AB4B-07D4-C434-6FAD0B9CB2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4690B5-71B8-8CEB-A263-3DB985ADB298}"/>
              </a:ext>
            </a:extLst>
          </p:cNvPr>
          <p:cNvSpPr>
            <a:spLocks noGrp="1"/>
          </p:cNvSpPr>
          <p:nvPr>
            <p:ph type="dt" sz="half" idx="10"/>
          </p:nvPr>
        </p:nvSpPr>
        <p:spPr/>
        <p:txBody>
          <a:bodyPr/>
          <a:lstStyle/>
          <a:p>
            <a:fld id="{21F7E857-9DB4-6748-BC26-D85E8878A499}" type="datetime1">
              <a:rPr lang="en-US" smtClean="0"/>
              <a:t>5/10/23</a:t>
            </a:fld>
            <a:endParaRPr lang="en-US"/>
          </a:p>
        </p:txBody>
      </p:sp>
      <p:sp>
        <p:nvSpPr>
          <p:cNvPr id="6" name="Footer Placeholder 5">
            <a:extLst>
              <a:ext uri="{FF2B5EF4-FFF2-40B4-BE49-F238E27FC236}">
                <a16:creationId xmlns:a16="http://schemas.microsoft.com/office/drawing/2014/main" id="{36D31526-2EE0-E91C-C7DC-326C767B1D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BF3686-309F-B116-3606-B6348EE8D1A6}"/>
              </a:ext>
            </a:extLst>
          </p:cNvPr>
          <p:cNvSpPr>
            <a:spLocks noGrp="1"/>
          </p:cNvSpPr>
          <p:nvPr>
            <p:ph type="sldNum" sz="quarter" idx="12"/>
          </p:nvPr>
        </p:nvSpPr>
        <p:spPr/>
        <p:txBody>
          <a:bodyPr/>
          <a:lstStyle/>
          <a:p>
            <a:fld id="{B9AA8E4F-4E37-A645-924F-A3490AA4C4C1}" type="slidenum">
              <a:rPr lang="en-US" smtClean="0"/>
              <a:t>‹#›</a:t>
            </a:fld>
            <a:endParaRPr lang="en-US"/>
          </a:p>
        </p:txBody>
      </p:sp>
    </p:spTree>
    <p:extLst>
      <p:ext uri="{BB962C8B-B14F-4D97-AF65-F5344CB8AC3E}">
        <p14:creationId xmlns:p14="http://schemas.microsoft.com/office/powerpoint/2010/main" val="3787963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08D1B7-BAE1-EB33-4A4F-0159D54D6F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F549520-4D66-25C6-1919-DA9494CAA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A7B0CA-C366-9C31-0419-B24BD7FDCF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venir Light" panose="020B0402020203020204" pitchFamily="34" charset="77"/>
                <a:ea typeface="Roboto Thin" panose="02000000000000000000" pitchFamily="2" charset="0"/>
              </a:defRPr>
            </a:lvl1pPr>
          </a:lstStyle>
          <a:p>
            <a:fld id="{FCCFF419-0D90-E247-BD9A-6263E0594E37}" type="datetime1">
              <a:rPr lang="en-US" smtClean="0"/>
              <a:t>5/10/23</a:t>
            </a:fld>
            <a:endParaRPr lang="en-US"/>
          </a:p>
        </p:txBody>
      </p:sp>
      <p:sp>
        <p:nvSpPr>
          <p:cNvPr id="5" name="Footer Placeholder 4">
            <a:extLst>
              <a:ext uri="{FF2B5EF4-FFF2-40B4-BE49-F238E27FC236}">
                <a16:creationId xmlns:a16="http://schemas.microsoft.com/office/drawing/2014/main" id="{54D62D8C-D689-6D8C-ADAF-CBFCA2BDEF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venir Light" panose="020B0402020203020204" pitchFamily="34" charset="77"/>
                <a:ea typeface="Roboto Thin" panose="02000000000000000000" pitchFamily="2" charset="0"/>
              </a:defRPr>
            </a:lvl1pPr>
          </a:lstStyle>
          <a:p>
            <a:endParaRPr lang="en-US"/>
          </a:p>
        </p:txBody>
      </p:sp>
      <p:sp>
        <p:nvSpPr>
          <p:cNvPr id="6" name="Slide Number Placeholder 5">
            <a:extLst>
              <a:ext uri="{FF2B5EF4-FFF2-40B4-BE49-F238E27FC236}">
                <a16:creationId xmlns:a16="http://schemas.microsoft.com/office/drawing/2014/main" id="{E485EF89-5690-9B48-AAC9-2DD7FB43D4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venir Light" panose="020B0402020203020204" pitchFamily="34" charset="77"/>
                <a:ea typeface="Roboto Thin" panose="02000000000000000000" pitchFamily="2" charset="0"/>
              </a:defRPr>
            </a:lvl1pPr>
          </a:lstStyle>
          <a:p>
            <a:fld id="{B9AA8E4F-4E37-A645-924F-A3490AA4C4C1}" type="slidenum">
              <a:rPr lang="en-US" smtClean="0"/>
              <a:pPr/>
              <a:t>‹#›</a:t>
            </a:fld>
            <a:endParaRPr lang="en-US"/>
          </a:p>
        </p:txBody>
      </p:sp>
    </p:spTree>
    <p:extLst>
      <p:ext uri="{BB962C8B-B14F-4D97-AF65-F5344CB8AC3E}">
        <p14:creationId xmlns:p14="http://schemas.microsoft.com/office/powerpoint/2010/main" val="2363525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p:txStyles>
    <p:titleStyle>
      <a:lvl1pPr algn="l" defTabSz="914400" rtl="0" eaLnBrk="1" latinLnBrk="0" hangingPunct="1">
        <a:lnSpc>
          <a:spcPct val="90000"/>
        </a:lnSpc>
        <a:spcBef>
          <a:spcPct val="0"/>
        </a:spcBef>
        <a:buNone/>
        <a:defRPr sz="4400" b="0" i="0" kern="1200">
          <a:solidFill>
            <a:schemeClr val="tx1"/>
          </a:solidFill>
          <a:latin typeface="Avenir Light" panose="020B0402020203020204" pitchFamily="34" charset="77"/>
          <a:ea typeface="Roboto Thin"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Light" panose="020B0402020203020204" pitchFamily="34" charset="77"/>
          <a:ea typeface="Roboto Thin"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Light" panose="020B0402020203020204" pitchFamily="34" charset="77"/>
          <a:ea typeface="Roboto Thin"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Light" panose="020B0402020203020204" pitchFamily="34" charset="77"/>
          <a:ea typeface="Roboto Thin"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ight" panose="020B0402020203020204" pitchFamily="34" charset="77"/>
          <a:ea typeface="Roboto Thin"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ight" panose="020B0402020203020204" pitchFamily="34" charset="77"/>
          <a:ea typeface="Roboto Thin"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6.wdp"/><Relationship Id="rId3" Type="http://schemas.openxmlformats.org/officeDocument/2006/relationships/image" Target="../media/image19.jpeg"/><Relationship Id="rId7" Type="http://schemas.openxmlformats.org/officeDocument/2006/relationships/image" Target="../media/image22.png"/><Relationship Id="rId12"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hdphoto" Target="../media/hdphoto5.wdp"/><Relationship Id="rId5" Type="http://schemas.openxmlformats.org/officeDocument/2006/relationships/image" Target="../media/image21.png"/><Relationship Id="rId10" Type="http://schemas.microsoft.com/office/2007/relationships/hdphoto" Target="../media/hdphoto4.wdp"/><Relationship Id="rId4" Type="http://schemas.openxmlformats.org/officeDocument/2006/relationships/image" Target="../media/image20.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6.wdp"/><Relationship Id="rId3" Type="http://schemas.openxmlformats.org/officeDocument/2006/relationships/image" Target="../media/image19.jpeg"/><Relationship Id="rId7" Type="http://schemas.openxmlformats.org/officeDocument/2006/relationships/image" Target="../media/image22.png"/><Relationship Id="rId12"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hdphoto" Target="../media/hdphoto5.wdp"/><Relationship Id="rId5" Type="http://schemas.openxmlformats.org/officeDocument/2006/relationships/image" Target="../media/image21.png"/><Relationship Id="rId10" Type="http://schemas.microsoft.com/office/2007/relationships/hdphoto" Target="../media/hdphoto4.wdp"/><Relationship Id="rId4" Type="http://schemas.openxmlformats.org/officeDocument/2006/relationships/image" Target="../media/image20.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6.wdp"/><Relationship Id="rId3" Type="http://schemas.openxmlformats.org/officeDocument/2006/relationships/image" Target="../media/image19.jpeg"/><Relationship Id="rId7" Type="http://schemas.openxmlformats.org/officeDocument/2006/relationships/image" Target="../media/image22.png"/><Relationship Id="rId12"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hdphoto" Target="../media/hdphoto5.wdp"/><Relationship Id="rId5" Type="http://schemas.openxmlformats.org/officeDocument/2006/relationships/image" Target="../media/image21.png"/><Relationship Id="rId10" Type="http://schemas.microsoft.com/office/2007/relationships/hdphoto" Target="../media/hdphoto4.wdp"/><Relationship Id="rId4" Type="http://schemas.openxmlformats.org/officeDocument/2006/relationships/image" Target="../media/image20.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6.wdp"/><Relationship Id="rId3" Type="http://schemas.openxmlformats.org/officeDocument/2006/relationships/image" Target="../media/image22.png"/><Relationship Id="rId7" Type="http://schemas.openxmlformats.org/officeDocument/2006/relationships/image" Target="../media/image21.png"/><Relationship Id="rId12"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png"/><Relationship Id="rId11" Type="http://schemas.microsoft.com/office/2007/relationships/hdphoto" Target="../media/hdphoto4.wdp"/><Relationship Id="rId5" Type="http://schemas.openxmlformats.org/officeDocument/2006/relationships/image" Target="../media/image19.jpeg"/><Relationship Id="rId10" Type="http://schemas.openxmlformats.org/officeDocument/2006/relationships/image" Target="../media/image23.png"/><Relationship Id="rId4" Type="http://schemas.microsoft.com/office/2007/relationships/hdphoto" Target="../media/hdphoto5.wdp"/><Relationship Id="rId9" Type="http://schemas.microsoft.com/office/2007/relationships/hdphoto" Target="../media/hdphoto3.wdp"/></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6.wdp"/><Relationship Id="rId3" Type="http://schemas.openxmlformats.org/officeDocument/2006/relationships/image" Target="../media/image19.jpeg"/><Relationship Id="rId7" Type="http://schemas.openxmlformats.org/officeDocument/2006/relationships/image" Target="../media/image22.png"/><Relationship Id="rId12"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hdphoto" Target="../media/hdphoto5.wdp"/><Relationship Id="rId5" Type="http://schemas.openxmlformats.org/officeDocument/2006/relationships/image" Target="../media/image21.png"/><Relationship Id="rId10" Type="http://schemas.microsoft.com/office/2007/relationships/hdphoto" Target="../media/hdphoto4.wdp"/><Relationship Id="rId4" Type="http://schemas.openxmlformats.org/officeDocument/2006/relationships/image" Target="../media/image20.pn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6.wdp"/><Relationship Id="rId3" Type="http://schemas.openxmlformats.org/officeDocument/2006/relationships/image" Target="../media/image19.jpeg"/><Relationship Id="rId7" Type="http://schemas.openxmlformats.org/officeDocument/2006/relationships/image" Target="../media/image22.png"/><Relationship Id="rId12"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hdphoto" Target="../media/hdphoto5.wdp"/><Relationship Id="rId5" Type="http://schemas.openxmlformats.org/officeDocument/2006/relationships/image" Target="../media/image21.png"/><Relationship Id="rId10" Type="http://schemas.microsoft.com/office/2007/relationships/hdphoto" Target="../media/hdphoto4.wdp"/><Relationship Id="rId4" Type="http://schemas.openxmlformats.org/officeDocument/2006/relationships/image" Target="../media/image20.pn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notesSlide" Target="../notesSlides/notesSlide16.xml"/><Relationship Id="rId16" Type="http://schemas.microsoft.com/office/2007/relationships/hdphoto" Target="../media/hdphoto7.wdp"/><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hdphoto" Target="../media/hdphoto5.wdp"/><Relationship Id="rId5" Type="http://schemas.openxmlformats.org/officeDocument/2006/relationships/image" Target="../media/image21.png"/><Relationship Id="rId15" Type="http://schemas.openxmlformats.org/officeDocument/2006/relationships/image" Target="../media/image26.png"/><Relationship Id="rId10" Type="http://schemas.microsoft.com/office/2007/relationships/hdphoto" Target="../media/hdphoto4.wdp"/><Relationship Id="rId4" Type="http://schemas.openxmlformats.org/officeDocument/2006/relationships/image" Target="../media/image20.png"/><Relationship Id="rId9" Type="http://schemas.openxmlformats.org/officeDocument/2006/relationships/image" Target="../media/image23.png"/><Relationship Id="rId14" Type="http://schemas.microsoft.com/office/2007/relationships/hdphoto" Target="../media/hdphoto6.wdp"/></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notesSlide" Target="../notesSlides/notesSlide17.xml"/><Relationship Id="rId16" Type="http://schemas.microsoft.com/office/2007/relationships/hdphoto" Target="../media/hdphoto7.wdp"/><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hdphoto" Target="../media/hdphoto5.wdp"/><Relationship Id="rId5" Type="http://schemas.openxmlformats.org/officeDocument/2006/relationships/image" Target="../media/image21.png"/><Relationship Id="rId15" Type="http://schemas.openxmlformats.org/officeDocument/2006/relationships/image" Target="../media/image26.png"/><Relationship Id="rId10" Type="http://schemas.microsoft.com/office/2007/relationships/hdphoto" Target="../media/hdphoto4.wdp"/><Relationship Id="rId4" Type="http://schemas.openxmlformats.org/officeDocument/2006/relationships/image" Target="../media/image20.png"/><Relationship Id="rId9" Type="http://schemas.openxmlformats.org/officeDocument/2006/relationships/image" Target="../media/image23.png"/><Relationship Id="rId14" Type="http://schemas.microsoft.com/office/2007/relationships/hdphoto" Target="../media/hdphoto6.wdp"/></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3.wdp"/><Relationship Id="rId18" Type="http://schemas.microsoft.com/office/2007/relationships/hdphoto" Target="../media/hdphoto6.wdp"/><Relationship Id="rId3" Type="http://schemas.openxmlformats.org/officeDocument/2006/relationships/image" Target="../media/image26.png"/><Relationship Id="rId7" Type="http://schemas.openxmlformats.org/officeDocument/2006/relationships/image" Target="../media/image21.png"/><Relationship Id="rId12" Type="http://schemas.openxmlformats.org/officeDocument/2006/relationships/image" Target="../media/image22.png"/><Relationship Id="rId17" Type="http://schemas.openxmlformats.org/officeDocument/2006/relationships/image" Target="../media/image25.png"/><Relationship Id="rId2" Type="http://schemas.openxmlformats.org/officeDocument/2006/relationships/notesSlide" Target="../notesSlides/notesSlide19.xml"/><Relationship Id="rId16" Type="http://schemas.microsoft.com/office/2007/relationships/hdphoto" Target="../media/hdphoto5.wdp"/><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image" Target="../media/image20.png"/><Relationship Id="rId5" Type="http://schemas.openxmlformats.org/officeDocument/2006/relationships/image" Target="../media/image33.png"/><Relationship Id="rId15" Type="http://schemas.microsoft.com/office/2007/relationships/hdphoto" Target="../media/hdphoto4.wdp"/><Relationship Id="rId10" Type="http://schemas.microsoft.com/office/2007/relationships/hdphoto" Target="../media/hdphoto8.wdp"/><Relationship Id="rId4" Type="http://schemas.microsoft.com/office/2007/relationships/hdphoto" Target="../media/hdphoto7.wdp"/><Relationship Id="rId9" Type="http://schemas.openxmlformats.org/officeDocument/2006/relationships/image" Target="../media/image24.png"/><Relationship Id="rId1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35.jpeg"/><Relationship Id="rId13" Type="http://schemas.microsoft.com/office/2007/relationships/hdphoto" Target="../media/hdphoto2.wdp"/><Relationship Id="rId18" Type="http://schemas.openxmlformats.org/officeDocument/2006/relationships/image" Target="../media/image23.png"/><Relationship Id="rId3" Type="http://schemas.openxmlformats.org/officeDocument/2006/relationships/image" Target="../media/image26.png"/><Relationship Id="rId21" Type="http://schemas.microsoft.com/office/2007/relationships/hdphoto" Target="../media/hdphoto6.wdp"/><Relationship Id="rId7" Type="http://schemas.openxmlformats.org/officeDocument/2006/relationships/image" Target="../media/image19.jpeg"/><Relationship Id="rId12" Type="http://schemas.openxmlformats.org/officeDocument/2006/relationships/image" Target="../media/image21.png"/><Relationship Id="rId17" Type="http://schemas.microsoft.com/office/2007/relationships/hdphoto" Target="../media/hdphoto3.wdp"/><Relationship Id="rId2" Type="http://schemas.openxmlformats.org/officeDocument/2006/relationships/notesSlide" Target="../notesSlides/notesSlide20.xml"/><Relationship Id="rId16" Type="http://schemas.openxmlformats.org/officeDocument/2006/relationships/image" Target="../media/image22.png"/><Relationship Id="rId20" Type="http://schemas.microsoft.com/office/2007/relationships/hdphoto" Target="../media/hdphoto5.wdp"/><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20.png"/><Relationship Id="rId5" Type="http://schemas.openxmlformats.org/officeDocument/2006/relationships/image" Target="../media/image33.png"/><Relationship Id="rId15" Type="http://schemas.microsoft.com/office/2007/relationships/hdphoto" Target="../media/hdphoto8.wdp"/><Relationship Id="rId10" Type="http://schemas.microsoft.com/office/2007/relationships/hdphoto" Target="../media/hdphoto9.wdp"/><Relationship Id="rId19" Type="http://schemas.microsoft.com/office/2007/relationships/hdphoto" Target="../media/hdphoto4.wdp"/><Relationship Id="rId4" Type="http://schemas.microsoft.com/office/2007/relationships/hdphoto" Target="../media/hdphoto7.wdp"/><Relationship Id="rId9" Type="http://schemas.openxmlformats.org/officeDocument/2006/relationships/image" Target="../media/image36.png"/><Relationship Id="rId14" Type="http://schemas.openxmlformats.org/officeDocument/2006/relationships/image" Target="../media/image24.png"/><Relationship Id="rId22"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38.png"/><Relationship Id="rId18" Type="http://schemas.openxmlformats.org/officeDocument/2006/relationships/image" Target="../media/image22.png"/><Relationship Id="rId3" Type="http://schemas.openxmlformats.org/officeDocument/2006/relationships/image" Target="../media/image26.png"/><Relationship Id="rId21" Type="http://schemas.microsoft.com/office/2007/relationships/hdphoto" Target="../media/hdphoto4.wdp"/><Relationship Id="rId7" Type="http://schemas.openxmlformats.org/officeDocument/2006/relationships/image" Target="../media/image19.jpeg"/><Relationship Id="rId12" Type="http://schemas.openxmlformats.org/officeDocument/2006/relationships/image" Target="../media/image37.png"/><Relationship Id="rId17" Type="http://schemas.microsoft.com/office/2007/relationships/hdphoto" Target="../media/hdphoto8.wdp"/><Relationship Id="rId2" Type="http://schemas.openxmlformats.org/officeDocument/2006/relationships/notesSlide" Target="../notesSlides/notesSlide21.xml"/><Relationship Id="rId16" Type="http://schemas.openxmlformats.org/officeDocument/2006/relationships/image" Target="../media/image24.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20.png"/><Relationship Id="rId24" Type="http://schemas.openxmlformats.org/officeDocument/2006/relationships/image" Target="../media/image25.png"/><Relationship Id="rId5" Type="http://schemas.openxmlformats.org/officeDocument/2006/relationships/image" Target="../media/image33.png"/><Relationship Id="rId15" Type="http://schemas.microsoft.com/office/2007/relationships/hdphoto" Target="../media/hdphoto2.wdp"/><Relationship Id="rId23" Type="http://schemas.microsoft.com/office/2007/relationships/hdphoto" Target="../media/hdphoto6.wdp"/><Relationship Id="rId10" Type="http://schemas.microsoft.com/office/2007/relationships/hdphoto" Target="../media/hdphoto9.wdp"/><Relationship Id="rId19" Type="http://schemas.microsoft.com/office/2007/relationships/hdphoto" Target="../media/hdphoto3.wdp"/><Relationship Id="rId4" Type="http://schemas.microsoft.com/office/2007/relationships/hdphoto" Target="../media/hdphoto7.wdp"/><Relationship Id="rId9" Type="http://schemas.openxmlformats.org/officeDocument/2006/relationships/image" Target="../media/image36.png"/><Relationship Id="rId14" Type="http://schemas.openxmlformats.org/officeDocument/2006/relationships/image" Target="../media/image21.png"/><Relationship Id="rId22" Type="http://schemas.microsoft.com/office/2007/relationships/hdphoto" Target="../media/hdphoto5.wdp"/></Relationships>
</file>

<file path=ppt/slides/_rels/slide22.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38.png"/><Relationship Id="rId18" Type="http://schemas.microsoft.com/office/2007/relationships/hdphoto" Target="../media/hdphoto8.wdp"/><Relationship Id="rId3" Type="http://schemas.openxmlformats.org/officeDocument/2006/relationships/image" Target="../media/image26.png"/><Relationship Id="rId21" Type="http://schemas.openxmlformats.org/officeDocument/2006/relationships/image" Target="../media/image23.png"/><Relationship Id="rId7" Type="http://schemas.openxmlformats.org/officeDocument/2006/relationships/image" Target="../media/image19.jpeg"/><Relationship Id="rId12" Type="http://schemas.openxmlformats.org/officeDocument/2006/relationships/image" Target="../media/image37.png"/><Relationship Id="rId17" Type="http://schemas.openxmlformats.org/officeDocument/2006/relationships/image" Target="../media/image24.png"/><Relationship Id="rId25" Type="http://schemas.openxmlformats.org/officeDocument/2006/relationships/image" Target="../media/image25.png"/><Relationship Id="rId2" Type="http://schemas.openxmlformats.org/officeDocument/2006/relationships/notesSlide" Target="../notesSlides/notesSlide22.xml"/><Relationship Id="rId16" Type="http://schemas.microsoft.com/office/2007/relationships/hdphoto" Target="../media/hdphoto2.wdp"/><Relationship Id="rId20" Type="http://schemas.microsoft.com/office/2007/relationships/hdphoto" Target="../media/hdphoto3.wdp"/><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20.png"/><Relationship Id="rId24" Type="http://schemas.microsoft.com/office/2007/relationships/hdphoto" Target="../media/hdphoto6.wdp"/><Relationship Id="rId5" Type="http://schemas.openxmlformats.org/officeDocument/2006/relationships/image" Target="../media/image33.png"/><Relationship Id="rId15" Type="http://schemas.openxmlformats.org/officeDocument/2006/relationships/image" Target="../media/image21.png"/><Relationship Id="rId23" Type="http://schemas.microsoft.com/office/2007/relationships/hdphoto" Target="../media/hdphoto5.wdp"/><Relationship Id="rId10" Type="http://schemas.microsoft.com/office/2007/relationships/hdphoto" Target="../media/hdphoto9.wdp"/><Relationship Id="rId19" Type="http://schemas.openxmlformats.org/officeDocument/2006/relationships/image" Target="../media/image22.png"/><Relationship Id="rId4" Type="http://schemas.microsoft.com/office/2007/relationships/hdphoto" Target="../media/hdphoto7.wdp"/><Relationship Id="rId9" Type="http://schemas.openxmlformats.org/officeDocument/2006/relationships/image" Target="../media/image36.png"/><Relationship Id="rId14" Type="http://schemas.openxmlformats.org/officeDocument/2006/relationships/image" Target="../media/image39.gif"/><Relationship Id="rId22"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notesSlide" Target="../notesSlides/notesSlide3.xml"/><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45.emf"/><Relationship Id="rId4" Type="http://schemas.openxmlformats.org/officeDocument/2006/relationships/image" Target="../media/image44.gif"/></Relationships>
</file>

<file path=ppt/slides/_rels/slide36.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44.gif"/><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20.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9.emf"/><Relationship Id="rId7" Type="http://schemas.openxmlformats.org/officeDocument/2006/relationships/image" Target="../media/image54.emf"/><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emf"/></Relationships>
</file>

<file path=ppt/slides/_rels/slide39.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21.png"/><Relationship Id="rId3" Type="http://schemas.openxmlformats.org/officeDocument/2006/relationships/image" Target="../media/image33.png"/><Relationship Id="rId7" Type="http://schemas.openxmlformats.org/officeDocument/2006/relationships/image" Target="../media/image36.png"/><Relationship Id="rId12" Type="http://schemas.openxmlformats.org/officeDocument/2006/relationships/image" Target="../media/image39.gif"/><Relationship Id="rId2" Type="http://schemas.openxmlformats.org/officeDocument/2006/relationships/notesSlide" Target="../notesSlides/notesSlide39.xml"/><Relationship Id="rId16" Type="http://schemas.microsoft.com/office/2007/relationships/hdphoto" Target="../media/hdphoto8.wdp"/><Relationship Id="rId1" Type="http://schemas.openxmlformats.org/officeDocument/2006/relationships/slideLayout" Target="../slideLayouts/slideLayout7.xml"/><Relationship Id="rId6" Type="http://schemas.openxmlformats.org/officeDocument/2006/relationships/image" Target="../media/image35.jpeg"/><Relationship Id="rId11" Type="http://schemas.openxmlformats.org/officeDocument/2006/relationships/image" Target="../media/image38.png"/><Relationship Id="rId5" Type="http://schemas.openxmlformats.org/officeDocument/2006/relationships/image" Target="../media/image19.jpeg"/><Relationship Id="rId15" Type="http://schemas.openxmlformats.org/officeDocument/2006/relationships/image" Target="../media/image24.png"/><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image" Target="../media/image20.png"/><Relationship Id="rId1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hyperlink" Target="http://icosmos.cs.umd.edu/" TargetMode="External"/><Relationship Id="rId5" Type="http://schemas.openxmlformats.org/officeDocument/2006/relationships/image" Target="../media/image55.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image" Target="../media/image12.png"/><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image" Target="../media/image12.png"/><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image" Target="../media/image12.pn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1EC50DF-7E6A-0138-A8AB-8B791F7D60FC}"/>
              </a:ext>
            </a:extLst>
          </p:cNvPr>
          <p:cNvSpPr txBox="1"/>
          <p:nvPr/>
        </p:nvSpPr>
        <p:spPr>
          <a:xfrm>
            <a:off x="272980" y="3136816"/>
            <a:ext cx="11646038" cy="400110"/>
          </a:xfrm>
          <a:prstGeom prst="rect">
            <a:avLst/>
          </a:prstGeom>
          <a:noFill/>
        </p:spPr>
        <p:txBody>
          <a:bodyPr wrap="square" rtlCol="0">
            <a:spAutoFit/>
          </a:bodyPr>
          <a:lstStyle/>
          <a:p>
            <a:pPr algn="ctr"/>
            <a:r>
              <a:rPr lang="en-US" sz="2000" b="1" dirty="0">
                <a:solidFill>
                  <a:schemeClr val="tx1">
                    <a:lumMod val="65000"/>
                    <a:lumOff val="35000"/>
                  </a:schemeClr>
                </a:solidFill>
                <a:latin typeface="Avenir Light" panose="020B0402020203020204" pitchFamily="34" charset="77"/>
                <a:ea typeface="Roboto" panose="02000000000000000000" pitchFamily="2" charset="0"/>
              </a:rPr>
              <a:t>Nakul Garg</a:t>
            </a:r>
            <a:r>
              <a:rPr lang="en-US" sz="2000" dirty="0">
                <a:solidFill>
                  <a:schemeClr val="tx1">
                    <a:lumMod val="65000"/>
                    <a:lumOff val="35000"/>
                  </a:schemeClr>
                </a:solidFill>
                <a:latin typeface="Avenir Light" panose="020B0402020203020204" pitchFamily="34" charset="77"/>
                <a:ea typeface="Roboto" panose="02000000000000000000" pitchFamily="2" charset="0"/>
              </a:rPr>
              <a:t>, Harshvardhan Takawale, Yang Bai, Irtaza Shahid, Nirupam Roy</a:t>
            </a:r>
          </a:p>
        </p:txBody>
      </p:sp>
      <p:pic>
        <p:nvPicPr>
          <p:cNvPr id="6" name="Picture 2" descr="University of Maryland Primary logo">
            <a:extLst>
              <a:ext uri="{FF2B5EF4-FFF2-40B4-BE49-F238E27FC236}">
                <a16:creationId xmlns:a16="http://schemas.microsoft.com/office/drawing/2014/main" id="{2A4578E7-9F87-128C-8AF9-F5013E0B12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2916" y="3744400"/>
            <a:ext cx="3215139" cy="10729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5545207-4502-1AB0-EE20-8E52A1A90AC4}"/>
              </a:ext>
            </a:extLst>
          </p:cNvPr>
          <p:cNvSpPr txBox="1"/>
          <p:nvPr/>
        </p:nvSpPr>
        <p:spPr>
          <a:xfrm>
            <a:off x="517369" y="1533051"/>
            <a:ext cx="11157260" cy="1569660"/>
          </a:xfrm>
          <a:prstGeom prst="rect">
            <a:avLst/>
          </a:prstGeom>
          <a:noFill/>
        </p:spPr>
        <p:txBody>
          <a:bodyPr wrap="square" rtlCol="0">
            <a:spAutoFit/>
          </a:bodyPr>
          <a:lstStyle/>
          <a:p>
            <a:pPr algn="ctr"/>
            <a:r>
              <a:rPr lang="en-US" sz="4800" b="1" dirty="0">
                <a:solidFill>
                  <a:schemeClr val="tx1">
                    <a:lumMod val="65000"/>
                    <a:lumOff val="35000"/>
                  </a:schemeClr>
                </a:solidFill>
                <a:latin typeface="Avenir Light" panose="020B0402020203020204" pitchFamily="34" charset="77"/>
                <a:ea typeface="Roboto" panose="02000000000000000000" pitchFamily="2" charset="0"/>
              </a:rPr>
              <a:t>Structure Assisted Spectrum Sensing for Low-power Acoustic Event Detection</a:t>
            </a:r>
          </a:p>
        </p:txBody>
      </p:sp>
      <p:pic>
        <p:nvPicPr>
          <p:cNvPr id="22530" name="Picture 2" descr="iCoSMoS">
            <a:extLst>
              <a:ext uri="{FF2B5EF4-FFF2-40B4-BE49-F238E27FC236}">
                <a16:creationId xmlns:a16="http://schemas.microsoft.com/office/drawing/2014/main" id="{B02FA76E-ECEE-66DE-8EBE-A00A72B6BB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987929"/>
            <a:ext cx="2712217" cy="7520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9C4C024-FF92-B798-9684-146F0CCD48C8}"/>
              </a:ext>
            </a:extLst>
          </p:cNvPr>
          <p:cNvSpPr txBox="1"/>
          <p:nvPr/>
        </p:nvSpPr>
        <p:spPr>
          <a:xfrm>
            <a:off x="2915127" y="6356350"/>
            <a:ext cx="7182928" cy="307777"/>
          </a:xfrm>
          <a:prstGeom prst="rect">
            <a:avLst/>
          </a:prstGeom>
          <a:noFill/>
        </p:spPr>
        <p:txBody>
          <a:bodyPr wrap="none" rtlCol="0">
            <a:spAutoFit/>
          </a:bodyPr>
          <a:lstStyle/>
          <a:p>
            <a:pPr algn="l"/>
            <a:r>
              <a:rPr lang="en-US" sz="1400" dirty="0">
                <a:solidFill>
                  <a:schemeClr val="bg1">
                    <a:lumMod val="50000"/>
                  </a:schemeClr>
                </a:solidFill>
                <a:latin typeface="Avenir Light" panose="020B0402020203020204" pitchFamily="34" charset="77"/>
              </a:rPr>
              <a:t>2nd ACM International Workshop on Intelligent Acoustic Systems and Applications 2023</a:t>
            </a:r>
          </a:p>
        </p:txBody>
      </p:sp>
      <p:sp>
        <p:nvSpPr>
          <p:cNvPr id="4" name="Date Placeholder 3">
            <a:extLst>
              <a:ext uri="{FF2B5EF4-FFF2-40B4-BE49-F238E27FC236}">
                <a16:creationId xmlns:a16="http://schemas.microsoft.com/office/drawing/2014/main" id="{05990376-A362-7222-23E9-97F83EFDEE64}"/>
              </a:ext>
            </a:extLst>
          </p:cNvPr>
          <p:cNvSpPr>
            <a:spLocks noGrp="1"/>
          </p:cNvSpPr>
          <p:nvPr>
            <p:ph type="dt" sz="half" idx="10"/>
          </p:nvPr>
        </p:nvSpPr>
        <p:spPr/>
        <p:txBody>
          <a:bodyPr/>
          <a:lstStyle/>
          <a:p>
            <a:fld id="{23197C71-2E56-3049-BFD2-8502BFA6AD2B}" type="datetime1">
              <a:rPr lang="en-US" smtClean="0"/>
              <a:t>5/10/23</a:t>
            </a:fld>
            <a:endParaRPr lang="en-US"/>
          </a:p>
        </p:txBody>
      </p:sp>
      <p:sp>
        <p:nvSpPr>
          <p:cNvPr id="5" name="Slide Number Placeholder 4">
            <a:extLst>
              <a:ext uri="{FF2B5EF4-FFF2-40B4-BE49-F238E27FC236}">
                <a16:creationId xmlns:a16="http://schemas.microsoft.com/office/drawing/2014/main" id="{769493E0-0FFE-B693-B986-EA8C3836DDED}"/>
              </a:ext>
            </a:extLst>
          </p:cNvPr>
          <p:cNvSpPr>
            <a:spLocks noGrp="1"/>
          </p:cNvSpPr>
          <p:nvPr>
            <p:ph type="sldNum" sz="quarter" idx="12"/>
          </p:nvPr>
        </p:nvSpPr>
        <p:spPr/>
        <p:txBody>
          <a:bodyPr/>
          <a:lstStyle/>
          <a:p>
            <a:fld id="{B9AA8E4F-4E37-A645-924F-A3490AA4C4C1}" type="slidenum">
              <a:rPr lang="en-US" smtClean="0"/>
              <a:t>1</a:t>
            </a:fld>
            <a:endParaRPr lang="en-US"/>
          </a:p>
        </p:txBody>
      </p:sp>
      <p:pic>
        <p:nvPicPr>
          <p:cNvPr id="8" name="Picture 7">
            <a:extLst>
              <a:ext uri="{FF2B5EF4-FFF2-40B4-BE49-F238E27FC236}">
                <a16:creationId xmlns:a16="http://schemas.microsoft.com/office/drawing/2014/main" id="{0A8991AB-AB32-C406-3D9D-B4C2FDF0CBCA}"/>
              </a:ext>
            </a:extLst>
          </p:cNvPr>
          <p:cNvPicPr>
            <a:picLocks noChangeAspect="1"/>
          </p:cNvPicPr>
          <p:nvPr/>
        </p:nvPicPr>
        <p:blipFill>
          <a:blip r:embed="rId5">
            <a:alphaModFix/>
            <a:extLst>
              <a:ext uri="{BEBA8EAE-BF5A-486C-A8C5-ECC9F3942E4B}">
                <a14:imgProps xmlns:a14="http://schemas.microsoft.com/office/drawing/2010/main">
                  <a14:imgLayer r:embed="rId6">
                    <a14:imgEffect>
                      <a14:saturation sat="90000"/>
                    </a14:imgEffect>
                  </a14:imgLayer>
                </a14:imgProps>
              </a:ext>
            </a:extLst>
          </a:blip>
          <a:stretch>
            <a:fillRect/>
          </a:stretch>
        </p:blipFill>
        <p:spPr>
          <a:xfrm>
            <a:off x="1970275" y="3682995"/>
            <a:ext cx="1260034" cy="1260034"/>
          </a:xfrm>
          <a:prstGeom prst="rect">
            <a:avLst/>
          </a:prstGeom>
        </p:spPr>
      </p:pic>
    </p:spTree>
    <p:extLst>
      <p:ext uri="{BB962C8B-B14F-4D97-AF65-F5344CB8AC3E}">
        <p14:creationId xmlns:p14="http://schemas.microsoft.com/office/powerpoint/2010/main" val="10143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20" descr="Person Speaking Icon Images – Browse 202,022 Stock Photos, Vectors, and  Video | Adobe Stock">
            <a:extLst>
              <a:ext uri="{FF2B5EF4-FFF2-40B4-BE49-F238E27FC236}">
                <a16:creationId xmlns:a16="http://schemas.microsoft.com/office/drawing/2014/main" id="{D6F329DF-0A04-769D-C810-14ED0554B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2090" y="1558492"/>
            <a:ext cx="900316" cy="800664"/>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0C49C3BF-A0DF-3B60-2366-7D42E878CBA9}"/>
              </a:ext>
            </a:extLst>
          </p:cNvPr>
          <p:cNvSpPr txBox="1"/>
          <p:nvPr/>
        </p:nvSpPr>
        <p:spPr>
          <a:xfrm>
            <a:off x="374168" y="934988"/>
            <a:ext cx="2775577" cy="461665"/>
          </a:xfrm>
          <a:prstGeom prst="rect">
            <a:avLst/>
          </a:prstGeom>
          <a:noFill/>
        </p:spPr>
        <p:txBody>
          <a:bodyPr wrap="square" rtlCol="0">
            <a:spAutoFit/>
          </a:bodyPr>
          <a:lstStyle/>
          <a:p>
            <a:pPr algn="l"/>
            <a:r>
              <a:rPr lang="en-US" sz="2400" dirty="0">
                <a:solidFill>
                  <a:schemeClr val="accent2">
                    <a:lumMod val="75000"/>
                  </a:schemeClr>
                </a:solidFill>
                <a:latin typeface="Avenir Light" panose="020B0402020203020204" pitchFamily="34" charset="77"/>
              </a:rPr>
              <a:t>Typical approach:</a:t>
            </a:r>
          </a:p>
        </p:txBody>
      </p:sp>
      <p:sp>
        <p:nvSpPr>
          <p:cNvPr id="32" name="Date Placeholder 31">
            <a:extLst>
              <a:ext uri="{FF2B5EF4-FFF2-40B4-BE49-F238E27FC236}">
                <a16:creationId xmlns:a16="http://schemas.microsoft.com/office/drawing/2014/main" id="{892D4B7B-11FA-B101-A023-5719461646EC}"/>
              </a:ext>
            </a:extLst>
          </p:cNvPr>
          <p:cNvSpPr>
            <a:spLocks noGrp="1"/>
          </p:cNvSpPr>
          <p:nvPr>
            <p:ph type="dt" sz="half" idx="10"/>
          </p:nvPr>
        </p:nvSpPr>
        <p:spPr/>
        <p:txBody>
          <a:bodyPr/>
          <a:lstStyle/>
          <a:p>
            <a:fld id="{93456559-B2C4-B14F-8F39-1E0F72997448}" type="datetime1">
              <a:rPr lang="en-US" smtClean="0"/>
              <a:t>5/10/23</a:t>
            </a:fld>
            <a:endParaRPr lang="en-US"/>
          </a:p>
        </p:txBody>
      </p:sp>
      <p:sp>
        <p:nvSpPr>
          <p:cNvPr id="36" name="Slide Number Placeholder 35">
            <a:extLst>
              <a:ext uri="{FF2B5EF4-FFF2-40B4-BE49-F238E27FC236}">
                <a16:creationId xmlns:a16="http://schemas.microsoft.com/office/drawing/2014/main" id="{81529CB3-3AF5-AEDA-A227-6C6715B36DF8}"/>
              </a:ext>
            </a:extLst>
          </p:cNvPr>
          <p:cNvSpPr>
            <a:spLocks noGrp="1"/>
          </p:cNvSpPr>
          <p:nvPr>
            <p:ph type="sldNum" sz="quarter" idx="12"/>
          </p:nvPr>
        </p:nvSpPr>
        <p:spPr/>
        <p:txBody>
          <a:bodyPr/>
          <a:lstStyle/>
          <a:p>
            <a:fld id="{B9AA8E4F-4E37-A645-924F-A3490AA4C4C1}" type="slidenum">
              <a:rPr lang="en-US" smtClean="0"/>
              <a:t>10</a:t>
            </a:fld>
            <a:endParaRPr lang="en-US"/>
          </a:p>
        </p:txBody>
      </p:sp>
      <p:pic>
        <p:nvPicPr>
          <p:cNvPr id="77" name="Picture 8" descr="Microphone - Free technology icons">
            <a:extLst>
              <a:ext uri="{FF2B5EF4-FFF2-40B4-BE49-F238E27FC236}">
                <a16:creationId xmlns:a16="http://schemas.microsoft.com/office/drawing/2014/main" id="{695D60DD-541F-6A40-FB20-D46F16707C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349" y="1801515"/>
            <a:ext cx="323403" cy="287606"/>
          </a:xfrm>
          <a:prstGeom prst="rect">
            <a:avLst/>
          </a:prstGeom>
          <a:noFill/>
          <a:extLst>
            <a:ext uri="{909E8E84-426E-40DD-AFC4-6F175D3DCCD1}">
              <a14:hiddenFill xmlns:a14="http://schemas.microsoft.com/office/drawing/2010/main">
                <a:solidFill>
                  <a:srgbClr val="FFFFFF"/>
                </a:solidFill>
              </a14:hiddenFill>
            </a:ext>
          </a:extLst>
        </p:spPr>
      </p:pic>
      <p:sp>
        <p:nvSpPr>
          <p:cNvPr id="78" name="Right Arrow 77">
            <a:extLst>
              <a:ext uri="{FF2B5EF4-FFF2-40B4-BE49-F238E27FC236}">
                <a16:creationId xmlns:a16="http://schemas.microsoft.com/office/drawing/2014/main" id="{49BFFED1-4058-579E-26DE-AAF7A3F2C967}"/>
              </a:ext>
            </a:extLst>
          </p:cNvPr>
          <p:cNvSpPr/>
          <p:nvPr/>
        </p:nvSpPr>
        <p:spPr>
          <a:xfrm>
            <a:off x="3046955"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79" name="Right Arrow 78">
            <a:extLst>
              <a:ext uri="{FF2B5EF4-FFF2-40B4-BE49-F238E27FC236}">
                <a16:creationId xmlns:a16="http://schemas.microsoft.com/office/drawing/2014/main" id="{820C26D4-0BB1-87E6-17D5-D6AFE323EF27}"/>
              </a:ext>
            </a:extLst>
          </p:cNvPr>
          <p:cNvSpPr/>
          <p:nvPr/>
        </p:nvSpPr>
        <p:spPr>
          <a:xfrm>
            <a:off x="4170570"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0" name="Right Arrow 79">
            <a:extLst>
              <a:ext uri="{FF2B5EF4-FFF2-40B4-BE49-F238E27FC236}">
                <a16:creationId xmlns:a16="http://schemas.microsoft.com/office/drawing/2014/main" id="{38D3B0EA-4BA9-BD34-2677-ED71DE85EBE8}"/>
              </a:ext>
            </a:extLst>
          </p:cNvPr>
          <p:cNvSpPr/>
          <p:nvPr/>
        </p:nvSpPr>
        <p:spPr>
          <a:xfrm>
            <a:off x="5892389"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1" name="Right Arrow 80">
            <a:extLst>
              <a:ext uri="{FF2B5EF4-FFF2-40B4-BE49-F238E27FC236}">
                <a16:creationId xmlns:a16="http://schemas.microsoft.com/office/drawing/2014/main" id="{5A19465D-C2BC-698F-4554-48246A6A9A0A}"/>
              </a:ext>
            </a:extLst>
          </p:cNvPr>
          <p:cNvSpPr/>
          <p:nvPr/>
        </p:nvSpPr>
        <p:spPr>
          <a:xfrm>
            <a:off x="7419738" y="1829284"/>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95" name="Rounded Rectangle 94">
            <a:extLst>
              <a:ext uri="{FF2B5EF4-FFF2-40B4-BE49-F238E27FC236}">
                <a16:creationId xmlns:a16="http://schemas.microsoft.com/office/drawing/2014/main" id="{677698B6-7322-ACC8-0985-26697E65322C}"/>
              </a:ext>
            </a:extLst>
          </p:cNvPr>
          <p:cNvSpPr/>
          <p:nvPr/>
        </p:nvSpPr>
        <p:spPr>
          <a:xfrm>
            <a:off x="4801056" y="1786313"/>
            <a:ext cx="848506" cy="294749"/>
          </a:xfrm>
          <a:prstGeom prst="roundRect">
            <a:avLst/>
          </a:pr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Sampling</a:t>
            </a:r>
          </a:p>
        </p:txBody>
      </p:sp>
      <p:grpSp>
        <p:nvGrpSpPr>
          <p:cNvPr id="41" name="Group 40">
            <a:extLst>
              <a:ext uri="{FF2B5EF4-FFF2-40B4-BE49-F238E27FC236}">
                <a16:creationId xmlns:a16="http://schemas.microsoft.com/office/drawing/2014/main" id="{249F8705-7485-9A57-E19C-6DB22A284B9B}"/>
              </a:ext>
            </a:extLst>
          </p:cNvPr>
          <p:cNvGrpSpPr/>
          <p:nvPr/>
        </p:nvGrpSpPr>
        <p:grpSpPr>
          <a:xfrm>
            <a:off x="6522869" y="1552943"/>
            <a:ext cx="821125" cy="703275"/>
            <a:chOff x="5961485" y="1446046"/>
            <a:chExt cx="821125" cy="703275"/>
          </a:xfrm>
        </p:grpSpPr>
        <p:pic>
          <p:nvPicPr>
            <p:cNvPr id="74" name="Picture 2" descr="Processor Icon Vector Art, Icons, and Graphics for Free Download">
              <a:extLst>
                <a:ext uri="{FF2B5EF4-FFF2-40B4-BE49-F238E27FC236}">
                  <a16:creationId xmlns:a16="http://schemas.microsoft.com/office/drawing/2014/main" id="{E75C115E-1B0E-EF88-0316-DDBA113A7C09}"/>
                </a:ext>
              </a:extLst>
            </p:cNvPr>
            <p:cNvPicPr>
              <a:picLocks noChangeAspect="1" noChangeArrowheads="1"/>
            </p:cNvPicPr>
            <p:nvPr/>
          </p:nvPicPr>
          <p:blipFill rotWithShape="1">
            <a:blip r:embed="rId5">
              <a:duotone>
                <a:schemeClr val="accent3">
                  <a:shade val="45000"/>
                  <a:satMod val="135000"/>
                </a:schemeClr>
                <a:prstClr val="white"/>
              </a:duotone>
              <a:extLst>
                <a:ext uri="{BEBA8EAE-BF5A-486C-A8C5-ECC9F3942E4B}">
                  <a14:imgProps xmlns:a14="http://schemas.microsoft.com/office/drawing/2010/main">
                    <a14:imgLayer r:embed="rId6">
                      <a14:imgEffect>
                        <a14:backgroundRemoval t="18232" b="82551" l="28073" r="71875">
                          <a14:foregroundMark x1="33750" y1="37324" x2="33750" y2="37324"/>
                          <a14:foregroundMark x1="29063" y1="37324" x2="29063" y2="37324"/>
                          <a14:foregroundMark x1="69375" y1="64085" x2="69375" y2="64085"/>
                          <a14:foregroundMark x1="69688" y1="53599" x2="69688" y2="53599"/>
                          <a14:foregroundMark x1="69688" y1="55321" x2="69688" y2="55321"/>
                          <a14:foregroundMark x1="69688" y1="45696" x2="69688" y2="45696"/>
                          <a14:foregroundMark x1="69688" y1="38185" x2="69688" y2="38185"/>
                          <a14:foregroundMark x1="69948" y1="64945" x2="69948" y2="64945"/>
                          <a14:foregroundMark x1="69688" y1="63224" x2="69688" y2="63224"/>
                          <a14:foregroundMark x1="70260" y1="62754" x2="70260" y2="62754"/>
                          <a14:foregroundMark x1="69375" y1="63693" x2="69375" y2="63693"/>
                          <a14:foregroundMark x1="69948" y1="54851" x2="69948" y2="54851"/>
                          <a14:foregroundMark x1="69948" y1="46088" x2="69948" y2="46088"/>
                          <a14:foregroundMark x1="69948" y1="37324" x2="69948" y2="37324"/>
                          <a14:foregroundMark x1="40677" y1="25900" x2="41094" y2="19718"/>
                          <a14:foregroundMark x1="46719" y1="21753" x2="46719" y2="18232"/>
                          <a14:foregroundMark x1="52656" y1="21362" x2="52656" y2="21362"/>
                          <a14:foregroundMark x1="68438" y1="38498" x2="71042" y2="38732"/>
                          <a14:foregroundMark x1="41250" y1="74648" x2="41250" y2="80595"/>
                          <a14:foregroundMark x1="56927" y1="76056" x2="57448" y2="81612"/>
                          <a14:foregroundMark x1="28073" y1="65336" x2="28958" y2="35759"/>
                          <a14:foregroundMark x1="39219" y1="82551" x2="56719" y2="80125"/>
                          <a14:foregroundMark x1="56719" y1="80125" x2="52083" y2="81534"/>
                          <a14:foregroundMark x1="70729" y1="66197" x2="70729" y2="34742"/>
                          <a14:foregroundMark x1="71875" y1="43192" x2="70729" y2="47418"/>
                        </a14:backgroundRemoval>
                      </a14:imgEffect>
                    </a14:imgLayer>
                  </a14:imgProps>
                </a:ext>
                <a:ext uri="{28A0092B-C50C-407E-A947-70E740481C1C}">
                  <a14:useLocalDpi xmlns:a14="http://schemas.microsoft.com/office/drawing/2010/main" val="0"/>
                </a:ext>
              </a:extLst>
            </a:blip>
            <a:srcRect l="27060" t="15956" r="25654" b="15629"/>
            <a:stretch/>
          </p:blipFill>
          <p:spPr bwMode="auto">
            <a:xfrm>
              <a:off x="5961485" y="1446046"/>
              <a:ext cx="821125" cy="70327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28,371 Analog Signal Images, Stock Photos &amp; Vectors | Shutterstock">
              <a:extLst>
                <a:ext uri="{FF2B5EF4-FFF2-40B4-BE49-F238E27FC236}">
                  <a16:creationId xmlns:a16="http://schemas.microsoft.com/office/drawing/2014/main" id="{14DD46E1-40B5-3E58-6547-FE40B8F9FD59}"/>
                </a:ext>
              </a:extLst>
            </p:cNvPr>
            <p:cNvPicPr>
              <a:picLocks noChangeAspect="1" noChangeArrowheads="1"/>
            </p:cNvPicPr>
            <p:nvPr/>
          </p:nvPicPr>
          <p:blipFill rotWithShape="1">
            <a:blip r:embed="rId7">
              <a:grayscl/>
              <a:extLst>
                <a:ext uri="{BEBA8EAE-BF5A-486C-A8C5-ECC9F3942E4B}">
                  <a14:imgProps xmlns:a14="http://schemas.microsoft.com/office/drawing/2010/main">
                    <a14:imgLayer r:embed="rId8">
                      <a14:imgEffect>
                        <a14:sharpenSoften amount="100000"/>
                      </a14:imgEffect>
                    </a14:imgLayer>
                  </a14:imgProps>
                </a:ext>
                <a:ext uri="{28A0092B-C50C-407E-A947-70E740481C1C}">
                  <a14:useLocalDpi xmlns:a14="http://schemas.microsoft.com/office/drawing/2010/main" val="0"/>
                </a:ext>
              </a:extLst>
            </a:blip>
            <a:srcRect l="55143" t="27613" r="8000" b="28962"/>
            <a:stretch/>
          </p:blipFill>
          <p:spPr bwMode="auto">
            <a:xfrm>
              <a:off x="6186359" y="1668658"/>
              <a:ext cx="365604" cy="159139"/>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Fourier transformation Icon - Free PNG &amp; SVG 221517 - Noun Project">
              <a:extLst>
                <a:ext uri="{FF2B5EF4-FFF2-40B4-BE49-F238E27FC236}">
                  <a16:creationId xmlns:a16="http://schemas.microsoft.com/office/drawing/2014/main" id="{20D948E0-6464-2DEB-F67A-7B2B59924D5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40275"/>
            <a:stretch/>
          </p:blipFill>
          <p:spPr bwMode="auto">
            <a:xfrm>
              <a:off x="6178238" y="1808389"/>
              <a:ext cx="387619" cy="205882"/>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FF1EBF0D-AEA8-2493-2208-C7C3A8EF4613}"/>
                </a:ext>
              </a:extLst>
            </p:cNvPr>
            <p:cNvSpPr txBox="1"/>
            <p:nvPr/>
          </p:nvSpPr>
          <p:spPr>
            <a:xfrm>
              <a:off x="6168294" y="1507871"/>
              <a:ext cx="365806" cy="246221"/>
            </a:xfrm>
            <a:prstGeom prst="rect">
              <a:avLst/>
            </a:prstGeom>
            <a:noFill/>
          </p:spPr>
          <p:txBody>
            <a:bodyPr wrap="none" rtlCol="0">
              <a:spAutoFit/>
            </a:bodyPr>
            <a:lstStyle/>
            <a:p>
              <a:r>
                <a:rPr lang="en-US" sz="1000" dirty="0"/>
                <a:t>FFT</a:t>
              </a:r>
            </a:p>
          </p:txBody>
        </p:sp>
      </p:grpSp>
      <p:pic>
        <p:nvPicPr>
          <p:cNvPr id="86" name="Picture 4" descr="Fourier transformation Icon - Free PNG &amp; SVG 221517 - Noun Project">
            <a:extLst>
              <a:ext uri="{FF2B5EF4-FFF2-40B4-BE49-F238E27FC236}">
                <a16:creationId xmlns:a16="http://schemas.microsoft.com/office/drawing/2014/main" id="{667366D4-A5A5-FE3C-EFE1-DCAB70A39E1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61434"/>
          <a:stretch/>
        </p:blipFill>
        <p:spPr bwMode="auto">
          <a:xfrm>
            <a:off x="7945927" y="1785394"/>
            <a:ext cx="919428" cy="31533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28,371 Analog Signal Images, Stock Photos &amp; Vectors | Shutterstock">
            <a:extLst>
              <a:ext uri="{FF2B5EF4-FFF2-40B4-BE49-F238E27FC236}">
                <a16:creationId xmlns:a16="http://schemas.microsoft.com/office/drawing/2014/main" id="{FE13C2C2-2BB9-204B-A59F-E51B98301DF9}"/>
              </a:ext>
            </a:extLst>
          </p:cNvPr>
          <p:cNvPicPr>
            <a:picLocks noChangeAspect="1" noChangeArrowheads="1"/>
          </p:cNvPicPr>
          <p:nvPr/>
        </p:nvPicPr>
        <p:blipFill rotWithShape="1">
          <a:blip r:embed="rId7">
            <a:grayscl/>
            <a:extLst>
              <a:ext uri="{BEBA8EAE-BF5A-486C-A8C5-ECC9F3942E4B}">
                <a14:imgProps xmlns:a14="http://schemas.microsoft.com/office/drawing/2010/main">
                  <a14:imgLayer r:embed="rId10">
                    <a14:imgEffect>
                      <a14:sharpenSoften amount="100000"/>
                    </a14:imgEffect>
                  </a14:imgLayer>
                </a14:imgProps>
              </a:ext>
              <a:ext uri="{28A0092B-C50C-407E-A947-70E740481C1C}">
                <a14:useLocalDpi xmlns:a14="http://schemas.microsoft.com/office/drawing/2010/main" val="0"/>
              </a:ext>
            </a:extLst>
          </a:blip>
          <a:srcRect l="7464" t="27222" r="55680" b="25322"/>
          <a:stretch/>
        </p:blipFill>
        <p:spPr bwMode="auto">
          <a:xfrm>
            <a:off x="4093576" y="2038589"/>
            <a:ext cx="538245" cy="256032"/>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28,371 Analog Signal Images, Stock Photos &amp; Vectors | Shutterstock">
            <a:extLst>
              <a:ext uri="{FF2B5EF4-FFF2-40B4-BE49-F238E27FC236}">
                <a16:creationId xmlns:a16="http://schemas.microsoft.com/office/drawing/2014/main" id="{FE320DE2-D13A-C8F8-8843-9C96E03C6768}"/>
              </a:ext>
            </a:extLst>
          </p:cNvPr>
          <p:cNvPicPr>
            <a:picLocks noChangeAspect="1" noChangeArrowheads="1"/>
          </p:cNvPicPr>
          <p:nvPr/>
        </p:nvPicPr>
        <p:blipFill rotWithShape="1">
          <a:blip r:embed="rId7">
            <a:grayscl/>
            <a:extLst>
              <a:ext uri="{BEBA8EAE-BF5A-486C-A8C5-ECC9F3942E4B}">
                <a14:imgProps xmlns:a14="http://schemas.microsoft.com/office/drawing/2010/main">
                  <a14:imgLayer r:embed="rId11">
                    <a14:imgEffect>
                      <a14:sharpenSoften amount="100000"/>
                    </a14:imgEffect>
                  </a14:imgLayer>
                </a14:imgProps>
              </a:ext>
              <a:ext uri="{28A0092B-C50C-407E-A947-70E740481C1C}">
                <a14:useLocalDpi xmlns:a14="http://schemas.microsoft.com/office/drawing/2010/main" val="0"/>
              </a:ext>
            </a:extLst>
          </a:blip>
          <a:srcRect l="55143" t="27613" r="8000" b="24931"/>
          <a:stretch/>
        </p:blipFill>
        <p:spPr bwMode="auto">
          <a:xfrm>
            <a:off x="5821762" y="2017291"/>
            <a:ext cx="536809" cy="255349"/>
          </a:xfrm>
          <a:prstGeom prst="rect">
            <a:avLst/>
          </a:prstGeom>
          <a:noFill/>
          <a:extLst>
            <a:ext uri="{909E8E84-426E-40DD-AFC4-6F175D3DCCD1}">
              <a14:hiddenFill xmlns:a14="http://schemas.microsoft.com/office/drawing/2010/main">
                <a:solidFill>
                  <a:srgbClr val="FFFFFF"/>
                </a:solidFill>
              </a14:hiddenFill>
            </a:ext>
          </a:extLst>
        </p:spPr>
      </p:pic>
      <p:sp>
        <p:nvSpPr>
          <p:cNvPr id="89" name="Right Arrow 88">
            <a:extLst>
              <a:ext uri="{FF2B5EF4-FFF2-40B4-BE49-F238E27FC236}">
                <a16:creationId xmlns:a16="http://schemas.microsoft.com/office/drawing/2014/main" id="{23C42A12-AA0C-2F3A-A6F4-3452553AF6EF}"/>
              </a:ext>
            </a:extLst>
          </p:cNvPr>
          <p:cNvSpPr/>
          <p:nvPr/>
        </p:nvSpPr>
        <p:spPr>
          <a:xfrm>
            <a:off x="8925836"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nvGrpSpPr>
          <p:cNvPr id="40" name="Group 39">
            <a:extLst>
              <a:ext uri="{FF2B5EF4-FFF2-40B4-BE49-F238E27FC236}">
                <a16:creationId xmlns:a16="http://schemas.microsoft.com/office/drawing/2014/main" id="{8361F275-0580-5C7D-0A42-FD26650F2789}"/>
              </a:ext>
            </a:extLst>
          </p:cNvPr>
          <p:cNvGrpSpPr/>
          <p:nvPr/>
        </p:nvGrpSpPr>
        <p:grpSpPr>
          <a:xfrm>
            <a:off x="9445018" y="1587846"/>
            <a:ext cx="821125" cy="703275"/>
            <a:chOff x="8509161" y="1431698"/>
            <a:chExt cx="821125" cy="703275"/>
          </a:xfrm>
        </p:grpSpPr>
        <p:pic>
          <p:nvPicPr>
            <p:cNvPr id="90" name="Picture 2" descr="Processor Icon Vector Art, Icons, and Graphics for Free Download">
              <a:extLst>
                <a:ext uri="{FF2B5EF4-FFF2-40B4-BE49-F238E27FC236}">
                  <a16:creationId xmlns:a16="http://schemas.microsoft.com/office/drawing/2014/main" id="{E08CB494-542D-3141-47A2-A272F46A7879}"/>
                </a:ext>
              </a:extLst>
            </p:cNvPr>
            <p:cNvPicPr>
              <a:picLocks noChangeAspect="1" noChangeArrowheads="1"/>
            </p:cNvPicPr>
            <p:nvPr/>
          </p:nvPicPr>
          <p:blipFill rotWithShape="1">
            <a:blip r:embed="rId5">
              <a:duotone>
                <a:schemeClr val="accent3">
                  <a:shade val="45000"/>
                  <a:satMod val="135000"/>
                </a:schemeClr>
                <a:prstClr val="white"/>
              </a:duotone>
              <a:extLst>
                <a:ext uri="{BEBA8EAE-BF5A-486C-A8C5-ECC9F3942E4B}">
                  <a14:imgProps xmlns:a14="http://schemas.microsoft.com/office/drawing/2010/main">
                    <a14:imgLayer r:embed="rId6">
                      <a14:imgEffect>
                        <a14:backgroundRemoval t="18232" b="82551" l="28073" r="71875">
                          <a14:foregroundMark x1="33750" y1="37324" x2="33750" y2="37324"/>
                          <a14:foregroundMark x1="29063" y1="37324" x2="29063" y2="37324"/>
                          <a14:foregroundMark x1="69375" y1="64085" x2="69375" y2="64085"/>
                          <a14:foregroundMark x1="69688" y1="53599" x2="69688" y2="53599"/>
                          <a14:foregroundMark x1="69688" y1="55321" x2="69688" y2="55321"/>
                          <a14:foregroundMark x1="69688" y1="45696" x2="69688" y2="45696"/>
                          <a14:foregroundMark x1="69688" y1="38185" x2="69688" y2="38185"/>
                          <a14:foregroundMark x1="69948" y1="64945" x2="69948" y2="64945"/>
                          <a14:foregroundMark x1="69688" y1="63224" x2="69688" y2="63224"/>
                          <a14:foregroundMark x1="70260" y1="62754" x2="70260" y2="62754"/>
                          <a14:foregroundMark x1="69375" y1="63693" x2="69375" y2="63693"/>
                          <a14:foregroundMark x1="69948" y1="54851" x2="69948" y2="54851"/>
                          <a14:foregroundMark x1="69948" y1="46088" x2="69948" y2="46088"/>
                          <a14:foregroundMark x1="69948" y1="37324" x2="69948" y2="37324"/>
                          <a14:foregroundMark x1="40677" y1="25900" x2="41094" y2="19718"/>
                          <a14:foregroundMark x1="46719" y1="21753" x2="46719" y2="18232"/>
                          <a14:foregroundMark x1="52656" y1="21362" x2="52656" y2="21362"/>
                          <a14:foregroundMark x1="68438" y1="38498" x2="71042" y2="38732"/>
                          <a14:foregroundMark x1="41250" y1="74648" x2="41250" y2="80595"/>
                          <a14:foregroundMark x1="56927" y1="76056" x2="57448" y2="81612"/>
                          <a14:foregroundMark x1="28073" y1="65336" x2="28958" y2="35759"/>
                          <a14:foregroundMark x1="39219" y1="82551" x2="56719" y2="80125"/>
                          <a14:foregroundMark x1="56719" y1="80125" x2="52083" y2="81534"/>
                          <a14:foregroundMark x1="70729" y1="66197" x2="70729" y2="34742"/>
                          <a14:foregroundMark x1="71875" y1="43192" x2="70729" y2="47418"/>
                        </a14:backgroundRemoval>
                      </a14:imgEffect>
                    </a14:imgLayer>
                  </a14:imgProps>
                </a:ext>
                <a:ext uri="{28A0092B-C50C-407E-A947-70E740481C1C}">
                  <a14:useLocalDpi xmlns:a14="http://schemas.microsoft.com/office/drawing/2010/main" val="0"/>
                </a:ext>
              </a:extLst>
            </a:blip>
            <a:srcRect l="27060" t="15956" r="25654" b="15629"/>
            <a:stretch/>
          </p:blipFill>
          <p:spPr bwMode="auto">
            <a:xfrm>
              <a:off x="8509161" y="1431698"/>
              <a:ext cx="821125" cy="703275"/>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6" descr="710+ Machine Learning Data Science Stock Photos, Pictures &amp; Royalty-Free  Images - iStock">
              <a:extLst>
                <a:ext uri="{FF2B5EF4-FFF2-40B4-BE49-F238E27FC236}">
                  <a16:creationId xmlns:a16="http://schemas.microsoft.com/office/drawing/2014/main" id="{F2EF6A21-5975-AF38-626C-3A6D3BAA6739}"/>
                </a:ext>
              </a:extLst>
            </p:cNvPr>
            <p:cNvPicPr>
              <a:picLocks noChangeAspect="1" noChangeArrowheads="1"/>
            </p:cNvPicPr>
            <p:nvPr/>
          </p:nvPicPr>
          <p:blipFill rotWithShape="1">
            <a:blip r:embed="rId12">
              <a:grayscl/>
              <a:extLst>
                <a:ext uri="{BEBA8EAE-BF5A-486C-A8C5-ECC9F3942E4B}">
                  <a14:imgProps xmlns:a14="http://schemas.microsoft.com/office/drawing/2010/main">
                    <a14:imgLayer r:embed="rId13">
                      <a14:imgEffect>
                        <a14:sharpenSoften amount="80000"/>
                      </a14:imgEffect>
                    </a14:imgLayer>
                  </a14:imgProps>
                </a:ext>
                <a:ext uri="{28A0092B-C50C-407E-A947-70E740481C1C}">
                  <a14:useLocalDpi xmlns:a14="http://schemas.microsoft.com/office/drawing/2010/main" val="0"/>
                </a:ext>
              </a:extLst>
            </a:blip>
            <a:srcRect l="8038" t="35563" r="68871" b="34622"/>
            <a:stretch/>
          </p:blipFill>
          <p:spPr bwMode="auto">
            <a:xfrm>
              <a:off x="8711917" y="1629246"/>
              <a:ext cx="385782" cy="249006"/>
            </a:xfrm>
            <a:prstGeom prst="rect">
              <a:avLst/>
            </a:prstGeom>
            <a:noFill/>
            <a:extLst>
              <a:ext uri="{909E8E84-426E-40DD-AFC4-6F175D3DCCD1}">
                <a14:hiddenFill xmlns:a14="http://schemas.microsoft.com/office/drawing/2010/main">
                  <a:solidFill>
                    <a:srgbClr val="FFFFFF"/>
                  </a:solidFill>
                </a14:hiddenFill>
              </a:ext>
            </a:extLst>
          </p:spPr>
        </p:pic>
      </p:grpSp>
      <p:sp>
        <p:nvSpPr>
          <p:cNvPr id="104" name="Rounded Rectangle 103">
            <a:extLst>
              <a:ext uri="{FF2B5EF4-FFF2-40B4-BE49-F238E27FC236}">
                <a16:creationId xmlns:a16="http://schemas.microsoft.com/office/drawing/2014/main" id="{A215973C-1A4A-8854-10B7-0CF82F9B8582}"/>
              </a:ext>
            </a:extLst>
          </p:cNvPr>
          <p:cNvSpPr/>
          <p:nvPr/>
        </p:nvSpPr>
        <p:spPr>
          <a:xfrm>
            <a:off x="1794848" y="1364131"/>
            <a:ext cx="8707933" cy="1476862"/>
          </a:xfrm>
          <a:prstGeom prst="roundRect">
            <a:avLst/>
          </a:prstGeom>
          <a:noFill/>
          <a:ln w="254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 name="Rectangle 4">
            <a:extLst>
              <a:ext uri="{FF2B5EF4-FFF2-40B4-BE49-F238E27FC236}">
                <a16:creationId xmlns:a16="http://schemas.microsoft.com/office/drawing/2014/main" id="{35FB96AD-B911-B117-8B9D-4D62D1135CDE}"/>
              </a:ext>
            </a:extLst>
          </p:cNvPr>
          <p:cNvSpPr/>
          <p:nvPr/>
        </p:nvSpPr>
        <p:spPr>
          <a:xfrm>
            <a:off x="0" y="602673"/>
            <a:ext cx="12192000" cy="124692"/>
          </a:xfrm>
          <a:prstGeom prst="rect">
            <a:avLst/>
          </a:prstGeom>
          <a:solidFill>
            <a:srgbClr val="7030A0">
              <a:alpha val="6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FDCFE95-7EB9-FDC7-D8B4-FD2B5B1D77D4}"/>
              </a:ext>
            </a:extLst>
          </p:cNvPr>
          <p:cNvSpPr txBox="1"/>
          <p:nvPr/>
        </p:nvSpPr>
        <p:spPr>
          <a:xfrm>
            <a:off x="714695" y="119041"/>
            <a:ext cx="1406667" cy="400110"/>
          </a:xfrm>
          <a:prstGeom prst="rect">
            <a:avLst/>
          </a:prstGeom>
          <a:noFill/>
        </p:spPr>
        <p:txBody>
          <a:bodyPr wrap="none" rtlCol="0">
            <a:spAutoFit/>
          </a:bodyPr>
          <a:lstStyle/>
          <a:p>
            <a:pPr algn="l"/>
            <a:r>
              <a:rPr lang="en-US" sz="2000" b="1" dirty="0">
                <a:solidFill>
                  <a:schemeClr val="accent2">
                    <a:lumMod val="75000"/>
                  </a:schemeClr>
                </a:solidFill>
                <a:latin typeface="Avenir Light" panose="020B0402020203020204" pitchFamily="34" charset="77"/>
              </a:rPr>
              <a:t>Motivation</a:t>
            </a:r>
          </a:p>
        </p:txBody>
      </p:sp>
      <p:sp>
        <p:nvSpPr>
          <p:cNvPr id="12" name="TextBox 11">
            <a:extLst>
              <a:ext uri="{FF2B5EF4-FFF2-40B4-BE49-F238E27FC236}">
                <a16:creationId xmlns:a16="http://schemas.microsoft.com/office/drawing/2014/main" id="{25E7A8B9-FF4B-0CBE-78AB-5949F66F98AE}"/>
              </a:ext>
            </a:extLst>
          </p:cNvPr>
          <p:cNvSpPr txBox="1"/>
          <p:nvPr/>
        </p:nvSpPr>
        <p:spPr>
          <a:xfrm>
            <a:off x="2978123" y="119041"/>
            <a:ext cx="596125" cy="369332"/>
          </a:xfrm>
          <a:prstGeom prst="rect">
            <a:avLst/>
          </a:prstGeom>
          <a:noFill/>
        </p:spPr>
        <p:txBody>
          <a:bodyPr wrap="none" rtlCol="0">
            <a:spAutoFit/>
          </a:bodyPr>
          <a:lstStyle/>
          <a:p>
            <a:pPr algn="l"/>
            <a:r>
              <a:rPr lang="en-US" dirty="0">
                <a:latin typeface="Avenir Light" panose="020B0402020203020204" pitchFamily="34" charset="77"/>
              </a:rPr>
              <a:t>Lyra</a:t>
            </a:r>
          </a:p>
        </p:txBody>
      </p:sp>
      <p:sp>
        <p:nvSpPr>
          <p:cNvPr id="13" name="TextBox 12">
            <a:extLst>
              <a:ext uri="{FF2B5EF4-FFF2-40B4-BE49-F238E27FC236}">
                <a16:creationId xmlns:a16="http://schemas.microsoft.com/office/drawing/2014/main" id="{E5F4FF15-9ADF-B77A-5094-41078E1694D7}"/>
              </a:ext>
            </a:extLst>
          </p:cNvPr>
          <p:cNvSpPr txBox="1"/>
          <p:nvPr/>
        </p:nvSpPr>
        <p:spPr>
          <a:xfrm>
            <a:off x="4516178" y="119041"/>
            <a:ext cx="1784719" cy="369332"/>
          </a:xfrm>
          <a:prstGeom prst="rect">
            <a:avLst/>
          </a:prstGeom>
          <a:noFill/>
        </p:spPr>
        <p:txBody>
          <a:bodyPr wrap="none" rtlCol="0">
            <a:spAutoFit/>
          </a:bodyPr>
          <a:lstStyle/>
          <a:p>
            <a:pPr algn="l"/>
            <a:r>
              <a:rPr lang="en-US" dirty="0">
                <a:latin typeface="Avenir Light" panose="020B0402020203020204" pitchFamily="34" charset="77"/>
              </a:rPr>
              <a:t>Structural filters</a:t>
            </a:r>
          </a:p>
        </p:txBody>
      </p:sp>
      <p:sp>
        <p:nvSpPr>
          <p:cNvPr id="14" name="TextBox 13">
            <a:extLst>
              <a:ext uri="{FF2B5EF4-FFF2-40B4-BE49-F238E27FC236}">
                <a16:creationId xmlns:a16="http://schemas.microsoft.com/office/drawing/2014/main" id="{27F0E2CE-4D40-5842-8D1A-4BFC0ABF6DF4}"/>
              </a:ext>
            </a:extLst>
          </p:cNvPr>
          <p:cNvSpPr txBox="1"/>
          <p:nvPr/>
        </p:nvSpPr>
        <p:spPr>
          <a:xfrm>
            <a:off x="7242826" y="119041"/>
            <a:ext cx="1819985" cy="369332"/>
          </a:xfrm>
          <a:prstGeom prst="rect">
            <a:avLst/>
          </a:prstGeom>
          <a:noFill/>
        </p:spPr>
        <p:txBody>
          <a:bodyPr wrap="none" rtlCol="0">
            <a:spAutoFit/>
          </a:bodyPr>
          <a:lstStyle/>
          <a:p>
            <a:pPr algn="l"/>
            <a:r>
              <a:rPr lang="en-US" dirty="0">
                <a:latin typeface="Avenir Light" panose="020B0402020203020204" pitchFamily="34" charset="77"/>
              </a:rPr>
              <a:t>Feasibility study</a:t>
            </a:r>
          </a:p>
        </p:txBody>
      </p:sp>
      <p:sp>
        <p:nvSpPr>
          <p:cNvPr id="15" name="Rectangle 14">
            <a:extLst>
              <a:ext uri="{FF2B5EF4-FFF2-40B4-BE49-F238E27FC236}">
                <a16:creationId xmlns:a16="http://schemas.microsoft.com/office/drawing/2014/main" id="{0CBA1901-EB28-DF14-5CE2-37C22F061C9A}"/>
              </a:ext>
            </a:extLst>
          </p:cNvPr>
          <p:cNvSpPr/>
          <p:nvPr/>
        </p:nvSpPr>
        <p:spPr>
          <a:xfrm>
            <a:off x="374073" y="561687"/>
            <a:ext cx="2036193" cy="81971"/>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5795B09-081A-6C85-749C-A29862947E05}"/>
              </a:ext>
            </a:extLst>
          </p:cNvPr>
          <p:cNvSpPr txBox="1"/>
          <p:nvPr/>
        </p:nvSpPr>
        <p:spPr>
          <a:xfrm>
            <a:off x="10004740" y="119041"/>
            <a:ext cx="1393971" cy="369332"/>
          </a:xfrm>
          <a:prstGeom prst="rect">
            <a:avLst/>
          </a:prstGeom>
          <a:noFill/>
        </p:spPr>
        <p:txBody>
          <a:bodyPr wrap="none" rtlCol="0">
            <a:spAutoFit/>
          </a:bodyPr>
          <a:lstStyle/>
          <a:p>
            <a:pPr algn="l"/>
            <a:r>
              <a:rPr lang="en-US" dirty="0">
                <a:latin typeface="Avenir Light" panose="020B0402020203020204" pitchFamily="34" charset="77"/>
              </a:rPr>
              <a:t>Future work</a:t>
            </a:r>
          </a:p>
        </p:txBody>
      </p:sp>
      <p:sp>
        <p:nvSpPr>
          <p:cNvPr id="71" name="TextBox 70">
            <a:extLst>
              <a:ext uri="{FF2B5EF4-FFF2-40B4-BE49-F238E27FC236}">
                <a16:creationId xmlns:a16="http://schemas.microsoft.com/office/drawing/2014/main" id="{6DD37AF1-3753-D86D-2C2C-CCD5DA663C11}"/>
              </a:ext>
            </a:extLst>
          </p:cNvPr>
          <p:cNvSpPr txBox="1"/>
          <p:nvPr/>
        </p:nvSpPr>
        <p:spPr>
          <a:xfrm>
            <a:off x="2057090" y="2434820"/>
            <a:ext cx="697628" cy="338554"/>
          </a:xfrm>
          <a:prstGeom prst="rect">
            <a:avLst/>
          </a:prstGeom>
          <a:noFill/>
        </p:spPr>
        <p:txBody>
          <a:bodyPr wrap="none" rtlCol="0">
            <a:spAutoFit/>
          </a:bodyPr>
          <a:lstStyle/>
          <a:p>
            <a:pPr algn="ctr"/>
            <a:r>
              <a:rPr lang="en-US" sz="1600" dirty="0">
                <a:latin typeface="Avenir Light" panose="020B0402020203020204" pitchFamily="34" charset="77"/>
              </a:rPr>
              <a:t>Event</a:t>
            </a:r>
          </a:p>
        </p:txBody>
      </p:sp>
      <p:sp>
        <p:nvSpPr>
          <p:cNvPr id="72" name="TextBox 71">
            <a:extLst>
              <a:ext uri="{FF2B5EF4-FFF2-40B4-BE49-F238E27FC236}">
                <a16:creationId xmlns:a16="http://schemas.microsoft.com/office/drawing/2014/main" id="{B7E0FB5D-68CA-2746-C5C1-14FDB2D835BE}"/>
              </a:ext>
            </a:extLst>
          </p:cNvPr>
          <p:cNvSpPr txBox="1"/>
          <p:nvPr/>
        </p:nvSpPr>
        <p:spPr>
          <a:xfrm>
            <a:off x="3097616" y="2424615"/>
            <a:ext cx="1291829" cy="338554"/>
          </a:xfrm>
          <a:prstGeom prst="rect">
            <a:avLst/>
          </a:prstGeom>
          <a:noFill/>
        </p:spPr>
        <p:txBody>
          <a:bodyPr wrap="none" rtlCol="0">
            <a:spAutoFit/>
          </a:bodyPr>
          <a:lstStyle/>
          <a:p>
            <a:pPr algn="ctr"/>
            <a:r>
              <a:rPr lang="en-US" sz="1600" dirty="0">
                <a:latin typeface="Avenir Light" panose="020B0402020203020204" pitchFamily="34" charset="77"/>
              </a:rPr>
              <a:t>Microphone</a:t>
            </a:r>
          </a:p>
        </p:txBody>
      </p:sp>
      <p:sp>
        <p:nvSpPr>
          <p:cNvPr id="70" name="TextBox 69">
            <a:extLst>
              <a:ext uri="{FF2B5EF4-FFF2-40B4-BE49-F238E27FC236}">
                <a16:creationId xmlns:a16="http://schemas.microsoft.com/office/drawing/2014/main" id="{FC1521AB-7F5D-A9A2-ACD4-7E5CD897D846}"/>
              </a:ext>
            </a:extLst>
          </p:cNvPr>
          <p:cNvSpPr txBox="1"/>
          <p:nvPr/>
        </p:nvSpPr>
        <p:spPr>
          <a:xfrm>
            <a:off x="4933269" y="2406051"/>
            <a:ext cx="622286" cy="338554"/>
          </a:xfrm>
          <a:prstGeom prst="rect">
            <a:avLst/>
          </a:prstGeom>
          <a:noFill/>
        </p:spPr>
        <p:txBody>
          <a:bodyPr wrap="none" rtlCol="0">
            <a:spAutoFit/>
          </a:bodyPr>
          <a:lstStyle/>
          <a:p>
            <a:pPr algn="ctr"/>
            <a:r>
              <a:rPr lang="en-US" sz="1600" dirty="0">
                <a:latin typeface="Avenir Light" panose="020B0402020203020204" pitchFamily="34" charset="77"/>
              </a:rPr>
              <a:t>ADC</a:t>
            </a:r>
          </a:p>
        </p:txBody>
      </p:sp>
      <p:sp>
        <p:nvSpPr>
          <p:cNvPr id="69" name="TextBox 68">
            <a:extLst>
              <a:ext uri="{FF2B5EF4-FFF2-40B4-BE49-F238E27FC236}">
                <a16:creationId xmlns:a16="http://schemas.microsoft.com/office/drawing/2014/main" id="{84F5E9EE-10ED-868B-FEF5-69A5EDEEC1E9}"/>
              </a:ext>
            </a:extLst>
          </p:cNvPr>
          <p:cNvSpPr txBox="1"/>
          <p:nvPr/>
        </p:nvSpPr>
        <p:spPr>
          <a:xfrm>
            <a:off x="6328275" y="2235169"/>
            <a:ext cx="1265090" cy="584775"/>
          </a:xfrm>
          <a:prstGeom prst="rect">
            <a:avLst/>
          </a:prstGeom>
          <a:noFill/>
        </p:spPr>
        <p:txBody>
          <a:bodyPr wrap="none" rtlCol="0">
            <a:spAutoFit/>
          </a:bodyPr>
          <a:lstStyle/>
          <a:p>
            <a:pPr algn="ctr"/>
            <a:r>
              <a:rPr lang="en-US" sz="1600" dirty="0">
                <a:latin typeface="Avenir Light" panose="020B0402020203020204" pitchFamily="34" charset="77"/>
              </a:rPr>
              <a:t>Fast Fourier</a:t>
            </a:r>
          </a:p>
          <a:p>
            <a:pPr algn="ctr"/>
            <a:r>
              <a:rPr lang="en-US" sz="1600" dirty="0">
                <a:latin typeface="Avenir Light" panose="020B0402020203020204" pitchFamily="34" charset="77"/>
              </a:rPr>
              <a:t>Transform</a:t>
            </a:r>
          </a:p>
        </p:txBody>
      </p:sp>
      <p:sp>
        <p:nvSpPr>
          <p:cNvPr id="73" name="TextBox 72">
            <a:extLst>
              <a:ext uri="{FF2B5EF4-FFF2-40B4-BE49-F238E27FC236}">
                <a16:creationId xmlns:a16="http://schemas.microsoft.com/office/drawing/2014/main" id="{D9C5BB9F-BA24-A604-7A82-07A84A832956}"/>
              </a:ext>
            </a:extLst>
          </p:cNvPr>
          <p:cNvSpPr txBox="1"/>
          <p:nvPr/>
        </p:nvSpPr>
        <p:spPr>
          <a:xfrm>
            <a:off x="7731817" y="2220553"/>
            <a:ext cx="1221296" cy="584775"/>
          </a:xfrm>
          <a:prstGeom prst="rect">
            <a:avLst/>
          </a:prstGeom>
          <a:noFill/>
        </p:spPr>
        <p:txBody>
          <a:bodyPr wrap="none" rtlCol="0">
            <a:spAutoFit/>
          </a:bodyPr>
          <a:lstStyle/>
          <a:p>
            <a:pPr algn="ctr"/>
            <a:r>
              <a:rPr lang="en-US" sz="1600" dirty="0">
                <a:latin typeface="Avenir Light" panose="020B0402020203020204" pitchFamily="34" charset="77"/>
              </a:rPr>
              <a:t>Fourier</a:t>
            </a:r>
          </a:p>
          <a:p>
            <a:pPr algn="ctr"/>
            <a:r>
              <a:rPr lang="en-US" sz="1600" dirty="0">
                <a:latin typeface="Avenir Light" panose="020B0402020203020204" pitchFamily="34" charset="77"/>
              </a:rPr>
              <a:t>coefficients</a:t>
            </a:r>
          </a:p>
        </p:txBody>
      </p:sp>
      <p:sp>
        <p:nvSpPr>
          <p:cNvPr id="92" name="TextBox 91">
            <a:extLst>
              <a:ext uri="{FF2B5EF4-FFF2-40B4-BE49-F238E27FC236}">
                <a16:creationId xmlns:a16="http://schemas.microsoft.com/office/drawing/2014/main" id="{273D9322-525B-9BF6-2334-DC69F89C7D12}"/>
              </a:ext>
            </a:extLst>
          </p:cNvPr>
          <p:cNvSpPr txBox="1"/>
          <p:nvPr/>
        </p:nvSpPr>
        <p:spPr>
          <a:xfrm>
            <a:off x="9165230" y="2393954"/>
            <a:ext cx="1380699" cy="338554"/>
          </a:xfrm>
          <a:prstGeom prst="rect">
            <a:avLst/>
          </a:prstGeom>
          <a:noFill/>
        </p:spPr>
        <p:txBody>
          <a:bodyPr wrap="none" rtlCol="0">
            <a:spAutoFit/>
          </a:bodyPr>
          <a:lstStyle/>
          <a:p>
            <a:pPr algn="ctr"/>
            <a:r>
              <a:rPr lang="en-US" sz="1600" dirty="0">
                <a:latin typeface="Avenir Light" panose="020B0402020203020204" pitchFamily="34" charset="77"/>
              </a:rPr>
              <a:t>Classification</a:t>
            </a:r>
          </a:p>
        </p:txBody>
      </p:sp>
      <p:sp>
        <p:nvSpPr>
          <p:cNvPr id="3" name="TextBox 2">
            <a:extLst>
              <a:ext uri="{FF2B5EF4-FFF2-40B4-BE49-F238E27FC236}">
                <a16:creationId xmlns:a16="http://schemas.microsoft.com/office/drawing/2014/main" id="{24581B1C-E446-F18F-E9BC-46802DE82159}"/>
              </a:ext>
            </a:extLst>
          </p:cNvPr>
          <p:cNvSpPr txBox="1"/>
          <p:nvPr/>
        </p:nvSpPr>
        <p:spPr>
          <a:xfrm>
            <a:off x="10004740" y="119041"/>
            <a:ext cx="1327608" cy="369332"/>
          </a:xfrm>
          <a:prstGeom prst="rect">
            <a:avLst/>
          </a:prstGeom>
          <a:solidFill>
            <a:schemeClr val="bg1"/>
          </a:solidFill>
        </p:spPr>
        <p:txBody>
          <a:bodyPr wrap="none" rtlCol="0">
            <a:spAutoFit/>
          </a:bodyPr>
          <a:lstStyle/>
          <a:p>
            <a:pPr algn="l"/>
            <a:r>
              <a:rPr lang="en-US" dirty="0">
                <a:latin typeface="Avenir Light" panose="020B0402020203020204" pitchFamily="34" charset="77"/>
              </a:rPr>
              <a:t>Conclusion</a:t>
            </a:r>
          </a:p>
        </p:txBody>
      </p:sp>
    </p:spTree>
    <p:extLst>
      <p:ext uri="{BB962C8B-B14F-4D97-AF65-F5344CB8AC3E}">
        <p14:creationId xmlns:p14="http://schemas.microsoft.com/office/powerpoint/2010/main" val="305625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20" descr="Person Speaking Icon Images – Browse 202,022 Stock Photos, Vectors, and  Video | Adobe Stock">
            <a:extLst>
              <a:ext uri="{FF2B5EF4-FFF2-40B4-BE49-F238E27FC236}">
                <a16:creationId xmlns:a16="http://schemas.microsoft.com/office/drawing/2014/main" id="{D6F329DF-0A04-769D-C810-14ED0554B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3416" y="1455842"/>
            <a:ext cx="1173960" cy="104402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0C49C3BF-A0DF-3B60-2366-7D42E878CBA9}"/>
              </a:ext>
            </a:extLst>
          </p:cNvPr>
          <p:cNvSpPr txBox="1"/>
          <p:nvPr/>
        </p:nvSpPr>
        <p:spPr>
          <a:xfrm>
            <a:off x="374168" y="934988"/>
            <a:ext cx="2775577" cy="461665"/>
          </a:xfrm>
          <a:prstGeom prst="rect">
            <a:avLst/>
          </a:prstGeom>
          <a:noFill/>
        </p:spPr>
        <p:txBody>
          <a:bodyPr wrap="square" rtlCol="0">
            <a:spAutoFit/>
          </a:bodyPr>
          <a:lstStyle/>
          <a:p>
            <a:pPr algn="l"/>
            <a:r>
              <a:rPr lang="en-US" sz="2400" dirty="0">
                <a:solidFill>
                  <a:schemeClr val="accent2">
                    <a:lumMod val="75000"/>
                  </a:schemeClr>
                </a:solidFill>
                <a:latin typeface="Avenir Light" panose="020B0402020203020204" pitchFamily="34" charset="77"/>
              </a:rPr>
              <a:t>Typical approach:</a:t>
            </a:r>
          </a:p>
        </p:txBody>
      </p:sp>
      <p:sp>
        <p:nvSpPr>
          <p:cNvPr id="32" name="Date Placeholder 31">
            <a:extLst>
              <a:ext uri="{FF2B5EF4-FFF2-40B4-BE49-F238E27FC236}">
                <a16:creationId xmlns:a16="http://schemas.microsoft.com/office/drawing/2014/main" id="{892D4B7B-11FA-B101-A023-5719461646EC}"/>
              </a:ext>
            </a:extLst>
          </p:cNvPr>
          <p:cNvSpPr>
            <a:spLocks noGrp="1"/>
          </p:cNvSpPr>
          <p:nvPr>
            <p:ph type="dt" sz="half" idx="10"/>
          </p:nvPr>
        </p:nvSpPr>
        <p:spPr/>
        <p:txBody>
          <a:bodyPr/>
          <a:lstStyle/>
          <a:p>
            <a:fld id="{93456559-B2C4-B14F-8F39-1E0F72997448}" type="datetime1">
              <a:rPr lang="en-US" smtClean="0"/>
              <a:t>5/10/23</a:t>
            </a:fld>
            <a:endParaRPr lang="en-US"/>
          </a:p>
        </p:txBody>
      </p:sp>
      <p:sp>
        <p:nvSpPr>
          <p:cNvPr id="36" name="Slide Number Placeholder 35">
            <a:extLst>
              <a:ext uri="{FF2B5EF4-FFF2-40B4-BE49-F238E27FC236}">
                <a16:creationId xmlns:a16="http://schemas.microsoft.com/office/drawing/2014/main" id="{81529CB3-3AF5-AEDA-A227-6C6715B36DF8}"/>
              </a:ext>
            </a:extLst>
          </p:cNvPr>
          <p:cNvSpPr>
            <a:spLocks noGrp="1"/>
          </p:cNvSpPr>
          <p:nvPr>
            <p:ph type="sldNum" sz="quarter" idx="12"/>
          </p:nvPr>
        </p:nvSpPr>
        <p:spPr/>
        <p:txBody>
          <a:bodyPr/>
          <a:lstStyle/>
          <a:p>
            <a:fld id="{B9AA8E4F-4E37-A645-924F-A3490AA4C4C1}" type="slidenum">
              <a:rPr lang="en-US" smtClean="0"/>
              <a:t>11</a:t>
            </a:fld>
            <a:endParaRPr lang="en-US"/>
          </a:p>
        </p:txBody>
      </p:sp>
      <p:sp>
        <p:nvSpPr>
          <p:cNvPr id="71" name="TextBox 70">
            <a:extLst>
              <a:ext uri="{FF2B5EF4-FFF2-40B4-BE49-F238E27FC236}">
                <a16:creationId xmlns:a16="http://schemas.microsoft.com/office/drawing/2014/main" id="{6DD37AF1-3753-D86D-2C2C-CCD5DA663C11}"/>
              </a:ext>
            </a:extLst>
          </p:cNvPr>
          <p:cNvSpPr txBox="1"/>
          <p:nvPr/>
        </p:nvSpPr>
        <p:spPr>
          <a:xfrm>
            <a:off x="1991393" y="2388067"/>
            <a:ext cx="825867" cy="400110"/>
          </a:xfrm>
          <a:prstGeom prst="rect">
            <a:avLst/>
          </a:prstGeom>
          <a:noFill/>
        </p:spPr>
        <p:txBody>
          <a:bodyPr wrap="none" rtlCol="0">
            <a:spAutoFit/>
          </a:bodyPr>
          <a:lstStyle/>
          <a:p>
            <a:pPr algn="ctr"/>
            <a:r>
              <a:rPr lang="en-US" sz="2000" dirty="0">
                <a:latin typeface="Avenir Light" panose="020B0402020203020204" pitchFamily="34" charset="77"/>
              </a:rPr>
              <a:t>Event</a:t>
            </a:r>
          </a:p>
        </p:txBody>
      </p:sp>
      <p:sp>
        <p:nvSpPr>
          <p:cNvPr id="72" name="TextBox 71">
            <a:extLst>
              <a:ext uri="{FF2B5EF4-FFF2-40B4-BE49-F238E27FC236}">
                <a16:creationId xmlns:a16="http://schemas.microsoft.com/office/drawing/2014/main" id="{B7E0FB5D-68CA-2746-C5C1-14FDB2D835BE}"/>
              </a:ext>
            </a:extLst>
          </p:cNvPr>
          <p:cNvSpPr txBox="1"/>
          <p:nvPr/>
        </p:nvSpPr>
        <p:spPr>
          <a:xfrm>
            <a:off x="3097616" y="2424615"/>
            <a:ext cx="1291829" cy="338554"/>
          </a:xfrm>
          <a:prstGeom prst="rect">
            <a:avLst/>
          </a:prstGeom>
          <a:noFill/>
        </p:spPr>
        <p:txBody>
          <a:bodyPr wrap="none" rtlCol="0">
            <a:spAutoFit/>
          </a:bodyPr>
          <a:lstStyle/>
          <a:p>
            <a:pPr algn="ctr"/>
            <a:r>
              <a:rPr lang="en-US" sz="1600" dirty="0">
                <a:latin typeface="Avenir Light" panose="020B0402020203020204" pitchFamily="34" charset="77"/>
              </a:rPr>
              <a:t>Microphone</a:t>
            </a:r>
          </a:p>
        </p:txBody>
      </p:sp>
      <p:pic>
        <p:nvPicPr>
          <p:cNvPr id="77" name="Picture 8" descr="Microphone - Free technology icons">
            <a:extLst>
              <a:ext uri="{FF2B5EF4-FFF2-40B4-BE49-F238E27FC236}">
                <a16:creationId xmlns:a16="http://schemas.microsoft.com/office/drawing/2014/main" id="{695D60DD-541F-6A40-FB20-D46F16707C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349" y="1801515"/>
            <a:ext cx="323403" cy="287606"/>
          </a:xfrm>
          <a:prstGeom prst="rect">
            <a:avLst/>
          </a:prstGeom>
          <a:noFill/>
          <a:extLst>
            <a:ext uri="{909E8E84-426E-40DD-AFC4-6F175D3DCCD1}">
              <a14:hiddenFill xmlns:a14="http://schemas.microsoft.com/office/drawing/2010/main">
                <a:solidFill>
                  <a:srgbClr val="FFFFFF"/>
                </a:solidFill>
              </a14:hiddenFill>
            </a:ext>
          </a:extLst>
        </p:spPr>
      </p:pic>
      <p:sp>
        <p:nvSpPr>
          <p:cNvPr id="79" name="Right Arrow 78">
            <a:extLst>
              <a:ext uri="{FF2B5EF4-FFF2-40B4-BE49-F238E27FC236}">
                <a16:creationId xmlns:a16="http://schemas.microsoft.com/office/drawing/2014/main" id="{820C26D4-0BB1-87E6-17D5-D6AFE323EF27}"/>
              </a:ext>
            </a:extLst>
          </p:cNvPr>
          <p:cNvSpPr/>
          <p:nvPr/>
        </p:nvSpPr>
        <p:spPr>
          <a:xfrm>
            <a:off x="4170570"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0" name="Right Arrow 79">
            <a:extLst>
              <a:ext uri="{FF2B5EF4-FFF2-40B4-BE49-F238E27FC236}">
                <a16:creationId xmlns:a16="http://schemas.microsoft.com/office/drawing/2014/main" id="{38D3B0EA-4BA9-BD34-2677-ED71DE85EBE8}"/>
              </a:ext>
            </a:extLst>
          </p:cNvPr>
          <p:cNvSpPr/>
          <p:nvPr/>
        </p:nvSpPr>
        <p:spPr>
          <a:xfrm>
            <a:off x="5892389"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1" name="Right Arrow 80">
            <a:extLst>
              <a:ext uri="{FF2B5EF4-FFF2-40B4-BE49-F238E27FC236}">
                <a16:creationId xmlns:a16="http://schemas.microsoft.com/office/drawing/2014/main" id="{5A19465D-C2BC-698F-4554-48246A6A9A0A}"/>
              </a:ext>
            </a:extLst>
          </p:cNvPr>
          <p:cNvSpPr/>
          <p:nvPr/>
        </p:nvSpPr>
        <p:spPr>
          <a:xfrm>
            <a:off x="7419738" y="1829284"/>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70" name="TextBox 69">
            <a:extLst>
              <a:ext uri="{FF2B5EF4-FFF2-40B4-BE49-F238E27FC236}">
                <a16:creationId xmlns:a16="http://schemas.microsoft.com/office/drawing/2014/main" id="{FC1521AB-7F5D-A9A2-ACD4-7E5CD897D846}"/>
              </a:ext>
            </a:extLst>
          </p:cNvPr>
          <p:cNvSpPr txBox="1"/>
          <p:nvPr/>
        </p:nvSpPr>
        <p:spPr>
          <a:xfrm>
            <a:off x="4933269" y="2406051"/>
            <a:ext cx="622286" cy="338554"/>
          </a:xfrm>
          <a:prstGeom prst="rect">
            <a:avLst/>
          </a:prstGeom>
          <a:noFill/>
        </p:spPr>
        <p:txBody>
          <a:bodyPr wrap="none" rtlCol="0">
            <a:spAutoFit/>
          </a:bodyPr>
          <a:lstStyle/>
          <a:p>
            <a:pPr algn="ctr"/>
            <a:r>
              <a:rPr lang="en-US" sz="1600" dirty="0">
                <a:latin typeface="Avenir Light" panose="020B0402020203020204" pitchFamily="34" charset="77"/>
              </a:rPr>
              <a:t>ADC</a:t>
            </a:r>
          </a:p>
        </p:txBody>
      </p:sp>
      <p:sp>
        <p:nvSpPr>
          <p:cNvPr id="95" name="Rounded Rectangle 94">
            <a:extLst>
              <a:ext uri="{FF2B5EF4-FFF2-40B4-BE49-F238E27FC236}">
                <a16:creationId xmlns:a16="http://schemas.microsoft.com/office/drawing/2014/main" id="{677698B6-7322-ACC8-0985-26697E65322C}"/>
              </a:ext>
            </a:extLst>
          </p:cNvPr>
          <p:cNvSpPr/>
          <p:nvPr/>
        </p:nvSpPr>
        <p:spPr>
          <a:xfrm>
            <a:off x="4801056" y="1786313"/>
            <a:ext cx="848506" cy="294749"/>
          </a:xfrm>
          <a:prstGeom prst="roundRect">
            <a:avLst/>
          </a:pr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Sampling</a:t>
            </a:r>
          </a:p>
        </p:txBody>
      </p:sp>
      <p:sp>
        <p:nvSpPr>
          <p:cNvPr id="69" name="TextBox 68">
            <a:extLst>
              <a:ext uri="{FF2B5EF4-FFF2-40B4-BE49-F238E27FC236}">
                <a16:creationId xmlns:a16="http://schemas.microsoft.com/office/drawing/2014/main" id="{84F5E9EE-10ED-868B-FEF5-69A5EDEEC1E9}"/>
              </a:ext>
            </a:extLst>
          </p:cNvPr>
          <p:cNvSpPr txBox="1"/>
          <p:nvPr/>
        </p:nvSpPr>
        <p:spPr>
          <a:xfrm>
            <a:off x="6328275" y="2235169"/>
            <a:ext cx="1265090" cy="584775"/>
          </a:xfrm>
          <a:prstGeom prst="rect">
            <a:avLst/>
          </a:prstGeom>
          <a:noFill/>
        </p:spPr>
        <p:txBody>
          <a:bodyPr wrap="none" rtlCol="0">
            <a:spAutoFit/>
          </a:bodyPr>
          <a:lstStyle/>
          <a:p>
            <a:pPr algn="ctr"/>
            <a:r>
              <a:rPr lang="en-US" sz="1600" dirty="0">
                <a:latin typeface="Avenir Light" panose="020B0402020203020204" pitchFamily="34" charset="77"/>
              </a:rPr>
              <a:t>Fast Fourier</a:t>
            </a:r>
          </a:p>
          <a:p>
            <a:pPr algn="ctr"/>
            <a:r>
              <a:rPr lang="en-US" sz="1600" dirty="0">
                <a:latin typeface="Avenir Light" panose="020B0402020203020204" pitchFamily="34" charset="77"/>
              </a:rPr>
              <a:t>Transform</a:t>
            </a:r>
          </a:p>
        </p:txBody>
      </p:sp>
      <p:grpSp>
        <p:nvGrpSpPr>
          <p:cNvPr id="41" name="Group 40">
            <a:extLst>
              <a:ext uri="{FF2B5EF4-FFF2-40B4-BE49-F238E27FC236}">
                <a16:creationId xmlns:a16="http://schemas.microsoft.com/office/drawing/2014/main" id="{249F8705-7485-9A57-E19C-6DB22A284B9B}"/>
              </a:ext>
            </a:extLst>
          </p:cNvPr>
          <p:cNvGrpSpPr/>
          <p:nvPr/>
        </p:nvGrpSpPr>
        <p:grpSpPr>
          <a:xfrm>
            <a:off x="6522869" y="1552943"/>
            <a:ext cx="821125" cy="703275"/>
            <a:chOff x="5961485" y="1446046"/>
            <a:chExt cx="821125" cy="703275"/>
          </a:xfrm>
        </p:grpSpPr>
        <p:pic>
          <p:nvPicPr>
            <p:cNvPr id="74" name="Picture 2" descr="Processor Icon Vector Art, Icons, and Graphics for Free Download">
              <a:extLst>
                <a:ext uri="{FF2B5EF4-FFF2-40B4-BE49-F238E27FC236}">
                  <a16:creationId xmlns:a16="http://schemas.microsoft.com/office/drawing/2014/main" id="{E75C115E-1B0E-EF88-0316-DDBA113A7C09}"/>
                </a:ext>
              </a:extLst>
            </p:cNvPr>
            <p:cNvPicPr>
              <a:picLocks noChangeAspect="1" noChangeArrowheads="1"/>
            </p:cNvPicPr>
            <p:nvPr/>
          </p:nvPicPr>
          <p:blipFill rotWithShape="1">
            <a:blip r:embed="rId5">
              <a:duotone>
                <a:schemeClr val="accent3">
                  <a:shade val="45000"/>
                  <a:satMod val="135000"/>
                </a:schemeClr>
                <a:prstClr val="white"/>
              </a:duotone>
              <a:extLst>
                <a:ext uri="{BEBA8EAE-BF5A-486C-A8C5-ECC9F3942E4B}">
                  <a14:imgProps xmlns:a14="http://schemas.microsoft.com/office/drawing/2010/main">
                    <a14:imgLayer r:embed="rId6">
                      <a14:imgEffect>
                        <a14:backgroundRemoval t="18232" b="82551" l="28073" r="71875">
                          <a14:foregroundMark x1="33750" y1="37324" x2="33750" y2="37324"/>
                          <a14:foregroundMark x1="29063" y1="37324" x2="29063" y2="37324"/>
                          <a14:foregroundMark x1="69375" y1="64085" x2="69375" y2="64085"/>
                          <a14:foregroundMark x1="69688" y1="53599" x2="69688" y2="53599"/>
                          <a14:foregroundMark x1="69688" y1="55321" x2="69688" y2="55321"/>
                          <a14:foregroundMark x1="69688" y1="45696" x2="69688" y2="45696"/>
                          <a14:foregroundMark x1="69688" y1="38185" x2="69688" y2="38185"/>
                          <a14:foregroundMark x1="69948" y1="64945" x2="69948" y2="64945"/>
                          <a14:foregroundMark x1="69688" y1="63224" x2="69688" y2="63224"/>
                          <a14:foregroundMark x1="70260" y1="62754" x2="70260" y2="62754"/>
                          <a14:foregroundMark x1="69375" y1="63693" x2="69375" y2="63693"/>
                          <a14:foregroundMark x1="69948" y1="54851" x2="69948" y2="54851"/>
                          <a14:foregroundMark x1="69948" y1="46088" x2="69948" y2="46088"/>
                          <a14:foregroundMark x1="69948" y1="37324" x2="69948" y2="37324"/>
                          <a14:foregroundMark x1="40677" y1="25900" x2="41094" y2="19718"/>
                          <a14:foregroundMark x1="46719" y1="21753" x2="46719" y2="18232"/>
                          <a14:foregroundMark x1="52656" y1="21362" x2="52656" y2="21362"/>
                          <a14:foregroundMark x1="68438" y1="38498" x2="71042" y2="38732"/>
                          <a14:foregroundMark x1="41250" y1="74648" x2="41250" y2="80595"/>
                          <a14:foregroundMark x1="56927" y1="76056" x2="57448" y2="81612"/>
                          <a14:foregroundMark x1="28073" y1="65336" x2="28958" y2="35759"/>
                          <a14:foregroundMark x1="39219" y1="82551" x2="56719" y2="80125"/>
                          <a14:foregroundMark x1="56719" y1="80125" x2="52083" y2="81534"/>
                          <a14:foregroundMark x1="70729" y1="66197" x2="70729" y2="34742"/>
                          <a14:foregroundMark x1="71875" y1="43192" x2="70729" y2="47418"/>
                        </a14:backgroundRemoval>
                      </a14:imgEffect>
                    </a14:imgLayer>
                  </a14:imgProps>
                </a:ext>
                <a:ext uri="{28A0092B-C50C-407E-A947-70E740481C1C}">
                  <a14:useLocalDpi xmlns:a14="http://schemas.microsoft.com/office/drawing/2010/main" val="0"/>
                </a:ext>
              </a:extLst>
            </a:blip>
            <a:srcRect l="27060" t="15956" r="25654" b="15629"/>
            <a:stretch/>
          </p:blipFill>
          <p:spPr bwMode="auto">
            <a:xfrm>
              <a:off x="5961485" y="1446046"/>
              <a:ext cx="821125" cy="70327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28,371 Analog Signal Images, Stock Photos &amp; Vectors | Shutterstock">
              <a:extLst>
                <a:ext uri="{FF2B5EF4-FFF2-40B4-BE49-F238E27FC236}">
                  <a16:creationId xmlns:a16="http://schemas.microsoft.com/office/drawing/2014/main" id="{14DD46E1-40B5-3E58-6547-FE40B8F9FD59}"/>
                </a:ext>
              </a:extLst>
            </p:cNvPr>
            <p:cNvPicPr>
              <a:picLocks noChangeAspect="1" noChangeArrowheads="1"/>
            </p:cNvPicPr>
            <p:nvPr/>
          </p:nvPicPr>
          <p:blipFill rotWithShape="1">
            <a:blip r:embed="rId7">
              <a:grayscl/>
              <a:extLst>
                <a:ext uri="{BEBA8EAE-BF5A-486C-A8C5-ECC9F3942E4B}">
                  <a14:imgProps xmlns:a14="http://schemas.microsoft.com/office/drawing/2010/main">
                    <a14:imgLayer r:embed="rId8">
                      <a14:imgEffect>
                        <a14:sharpenSoften amount="100000"/>
                      </a14:imgEffect>
                    </a14:imgLayer>
                  </a14:imgProps>
                </a:ext>
                <a:ext uri="{28A0092B-C50C-407E-A947-70E740481C1C}">
                  <a14:useLocalDpi xmlns:a14="http://schemas.microsoft.com/office/drawing/2010/main" val="0"/>
                </a:ext>
              </a:extLst>
            </a:blip>
            <a:srcRect l="55143" t="27613" r="8000" b="28962"/>
            <a:stretch/>
          </p:blipFill>
          <p:spPr bwMode="auto">
            <a:xfrm>
              <a:off x="6186359" y="1668658"/>
              <a:ext cx="365604" cy="159139"/>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Fourier transformation Icon - Free PNG &amp; SVG 221517 - Noun Project">
              <a:extLst>
                <a:ext uri="{FF2B5EF4-FFF2-40B4-BE49-F238E27FC236}">
                  <a16:creationId xmlns:a16="http://schemas.microsoft.com/office/drawing/2014/main" id="{20D948E0-6464-2DEB-F67A-7B2B59924D5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40275"/>
            <a:stretch/>
          </p:blipFill>
          <p:spPr bwMode="auto">
            <a:xfrm>
              <a:off x="6178238" y="1808389"/>
              <a:ext cx="387619" cy="205882"/>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FF1EBF0D-AEA8-2493-2208-C7C3A8EF4613}"/>
                </a:ext>
              </a:extLst>
            </p:cNvPr>
            <p:cNvSpPr txBox="1"/>
            <p:nvPr/>
          </p:nvSpPr>
          <p:spPr>
            <a:xfrm>
              <a:off x="6168294" y="1507871"/>
              <a:ext cx="365806" cy="246221"/>
            </a:xfrm>
            <a:prstGeom prst="rect">
              <a:avLst/>
            </a:prstGeom>
            <a:noFill/>
          </p:spPr>
          <p:txBody>
            <a:bodyPr wrap="none" rtlCol="0">
              <a:spAutoFit/>
            </a:bodyPr>
            <a:lstStyle/>
            <a:p>
              <a:r>
                <a:rPr lang="en-US" sz="1000" dirty="0"/>
                <a:t>FFT</a:t>
              </a:r>
            </a:p>
          </p:txBody>
        </p:sp>
      </p:grpSp>
      <p:sp>
        <p:nvSpPr>
          <p:cNvPr id="73" name="TextBox 72">
            <a:extLst>
              <a:ext uri="{FF2B5EF4-FFF2-40B4-BE49-F238E27FC236}">
                <a16:creationId xmlns:a16="http://schemas.microsoft.com/office/drawing/2014/main" id="{D9C5BB9F-BA24-A604-7A82-07A84A832956}"/>
              </a:ext>
            </a:extLst>
          </p:cNvPr>
          <p:cNvSpPr txBox="1"/>
          <p:nvPr/>
        </p:nvSpPr>
        <p:spPr>
          <a:xfrm>
            <a:off x="7731817" y="2220553"/>
            <a:ext cx="1221296" cy="584775"/>
          </a:xfrm>
          <a:prstGeom prst="rect">
            <a:avLst/>
          </a:prstGeom>
          <a:noFill/>
        </p:spPr>
        <p:txBody>
          <a:bodyPr wrap="none" rtlCol="0">
            <a:spAutoFit/>
          </a:bodyPr>
          <a:lstStyle/>
          <a:p>
            <a:pPr algn="ctr"/>
            <a:r>
              <a:rPr lang="en-US" sz="1600" dirty="0">
                <a:latin typeface="Avenir Light" panose="020B0402020203020204" pitchFamily="34" charset="77"/>
              </a:rPr>
              <a:t>Fourier</a:t>
            </a:r>
          </a:p>
          <a:p>
            <a:pPr algn="ctr"/>
            <a:r>
              <a:rPr lang="en-US" sz="1600" dirty="0">
                <a:latin typeface="Avenir Light" panose="020B0402020203020204" pitchFamily="34" charset="77"/>
              </a:rPr>
              <a:t>coefficients</a:t>
            </a:r>
          </a:p>
        </p:txBody>
      </p:sp>
      <p:pic>
        <p:nvPicPr>
          <p:cNvPr id="86" name="Picture 4" descr="Fourier transformation Icon - Free PNG &amp; SVG 221517 - Noun Project">
            <a:extLst>
              <a:ext uri="{FF2B5EF4-FFF2-40B4-BE49-F238E27FC236}">
                <a16:creationId xmlns:a16="http://schemas.microsoft.com/office/drawing/2014/main" id="{667366D4-A5A5-FE3C-EFE1-DCAB70A39E1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61434"/>
          <a:stretch/>
        </p:blipFill>
        <p:spPr bwMode="auto">
          <a:xfrm>
            <a:off x="7945927" y="1785394"/>
            <a:ext cx="919428" cy="31533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28,371 Analog Signal Images, Stock Photos &amp; Vectors | Shutterstock">
            <a:extLst>
              <a:ext uri="{FF2B5EF4-FFF2-40B4-BE49-F238E27FC236}">
                <a16:creationId xmlns:a16="http://schemas.microsoft.com/office/drawing/2014/main" id="{FE13C2C2-2BB9-204B-A59F-E51B98301DF9}"/>
              </a:ext>
            </a:extLst>
          </p:cNvPr>
          <p:cNvPicPr>
            <a:picLocks noChangeAspect="1" noChangeArrowheads="1"/>
          </p:cNvPicPr>
          <p:nvPr/>
        </p:nvPicPr>
        <p:blipFill rotWithShape="1">
          <a:blip r:embed="rId7">
            <a:grayscl/>
            <a:extLst>
              <a:ext uri="{BEBA8EAE-BF5A-486C-A8C5-ECC9F3942E4B}">
                <a14:imgProps xmlns:a14="http://schemas.microsoft.com/office/drawing/2010/main">
                  <a14:imgLayer r:embed="rId10">
                    <a14:imgEffect>
                      <a14:sharpenSoften amount="100000"/>
                    </a14:imgEffect>
                  </a14:imgLayer>
                </a14:imgProps>
              </a:ext>
              <a:ext uri="{28A0092B-C50C-407E-A947-70E740481C1C}">
                <a14:useLocalDpi xmlns:a14="http://schemas.microsoft.com/office/drawing/2010/main" val="0"/>
              </a:ext>
            </a:extLst>
          </a:blip>
          <a:srcRect l="7464" t="27222" r="55680" b="25322"/>
          <a:stretch/>
        </p:blipFill>
        <p:spPr bwMode="auto">
          <a:xfrm>
            <a:off x="4093576" y="2038589"/>
            <a:ext cx="538245" cy="256032"/>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28,371 Analog Signal Images, Stock Photos &amp; Vectors | Shutterstock">
            <a:extLst>
              <a:ext uri="{FF2B5EF4-FFF2-40B4-BE49-F238E27FC236}">
                <a16:creationId xmlns:a16="http://schemas.microsoft.com/office/drawing/2014/main" id="{FE320DE2-D13A-C8F8-8843-9C96E03C6768}"/>
              </a:ext>
            </a:extLst>
          </p:cNvPr>
          <p:cNvPicPr>
            <a:picLocks noChangeAspect="1" noChangeArrowheads="1"/>
          </p:cNvPicPr>
          <p:nvPr/>
        </p:nvPicPr>
        <p:blipFill rotWithShape="1">
          <a:blip r:embed="rId7">
            <a:grayscl/>
            <a:extLst>
              <a:ext uri="{BEBA8EAE-BF5A-486C-A8C5-ECC9F3942E4B}">
                <a14:imgProps xmlns:a14="http://schemas.microsoft.com/office/drawing/2010/main">
                  <a14:imgLayer r:embed="rId11">
                    <a14:imgEffect>
                      <a14:sharpenSoften amount="100000"/>
                    </a14:imgEffect>
                  </a14:imgLayer>
                </a14:imgProps>
              </a:ext>
              <a:ext uri="{28A0092B-C50C-407E-A947-70E740481C1C}">
                <a14:useLocalDpi xmlns:a14="http://schemas.microsoft.com/office/drawing/2010/main" val="0"/>
              </a:ext>
            </a:extLst>
          </a:blip>
          <a:srcRect l="55143" t="27613" r="8000" b="24931"/>
          <a:stretch/>
        </p:blipFill>
        <p:spPr bwMode="auto">
          <a:xfrm>
            <a:off x="5821762" y="2017291"/>
            <a:ext cx="536809" cy="255349"/>
          </a:xfrm>
          <a:prstGeom prst="rect">
            <a:avLst/>
          </a:prstGeom>
          <a:noFill/>
          <a:extLst>
            <a:ext uri="{909E8E84-426E-40DD-AFC4-6F175D3DCCD1}">
              <a14:hiddenFill xmlns:a14="http://schemas.microsoft.com/office/drawing/2010/main">
                <a:solidFill>
                  <a:srgbClr val="FFFFFF"/>
                </a:solidFill>
              </a14:hiddenFill>
            </a:ext>
          </a:extLst>
        </p:spPr>
      </p:pic>
      <p:sp>
        <p:nvSpPr>
          <p:cNvPr id="89" name="Right Arrow 88">
            <a:extLst>
              <a:ext uri="{FF2B5EF4-FFF2-40B4-BE49-F238E27FC236}">
                <a16:creationId xmlns:a16="http://schemas.microsoft.com/office/drawing/2014/main" id="{23C42A12-AA0C-2F3A-A6F4-3452553AF6EF}"/>
              </a:ext>
            </a:extLst>
          </p:cNvPr>
          <p:cNvSpPr/>
          <p:nvPr/>
        </p:nvSpPr>
        <p:spPr>
          <a:xfrm>
            <a:off x="8925836"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nvGrpSpPr>
          <p:cNvPr id="40" name="Group 39">
            <a:extLst>
              <a:ext uri="{FF2B5EF4-FFF2-40B4-BE49-F238E27FC236}">
                <a16:creationId xmlns:a16="http://schemas.microsoft.com/office/drawing/2014/main" id="{8361F275-0580-5C7D-0A42-FD26650F2789}"/>
              </a:ext>
            </a:extLst>
          </p:cNvPr>
          <p:cNvGrpSpPr/>
          <p:nvPr/>
        </p:nvGrpSpPr>
        <p:grpSpPr>
          <a:xfrm>
            <a:off x="9445018" y="1587846"/>
            <a:ext cx="821125" cy="703275"/>
            <a:chOff x="8509161" y="1431698"/>
            <a:chExt cx="821125" cy="703275"/>
          </a:xfrm>
        </p:grpSpPr>
        <p:pic>
          <p:nvPicPr>
            <p:cNvPr id="90" name="Picture 2" descr="Processor Icon Vector Art, Icons, and Graphics for Free Download">
              <a:extLst>
                <a:ext uri="{FF2B5EF4-FFF2-40B4-BE49-F238E27FC236}">
                  <a16:creationId xmlns:a16="http://schemas.microsoft.com/office/drawing/2014/main" id="{E08CB494-542D-3141-47A2-A272F46A7879}"/>
                </a:ext>
              </a:extLst>
            </p:cNvPr>
            <p:cNvPicPr>
              <a:picLocks noChangeAspect="1" noChangeArrowheads="1"/>
            </p:cNvPicPr>
            <p:nvPr/>
          </p:nvPicPr>
          <p:blipFill rotWithShape="1">
            <a:blip r:embed="rId5">
              <a:duotone>
                <a:schemeClr val="accent3">
                  <a:shade val="45000"/>
                  <a:satMod val="135000"/>
                </a:schemeClr>
                <a:prstClr val="white"/>
              </a:duotone>
              <a:extLst>
                <a:ext uri="{BEBA8EAE-BF5A-486C-A8C5-ECC9F3942E4B}">
                  <a14:imgProps xmlns:a14="http://schemas.microsoft.com/office/drawing/2010/main">
                    <a14:imgLayer r:embed="rId6">
                      <a14:imgEffect>
                        <a14:backgroundRemoval t="18232" b="82551" l="28073" r="71875">
                          <a14:foregroundMark x1="33750" y1="37324" x2="33750" y2="37324"/>
                          <a14:foregroundMark x1="29063" y1="37324" x2="29063" y2="37324"/>
                          <a14:foregroundMark x1="69375" y1="64085" x2="69375" y2="64085"/>
                          <a14:foregroundMark x1="69688" y1="53599" x2="69688" y2="53599"/>
                          <a14:foregroundMark x1="69688" y1="55321" x2="69688" y2="55321"/>
                          <a14:foregroundMark x1="69688" y1="45696" x2="69688" y2="45696"/>
                          <a14:foregroundMark x1="69688" y1="38185" x2="69688" y2="38185"/>
                          <a14:foregroundMark x1="69948" y1="64945" x2="69948" y2="64945"/>
                          <a14:foregroundMark x1="69688" y1="63224" x2="69688" y2="63224"/>
                          <a14:foregroundMark x1="70260" y1="62754" x2="70260" y2="62754"/>
                          <a14:foregroundMark x1="69375" y1="63693" x2="69375" y2="63693"/>
                          <a14:foregroundMark x1="69948" y1="54851" x2="69948" y2="54851"/>
                          <a14:foregroundMark x1="69948" y1="46088" x2="69948" y2="46088"/>
                          <a14:foregroundMark x1="69948" y1="37324" x2="69948" y2="37324"/>
                          <a14:foregroundMark x1="40677" y1="25900" x2="41094" y2="19718"/>
                          <a14:foregroundMark x1="46719" y1="21753" x2="46719" y2="18232"/>
                          <a14:foregroundMark x1="52656" y1="21362" x2="52656" y2="21362"/>
                          <a14:foregroundMark x1="68438" y1="38498" x2="71042" y2="38732"/>
                          <a14:foregroundMark x1="41250" y1="74648" x2="41250" y2="80595"/>
                          <a14:foregroundMark x1="56927" y1="76056" x2="57448" y2="81612"/>
                          <a14:foregroundMark x1="28073" y1="65336" x2="28958" y2="35759"/>
                          <a14:foregroundMark x1="39219" y1="82551" x2="56719" y2="80125"/>
                          <a14:foregroundMark x1="56719" y1="80125" x2="52083" y2="81534"/>
                          <a14:foregroundMark x1="70729" y1="66197" x2="70729" y2="34742"/>
                          <a14:foregroundMark x1="71875" y1="43192" x2="70729" y2="47418"/>
                        </a14:backgroundRemoval>
                      </a14:imgEffect>
                    </a14:imgLayer>
                  </a14:imgProps>
                </a:ext>
                <a:ext uri="{28A0092B-C50C-407E-A947-70E740481C1C}">
                  <a14:useLocalDpi xmlns:a14="http://schemas.microsoft.com/office/drawing/2010/main" val="0"/>
                </a:ext>
              </a:extLst>
            </a:blip>
            <a:srcRect l="27060" t="15956" r="25654" b="15629"/>
            <a:stretch/>
          </p:blipFill>
          <p:spPr bwMode="auto">
            <a:xfrm>
              <a:off x="8509161" y="1431698"/>
              <a:ext cx="821125" cy="703275"/>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6" descr="710+ Machine Learning Data Science Stock Photos, Pictures &amp; Royalty-Free  Images - iStock">
              <a:extLst>
                <a:ext uri="{FF2B5EF4-FFF2-40B4-BE49-F238E27FC236}">
                  <a16:creationId xmlns:a16="http://schemas.microsoft.com/office/drawing/2014/main" id="{F2EF6A21-5975-AF38-626C-3A6D3BAA6739}"/>
                </a:ext>
              </a:extLst>
            </p:cNvPr>
            <p:cNvPicPr>
              <a:picLocks noChangeAspect="1" noChangeArrowheads="1"/>
            </p:cNvPicPr>
            <p:nvPr/>
          </p:nvPicPr>
          <p:blipFill rotWithShape="1">
            <a:blip r:embed="rId12">
              <a:grayscl/>
              <a:extLst>
                <a:ext uri="{BEBA8EAE-BF5A-486C-A8C5-ECC9F3942E4B}">
                  <a14:imgProps xmlns:a14="http://schemas.microsoft.com/office/drawing/2010/main">
                    <a14:imgLayer r:embed="rId13">
                      <a14:imgEffect>
                        <a14:sharpenSoften amount="80000"/>
                      </a14:imgEffect>
                    </a14:imgLayer>
                  </a14:imgProps>
                </a:ext>
                <a:ext uri="{28A0092B-C50C-407E-A947-70E740481C1C}">
                  <a14:useLocalDpi xmlns:a14="http://schemas.microsoft.com/office/drawing/2010/main" val="0"/>
                </a:ext>
              </a:extLst>
            </a:blip>
            <a:srcRect l="8038" t="35563" r="68871" b="34622"/>
            <a:stretch/>
          </p:blipFill>
          <p:spPr bwMode="auto">
            <a:xfrm>
              <a:off x="8711917" y="1629246"/>
              <a:ext cx="385782" cy="249006"/>
            </a:xfrm>
            <a:prstGeom prst="rect">
              <a:avLst/>
            </a:prstGeom>
            <a:noFill/>
            <a:extLst>
              <a:ext uri="{909E8E84-426E-40DD-AFC4-6F175D3DCCD1}">
                <a14:hiddenFill xmlns:a14="http://schemas.microsoft.com/office/drawing/2010/main">
                  <a:solidFill>
                    <a:srgbClr val="FFFFFF"/>
                  </a:solidFill>
                </a14:hiddenFill>
              </a:ext>
            </a:extLst>
          </p:spPr>
        </p:pic>
      </p:grpSp>
      <p:sp>
        <p:nvSpPr>
          <p:cNvPr id="92" name="TextBox 91">
            <a:extLst>
              <a:ext uri="{FF2B5EF4-FFF2-40B4-BE49-F238E27FC236}">
                <a16:creationId xmlns:a16="http://schemas.microsoft.com/office/drawing/2014/main" id="{273D9322-525B-9BF6-2334-DC69F89C7D12}"/>
              </a:ext>
            </a:extLst>
          </p:cNvPr>
          <p:cNvSpPr txBox="1"/>
          <p:nvPr/>
        </p:nvSpPr>
        <p:spPr>
          <a:xfrm>
            <a:off x="9165230" y="2393954"/>
            <a:ext cx="1380699" cy="338554"/>
          </a:xfrm>
          <a:prstGeom prst="rect">
            <a:avLst/>
          </a:prstGeom>
          <a:noFill/>
        </p:spPr>
        <p:txBody>
          <a:bodyPr wrap="none" rtlCol="0">
            <a:spAutoFit/>
          </a:bodyPr>
          <a:lstStyle/>
          <a:p>
            <a:pPr algn="ctr"/>
            <a:r>
              <a:rPr lang="en-US" sz="1600" dirty="0">
                <a:latin typeface="Avenir Light" panose="020B0402020203020204" pitchFamily="34" charset="77"/>
              </a:rPr>
              <a:t>Classification</a:t>
            </a:r>
          </a:p>
        </p:txBody>
      </p:sp>
      <p:sp>
        <p:nvSpPr>
          <p:cNvPr id="104" name="Rounded Rectangle 103">
            <a:extLst>
              <a:ext uri="{FF2B5EF4-FFF2-40B4-BE49-F238E27FC236}">
                <a16:creationId xmlns:a16="http://schemas.microsoft.com/office/drawing/2014/main" id="{A215973C-1A4A-8854-10B7-0CF82F9B8582}"/>
              </a:ext>
            </a:extLst>
          </p:cNvPr>
          <p:cNvSpPr/>
          <p:nvPr/>
        </p:nvSpPr>
        <p:spPr>
          <a:xfrm>
            <a:off x="1794848" y="1364131"/>
            <a:ext cx="8707933" cy="1476862"/>
          </a:xfrm>
          <a:prstGeom prst="roundRect">
            <a:avLst/>
          </a:prstGeom>
          <a:noFill/>
          <a:ln w="254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 name="Rectangle 4">
            <a:extLst>
              <a:ext uri="{FF2B5EF4-FFF2-40B4-BE49-F238E27FC236}">
                <a16:creationId xmlns:a16="http://schemas.microsoft.com/office/drawing/2014/main" id="{35FB96AD-B911-B117-8B9D-4D62D1135CDE}"/>
              </a:ext>
            </a:extLst>
          </p:cNvPr>
          <p:cNvSpPr/>
          <p:nvPr/>
        </p:nvSpPr>
        <p:spPr>
          <a:xfrm>
            <a:off x="0" y="602673"/>
            <a:ext cx="12192000" cy="124692"/>
          </a:xfrm>
          <a:prstGeom prst="rect">
            <a:avLst/>
          </a:prstGeom>
          <a:solidFill>
            <a:srgbClr val="7030A0">
              <a:alpha val="6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FDCFE95-7EB9-FDC7-D8B4-FD2B5B1D77D4}"/>
              </a:ext>
            </a:extLst>
          </p:cNvPr>
          <p:cNvSpPr txBox="1"/>
          <p:nvPr/>
        </p:nvSpPr>
        <p:spPr>
          <a:xfrm>
            <a:off x="714695" y="119041"/>
            <a:ext cx="1406667" cy="400110"/>
          </a:xfrm>
          <a:prstGeom prst="rect">
            <a:avLst/>
          </a:prstGeom>
          <a:noFill/>
        </p:spPr>
        <p:txBody>
          <a:bodyPr wrap="none" rtlCol="0">
            <a:spAutoFit/>
          </a:bodyPr>
          <a:lstStyle/>
          <a:p>
            <a:pPr algn="l"/>
            <a:r>
              <a:rPr lang="en-US" sz="2000" b="1" dirty="0">
                <a:solidFill>
                  <a:schemeClr val="accent2">
                    <a:lumMod val="75000"/>
                  </a:schemeClr>
                </a:solidFill>
                <a:latin typeface="Avenir Light" panose="020B0402020203020204" pitchFamily="34" charset="77"/>
              </a:rPr>
              <a:t>Motivation</a:t>
            </a:r>
          </a:p>
        </p:txBody>
      </p:sp>
      <p:sp>
        <p:nvSpPr>
          <p:cNvPr id="12" name="TextBox 11">
            <a:extLst>
              <a:ext uri="{FF2B5EF4-FFF2-40B4-BE49-F238E27FC236}">
                <a16:creationId xmlns:a16="http://schemas.microsoft.com/office/drawing/2014/main" id="{25E7A8B9-FF4B-0CBE-78AB-5949F66F98AE}"/>
              </a:ext>
            </a:extLst>
          </p:cNvPr>
          <p:cNvSpPr txBox="1"/>
          <p:nvPr/>
        </p:nvSpPr>
        <p:spPr>
          <a:xfrm>
            <a:off x="2978123" y="119041"/>
            <a:ext cx="596125" cy="369332"/>
          </a:xfrm>
          <a:prstGeom prst="rect">
            <a:avLst/>
          </a:prstGeom>
          <a:noFill/>
        </p:spPr>
        <p:txBody>
          <a:bodyPr wrap="none" rtlCol="0">
            <a:spAutoFit/>
          </a:bodyPr>
          <a:lstStyle/>
          <a:p>
            <a:pPr algn="l"/>
            <a:r>
              <a:rPr lang="en-US" dirty="0">
                <a:latin typeface="Avenir Light" panose="020B0402020203020204" pitchFamily="34" charset="77"/>
              </a:rPr>
              <a:t>Lyra</a:t>
            </a:r>
          </a:p>
        </p:txBody>
      </p:sp>
      <p:sp>
        <p:nvSpPr>
          <p:cNvPr id="13" name="TextBox 12">
            <a:extLst>
              <a:ext uri="{FF2B5EF4-FFF2-40B4-BE49-F238E27FC236}">
                <a16:creationId xmlns:a16="http://schemas.microsoft.com/office/drawing/2014/main" id="{E5F4FF15-9ADF-B77A-5094-41078E1694D7}"/>
              </a:ext>
            </a:extLst>
          </p:cNvPr>
          <p:cNvSpPr txBox="1"/>
          <p:nvPr/>
        </p:nvSpPr>
        <p:spPr>
          <a:xfrm>
            <a:off x="4516178" y="119041"/>
            <a:ext cx="1784719" cy="369332"/>
          </a:xfrm>
          <a:prstGeom prst="rect">
            <a:avLst/>
          </a:prstGeom>
          <a:noFill/>
        </p:spPr>
        <p:txBody>
          <a:bodyPr wrap="none" rtlCol="0">
            <a:spAutoFit/>
          </a:bodyPr>
          <a:lstStyle/>
          <a:p>
            <a:pPr algn="l"/>
            <a:r>
              <a:rPr lang="en-US" dirty="0">
                <a:latin typeface="Avenir Light" panose="020B0402020203020204" pitchFamily="34" charset="77"/>
              </a:rPr>
              <a:t>Structural filters</a:t>
            </a:r>
          </a:p>
        </p:txBody>
      </p:sp>
      <p:sp>
        <p:nvSpPr>
          <p:cNvPr id="14" name="TextBox 13">
            <a:extLst>
              <a:ext uri="{FF2B5EF4-FFF2-40B4-BE49-F238E27FC236}">
                <a16:creationId xmlns:a16="http://schemas.microsoft.com/office/drawing/2014/main" id="{27F0E2CE-4D40-5842-8D1A-4BFC0ABF6DF4}"/>
              </a:ext>
            </a:extLst>
          </p:cNvPr>
          <p:cNvSpPr txBox="1"/>
          <p:nvPr/>
        </p:nvSpPr>
        <p:spPr>
          <a:xfrm>
            <a:off x="7242826" y="119041"/>
            <a:ext cx="1819985" cy="369332"/>
          </a:xfrm>
          <a:prstGeom prst="rect">
            <a:avLst/>
          </a:prstGeom>
          <a:noFill/>
        </p:spPr>
        <p:txBody>
          <a:bodyPr wrap="none" rtlCol="0">
            <a:spAutoFit/>
          </a:bodyPr>
          <a:lstStyle/>
          <a:p>
            <a:pPr algn="l"/>
            <a:r>
              <a:rPr lang="en-US" dirty="0">
                <a:latin typeface="Avenir Light" panose="020B0402020203020204" pitchFamily="34" charset="77"/>
              </a:rPr>
              <a:t>Feasibility study</a:t>
            </a:r>
          </a:p>
        </p:txBody>
      </p:sp>
      <p:sp>
        <p:nvSpPr>
          <p:cNvPr id="15" name="Rectangle 14">
            <a:extLst>
              <a:ext uri="{FF2B5EF4-FFF2-40B4-BE49-F238E27FC236}">
                <a16:creationId xmlns:a16="http://schemas.microsoft.com/office/drawing/2014/main" id="{0CBA1901-EB28-DF14-5CE2-37C22F061C9A}"/>
              </a:ext>
            </a:extLst>
          </p:cNvPr>
          <p:cNvSpPr/>
          <p:nvPr/>
        </p:nvSpPr>
        <p:spPr>
          <a:xfrm>
            <a:off x="374073" y="561687"/>
            <a:ext cx="2036193" cy="81971"/>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5795B09-081A-6C85-749C-A29862947E05}"/>
              </a:ext>
            </a:extLst>
          </p:cNvPr>
          <p:cNvSpPr txBox="1"/>
          <p:nvPr/>
        </p:nvSpPr>
        <p:spPr>
          <a:xfrm>
            <a:off x="10004740" y="119041"/>
            <a:ext cx="1393971" cy="369332"/>
          </a:xfrm>
          <a:prstGeom prst="rect">
            <a:avLst/>
          </a:prstGeom>
          <a:noFill/>
        </p:spPr>
        <p:txBody>
          <a:bodyPr wrap="none" rtlCol="0">
            <a:spAutoFit/>
          </a:bodyPr>
          <a:lstStyle/>
          <a:p>
            <a:pPr algn="l"/>
            <a:r>
              <a:rPr lang="en-US" dirty="0">
                <a:latin typeface="Avenir Light" panose="020B0402020203020204" pitchFamily="34" charset="77"/>
              </a:rPr>
              <a:t>Future work</a:t>
            </a:r>
          </a:p>
        </p:txBody>
      </p:sp>
      <p:sp>
        <p:nvSpPr>
          <p:cNvPr id="2" name="Right Arrow 1">
            <a:extLst>
              <a:ext uri="{FF2B5EF4-FFF2-40B4-BE49-F238E27FC236}">
                <a16:creationId xmlns:a16="http://schemas.microsoft.com/office/drawing/2014/main" id="{6B541FC8-47C8-8914-EDCA-C10DAAB91145}"/>
              </a:ext>
            </a:extLst>
          </p:cNvPr>
          <p:cNvSpPr/>
          <p:nvPr/>
        </p:nvSpPr>
        <p:spPr>
          <a:xfrm>
            <a:off x="2986244" y="1809234"/>
            <a:ext cx="490783" cy="228862"/>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extBox 2">
            <a:extLst>
              <a:ext uri="{FF2B5EF4-FFF2-40B4-BE49-F238E27FC236}">
                <a16:creationId xmlns:a16="http://schemas.microsoft.com/office/drawing/2014/main" id="{BD7E82A1-4D92-6A84-143E-8F0A7560FF10}"/>
              </a:ext>
            </a:extLst>
          </p:cNvPr>
          <p:cNvSpPr txBox="1"/>
          <p:nvPr/>
        </p:nvSpPr>
        <p:spPr>
          <a:xfrm>
            <a:off x="10004740" y="119041"/>
            <a:ext cx="1327608" cy="369332"/>
          </a:xfrm>
          <a:prstGeom prst="rect">
            <a:avLst/>
          </a:prstGeom>
          <a:solidFill>
            <a:schemeClr val="bg1"/>
          </a:solidFill>
        </p:spPr>
        <p:txBody>
          <a:bodyPr wrap="none" rtlCol="0">
            <a:spAutoFit/>
          </a:bodyPr>
          <a:lstStyle/>
          <a:p>
            <a:pPr algn="l"/>
            <a:r>
              <a:rPr lang="en-US" dirty="0">
                <a:latin typeface="Avenir Light" panose="020B0402020203020204" pitchFamily="34" charset="77"/>
              </a:rPr>
              <a:t>Conclusion</a:t>
            </a:r>
          </a:p>
        </p:txBody>
      </p:sp>
    </p:spTree>
    <p:extLst>
      <p:ext uri="{BB962C8B-B14F-4D97-AF65-F5344CB8AC3E}">
        <p14:creationId xmlns:p14="http://schemas.microsoft.com/office/powerpoint/2010/main" val="130559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20" descr="Person Speaking Icon Images – Browse 202,022 Stock Photos, Vectors, and  Video | Adobe Stock">
            <a:extLst>
              <a:ext uri="{FF2B5EF4-FFF2-40B4-BE49-F238E27FC236}">
                <a16:creationId xmlns:a16="http://schemas.microsoft.com/office/drawing/2014/main" id="{D6F329DF-0A04-769D-C810-14ED0554B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2090" y="1558492"/>
            <a:ext cx="900316" cy="800664"/>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0C49C3BF-A0DF-3B60-2366-7D42E878CBA9}"/>
              </a:ext>
            </a:extLst>
          </p:cNvPr>
          <p:cNvSpPr txBox="1"/>
          <p:nvPr/>
        </p:nvSpPr>
        <p:spPr>
          <a:xfrm>
            <a:off x="374168" y="934988"/>
            <a:ext cx="2775577" cy="461665"/>
          </a:xfrm>
          <a:prstGeom prst="rect">
            <a:avLst/>
          </a:prstGeom>
          <a:noFill/>
        </p:spPr>
        <p:txBody>
          <a:bodyPr wrap="square" rtlCol="0">
            <a:spAutoFit/>
          </a:bodyPr>
          <a:lstStyle/>
          <a:p>
            <a:pPr algn="l"/>
            <a:r>
              <a:rPr lang="en-US" sz="2400" dirty="0">
                <a:solidFill>
                  <a:schemeClr val="accent2">
                    <a:lumMod val="75000"/>
                  </a:schemeClr>
                </a:solidFill>
                <a:latin typeface="Avenir Light" panose="020B0402020203020204" pitchFamily="34" charset="77"/>
              </a:rPr>
              <a:t>Typical approach:</a:t>
            </a:r>
          </a:p>
        </p:txBody>
      </p:sp>
      <p:sp>
        <p:nvSpPr>
          <p:cNvPr id="32" name="Date Placeholder 31">
            <a:extLst>
              <a:ext uri="{FF2B5EF4-FFF2-40B4-BE49-F238E27FC236}">
                <a16:creationId xmlns:a16="http://schemas.microsoft.com/office/drawing/2014/main" id="{892D4B7B-11FA-B101-A023-5719461646EC}"/>
              </a:ext>
            </a:extLst>
          </p:cNvPr>
          <p:cNvSpPr>
            <a:spLocks noGrp="1"/>
          </p:cNvSpPr>
          <p:nvPr>
            <p:ph type="dt" sz="half" idx="10"/>
          </p:nvPr>
        </p:nvSpPr>
        <p:spPr/>
        <p:txBody>
          <a:bodyPr/>
          <a:lstStyle/>
          <a:p>
            <a:fld id="{93456559-B2C4-B14F-8F39-1E0F72997448}" type="datetime1">
              <a:rPr lang="en-US" smtClean="0"/>
              <a:t>5/10/23</a:t>
            </a:fld>
            <a:endParaRPr lang="en-US"/>
          </a:p>
        </p:txBody>
      </p:sp>
      <p:sp>
        <p:nvSpPr>
          <p:cNvPr id="36" name="Slide Number Placeholder 35">
            <a:extLst>
              <a:ext uri="{FF2B5EF4-FFF2-40B4-BE49-F238E27FC236}">
                <a16:creationId xmlns:a16="http://schemas.microsoft.com/office/drawing/2014/main" id="{81529CB3-3AF5-AEDA-A227-6C6715B36DF8}"/>
              </a:ext>
            </a:extLst>
          </p:cNvPr>
          <p:cNvSpPr>
            <a:spLocks noGrp="1"/>
          </p:cNvSpPr>
          <p:nvPr>
            <p:ph type="sldNum" sz="quarter" idx="12"/>
          </p:nvPr>
        </p:nvSpPr>
        <p:spPr/>
        <p:txBody>
          <a:bodyPr/>
          <a:lstStyle/>
          <a:p>
            <a:fld id="{B9AA8E4F-4E37-A645-924F-A3490AA4C4C1}" type="slidenum">
              <a:rPr lang="en-US" smtClean="0"/>
              <a:t>12</a:t>
            </a:fld>
            <a:endParaRPr lang="en-US"/>
          </a:p>
        </p:txBody>
      </p:sp>
      <p:pic>
        <p:nvPicPr>
          <p:cNvPr id="77" name="Picture 8" descr="Microphone - Free technology icons">
            <a:extLst>
              <a:ext uri="{FF2B5EF4-FFF2-40B4-BE49-F238E27FC236}">
                <a16:creationId xmlns:a16="http://schemas.microsoft.com/office/drawing/2014/main" id="{695D60DD-541F-6A40-FB20-D46F16707C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4095" y="1754380"/>
            <a:ext cx="413058" cy="367337"/>
          </a:xfrm>
          <a:prstGeom prst="rect">
            <a:avLst/>
          </a:prstGeom>
          <a:noFill/>
          <a:extLst>
            <a:ext uri="{909E8E84-426E-40DD-AFC4-6F175D3DCCD1}">
              <a14:hiddenFill xmlns:a14="http://schemas.microsoft.com/office/drawing/2010/main">
                <a:solidFill>
                  <a:srgbClr val="FFFFFF"/>
                </a:solidFill>
              </a14:hiddenFill>
            </a:ext>
          </a:extLst>
        </p:spPr>
      </p:pic>
      <p:sp>
        <p:nvSpPr>
          <p:cNvPr id="78" name="Right Arrow 77">
            <a:extLst>
              <a:ext uri="{FF2B5EF4-FFF2-40B4-BE49-F238E27FC236}">
                <a16:creationId xmlns:a16="http://schemas.microsoft.com/office/drawing/2014/main" id="{49BFFED1-4058-579E-26DE-AAF7A3F2C967}"/>
              </a:ext>
            </a:extLst>
          </p:cNvPr>
          <p:cNvSpPr/>
          <p:nvPr/>
        </p:nvSpPr>
        <p:spPr>
          <a:xfrm>
            <a:off x="3046955"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1" name="Right Arrow 80">
            <a:extLst>
              <a:ext uri="{FF2B5EF4-FFF2-40B4-BE49-F238E27FC236}">
                <a16:creationId xmlns:a16="http://schemas.microsoft.com/office/drawing/2014/main" id="{5A19465D-C2BC-698F-4554-48246A6A9A0A}"/>
              </a:ext>
            </a:extLst>
          </p:cNvPr>
          <p:cNvSpPr/>
          <p:nvPr/>
        </p:nvSpPr>
        <p:spPr>
          <a:xfrm>
            <a:off x="7419738" y="1829284"/>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95" name="Rounded Rectangle 94">
            <a:extLst>
              <a:ext uri="{FF2B5EF4-FFF2-40B4-BE49-F238E27FC236}">
                <a16:creationId xmlns:a16="http://schemas.microsoft.com/office/drawing/2014/main" id="{677698B6-7322-ACC8-0985-26697E65322C}"/>
              </a:ext>
            </a:extLst>
          </p:cNvPr>
          <p:cNvSpPr/>
          <p:nvPr/>
        </p:nvSpPr>
        <p:spPr>
          <a:xfrm>
            <a:off x="4801056" y="1786313"/>
            <a:ext cx="848506" cy="294749"/>
          </a:xfrm>
          <a:prstGeom prst="roundRect">
            <a:avLst/>
          </a:pr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Sampling</a:t>
            </a:r>
          </a:p>
        </p:txBody>
      </p:sp>
      <p:grpSp>
        <p:nvGrpSpPr>
          <p:cNvPr id="41" name="Group 40">
            <a:extLst>
              <a:ext uri="{FF2B5EF4-FFF2-40B4-BE49-F238E27FC236}">
                <a16:creationId xmlns:a16="http://schemas.microsoft.com/office/drawing/2014/main" id="{249F8705-7485-9A57-E19C-6DB22A284B9B}"/>
              </a:ext>
            </a:extLst>
          </p:cNvPr>
          <p:cNvGrpSpPr/>
          <p:nvPr/>
        </p:nvGrpSpPr>
        <p:grpSpPr>
          <a:xfrm>
            <a:off x="6522869" y="1552943"/>
            <a:ext cx="821125" cy="703275"/>
            <a:chOff x="5961485" y="1446046"/>
            <a:chExt cx="821125" cy="703275"/>
          </a:xfrm>
        </p:grpSpPr>
        <p:pic>
          <p:nvPicPr>
            <p:cNvPr id="74" name="Picture 2" descr="Processor Icon Vector Art, Icons, and Graphics for Free Download">
              <a:extLst>
                <a:ext uri="{FF2B5EF4-FFF2-40B4-BE49-F238E27FC236}">
                  <a16:creationId xmlns:a16="http://schemas.microsoft.com/office/drawing/2014/main" id="{E75C115E-1B0E-EF88-0316-DDBA113A7C09}"/>
                </a:ext>
              </a:extLst>
            </p:cNvPr>
            <p:cNvPicPr>
              <a:picLocks noChangeAspect="1" noChangeArrowheads="1"/>
            </p:cNvPicPr>
            <p:nvPr/>
          </p:nvPicPr>
          <p:blipFill rotWithShape="1">
            <a:blip r:embed="rId5">
              <a:duotone>
                <a:schemeClr val="accent3">
                  <a:shade val="45000"/>
                  <a:satMod val="135000"/>
                </a:schemeClr>
                <a:prstClr val="white"/>
              </a:duotone>
              <a:extLst>
                <a:ext uri="{BEBA8EAE-BF5A-486C-A8C5-ECC9F3942E4B}">
                  <a14:imgProps xmlns:a14="http://schemas.microsoft.com/office/drawing/2010/main">
                    <a14:imgLayer r:embed="rId6">
                      <a14:imgEffect>
                        <a14:backgroundRemoval t="18232" b="82551" l="28073" r="71875">
                          <a14:foregroundMark x1="33750" y1="37324" x2="33750" y2="37324"/>
                          <a14:foregroundMark x1="29063" y1="37324" x2="29063" y2="37324"/>
                          <a14:foregroundMark x1="69375" y1="64085" x2="69375" y2="64085"/>
                          <a14:foregroundMark x1="69688" y1="53599" x2="69688" y2="53599"/>
                          <a14:foregroundMark x1="69688" y1="55321" x2="69688" y2="55321"/>
                          <a14:foregroundMark x1="69688" y1="45696" x2="69688" y2="45696"/>
                          <a14:foregroundMark x1="69688" y1="38185" x2="69688" y2="38185"/>
                          <a14:foregroundMark x1="69948" y1="64945" x2="69948" y2="64945"/>
                          <a14:foregroundMark x1="69688" y1="63224" x2="69688" y2="63224"/>
                          <a14:foregroundMark x1="70260" y1="62754" x2="70260" y2="62754"/>
                          <a14:foregroundMark x1="69375" y1="63693" x2="69375" y2="63693"/>
                          <a14:foregroundMark x1="69948" y1="54851" x2="69948" y2="54851"/>
                          <a14:foregroundMark x1="69948" y1="46088" x2="69948" y2="46088"/>
                          <a14:foregroundMark x1="69948" y1="37324" x2="69948" y2="37324"/>
                          <a14:foregroundMark x1="40677" y1="25900" x2="41094" y2="19718"/>
                          <a14:foregroundMark x1="46719" y1="21753" x2="46719" y2="18232"/>
                          <a14:foregroundMark x1="52656" y1="21362" x2="52656" y2="21362"/>
                          <a14:foregroundMark x1="68438" y1="38498" x2="71042" y2="38732"/>
                          <a14:foregroundMark x1="41250" y1="74648" x2="41250" y2="80595"/>
                          <a14:foregroundMark x1="56927" y1="76056" x2="57448" y2="81612"/>
                          <a14:foregroundMark x1="28073" y1="65336" x2="28958" y2="35759"/>
                          <a14:foregroundMark x1="39219" y1="82551" x2="56719" y2="80125"/>
                          <a14:foregroundMark x1="56719" y1="80125" x2="52083" y2="81534"/>
                          <a14:foregroundMark x1="70729" y1="66197" x2="70729" y2="34742"/>
                          <a14:foregroundMark x1="71875" y1="43192" x2="70729" y2="47418"/>
                        </a14:backgroundRemoval>
                      </a14:imgEffect>
                    </a14:imgLayer>
                  </a14:imgProps>
                </a:ext>
                <a:ext uri="{28A0092B-C50C-407E-A947-70E740481C1C}">
                  <a14:useLocalDpi xmlns:a14="http://schemas.microsoft.com/office/drawing/2010/main" val="0"/>
                </a:ext>
              </a:extLst>
            </a:blip>
            <a:srcRect l="27060" t="15956" r="25654" b="15629"/>
            <a:stretch/>
          </p:blipFill>
          <p:spPr bwMode="auto">
            <a:xfrm>
              <a:off x="5961485" y="1446046"/>
              <a:ext cx="821125" cy="70327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28,371 Analog Signal Images, Stock Photos &amp; Vectors | Shutterstock">
              <a:extLst>
                <a:ext uri="{FF2B5EF4-FFF2-40B4-BE49-F238E27FC236}">
                  <a16:creationId xmlns:a16="http://schemas.microsoft.com/office/drawing/2014/main" id="{14DD46E1-40B5-3E58-6547-FE40B8F9FD59}"/>
                </a:ext>
              </a:extLst>
            </p:cNvPr>
            <p:cNvPicPr>
              <a:picLocks noChangeAspect="1" noChangeArrowheads="1"/>
            </p:cNvPicPr>
            <p:nvPr/>
          </p:nvPicPr>
          <p:blipFill rotWithShape="1">
            <a:blip r:embed="rId7">
              <a:grayscl/>
              <a:extLst>
                <a:ext uri="{BEBA8EAE-BF5A-486C-A8C5-ECC9F3942E4B}">
                  <a14:imgProps xmlns:a14="http://schemas.microsoft.com/office/drawing/2010/main">
                    <a14:imgLayer r:embed="rId8">
                      <a14:imgEffect>
                        <a14:sharpenSoften amount="100000"/>
                      </a14:imgEffect>
                    </a14:imgLayer>
                  </a14:imgProps>
                </a:ext>
                <a:ext uri="{28A0092B-C50C-407E-A947-70E740481C1C}">
                  <a14:useLocalDpi xmlns:a14="http://schemas.microsoft.com/office/drawing/2010/main" val="0"/>
                </a:ext>
              </a:extLst>
            </a:blip>
            <a:srcRect l="55143" t="27613" r="8000" b="28962"/>
            <a:stretch/>
          </p:blipFill>
          <p:spPr bwMode="auto">
            <a:xfrm>
              <a:off x="6186359" y="1668658"/>
              <a:ext cx="365604" cy="159139"/>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Fourier transformation Icon - Free PNG &amp; SVG 221517 - Noun Project">
              <a:extLst>
                <a:ext uri="{FF2B5EF4-FFF2-40B4-BE49-F238E27FC236}">
                  <a16:creationId xmlns:a16="http://schemas.microsoft.com/office/drawing/2014/main" id="{20D948E0-6464-2DEB-F67A-7B2B59924D5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40275"/>
            <a:stretch/>
          </p:blipFill>
          <p:spPr bwMode="auto">
            <a:xfrm>
              <a:off x="6178238" y="1808389"/>
              <a:ext cx="387619" cy="205882"/>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FF1EBF0D-AEA8-2493-2208-C7C3A8EF4613}"/>
                </a:ext>
              </a:extLst>
            </p:cNvPr>
            <p:cNvSpPr txBox="1"/>
            <p:nvPr/>
          </p:nvSpPr>
          <p:spPr>
            <a:xfrm>
              <a:off x="6168294" y="1507871"/>
              <a:ext cx="365806" cy="246221"/>
            </a:xfrm>
            <a:prstGeom prst="rect">
              <a:avLst/>
            </a:prstGeom>
            <a:noFill/>
          </p:spPr>
          <p:txBody>
            <a:bodyPr wrap="none" rtlCol="0">
              <a:spAutoFit/>
            </a:bodyPr>
            <a:lstStyle/>
            <a:p>
              <a:r>
                <a:rPr lang="en-US" sz="1000" dirty="0"/>
                <a:t>FFT</a:t>
              </a:r>
            </a:p>
          </p:txBody>
        </p:sp>
      </p:grpSp>
      <p:pic>
        <p:nvPicPr>
          <p:cNvPr id="86" name="Picture 4" descr="Fourier transformation Icon - Free PNG &amp; SVG 221517 - Noun Project">
            <a:extLst>
              <a:ext uri="{FF2B5EF4-FFF2-40B4-BE49-F238E27FC236}">
                <a16:creationId xmlns:a16="http://schemas.microsoft.com/office/drawing/2014/main" id="{667366D4-A5A5-FE3C-EFE1-DCAB70A39E1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61434"/>
          <a:stretch/>
        </p:blipFill>
        <p:spPr bwMode="auto">
          <a:xfrm>
            <a:off x="7945927" y="1785394"/>
            <a:ext cx="919428" cy="31533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28,371 Analog Signal Images, Stock Photos &amp; Vectors | Shutterstock">
            <a:extLst>
              <a:ext uri="{FF2B5EF4-FFF2-40B4-BE49-F238E27FC236}">
                <a16:creationId xmlns:a16="http://schemas.microsoft.com/office/drawing/2014/main" id="{FE13C2C2-2BB9-204B-A59F-E51B98301DF9}"/>
              </a:ext>
            </a:extLst>
          </p:cNvPr>
          <p:cNvPicPr>
            <a:picLocks noChangeAspect="1" noChangeArrowheads="1"/>
          </p:cNvPicPr>
          <p:nvPr/>
        </p:nvPicPr>
        <p:blipFill rotWithShape="1">
          <a:blip r:embed="rId7">
            <a:grayscl/>
            <a:extLst>
              <a:ext uri="{BEBA8EAE-BF5A-486C-A8C5-ECC9F3942E4B}">
                <a14:imgProps xmlns:a14="http://schemas.microsoft.com/office/drawing/2010/main">
                  <a14:imgLayer r:embed="rId10">
                    <a14:imgEffect>
                      <a14:sharpenSoften amount="100000"/>
                    </a14:imgEffect>
                  </a14:imgLayer>
                </a14:imgProps>
              </a:ext>
              <a:ext uri="{28A0092B-C50C-407E-A947-70E740481C1C}">
                <a14:useLocalDpi xmlns:a14="http://schemas.microsoft.com/office/drawing/2010/main" val="0"/>
              </a:ext>
            </a:extLst>
          </a:blip>
          <a:srcRect l="7464" t="27222" r="55680" b="25322"/>
          <a:stretch/>
        </p:blipFill>
        <p:spPr bwMode="auto">
          <a:xfrm>
            <a:off x="4006762" y="2054525"/>
            <a:ext cx="687459" cy="32701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28,371 Analog Signal Images, Stock Photos &amp; Vectors | Shutterstock">
            <a:extLst>
              <a:ext uri="{FF2B5EF4-FFF2-40B4-BE49-F238E27FC236}">
                <a16:creationId xmlns:a16="http://schemas.microsoft.com/office/drawing/2014/main" id="{FE320DE2-D13A-C8F8-8843-9C96E03C6768}"/>
              </a:ext>
            </a:extLst>
          </p:cNvPr>
          <p:cNvPicPr>
            <a:picLocks noChangeAspect="1" noChangeArrowheads="1"/>
          </p:cNvPicPr>
          <p:nvPr/>
        </p:nvPicPr>
        <p:blipFill rotWithShape="1">
          <a:blip r:embed="rId7">
            <a:grayscl/>
            <a:extLst>
              <a:ext uri="{BEBA8EAE-BF5A-486C-A8C5-ECC9F3942E4B}">
                <a14:imgProps xmlns:a14="http://schemas.microsoft.com/office/drawing/2010/main">
                  <a14:imgLayer r:embed="rId11">
                    <a14:imgEffect>
                      <a14:sharpenSoften amount="100000"/>
                    </a14:imgEffect>
                  </a14:imgLayer>
                </a14:imgProps>
              </a:ext>
              <a:ext uri="{28A0092B-C50C-407E-A947-70E740481C1C}">
                <a14:useLocalDpi xmlns:a14="http://schemas.microsoft.com/office/drawing/2010/main" val="0"/>
              </a:ext>
            </a:extLst>
          </a:blip>
          <a:srcRect l="55143" t="27613" r="8000" b="24931"/>
          <a:stretch/>
        </p:blipFill>
        <p:spPr bwMode="auto">
          <a:xfrm>
            <a:off x="5821762" y="2017291"/>
            <a:ext cx="536809" cy="255349"/>
          </a:xfrm>
          <a:prstGeom prst="rect">
            <a:avLst/>
          </a:prstGeom>
          <a:noFill/>
          <a:extLst>
            <a:ext uri="{909E8E84-426E-40DD-AFC4-6F175D3DCCD1}">
              <a14:hiddenFill xmlns:a14="http://schemas.microsoft.com/office/drawing/2010/main">
                <a:solidFill>
                  <a:srgbClr val="FFFFFF"/>
                </a:solidFill>
              </a14:hiddenFill>
            </a:ext>
          </a:extLst>
        </p:spPr>
      </p:pic>
      <p:sp>
        <p:nvSpPr>
          <p:cNvPr id="89" name="Right Arrow 88">
            <a:extLst>
              <a:ext uri="{FF2B5EF4-FFF2-40B4-BE49-F238E27FC236}">
                <a16:creationId xmlns:a16="http://schemas.microsoft.com/office/drawing/2014/main" id="{23C42A12-AA0C-2F3A-A6F4-3452553AF6EF}"/>
              </a:ext>
            </a:extLst>
          </p:cNvPr>
          <p:cNvSpPr/>
          <p:nvPr/>
        </p:nvSpPr>
        <p:spPr>
          <a:xfrm>
            <a:off x="8925836"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nvGrpSpPr>
          <p:cNvPr id="40" name="Group 39">
            <a:extLst>
              <a:ext uri="{FF2B5EF4-FFF2-40B4-BE49-F238E27FC236}">
                <a16:creationId xmlns:a16="http://schemas.microsoft.com/office/drawing/2014/main" id="{8361F275-0580-5C7D-0A42-FD26650F2789}"/>
              </a:ext>
            </a:extLst>
          </p:cNvPr>
          <p:cNvGrpSpPr/>
          <p:nvPr/>
        </p:nvGrpSpPr>
        <p:grpSpPr>
          <a:xfrm>
            <a:off x="9445018" y="1587846"/>
            <a:ext cx="821125" cy="703275"/>
            <a:chOff x="8509161" y="1431698"/>
            <a:chExt cx="821125" cy="703275"/>
          </a:xfrm>
        </p:grpSpPr>
        <p:pic>
          <p:nvPicPr>
            <p:cNvPr id="90" name="Picture 2" descr="Processor Icon Vector Art, Icons, and Graphics for Free Download">
              <a:extLst>
                <a:ext uri="{FF2B5EF4-FFF2-40B4-BE49-F238E27FC236}">
                  <a16:creationId xmlns:a16="http://schemas.microsoft.com/office/drawing/2014/main" id="{E08CB494-542D-3141-47A2-A272F46A7879}"/>
                </a:ext>
              </a:extLst>
            </p:cNvPr>
            <p:cNvPicPr>
              <a:picLocks noChangeAspect="1" noChangeArrowheads="1"/>
            </p:cNvPicPr>
            <p:nvPr/>
          </p:nvPicPr>
          <p:blipFill rotWithShape="1">
            <a:blip r:embed="rId5">
              <a:duotone>
                <a:schemeClr val="accent3">
                  <a:shade val="45000"/>
                  <a:satMod val="135000"/>
                </a:schemeClr>
                <a:prstClr val="white"/>
              </a:duotone>
              <a:extLst>
                <a:ext uri="{BEBA8EAE-BF5A-486C-A8C5-ECC9F3942E4B}">
                  <a14:imgProps xmlns:a14="http://schemas.microsoft.com/office/drawing/2010/main">
                    <a14:imgLayer r:embed="rId6">
                      <a14:imgEffect>
                        <a14:backgroundRemoval t="18232" b="82551" l="28073" r="71875">
                          <a14:foregroundMark x1="33750" y1="37324" x2="33750" y2="37324"/>
                          <a14:foregroundMark x1="29063" y1="37324" x2="29063" y2="37324"/>
                          <a14:foregroundMark x1="69375" y1="64085" x2="69375" y2="64085"/>
                          <a14:foregroundMark x1="69688" y1="53599" x2="69688" y2="53599"/>
                          <a14:foregroundMark x1="69688" y1="55321" x2="69688" y2="55321"/>
                          <a14:foregroundMark x1="69688" y1="45696" x2="69688" y2="45696"/>
                          <a14:foregroundMark x1="69688" y1="38185" x2="69688" y2="38185"/>
                          <a14:foregroundMark x1="69948" y1="64945" x2="69948" y2="64945"/>
                          <a14:foregroundMark x1="69688" y1="63224" x2="69688" y2="63224"/>
                          <a14:foregroundMark x1="70260" y1="62754" x2="70260" y2="62754"/>
                          <a14:foregroundMark x1="69375" y1="63693" x2="69375" y2="63693"/>
                          <a14:foregroundMark x1="69948" y1="54851" x2="69948" y2="54851"/>
                          <a14:foregroundMark x1="69948" y1="46088" x2="69948" y2="46088"/>
                          <a14:foregroundMark x1="69948" y1="37324" x2="69948" y2="37324"/>
                          <a14:foregroundMark x1="40677" y1="25900" x2="41094" y2="19718"/>
                          <a14:foregroundMark x1="46719" y1="21753" x2="46719" y2="18232"/>
                          <a14:foregroundMark x1="52656" y1="21362" x2="52656" y2="21362"/>
                          <a14:foregroundMark x1="68438" y1="38498" x2="71042" y2="38732"/>
                          <a14:foregroundMark x1="41250" y1="74648" x2="41250" y2="80595"/>
                          <a14:foregroundMark x1="56927" y1="76056" x2="57448" y2="81612"/>
                          <a14:foregroundMark x1="28073" y1="65336" x2="28958" y2="35759"/>
                          <a14:foregroundMark x1="39219" y1="82551" x2="56719" y2="80125"/>
                          <a14:foregroundMark x1="56719" y1="80125" x2="52083" y2="81534"/>
                          <a14:foregroundMark x1="70729" y1="66197" x2="70729" y2="34742"/>
                          <a14:foregroundMark x1="71875" y1="43192" x2="70729" y2="47418"/>
                        </a14:backgroundRemoval>
                      </a14:imgEffect>
                    </a14:imgLayer>
                  </a14:imgProps>
                </a:ext>
                <a:ext uri="{28A0092B-C50C-407E-A947-70E740481C1C}">
                  <a14:useLocalDpi xmlns:a14="http://schemas.microsoft.com/office/drawing/2010/main" val="0"/>
                </a:ext>
              </a:extLst>
            </a:blip>
            <a:srcRect l="27060" t="15956" r="25654" b="15629"/>
            <a:stretch/>
          </p:blipFill>
          <p:spPr bwMode="auto">
            <a:xfrm>
              <a:off x="8509161" y="1431698"/>
              <a:ext cx="821125" cy="703275"/>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6" descr="710+ Machine Learning Data Science Stock Photos, Pictures &amp; Royalty-Free  Images - iStock">
              <a:extLst>
                <a:ext uri="{FF2B5EF4-FFF2-40B4-BE49-F238E27FC236}">
                  <a16:creationId xmlns:a16="http://schemas.microsoft.com/office/drawing/2014/main" id="{F2EF6A21-5975-AF38-626C-3A6D3BAA6739}"/>
                </a:ext>
              </a:extLst>
            </p:cNvPr>
            <p:cNvPicPr>
              <a:picLocks noChangeAspect="1" noChangeArrowheads="1"/>
            </p:cNvPicPr>
            <p:nvPr/>
          </p:nvPicPr>
          <p:blipFill rotWithShape="1">
            <a:blip r:embed="rId12">
              <a:grayscl/>
              <a:extLst>
                <a:ext uri="{BEBA8EAE-BF5A-486C-A8C5-ECC9F3942E4B}">
                  <a14:imgProps xmlns:a14="http://schemas.microsoft.com/office/drawing/2010/main">
                    <a14:imgLayer r:embed="rId13">
                      <a14:imgEffect>
                        <a14:sharpenSoften amount="80000"/>
                      </a14:imgEffect>
                    </a14:imgLayer>
                  </a14:imgProps>
                </a:ext>
                <a:ext uri="{28A0092B-C50C-407E-A947-70E740481C1C}">
                  <a14:useLocalDpi xmlns:a14="http://schemas.microsoft.com/office/drawing/2010/main" val="0"/>
                </a:ext>
              </a:extLst>
            </a:blip>
            <a:srcRect l="8038" t="35563" r="68871" b="34622"/>
            <a:stretch/>
          </p:blipFill>
          <p:spPr bwMode="auto">
            <a:xfrm>
              <a:off x="8711917" y="1629246"/>
              <a:ext cx="385782" cy="249006"/>
            </a:xfrm>
            <a:prstGeom prst="rect">
              <a:avLst/>
            </a:prstGeom>
            <a:noFill/>
            <a:extLst>
              <a:ext uri="{909E8E84-426E-40DD-AFC4-6F175D3DCCD1}">
                <a14:hiddenFill xmlns:a14="http://schemas.microsoft.com/office/drawing/2010/main">
                  <a:solidFill>
                    <a:srgbClr val="FFFFFF"/>
                  </a:solidFill>
                </a14:hiddenFill>
              </a:ext>
            </a:extLst>
          </p:spPr>
        </p:pic>
      </p:grpSp>
      <p:sp>
        <p:nvSpPr>
          <p:cNvPr id="104" name="Rounded Rectangle 103">
            <a:extLst>
              <a:ext uri="{FF2B5EF4-FFF2-40B4-BE49-F238E27FC236}">
                <a16:creationId xmlns:a16="http://schemas.microsoft.com/office/drawing/2014/main" id="{A215973C-1A4A-8854-10B7-0CF82F9B8582}"/>
              </a:ext>
            </a:extLst>
          </p:cNvPr>
          <p:cNvSpPr/>
          <p:nvPr/>
        </p:nvSpPr>
        <p:spPr>
          <a:xfrm>
            <a:off x="1794848" y="1364131"/>
            <a:ext cx="8707933" cy="1476862"/>
          </a:xfrm>
          <a:prstGeom prst="roundRect">
            <a:avLst/>
          </a:prstGeom>
          <a:noFill/>
          <a:ln w="254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 name="Rectangle 4">
            <a:extLst>
              <a:ext uri="{FF2B5EF4-FFF2-40B4-BE49-F238E27FC236}">
                <a16:creationId xmlns:a16="http://schemas.microsoft.com/office/drawing/2014/main" id="{35FB96AD-B911-B117-8B9D-4D62D1135CDE}"/>
              </a:ext>
            </a:extLst>
          </p:cNvPr>
          <p:cNvSpPr/>
          <p:nvPr/>
        </p:nvSpPr>
        <p:spPr>
          <a:xfrm>
            <a:off x="0" y="602673"/>
            <a:ext cx="12192000" cy="124692"/>
          </a:xfrm>
          <a:prstGeom prst="rect">
            <a:avLst/>
          </a:prstGeom>
          <a:solidFill>
            <a:srgbClr val="7030A0">
              <a:alpha val="6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FDCFE95-7EB9-FDC7-D8B4-FD2B5B1D77D4}"/>
              </a:ext>
            </a:extLst>
          </p:cNvPr>
          <p:cNvSpPr txBox="1"/>
          <p:nvPr/>
        </p:nvSpPr>
        <p:spPr>
          <a:xfrm>
            <a:off x="714695" y="119041"/>
            <a:ext cx="1406667" cy="400110"/>
          </a:xfrm>
          <a:prstGeom prst="rect">
            <a:avLst/>
          </a:prstGeom>
          <a:noFill/>
        </p:spPr>
        <p:txBody>
          <a:bodyPr wrap="none" rtlCol="0">
            <a:spAutoFit/>
          </a:bodyPr>
          <a:lstStyle/>
          <a:p>
            <a:pPr algn="l"/>
            <a:r>
              <a:rPr lang="en-US" sz="2000" b="1" dirty="0">
                <a:solidFill>
                  <a:schemeClr val="accent2">
                    <a:lumMod val="75000"/>
                  </a:schemeClr>
                </a:solidFill>
                <a:latin typeface="Avenir Light" panose="020B0402020203020204" pitchFamily="34" charset="77"/>
              </a:rPr>
              <a:t>Motivation</a:t>
            </a:r>
          </a:p>
        </p:txBody>
      </p:sp>
      <p:sp>
        <p:nvSpPr>
          <p:cNvPr id="12" name="TextBox 11">
            <a:extLst>
              <a:ext uri="{FF2B5EF4-FFF2-40B4-BE49-F238E27FC236}">
                <a16:creationId xmlns:a16="http://schemas.microsoft.com/office/drawing/2014/main" id="{25E7A8B9-FF4B-0CBE-78AB-5949F66F98AE}"/>
              </a:ext>
            </a:extLst>
          </p:cNvPr>
          <p:cNvSpPr txBox="1"/>
          <p:nvPr/>
        </p:nvSpPr>
        <p:spPr>
          <a:xfrm>
            <a:off x="2978123" y="119041"/>
            <a:ext cx="596125" cy="369332"/>
          </a:xfrm>
          <a:prstGeom prst="rect">
            <a:avLst/>
          </a:prstGeom>
          <a:noFill/>
        </p:spPr>
        <p:txBody>
          <a:bodyPr wrap="none" rtlCol="0">
            <a:spAutoFit/>
          </a:bodyPr>
          <a:lstStyle/>
          <a:p>
            <a:pPr algn="l"/>
            <a:r>
              <a:rPr lang="en-US" dirty="0">
                <a:latin typeface="Avenir Light" panose="020B0402020203020204" pitchFamily="34" charset="77"/>
              </a:rPr>
              <a:t>Lyra</a:t>
            </a:r>
          </a:p>
        </p:txBody>
      </p:sp>
      <p:sp>
        <p:nvSpPr>
          <p:cNvPr id="13" name="TextBox 12">
            <a:extLst>
              <a:ext uri="{FF2B5EF4-FFF2-40B4-BE49-F238E27FC236}">
                <a16:creationId xmlns:a16="http://schemas.microsoft.com/office/drawing/2014/main" id="{E5F4FF15-9ADF-B77A-5094-41078E1694D7}"/>
              </a:ext>
            </a:extLst>
          </p:cNvPr>
          <p:cNvSpPr txBox="1"/>
          <p:nvPr/>
        </p:nvSpPr>
        <p:spPr>
          <a:xfrm>
            <a:off x="4516178" y="119041"/>
            <a:ext cx="1784719" cy="369332"/>
          </a:xfrm>
          <a:prstGeom prst="rect">
            <a:avLst/>
          </a:prstGeom>
          <a:noFill/>
        </p:spPr>
        <p:txBody>
          <a:bodyPr wrap="none" rtlCol="0">
            <a:spAutoFit/>
          </a:bodyPr>
          <a:lstStyle/>
          <a:p>
            <a:pPr algn="l"/>
            <a:r>
              <a:rPr lang="en-US" dirty="0">
                <a:latin typeface="Avenir Light" panose="020B0402020203020204" pitchFamily="34" charset="77"/>
              </a:rPr>
              <a:t>Structural filters</a:t>
            </a:r>
          </a:p>
        </p:txBody>
      </p:sp>
      <p:sp>
        <p:nvSpPr>
          <p:cNvPr id="14" name="TextBox 13">
            <a:extLst>
              <a:ext uri="{FF2B5EF4-FFF2-40B4-BE49-F238E27FC236}">
                <a16:creationId xmlns:a16="http://schemas.microsoft.com/office/drawing/2014/main" id="{27F0E2CE-4D40-5842-8D1A-4BFC0ABF6DF4}"/>
              </a:ext>
            </a:extLst>
          </p:cNvPr>
          <p:cNvSpPr txBox="1"/>
          <p:nvPr/>
        </p:nvSpPr>
        <p:spPr>
          <a:xfrm>
            <a:off x="7242826" y="119041"/>
            <a:ext cx="1819985" cy="369332"/>
          </a:xfrm>
          <a:prstGeom prst="rect">
            <a:avLst/>
          </a:prstGeom>
          <a:noFill/>
        </p:spPr>
        <p:txBody>
          <a:bodyPr wrap="none" rtlCol="0">
            <a:spAutoFit/>
          </a:bodyPr>
          <a:lstStyle/>
          <a:p>
            <a:pPr algn="l"/>
            <a:r>
              <a:rPr lang="en-US" dirty="0">
                <a:latin typeface="Avenir Light" panose="020B0402020203020204" pitchFamily="34" charset="77"/>
              </a:rPr>
              <a:t>Feasibility study</a:t>
            </a:r>
          </a:p>
        </p:txBody>
      </p:sp>
      <p:sp>
        <p:nvSpPr>
          <p:cNvPr id="15" name="Rectangle 14">
            <a:extLst>
              <a:ext uri="{FF2B5EF4-FFF2-40B4-BE49-F238E27FC236}">
                <a16:creationId xmlns:a16="http://schemas.microsoft.com/office/drawing/2014/main" id="{0CBA1901-EB28-DF14-5CE2-37C22F061C9A}"/>
              </a:ext>
            </a:extLst>
          </p:cNvPr>
          <p:cNvSpPr/>
          <p:nvPr/>
        </p:nvSpPr>
        <p:spPr>
          <a:xfrm>
            <a:off x="374073" y="561687"/>
            <a:ext cx="2036193" cy="81971"/>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5795B09-081A-6C85-749C-A29862947E05}"/>
              </a:ext>
            </a:extLst>
          </p:cNvPr>
          <p:cNvSpPr txBox="1"/>
          <p:nvPr/>
        </p:nvSpPr>
        <p:spPr>
          <a:xfrm>
            <a:off x="10004740" y="119041"/>
            <a:ext cx="1393971" cy="369332"/>
          </a:xfrm>
          <a:prstGeom prst="rect">
            <a:avLst/>
          </a:prstGeom>
          <a:noFill/>
        </p:spPr>
        <p:txBody>
          <a:bodyPr wrap="none" rtlCol="0">
            <a:spAutoFit/>
          </a:bodyPr>
          <a:lstStyle/>
          <a:p>
            <a:pPr algn="l"/>
            <a:r>
              <a:rPr lang="en-US" dirty="0">
                <a:latin typeface="Avenir Light" panose="020B0402020203020204" pitchFamily="34" charset="77"/>
              </a:rPr>
              <a:t>Future work</a:t>
            </a:r>
          </a:p>
        </p:txBody>
      </p:sp>
      <p:sp>
        <p:nvSpPr>
          <p:cNvPr id="71" name="TextBox 70">
            <a:extLst>
              <a:ext uri="{FF2B5EF4-FFF2-40B4-BE49-F238E27FC236}">
                <a16:creationId xmlns:a16="http://schemas.microsoft.com/office/drawing/2014/main" id="{6DD37AF1-3753-D86D-2C2C-CCD5DA663C11}"/>
              </a:ext>
            </a:extLst>
          </p:cNvPr>
          <p:cNvSpPr txBox="1"/>
          <p:nvPr/>
        </p:nvSpPr>
        <p:spPr>
          <a:xfrm>
            <a:off x="2057090" y="2434820"/>
            <a:ext cx="697628" cy="338554"/>
          </a:xfrm>
          <a:prstGeom prst="rect">
            <a:avLst/>
          </a:prstGeom>
          <a:noFill/>
        </p:spPr>
        <p:txBody>
          <a:bodyPr wrap="none" rtlCol="0">
            <a:spAutoFit/>
          </a:bodyPr>
          <a:lstStyle/>
          <a:p>
            <a:pPr algn="ctr"/>
            <a:r>
              <a:rPr lang="en-US" sz="1600" dirty="0">
                <a:latin typeface="Avenir Light" panose="020B0402020203020204" pitchFamily="34" charset="77"/>
              </a:rPr>
              <a:t>Event</a:t>
            </a:r>
          </a:p>
        </p:txBody>
      </p:sp>
      <p:sp>
        <p:nvSpPr>
          <p:cNvPr id="72" name="TextBox 71">
            <a:extLst>
              <a:ext uri="{FF2B5EF4-FFF2-40B4-BE49-F238E27FC236}">
                <a16:creationId xmlns:a16="http://schemas.microsoft.com/office/drawing/2014/main" id="{B7E0FB5D-68CA-2746-C5C1-14FDB2D835BE}"/>
              </a:ext>
            </a:extLst>
          </p:cNvPr>
          <p:cNvSpPr txBox="1"/>
          <p:nvPr/>
        </p:nvSpPr>
        <p:spPr>
          <a:xfrm>
            <a:off x="2960207" y="2424615"/>
            <a:ext cx="1566647" cy="400110"/>
          </a:xfrm>
          <a:prstGeom prst="rect">
            <a:avLst/>
          </a:prstGeom>
          <a:noFill/>
        </p:spPr>
        <p:txBody>
          <a:bodyPr wrap="none" rtlCol="0">
            <a:spAutoFit/>
          </a:bodyPr>
          <a:lstStyle/>
          <a:p>
            <a:pPr algn="ctr"/>
            <a:r>
              <a:rPr lang="en-US" sz="2000" dirty="0">
                <a:latin typeface="Avenir Light" panose="020B0402020203020204" pitchFamily="34" charset="77"/>
              </a:rPr>
              <a:t>Microphone</a:t>
            </a:r>
          </a:p>
        </p:txBody>
      </p:sp>
      <p:sp>
        <p:nvSpPr>
          <p:cNvPr id="70" name="TextBox 69">
            <a:extLst>
              <a:ext uri="{FF2B5EF4-FFF2-40B4-BE49-F238E27FC236}">
                <a16:creationId xmlns:a16="http://schemas.microsoft.com/office/drawing/2014/main" id="{FC1521AB-7F5D-A9A2-ACD4-7E5CD897D846}"/>
              </a:ext>
            </a:extLst>
          </p:cNvPr>
          <p:cNvSpPr txBox="1"/>
          <p:nvPr/>
        </p:nvSpPr>
        <p:spPr>
          <a:xfrm>
            <a:off x="4933269" y="2406051"/>
            <a:ext cx="622286" cy="338554"/>
          </a:xfrm>
          <a:prstGeom prst="rect">
            <a:avLst/>
          </a:prstGeom>
          <a:noFill/>
        </p:spPr>
        <p:txBody>
          <a:bodyPr wrap="none" rtlCol="0">
            <a:spAutoFit/>
          </a:bodyPr>
          <a:lstStyle/>
          <a:p>
            <a:pPr algn="ctr"/>
            <a:r>
              <a:rPr lang="en-US" sz="1600" dirty="0">
                <a:latin typeface="Avenir Light" panose="020B0402020203020204" pitchFamily="34" charset="77"/>
              </a:rPr>
              <a:t>ADC</a:t>
            </a:r>
          </a:p>
        </p:txBody>
      </p:sp>
      <p:sp>
        <p:nvSpPr>
          <p:cNvPr id="69" name="TextBox 68">
            <a:extLst>
              <a:ext uri="{FF2B5EF4-FFF2-40B4-BE49-F238E27FC236}">
                <a16:creationId xmlns:a16="http://schemas.microsoft.com/office/drawing/2014/main" id="{84F5E9EE-10ED-868B-FEF5-69A5EDEEC1E9}"/>
              </a:ext>
            </a:extLst>
          </p:cNvPr>
          <p:cNvSpPr txBox="1"/>
          <p:nvPr/>
        </p:nvSpPr>
        <p:spPr>
          <a:xfrm>
            <a:off x="6328275" y="2235169"/>
            <a:ext cx="1265090" cy="584775"/>
          </a:xfrm>
          <a:prstGeom prst="rect">
            <a:avLst/>
          </a:prstGeom>
          <a:noFill/>
        </p:spPr>
        <p:txBody>
          <a:bodyPr wrap="none" rtlCol="0">
            <a:spAutoFit/>
          </a:bodyPr>
          <a:lstStyle/>
          <a:p>
            <a:pPr algn="ctr"/>
            <a:r>
              <a:rPr lang="en-US" sz="1600" dirty="0">
                <a:latin typeface="Avenir Light" panose="020B0402020203020204" pitchFamily="34" charset="77"/>
              </a:rPr>
              <a:t>Fast Fourier</a:t>
            </a:r>
          </a:p>
          <a:p>
            <a:pPr algn="ctr"/>
            <a:r>
              <a:rPr lang="en-US" sz="1600" dirty="0">
                <a:latin typeface="Avenir Light" panose="020B0402020203020204" pitchFamily="34" charset="77"/>
              </a:rPr>
              <a:t>Transform</a:t>
            </a:r>
          </a:p>
        </p:txBody>
      </p:sp>
      <p:sp>
        <p:nvSpPr>
          <p:cNvPr id="73" name="TextBox 72">
            <a:extLst>
              <a:ext uri="{FF2B5EF4-FFF2-40B4-BE49-F238E27FC236}">
                <a16:creationId xmlns:a16="http://schemas.microsoft.com/office/drawing/2014/main" id="{D9C5BB9F-BA24-A604-7A82-07A84A832956}"/>
              </a:ext>
            </a:extLst>
          </p:cNvPr>
          <p:cNvSpPr txBox="1"/>
          <p:nvPr/>
        </p:nvSpPr>
        <p:spPr>
          <a:xfrm>
            <a:off x="7731817" y="2220553"/>
            <a:ext cx="1221296" cy="584775"/>
          </a:xfrm>
          <a:prstGeom prst="rect">
            <a:avLst/>
          </a:prstGeom>
          <a:noFill/>
        </p:spPr>
        <p:txBody>
          <a:bodyPr wrap="none" rtlCol="0">
            <a:spAutoFit/>
          </a:bodyPr>
          <a:lstStyle/>
          <a:p>
            <a:pPr algn="ctr"/>
            <a:r>
              <a:rPr lang="en-US" sz="1600" dirty="0">
                <a:latin typeface="Avenir Light" panose="020B0402020203020204" pitchFamily="34" charset="77"/>
              </a:rPr>
              <a:t>Fourier</a:t>
            </a:r>
          </a:p>
          <a:p>
            <a:pPr algn="ctr"/>
            <a:r>
              <a:rPr lang="en-US" sz="1600" dirty="0">
                <a:latin typeface="Avenir Light" panose="020B0402020203020204" pitchFamily="34" charset="77"/>
              </a:rPr>
              <a:t>coefficients</a:t>
            </a:r>
          </a:p>
        </p:txBody>
      </p:sp>
      <p:sp>
        <p:nvSpPr>
          <p:cNvPr id="92" name="TextBox 91">
            <a:extLst>
              <a:ext uri="{FF2B5EF4-FFF2-40B4-BE49-F238E27FC236}">
                <a16:creationId xmlns:a16="http://schemas.microsoft.com/office/drawing/2014/main" id="{273D9322-525B-9BF6-2334-DC69F89C7D12}"/>
              </a:ext>
            </a:extLst>
          </p:cNvPr>
          <p:cNvSpPr txBox="1"/>
          <p:nvPr/>
        </p:nvSpPr>
        <p:spPr>
          <a:xfrm>
            <a:off x="9165230" y="2393954"/>
            <a:ext cx="1380699" cy="338554"/>
          </a:xfrm>
          <a:prstGeom prst="rect">
            <a:avLst/>
          </a:prstGeom>
          <a:noFill/>
        </p:spPr>
        <p:txBody>
          <a:bodyPr wrap="none" rtlCol="0">
            <a:spAutoFit/>
          </a:bodyPr>
          <a:lstStyle/>
          <a:p>
            <a:pPr algn="ctr"/>
            <a:r>
              <a:rPr lang="en-US" sz="1600" dirty="0">
                <a:latin typeface="Avenir Light" panose="020B0402020203020204" pitchFamily="34" charset="77"/>
              </a:rPr>
              <a:t>Classification</a:t>
            </a:r>
          </a:p>
        </p:txBody>
      </p:sp>
      <p:sp>
        <p:nvSpPr>
          <p:cNvPr id="79" name="Right Arrow 78">
            <a:extLst>
              <a:ext uri="{FF2B5EF4-FFF2-40B4-BE49-F238E27FC236}">
                <a16:creationId xmlns:a16="http://schemas.microsoft.com/office/drawing/2014/main" id="{820C26D4-0BB1-87E6-17D5-D6AFE323EF27}"/>
              </a:ext>
            </a:extLst>
          </p:cNvPr>
          <p:cNvSpPr/>
          <p:nvPr/>
        </p:nvSpPr>
        <p:spPr>
          <a:xfrm>
            <a:off x="4126445" y="1813168"/>
            <a:ext cx="490783" cy="228862"/>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0" name="Right Arrow 79">
            <a:extLst>
              <a:ext uri="{FF2B5EF4-FFF2-40B4-BE49-F238E27FC236}">
                <a16:creationId xmlns:a16="http://schemas.microsoft.com/office/drawing/2014/main" id="{38D3B0EA-4BA9-BD34-2677-ED71DE85EBE8}"/>
              </a:ext>
            </a:extLst>
          </p:cNvPr>
          <p:cNvSpPr/>
          <p:nvPr/>
        </p:nvSpPr>
        <p:spPr>
          <a:xfrm>
            <a:off x="5892389"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 name="TextBox 1">
            <a:extLst>
              <a:ext uri="{FF2B5EF4-FFF2-40B4-BE49-F238E27FC236}">
                <a16:creationId xmlns:a16="http://schemas.microsoft.com/office/drawing/2014/main" id="{BC81FEAF-8524-D61C-3C33-1394576B146E}"/>
              </a:ext>
            </a:extLst>
          </p:cNvPr>
          <p:cNvSpPr txBox="1"/>
          <p:nvPr/>
        </p:nvSpPr>
        <p:spPr>
          <a:xfrm>
            <a:off x="10004740" y="119041"/>
            <a:ext cx="1327608" cy="369332"/>
          </a:xfrm>
          <a:prstGeom prst="rect">
            <a:avLst/>
          </a:prstGeom>
          <a:solidFill>
            <a:schemeClr val="bg1"/>
          </a:solidFill>
        </p:spPr>
        <p:txBody>
          <a:bodyPr wrap="none" rtlCol="0">
            <a:spAutoFit/>
          </a:bodyPr>
          <a:lstStyle/>
          <a:p>
            <a:pPr algn="l"/>
            <a:r>
              <a:rPr lang="en-US" dirty="0">
                <a:latin typeface="Avenir Light" panose="020B0402020203020204" pitchFamily="34" charset="77"/>
              </a:rPr>
              <a:t>Conclusion</a:t>
            </a:r>
          </a:p>
        </p:txBody>
      </p:sp>
    </p:spTree>
    <p:extLst>
      <p:ext uri="{BB962C8B-B14F-4D97-AF65-F5344CB8AC3E}">
        <p14:creationId xmlns:p14="http://schemas.microsoft.com/office/powerpoint/2010/main" val="406493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2" descr="28,371 Analog Signal Images, Stock Photos &amp; Vectors | Shutterstock">
            <a:extLst>
              <a:ext uri="{FF2B5EF4-FFF2-40B4-BE49-F238E27FC236}">
                <a16:creationId xmlns:a16="http://schemas.microsoft.com/office/drawing/2014/main" id="{FE320DE2-D13A-C8F8-8843-9C96E03C6768}"/>
              </a:ext>
            </a:extLst>
          </p:cNvPr>
          <p:cNvPicPr>
            <a:picLocks noChangeAspect="1" noChangeArrowheads="1"/>
          </p:cNvPicPr>
          <p:nvPr/>
        </p:nvPicPr>
        <p:blipFill rotWithShape="1">
          <a:blip r:embed="rId3">
            <a:grayscl/>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rcRect l="55143" t="27613" r="8000" b="24931"/>
          <a:stretch/>
        </p:blipFill>
        <p:spPr bwMode="auto">
          <a:xfrm>
            <a:off x="5682251" y="2009433"/>
            <a:ext cx="774465" cy="36839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0" descr="Person Speaking Icon Images – Browse 202,022 Stock Photos, Vectors, and  Video | Adobe Stock">
            <a:extLst>
              <a:ext uri="{FF2B5EF4-FFF2-40B4-BE49-F238E27FC236}">
                <a16:creationId xmlns:a16="http://schemas.microsoft.com/office/drawing/2014/main" id="{D6F329DF-0A04-769D-C810-14ED0554B0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2090" y="1558492"/>
            <a:ext cx="900316" cy="800664"/>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0C49C3BF-A0DF-3B60-2366-7D42E878CBA9}"/>
              </a:ext>
            </a:extLst>
          </p:cNvPr>
          <p:cNvSpPr txBox="1"/>
          <p:nvPr/>
        </p:nvSpPr>
        <p:spPr>
          <a:xfrm>
            <a:off x="374168" y="934988"/>
            <a:ext cx="2775577" cy="461665"/>
          </a:xfrm>
          <a:prstGeom prst="rect">
            <a:avLst/>
          </a:prstGeom>
          <a:noFill/>
        </p:spPr>
        <p:txBody>
          <a:bodyPr wrap="square" rtlCol="0">
            <a:spAutoFit/>
          </a:bodyPr>
          <a:lstStyle/>
          <a:p>
            <a:pPr algn="l"/>
            <a:r>
              <a:rPr lang="en-US" sz="2400" dirty="0">
                <a:solidFill>
                  <a:schemeClr val="accent2">
                    <a:lumMod val="75000"/>
                  </a:schemeClr>
                </a:solidFill>
                <a:latin typeface="Avenir Light" panose="020B0402020203020204" pitchFamily="34" charset="77"/>
              </a:rPr>
              <a:t>Typical approach:</a:t>
            </a:r>
          </a:p>
        </p:txBody>
      </p:sp>
      <p:sp>
        <p:nvSpPr>
          <p:cNvPr id="32" name="Date Placeholder 31">
            <a:extLst>
              <a:ext uri="{FF2B5EF4-FFF2-40B4-BE49-F238E27FC236}">
                <a16:creationId xmlns:a16="http://schemas.microsoft.com/office/drawing/2014/main" id="{892D4B7B-11FA-B101-A023-5719461646EC}"/>
              </a:ext>
            </a:extLst>
          </p:cNvPr>
          <p:cNvSpPr>
            <a:spLocks noGrp="1"/>
          </p:cNvSpPr>
          <p:nvPr>
            <p:ph type="dt" sz="half" idx="10"/>
          </p:nvPr>
        </p:nvSpPr>
        <p:spPr/>
        <p:txBody>
          <a:bodyPr/>
          <a:lstStyle/>
          <a:p>
            <a:fld id="{93456559-B2C4-B14F-8F39-1E0F72997448}" type="datetime1">
              <a:rPr lang="en-US" smtClean="0"/>
              <a:t>5/10/23</a:t>
            </a:fld>
            <a:endParaRPr lang="en-US"/>
          </a:p>
        </p:txBody>
      </p:sp>
      <p:sp>
        <p:nvSpPr>
          <p:cNvPr id="36" name="Slide Number Placeholder 35">
            <a:extLst>
              <a:ext uri="{FF2B5EF4-FFF2-40B4-BE49-F238E27FC236}">
                <a16:creationId xmlns:a16="http://schemas.microsoft.com/office/drawing/2014/main" id="{81529CB3-3AF5-AEDA-A227-6C6715B36DF8}"/>
              </a:ext>
            </a:extLst>
          </p:cNvPr>
          <p:cNvSpPr>
            <a:spLocks noGrp="1"/>
          </p:cNvSpPr>
          <p:nvPr>
            <p:ph type="sldNum" sz="quarter" idx="12"/>
          </p:nvPr>
        </p:nvSpPr>
        <p:spPr/>
        <p:txBody>
          <a:bodyPr/>
          <a:lstStyle/>
          <a:p>
            <a:fld id="{B9AA8E4F-4E37-A645-924F-A3490AA4C4C1}" type="slidenum">
              <a:rPr lang="en-US" smtClean="0"/>
              <a:t>13</a:t>
            </a:fld>
            <a:endParaRPr lang="en-US"/>
          </a:p>
        </p:txBody>
      </p:sp>
      <p:pic>
        <p:nvPicPr>
          <p:cNvPr id="77" name="Picture 8" descr="Microphone - Free technology icons">
            <a:extLst>
              <a:ext uri="{FF2B5EF4-FFF2-40B4-BE49-F238E27FC236}">
                <a16:creationId xmlns:a16="http://schemas.microsoft.com/office/drawing/2014/main" id="{695D60DD-541F-6A40-FB20-D46F16707C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349" y="1801515"/>
            <a:ext cx="323403" cy="287606"/>
          </a:xfrm>
          <a:prstGeom prst="rect">
            <a:avLst/>
          </a:prstGeom>
          <a:noFill/>
          <a:extLst>
            <a:ext uri="{909E8E84-426E-40DD-AFC4-6F175D3DCCD1}">
              <a14:hiddenFill xmlns:a14="http://schemas.microsoft.com/office/drawing/2010/main">
                <a:solidFill>
                  <a:srgbClr val="FFFFFF"/>
                </a:solidFill>
              </a14:hiddenFill>
            </a:ext>
          </a:extLst>
        </p:spPr>
      </p:pic>
      <p:sp>
        <p:nvSpPr>
          <p:cNvPr id="78" name="Right Arrow 77">
            <a:extLst>
              <a:ext uri="{FF2B5EF4-FFF2-40B4-BE49-F238E27FC236}">
                <a16:creationId xmlns:a16="http://schemas.microsoft.com/office/drawing/2014/main" id="{49BFFED1-4058-579E-26DE-AAF7A3F2C967}"/>
              </a:ext>
            </a:extLst>
          </p:cNvPr>
          <p:cNvSpPr/>
          <p:nvPr/>
        </p:nvSpPr>
        <p:spPr>
          <a:xfrm>
            <a:off x="3046955"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79" name="Right Arrow 78">
            <a:extLst>
              <a:ext uri="{FF2B5EF4-FFF2-40B4-BE49-F238E27FC236}">
                <a16:creationId xmlns:a16="http://schemas.microsoft.com/office/drawing/2014/main" id="{820C26D4-0BB1-87E6-17D5-D6AFE323EF27}"/>
              </a:ext>
            </a:extLst>
          </p:cNvPr>
          <p:cNvSpPr/>
          <p:nvPr/>
        </p:nvSpPr>
        <p:spPr>
          <a:xfrm>
            <a:off x="4170570"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1" name="Right Arrow 80">
            <a:extLst>
              <a:ext uri="{FF2B5EF4-FFF2-40B4-BE49-F238E27FC236}">
                <a16:creationId xmlns:a16="http://schemas.microsoft.com/office/drawing/2014/main" id="{5A19465D-C2BC-698F-4554-48246A6A9A0A}"/>
              </a:ext>
            </a:extLst>
          </p:cNvPr>
          <p:cNvSpPr/>
          <p:nvPr/>
        </p:nvSpPr>
        <p:spPr>
          <a:xfrm>
            <a:off x="7419738" y="1829284"/>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95" name="Rounded Rectangle 94">
            <a:extLst>
              <a:ext uri="{FF2B5EF4-FFF2-40B4-BE49-F238E27FC236}">
                <a16:creationId xmlns:a16="http://schemas.microsoft.com/office/drawing/2014/main" id="{677698B6-7322-ACC8-0985-26697E65322C}"/>
              </a:ext>
            </a:extLst>
          </p:cNvPr>
          <p:cNvSpPr/>
          <p:nvPr/>
        </p:nvSpPr>
        <p:spPr>
          <a:xfrm>
            <a:off x="4676706" y="1769996"/>
            <a:ext cx="1062594" cy="338553"/>
          </a:xfrm>
          <a:prstGeom prst="roundRect">
            <a:avLst/>
          </a:pr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Sampling</a:t>
            </a:r>
          </a:p>
        </p:txBody>
      </p:sp>
      <p:grpSp>
        <p:nvGrpSpPr>
          <p:cNvPr id="41" name="Group 40">
            <a:extLst>
              <a:ext uri="{FF2B5EF4-FFF2-40B4-BE49-F238E27FC236}">
                <a16:creationId xmlns:a16="http://schemas.microsoft.com/office/drawing/2014/main" id="{249F8705-7485-9A57-E19C-6DB22A284B9B}"/>
              </a:ext>
            </a:extLst>
          </p:cNvPr>
          <p:cNvGrpSpPr/>
          <p:nvPr/>
        </p:nvGrpSpPr>
        <p:grpSpPr>
          <a:xfrm>
            <a:off x="6522869" y="1552943"/>
            <a:ext cx="821125" cy="703275"/>
            <a:chOff x="5961485" y="1446046"/>
            <a:chExt cx="821125" cy="703275"/>
          </a:xfrm>
        </p:grpSpPr>
        <p:pic>
          <p:nvPicPr>
            <p:cNvPr id="74" name="Picture 2" descr="Processor Icon Vector Art, Icons, and Graphics for Free Download">
              <a:extLst>
                <a:ext uri="{FF2B5EF4-FFF2-40B4-BE49-F238E27FC236}">
                  <a16:creationId xmlns:a16="http://schemas.microsoft.com/office/drawing/2014/main" id="{E75C115E-1B0E-EF88-0316-DDBA113A7C09}"/>
                </a:ext>
              </a:extLst>
            </p:cNvPr>
            <p:cNvPicPr>
              <a:picLocks noChangeAspect="1" noChangeArrowheads="1"/>
            </p:cNvPicPr>
            <p:nvPr/>
          </p:nvPicPr>
          <p:blipFill rotWithShape="1">
            <a:blip r:embed="rId7">
              <a:duotone>
                <a:schemeClr val="accent3">
                  <a:shade val="45000"/>
                  <a:satMod val="135000"/>
                </a:schemeClr>
                <a:prstClr val="white"/>
              </a:duotone>
              <a:extLst>
                <a:ext uri="{BEBA8EAE-BF5A-486C-A8C5-ECC9F3942E4B}">
                  <a14:imgProps xmlns:a14="http://schemas.microsoft.com/office/drawing/2010/main">
                    <a14:imgLayer r:embed="rId8">
                      <a14:imgEffect>
                        <a14:backgroundRemoval t="18232" b="82551" l="28073" r="71875">
                          <a14:foregroundMark x1="33750" y1="37324" x2="33750" y2="37324"/>
                          <a14:foregroundMark x1="29063" y1="37324" x2="29063" y2="37324"/>
                          <a14:foregroundMark x1="69375" y1="64085" x2="69375" y2="64085"/>
                          <a14:foregroundMark x1="69688" y1="53599" x2="69688" y2="53599"/>
                          <a14:foregroundMark x1="69688" y1="55321" x2="69688" y2="55321"/>
                          <a14:foregroundMark x1="69688" y1="45696" x2="69688" y2="45696"/>
                          <a14:foregroundMark x1="69688" y1="38185" x2="69688" y2="38185"/>
                          <a14:foregroundMark x1="69948" y1="64945" x2="69948" y2="64945"/>
                          <a14:foregroundMark x1="69688" y1="63224" x2="69688" y2="63224"/>
                          <a14:foregroundMark x1="70260" y1="62754" x2="70260" y2="62754"/>
                          <a14:foregroundMark x1="69375" y1="63693" x2="69375" y2="63693"/>
                          <a14:foregroundMark x1="69948" y1="54851" x2="69948" y2="54851"/>
                          <a14:foregroundMark x1="69948" y1="46088" x2="69948" y2="46088"/>
                          <a14:foregroundMark x1="69948" y1="37324" x2="69948" y2="37324"/>
                          <a14:foregroundMark x1="40677" y1="25900" x2="41094" y2="19718"/>
                          <a14:foregroundMark x1="46719" y1="21753" x2="46719" y2="18232"/>
                          <a14:foregroundMark x1="52656" y1="21362" x2="52656" y2="21362"/>
                          <a14:foregroundMark x1="68438" y1="38498" x2="71042" y2="38732"/>
                          <a14:foregroundMark x1="41250" y1="74648" x2="41250" y2="80595"/>
                          <a14:foregroundMark x1="56927" y1="76056" x2="57448" y2="81612"/>
                          <a14:foregroundMark x1="28073" y1="65336" x2="28958" y2="35759"/>
                          <a14:foregroundMark x1="39219" y1="82551" x2="56719" y2="80125"/>
                          <a14:foregroundMark x1="56719" y1="80125" x2="52083" y2="81534"/>
                          <a14:foregroundMark x1="70729" y1="66197" x2="70729" y2="34742"/>
                          <a14:foregroundMark x1="71875" y1="43192" x2="70729" y2="47418"/>
                        </a14:backgroundRemoval>
                      </a14:imgEffect>
                    </a14:imgLayer>
                  </a14:imgProps>
                </a:ext>
                <a:ext uri="{28A0092B-C50C-407E-A947-70E740481C1C}">
                  <a14:useLocalDpi xmlns:a14="http://schemas.microsoft.com/office/drawing/2010/main" val="0"/>
                </a:ext>
              </a:extLst>
            </a:blip>
            <a:srcRect l="27060" t="15956" r="25654" b="15629"/>
            <a:stretch/>
          </p:blipFill>
          <p:spPr bwMode="auto">
            <a:xfrm>
              <a:off x="5961485" y="1446046"/>
              <a:ext cx="821125" cy="70327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28,371 Analog Signal Images, Stock Photos &amp; Vectors | Shutterstock">
              <a:extLst>
                <a:ext uri="{FF2B5EF4-FFF2-40B4-BE49-F238E27FC236}">
                  <a16:creationId xmlns:a16="http://schemas.microsoft.com/office/drawing/2014/main" id="{14DD46E1-40B5-3E58-6547-FE40B8F9FD59}"/>
                </a:ext>
              </a:extLst>
            </p:cNvPr>
            <p:cNvPicPr>
              <a:picLocks noChangeAspect="1" noChangeArrowheads="1"/>
            </p:cNvPicPr>
            <p:nvPr/>
          </p:nvPicPr>
          <p:blipFill rotWithShape="1">
            <a:blip r:embed="rId3">
              <a:grayscl/>
              <a:extLst>
                <a:ext uri="{BEBA8EAE-BF5A-486C-A8C5-ECC9F3942E4B}">
                  <a14:imgProps xmlns:a14="http://schemas.microsoft.com/office/drawing/2010/main">
                    <a14:imgLayer r:embed="rId9">
                      <a14:imgEffect>
                        <a14:sharpenSoften amount="100000"/>
                      </a14:imgEffect>
                    </a14:imgLayer>
                  </a14:imgProps>
                </a:ext>
                <a:ext uri="{28A0092B-C50C-407E-A947-70E740481C1C}">
                  <a14:useLocalDpi xmlns:a14="http://schemas.microsoft.com/office/drawing/2010/main" val="0"/>
                </a:ext>
              </a:extLst>
            </a:blip>
            <a:srcRect l="55143" t="27613" r="8000" b="28962"/>
            <a:stretch/>
          </p:blipFill>
          <p:spPr bwMode="auto">
            <a:xfrm>
              <a:off x="6186359" y="1668658"/>
              <a:ext cx="365604" cy="159139"/>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Fourier transformation Icon - Free PNG &amp; SVG 221517 - Noun Project">
              <a:extLst>
                <a:ext uri="{FF2B5EF4-FFF2-40B4-BE49-F238E27FC236}">
                  <a16:creationId xmlns:a16="http://schemas.microsoft.com/office/drawing/2014/main" id="{20D948E0-6464-2DEB-F67A-7B2B59924D5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40275"/>
            <a:stretch/>
          </p:blipFill>
          <p:spPr bwMode="auto">
            <a:xfrm>
              <a:off x="6178238" y="1808389"/>
              <a:ext cx="387619" cy="205882"/>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FF1EBF0D-AEA8-2493-2208-C7C3A8EF4613}"/>
                </a:ext>
              </a:extLst>
            </p:cNvPr>
            <p:cNvSpPr txBox="1"/>
            <p:nvPr/>
          </p:nvSpPr>
          <p:spPr>
            <a:xfrm>
              <a:off x="6168294" y="1507871"/>
              <a:ext cx="365806" cy="246221"/>
            </a:xfrm>
            <a:prstGeom prst="rect">
              <a:avLst/>
            </a:prstGeom>
            <a:noFill/>
          </p:spPr>
          <p:txBody>
            <a:bodyPr wrap="none" rtlCol="0">
              <a:spAutoFit/>
            </a:bodyPr>
            <a:lstStyle/>
            <a:p>
              <a:r>
                <a:rPr lang="en-US" sz="1000" dirty="0"/>
                <a:t>FFT</a:t>
              </a:r>
            </a:p>
          </p:txBody>
        </p:sp>
      </p:grpSp>
      <p:pic>
        <p:nvPicPr>
          <p:cNvPr id="86" name="Picture 4" descr="Fourier transformation Icon - Free PNG &amp; SVG 221517 - Noun Project">
            <a:extLst>
              <a:ext uri="{FF2B5EF4-FFF2-40B4-BE49-F238E27FC236}">
                <a16:creationId xmlns:a16="http://schemas.microsoft.com/office/drawing/2014/main" id="{667366D4-A5A5-FE3C-EFE1-DCAB70A39E1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61434"/>
          <a:stretch/>
        </p:blipFill>
        <p:spPr bwMode="auto">
          <a:xfrm>
            <a:off x="7945927" y="1785394"/>
            <a:ext cx="919428" cy="31533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28,371 Analog Signal Images, Stock Photos &amp; Vectors | Shutterstock">
            <a:extLst>
              <a:ext uri="{FF2B5EF4-FFF2-40B4-BE49-F238E27FC236}">
                <a16:creationId xmlns:a16="http://schemas.microsoft.com/office/drawing/2014/main" id="{FE13C2C2-2BB9-204B-A59F-E51B98301DF9}"/>
              </a:ext>
            </a:extLst>
          </p:cNvPr>
          <p:cNvPicPr>
            <a:picLocks noChangeAspect="1" noChangeArrowheads="1"/>
          </p:cNvPicPr>
          <p:nvPr/>
        </p:nvPicPr>
        <p:blipFill rotWithShape="1">
          <a:blip r:embed="rId3">
            <a:grayscl/>
            <a:extLst>
              <a:ext uri="{BEBA8EAE-BF5A-486C-A8C5-ECC9F3942E4B}">
                <a14:imgProps xmlns:a14="http://schemas.microsoft.com/office/drawing/2010/main">
                  <a14:imgLayer r:embed="rId11">
                    <a14:imgEffect>
                      <a14:sharpenSoften amount="100000"/>
                    </a14:imgEffect>
                  </a14:imgLayer>
                </a14:imgProps>
              </a:ext>
              <a:ext uri="{28A0092B-C50C-407E-A947-70E740481C1C}">
                <a14:useLocalDpi xmlns:a14="http://schemas.microsoft.com/office/drawing/2010/main" val="0"/>
              </a:ext>
            </a:extLst>
          </a:blip>
          <a:srcRect l="7464" t="27222" r="55680" b="25322"/>
          <a:stretch/>
        </p:blipFill>
        <p:spPr bwMode="auto">
          <a:xfrm>
            <a:off x="4093576" y="2038589"/>
            <a:ext cx="538245" cy="256032"/>
          </a:xfrm>
          <a:prstGeom prst="rect">
            <a:avLst/>
          </a:prstGeom>
          <a:noFill/>
          <a:extLst>
            <a:ext uri="{909E8E84-426E-40DD-AFC4-6F175D3DCCD1}">
              <a14:hiddenFill xmlns:a14="http://schemas.microsoft.com/office/drawing/2010/main">
                <a:solidFill>
                  <a:srgbClr val="FFFFFF"/>
                </a:solidFill>
              </a14:hiddenFill>
            </a:ext>
          </a:extLst>
        </p:spPr>
      </p:pic>
      <p:sp>
        <p:nvSpPr>
          <p:cNvPr id="89" name="Right Arrow 88">
            <a:extLst>
              <a:ext uri="{FF2B5EF4-FFF2-40B4-BE49-F238E27FC236}">
                <a16:creationId xmlns:a16="http://schemas.microsoft.com/office/drawing/2014/main" id="{23C42A12-AA0C-2F3A-A6F4-3452553AF6EF}"/>
              </a:ext>
            </a:extLst>
          </p:cNvPr>
          <p:cNvSpPr/>
          <p:nvPr/>
        </p:nvSpPr>
        <p:spPr>
          <a:xfrm>
            <a:off x="8925836"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nvGrpSpPr>
          <p:cNvPr id="40" name="Group 39">
            <a:extLst>
              <a:ext uri="{FF2B5EF4-FFF2-40B4-BE49-F238E27FC236}">
                <a16:creationId xmlns:a16="http://schemas.microsoft.com/office/drawing/2014/main" id="{8361F275-0580-5C7D-0A42-FD26650F2789}"/>
              </a:ext>
            </a:extLst>
          </p:cNvPr>
          <p:cNvGrpSpPr/>
          <p:nvPr/>
        </p:nvGrpSpPr>
        <p:grpSpPr>
          <a:xfrm>
            <a:off x="9445018" y="1587846"/>
            <a:ext cx="821125" cy="703275"/>
            <a:chOff x="8509161" y="1431698"/>
            <a:chExt cx="821125" cy="703275"/>
          </a:xfrm>
        </p:grpSpPr>
        <p:pic>
          <p:nvPicPr>
            <p:cNvPr id="90" name="Picture 2" descr="Processor Icon Vector Art, Icons, and Graphics for Free Download">
              <a:extLst>
                <a:ext uri="{FF2B5EF4-FFF2-40B4-BE49-F238E27FC236}">
                  <a16:creationId xmlns:a16="http://schemas.microsoft.com/office/drawing/2014/main" id="{E08CB494-542D-3141-47A2-A272F46A7879}"/>
                </a:ext>
              </a:extLst>
            </p:cNvPr>
            <p:cNvPicPr>
              <a:picLocks noChangeAspect="1" noChangeArrowheads="1"/>
            </p:cNvPicPr>
            <p:nvPr/>
          </p:nvPicPr>
          <p:blipFill rotWithShape="1">
            <a:blip r:embed="rId7">
              <a:duotone>
                <a:schemeClr val="accent3">
                  <a:shade val="45000"/>
                  <a:satMod val="135000"/>
                </a:schemeClr>
                <a:prstClr val="white"/>
              </a:duotone>
              <a:extLst>
                <a:ext uri="{BEBA8EAE-BF5A-486C-A8C5-ECC9F3942E4B}">
                  <a14:imgProps xmlns:a14="http://schemas.microsoft.com/office/drawing/2010/main">
                    <a14:imgLayer r:embed="rId8">
                      <a14:imgEffect>
                        <a14:backgroundRemoval t="18232" b="82551" l="28073" r="71875">
                          <a14:foregroundMark x1="33750" y1="37324" x2="33750" y2="37324"/>
                          <a14:foregroundMark x1="29063" y1="37324" x2="29063" y2="37324"/>
                          <a14:foregroundMark x1="69375" y1="64085" x2="69375" y2="64085"/>
                          <a14:foregroundMark x1="69688" y1="53599" x2="69688" y2="53599"/>
                          <a14:foregroundMark x1="69688" y1="55321" x2="69688" y2="55321"/>
                          <a14:foregroundMark x1="69688" y1="45696" x2="69688" y2="45696"/>
                          <a14:foregroundMark x1="69688" y1="38185" x2="69688" y2="38185"/>
                          <a14:foregroundMark x1="69948" y1="64945" x2="69948" y2="64945"/>
                          <a14:foregroundMark x1="69688" y1="63224" x2="69688" y2="63224"/>
                          <a14:foregroundMark x1="70260" y1="62754" x2="70260" y2="62754"/>
                          <a14:foregroundMark x1="69375" y1="63693" x2="69375" y2="63693"/>
                          <a14:foregroundMark x1="69948" y1="54851" x2="69948" y2="54851"/>
                          <a14:foregroundMark x1="69948" y1="46088" x2="69948" y2="46088"/>
                          <a14:foregroundMark x1="69948" y1="37324" x2="69948" y2="37324"/>
                          <a14:foregroundMark x1="40677" y1="25900" x2="41094" y2="19718"/>
                          <a14:foregroundMark x1="46719" y1="21753" x2="46719" y2="18232"/>
                          <a14:foregroundMark x1="52656" y1="21362" x2="52656" y2="21362"/>
                          <a14:foregroundMark x1="68438" y1="38498" x2="71042" y2="38732"/>
                          <a14:foregroundMark x1="41250" y1="74648" x2="41250" y2="80595"/>
                          <a14:foregroundMark x1="56927" y1="76056" x2="57448" y2="81612"/>
                          <a14:foregroundMark x1="28073" y1="65336" x2="28958" y2="35759"/>
                          <a14:foregroundMark x1="39219" y1="82551" x2="56719" y2="80125"/>
                          <a14:foregroundMark x1="56719" y1="80125" x2="52083" y2="81534"/>
                          <a14:foregroundMark x1="70729" y1="66197" x2="70729" y2="34742"/>
                          <a14:foregroundMark x1="71875" y1="43192" x2="70729" y2="47418"/>
                        </a14:backgroundRemoval>
                      </a14:imgEffect>
                    </a14:imgLayer>
                  </a14:imgProps>
                </a:ext>
                <a:ext uri="{28A0092B-C50C-407E-A947-70E740481C1C}">
                  <a14:useLocalDpi xmlns:a14="http://schemas.microsoft.com/office/drawing/2010/main" val="0"/>
                </a:ext>
              </a:extLst>
            </a:blip>
            <a:srcRect l="27060" t="15956" r="25654" b="15629"/>
            <a:stretch/>
          </p:blipFill>
          <p:spPr bwMode="auto">
            <a:xfrm>
              <a:off x="8509161" y="1431698"/>
              <a:ext cx="821125" cy="703275"/>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6" descr="710+ Machine Learning Data Science Stock Photos, Pictures &amp; Royalty-Free  Images - iStock">
              <a:extLst>
                <a:ext uri="{FF2B5EF4-FFF2-40B4-BE49-F238E27FC236}">
                  <a16:creationId xmlns:a16="http://schemas.microsoft.com/office/drawing/2014/main" id="{F2EF6A21-5975-AF38-626C-3A6D3BAA6739}"/>
                </a:ext>
              </a:extLst>
            </p:cNvPr>
            <p:cNvPicPr>
              <a:picLocks noChangeAspect="1" noChangeArrowheads="1"/>
            </p:cNvPicPr>
            <p:nvPr/>
          </p:nvPicPr>
          <p:blipFill rotWithShape="1">
            <a:blip r:embed="rId12">
              <a:grayscl/>
              <a:extLst>
                <a:ext uri="{BEBA8EAE-BF5A-486C-A8C5-ECC9F3942E4B}">
                  <a14:imgProps xmlns:a14="http://schemas.microsoft.com/office/drawing/2010/main">
                    <a14:imgLayer r:embed="rId13">
                      <a14:imgEffect>
                        <a14:sharpenSoften amount="80000"/>
                      </a14:imgEffect>
                    </a14:imgLayer>
                  </a14:imgProps>
                </a:ext>
                <a:ext uri="{28A0092B-C50C-407E-A947-70E740481C1C}">
                  <a14:useLocalDpi xmlns:a14="http://schemas.microsoft.com/office/drawing/2010/main" val="0"/>
                </a:ext>
              </a:extLst>
            </a:blip>
            <a:srcRect l="8038" t="35563" r="68871" b="34622"/>
            <a:stretch/>
          </p:blipFill>
          <p:spPr bwMode="auto">
            <a:xfrm>
              <a:off x="8711917" y="1629246"/>
              <a:ext cx="385782" cy="249006"/>
            </a:xfrm>
            <a:prstGeom prst="rect">
              <a:avLst/>
            </a:prstGeom>
            <a:noFill/>
            <a:extLst>
              <a:ext uri="{909E8E84-426E-40DD-AFC4-6F175D3DCCD1}">
                <a14:hiddenFill xmlns:a14="http://schemas.microsoft.com/office/drawing/2010/main">
                  <a:solidFill>
                    <a:srgbClr val="FFFFFF"/>
                  </a:solidFill>
                </a14:hiddenFill>
              </a:ext>
            </a:extLst>
          </p:spPr>
        </p:pic>
      </p:grpSp>
      <p:sp>
        <p:nvSpPr>
          <p:cNvPr id="104" name="Rounded Rectangle 103">
            <a:extLst>
              <a:ext uri="{FF2B5EF4-FFF2-40B4-BE49-F238E27FC236}">
                <a16:creationId xmlns:a16="http://schemas.microsoft.com/office/drawing/2014/main" id="{A215973C-1A4A-8854-10B7-0CF82F9B8582}"/>
              </a:ext>
            </a:extLst>
          </p:cNvPr>
          <p:cNvSpPr/>
          <p:nvPr/>
        </p:nvSpPr>
        <p:spPr>
          <a:xfrm>
            <a:off x="1794848" y="1364131"/>
            <a:ext cx="8707933" cy="1476862"/>
          </a:xfrm>
          <a:prstGeom prst="roundRect">
            <a:avLst/>
          </a:prstGeom>
          <a:noFill/>
          <a:ln w="254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 name="Rectangle 4">
            <a:extLst>
              <a:ext uri="{FF2B5EF4-FFF2-40B4-BE49-F238E27FC236}">
                <a16:creationId xmlns:a16="http://schemas.microsoft.com/office/drawing/2014/main" id="{35FB96AD-B911-B117-8B9D-4D62D1135CDE}"/>
              </a:ext>
            </a:extLst>
          </p:cNvPr>
          <p:cNvSpPr/>
          <p:nvPr/>
        </p:nvSpPr>
        <p:spPr>
          <a:xfrm>
            <a:off x="0" y="602673"/>
            <a:ext cx="12192000" cy="124692"/>
          </a:xfrm>
          <a:prstGeom prst="rect">
            <a:avLst/>
          </a:prstGeom>
          <a:solidFill>
            <a:srgbClr val="7030A0">
              <a:alpha val="6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FDCFE95-7EB9-FDC7-D8B4-FD2B5B1D77D4}"/>
              </a:ext>
            </a:extLst>
          </p:cNvPr>
          <p:cNvSpPr txBox="1"/>
          <p:nvPr/>
        </p:nvSpPr>
        <p:spPr>
          <a:xfrm>
            <a:off x="714695" y="119041"/>
            <a:ext cx="1406667" cy="400110"/>
          </a:xfrm>
          <a:prstGeom prst="rect">
            <a:avLst/>
          </a:prstGeom>
          <a:noFill/>
        </p:spPr>
        <p:txBody>
          <a:bodyPr wrap="none" rtlCol="0">
            <a:spAutoFit/>
          </a:bodyPr>
          <a:lstStyle/>
          <a:p>
            <a:pPr algn="l"/>
            <a:r>
              <a:rPr lang="en-US" sz="2000" b="1" dirty="0">
                <a:solidFill>
                  <a:schemeClr val="accent2">
                    <a:lumMod val="75000"/>
                  </a:schemeClr>
                </a:solidFill>
                <a:latin typeface="Avenir Light" panose="020B0402020203020204" pitchFamily="34" charset="77"/>
              </a:rPr>
              <a:t>Motivation</a:t>
            </a:r>
          </a:p>
        </p:txBody>
      </p:sp>
      <p:sp>
        <p:nvSpPr>
          <p:cNvPr id="12" name="TextBox 11">
            <a:extLst>
              <a:ext uri="{FF2B5EF4-FFF2-40B4-BE49-F238E27FC236}">
                <a16:creationId xmlns:a16="http://schemas.microsoft.com/office/drawing/2014/main" id="{25E7A8B9-FF4B-0CBE-78AB-5949F66F98AE}"/>
              </a:ext>
            </a:extLst>
          </p:cNvPr>
          <p:cNvSpPr txBox="1"/>
          <p:nvPr/>
        </p:nvSpPr>
        <p:spPr>
          <a:xfrm>
            <a:off x="2978123" y="119041"/>
            <a:ext cx="596125" cy="369332"/>
          </a:xfrm>
          <a:prstGeom prst="rect">
            <a:avLst/>
          </a:prstGeom>
          <a:noFill/>
        </p:spPr>
        <p:txBody>
          <a:bodyPr wrap="none" rtlCol="0">
            <a:spAutoFit/>
          </a:bodyPr>
          <a:lstStyle/>
          <a:p>
            <a:pPr algn="l"/>
            <a:r>
              <a:rPr lang="en-US" dirty="0">
                <a:latin typeface="Avenir Light" panose="020B0402020203020204" pitchFamily="34" charset="77"/>
              </a:rPr>
              <a:t>Lyra</a:t>
            </a:r>
          </a:p>
        </p:txBody>
      </p:sp>
      <p:sp>
        <p:nvSpPr>
          <p:cNvPr id="13" name="TextBox 12">
            <a:extLst>
              <a:ext uri="{FF2B5EF4-FFF2-40B4-BE49-F238E27FC236}">
                <a16:creationId xmlns:a16="http://schemas.microsoft.com/office/drawing/2014/main" id="{E5F4FF15-9ADF-B77A-5094-41078E1694D7}"/>
              </a:ext>
            </a:extLst>
          </p:cNvPr>
          <p:cNvSpPr txBox="1"/>
          <p:nvPr/>
        </p:nvSpPr>
        <p:spPr>
          <a:xfrm>
            <a:off x="4516178" y="119041"/>
            <a:ext cx="1784719" cy="369332"/>
          </a:xfrm>
          <a:prstGeom prst="rect">
            <a:avLst/>
          </a:prstGeom>
          <a:noFill/>
        </p:spPr>
        <p:txBody>
          <a:bodyPr wrap="none" rtlCol="0">
            <a:spAutoFit/>
          </a:bodyPr>
          <a:lstStyle/>
          <a:p>
            <a:pPr algn="l"/>
            <a:r>
              <a:rPr lang="en-US" dirty="0">
                <a:latin typeface="Avenir Light" panose="020B0402020203020204" pitchFamily="34" charset="77"/>
              </a:rPr>
              <a:t>Structural filters</a:t>
            </a:r>
          </a:p>
        </p:txBody>
      </p:sp>
      <p:sp>
        <p:nvSpPr>
          <p:cNvPr id="14" name="TextBox 13">
            <a:extLst>
              <a:ext uri="{FF2B5EF4-FFF2-40B4-BE49-F238E27FC236}">
                <a16:creationId xmlns:a16="http://schemas.microsoft.com/office/drawing/2014/main" id="{27F0E2CE-4D40-5842-8D1A-4BFC0ABF6DF4}"/>
              </a:ext>
            </a:extLst>
          </p:cNvPr>
          <p:cNvSpPr txBox="1"/>
          <p:nvPr/>
        </p:nvSpPr>
        <p:spPr>
          <a:xfrm>
            <a:off x="7242826" y="119041"/>
            <a:ext cx="1819985" cy="369332"/>
          </a:xfrm>
          <a:prstGeom prst="rect">
            <a:avLst/>
          </a:prstGeom>
          <a:noFill/>
        </p:spPr>
        <p:txBody>
          <a:bodyPr wrap="none" rtlCol="0">
            <a:spAutoFit/>
          </a:bodyPr>
          <a:lstStyle/>
          <a:p>
            <a:pPr algn="l"/>
            <a:r>
              <a:rPr lang="en-US" dirty="0">
                <a:latin typeface="Avenir Light" panose="020B0402020203020204" pitchFamily="34" charset="77"/>
              </a:rPr>
              <a:t>Feasibility study</a:t>
            </a:r>
          </a:p>
        </p:txBody>
      </p:sp>
      <p:sp>
        <p:nvSpPr>
          <p:cNvPr id="15" name="Rectangle 14">
            <a:extLst>
              <a:ext uri="{FF2B5EF4-FFF2-40B4-BE49-F238E27FC236}">
                <a16:creationId xmlns:a16="http://schemas.microsoft.com/office/drawing/2014/main" id="{0CBA1901-EB28-DF14-5CE2-37C22F061C9A}"/>
              </a:ext>
            </a:extLst>
          </p:cNvPr>
          <p:cNvSpPr/>
          <p:nvPr/>
        </p:nvSpPr>
        <p:spPr>
          <a:xfrm>
            <a:off x="374073" y="561687"/>
            <a:ext cx="2036193" cy="81971"/>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5795B09-081A-6C85-749C-A29862947E05}"/>
              </a:ext>
            </a:extLst>
          </p:cNvPr>
          <p:cNvSpPr txBox="1"/>
          <p:nvPr/>
        </p:nvSpPr>
        <p:spPr>
          <a:xfrm>
            <a:off x="10004740" y="119041"/>
            <a:ext cx="1393971" cy="369332"/>
          </a:xfrm>
          <a:prstGeom prst="rect">
            <a:avLst/>
          </a:prstGeom>
          <a:noFill/>
        </p:spPr>
        <p:txBody>
          <a:bodyPr wrap="none" rtlCol="0">
            <a:spAutoFit/>
          </a:bodyPr>
          <a:lstStyle/>
          <a:p>
            <a:pPr algn="l"/>
            <a:r>
              <a:rPr lang="en-US" dirty="0">
                <a:latin typeface="Avenir Light" panose="020B0402020203020204" pitchFamily="34" charset="77"/>
              </a:rPr>
              <a:t>Future work</a:t>
            </a:r>
          </a:p>
        </p:txBody>
      </p:sp>
      <p:sp>
        <p:nvSpPr>
          <p:cNvPr id="71" name="TextBox 70">
            <a:extLst>
              <a:ext uri="{FF2B5EF4-FFF2-40B4-BE49-F238E27FC236}">
                <a16:creationId xmlns:a16="http://schemas.microsoft.com/office/drawing/2014/main" id="{6DD37AF1-3753-D86D-2C2C-CCD5DA663C11}"/>
              </a:ext>
            </a:extLst>
          </p:cNvPr>
          <p:cNvSpPr txBox="1"/>
          <p:nvPr/>
        </p:nvSpPr>
        <p:spPr>
          <a:xfrm>
            <a:off x="2057090" y="2434820"/>
            <a:ext cx="697628" cy="338554"/>
          </a:xfrm>
          <a:prstGeom prst="rect">
            <a:avLst/>
          </a:prstGeom>
          <a:noFill/>
        </p:spPr>
        <p:txBody>
          <a:bodyPr wrap="none" rtlCol="0">
            <a:spAutoFit/>
          </a:bodyPr>
          <a:lstStyle/>
          <a:p>
            <a:pPr algn="ctr"/>
            <a:r>
              <a:rPr lang="en-US" sz="1600" dirty="0">
                <a:latin typeface="Avenir Light" panose="020B0402020203020204" pitchFamily="34" charset="77"/>
              </a:rPr>
              <a:t>Event</a:t>
            </a:r>
          </a:p>
        </p:txBody>
      </p:sp>
      <p:sp>
        <p:nvSpPr>
          <p:cNvPr id="72" name="TextBox 71">
            <a:extLst>
              <a:ext uri="{FF2B5EF4-FFF2-40B4-BE49-F238E27FC236}">
                <a16:creationId xmlns:a16="http://schemas.microsoft.com/office/drawing/2014/main" id="{B7E0FB5D-68CA-2746-C5C1-14FDB2D835BE}"/>
              </a:ext>
            </a:extLst>
          </p:cNvPr>
          <p:cNvSpPr txBox="1"/>
          <p:nvPr/>
        </p:nvSpPr>
        <p:spPr>
          <a:xfrm>
            <a:off x="3097616" y="2424615"/>
            <a:ext cx="1291829" cy="338554"/>
          </a:xfrm>
          <a:prstGeom prst="rect">
            <a:avLst/>
          </a:prstGeom>
          <a:noFill/>
        </p:spPr>
        <p:txBody>
          <a:bodyPr wrap="none" rtlCol="0">
            <a:spAutoFit/>
          </a:bodyPr>
          <a:lstStyle/>
          <a:p>
            <a:pPr algn="ctr"/>
            <a:r>
              <a:rPr lang="en-US" sz="1600" dirty="0">
                <a:latin typeface="Avenir Light" panose="020B0402020203020204" pitchFamily="34" charset="77"/>
              </a:rPr>
              <a:t>Microphone</a:t>
            </a:r>
          </a:p>
        </p:txBody>
      </p:sp>
      <p:sp>
        <p:nvSpPr>
          <p:cNvPr id="70" name="TextBox 69">
            <a:extLst>
              <a:ext uri="{FF2B5EF4-FFF2-40B4-BE49-F238E27FC236}">
                <a16:creationId xmlns:a16="http://schemas.microsoft.com/office/drawing/2014/main" id="{FC1521AB-7F5D-A9A2-ACD4-7E5CD897D846}"/>
              </a:ext>
            </a:extLst>
          </p:cNvPr>
          <p:cNvSpPr txBox="1"/>
          <p:nvPr/>
        </p:nvSpPr>
        <p:spPr>
          <a:xfrm>
            <a:off x="4877965" y="2406051"/>
            <a:ext cx="732894" cy="400110"/>
          </a:xfrm>
          <a:prstGeom prst="rect">
            <a:avLst/>
          </a:prstGeom>
          <a:noFill/>
        </p:spPr>
        <p:txBody>
          <a:bodyPr wrap="none" rtlCol="0">
            <a:spAutoFit/>
          </a:bodyPr>
          <a:lstStyle/>
          <a:p>
            <a:pPr algn="ctr"/>
            <a:r>
              <a:rPr lang="en-US" sz="2000" dirty="0">
                <a:latin typeface="Avenir Light" panose="020B0402020203020204" pitchFamily="34" charset="77"/>
              </a:rPr>
              <a:t>ADC</a:t>
            </a:r>
          </a:p>
        </p:txBody>
      </p:sp>
      <p:sp>
        <p:nvSpPr>
          <p:cNvPr id="69" name="TextBox 68">
            <a:extLst>
              <a:ext uri="{FF2B5EF4-FFF2-40B4-BE49-F238E27FC236}">
                <a16:creationId xmlns:a16="http://schemas.microsoft.com/office/drawing/2014/main" id="{84F5E9EE-10ED-868B-FEF5-69A5EDEEC1E9}"/>
              </a:ext>
            </a:extLst>
          </p:cNvPr>
          <p:cNvSpPr txBox="1"/>
          <p:nvPr/>
        </p:nvSpPr>
        <p:spPr>
          <a:xfrm>
            <a:off x="6328275" y="2235169"/>
            <a:ext cx="1265090" cy="584775"/>
          </a:xfrm>
          <a:prstGeom prst="rect">
            <a:avLst/>
          </a:prstGeom>
          <a:noFill/>
        </p:spPr>
        <p:txBody>
          <a:bodyPr wrap="none" rtlCol="0">
            <a:spAutoFit/>
          </a:bodyPr>
          <a:lstStyle/>
          <a:p>
            <a:pPr algn="ctr"/>
            <a:r>
              <a:rPr lang="en-US" sz="1600" dirty="0">
                <a:latin typeface="Avenir Light" panose="020B0402020203020204" pitchFamily="34" charset="77"/>
              </a:rPr>
              <a:t>Fast Fourier</a:t>
            </a:r>
          </a:p>
          <a:p>
            <a:pPr algn="ctr"/>
            <a:r>
              <a:rPr lang="en-US" sz="1600" dirty="0">
                <a:latin typeface="Avenir Light" panose="020B0402020203020204" pitchFamily="34" charset="77"/>
              </a:rPr>
              <a:t>Transform</a:t>
            </a:r>
          </a:p>
        </p:txBody>
      </p:sp>
      <p:sp>
        <p:nvSpPr>
          <p:cNvPr id="73" name="TextBox 72">
            <a:extLst>
              <a:ext uri="{FF2B5EF4-FFF2-40B4-BE49-F238E27FC236}">
                <a16:creationId xmlns:a16="http://schemas.microsoft.com/office/drawing/2014/main" id="{D9C5BB9F-BA24-A604-7A82-07A84A832956}"/>
              </a:ext>
            </a:extLst>
          </p:cNvPr>
          <p:cNvSpPr txBox="1"/>
          <p:nvPr/>
        </p:nvSpPr>
        <p:spPr>
          <a:xfrm>
            <a:off x="7731817" y="2220553"/>
            <a:ext cx="1221296" cy="584775"/>
          </a:xfrm>
          <a:prstGeom prst="rect">
            <a:avLst/>
          </a:prstGeom>
          <a:noFill/>
        </p:spPr>
        <p:txBody>
          <a:bodyPr wrap="none" rtlCol="0">
            <a:spAutoFit/>
          </a:bodyPr>
          <a:lstStyle/>
          <a:p>
            <a:pPr algn="ctr"/>
            <a:r>
              <a:rPr lang="en-US" sz="1600" dirty="0">
                <a:latin typeface="Avenir Light" panose="020B0402020203020204" pitchFamily="34" charset="77"/>
              </a:rPr>
              <a:t>Fourier</a:t>
            </a:r>
          </a:p>
          <a:p>
            <a:pPr algn="ctr"/>
            <a:r>
              <a:rPr lang="en-US" sz="1600" dirty="0">
                <a:latin typeface="Avenir Light" panose="020B0402020203020204" pitchFamily="34" charset="77"/>
              </a:rPr>
              <a:t>coefficients</a:t>
            </a:r>
          </a:p>
        </p:txBody>
      </p:sp>
      <p:sp>
        <p:nvSpPr>
          <p:cNvPr id="92" name="TextBox 91">
            <a:extLst>
              <a:ext uri="{FF2B5EF4-FFF2-40B4-BE49-F238E27FC236}">
                <a16:creationId xmlns:a16="http://schemas.microsoft.com/office/drawing/2014/main" id="{273D9322-525B-9BF6-2334-DC69F89C7D12}"/>
              </a:ext>
            </a:extLst>
          </p:cNvPr>
          <p:cNvSpPr txBox="1"/>
          <p:nvPr/>
        </p:nvSpPr>
        <p:spPr>
          <a:xfrm>
            <a:off x="9165230" y="2393954"/>
            <a:ext cx="1380699" cy="338554"/>
          </a:xfrm>
          <a:prstGeom prst="rect">
            <a:avLst/>
          </a:prstGeom>
          <a:noFill/>
        </p:spPr>
        <p:txBody>
          <a:bodyPr wrap="none" rtlCol="0">
            <a:spAutoFit/>
          </a:bodyPr>
          <a:lstStyle/>
          <a:p>
            <a:pPr algn="ctr"/>
            <a:r>
              <a:rPr lang="en-US" sz="1600" dirty="0">
                <a:latin typeface="Avenir Light" panose="020B0402020203020204" pitchFamily="34" charset="77"/>
              </a:rPr>
              <a:t>Classification</a:t>
            </a:r>
          </a:p>
        </p:txBody>
      </p:sp>
      <p:sp>
        <p:nvSpPr>
          <p:cNvPr id="2" name="Right Arrow 1">
            <a:extLst>
              <a:ext uri="{FF2B5EF4-FFF2-40B4-BE49-F238E27FC236}">
                <a16:creationId xmlns:a16="http://schemas.microsoft.com/office/drawing/2014/main" id="{E412AE3B-E7C5-8962-70E4-343D37A7060D}"/>
              </a:ext>
            </a:extLst>
          </p:cNvPr>
          <p:cNvSpPr/>
          <p:nvPr/>
        </p:nvSpPr>
        <p:spPr>
          <a:xfrm>
            <a:off x="5837492" y="1782646"/>
            <a:ext cx="490783" cy="228862"/>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extBox 2">
            <a:extLst>
              <a:ext uri="{FF2B5EF4-FFF2-40B4-BE49-F238E27FC236}">
                <a16:creationId xmlns:a16="http://schemas.microsoft.com/office/drawing/2014/main" id="{C5957BE7-624C-BC18-AF2F-323398B73A97}"/>
              </a:ext>
            </a:extLst>
          </p:cNvPr>
          <p:cNvSpPr txBox="1"/>
          <p:nvPr/>
        </p:nvSpPr>
        <p:spPr>
          <a:xfrm>
            <a:off x="10004740" y="119041"/>
            <a:ext cx="1327608" cy="369332"/>
          </a:xfrm>
          <a:prstGeom prst="rect">
            <a:avLst/>
          </a:prstGeom>
          <a:solidFill>
            <a:schemeClr val="bg1"/>
          </a:solidFill>
        </p:spPr>
        <p:txBody>
          <a:bodyPr wrap="none" rtlCol="0">
            <a:spAutoFit/>
          </a:bodyPr>
          <a:lstStyle/>
          <a:p>
            <a:pPr algn="l"/>
            <a:r>
              <a:rPr lang="en-US" dirty="0">
                <a:latin typeface="Avenir Light" panose="020B0402020203020204" pitchFamily="34" charset="77"/>
              </a:rPr>
              <a:t>Conclusion</a:t>
            </a:r>
          </a:p>
        </p:txBody>
      </p:sp>
    </p:spTree>
    <p:extLst>
      <p:ext uri="{BB962C8B-B14F-4D97-AF65-F5344CB8AC3E}">
        <p14:creationId xmlns:p14="http://schemas.microsoft.com/office/powerpoint/2010/main" val="3439944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20" descr="Person Speaking Icon Images – Browse 202,022 Stock Photos, Vectors, and  Video | Adobe Stock">
            <a:extLst>
              <a:ext uri="{FF2B5EF4-FFF2-40B4-BE49-F238E27FC236}">
                <a16:creationId xmlns:a16="http://schemas.microsoft.com/office/drawing/2014/main" id="{D6F329DF-0A04-769D-C810-14ED0554B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2090" y="1558492"/>
            <a:ext cx="900316" cy="800664"/>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0C49C3BF-A0DF-3B60-2366-7D42E878CBA9}"/>
              </a:ext>
            </a:extLst>
          </p:cNvPr>
          <p:cNvSpPr txBox="1"/>
          <p:nvPr/>
        </p:nvSpPr>
        <p:spPr>
          <a:xfrm>
            <a:off x="374168" y="934988"/>
            <a:ext cx="2775577" cy="461665"/>
          </a:xfrm>
          <a:prstGeom prst="rect">
            <a:avLst/>
          </a:prstGeom>
          <a:noFill/>
        </p:spPr>
        <p:txBody>
          <a:bodyPr wrap="square" rtlCol="0">
            <a:spAutoFit/>
          </a:bodyPr>
          <a:lstStyle/>
          <a:p>
            <a:pPr algn="l"/>
            <a:r>
              <a:rPr lang="en-US" sz="2400" dirty="0">
                <a:solidFill>
                  <a:schemeClr val="accent2">
                    <a:lumMod val="75000"/>
                  </a:schemeClr>
                </a:solidFill>
                <a:latin typeface="Avenir Light" panose="020B0402020203020204" pitchFamily="34" charset="77"/>
              </a:rPr>
              <a:t>Typical approach:</a:t>
            </a:r>
          </a:p>
        </p:txBody>
      </p:sp>
      <p:sp>
        <p:nvSpPr>
          <p:cNvPr id="32" name="Date Placeholder 31">
            <a:extLst>
              <a:ext uri="{FF2B5EF4-FFF2-40B4-BE49-F238E27FC236}">
                <a16:creationId xmlns:a16="http://schemas.microsoft.com/office/drawing/2014/main" id="{892D4B7B-11FA-B101-A023-5719461646EC}"/>
              </a:ext>
            </a:extLst>
          </p:cNvPr>
          <p:cNvSpPr>
            <a:spLocks noGrp="1"/>
          </p:cNvSpPr>
          <p:nvPr>
            <p:ph type="dt" sz="half" idx="10"/>
          </p:nvPr>
        </p:nvSpPr>
        <p:spPr/>
        <p:txBody>
          <a:bodyPr/>
          <a:lstStyle/>
          <a:p>
            <a:fld id="{93456559-B2C4-B14F-8F39-1E0F72997448}" type="datetime1">
              <a:rPr lang="en-US" smtClean="0"/>
              <a:t>5/10/23</a:t>
            </a:fld>
            <a:endParaRPr lang="en-US"/>
          </a:p>
        </p:txBody>
      </p:sp>
      <p:sp>
        <p:nvSpPr>
          <p:cNvPr id="36" name="Slide Number Placeholder 35">
            <a:extLst>
              <a:ext uri="{FF2B5EF4-FFF2-40B4-BE49-F238E27FC236}">
                <a16:creationId xmlns:a16="http://schemas.microsoft.com/office/drawing/2014/main" id="{81529CB3-3AF5-AEDA-A227-6C6715B36DF8}"/>
              </a:ext>
            </a:extLst>
          </p:cNvPr>
          <p:cNvSpPr>
            <a:spLocks noGrp="1"/>
          </p:cNvSpPr>
          <p:nvPr>
            <p:ph type="sldNum" sz="quarter" idx="12"/>
          </p:nvPr>
        </p:nvSpPr>
        <p:spPr/>
        <p:txBody>
          <a:bodyPr/>
          <a:lstStyle/>
          <a:p>
            <a:fld id="{B9AA8E4F-4E37-A645-924F-A3490AA4C4C1}" type="slidenum">
              <a:rPr lang="en-US" smtClean="0"/>
              <a:t>14</a:t>
            </a:fld>
            <a:endParaRPr lang="en-US"/>
          </a:p>
        </p:txBody>
      </p:sp>
      <p:pic>
        <p:nvPicPr>
          <p:cNvPr id="77" name="Picture 8" descr="Microphone - Free technology icons">
            <a:extLst>
              <a:ext uri="{FF2B5EF4-FFF2-40B4-BE49-F238E27FC236}">
                <a16:creationId xmlns:a16="http://schemas.microsoft.com/office/drawing/2014/main" id="{695D60DD-541F-6A40-FB20-D46F16707C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349" y="1801515"/>
            <a:ext cx="323403" cy="287606"/>
          </a:xfrm>
          <a:prstGeom prst="rect">
            <a:avLst/>
          </a:prstGeom>
          <a:noFill/>
          <a:extLst>
            <a:ext uri="{909E8E84-426E-40DD-AFC4-6F175D3DCCD1}">
              <a14:hiddenFill xmlns:a14="http://schemas.microsoft.com/office/drawing/2010/main">
                <a:solidFill>
                  <a:srgbClr val="FFFFFF"/>
                </a:solidFill>
              </a14:hiddenFill>
            </a:ext>
          </a:extLst>
        </p:spPr>
      </p:pic>
      <p:sp>
        <p:nvSpPr>
          <p:cNvPr id="78" name="Right Arrow 77">
            <a:extLst>
              <a:ext uri="{FF2B5EF4-FFF2-40B4-BE49-F238E27FC236}">
                <a16:creationId xmlns:a16="http://schemas.microsoft.com/office/drawing/2014/main" id="{49BFFED1-4058-579E-26DE-AAF7A3F2C967}"/>
              </a:ext>
            </a:extLst>
          </p:cNvPr>
          <p:cNvSpPr/>
          <p:nvPr/>
        </p:nvSpPr>
        <p:spPr>
          <a:xfrm>
            <a:off x="3046955"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79" name="Right Arrow 78">
            <a:extLst>
              <a:ext uri="{FF2B5EF4-FFF2-40B4-BE49-F238E27FC236}">
                <a16:creationId xmlns:a16="http://schemas.microsoft.com/office/drawing/2014/main" id="{820C26D4-0BB1-87E6-17D5-D6AFE323EF27}"/>
              </a:ext>
            </a:extLst>
          </p:cNvPr>
          <p:cNvSpPr/>
          <p:nvPr/>
        </p:nvSpPr>
        <p:spPr>
          <a:xfrm>
            <a:off x="4170570"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0" name="Right Arrow 79">
            <a:extLst>
              <a:ext uri="{FF2B5EF4-FFF2-40B4-BE49-F238E27FC236}">
                <a16:creationId xmlns:a16="http://schemas.microsoft.com/office/drawing/2014/main" id="{38D3B0EA-4BA9-BD34-2677-ED71DE85EBE8}"/>
              </a:ext>
            </a:extLst>
          </p:cNvPr>
          <p:cNvSpPr/>
          <p:nvPr/>
        </p:nvSpPr>
        <p:spPr>
          <a:xfrm>
            <a:off x="5892389"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95" name="Rounded Rectangle 94">
            <a:extLst>
              <a:ext uri="{FF2B5EF4-FFF2-40B4-BE49-F238E27FC236}">
                <a16:creationId xmlns:a16="http://schemas.microsoft.com/office/drawing/2014/main" id="{677698B6-7322-ACC8-0985-26697E65322C}"/>
              </a:ext>
            </a:extLst>
          </p:cNvPr>
          <p:cNvSpPr/>
          <p:nvPr/>
        </p:nvSpPr>
        <p:spPr>
          <a:xfrm>
            <a:off x="4801056" y="1786313"/>
            <a:ext cx="848506" cy="294749"/>
          </a:xfrm>
          <a:prstGeom prst="roundRect">
            <a:avLst/>
          </a:pr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Sampling</a:t>
            </a:r>
          </a:p>
        </p:txBody>
      </p:sp>
      <p:grpSp>
        <p:nvGrpSpPr>
          <p:cNvPr id="41" name="Group 40">
            <a:extLst>
              <a:ext uri="{FF2B5EF4-FFF2-40B4-BE49-F238E27FC236}">
                <a16:creationId xmlns:a16="http://schemas.microsoft.com/office/drawing/2014/main" id="{249F8705-7485-9A57-E19C-6DB22A284B9B}"/>
              </a:ext>
            </a:extLst>
          </p:cNvPr>
          <p:cNvGrpSpPr/>
          <p:nvPr/>
        </p:nvGrpSpPr>
        <p:grpSpPr>
          <a:xfrm>
            <a:off x="6408603" y="1404471"/>
            <a:ext cx="1013825" cy="896807"/>
            <a:chOff x="5961485" y="1446046"/>
            <a:chExt cx="821125" cy="703275"/>
          </a:xfrm>
        </p:grpSpPr>
        <p:pic>
          <p:nvPicPr>
            <p:cNvPr id="74" name="Picture 2" descr="Processor Icon Vector Art, Icons, and Graphics for Free Download">
              <a:extLst>
                <a:ext uri="{FF2B5EF4-FFF2-40B4-BE49-F238E27FC236}">
                  <a16:creationId xmlns:a16="http://schemas.microsoft.com/office/drawing/2014/main" id="{E75C115E-1B0E-EF88-0316-DDBA113A7C09}"/>
                </a:ext>
              </a:extLst>
            </p:cNvPr>
            <p:cNvPicPr>
              <a:picLocks noChangeAspect="1" noChangeArrowheads="1"/>
            </p:cNvPicPr>
            <p:nvPr/>
          </p:nvPicPr>
          <p:blipFill rotWithShape="1">
            <a:blip r:embed="rId5">
              <a:duotone>
                <a:schemeClr val="accent3">
                  <a:shade val="45000"/>
                  <a:satMod val="135000"/>
                </a:schemeClr>
                <a:prstClr val="white"/>
              </a:duotone>
              <a:extLst>
                <a:ext uri="{BEBA8EAE-BF5A-486C-A8C5-ECC9F3942E4B}">
                  <a14:imgProps xmlns:a14="http://schemas.microsoft.com/office/drawing/2010/main">
                    <a14:imgLayer r:embed="rId6">
                      <a14:imgEffect>
                        <a14:backgroundRemoval t="18232" b="82551" l="28073" r="71875">
                          <a14:foregroundMark x1="33750" y1="37324" x2="33750" y2="37324"/>
                          <a14:foregroundMark x1="29063" y1="37324" x2="29063" y2="37324"/>
                          <a14:foregroundMark x1="69375" y1="64085" x2="69375" y2="64085"/>
                          <a14:foregroundMark x1="69688" y1="53599" x2="69688" y2="53599"/>
                          <a14:foregroundMark x1="69688" y1="55321" x2="69688" y2="55321"/>
                          <a14:foregroundMark x1="69688" y1="45696" x2="69688" y2="45696"/>
                          <a14:foregroundMark x1="69688" y1="38185" x2="69688" y2="38185"/>
                          <a14:foregroundMark x1="69948" y1="64945" x2="69948" y2="64945"/>
                          <a14:foregroundMark x1="69688" y1="63224" x2="69688" y2="63224"/>
                          <a14:foregroundMark x1="70260" y1="62754" x2="70260" y2="62754"/>
                          <a14:foregroundMark x1="69375" y1="63693" x2="69375" y2="63693"/>
                          <a14:foregroundMark x1="69948" y1="54851" x2="69948" y2="54851"/>
                          <a14:foregroundMark x1="69948" y1="46088" x2="69948" y2="46088"/>
                          <a14:foregroundMark x1="69948" y1="37324" x2="69948" y2="37324"/>
                          <a14:foregroundMark x1="40677" y1="25900" x2="41094" y2="19718"/>
                          <a14:foregroundMark x1="46719" y1="21753" x2="46719" y2="18232"/>
                          <a14:foregroundMark x1="52656" y1="21362" x2="52656" y2="21362"/>
                          <a14:foregroundMark x1="68438" y1="38498" x2="71042" y2="38732"/>
                          <a14:foregroundMark x1="41250" y1="74648" x2="41250" y2="80595"/>
                          <a14:foregroundMark x1="56927" y1="76056" x2="57448" y2="81612"/>
                          <a14:foregroundMark x1="28073" y1="65336" x2="28958" y2="35759"/>
                          <a14:foregroundMark x1="39219" y1="82551" x2="56719" y2="80125"/>
                          <a14:foregroundMark x1="56719" y1="80125" x2="52083" y2="81534"/>
                          <a14:foregroundMark x1="70729" y1="66197" x2="70729" y2="34742"/>
                          <a14:foregroundMark x1="71875" y1="43192" x2="70729" y2="47418"/>
                        </a14:backgroundRemoval>
                      </a14:imgEffect>
                    </a14:imgLayer>
                  </a14:imgProps>
                </a:ext>
                <a:ext uri="{28A0092B-C50C-407E-A947-70E740481C1C}">
                  <a14:useLocalDpi xmlns:a14="http://schemas.microsoft.com/office/drawing/2010/main" val="0"/>
                </a:ext>
              </a:extLst>
            </a:blip>
            <a:srcRect l="27060" t="15956" r="25654" b="15629"/>
            <a:stretch/>
          </p:blipFill>
          <p:spPr bwMode="auto">
            <a:xfrm>
              <a:off x="5961485" y="1446046"/>
              <a:ext cx="821125" cy="70327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28,371 Analog Signal Images, Stock Photos &amp; Vectors | Shutterstock">
              <a:extLst>
                <a:ext uri="{FF2B5EF4-FFF2-40B4-BE49-F238E27FC236}">
                  <a16:creationId xmlns:a16="http://schemas.microsoft.com/office/drawing/2014/main" id="{14DD46E1-40B5-3E58-6547-FE40B8F9FD59}"/>
                </a:ext>
              </a:extLst>
            </p:cNvPr>
            <p:cNvPicPr>
              <a:picLocks noChangeAspect="1" noChangeArrowheads="1"/>
            </p:cNvPicPr>
            <p:nvPr/>
          </p:nvPicPr>
          <p:blipFill rotWithShape="1">
            <a:blip r:embed="rId7">
              <a:grayscl/>
              <a:extLst>
                <a:ext uri="{BEBA8EAE-BF5A-486C-A8C5-ECC9F3942E4B}">
                  <a14:imgProps xmlns:a14="http://schemas.microsoft.com/office/drawing/2010/main">
                    <a14:imgLayer r:embed="rId8">
                      <a14:imgEffect>
                        <a14:sharpenSoften amount="100000"/>
                      </a14:imgEffect>
                    </a14:imgLayer>
                  </a14:imgProps>
                </a:ext>
                <a:ext uri="{28A0092B-C50C-407E-A947-70E740481C1C}">
                  <a14:useLocalDpi xmlns:a14="http://schemas.microsoft.com/office/drawing/2010/main" val="0"/>
                </a:ext>
              </a:extLst>
            </a:blip>
            <a:srcRect l="55143" t="27613" r="8000" b="28962"/>
            <a:stretch/>
          </p:blipFill>
          <p:spPr bwMode="auto">
            <a:xfrm>
              <a:off x="6186359" y="1668658"/>
              <a:ext cx="365604" cy="159139"/>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Fourier transformation Icon - Free PNG &amp; SVG 221517 - Noun Project">
              <a:extLst>
                <a:ext uri="{FF2B5EF4-FFF2-40B4-BE49-F238E27FC236}">
                  <a16:creationId xmlns:a16="http://schemas.microsoft.com/office/drawing/2014/main" id="{20D948E0-6464-2DEB-F67A-7B2B59924D5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40275"/>
            <a:stretch/>
          </p:blipFill>
          <p:spPr bwMode="auto">
            <a:xfrm>
              <a:off x="6178238" y="1808389"/>
              <a:ext cx="387619" cy="205882"/>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FF1EBF0D-AEA8-2493-2208-C7C3A8EF4613}"/>
                </a:ext>
              </a:extLst>
            </p:cNvPr>
            <p:cNvSpPr txBox="1"/>
            <p:nvPr/>
          </p:nvSpPr>
          <p:spPr>
            <a:xfrm>
              <a:off x="6212289" y="1522069"/>
              <a:ext cx="324839" cy="217222"/>
            </a:xfrm>
            <a:prstGeom prst="rect">
              <a:avLst/>
            </a:prstGeom>
            <a:noFill/>
          </p:spPr>
          <p:txBody>
            <a:bodyPr wrap="none" rtlCol="0">
              <a:spAutoFit/>
            </a:bodyPr>
            <a:lstStyle/>
            <a:p>
              <a:r>
                <a:rPr lang="en-US" sz="1200" dirty="0"/>
                <a:t>FFT</a:t>
              </a:r>
            </a:p>
          </p:txBody>
        </p:sp>
      </p:grpSp>
      <p:pic>
        <p:nvPicPr>
          <p:cNvPr id="86" name="Picture 4" descr="Fourier transformation Icon - Free PNG &amp; SVG 221517 - Noun Project">
            <a:extLst>
              <a:ext uri="{FF2B5EF4-FFF2-40B4-BE49-F238E27FC236}">
                <a16:creationId xmlns:a16="http://schemas.microsoft.com/office/drawing/2014/main" id="{667366D4-A5A5-FE3C-EFE1-DCAB70A39E1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61434"/>
          <a:stretch/>
        </p:blipFill>
        <p:spPr bwMode="auto">
          <a:xfrm>
            <a:off x="7945927" y="1785394"/>
            <a:ext cx="919428" cy="31533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28,371 Analog Signal Images, Stock Photos &amp; Vectors | Shutterstock">
            <a:extLst>
              <a:ext uri="{FF2B5EF4-FFF2-40B4-BE49-F238E27FC236}">
                <a16:creationId xmlns:a16="http://schemas.microsoft.com/office/drawing/2014/main" id="{FE13C2C2-2BB9-204B-A59F-E51B98301DF9}"/>
              </a:ext>
            </a:extLst>
          </p:cNvPr>
          <p:cNvPicPr>
            <a:picLocks noChangeAspect="1" noChangeArrowheads="1"/>
          </p:cNvPicPr>
          <p:nvPr/>
        </p:nvPicPr>
        <p:blipFill rotWithShape="1">
          <a:blip r:embed="rId7">
            <a:grayscl/>
            <a:extLst>
              <a:ext uri="{BEBA8EAE-BF5A-486C-A8C5-ECC9F3942E4B}">
                <a14:imgProps xmlns:a14="http://schemas.microsoft.com/office/drawing/2010/main">
                  <a14:imgLayer r:embed="rId10">
                    <a14:imgEffect>
                      <a14:sharpenSoften amount="100000"/>
                    </a14:imgEffect>
                  </a14:imgLayer>
                </a14:imgProps>
              </a:ext>
              <a:ext uri="{28A0092B-C50C-407E-A947-70E740481C1C}">
                <a14:useLocalDpi xmlns:a14="http://schemas.microsoft.com/office/drawing/2010/main" val="0"/>
              </a:ext>
            </a:extLst>
          </a:blip>
          <a:srcRect l="7464" t="27222" r="55680" b="25322"/>
          <a:stretch/>
        </p:blipFill>
        <p:spPr bwMode="auto">
          <a:xfrm>
            <a:off x="4093576" y="2038589"/>
            <a:ext cx="538245" cy="256032"/>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28,371 Analog Signal Images, Stock Photos &amp; Vectors | Shutterstock">
            <a:extLst>
              <a:ext uri="{FF2B5EF4-FFF2-40B4-BE49-F238E27FC236}">
                <a16:creationId xmlns:a16="http://schemas.microsoft.com/office/drawing/2014/main" id="{FE320DE2-D13A-C8F8-8843-9C96E03C6768}"/>
              </a:ext>
            </a:extLst>
          </p:cNvPr>
          <p:cNvPicPr>
            <a:picLocks noChangeAspect="1" noChangeArrowheads="1"/>
          </p:cNvPicPr>
          <p:nvPr/>
        </p:nvPicPr>
        <p:blipFill rotWithShape="1">
          <a:blip r:embed="rId7">
            <a:grayscl/>
            <a:extLst>
              <a:ext uri="{BEBA8EAE-BF5A-486C-A8C5-ECC9F3942E4B}">
                <a14:imgProps xmlns:a14="http://schemas.microsoft.com/office/drawing/2010/main">
                  <a14:imgLayer r:embed="rId11">
                    <a14:imgEffect>
                      <a14:sharpenSoften amount="100000"/>
                    </a14:imgEffect>
                  </a14:imgLayer>
                </a14:imgProps>
              </a:ext>
              <a:ext uri="{28A0092B-C50C-407E-A947-70E740481C1C}">
                <a14:useLocalDpi xmlns:a14="http://schemas.microsoft.com/office/drawing/2010/main" val="0"/>
              </a:ext>
            </a:extLst>
          </a:blip>
          <a:srcRect l="55143" t="27613" r="8000" b="24931"/>
          <a:stretch/>
        </p:blipFill>
        <p:spPr bwMode="auto">
          <a:xfrm>
            <a:off x="5821762" y="2017291"/>
            <a:ext cx="536809" cy="255349"/>
          </a:xfrm>
          <a:prstGeom prst="rect">
            <a:avLst/>
          </a:prstGeom>
          <a:noFill/>
          <a:extLst>
            <a:ext uri="{909E8E84-426E-40DD-AFC4-6F175D3DCCD1}">
              <a14:hiddenFill xmlns:a14="http://schemas.microsoft.com/office/drawing/2010/main">
                <a:solidFill>
                  <a:srgbClr val="FFFFFF"/>
                </a:solidFill>
              </a14:hiddenFill>
            </a:ext>
          </a:extLst>
        </p:spPr>
      </p:pic>
      <p:sp>
        <p:nvSpPr>
          <p:cNvPr id="89" name="Right Arrow 88">
            <a:extLst>
              <a:ext uri="{FF2B5EF4-FFF2-40B4-BE49-F238E27FC236}">
                <a16:creationId xmlns:a16="http://schemas.microsoft.com/office/drawing/2014/main" id="{23C42A12-AA0C-2F3A-A6F4-3452553AF6EF}"/>
              </a:ext>
            </a:extLst>
          </p:cNvPr>
          <p:cNvSpPr/>
          <p:nvPr/>
        </p:nvSpPr>
        <p:spPr>
          <a:xfrm>
            <a:off x="8925836"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nvGrpSpPr>
          <p:cNvPr id="40" name="Group 39">
            <a:extLst>
              <a:ext uri="{FF2B5EF4-FFF2-40B4-BE49-F238E27FC236}">
                <a16:creationId xmlns:a16="http://schemas.microsoft.com/office/drawing/2014/main" id="{8361F275-0580-5C7D-0A42-FD26650F2789}"/>
              </a:ext>
            </a:extLst>
          </p:cNvPr>
          <p:cNvGrpSpPr/>
          <p:nvPr/>
        </p:nvGrpSpPr>
        <p:grpSpPr>
          <a:xfrm>
            <a:off x="9445018" y="1587846"/>
            <a:ext cx="821125" cy="703275"/>
            <a:chOff x="8509161" y="1431698"/>
            <a:chExt cx="821125" cy="703275"/>
          </a:xfrm>
        </p:grpSpPr>
        <p:pic>
          <p:nvPicPr>
            <p:cNvPr id="90" name="Picture 2" descr="Processor Icon Vector Art, Icons, and Graphics for Free Download">
              <a:extLst>
                <a:ext uri="{FF2B5EF4-FFF2-40B4-BE49-F238E27FC236}">
                  <a16:creationId xmlns:a16="http://schemas.microsoft.com/office/drawing/2014/main" id="{E08CB494-542D-3141-47A2-A272F46A7879}"/>
                </a:ext>
              </a:extLst>
            </p:cNvPr>
            <p:cNvPicPr>
              <a:picLocks noChangeAspect="1" noChangeArrowheads="1"/>
            </p:cNvPicPr>
            <p:nvPr/>
          </p:nvPicPr>
          <p:blipFill rotWithShape="1">
            <a:blip r:embed="rId5">
              <a:duotone>
                <a:schemeClr val="accent3">
                  <a:shade val="45000"/>
                  <a:satMod val="135000"/>
                </a:schemeClr>
                <a:prstClr val="white"/>
              </a:duotone>
              <a:extLst>
                <a:ext uri="{BEBA8EAE-BF5A-486C-A8C5-ECC9F3942E4B}">
                  <a14:imgProps xmlns:a14="http://schemas.microsoft.com/office/drawing/2010/main">
                    <a14:imgLayer r:embed="rId6">
                      <a14:imgEffect>
                        <a14:backgroundRemoval t="18232" b="82551" l="28073" r="71875">
                          <a14:foregroundMark x1="33750" y1="37324" x2="33750" y2="37324"/>
                          <a14:foregroundMark x1="29063" y1="37324" x2="29063" y2="37324"/>
                          <a14:foregroundMark x1="69375" y1="64085" x2="69375" y2="64085"/>
                          <a14:foregroundMark x1="69688" y1="53599" x2="69688" y2="53599"/>
                          <a14:foregroundMark x1="69688" y1="55321" x2="69688" y2="55321"/>
                          <a14:foregroundMark x1="69688" y1="45696" x2="69688" y2="45696"/>
                          <a14:foregroundMark x1="69688" y1="38185" x2="69688" y2="38185"/>
                          <a14:foregroundMark x1="69948" y1="64945" x2="69948" y2="64945"/>
                          <a14:foregroundMark x1="69688" y1="63224" x2="69688" y2="63224"/>
                          <a14:foregroundMark x1="70260" y1="62754" x2="70260" y2="62754"/>
                          <a14:foregroundMark x1="69375" y1="63693" x2="69375" y2="63693"/>
                          <a14:foregroundMark x1="69948" y1="54851" x2="69948" y2="54851"/>
                          <a14:foregroundMark x1="69948" y1="46088" x2="69948" y2="46088"/>
                          <a14:foregroundMark x1="69948" y1="37324" x2="69948" y2="37324"/>
                          <a14:foregroundMark x1="40677" y1="25900" x2="41094" y2="19718"/>
                          <a14:foregroundMark x1="46719" y1="21753" x2="46719" y2="18232"/>
                          <a14:foregroundMark x1="52656" y1="21362" x2="52656" y2="21362"/>
                          <a14:foregroundMark x1="68438" y1="38498" x2="71042" y2="38732"/>
                          <a14:foregroundMark x1="41250" y1="74648" x2="41250" y2="80595"/>
                          <a14:foregroundMark x1="56927" y1="76056" x2="57448" y2="81612"/>
                          <a14:foregroundMark x1="28073" y1="65336" x2="28958" y2="35759"/>
                          <a14:foregroundMark x1="39219" y1="82551" x2="56719" y2="80125"/>
                          <a14:foregroundMark x1="56719" y1="80125" x2="52083" y2="81534"/>
                          <a14:foregroundMark x1="70729" y1="66197" x2="70729" y2="34742"/>
                          <a14:foregroundMark x1="71875" y1="43192" x2="70729" y2="47418"/>
                        </a14:backgroundRemoval>
                      </a14:imgEffect>
                    </a14:imgLayer>
                  </a14:imgProps>
                </a:ext>
                <a:ext uri="{28A0092B-C50C-407E-A947-70E740481C1C}">
                  <a14:useLocalDpi xmlns:a14="http://schemas.microsoft.com/office/drawing/2010/main" val="0"/>
                </a:ext>
              </a:extLst>
            </a:blip>
            <a:srcRect l="27060" t="15956" r="25654" b="15629"/>
            <a:stretch/>
          </p:blipFill>
          <p:spPr bwMode="auto">
            <a:xfrm>
              <a:off x="8509161" y="1431698"/>
              <a:ext cx="821125" cy="703275"/>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6" descr="710+ Machine Learning Data Science Stock Photos, Pictures &amp; Royalty-Free  Images - iStock">
              <a:extLst>
                <a:ext uri="{FF2B5EF4-FFF2-40B4-BE49-F238E27FC236}">
                  <a16:creationId xmlns:a16="http://schemas.microsoft.com/office/drawing/2014/main" id="{F2EF6A21-5975-AF38-626C-3A6D3BAA6739}"/>
                </a:ext>
              </a:extLst>
            </p:cNvPr>
            <p:cNvPicPr>
              <a:picLocks noChangeAspect="1" noChangeArrowheads="1"/>
            </p:cNvPicPr>
            <p:nvPr/>
          </p:nvPicPr>
          <p:blipFill rotWithShape="1">
            <a:blip r:embed="rId12">
              <a:grayscl/>
              <a:extLst>
                <a:ext uri="{BEBA8EAE-BF5A-486C-A8C5-ECC9F3942E4B}">
                  <a14:imgProps xmlns:a14="http://schemas.microsoft.com/office/drawing/2010/main">
                    <a14:imgLayer r:embed="rId13">
                      <a14:imgEffect>
                        <a14:sharpenSoften amount="80000"/>
                      </a14:imgEffect>
                    </a14:imgLayer>
                  </a14:imgProps>
                </a:ext>
                <a:ext uri="{28A0092B-C50C-407E-A947-70E740481C1C}">
                  <a14:useLocalDpi xmlns:a14="http://schemas.microsoft.com/office/drawing/2010/main" val="0"/>
                </a:ext>
              </a:extLst>
            </a:blip>
            <a:srcRect l="8038" t="35563" r="68871" b="34622"/>
            <a:stretch/>
          </p:blipFill>
          <p:spPr bwMode="auto">
            <a:xfrm>
              <a:off x="8711917" y="1629246"/>
              <a:ext cx="385782" cy="249006"/>
            </a:xfrm>
            <a:prstGeom prst="rect">
              <a:avLst/>
            </a:prstGeom>
            <a:noFill/>
            <a:extLst>
              <a:ext uri="{909E8E84-426E-40DD-AFC4-6F175D3DCCD1}">
                <a14:hiddenFill xmlns:a14="http://schemas.microsoft.com/office/drawing/2010/main">
                  <a:solidFill>
                    <a:srgbClr val="FFFFFF"/>
                  </a:solidFill>
                </a14:hiddenFill>
              </a:ext>
            </a:extLst>
          </p:spPr>
        </p:pic>
      </p:grpSp>
      <p:sp>
        <p:nvSpPr>
          <p:cNvPr id="104" name="Rounded Rectangle 103">
            <a:extLst>
              <a:ext uri="{FF2B5EF4-FFF2-40B4-BE49-F238E27FC236}">
                <a16:creationId xmlns:a16="http://schemas.microsoft.com/office/drawing/2014/main" id="{A215973C-1A4A-8854-10B7-0CF82F9B8582}"/>
              </a:ext>
            </a:extLst>
          </p:cNvPr>
          <p:cNvSpPr/>
          <p:nvPr/>
        </p:nvSpPr>
        <p:spPr>
          <a:xfrm>
            <a:off x="1794848" y="1364131"/>
            <a:ext cx="8707933" cy="1476862"/>
          </a:xfrm>
          <a:prstGeom prst="roundRect">
            <a:avLst/>
          </a:prstGeom>
          <a:noFill/>
          <a:ln w="254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 name="Rectangle 4">
            <a:extLst>
              <a:ext uri="{FF2B5EF4-FFF2-40B4-BE49-F238E27FC236}">
                <a16:creationId xmlns:a16="http://schemas.microsoft.com/office/drawing/2014/main" id="{35FB96AD-B911-B117-8B9D-4D62D1135CDE}"/>
              </a:ext>
            </a:extLst>
          </p:cNvPr>
          <p:cNvSpPr/>
          <p:nvPr/>
        </p:nvSpPr>
        <p:spPr>
          <a:xfrm>
            <a:off x="0" y="602673"/>
            <a:ext cx="12192000" cy="124692"/>
          </a:xfrm>
          <a:prstGeom prst="rect">
            <a:avLst/>
          </a:prstGeom>
          <a:solidFill>
            <a:srgbClr val="7030A0">
              <a:alpha val="6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FDCFE95-7EB9-FDC7-D8B4-FD2B5B1D77D4}"/>
              </a:ext>
            </a:extLst>
          </p:cNvPr>
          <p:cNvSpPr txBox="1"/>
          <p:nvPr/>
        </p:nvSpPr>
        <p:spPr>
          <a:xfrm>
            <a:off x="714695" y="119041"/>
            <a:ext cx="1406667" cy="400110"/>
          </a:xfrm>
          <a:prstGeom prst="rect">
            <a:avLst/>
          </a:prstGeom>
          <a:noFill/>
        </p:spPr>
        <p:txBody>
          <a:bodyPr wrap="none" rtlCol="0">
            <a:spAutoFit/>
          </a:bodyPr>
          <a:lstStyle/>
          <a:p>
            <a:pPr algn="l"/>
            <a:r>
              <a:rPr lang="en-US" sz="2000" b="1" dirty="0">
                <a:solidFill>
                  <a:schemeClr val="accent2">
                    <a:lumMod val="75000"/>
                  </a:schemeClr>
                </a:solidFill>
                <a:latin typeface="Avenir Light" panose="020B0402020203020204" pitchFamily="34" charset="77"/>
              </a:rPr>
              <a:t>Motivation</a:t>
            </a:r>
          </a:p>
        </p:txBody>
      </p:sp>
      <p:sp>
        <p:nvSpPr>
          <p:cNvPr id="12" name="TextBox 11">
            <a:extLst>
              <a:ext uri="{FF2B5EF4-FFF2-40B4-BE49-F238E27FC236}">
                <a16:creationId xmlns:a16="http://schemas.microsoft.com/office/drawing/2014/main" id="{25E7A8B9-FF4B-0CBE-78AB-5949F66F98AE}"/>
              </a:ext>
            </a:extLst>
          </p:cNvPr>
          <p:cNvSpPr txBox="1"/>
          <p:nvPr/>
        </p:nvSpPr>
        <p:spPr>
          <a:xfrm>
            <a:off x="2978123" y="119041"/>
            <a:ext cx="596125" cy="369332"/>
          </a:xfrm>
          <a:prstGeom prst="rect">
            <a:avLst/>
          </a:prstGeom>
          <a:noFill/>
        </p:spPr>
        <p:txBody>
          <a:bodyPr wrap="none" rtlCol="0">
            <a:spAutoFit/>
          </a:bodyPr>
          <a:lstStyle/>
          <a:p>
            <a:pPr algn="l"/>
            <a:r>
              <a:rPr lang="en-US" dirty="0">
                <a:latin typeface="Avenir Light" panose="020B0402020203020204" pitchFamily="34" charset="77"/>
              </a:rPr>
              <a:t>Lyra</a:t>
            </a:r>
          </a:p>
        </p:txBody>
      </p:sp>
      <p:sp>
        <p:nvSpPr>
          <p:cNvPr id="13" name="TextBox 12">
            <a:extLst>
              <a:ext uri="{FF2B5EF4-FFF2-40B4-BE49-F238E27FC236}">
                <a16:creationId xmlns:a16="http://schemas.microsoft.com/office/drawing/2014/main" id="{E5F4FF15-9ADF-B77A-5094-41078E1694D7}"/>
              </a:ext>
            </a:extLst>
          </p:cNvPr>
          <p:cNvSpPr txBox="1"/>
          <p:nvPr/>
        </p:nvSpPr>
        <p:spPr>
          <a:xfrm>
            <a:off x="4516178" y="119041"/>
            <a:ext cx="1784719" cy="369332"/>
          </a:xfrm>
          <a:prstGeom prst="rect">
            <a:avLst/>
          </a:prstGeom>
          <a:noFill/>
        </p:spPr>
        <p:txBody>
          <a:bodyPr wrap="none" rtlCol="0">
            <a:spAutoFit/>
          </a:bodyPr>
          <a:lstStyle/>
          <a:p>
            <a:pPr algn="l"/>
            <a:r>
              <a:rPr lang="en-US" dirty="0">
                <a:latin typeface="Avenir Light" panose="020B0402020203020204" pitchFamily="34" charset="77"/>
              </a:rPr>
              <a:t>Structural filters</a:t>
            </a:r>
          </a:p>
        </p:txBody>
      </p:sp>
      <p:sp>
        <p:nvSpPr>
          <p:cNvPr id="14" name="TextBox 13">
            <a:extLst>
              <a:ext uri="{FF2B5EF4-FFF2-40B4-BE49-F238E27FC236}">
                <a16:creationId xmlns:a16="http://schemas.microsoft.com/office/drawing/2014/main" id="{27F0E2CE-4D40-5842-8D1A-4BFC0ABF6DF4}"/>
              </a:ext>
            </a:extLst>
          </p:cNvPr>
          <p:cNvSpPr txBox="1"/>
          <p:nvPr/>
        </p:nvSpPr>
        <p:spPr>
          <a:xfrm>
            <a:off x="7242826" y="119041"/>
            <a:ext cx="1819985" cy="369332"/>
          </a:xfrm>
          <a:prstGeom prst="rect">
            <a:avLst/>
          </a:prstGeom>
          <a:noFill/>
        </p:spPr>
        <p:txBody>
          <a:bodyPr wrap="none" rtlCol="0">
            <a:spAutoFit/>
          </a:bodyPr>
          <a:lstStyle/>
          <a:p>
            <a:pPr algn="l"/>
            <a:r>
              <a:rPr lang="en-US" dirty="0">
                <a:latin typeface="Avenir Light" panose="020B0402020203020204" pitchFamily="34" charset="77"/>
              </a:rPr>
              <a:t>Feasibility study</a:t>
            </a:r>
          </a:p>
        </p:txBody>
      </p:sp>
      <p:sp>
        <p:nvSpPr>
          <p:cNvPr id="15" name="Rectangle 14">
            <a:extLst>
              <a:ext uri="{FF2B5EF4-FFF2-40B4-BE49-F238E27FC236}">
                <a16:creationId xmlns:a16="http://schemas.microsoft.com/office/drawing/2014/main" id="{0CBA1901-EB28-DF14-5CE2-37C22F061C9A}"/>
              </a:ext>
            </a:extLst>
          </p:cNvPr>
          <p:cNvSpPr/>
          <p:nvPr/>
        </p:nvSpPr>
        <p:spPr>
          <a:xfrm>
            <a:off x="374073" y="561687"/>
            <a:ext cx="2036193" cy="81971"/>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5795B09-081A-6C85-749C-A29862947E05}"/>
              </a:ext>
            </a:extLst>
          </p:cNvPr>
          <p:cNvSpPr txBox="1"/>
          <p:nvPr/>
        </p:nvSpPr>
        <p:spPr>
          <a:xfrm>
            <a:off x="10004740" y="119041"/>
            <a:ext cx="1393971" cy="369332"/>
          </a:xfrm>
          <a:prstGeom prst="rect">
            <a:avLst/>
          </a:prstGeom>
          <a:noFill/>
        </p:spPr>
        <p:txBody>
          <a:bodyPr wrap="none" rtlCol="0">
            <a:spAutoFit/>
          </a:bodyPr>
          <a:lstStyle/>
          <a:p>
            <a:pPr algn="l"/>
            <a:r>
              <a:rPr lang="en-US" dirty="0">
                <a:latin typeface="Avenir Light" panose="020B0402020203020204" pitchFamily="34" charset="77"/>
              </a:rPr>
              <a:t>Future work</a:t>
            </a:r>
          </a:p>
        </p:txBody>
      </p:sp>
      <p:sp>
        <p:nvSpPr>
          <p:cNvPr id="71" name="TextBox 70">
            <a:extLst>
              <a:ext uri="{FF2B5EF4-FFF2-40B4-BE49-F238E27FC236}">
                <a16:creationId xmlns:a16="http://schemas.microsoft.com/office/drawing/2014/main" id="{6DD37AF1-3753-D86D-2C2C-CCD5DA663C11}"/>
              </a:ext>
            </a:extLst>
          </p:cNvPr>
          <p:cNvSpPr txBox="1"/>
          <p:nvPr/>
        </p:nvSpPr>
        <p:spPr>
          <a:xfrm>
            <a:off x="2057090" y="2434820"/>
            <a:ext cx="697628" cy="338554"/>
          </a:xfrm>
          <a:prstGeom prst="rect">
            <a:avLst/>
          </a:prstGeom>
          <a:noFill/>
        </p:spPr>
        <p:txBody>
          <a:bodyPr wrap="none" rtlCol="0">
            <a:spAutoFit/>
          </a:bodyPr>
          <a:lstStyle/>
          <a:p>
            <a:pPr algn="ctr"/>
            <a:r>
              <a:rPr lang="en-US" sz="1600" dirty="0">
                <a:latin typeface="Avenir Light" panose="020B0402020203020204" pitchFamily="34" charset="77"/>
              </a:rPr>
              <a:t>Event</a:t>
            </a:r>
          </a:p>
        </p:txBody>
      </p:sp>
      <p:sp>
        <p:nvSpPr>
          <p:cNvPr id="72" name="TextBox 71">
            <a:extLst>
              <a:ext uri="{FF2B5EF4-FFF2-40B4-BE49-F238E27FC236}">
                <a16:creationId xmlns:a16="http://schemas.microsoft.com/office/drawing/2014/main" id="{B7E0FB5D-68CA-2746-C5C1-14FDB2D835BE}"/>
              </a:ext>
            </a:extLst>
          </p:cNvPr>
          <p:cNvSpPr txBox="1"/>
          <p:nvPr/>
        </p:nvSpPr>
        <p:spPr>
          <a:xfrm>
            <a:off x="3097616" y="2424615"/>
            <a:ext cx="1291829" cy="338554"/>
          </a:xfrm>
          <a:prstGeom prst="rect">
            <a:avLst/>
          </a:prstGeom>
          <a:noFill/>
        </p:spPr>
        <p:txBody>
          <a:bodyPr wrap="none" rtlCol="0">
            <a:spAutoFit/>
          </a:bodyPr>
          <a:lstStyle/>
          <a:p>
            <a:pPr algn="ctr"/>
            <a:r>
              <a:rPr lang="en-US" sz="1600" dirty="0">
                <a:latin typeface="Avenir Light" panose="020B0402020203020204" pitchFamily="34" charset="77"/>
              </a:rPr>
              <a:t>Microphone</a:t>
            </a:r>
          </a:p>
        </p:txBody>
      </p:sp>
      <p:sp>
        <p:nvSpPr>
          <p:cNvPr id="70" name="TextBox 69">
            <a:extLst>
              <a:ext uri="{FF2B5EF4-FFF2-40B4-BE49-F238E27FC236}">
                <a16:creationId xmlns:a16="http://schemas.microsoft.com/office/drawing/2014/main" id="{FC1521AB-7F5D-A9A2-ACD4-7E5CD897D846}"/>
              </a:ext>
            </a:extLst>
          </p:cNvPr>
          <p:cNvSpPr txBox="1"/>
          <p:nvPr/>
        </p:nvSpPr>
        <p:spPr>
          <a:xfrm>
            <a:off x="4933269" y="2406051"/>
            <a:ext cx="622286" cy="338554"/>
          </a:xfrm>
          <a:prstGeom prst="rect">
            <a:avLst/>
          </a:prstGeom>
          <a:noFill/>
        </p:spPr>
        <p:txBody>
          <a:bodyPr wrap="none" rtlCol="0">
            <a:spAutoFit/>
          </a:bodyPr>
          <a:lstStyle/>
          <a:p>
            <a:pPr algn="ctr"/>
            <a:r>
              <a:rPr lang="en-US" sz="1600" dirty="0">
                <a:latin typeface="Avenir Light" panose="020B0402020203020204" pitchFamily="34" charset="77"/>
              </a:rPr>
              <a:t>ADC</a:t>
            </a:r>
          </a:p>
        </p:txBody>
      </p:sp>
      <p:sp>
        <p:nvSpPr>
          <p:cNvPr id="69" name="TextBox 68">
            <a:extLst>
              <a:ext uri="{FF2B5EF4-FFF2-40B4-BE49-F238E27FC236}">
                <a16:creationId xmlns:a16="http://schemas.microsoft.com/office/drawing/2014/main" id="{84F5E9EE-10ED-868B-FEF5-69A5EDEEC1E9}"/>
              </a:ext>
            </a:extLst>
          </p:cNvPr>
          <p:cNvSpPr txBox="1"/>
          <p:nvPr/>
        </p:nvSpPr>
        <p:spPr>
          <a:xfrm>
            <a:off x="6194424" y="2235169"/>
            <a:ext cx="1532792" cy="707886"/>
          </a:xfrm>
          <a:prstGeom prst="rect">
            <a:avLst/>
          </a:prstGeom>
          <a:noFill/>
        </p:spPr>
        <p:txBody>
          <a:bodyPr wrap="none" rtlCol="0">
            <a:spAutoFit/>
          </a:bodyPr>
          <a:lstStyle/>
          <a:p>
            <a:pPr algn="ctr"/>
            <a:r>
              <a:rPr lang="en-US" sz="2000" dirty="0">
                <a:latin typeface="Avenir Light" panose="020B0402020203020204" pitchFamily="34" charset="77"/>
              </a:rPr>
              <a:t>Fast Fourier</a:t>
            </a:r>
          </a:p>
          <a:p>
            <a:pPr algn="ctr"/>
            <a:r>
              <a:rPr lang="en-US" sz="2000" dirty="0">
                <a:latin typeface="Avenir Light" panose="020B0402020203020204" pitchFamily="34" charset="77"/>
              </a:rPr>
              <a:t>Transform</a:t>
            </a:r>
          </a:p>
        </p:txBody>
      </p:sp>
      <p:sp>
        <p:nvSpPr>
          <p:cNvPr id="73" name="TextBox 72">
            <a:extLst>
              <a:ext uri="{FF2B5EF4-FFF2-40B4-BE49-F238E27FC236}">
                <a16:creationId xmlns:a16="http://schemas.microsoft.com/office/drawing/2014/main" id="{D9C5BB9F-BA24-A604-7A82-07A84A832956}"/>
              </a:ext>
            </a:extLst>
          </p:cNvPr>
          <p:cNvSpPr txBox="1"/>
          <p:nvPr/>
        </p:nvSpPr>
        <p:spPr>
          <a:xfrm>
            <a:off x="7731817" y="2220553"/>
            <a:ext cx="1221296" cy="584775"/>
          </a:xfrm>
          <a:prstGeom prst="rect">
            <a:avLst/>
          </a:prstGeom>
          <a:noFill/>
        </p:spPr>
        <p:txBody>
          <a:bodyPr wrap="none" rtlCol="0">
            <a:spAutoFit/>
          </a:bodyPr>
          <a:lstStyle/>
          <a:p>
            <a:pPr algn="ctr"/>
            <a:r>
              <a:rPr lang="en-US" sz="1600" dirty="0">
                <a:latin typeface="Avenir Light" panose="020B0402020203020204" pitchFamily="34" charset="77"/>
              </a:rPr>
              <a:t>Fourier</a:t>
            </a:r>
          </a:p>
          <a:p>
            <a:pPr algn="ctr"/>
            <a:r>
              <a:rPr lang="en-US" sz="1600" dirty="0">
                <a:latin typeface="Avenir Light" panose="020B0402020203020204" pitchFamily="34" charset="77"/>
              </a:rPr>
              <a:t>coefficients</a:t>
            </a:r>
          </a:p>
        </p:txBody>
      </p:sp>
      <p:sp>
        <p:nvSpPr>
          <p:cNvPr id="92" name="TextBox 91">
            <a:extLst>
              <a:ext uri="{FF2B5EF4-FFF2-40B4-BE49-F238E27FC236}">
                <a16:creationId xmlns:a16="http://schemas.microsoft.com/office/drawing/2014/main" id="{273D9322-525B-9BF6-2334-DC69F89C7D12}"/>
              </a:ext>
            </a:extLst>
          </p:cNvPr>
          <p:cNvSpPr txBox="1"/>
          <p:nvPr/>
        </p:nvSpPr>
        <p:spPr>
          <a:xfrm>
            <a:off x="9165230" y="2393954"/>
            <a:ext cx="1380699" cy="338554"/>
          </a:xfrm>
          <a:prstGeom prst="rect">
            <a:avLst/>
          </a:prstGeom>
          <a:noFill/>
        </p:spPr>
        <p:txBody>
          <a:bodyPr wrap="none" rtlCol="0">
            <a:spAutoFit/>
          </a:bodyPr>
          <a:lstStyle/>
          <a:p>
            <a:pPr algn="ctr"/>
            <a:r>
              <a:rPr lang="en-US" sz="1600" dirty="0">
                <a:latin typeface="Avenir Light" panose="020B0402020203020204" pitchFamily="34" charset="77"/>
              </a:rPr>
              <a:t>Classification</a:t>
            </a:r>
          </a:p>
        </p:txBody>
      </p:sp>
      <p:sp>
        <p:nvSpPr>
          <p:cNvPr id="2" name="Right Arrow 1">
            <a:extLst>
              <a:ext uri="{FF2B5EF4-FFF2-40B4-BE49-F238E27FC236}">
                <a16:creationId xmlns:a16="http://schemas.microsoft.com/office/drawing/2014/main" id="{74EED4BE-4614-B50A-AA68-22A27C1C8F8A}"/>
              </a:ext>
            </a:extLst>
          </p:cNvPr>
          <p:cNvSpPr/>
          <p:nvPr/>
        </p:nvSpPr>
        <p:spPr>
          <a:xfrm>
            <a:off x="7424903" y="1817922"/>
            <a:ext cx="490783" cy="228862"/>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extBox 2">
            <a:extLst>
              <a:ext uri="{FF2B5EF4-FFF2-40B4-BE49-F238E27FC236}">
                <a16:creationId xmlns:a16="http://schemas.microsoft.com/office/drawing/2014/main" id="{B7709A85-96DB-B6EF-F64E-08D8F36096A2}"/>
              </a:ext>
            </a:extLst>
          </p:cNvPr>
          <p:cNvSpPr txBox="1"/>
          <p:nvPr/>
        </p:nvSpPr>
        <p:spPr>
          <a:xfrm>
            <a:off x="10004740" y="119041"/>
            <a:ext cx="1327608" cy="369332"/>
          </a:xfrm>
          <a:prstGeom prst="rect">
            <a:avLst/>
          </a:prstGeom>
          <a:solidFill>
            <a:schemeClr val="bg1"/>
          </a:solidFill>
        </p:spPr>
        <p:txBody>
          <a:bodyPr wrap="none" rtlCol="0">
            <a:spAutoFit/>
          </a:bodyPr>
          <a:lstStyle/>
          <a:p>
            <a:pPr algn="l"/>
            <a:r>
              <a:rPr lang="en-US" dirty="0">
                <a:latin typeface="Avenir Light" panose="020B0402020203020204" pitchFamily="34" charset="77"/>
              </a:rPr>
              <a:t>Conclusion</a:t>
            </a:r>
          </a:p>
        </p:txBody>
      </p:sp>
    </p:spTree>
    <p:extLst>
      <p:ext uri="{BB962C8B-B14F-4D97-AF65-F5344CB8AC3E}">
        <p14:creationId xmlns:p14="http://schemas.microsoft.com/office/powerpoint/2010/main" val="2909408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20" descr="Person Speaking Icon Images – Browse 202,022 Stock Photos, Vectors, and  Video | Adobe Stock">
            <a:extLst>
              <a:ext uri="{FF2B5EF4-FFF2-40B4-BE49-F238E27FC236}">
                <a16:creationId xmlns:a16="http://schemas.microsoft.com/office/drawing/2014/main" id="{D6F329DF-0A04-769D-C810-14ED0554B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2090" y="1558492"/>
            <a:ext cx="900316" cy="800664"/>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0C49C3BF-A0DF-3B60-2366-7D42E878CBA9}"/>
              </a:ext>
            </a:extLst>
          </p:cNvPr>
          <p:cNvSpPr txBox="1"/>
          <p:nvPr/>
        </p:nvSpPr>
        <p:spPr>
          <a:xfrm>
            <a:off x="374168" y="934988"/>
            <a:ext cx="2775577" cy="461665"/>
          </a:xfrm>
          <a:prstGeom prst="rect">
            <a:avLst/>
          </a:prstGeom>
          <a:noFill/>
        </p:spPr>
        <p:txBody>
          <a:bodyPr wrap="square" rtlCol="0">
            <a:spAutoFit/>
          </a:bodyPr>
          <a:lstStyle/>
          <a:p>
            <a:pPr algn="l"/>
            <a:r>
              <a:rPr lang="en-US" sz="2400" dirty="0">
                <a:solidFill>
                  <a:schemeClr val="accent2">
                    <a:lumMod val="75000"/>
                  </a:schemeClr>
                </a:solidFill>
                <a:latin typeface="Avenir Light" panose="020B0402020203020204" pitchFamily="34" charset="77"/>
              </a:rPr>
              <a:t>Typical approach:</a:t>
            </a:r>
          </a:p>
        </p:txBody>
      </p:sp>
      <p:sp>
        <p:nvSpPr>
          <p:cNvPr id="32" name="Date Placeholder 31">
            <a:extLst>
              <a:ext uri="{FF2B5EF4-FFF2-40B4-BE49-F238E27FC236}">
                <a16:creationId xmlns:a16="http://schemas.microsoft.com/office/drawing/2014/main" id="{892D4B7B-11FA-B101-A023-5719461646EC}"/>
              </a:ext>
            </a:extLst>
          </p:cNvPr>
          <p:cNvSpPr>
            <a:spLocks noGrp="1"/>
          </p:cNvSpPr>
          <p:nvPr>
            <p:ph type="dt" sz="half" idx="10"/>
          </p:nvPr>
        </p:nvSpPr>
        <p:spPr/>
        <p:txBody>
          <a:bodyPr/>
          <a:lstStyle/>
          <a:p>
            <a:fld id="{93456559-B2C4-B14F-8F39-1E0F72997448}" type="datetime1">
              <a:rPr lang="en-US" smtClean="0"/>
              <a:t>5/10/23</a:t>
            </a:fld>
            <a:endParaRPr lang="en-US"/>
          </a:p>
        </p:txBody>
      </p:sp>
      <p:sp>
        <p:nvSpPr>
          <p:cNvPr id="36" name="Slide Number Placeholder 35">
            <a:extLst>
              <a:ext uri="{FF2B5EF4-FFF2-40B4-BE49-F238E27FC236}">
                <a16:creationId xmlns:a16="http://schemas.microsoft.com/office/drawing/2014/main" id="{81529CB3-3AF5-AEDA-A227-6C6715B36DF8}"/>
              </a:ext>
            </a:extLst>
          </p:cNvPr>
          <p:cNvSpPr>
            <a:spLocks noGrp="1"/>
          </p:cNvSpPr>
          <p:nvPr>
            <p:ph type="sldNum" sz="quarter" idx="12"/>
          </p:nvPr>
        </p:nvSpPr>
        <p:spPr/>
        <p:txBody>
          <a:bodyPr/>
          <a:lstStyle/>
          <a:p>
            <a:fld id="{B9AA8E4F-4E37-A645-924F-A3490AA4C4C1}" type="slidenum">
              <a:rPr lang="en-US" smtClean="0"/>
              <a:t>15</a:t>
            </a:fld>
            <a:endParaRPr lang="en-US"/>
          </a:p>
        </p:txBody>
      </p:sp>
      <p:pic>
        <p:nvPicPr>
          <p:cNvPr id="77" name="Picture 8" descr="Microphone - Free technology icons">
            <a:extLst>
              <a:ext uri="{FF2B5EF4-FFF2-40B4-BE49-F238E27FC236}">
                <a16:creationId xmlns:a16="http://schemas.microsoft.com/office/drawing/2014/main" id="{695D60DD-541F-6A40-FB20-D46F16707C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349" y="1801515"/>
            <a:ext cx="323403" cy="287606"/>
          </a:xfrm>
          <a:prstGeom prst="rect">
            <a:avLst/>
          </a:prstGeom>
          <a:noFill/>
          <a:extLst>
            <a:ext uri="{909E8E84-426E-40DD-AFC4-6F175D3DCCD1}">
              <a14:hiddenFill xmlns:a14="http://schemas.microsoft.com/office/drawing/2010/main">
                <a:solidFill>
                  <a:srgbClr val="FFFFFF"/>
                </a:solidFill>
              </a14:hiddenFill>
            </a:ext>
          </a:extLst>
        </p:spPr>
      </p:pic>
      <p:sp>
        <p:nvSpPr>
          <p:cNvPr id="78" name="Right Arrow 77">
            <a:extLst>
              <a:ext uri="{FF2B5EF4-FFF2-40B4-BE49-F238E27FC236}">
                <a16:creationId xmlns:a16="http://schemas.microsoft.com/office/drawing/2014/main" id="{49BFFED1-4058-579E-26DE-AAF7A3F2C967}"/>
              </a:ext>
            </a:extLst>
          </p:cNvPr>
          <p:cNvSpPr/>
          <p:nvPr/>
        </p:nvSpPr>
        <p:spPr>
          <a:xfrm>
            <a:off x="3046955"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79" name="Right Arrow 78">
            <a:extLst>
              <a:ext uri="{FF2B5EF4-FFF2-40B4-BE49-F238E27FC236}">
                <a16:creationId xmlns:a16="http://schemas.microsoft.com/office/drawing/2014/main" id="{820C26D4-0BB1-87E6-17D5-D6AFE323EF27}"/>
              </a:ext>
            </a:extLst>
          </p:cNvPr>
          <p:cNvSpPr/>
          <p:nvPr/>
        </p:nvSpPr>
        <p:spPr>
          <a:xfrm>
            <a:off x="4170570"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0" name="Right Arrow 79">
            <a:extLst>
              <a:ext uri="{FF2B5EF4-FFF2-40B4-BE49-F238E27FC236}">
                <a16:creationId xmlns:a16="http://schemas.microsoft.com/office/drawing/2014/main" id="{38D3B0EA-4BA9-BD34-2677-ED71DE85EBE8}"/>
              </a:ext>
            </a:extLst>
          </p:cNvPr>
          <p:cNvSpPr/>
          <p:nvPr/>
        </p:nvSpPr>
        <p:spPr>
          <a:xfrm>
            <a:off x="5892389"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1" name="Right Arrow 80">
            <a:extLst>
              <a:ext uri="{FF2B5EF4-FFF2-40B4-BE49-F238E27FC236}">
                <a16:creationId xmlns:a16="http://schemas.microsoft.com/office/drawing/2014/main" id="{5A19465D-C2BC-698F-4554-48246A6A9A0A}"/>
              </a:ext>
            </a:extLst>
          </p:cNvPr>
          <p:cNvSpPr/>
          <p:nvPr/>
        </p:nvSpPr>
        <p:spPr>
          <a:xfrm>
            <a:off x="7419738" y="1829284"/>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95" name="Rounded Rectangle 94">
            <a:extLst>
              <a:ext uri="{FF2B5EF4-FFF2-40B4-BE49-F238E27FC236}">
                <a16:creationId xmlns:a16="http://schemas.microsoft.com/office/drawing/2014/main" id="{677698B6-7322-ACC8-0985-26697E65322C}"/>
              </a:ext>
            </a:extLst>
          </p:cNvPr>
          <p:cNvSpPr/>
          <p:nvPr/>
        </p:nvSpPr>
        <p:spPr>
          <a:xfrm>
            <a:off x="4801056" y="1786313"/>
            <a:ext cx="848506" cy="294749"/>
          </a:xfrm>
          <a:prstGeom prst="roundRect">
            <a:avLst/>
          </a:pr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Sampling</a:t>
            </a:r>
          </a:p>
        </p:txBody>
      </p:sp>
      <p:grpSp>
        <p:nvGrpSpPr>
          <p:cNvPr id="41" name="Group 40">
            <a:extLst>
              <a:ext uri="{FF2B5EF4-FFF2-40B4-BE49-F238E27FC236}">
                <a16:creationId xmlns:a16="http://schemas.microsoft.com/office/drawing/2014/main" id="{249F8705-7485-9A57-E19C-6DB22A284B9B}"/>
              </a:ext>
            </a:extLst>
          </p:cNvPr>
          <p:cNvGrpSpPr/>
          <p:nvPr/>
        </p:nvGrpSpPr>
        <p:grpSpPr>
          <a:xfrm>
            <a:off x="6522869" y="1552943"/>
            <a:ext cx="821125" cy="703275"/>
            <a:chOff x="5961485" y="1446046"/>
            <a:chExt cx="821125" cy="703275"/>
          </a:xfrm>
        </p:grpSpPr>
        <p:pic>
          <p:nvPicPr>
            <p:cNvPr id="74" name="Picture 2" descr="Processor Icon Vector Art, Icons, and Graphics for Free Download">
              <a:extLst>
                <a:ext uri="{FF2B5EF4-FFF2-40B4-BE49-F238E27FC236}">
                  <a16:creationId xmlns:a16="http://schemas.microsoft.com/office/drawing/2014/main" id="{E75C115E-1B0E-EF88-0316-DDBA113A7C09}"/>
                </a:ext>
              </a:extLst>
            </p:cNvPr>
            <p:cNvPicPr>
              <a:picLocks noChangeAspect="1" noChangeArrowheads="1"/>
            </p:cNvPicPr>
            <p:nvPr/>
          </p:nvPicPr>
          <p:blipFill rotWithShape="1">
            <a:blip r:embed="rId5">
              <a:duotone>
                <a:schemeClr val="accent3">
                  <a:shade val="45000"/>
                  <a:satMod val="135000"/>
                </a:schemeClr>
                <a:prstClr val="white"/>
              </a:duotone>
              <a:extLst>
                <a:ext uri="{BEBA8EAE-BF5A-486C-A8C5-ECC9F3942E4B}">
                  <a14:imgProps xmlns:a14="http://schemas.microsoft.com/office/drawing/2010/main">
                    <a14:imgLayer r:embed="rId6">
                      <a14:imgEffect>
                        <a14:backgroundRemoval t="18232" b="82551" l="28073" r="71875">
                          <a14:foregroundMark x1="33750" y1="37324" x2="33750" y2="37324"/>
                          <a14:foregroundMark x1="29063" y1="37324" x2="29063" y2="37324"/>
                          <a14:foregroundMark x1="69375" y1="64085" x2="69375" y2="64085"/>
                          <a14:foregroundMark x1="69688" y1="53599" x2="69688" y2="53599"/>
                          <a14:foregroundMark x1="69688" y1="55321" x2="69688" y2="55321"/>
                          <a14:foregroundMark x1="69688" y1="45696" x2="69688" y2="45696"/>
                          <a14:foregroundMark x1="69688" y1="38185" x2="69688" y2="38185"/>
                          <a14:foregroundMark x1="69948" y1="64945" x2="69948" y2="64945"/>
                          <a14:foregroundMark x1="69688" y1="63224" x2="69688" y2="63224"/>
                          <a14:foregroundMark x1="70260" y1="62754" x2="70260" y2="62754"/>
                          <a14:foregroundMark x1="69375" y1="63693" x2="69375" y2="63693"/>
                          <a14:foregroundMark x1="69948" y1="54851" x2="69948" y2="54851"/>
                          <a14:foregroundMark x1="69948" y1="46088" x2="69948" y2="46088"/>
                          <a14:foregroundMark x1="69948" y1="37324" x2="69948" y2="37324"/>
                          <a14:foregroundMark x1="40677" y1="25900" x2="41094" y2="19718"/>
                          <a14:foregroundMark x1="46719" y1="21753" x2="46719" y2="18232"/>
                          <a14:foregroundMark x1="52656" y1="21362" x2="52656" y2="21362"/>
                          <a14:foregroundMark x1="68438" y1="38498" x2="71042" y2="38732"/>
                          <a14:foregroundMark x1="41250" y1="74648" x2="41250" y2="80595"/>
                          <a14:foregroundMark x1="56927" y1="76056" x2="57448" y2="81612"/>
                          <a14:foregroundMark x1="28073" y1="65336" x2="28958" y2="35759"/>
                          <a14:foregroundMark x1="39219" y1="82551" x2="56719" y2="80125"/>
                          <a14:foregroundMark x1="56719" y1="80125" x2="52083" y2="81534"/>
                          <a14:foregroundMark x1="70729" y1="66197" x2="70729" y2="34742"/>
                          <a14:foregroundMark x1="71875" y1="43192" x2="70729" y2="47418"/>
                        </a14:backgroundRemoval>
                      </a14:imgEffect>
                    </a14:imgLayer>
                  </a14:imgProps>
                </a:ext>
                <a:ext uri="{28A0092B-C50C-407E-A947-70E740481C1C}">
                  <a14:useLocalDpi xmlns:a14="http://schemas.microsoft.com/office/drawing/2010/main" val="0"/>
                </a:ext>
              </a:extLst>
            </a:blip>
            <a:srcRect l="27060" t="15956" r="25654" b="15629"/>
            <a:stretch/>
          </p:blipFill>
          <p:spPr bwMode="auto">
            <a:xfrm>
              <a:off x="5961485" y="1446046"/>
              <a:ext cx="821125" cy="70327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28,371 Analog Signal Images, Stock Photos &amp; Vectors | Shutterstock">
              <a:extLst>
                <a:ext uri="{FF2B5EF4-FFF2-40B4-BE49-F238E27FC236}">
                  <a16:creationId xmlns:a16="http://schemas.microsoft.com/office/drawing/2014/main" id="{14DD46E1-40B5-3E58-6547-FE40B8F9FD59}"/>
                </a:ext>
              </a:extLst>
            </p:cNvPr>
            <p:cNvPicPr>
              <a:picLocks noChangeAspect="1" noChangeArrowheads="1"/>
            </p:cNvPicPr>
            <p:nvPr/>
          </p:nvPicPr>
          <p:blipFill rotWithShape="1">
            <a:blip r:embed="rId7">
              <a:grayscl/>
              <a:extLst>
                <a:ext uri="{BEBA8EAE-BF5A-486C-A8C5-ECC9F3942E4B}">
                  <a14:imgProps xmlns:a14="http://schemas.microsoft.com/office/drawing/2010/main">
                    <a14:imgLayer r:embed="rId8">
                      <a14:imgEffect>
                        <a14:sharpenSoften amount="100000"/>
                      </a14:imgEffect>
                    </a14:imgLayer>
                  </a14:imgProps>
                </a:ext>
                <a:ext uri="{28A0092B-C50C-407E-A947-70E740481C1C}">
                  <a14:useLocalDpi xmlns:a14="http://schemas.microsoft.com/office/drawing/2010/main" val="0"/>
                </a:ext>
              </a:extLst>
            </a:blip>
            <a:srcRect l="55143" t="27613" r="8000" b="28962"/>
            <a:stretch/>
          </p:blipFill>
          <p:spPr bwMode="auto">
            <a:xfrm>
              <a:off x="6186359" y="1668658"/>
              <a:ext cx="365604" cy="159139"/>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Fourier transformation Icon - Free PNG &amp; SVG 221517 - Noun Project">
              <a:extLst>
                <a:ext uri="{FF2B5EF4-FFF2-40B4-BE49-F238E27FC236}">
                  <a16:creationId xmlns:a16="http://schemas.microsoft.com/office/drawing/2014/main" id="{20D948E0-6464-2DEB-F67A-7B2B59924D5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40275"/>
            <a:stretch/>
          </p:blipFill>
          <p:spPr bwMode="auto">
            <a:xfrm>
              <a:off x="6178238" y="1808389"/>
              <a:ext cx="387619" cy="205882"/>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FF1EBF0D-AEA8-2493-2208-C7C3A8EF4613}"/>
                </a:ext>
              </a:extLst>
            </p:cNvPr>
            <p:cNvSpPr txBox="1"/>
            <p:nvPr/>
          </p:nvSpPr>
          <p:spPr>
            <a:xfrm>
              <a:off x="6168294" y="1507871"/>
              <a:ext cx="365806" cy="246221"/>
            </a:xfrm>
            <a:prstGeom prst="rect">
              <a:avLst/>
            </a:prstGeom>
            <a:noFill/>
          </p:spPr>
          <p:txBody>
            <a:bodyPr wrap="none" rtlCol="0">
              <a:spAutoFit/>
            </a:bodyPr>
            <a:lstStyle/>
            <a:p>
              <a:r>
                <a:rPr lang="en-US" sz="1000" dirty="0"/>
                <a:t>FFT</a:t>
              </a:r>
            </a:p>
          </p:txBody>
        </p:sp>
      </p:grpSp>
      <p:pic>
        <p:nvPicPr>
          <p:cNvPr id="86" name="Picture 4" descr="Fourier transformation Icon - Free PNG &amp; SVG 221517 - Noun Project">
            <a:extLst>
              <a:ext uri="{FF2B5EF4-FFF2-40B4-BE49-F238E27FC236}">
                <a16:creationId xmlns:a16="http://schemas.microsoft.com/office/drawing/2014/main" id="{667366D4-A5A5-FE3C-EFE1-DCAB70A39E1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61434"/>
          <a:stretch/>
        </p:blipFill>
        <p:spPr bwMode="auto">
          <a:xfrm>
            <a:off x="7809654" y="1750505"/>
            <a:ext cx="1136033" cy="389625"/>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28,371 Analog Signal Images, Stock Photos &amp; Vectors | Shutterstock">
            <a:extLst>
              <a:ext uri="{FF2B5EF4-FFF2-40B4-BE49-F238E27FC236}">
                <a16:creationId xmlns:a16="http://schemas.microsoft.com/office/drawing/2014/main" id="{FE13C2C2-2BB9-204B-A59F-E51B98301DF9}"/>
              </a:ext>
            </a:extLst>
          </p:cNvPr>
          <p:cNvPicPr>
            <a:picLocks noChangeAspect="1" noChangeArrowheads="1"/>
          </p:cNvPicPr>
          <p:nvPr/>
        </p:nvPicPr>
        <p:blipFill rotWithShape="1">
          <a:blip r:embed="rId7">
            <a:grayscl/>
            <a:extLst>
              <a:ext uri="{BEBA8EAE-BF5A-486C-A8C5-ECC9F3942E4B}">
                <a14:imgProps xmlns:a14="http://schemas.microsoft.com/office/drawing/2010/main">
                  <a14:imgLayer r:embed="rId10">
                    <a14:imgEffect>
                      <a14:sharpenSoften amount="100000"/>
                    </a14:imgEffect>
                  </a14:imgLayer>
                </a14:imgProps>
              </a:ext>
              <a:ext uri="{28A0092B-C50C-407E-A947-70E740481C1C}">
                <a14:useLocalDpi xmlns:a14="http://schemas.microsoft.com/office/drawing/2010/main" val="0"/>
              </a:ext>
            </a:extLst>
          </a:blip>
          <a:srcRect l="7464" t="27222" r="55680" b="25322"/>
          <a:stretch/>
        </p:blipFill>
        <p:spPr bwMode="auto">
          <a:xfrm>
            <a:off x="4093576" y="2038589"/>
            <a:ext cx="538245" cy="256032"/>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28,371 Analog Signal Images, Stock Photos &amp; Vectors | Shutterstock">
            <a:extLst>
              <a:ext uri="{FF2B5EF4-FFF2-40B4-BE49-F238E27FC236}">
                <a16:creationId xmlns:a16="http://schemas.microsoft.com/office/drawing/2014/main" id="{FE320DE2-D13A-C8F8-8843-9C96E03C6768}"/>
              </a:ext>
            </a:extLst>
          </p:cNvPr>
          <p:cNvPicPr>
            <a:picLocks noChangeAspect="1" noChangeArrowheads="1"/>
          </p:cNvPicPr>
          <p:nvPr/>
        </p:nvPicPr>
        <p:blipFill rotWithShape="1">
          <a:blip r:embed="rId7">
            <a:grayscl/>
            <a:extLst>
              <a:ext uri="{BEBA8EAE-BF5A-486C-A8C5-ECC9F3942E4B}">
                <a14:imgProps xmlns:a14="http://schemas.microsoft.com/office/drawing/2010/main">
                  <a14:imgLayer r:embed="rId11">
                    <a14:imgEffect>
                      <a14:sharpenSoften amount="100000"/>
                    </a14:imgEffect>
                  </a14:imgLayer>
                </a14:imgProps>
              </a:ext>
              <a:ext uri="{28A0092B-C50C-407E-A947-70E740481C1C}">
                <a14:useLocalDpi xmlns:a14="http://schemas.microsoft.com/office/drawing/2010/main" val="0"/>
              </a:ext>
            </a:extLst>
          </a:blip>
          <a:srcRect l="55143" t="27613" r="8000" b="24931"/>
          <a:stretch/>
        </p:blipFill>
        <p:spPr bwMode="auto">
          <a:xfrm>
            <a:off x="5821762" y="2017291"/>
            <a:ext cx="536809" cy="255349"/>
          </a:xfrm>
          <a:prstGeom prst="rect">
            <a:avLst/>
          </a:prstGeom>
          <a:noFill/>
          <a:extLst>
            <a:ext uri="{909E8E84-426E-40DD-AFC4-6F175D3DCCD1}">
              <a14:hiddenFill xmlns:a14="http://schemas.microsoft.com/office/drawing/2010/main">
                <a:solidFill>
                  <a:srgbClr val="FFFFFF"/>
                </a:solidFill>
              </a14:hiddenFill>
            </a:ext>
          </a:extLst>
        </p:spPr>
      </p:pic>
      <p:sp>
        <p:nvSpPr>
          <p:cNvPr id="104" name="Rounded Rectangle 103">
            <a:extLst>
              <a:ext uri="{FF2B5EF4-FFF2-40B4-BE49-F238E27FC236}">
                <a16:creationId xmlns:a16="http://schemas.microsoft.com/office/drawing/2014/main" id="{A215973C-1A4A-8854-10B7-0CF82F9B8582}"/>
              </a:ext>
            </a:extLst>
          </p:cNvPr>
          <p:cNvSpPr/>
          <p:nvPr/>
        </p:nvSpPr>
        <p:spPr>
          <a:xfrm>
            <a:off x="1794848" y="1364131"/>
            <a:ext cx="8707933" cy="1476862"/>
          </a:xfrm>
          <a:prstGeom prst="roundRect">
            <a:avLst/>
          </a:prstGeom>
          <a:noFill/>
          <a:ln w="254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 name="Rectangle 4">
            <a:extLst>
              <a:ext uri="{FF2B5EF4-FFF2-40B4-BE49-F238E27FC236}">
                <a16:creationId xmlns:a16="http://schemas.microsoft.com/office/drawing/2014/main" id="{35FB96AD-B911-B117-8B9D-4D62D1135CDE}"/>
              </a:ext>
            </a:extLst>
          </p:cNvPr>
          <p:cNvSpPr/>
          <p:nvPr/>
        </p:nvSpPr>
        <p:spPr>
          <a:xfrm>
            <a:off x="0" y="602673"/>
            <a:ext cx="12192000" cy="124692"/>
          </a:xfrm>
          <a:prstGeom prst="rect">
            <a:avLst/>
          </a:prstGeom>
          <a:solidFill>
            <a:srgbClr val="7030A0">
              <a:alpha val="6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FDCFE95-7EB9-FDC7-D8B4-FD2B5B1D77D4}"/>
              </a:ext>
            </a:extLst>
          </p:cNvPr>
          <p:cNvSpPr txBox="1"/>
          <p:nvPr/>
        </p:nvSpPr>
        <p:spPr>
          <a:xfrm>
            <a:off x="714695" y="119041"/>
            <a:ext cx="1406667" cy="400110"/>
          </a:xfrm>
          <a:prstGeom prst="rect">
            <a:avLst/>
          </a:prstGeom>
          <a:noFill/>
        </p:spPr>
        <p:txBody>
          <a:bodyPr wrap="none" rtlCol="0">
            <a:spAutoFit/>
          </a:bodyPr>
          <a:lstStyle/>
          <a:p>
            <a:pPr algn="l"/>
            <a:r>
              <a:rPr lang="en-US" sz="2000" b="1" dirty="0">
                <a:solidFill>
                  <a:schemeClr val="accent2">
                    <a:lumMod val="75000"/>
                  </a:schemeClr>
                </a:solidFill>
                <a:latin typeface="Avenir Light" panose="020B0402020203020204" pitchFamily="34" charset="77"/>
              </a:rPr>
              <a:t>Motivation</a:t>
            </a:r>
          </a:p>
        </p:txBody>
      </p:sp>
      <p:sp>
        <p:nvSpPr>
          <p:cNvPr id="12" name="TextBox 11">
            <a:extLst>
              <a:ext uri="{FF2B5EF4-FFF2-40B4-BE49-F238E27FC236}">
                <a16:creationId xmlns:a16="http://schemas.microsoft.com/office/drawing/2014/main" id="{25E7A8B9-FF4B-0CBE-78AB-5949F66F98AE}"/>
              </a:ext>
            </a:extLst>
          </p:cNvPr>
          <p:cNvSpPr txBox="1"/>
          <p:nvPr/>
        </p:nvSpPr>
        <p:spPr>
          <a:xfrm>
            <a:off x="2978123" y="119041"/>
            <a:ext cx="596125" cy="369332"/>
          </a:xfrm>
          <a:prstGeom prst="rect">
            <a:avLst/>
          </a:prstGeom>
          <a:noFill/>
        </p:spPr>
        <p:txBody>
          <a:bodyPr wrap="none" rtlCol="0">
            <a:spAutoFit/>
          </a:bodyPr>
          <a:lstStyle/>
          <a:p>
            <a:pPr algn="l"/>
            <a:r>
              <a:rPr lang="en-US" dirty="0">
                <a:latin typeface="Avenir Light" panose="020B0402020203020204" pitchFamily="34" charset="77"/>
              </a:rPr>
              <a:t>Lyra</a:t>
            </a:r>
          </a:p>
        </p:txBody>
      </p:sp>
      <p:sp>
        <p:nvSpPr>
          <p:cNvPr id="13" name="TextBox 12">
            <a:extLst>
              <a:ext uri="{FF2B5EF4-FFF2-40B4-BE49-F238E27FC236}">
                <a16:creationId xmlns:a16="http://schemas.microsoft.com/office/drawing/2014/main" id="{E5F4FF15-9ADF-B77A-5094-41078E1694D7}"/>
              </a:ext>
            </a:extLst>
          </p:cNvPr>
          <p:cNvSpPr txBox="1"/>
          <p:nvPr/>
        </p:nvSpPr>
        <p:spPr>
          <a:xfrm>
            <a:off x="4516178" y="119041"/>
            <a:ext cx="1784719" cy="369332"/>
          </a:xfrm>
          <a:prstGeom prst="rect">
            <a:avLst/>
          </a:prstGeom>
          <a:noFill/>
        </p:spPr>
        <p:txBody>
          <a:bodyPr wrap="none" rtlCol="0">
            <a:spAutoFit/>
          </a:bodyPr>
          <a:lstStyle/>
          <a:p>
            <a:pPr algn="l"/>
            <a:r>
              <a:rPr lang="en-US" dirty="0">
                <a:latin typeface="Avenir Light" panose="020B0402020203020204" pitchFamily="34" charset="77"/>
              </a:rPr>
              <a:t>Structural filters</a:t>
            </a:r>
          </a:p>
        </p:txBody>
      </p:sp>
      <p:sp>
        <p:nvSpPr>
          <p:cNvPr id="14" name="TextBox 13">
            <a:extLst>
              <a:ext uri="{FF2B5EF4-FFF2-40B4-BE49-F238E27FC236}">
                <a16:creationId xmlns:a16="http://schemas.microsoft.com/office/drawing/2014/main" id="{27F0E2CE-4D40-5842-8D1A-4BFC0ABF6DF4}"/>
              </a:ext>
            </a:extLst>
          </p:cNvPr>
          <p:cNvSpPr txBox="1"/>
          <p:nvPr/>
        </p:nvSpPr>
        <p:spPr>
          <a:xfrm>
            <a:off x="7242826" y="119041"/>
            <a:ext cx="1819985" cy="369332"/>
          </a:xfrm>
          <a:prstGeom prst="rect">
            <a:avLst/>
          </a:prstGeom>
          <a:noFill/>
        </p:spPr>
        <p:txBody>
          <a:bodyPr wrap="none" rtlCol="0">
            <a:spAutoFit/>
          </a:bodyPr>
          <a:lstStyle/>
          <a:p>
            <a:pPr algn="l"/>
            <a:r>
              <a:rPr lang="en-US" dirty="0">
                <a:latin typeface="Avenir Light" panose="020B0402020203020204" pitchFamily="34" charset="77"/>
              </a:rPr>
              <a:t>Feasibility study</a:t>
            </a:r>
          </a:p>
        </p:txBody>
      </p:sp>
      <p:sp>
        <p:nvSpPr>
          <p:cNvPr id="15" name="Rectangle 14">
            <a:extLst>
              <a:ext uri="{FF2B5EF4-FFF2-40B4-BE49-F238E27FC236}">
                <a16:creationId xmlns:a16="http://schemas.microsoft.com/office/drawing/2014/main" id="{0CBA1901-EB28-DF14-5CE2-37C22F061C9A}"/>
              </a:ext>
            </a:extLst>
          </p:cNvPr>
          <p:cNvSpPr/>
          <p:nvPr/>
        </p:nvSpPr>
        <p:spPr>
          <a:xfrm>
            <a:off x="374073" y="561687"/>
            <a:ext cx="2036193" cy="81971"/>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5795B09-081A-6C85-749C-A29862947E05}"/>
              </a:ext>
            </a:extLst>
          </p:cNvPr>
          <p:cNvSpPr txBox="1"/>
          <p:nvPr/>
        </p:nvSpPr>
        <p:spPr>
          <a:xfrm>
            <a:off x="10004740" y="119041"/>
            <a:ext cx="1393971" cy="369332"/>
          </a:xfrm>
          <a:prstGeom prst="rect">
            <a:avLst/>
          </a:prstGeom>
          <a:noFill/>
        </p:spPr>
        <p:txBody>
          <a:bodyPr wrap="none" rtlCol="0">
            <a:spAutoFit/>
          </a:bodyPr>
          <a:lstStyle/>
          <a:p>
            <a:pPr algn="l"/>
            <a:r>
              <a:rPr lang="en-US" dirty="0">
                <a:latin typeface="Avenir Light" panose="020B0402020203020204" pitchFamily="34" charset="77"/>
              </a:rPr>
              <a:t>Future work</a:t>
            </a:r>
          </a:p>
        </p:txBody>
      </p:sp>
      <p:sp>
        <p:nvSpPr>
          <p:cNvPr id="71" name="TextBox 70">
            <a:extLst>
              <a:ext uri="{FF2B5EF4-FFF2-40B4-BE49-F238E27FC236}">
                <a16:creationId xmlns:a16="http://schemas.microsoft.com/office/drawing/2014/main" id="{6DD37AF1-3753-D86D-2C2C-CCD5DA663C11}"/>
              </a:ext>
            </a:extLst>
          </p:cNvPr>
          <p:cNvSpPr txBox="1"/>
          <p:nvPr/>
        </p:nvSpPr>
        <p:spPr>
          <a:xfrm>
            <a:off x="2057090" y="2434820"/>
            <a:ext cx="697628" cy="338554"/>
          </a:xfrm>
          <a:prstGeom prst="rect">
            <a:avLst/>
          </a:prstGeom>
          <a:noFill/>
        </p:spPr>
        <p:txBody>
          <a:bodyPr wrap="none" rtlCol="0">
            <a:spAutoFit/>
          </a:bodyPr>
          <a:lstStyle/>
          <a:p>
            <a:pPr algn="ctr"/>
            <a:r>
              <a:rPr lang="en-US" sz="1600" dirty="0">
                <a:latin typeface="Avenir Light" panose="020B0402020203020204" pitchFamily="34" charset="77"/>
              </a:rPr>
              <a:t>Event</a:t>
            </a:r>
          </a:p>
        </p:txBody>
      </p:sp>
      <p:sp>
        <p:nvSpPr>
          <p:cNvPr id="72" name="TextBox 71">
            <a:extLst>
              <a:ext uri="{FF2B5EF4-FFF2-40B4-BE49-F238E27FC236}">
                <a16:creationId xmlns:a16="http://schemas.microsoft.com/office/drawing/2014/main" id="{B7E0FB5D-68CA-2746-C5C1-14FDB2D835BE}"/>
              </a:ext>
            </a:extLst>
          </p:cNvPr>
          <p:cNvSpPr txBox="1"/>
          <p:nvPr/>
        </p:nvSpPr>
        <p:spPr>
          <a:xfrm>
            <a:off x="3097616" y="2424615"/>
            <a:ext cx="1291829" cy="338554"/>
          </a:xfrm>
          <a:prstGeom prst="rect">
            <a:avLst/>
          </a:prstGeom>
          <a:noFill/>
        </p:spPr>
        <p:txBody>
          <a:bodyPr wrap="none" rtlCol="0">
            <a:spAutoFit/>
          </a:bodyPr>
          <a:lstStyle/>
          <a:p>
            <a:pPr algn="ctr"/>
            <a:r>
              <a:rPr lang="en-US" sz="1600" dirty="0">
                <a:latin typeface="Avenir Light" panose="020B0402020203020204" pitchFamily="34" charset="77"/>
              </a:rPr>
              <a:t>Microphone</a:t>
            </a:r>
          </a:p>
        </p:txBody>
      </p:sp>
      <p:sp>
        <p:nvSpPr>
          <p:cNvPr id="70" name="TextBox 69">
            <a:extLst>
              <a:ext uri="{FF2B5EF4-FFF2-40B4-BE49-F238E27FC236}">
                <a16:creationId xmlns:a16="http://schemas.microsoft.com/office/drawing/2014/main" id="{FC1521AB-7F5D-A9A2-ACD4-7E5CD897D846}"/>
              </a:ext>
            </a:extLst>
          </p:cNvPr>
          <p:cNvSpPr txBox="1"/>
          <p:nvPr/>
        </p:nvSpPr>
        <p:spPr>
          <a:xfrm>
            <a:off x="4933269" y="2406051"/>
            <a:ext cx="622286" cy="338554"/>
          </a:xfrm>
          <a:prstGeom prst="rect">
            <a:avLst/>
          </a:prstGeom>
          <a:noFill/>
        </p:spPr>
        <p:txBody>
          <a:bodyPr wrap="none" rtlCol="0">
            <a:spAutoFit/>
          </a:bodyPr>
          <a:lstStyle/>
          <a:p>
            <a:pPr algn="ctr"/>
            <a:r>
              <a:rPr lang="en-US" sz="1600" dirty="0">
                <a:latin typeface="Avenir Light" panose="020B0402020203020204" pitchFamily="34" charset="77"/>
              </a:rPr>
              <a:t>ADC</a:t>
            </a:r>
          </a:p>
        </p:txBody>
      </p:sp>
      <p:sp>
        <p:nvSpPr>
          <p:cNvPr id="69" name="TextBox 68">
            <a:extLst>
              <a:ext uri="{FF2B5EF4-FFF2-40B4-BE49-F238E27FC236}">
                <a16:creationId xmlns:a16="http://schemas.microsoft.com/office/drawing/2014/main" id="{84F5E9EE-10ED-868B-FEF5-69A5EDEEC1E9}"/>
              </a:ext>
            </a:extLst>
          </p:cNvPr>
          <p:cNvSpPr txBox="1"/>
          <p:nvPr/>
        </p:nvSpPr>
        <p:spPr>
          <a:xfrm>
            <a:off x="6328275" y="2235169"/>
            <a:ext cx="1265090" cy="584775"/>
          </a:xfrm>
          <a:prstGeom prst="rect">
            <a:avLst/>
          </a:prstGeom>
          <a:noFill/>
        </p:spPr>
        <p:txBody>
          <a:bodyPr wrap="none" rtlCol="0">
            <a:spAutoFit/>
          </a:bodyPr>
          <a:lstStyle/>
          <a:p>
            <a:pPr algn="ctr"/>
            <a:r>
              <a:rPr lang="en-US" sz="1600" dirty="0">
                <a:latin typeface="Avenir Light" panose="020B0402020203020204" pitchFamily="34" charset="77"/>
              </a:rPr>
              <a:t>Fast Fourier</a:t>
            </a:r>
          </a:p>
          <a:p>
            <a:pPr algn="ctr"/>
            <a:r>
              <a:rPr lang="en-US" sz="1600" dirty="0">
                <a:latin typeface="Avenir Light" panose="020B0402020203020204" pitchFamily="34" charset="77"/>
              </a:rPr>
              <a:t>Transform</a:t>
            </a:r>
          </a:p>
        </p:txBody>
      </p:sp>
      <p:sp>
        <p:nvSpPr>
          <p:cNvPr id="73" name="TextBox 72">
            <a:extLst>
              <a:ext uri="{FF2B5EF4-FFF2-40B4-BE49-F238E27FC236}">
                <a16:creationId xmlns:a16="http://schemas.microsoft.com/office/drawing/2014/main" id="{D9C5BB9F-BA24-A604-7A82-07A84A832956}"/>
              </a:ext>
            </a:extLst>
          </p:cNvPr>
          <p:cNvSpPr txBox="1"/>
          <p:nvPr/>
        </p:nvSpPr>
        <p:spPr>
          <a:xfrm>
            <a:off x="7605628" y="2220553"/>
            <a:ext cx="1473673" cy="707886"/>
          </a:xfrm>
          <a:prstGeom prst="rect">
            <a:avLst/>
          </a:prstGeom>
          <a:noFill/>
        </p:spPr>
        <p:txBody>
          <a:bodyPr wrap="none" rtlCol="0">
            <a:spAutoFit/>
          </a:bodyPr>
          <a:lstStyle/>
          <a:p>
            <a:pPr algn="ctr"/>
            <a:r>
              <a:rPr lang="en-US" sz="2000" dirty="0">
                <a:latin typeface="Avenir Light" panose="020B0402020203020204" pitchFamily="34" charset="77"/>
              </a:rPr>
              <a:t>Fourier</a:t>
            </a:r>
          </a:p>
          <a:p>
            <a:pPr algn="ctr"/>
            <a:r>
              <a:rPr lang="en-US" sz="2000" dirty="0">
                <a:latin typeface="Avenir Light" panose="020B0402020203020204" pitchFamily="34" charset="77"/>
              </a:rPr>
              <a:t>coefficients</a:t>
            </a:r>
          </a:p>
        </p:txBody>
      </p:sp>
      <p:sp>
        <p:nvSpPr>
          <p:cNvPr id="2" name="Right Arrow 1">
            <a:extLst>
              <a:ext uri="{FF2B5EF4-FFF2-40B4-BE49-F238E27FC236}">
                <a16:creationId xmlns:a16="http://schemas.microsoft.com/office/drawing/2014/main" id="{78E251A8-DE16-D49E-AE2B-DB31E0E13C15}"/>
              </a:ext>
            </a:extLst>
          </p:cNvPr>
          <p:cNvSpPr/>
          <p:nvPr/>
        </p:nvSpPr>
        <p:spPr>
          <a:xfrm>
            <a:off x="8865355" y="1817349"/>
            <a:ext cx="490783" cy="228862"/>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extBox 2">
            <a:extLst>
              <a:ext uri="{FF2B5EF4-FFF2-40B4-BE49-F238E27FC236}">
                <a16:creationId xmlns:a16="http://schemas.microsoft.com/office/drawing/2014/main" id="{47949B95-EFFF-F467-A22B-0FC203959632}"/>
              </a:ext>
            </a:extLst>
          </p:cNvPr>
          <p:cNvSpPr txBox="1"/>
          <p:nvPr/>
        </p:nvSpPr>
        <p:spPr>
          <a:xfrm>
            <a:off x="10004740" y="119041"/>
            <a:ext cx="1327608" cy="369332"/>
          </a:xfrm>
          <a:prstGeom prst="rect">
            <a:avLst/>
          </a:prstGeom>
          <a:solidFill>
            <a:schemeClr val="bg1"/>
          </a:solidFill>
        </p:spPr>
        <p:txBody>
          <a:bodyPr wrap="none" rtlCol="0">
            <a:spAutoFit/>
          </a:bodyPr>
          <a:lstStyle/>
          <a:p>
            <a:pPr algn="l"/>
            <a:r>
              <a:rPr lang="en-US" dirty="0">
                <a:latin typeface="Avenir Light" panose="020B0402020203020204" pitchFamily="34" charset="77"/>
              </a:rPr>
              <a:t>Conclusion</a:t>
            </a:r>
          </a:p>
        </p:txBody>
      </p:sp>
      <p:grpSp>
        <p:nvGrpSpPr>
          <p:cNvPr id="4" name="Group 3">
            <a:extLst>
              <a:ext uri="{FF2B5EF4-FFF2-40B4-BE49-F238E27FC236}">
                <a16:creationId xmlns:a16="http://schemas.microsoft.com/office/drawing/2014/main" id="{6C45ACE7-843B-F52A-D616-E55D139B658D}"/>
              </a:ext>
            </a:extLst>
          </p:cNvPr>
          <p:cNvGrpSpPr/>
          <p:nvPr/>
        </p:nvGrpSpPr>
        <p:grpSpPr>
          <a:xfrm>
            <a:off x="9330991" y="1495828"/>
            <a:ext cx="1043024" cy="894468"/>
            <a:chOff x="8509161" y="1431698"/>
            <a:chExt cx="821125" cy="703275"/>
          </a:xfrm>
        </p:grpSpPr>
        <p:pic>
          <p:nvPicPr>
            <p:cNvPr id="6" name="Picture 2" descr="Processor Icon Vector Art, Icons, and Graphics for Free Download">
              <a:extLst>
                <a:ext uri="{FF2B5EF4-FFF2-40B4-BE49-F238E27FC236}">
                  <a16:creationId xmlns:a16="http://schemas.microsoft.com/office/drawing/2014/main" id="{3E2E43AC-29BD-563F-20F9-ACEDA5561A87}"/>
                </a:ext>
              </a:extLst>
            </p:cNvPr>
            <p:cNvPicPr>
              <a:picLocks noChangeAspect="1" noChangeArrowheads="1"/>
            </p:cNvPicPr>
            <p:nvPr/>
          </p:nvPicPr>
          <p:blipFill rotWithShape="1">
            <a:blip r:embed="rId5">
              <a:duotone>
                <a:schemeClr val="accent3">
                  <a:shade val="45000"/>
                  <a:satMod val="135000"/>
                </a:schemeClr>
                <a:prstClr val="white"/>
              </a:duotone>
              <a:extLst>
                <a:ext uri="{BEBA8EAE-BF5A-486C-A8C5-ECC9F3942E4B}">
                  <a14:imgProps xmlns:a14="http://schemas.microsoft.com/office/drawing/2010/main">
                    <a14:imgLayer r:embed="rId6">
                      <a14:imgEffect>
                        <a14:backgroundRemoval t="18232" b="82551" l="28073" r="71875">
                          <a14:foregroundMark x1="33750" y1="37324" x2="33750" y2="37324"/>
                          <a14:foregroundMark x1="29063" y1="37324" x2="29063" y2="37324"/>
                          <a14:foregroundMark x1="69375" y1="64085" x2="69375" y2="64085"/>
                          <a14:foregroundMark x1="69688" y1="53599" x2="69688" y2="53599"/>
                          <a14:foregroundMark x1="69688" y1="55321" x2="69688" y2="55321"/>
                          <a14:foregroundMark x1="69688" y1="45696" x2="69688" y2="45696"/>
                          <a14:foregroundMark x1="69688" y1="38185" x2="69688" y2="38185"/>
                          <a14:foregroundMark x1="69948" y1="64945" x2="69948" y2="64945"/>
                          <a14:foregroundMark x1="69688" y1="63224" x2="69688" y2="63224"/>
                          <a14:foregroundMark x1="70260" y1="62754" x2="70260" y2="62754"/>
                          <a14:foregroundMark x1="69375" y1="63693" x2="69375" y2="63693"/>
                          <a14:foregroundMark x1="69948" y1="54851" x2="69948" y2="54851"/>
                          <a14:foregroundMark x1="69948" y1="46088" x2="69948" y2="46088"/>
                          <a14:foregroundMark x1="69948" y1="37324" x2="69948" y2="37324"/>
                          <a14:foregroundMark x1="40677" y1="25900" x2="41094" y2="19718"/>
                          <a14:foregroundMark x1="46719" y1="21753" x2="46719" y2="18232"/>
                          <a14:foregroundMark x1="52656" y1="21362" x2="52656" y2="21362"/>
                          <a14:foregroundMark x1="68438" y1="38498" x2="71042" y2="38732"/>
                          <a14:foregroundMark x1="41250" y1="74648" x2="41250" y2="80595"/>
                          <a14:foregroundMark x1="56927" y1="76056" x2="57448" y2="81612"/>
                          <a14:foregroundMark x1="28073" y1="65336" x2="28958" y2="35759"/>
                          <a14:foregroundMark x1="39219" y1="82551" x2="56719" y2="80125"/>
                          <a14:foregroundMark x1="56719" y1="80125" x2="52083" y2="81534"/>
                          <a14:foregroundMark x1="70729" y1="66197" x2="70729" y2="34742"/>
                          <a14:foregroundMark x1="71875" y1="43192" x2="70729" y2="47418"/>
                        </a14:backgroundRemoval>
                      </a14:imgEffect>
                    </a14:imgLayer>
                  </a14:imgProps>
                </a:ext>
                <a:ext uri="{28A0092B-C50C-407E-A947-70E740481C1C}">
                  <a14:useLocalDpi xmlns:a14="http://schemas.microsoft.com/office/drawing/2010/main" val="0"/>
                </a:ext>
              </a:extLst>
            </a:blip>
            <a:srcRect l="27060" t="15956" r="25654" b="15629"/>
            <a:stretch/>
          </p:blipFill>
          <p:spPr bwMode="auto">
            <a:xfrm>
              <a:off x="8509161" y="1431698"/>
              <a:ext cx="821125" cy="7032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710+ Machine Learning Data Science Stock Photos, Pictures &amp; Royalty-Free  Images - iStock">
              <a:extLst>
                <a:ext uri="{FF2B5EF4-FFF2-40B4-BE49-F238E27FC236}">
                  <a16:creationId xmlns:a16="http://schemas.microsoft.com/office/drawing/2014/main" id="{77C188AF-7513-DEDF-89CB-62FF69C7DF23}"/>
                </a:ext>
              </a:extLst>
            </p:cNvPr>
            <p:cNvPicPr>
              <a:picLocks noChangeAspect="1" noChangeArrowheads="1"/>
            </p:cNvPicPr>
            <p:nvPr/>
          </p:nvPicPr>
          <p:blipFill rotWithShape="1">
            <a:blip r:embed="rId12">
              <a:grayscl/>
              <a:extLst>
                <a:ext uri="{BEBA8EAE-BF5A-486C-A8C5-ECC9F3942E4B}">
                  <a14:imgProps xmlns:a14="http://schemas.microsoft.com/office/drawing/2010/main">
                    <a14:imgLayer r:embed="rId13">
                      <a14:imgEffect>
                        <a14:sharpenSoften amount="80000"/>
                      </a14:imgEffect>
                    </a14:imgLayer>
                  </a14:imgProps>
                </a:ext>
                <a:ext uri="{28A0092B-C50C-407E-A947-70E740481C1C}">
                  <a14:useLocalDpi xmlns:a14="http://schemas.microsoft.com/office/drawing/2010/main" val="0"/>
                </a:ext>
              </a:extLst>
            </a:blip>
            <a:srcRect l="8038" t="35563" r="68871" b="34622"/>
            <a:stretch/>
          </p:blipFill>
          <p:spPr bwMode="auto">
            <a:xfrm>
              <a:off x="8711917" y="1629246"/>
              <a:ext cx="385782" cy="24900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5A713C27-E6B1-FCB2-6A03-5A49EA933CD9}"/>
              </a:ext>
            </a:extLst>
          </p:cNvPr>
          <p:cNvSpPr txBox="1"/>
          <p:nvPr/>
        </p:nvSpPr>
        <p:spPr>
          <a:xfrm>
            <a:off x="8992167" y="2393954"/>
            <a:ext cx="1672509" cy="400110"/>
          </a:xfrm>
          <a:prstGeom prst="rect">
            <a:avLst/>
          </a:prstGeom>
          <a:noFill/>
        </p:spPr>
        <p:txBody>
          <a:bodyPr wrap="none" rtlCol="0">
            <a:spAutoFit/>
          </a:bodyPr>
          <a:lstStyle/>
          <a:p>
            <a:pPr algn="ctr"/>
            <a:r>
              <a:rPr lang="en-US" sz="2000" dirty="0">
                <a:latin typeface="Avenir Light" panose="020B0402020203020204" pitchFamily="34" charset="77"/>
              </a:rPr>
              <a:t>Classification</a:t>
            </a:r>
          </a:p>
        </p:txBody>
      </p:sp>
    </p:spTree>
    <p:extLst>
      <p:ext uri="{BB962C8B-B14F-4D97-AF65-F5344CB8AC3E}">
        <p14:creationId xmlns:p14="http://schemas.microsoft.com/office/powerpoint/2010/main" val="2191150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20" descr="Person Speaking Icon Images – Browse 202,022 Stock Photos, Vectors, and  Video | Adobe Stock">
            <a:extLst>
              <a:ext uri="{FF2B5EF4-FFF2-40B4-BE49-F238E27FC236}">
                <a16:creationId xmlns:a16="http://schemas.microsoft.com/office/drawing/2014/main" id="{D6F329DF-0A04-769D-C810-14ED0554B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2090" y="1558492"/>
            <a:ext cx="900316" cy="800664"/>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0C49C3BF-A0DF-3B60-2366-7D42E878CBA9}"/>
              </a:ext>
            </a:extLst>
          </p:cNvPr>
          <p:cNvSpPr txBox="1"/>
          <p:nvPr/>
        </p:nvSpPr>
        <p:spPr>
          <a:xfrm>
            <a:off x="374168" y="934988"/>
            <a:ext cx="2775577" cy="461665"/>
          </a:xfrm>
          <a:prstGeom prst="rect">
            <a:avLst/>
          </a:prstGeom>
          <a:noFill/>
        </p:spPr>
        <p:txBody>
          <a:bodyPr wrap="square" rtlCol="0">
            <a:spAutoFit/>
          </a:bodyPr>
          <a:lstStyle/>
          <a:p>
            <a:pPr algn="l"/>
            <a:r>
              <a:rPr lang="en-US" sz="2400" dirty="0">
                <a:solidFill>
                  <a:schemeClr val="accent2">
                    <a:lumMod val="75000"/>
                  </a:schemeClr>
                </a:solidFill>
                <a:latin typeface="Avenir Light" panose="020B0402020203020204" pitchFamily="34" charset="77"/>
              </a:rPr>
              <a:t>Typical approach:</a:t>
            </a:r>
          </a:p>
        </p:txBody>
      </p:sp>
      <p:sp>
        <p:nvSpPr>
          <p:cNvPr id="32" name="Date Placeholder 31">
            <a:extLst>
              <a:ext uri="{FF2B5EF4-FFF2-40B4-BE49-F238E27FC236}">
                <a16:creationId xmlns:a16="http://schemas.microsoft.com/office/drawing/2014/main" id="{892D4B7B-11FA-B101-A023-5719461646EC}"/>
              </a:ext>
            </a:extLst>
          </p:cNvPr>
          <p:cNvSpPr>
            <a:spLocks noGrp="1"/>
          </p:cNvSpPr>
          <p:nvPr>
            <p:ph type="dt" sz="half" idx="10"/>
          </p:nvPr>
        </p:nvSpPr>
        <p:spPr/>
        <p:txBody>
          <a:bodyPr/>
          <a:lstStyle/>
          <a:p>
            <a:fld id="{93456559-B2C4-B14F-8F39-1E0F72997448}" type="datetime1">
              <a:rPr lang="en-US" smtClean="0"/>
              <a:t>5/10/23</a:t>
            </a:fld>
            <a:endParaRPr lang="en-US"/>
          </a:p>
        </p:txBody>
      </p:sp>
      <p:sp>
        <p:nvSpPr>
          <p:cNvPr id="36" name="Slide Number Placeholder 35">
            <a:extLst>
              <a:ext uri="{FF2B5EF4-FFF2-40B4-BE49-F238E27FC236}">
                <a16:creationId xmlns:a16="http://schemas.microsoft.com/office/drawing/2014/main" id="{81529CB3-3AF5-AEDA-A227-6C6715B36DF8}"/>
              </a:ext>
            </a:extLst>
          </p:cNvPr>
          <p:cNvSpPr>
            <a:spLocks noGrp="1"/>
          </p:cNvSpPr>
          <p:nvPr>
            <p:ph type="sldNum" sz="quarter" idx="12"/>
          </p:nvPr>
        </p:nvSpPr>
        <p:spPr/>
        <p:txBody>
          <a:bodyPr/>
          <a:lstStyle/>
          <a:p>
            <a:fld id="{B9AA8E4F-4E37-A645-924F-A3490AA4C4C1}" type="slidenum">
              <a:rPr lang="en-US" smtClean="0"/>
              <a:t>16</a:t>
            </a:fld>
            <a:endParaRPr lang="en-US"/>
          </a:p>
        </p:txBody>
      </p:sp>
      <p:pic>
        <p:nvPicPr>
          <p:cNvPr id="77" name="Picture 8" descr="Microphone - Free technology icons">
            <a:extLst>
              <a:ext uri="{FF2B5EF4-FFF2-40B4-BE49-F238E27FC236}">
                <a16:creationId xmlns:a16="http://schemas.microsoft.com/office/drawing/2014/main" id="{695D60DD-541F-6A40-FB20-D46F16707C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349" y="1801515"/>
            <a:ext cx="323403" cy="287606"/>
          </a:xfrm>
          <a:prstGeom prst="rect">
            <a:avLst/>
          </a:prstGeom>
          <a:noFill/>
          <a:extLst>
            <a:ext uri="{909E8E84-426E-40DD-AFC4-6F175D3DCCD1}">
              <a14:hiddenFill xmlns:a14="http://schemas.microsoft.com/office/drawing/2010/main">
                <a:solidFill>
                  <a:srgbClr val="FFFFFF"/>
                </a:solidFill>
              </a14:hiddenFill>
            </a:ext>
          </a:extLst>
        </p:spPr>
      </p:pic>
      <p:sp>
        <p:nvSpPr>
          <p:cNvPr id="78" name="Right Arrow 77">
            <a:extLst>
              <a:ext uri="{FF2B5EF4-FFF2-40B4-BE49-F238E27FC236}">
                <a16:creationId xmlns:a16="http://schemas.microsoft.com/office/drawing/2014/main" id="{49BFFED1-4058-579E-26DE-AAF7A3F2C967}"/>
              </a:ext>
            </a:extLst>
          </p:cNvPr>
          <p:cNvSpPr/>
          <p:nvPr/>
        </p:nvSpPr>
        <p:spPr>
          <a:xfrm>
            <a:off x="3046955"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79" name="Right Arrow 78">
            <a:extLst>
              <a:ext uri="{FF2B5EF4-FFF2-40B4-BE49-F238E27FC236}">
                <a16:creationId xmlns:a16="http://schemas.microsoft.com/office/drawing/2014/main" id="{820C26D4-0BB1-87E6-17D5-D6AFE323EF27}"/>
              </a:ext>
            </a:extLst>
          </p:cNvPr>
          <p:cNvSpPr/>
          <p:nvPr/>
        </p:nvSpPr>
        <p:spPr>
          <a:xfrm>
            <a:off x="4170570"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0" name="Right Arrow 79">
            <a:extLst>
              <a:ext uri="{FF2B5EF4-FFF2-40B4-BE49-F238E27FC236}">
                <a16:creationId xmlns:a16="http://schemas.microsoft.com/office/drawing/2014/main" id="{38D3B0EA-4BA9-BD34-2677-ED71DE85EBE8}"/>
              </a:ext>
            </a:extLst>
          </p:cNvPr>
          <p:cNvSpPr/>
          <p:nvPr/>
        </p:nvSpPr>
        <p:spPr>
          <a:xfrm>
            <a:off x="5892389"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1" name="Right Arrow 80">
            <a:extLst>
              <a:ext uri="{FF2B5EF4-FFF2-40B4-BE49-F238E27FC236}">
                <a16:creationId xmlns:a16="http://schemas.microsoft.com/office/drawing/2014/main" id="{5A19465D-C2BC-698F-4554-48246A6A9A0A}"/>
              </a:ext>
            </a:extLst>
          </p:cNvPr>
          <p:cNvSpPr/>
          <p:nvPr/>
        </p:nvSpPr>
        <p:spPr>
          <a:xfrm>
            <a:off x="7419738" y="1829284"/>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95" name="Rounded Rectangle 94">
            <a:extLst>
              <a:ext uri="{FF2B5EF4-FFF2-40B4-BE49-F238E27FC236}">
                <a16:creationId xmlns:a16="http://schemas.microsoft.com/office/drawing/2014/main" id="{677698B6-7322-ACC8-0985-26697E65322C}"/>
              </a:ext>
            </a:extLst>
          </p:cNvPr>
          <p:cNvSpPr/>
          <p:nvPr/>
        </p:nvSpPr>
        <p:spPr>
          <a:xfrm>
            <a:off x="4801056" y="1786313"/>
            <a:ext cx="848506" cy="294749"/>
          </a:xfrm>
          <a:prstGeom prst="roundRect">
            <a:avLst/>
          </a:pr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Sampling</a:t>
            </a:r>
          </a:p>
        </p:txBody>
      </p:sp>
      <p:grpSp>
        <p:nvGrpSpPr>
          <p:cNvPr id="41" name="Group 40">
            <a:extLst>
              <a:ext uri="{FF2B5EF4-FFF2-40B4-BE49-F238E27FC236}">
                <a16:creationId xmlns:a16="http://schemas.microsoft.com/office/drawing/2014/main" id="{249F8705-7485-9A57-E19C-6DB22A284B9B}"/>
              </a:ext>
            </a:extLst>
          </p:cNvPr>
          <p:cNvGrpSpPr/>
          <p:nvPr/>
        </p:nvGrpSpPr>
        <p:grpSpPr>
          <a:xfrm>
            <a:off x="6522869" y="1552943"/>
            <a:ext cx="821125" cy="703275"/>
            <a:chOff x="5961485" y="1446046"/>
            <a:chExt cx="821125" cy="703275"/>
          </a:xfrm>
        </p:grpSpPr>
        <p:pic>
          <p:nvPicPr>
            <p:cNvPr id="74" name="Picture 2" descr="Processor Icon Vector Art, Icons, and Graphics for Free Download">
              <a:extLst>
                <a:ext uri="{FF2B5EF4-FFF2-40B4-BE49-F238E27FC236}">
                  <a16:creationId xmlns:a16="http://schemas.microsoft.com/office/drawing/2014/main" id="{E75C115E-1B0E-EF88-0316-DDBA113A7C09}"/>
                </a:ext>
              </a:extLst>
            </p:cNvPr>
            <p:cNvPicPr>
              <a:picLocks noChangeAspect="1" noChangeArrowheads="1"/>
            </p:cNvPicPr>
            <p:nvPr/>
          </p:nvPicPr>
          <p:blipFill rotWithShape="1">
            <a:blip r:embed="rId5">
              <a:duotone>
                <a:schemeClr val="accent3">
                  <a:shade val="45000"/>
                  <a:satMod val="135000"/>
                </a:schemeClr>
                <a:prstClr val="white"/>
              </a:duotone>
              <a:extLst>
                <a:ext uri="{BEBA8EAE-BF5A-486C-A8C5-ECC9F3942E4B}">
                  <a14:imgProps xmlns:a14="http://schemas.microsoft.com/office/drawing/2010/main">
                    <a14:imgLayer r:embed="rId6">
                      <a14:imgEffect>
                        <a14:backgroundRemoval t="18232" b="82551" l="28073" r="71875">
                          <a14:foregroundMark x1="33750" y1="37324" x2="33750" y2="37324"/>
                          <a14:foregroundMark x1="29063" y1="37324" x2="29063" y2="37324"/>
                          <a14:foregroundMark x1="69375" y1="64085" x2="69375" y2="64085"/>
                          <a14:foregroundMark x1="69688" y1="53599" x2="69688" y2="53599"/>
                          <a14:foregroundMark x1="69688" y1="55321" x2="69688" y2="55321"/>
                          <a14:foregroundMark x1="69688" y1="45696" x2="69688" y2="45696"/>
                          <a14:foregroundMark x1="69688" y1="38185" x2="69688" y2="38185"/>
                          <a14:foregroundMark x1="69948" y1="64945" x2="69948" y2="64945"/>
                          <a14:foregroundMark x1="69688" y1="63224" x2="69688" y2="63224"/>
                          <a14:foregroundMark x1="70260" y1="62754" x2="70260" y2="62754"/>
                          <a14:foregroundMark x1="69375" y1="63693" x2="69375" y2="63693"/>
                          <a14:foregroundMark x1="69948" y1="54851" x2="69948" y2="54851"/>
                          <a14:foregroundMark x1="69948" y1="46088" x2="69948" y2="46088"/>
                          <a14:foregroundMark x1="69948" y1="37324" x2="69948" y2="37324"/>
                          <a14:foregroundMark x1="40677" y1="25900" x2="41094" y2="19718"/>
                          <a14:foregroundMark x1="46719" y1="21753" x2="46719" y2="18232"/>
                          <a14:foregroundMark x1="52656" y1="21362" x2="52656" y2="21362"/>
                          <a14:foregroundMark x1="68438" y1="38498" x2="71042" y2="38732"/>
                          <a14:foregroundMark x1="41250" y1="74648" x2="41250" y2="80595"/>
                          <a14:foregroundMark x1="56927" y1="76056" x2="57448" y2="81612"/>
                          <a14:foregroundMark x1="28073" y1="65336" x2="28958" y2="35759"/>
                          <a14:foregroundMark x1="39219" y1="82551" x2="56719" y2="80125"/>
                          <a14:foregroundMark x1="56719" y1="80125" x2="52083" y2="81534"/>
                          <a14:foregroundMark x1="70729" y1="66197" x2="70729" y2="34742"/>
                          <a14:foregroundMark x1="71875" y1="43192" x2="70729" y2="47418"/>
                        </a14:backgroundRemoval>
                      </a14:imgEffect>
                    </a14:imgLayer>
                  </a14:imgProps>
                </a:ext>
                <a:ext uri="{28A0092B-C50C-407E-A947-70E740481C1C}">
                  <a14:useLocalDpi xmlns:a14="http://schemas.microsoft.com/office/drawing/2010/main" val="0"/>
                </a:ext>
              </a:extLst>
            </a:blip>
            <a:srcRect l="27060" t="15956" r="25654" b="15629"/>
            <a:stretch/>
          </p:blipFill>
          <p:spPr bwMode="auto">
            <a:xfrm>
              <a:off x="5961485" y="1446046"/>
              <a:ext cx="821125" cy="70327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28,371 Analog Signal Images, Stock Photos &amp; Vectors | Shutterstock">
              <a:extLst>
                <a:ext uri="{FF2B5EF4-FFF2-40B4-BE49-F238E27FC236}">
                  <a16:creationId xmlns:a16="http://schemas.microsoft.com/office/drawing/2014/main" id="{14DD46E1-40B5-3E58-6547-FE40B8F9FD59}"/>
                </a:ext>
              </a:extLst>
            </p:cNvPr>
            <p:cNvPicPr>
              <a:picLocks noChangeAspect="1" noChangeArrowheads="1"/>
            </p:cNvPicPr>
            <p:nvPr/>
          </p:nvPicPr>
          <p:blipFill rotWithShape="1">
            <a:blip r:embed="rId7">
              <a:grayscl/>
              <a:extLst>
                <a:ext uri="{BEBA8EAE-BF5A-486C-A8C5-ECC9F3942E4B}">
                  <a14:imgProps xmlns:a14="http://schemas.microsoft.com/office/drawing/2010/main">
                    <a14:imgLayer r:embed="rId8">
                      <a14:imgEffect>
                        <a14:sharpenSoften amount="100000"/>
                      </a14:imgEffect>
                    </a14:imgLayer>
                  </a14:imgProps>
                </a:ext>
                <a:ext uri="{28A0092B-C50C-407E-A947-70E740481C1C}">
                  <a14:useLocalDpi xmlns:a14="http://schemas.microsoft.com/office/drawing/2010/main" val="0"/>
                </a:ext>
              </a:extLst>
            </a:blip>
            <a:srcRect l="55143" t="27613" r="8000" b="28962"/>
            <a:stretch/>
          </p:blipFill>
          <p:spPr bwMode="auto">
            <a:xfrm>
              <a:off x="6186359" y="1668658"/>
              <a:ext cx="365604" cy="159139"/>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Fourier transformation Icon - Free PNG &amp; SVG 221517 - Noun Project">
              <a:extLst>
                <a:ext uri="{FF2B5EF4-FFF2-40B4-BE49-F238E27FC236}">
                  <a16:creationId xmlns:a16="http://schemas.microsoft.com/office/drawing/2014/main" id="{20D948E0-6464-2DEB-F67A-7B2B59924D5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40275"/>
            <a:stretch/>
          </p:blipFill>
          <p:spPr bwMode="auto">
            <a:xfrm>
              <a:off x="6178238" y="1808389"/>
              <a:ext cx="387619" cy="205882"/>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FF1EBF0D-AEA8-2493-2208-C7C3A8EF4613}"/>
                </a:ext>
              </a:extLst>
            </p:cNvPr>
            <p:cNvSpPr txBox="1"/>
            <p:nvPr/>
          </p:nvSpPr>
          <p:spPr>
            <a:xfrm>
              <a:off x="6168294" y="1507871"/>
              <a:ext cx="365806" cy="246221"/>
            </a:xfrm>
            <a:prstGeom prst="rect">
              <a:avLst/>
            </a:prstGeom>
            <a:noFill/>
          </p:spPr>
          <p:txBody>
            <a:bodyPr wrap="none" rtlCol="0">
              <a:spAutoFit/>
            </a:bodyPr>
            <a:lstStyle/>
            <a:p>
              <a:r>
                <a:rPr lang="en-US" sz="1000" dirty="0"/>
                <a:t>FFT</a:t>
              </a:r>
            </a:p>
          </p:txBody>
        </p:sp>
      </p:grpSp>
      <p:pic>
        <p:nvPicPr>
          <p:cNvPr id="86" name="Picture 4" descr="Fourier transformation Icon - Free PNG &amp; SVG 221517 - Noun Project">
            <a:extLst>
              <a:ext uri="{FF2B5EF4-FFF2-40B4-BE49-F238E27FC236}">
                <a16:creationId xmlns:a16="http://schemas.microsoft.com/office/drawing/2014/main" id="{667366D4-A5A5-FE3C-EFE1-DCAB70A39E1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61434"/>
          <a:stretch/>
        </p:blipFill>
        <p:spPr bwMode="auto">
          <a:xfrm>
            <a:off x="7945927" y="1785394"/>
            <a:ext cx="919428" cy="31533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28,371 Analog Signal Images, Stock Photos &amp; Vectors | Shutterstock">
            <a:extLst>
              <a:ext uri="{FF2B5EF4-FFF2-40B4-BE49-F238E27FC236}">
                <a16:creationId xmlns:a16="http://schemas.microsoft.com/office/drawing/2014/main" id="{FE13C2C2-2BB9-204B-A59F-E51B98301DF9}"/>
              </a:ext>
            </a:extLst>
          </p:cNvPr>
          <p:cNvPicPr>
            <a:picLocks noChangeAspect="1" noChangeArrowheads="1"/>
          </p:cNvPicPr>
          <p:nvPr/>
        </p:nvPicPr>
        <p:blipFill rotWithShape="1">
          <a:blip r:embed="rId7">
            <a:grayscl/>
            <a:extLst>
              <a:ext uri="{BEBA8EAE-BF5A-486C-A8C5-ECC9F3942E4B}">
                <a14:imgProps xmlns:a14="http://schemas.microsoft.com/office/drawing/2010/main">
                  <a14:imgLayer r:embed="rId10">
                    <a14:imgEffect>
                      <a14:sharpenSoften amount="100000"/>
                    </a14:imgEffect>
                  </a14:imgLayer>
                </a14:imgProps>
              </a:ext>
              <a:ext uri="{28A0092B-C50C-407E-A947-70E740481C1C}">
                <a14:useLocalDpi xmlns:a14="http://schemas.microsoft.com/office/drawing/2010/main" val="0"/>
              </a:ext>
            </a:extLst>
          </a:blip>
          <a:srcRect l="7464" t="27222" r="55680" b="25322"/>
          <a:stretch/>
        </p:blipFill>
        <p:spPr bwMode="auto">
          <a:xfrm>
            <a:off x="4093576" y="2038589"/>
            <a:ext cx="538245" cy="256032"/>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28,371 Analog Signal Images, Stock Photos &amp; Vectors | Shutterstock">
            <a:extLst>
              <a:ext uri="{FF2B5EF4-FFF2-40B4-BE49-F238E27FC236}">
                <a16:creationId xmlns:a16="http://schemas.microsoft.com/office/drawing/2014/main" id="{FE320DE2-D13A-C8F8-8843-9C96E03C6768}"/>
              </a:ext>
            </a:extLst>
          </p:cNvPr>
          <p:cNvPicPr>
            <a:picLocks noChangeAspect="1" noChangeArrowheads="1"/>
          </p:cNvPicPr>
          <p:nvPr/>
        </p:nvPicPr>
        <p:blipFill rotWithShape="1">
          <a:blip r:embed="rId7">
            <a:grayscl/>
            <a:extLst>
              <a:ext uri="{BEBA8EAE-BF5A-486C-A8C5-ECC9F3942E4B}">
                <a14:imgProps xmlns:a14="http://schemas.microsoft.com/office/drawing/2010/main">
                  <a14:imgLayer r:embed="rId11">
                    <a14:imgEffect>
                      <a14:sharpenSoften amount="100000"/>
                    </a14:imgEffect>
                  </a14:imgLayer>
                </a14:imgProps>
              </a:ext>
              <a:ext uri="{28A0092B-C50C-407E-A947-70E740481C1C}">
                <a14:useLocalDpi xmlns:a14="http://schemas.microsoft.com/office/drawing/2010/main" val="0"/>
              </a:ext>
            </a:extLst>
          </a:blip>
          <a:srcRect l="55143" t="27613" r="8000" b="24931"/>
          <a:stretch/>
        </p:blipFill>
        <p:spPr bwMode="auto">
          <a:xfrm>
            <a:off x="5821762" y="2017291"/>
            <a:ext cx="536809" cy="255349"/>
          </a:xfrm>
          <a:prstGeom prst="rect">
            <a:avLst/>
          </a:prstGeom>
          <a:noFill/>
          <a:extLst>
            <a:ext uri="{909E8E84-426E-40DD-AFC4-6F175D3DCCD1}">
              <a14:hiddenFill xmlns:a14="http://schemas.microsoft.com/office/drawing/2010/main">
                <a:solidFill>
                  <a:srgbClr val="FFFFFF"/>
                </a:solidFill>
              </a14:hiddenFill>
            </a:ext>
          </a:extLst>
        </p:spPr>
      </p:pic>
      <p:sp>
        <p:nvSpPr>
          <p:cNvPr id="89" name="Right Arrow 88">
            <a:extLst>
              <a:ext uri="{FF2B5EF4-FFF2-40B4-BE49-F238E27FC236}">
                <a16:creationId xmlns:a16="http://schemas.microsoft.com/office/drawing/2014/main" id="{23C42A12-AA0C-2F3A-A6F4-3452553AF6EF}"/>
              </a:ext>
            </a:extLst>
          </p:cNvPr>
          <p:cNvSpPr/>
          <p:nvPr/>
        </p:nvSpPr>
        <p:spPr>
          <a:xfrm>
            <a:off x="8925836"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04" name="Rounded Rectangle 103">
            <a:extLst>
              <a:ext uri="{FF2B5EF4-FFF2-40B4-BE49-F238E27FC236}">
                <a16:creationId xmlns:a16="http://schemas.microsoft.com/office/drawing/2014/main" id="{A215973C-1A4A-8854-10B7-0CF82F9B8582}"/>
              </a:ext>
            </a:extLst>
          </p:cNvPr>
          <p:cNvSpPr/>
          <p:nvPr/>
        </p:nvSpPr>
        <p:spPr>
          <a:xfrm>
            <a:off x="1794848" y="1364131"/>
            <a:ext cx="8707933" cy="1476862"/>
          </a:xfrm>
          <a:prstGeom prst="roundRect">
            <a:avLst/>
          </a:prstGeom>
          <a:noFill/>
          <a:ln w="254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 name="Rectangle 4">
            <a:extLst>
              <a:ext uri="{FF2B5EF4-FFF2-40B4-BE49-F238E27FC236}">
                <a16:creationId xmlns:a16="http://schemas.microsoft.com/office/drawing/2014/main" id="{35FB96AD-B911-B117-8B9D-4D62D1135CDE}"/>
              </a:ext>
            </a:extLst>
          </p:cNvPr>
          <p:cNvSpPr/>
          <p:nvPr/>
        </p:nvSpPr>
        <p:spPr>
          <a:xfrm>
            <a:off x="0" y="602673"/>
            <a:ext cx="12192000" cy="124692"/>
          </a:xfrm>
          <a:prstGeom prst="rect">
            <a:avLst/>
          </a:prstGeom>
          <a:solidFill>
            <a:srgbClr val="7030A0">
              <a:alpha val="6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FDCFE95-7EB9-FDC7-D8B4-FD2B5B1D77D4}"/>
              </a:ext>
            </a:extLst>
          </p:cNvPr>
          <p:cNvSpPr txBox="1"/>
          <p:nvPr/>
        </p:nvSpPr>
        <p:spPr>
          <a:xfrm>
            <a:off x="714695" y="119041"/>
            <a:ext cx="1406667" cy="400110"/>
          </a:xfrm>
          <a:prstGeom prst="rect">
            <a:avLst/>
          </a:prstGeom>
          <a:noFill/>
        </p:spPr>
        <p:txBody>
          <a:bodyPr wrap="none" rtlCol="0">
            <a:spAutoFit/>
          </a:bodyPr>
          <a:lstStyle/>
          <a:p>
            <a:pPr algn="l"/>
            <a:r>
              <a:rPr lang="en-US" sz="2000" b="1" dirty="0">
                <a:solidFill>
                  <a:schemeClr val="accent2">
                    <a:lumMod val="75000"/>
                  </a:schemeClr>
                </a:solidFill>
                <a:latin typeface="Avenir Light" panose="020B0402020203020204" pitchFamily="34" charset="77"/>
              </a:rPr>
              <a:t>Motivation</a:t>
            </a:r>
          </a:p>
        </p:txBody>
      </p:sp>
      <p:sp>
        <p:nvSpPr>
          <p:cNvPr id="12" name="TextBox 11">
            <a:extLst>
              <a:ext uri="{FF2B5EF4-FFF2-40B4-BE49-F238E27FC236}">
                <a16:creationId xmlns:a16="http://schemas.microsoft.com/office/drawing/2014/main" id="{25E7A8B9-FF4B-0CBE-78AB-5949F66F98AE}"/>
              </a:ext>
            </a:extLst>
          </p:cNvPr>
          <p:cNvSpPr txBox="1"/>
          <p:nvPr/>
        </p:nvSpPr>
        <p:spPr>
          <a:xfrm>
            <a:off x="2978123" y="119041"/>
            <a:ext cx="596125" cy="369332"/>
          </a:xfrm>
          <a:prstGeom prst="rect">
            <a:avLst/>
          </a:prstGeom>
          <a:noFill/>
        </p:spPr>
        <p:txBody>
          <a:bodyPr wrap="none" rtlCol="0">
            <a:spAutoFit/>
          </a:bodyPr>
          <a:lstStyle/>
          <a:p>
            <a:pPr algn="l"/>
            <a:r>
              <a:rPr lang="en-US" dirty="0">
                <a:latin typeface="Avenir Light" panose="020B0402020203020204" pitchFamily="34" charset="77"/>
              </a:rPr>
              <a:t>Lyra</a:t>
            </a:r>
          </a:p>
        </p:txBody>
      </p:sp>
      <p:sp>
        <p:nvSpPr>
          <p:cNvPr id="13" name="TextBox 12">
            <a:extLst>
              <a:ext uri="{FF2B5EF4-FFF2-40B4-BE49-F238E27FC236}">
                <a16:creationId xmlns:a16="http://schemas.microsoft.com/office/drawing/2014/main" id="{E5F4FF15-9ADF-B77A-5094-41078E1694D7}"/>
              </a:ext>
            </a:extLst>
          </p:cNvPr>
          <p:cNvSpPr txBox="1"/>
          <p:nvPr/>
        </p:nvSpPr>
        <p:spPr>
          <a:xfrm>
            <a:off x="4516178" y="119041"/>
            <a:ext cx="1784719" cy="369332"/>
          </a:xfrm>
          <a:prstGeom prst="rect">
            <a:avLst/>
          </a:prstGeom>
          <a:noFill/>
        </p:spPr>
        <p:txBody>
          <a:bodyPr wrap="none" rtlCol="0">
            <a:spAutoFit/>
          </a:bodyPr>
          <a:lstStyle/>
          <a:p>
            <a:pPr algn="l"/>
            <a:r>
              <a:rPr lang="en-US" dirty="0">
                <a:latin typeface="Avenir Light" panose="020B0402020203020204" pitchFamily="34" charset="77"/>
              </a:rPr>
              <a:t>Structural filters</a:t>
            </a:r>
          </a:p>
        </p:txBody>
      </p:sp>
      <p:sp>
        <p:nvSpPr>
          <p:cNvPr id="14" name="TextBox 13">
            <a:extLst>
              <a:ext uri="{FF2B5EF4-FFF2-40B4-BE49-F238E27FC236}">
                <a16:creationId xmlns:a16="http://schemas.microsoft.com/office/drawing/2014/main" id="{27F0E2CE-4D40-5842-8D1A-4BFC0ABF6DF4}"/>
              </a:ext>
            </a:extLst>
          </p:cNvPr>
          <p:cNvSpPr txBox="1"/>
          <p:nvPr/>
        </p:nvSpPr>
        <p:spPr>
          <a:xfrm>
            <a:off x="7242826" y="119041"/>
            <a:ext cx="1819985" cy="369332"/>
          </a:xfrm>
          <a:prstGeom prst="rect">
            <a:avLst/>
          </a:prstGeom>
          <a:noFill/>
        </p:spPr>
        <p:txBody>
          <a:bodyPr wrap="none" rtlCol="0">
            <a:spAutoFit/>
          </a:bodyPr>
          <a:lstStyle/>
          <a:p>
            <a:pPr algn="l"/>
            <a:r>
              <a:rPr lang="en-US" dirty="0">
                <a:latin typeface="Avenir Light" panose="020B0402020203020204" pitchFamily="34" charset="77"/>
              </a:rPr>
              <a:t>Feasibility study</a:t>
            </a:r>
          </a:p>
        </p:txBody>
      </p:sp>
      <p:sp>
        <p:nvSpPr>
          <p:cNvPr id="15" name="Rectangle 14">
            <a:extLst>
              <a:ext uri="{FF2B5EF4-FFF2-40B4-BE49-F238E27FC236}">
                <a16:creationId xmlns:a16="http://schemas.microsoft.com/office/drawing/2014/main" id="{0CBA1901-EB28-DF14-5CE2-37C22F061C9A}"/>
              </a:ext>
            </a:extLst>
          </p:cNvPr>
          <p:cNvSpPr/>
          <p:nvPr/>
        </p:nvSpPr>
        <p:spPr>
          <a:xfrm>
            <a:off x="374073" y="561687"/>
            <a:ext cx="2036193" cy="81971"/>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5795B09-081A-6C85-749C-A29862947E05}"/>
              </a:ext>
            </a:extLst>
          </p:cNvPr>
          <p:cNvSpPr txBox="1"/>
          <p:nvPr/>
        </p:nvSpPr>
        <p:spPr>
          <a:xfrm>
            <a:off x="10004740" y="119041"/>
            <a:ext cx="1393971" cy="369332"/>
          </a:xfrm>
          <a:prstGeom prst="rect">
            <a:avLst/>
          </a:prstGeom>
          <a:noFill/>
        </p:spPr>
        <p:txBody>
          <a:bodyPr wrap="none" rtlCol="0">
            <a:spAutoFit/>
          </a:bodyPr>
          <a:lstStyle/>
          <a:p>
            <a:pPr algn="l"/>
            <a:r>
              <a:rPr lang="en-US" dirty="0">
                <a:latin typeface="Avenir Light" panose="020B0402020203020204" pitchFamily="34" charset="77"/>
              </a:rPr>
              <a:t>Future work</a:t>
            </a:r>
          </a:p>
        </p:txBody>
      </p:sp>
      <p:sp>
        <p:nvSpPr>
          <p:cNvPr id="71" name="TextBox 70">
            <a:extLst>
              <a:ext uri="{FF2B5EF4-FFF2-40B4-BE49-F238E27FC236}">
                <a16:creationId xmlns:a16="http://schemas.microsoft.com/office/drawing/2014/main" id="{6DD37AF1-3753-D86D-2C2C-CCD5DA663C11}"/>
              </a:ext>
            </a:extLst>
          </p:cNvPr>
          <p:cNvSpPr txBox="1"/>
          <p:nvPr/>
        </p:nvSpPr>
        <p:spPr>
          <a:xfrm>
            <a:off x="2057090" y="2434820"/>
            <a:ext cx="697628" cy="338554"/>
          </a:xfrm>
          <a:prstGeom prst="rect">
            <a:avLst/>
          </a:prstGeom>
          <a:noFill/>
        </p:spPr>
        <p:txBody>
          <a:bodyPr wrap="none" rtlCol="0">
            <a:spAutoFit/>
          </a:bodyPr>
          <a:lstStyle/>
          <a:p>
            <a:pPr algn="ctr"/>
            <a:r>
              <a:rPr lang="en-US" sz="1600" dirty="0">
                <a:latin typeface="Avenir Light" panose="020B0402020203020204" pitchFamily="34" charset="77"/>
              </a:rPr>
              <a:t>Event</a:t>
            </a:r>
          </a:p>
        </p:txBody>
      </p:sp>
      <p:sp>
        <p:nvSpPr>
          <p:cNvPr id="72" name="TextBox 71">
            <a:extLst>
              <a:ext uri="{FF2B5EF4-FFF2-40B4-BE49-F238E27FC236}">
                <a16:creationId xmlns:a16="http://schemas.microsoft.com/office/drawing/2014/main" id="{B7E0FB5D-68CA-2746-C5C1-14FDB2D835BE}"/>
              </a:ext>
            </a:extLst>
          </p:cNvPr>
          <p:cNvSpPr txBox="1"/>
          <p:nvPr/>
        </p:nvSpPr>
        <p:spPr>
          <a:xfrm>
            <a:off x="3097616" y="2424615"/>
            <a:ext cx="1291829" cy="338554"/>
          </a:xfrm>
          <a:prstGeom prst="rect">
            <a:avLst/>
          </a:prstGeom>
          <a:noFill/>
        </p:spPr>
        <p:txBody>
          <a:bodyPr wrap="none" rtlCol="0">
            <a:spAutoFit/>
          </a:bodyPr>
          <a:lstStyle/>
          <a:p>
            <a:pPr algn="ctr"/>
            <a:r>
              <a:rPr lang="en-US" sz="1600" dirty="0">
                <a:latin typeface="Avenir Light" panose="020B0402020203020204" pitchFamily="34" charset="77"/>
              </a:rPr>
              <a:t>Microphone</a:t>
            </a:r>
          </a:p>
        </p:txBody>
      </p:sp>
      <p:sp>
        <p:nvSpPr>
          <p:cNvPr id="70" name="TextBox 69">
            <a:extLst>
              <a:ext uri="{FF2B5EF4-FFF2-40B4-BE49-F238E27FC236}">
                <a16:creationId xmlns:a16="http://schemas.microsoft.com/office/drawing/2014/main" id="{FC1521AB-7F5D-A9A2-ACD4-7E5CD897D846}"/>
              </a:ext>
            </a:extLst>
          </p:cNvPr>
          <p:cNvSpPr txBox="1"/>
          <p:nvPr/>
        </p:nvSpPr>
        <p:spPr>
          <a:xfrm>
            <a:off x="4933269" y="2406051"/>
            <a:ext cx="622286" cy="338554"/>
          </a:xfrm>
          <a:prstGeom prst="rect">
            <a:avLst/>
          </a:prstGeom>
          <a:noFill/>
        </p:spPr>
        <p:txBody>
          <a:bodyPr wrap="none" rtlCol="0">
            <a:spAutoFit/>
          </a:bodyPr>
          <a:lstStyle/>
          <a:p>
            <a:pPr algn="ctr"/>
            <a:r>
              <a:rPr lang="en-US" sz="1600" dirty="0">
                <a:latin typeface="Avenir Light" panose="020B0402020203020204" pitchFamily="34" charset="77"/>
              </a:rPr>
              <a:t>ADC</a:t>
            </a:r>
          </a:p>
        </p:txBody>
      </p:sp>
      <p:sp>
        <p:nvSpPr>
          <p:cNvPr id="69" name="TextBox 68">
            <a:extLst>
              <a:ext uri="{FF2B5EF4-FFF2-40B4-BE49-F238E27FC236}">
                <a16:creationId xmlns:a16="http://schemas.microsoft.com/office/drawing/2014/main" id="{84F5E9EE-10ED-868B-FEF5-69A5EDEEC1E9}"/>
              </a:ext>
            </a:extLst>
          </p:cNvPr>
          <p:cNvSpPr txBox="1"/>
          <p:nvPr/>
        </p:nvSpPr>
        <p:spPr>
          <a:xfrm>
            <a:off x="6328275" y="2235169"/>
            <a:ext cx="1265090" cy="584775"/>
          </a:xfrm>
          <a:prstGeom prst="rect">
            <a:avLst/>
          </a:prstGeom>
          <a:noFill/>
        </p:spPr>
        <p:txBody>
          <a:bodyPr wrap="none" rtlCol="0">
            <a:spAutoFit/>
          </a:bodyPr>
          <a:lstStyle/>
          <a:p>
            <a:pPr algn="ctr"/>
            <a:r>
              <a:rPr lang="en-US" sz="1600" dirty="0">
                <a:latin typeface="Avenir Light" panose="020B0402020203020204" pitchFamily="34" charset="77"/>
              </a:rPr>
              <a:t>Fast Fourier</a:t>
            </a:r>
          </a:p>
          <a:p>
            <a:pPr algn="ctr"/>
            <a:r>
              <a:rPr lang="en-US" sz="1600" dirty="0">
                <a:latin typeface="Avenir Light" panose="020B0402020203020204" pitchFamily="34" charset="77"/>
              </a:rPr>
              <a:t>Transform</a:t>
            </a:r>
          </a:p>
        </p:txBody>
      </p:sp>
      <p:sp>
        <p:nvSpPr>
          <p:cNvPr id="73" name="TextBox 72">
            <a:extLst>
              <a:ext uri="{FF2B5EF4-FFF2-40B4-BE49-F238E27FC236}">
                <a16:creationId xmlns:a16="http://schemas.microsoft.com/office/drawing/2014/main" id="{D9C5BB9F-BA24-A604-7A82-07A84A832956}"/>
              </a:ext>
            </a:extLst>
          </p:cNvPr>
          <p:cNvSpPr txBox="1"/>
          <p:nvPr/>
        </p:nvSpPr>
        <p:spPr>
          <a:xfrm>
            <a:off x="7731817" y="2220553"/>
            <a:ext cx="1221296" cy="584775"/>
          </a:xfrm>
          <a:prstGeom prst="rect">
            <a:avLst/>
          </a:prstGeom>
          <a:noFill/>
        </p:spPr>
        <p:txBody>
          <a:bodyPr wrap="none" rtlCol="0">
            <a:spAutoFit/>
          </a:bodyPr>
          <a:lstStyle/>
          <a:p>
            <a:pPr algn="ctr"/>
            <a:r>
              <a:rPr lang="en-US" sz="1600" dirty="0">
                <a:latin typeface="Avenir Light" panose="020B0402020203020204" pitchFamily="34" charset="77"/>
              </a:rPr>
              <a:t>Fourier</a:t>
            </a:r>
          </a:p>
          <a:p>
            <a:pPr algn="ctr"/>
            <a:r>
              <a:rPr lang="en-US" sz="1600" dirty="0">
                <a:latin typeface="Avenir Light" panose="020B0402020203020204" pitchFamily="34" charset="77"/>
              </a:rPr>
              <a:t>coefficients</a:t>
            </a:r>
          </a:p>
        </p:txBody>
      </p:sp>
      <p:pic>
        <p:nvPicPr>
          <p:cNvPr id="3" name="Picture 34" descr="Energy - Free technology icons">
            <a:extLst>
              <a:ext uri="{FF2B5EF4-FFF2-40B4-BE49-F238E27FC236}">
                <a16:creationId xmlns:a16="http://schemas.microsoft.com/office/drawing/2014/main" id="{75DB215B-8345-D1EA-5A60-20E9D723DFDC}"/>
              </a:ext>
            </a:extLst>
          </p:cNvPr>
          <p:cNvPicPr>
            <a:picLocks noChangeAspect="1" noChangeArrowheads="1"/>
          </p:cNvPicPr>
          <p:nvPr/>
        </p:nvPicPr>
        <p:blipFill>
          <a:blip r:embed="rId1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54828" y="1410345"/>
            <a:ext cx="382408" cy="3400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4" descr="Energy - Free technology icons">
            <a:extLst>
              <a:ext uri="{FF2B5EF4-FFF2-40B4-BE49-F238E27FC236}">
                <a16:creationId xmlns:a16="http://schemas.microsoft.com/office/drawing/2014/main" id="{60A92568-28DD-431D-2F8B-EDCCB78CB31E}"/>
              </a:ext>
            </a:extLst>
          </p:cNvPr>
          <p:cNvPicPr>
            <a:picLocks noChangeAspect="1" noChangeArrowheads="1"/>
          </p:cNvPicPr>
          <p:nvPr/>
        </p:nvPicPr>
        <p:blipFill>
          <a:blip r:embed="rId1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91303" y="1388452"/>
            <a:ext cx="382408" cy="34008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DA3BAEF6-2281-7843-E3EE-1D92FD8726AE}"/>
              </a:ext>
            </a:extLst>
          </p:cNvPr>
          <p:cNvGrpSpPr/>
          <p:nvPr/>
        </p:nvGrpSpPr>
        <p:grpSpPr>
          <a:xfrm>
            <a:off x="9445018" y="1587846"/>
            <a:ext cx="821125" cy="703275"/>
            <a:chOff x="8509161" y="1431698"/>
            <a:chExt cx="821125" cy="703275"/>
          </a:xfrm>
        </p:grpSpPr>
        <p:pic>
          <p:nvPicPr>
            <p:cNvPr id="7" name="Picture 2" descr="Processor Icon Vector Art, Icons, and Graphics for Free Download">
              <a:extLst>
                <a:ext uri="{FF2B5EF4-FFF2-40B4-BE49-F238E27FC236}">
                  <a16:creationId xmlns:a16="http://schemas.microsoft.com/office/drawing/2014/main" id="{BA37FCC3-36BE-536D-9686-A3344568AB77}"/>
                </a:ext>
              </a:extLst>
            </p:cNvPr>
            <p:cNvPicPr>
              <a:picLocks noChangeAspect="1" noChangeArrowheads="1"/>
            </p:cNvPicPr>
            <p:nvPr/>
          </p:nvPicPr>
          <p:blipFill rotWithShape="1">
            <a:blip r:embed="rId5">
              <a:duotone>
                <a:schemeClr val="accent3">
                  <a:shade val="45000"/>
                  <a:satMod val="135000"/>
                </a:schemeClr>
                <a:prstClr val="white"/>
              </a:duotone>
              <a:extLst>
                <a:ext uri="{BEBA8EAE-BF5A-486C-A8C5-ECC9F3942E4B}">
                  <a14:imgProps xmlns:a14="http://schemas.microsoft.com/office/drawing/2010/main">
                    <a14:imgLayer r:embed="rId6">
                      <a14:imgEffect>
                        <a14:backgroundRemoval t="18232" b="82551" l="28073" r="71875">
                          <a14:foregroundMark x1="33750" y1="37324" x2="33750" y2="37324"/>
                          <a14:foregroundMark x1="29063" y1="37324" x2="29063" y2="37324"/>
                          <a14:foregroundMark x1="69375" y1="64085" x2="69375" y2="64085"/>
                          <a14:foregroundMark x1="69688" y1="53599" x2="69688" y2="53599"/>
                          <a14:foregroundMark x1="69688" y1="55321" x2="69688" y2="55321"/>
                          <a14:foregroundMark x1="69688" y1="45696" x2="69688" y2="45696"/>
                          <a14:foregroundMark x1="69688" y1="38185" x2="69688" y2="38185"/>
                          <a14:foregroundMark x1="69948" y1="64945" x2="69948" y2="64945"/>
                          <a14:foregroundMark x1="69688" y1="63224" x2="69688" y2="63224"/>
                          <a14:foregroundMark x1="70260" y1="62754" x2="70260" y2="62754"/>
                          <a14:foregroundMark x1="69375" y1="63693" x2="69375" y2="63693"/>
                          <a14:foregroundMark x1="69948" y1="54851" x2="69948" y2="54851"/>
                          <a14:foregroundMark x1="69948" y1="46088" x2="69948" y2="46088"/>
                          <a14:foregroundMark x1="69948" y1="37324" x2="69948" y2="37324"/>
                          <a14:foregroundMark x1="40677" y1="25900" x2="41094" y2="19718"/>
                          <a14:foregroundMark x1="46719" y1="21753" x2="46719" y2="18232"/>
                          <a14:foregroundMark x1="52656" y1="21362" x2="52656" y2="21362"/>
                          <a14:foregroundMark x1="68438" y1="38498" x2="71042" y2="38732"/>
                          <a14:foregroundMark x1="41250" y1="74648" x2="41250" y2="80595"/>
                          <a14:foregroundMark x1="56927" y1="76056" x2="57448" y2="81612"/>
                          <a14:foregroundMark x1="28073" y1="65336" x2="28958" y2="35759"/>
                          <a14:foregroundMark x1="39219" y1="82551" x2="56719" y2="80125"/>
                          <a14:foregroundMark x1="56719" y1="80125" x2="52083" y2="81534"/>
                          <a14:foregroundMark x1="70729" y1="66197" x2="70729" y2="34742"/>
                          <a14:foregroundMark x1="71875" y1="43192" x2="70729" y2="47418"/>
                        </a14:backgroundRemoval>
                      </a14:imgEffect>
                    </a14:imgLayer>
                  </a14:imgProps>
                </a:ext>
                <a:ext uri="{28A0092B-C50C-407E-A947-70E740481C1C}">
                  <a14:useLocalDpi xmlns:a14="http://schemas.microsoft.com/office/drawing/2010/main" val="0"/>
                </a:ext>
              </a:extLst>
            </a:blip>
            <a:srcRect l="27060" t="15956" r="25654" b="15629"/>
            <a:stretch/>
          </p:blipFill>
          <p:spPr bwMode="auto">
            <a:xfrm>
              <a:off x="8509161" y="1431698"/>
              <a:ext cx="821125" cy="7032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710+ Machine Learning Data Science Stock Photos, Pictures &amp; Royalty-Free  Images - iStock">
              <a:extLst>
                <a:ext uri="{FF2B5EF4-FFF2-40B4-BE49-F238E27FC236}">
                  <a16:creationId xmlns:a16="http://schemas.microsoft.com/office/drawing/2014/main" id="{1E6587AB-ED25-FE7E-0EAA-70FEE146E2DB}"/>
                </a:ext>
              </a:extLst>
            </p:cNvPr>
            <p:cNvPicPr>
              <a:picLocks noChangeAspect="1" noChangeArrowheads="1"/>
            </p:cNvPicPr>
            <p:nvPr/>
          </p:nvPicPr>
          <p:blipFill rotWithShape="1">
            <a:blip r:embed="rId13">
              <a:grayscl/>
              <a:extLst>
                <a:ext uri="{BEBA8EAE-BF5A-486C-A8C5-ECC9F3942E4B}">
                  <a14:imgProps xmlns:a14="http://schemas.microsoft.com/office/drawing/2010/main">
                    <a14:imgLayer r:embed="rId14">
                      <a14:imgEffect>
                        <a14:sharpenSoften amount="80000"/>
                      </a14:imgEffect>
                    </a14:imgLayer>
                  </a14:imgProps>
                </a:ext>
                <a:ext uri="{28A0092B-C50C-407E-A947-70E740481C1C}">
                  <a14:useLocalDpi xmlns:a14="http://schemas.microsoft.com/office/drawing/2010/main" val="0"/>
                </a:ext>
              </a:extLst>
            </a:blip>
            <a:srcRect l="8038" t="35563" r="68871" b="34622"/>
            <a:stretch/>
          </p:blipFill>
          <p:spPr bwMode="auto">
            <a:xfrm>
              <a:off x="8711917" y="1629246"/>
              <a:ext cx="385782" cy="249006"/>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948209B9-B28D-E8C8-B0E0-DCFD6945CD82}"/>
              </a:ext>
            </a:extLst>
          </p:cNvPr>
          <p:cNvSpPr txBox="1"/>
          <p:nvPr/>
        </p:nvSpPr>
        <p:spPr>
          <a:xfrm>
            <a:off x="9165230" y="2393954"/>
            <a:ext cx="1380699" cy="338554"/>
          </a:xfrm>
          <a:prstGeom prst="rect">
            <a:avLst/>
          </a:prstGeom>
          <a:noFill/>
        </p:spPr>
        <p:txBody>
          <a:bodyPr wrap="none" rtlCol="0">
            <a:spAutoFit/>
          </a:bodyPr>
          <a:lstStyle/>
          <a:p>
            <a:pPr algn="ctr"/>
            <a:r>
              <a:rPr lang="en-US" sz="1600" dirty="0">
                <a:latin typeface="Avenir Light" panose="020B0402020203020204" pitchFamily="34" charset="77"/>
              </a:rPr>
              <a:t>Classification</a:t>
            </a:r>
          </a:p>
        </p:txBody>
      </p:sp>
      <p:grpSp>
        <p:nvGrpSpPr>
          <p:cNvPr id="10" name="Group 9">
            <a:extLst>
              <a:ext uri="{FF2B5EF4-FFF2-40B4-BE49-F238E27FC236}">
                <a16:creationId xmlns:a16="http://schemas.microsoft.com/office/drawing/2014/main" id="{CED90157-D823-0256-0DD6-2D5770A5DEA0}"/>
              </a:ext>
            </a:extLst>
          </p:cNvPr>
          <p:cNvGrpSpPr/>
          <p:nvPr/>
        </p:nvGrpSpPr>
        <p:grpSpPr>
          <a:xfrm>
            <a:off x="3031188" y="1017460"/>
            <a:ext cx="940508" cy="307777"/>
            <a:chOff x="7242826" y="912893"/>
            <a:chExt cx="1226227" cy="401278"/>
          </a:xfrm>
        </p:grpSpPr>
        <p:pic>
          <p:nvPicPr>
            <p:cNvPr id="20" name="Picture 2" descr="21,102 Battery Life Images, Stock Photos &amp; Vectors | Shutterstock">
              <a:extLst>
                <a:ext uri="{FF2B5EF4-FFF2-40B4-BE49-F238E27FC236}">
                  <a16:creationId xmlns:a16="http://schemas.microsoft.com/office/drawing/2014/main" id="{1333DA6C-FF64-F4A8-8BF0-A0ADB28047CF}"/>
                </a:ext>
              </a:extLst>
            </p:cNvPr>
            <p:cNvPicPr>
              <a:picLocks noChangeAspect="1" noChangeArrowheads="1"/>
            </p:cNvPicPr>
            <p:nvPr/>
          </p:nvPicPr>
          <p:blipFill rotWithShape="1">
            <a:blip r:embed="rId15">
              <a:duotone>
                <a:schemeClr val="accent2">
                  <a:shade val="45000"/>
                  <a:satMod val="135000"/>
                </a:schemeClr>
                <a:prstClr val="white"/>
              </a:duotone>
              <a:extLst>
                <a:ext uri="{BEBA8EAE-BF5A-486C-A8C5-ECC9F3942E4B}">
                  <a14:imgProps xmlns:a14="http://schemas.microsoft.com/office/drawing/2010/main">
                    <a14:imgLayer r:embed="rId16">
                      <a14:imgEffect>
                        <a14:colorTemperature colorTemp="6457"/>
                      </a14:imgEffect>
                      <a14:imgEffect>
                        <a14:saturation sat="385000"/>
                      </a14:imgEffect>
                    </a14:imgLayer>
                  </a14:imgProps>
                </a:ext>
                <a:ext uri="{28A0092B-C50C-407E-A947-70E740481C1C}">
                  <a14:useLocalDpi xmlns:a14="http://schemas.microsoft.com/office/drawing/2010/main" val="0"/>
                </a:ext>
              </a:extLst>
            </a:blip>
            <a:srcRect l="17676" t="7824" r="68025" b="13661"/>
            <a:stretch/>
          </p:blipFill>
          <p:spPr bwMode="auto">
            <a:xfrm rot="5400000">
              <a:off x="7324178" y="850728"/>
              <a:ext cx="328186" cy="49089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B49C609-6817-D699-CC12-D83A5FCC1D57}"/>
                </a:ext>
              </a:extLst>
            </p:cNvPr>
            <p:cNvSpPr txBox="1"/>
            <p:nvPr/>
          </p:nvSpPr>
          <p:spPr>
            <a:xfrm>
              <a:off x="7590842" y="912893"/>
              <a:ext cx="878211" cy="401278"/>
            </a:xfrm>
            <a:prstGeom prst="rect">
              <a:avLst/>
            </a:prstGeom>
            <a:noFill/>
          </p:spPr>
          <p:txBody>
            <a:bodyPr wrap="none" rtlCol="0">
              <a:spAutoFit/>
            </a:bodyPr>
            <a:lstStyle/>
            <a:p>
              <a:pPr algn="ctr"/>
              <a:r>
                <a:rPr lang="en-US" sz="1400" b="1" dirty="0">
                  <a:solidFill>
                    <a:schemeClr val="accent2">
                      <a:lumMod val="75000"/>
                    </a:schemeClr>
                  </a:solidFill>
                  <a:latin typeface="Avenir Light" panose="020B0402020203020204" pitchFamily="34" charset="77"/>
                </a:rPr>
                <a:t> hours</a:t>
              </a:r>
            </a:p>
          </p:txBody>
        </p:sp>
      </p:grpSp>
      <p:sp>
        <p:nvSpPr>
          <p:cNvPr id="22" name="TextBox 21">
            <a:extLst>
              <a:ext uri="{FF2B5EF4-FFF2-40B4-BE49-F238E27FC236}">
                <a16:creationId xmlns:a16="http://schemas.microsoft.com/office/drawing/2014/main" id="{E951B7B3-66B4-8EF2-BC16-FCC9506FF698}"/>
              </a:ext>
            </a:extLst>
          </p:cNvPr>
          <p:cNvSpPr txBox="1"/>
          <p:nvPr/>
        </p:nvSpPr>
        <p:spPr>
          <a:xfrm>
            <a:off x="10004740" y="119041"/>
            <a:ext cx="1327608" cy="369332"/>
          </a:xfrm>
          <a:prstGeom prst="rect">
            <a:avLst/>
          </a:prstGeom>
          <a:solidFill>
            <a:schemeClr val="bg1"/>
          </a:solidFill>
        </p:spPr>
        <p:txBody>
          <a:bodyPr wrap="none" rtlCol="0">
            <a:spAutoFit/>
          </a:bodyPr>
          <a:lstStyle/>
          <a:p>
            <a:pPr algn="l"/>
            <a:r>
              <a:rPr lang="en-US" dirty="0">
                <a:latin typeface="Avenir Light" panose="020B0402020203020204" pitchFamily="34" charset="77"/>
              </a:rPr>
              <a:t>Conclusion</a:t>
            </a:r>
          </a:p>
        </p:txBody>
      </p:sp>
    </p:spTree>
    <p:extLst>
      <p:ext uri="{BB962C8B-B14F-4D97-AF65-F5344CB8AC3E}">
        <p14:creationId xmlns:p14="http://schemas.microsoft.com/office/powerpoint/2010/main" val="2774270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20" descr="Person Speaking Icon Images – Browse 202,022 Stock Photos, Vectors, and  Video | Adobe Stock">
            <a:extLst>
              <a:ext uri="{FF2B5EF4-FFF2-40B4-BE49-F238E27FC236}">
                <a16:creationId xmlns:a16="http://schemas.microsoft.com/office/drawing/2014/main" id="{D6F329DF-0A04-769D-C810-14ED0554B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2090" y="1558492"/>
            <a:ext cx="900316" cy="800664"/>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0C49C3BF-A0DF-3B60-2366-7D42E878CBA9}"/>
              </a:ext>
            </a:extLst>
          </p:cNvPr>
          <p:cNvSpPr txBox="1"/>
          <p:nvPr/>
        </p:nvSpPr>
        <p:spPr>
          <a:xfrm>
            <a:off x="374168" y="934988"/>
            <a:ext cx="2775577" cy="461665"/>
          </a:xfrm>
          <a:prstGeom prst="rect">
            <a:avLst/>
          </a:prstGeom>
          <a:noFill/>
        </p:spPr>
        <p:txBody>
          <a:bodyPr wrap="square" rtlCol="0">
            <a:spAutoFit/>
          </a:bodyPr>
          <a:lstStyle/>
          <a:p>
            <a:pPr algn="l"/>
            <a:r>
              <a:rPr lang="en-US" sz="2400" dirty="0">
                <a:solidFill>
                  <a:schemeClr val="accent2">
                    <a:lumMod val="75000"/>
                  </a:schemeClr>
                </a:solidFill>
                <a:latin typeface="Avenir Light" panose="020B0402020203020204" pitchFamily="34" charset="77"/>
              </a:rPr>
              <a:t>Typical approach:</a:t>
            </a:r>
          </a:p>
        </p:txBody>
      </p:sp>
      <p:sp>
        <p:nvSpPr>
          <p:cNvPr id="32" name="Date Placeholder 31">
            <a:extLst>
              <a:ext uri="{FF2B5EF4-FFF2-40B4-BE49-F238E27FC236}">
                <a16:creationId xmlns:a16="http://schemas.microsoft.com/office/drawing/2014/main" id="{892D4B7B-11FA-B101-A023-5719461646EC}"/>
              </a:ext>
            </a:extLst>
          </p:cNvPr>
          <p:cNvSpPr>
            <a:spLocks noGrp="1"/>
          </p:cNvSpPr>
          <p:nvPr>
            <p:ph type="dt" sz="half" idx="10"/>
          </p:nvPr>
        </p:nvSpPr>
        <p:spPr/>
        <p:txBody>
          <a:bodyPr/>
          <a:lstStyle/>
          <a:p>
            <a:fld id="{93456559-B2C4-B14F-8F39-1E0F72997448}" type="datetime1">
              <a:rPr lang="en-US" smtClean="0"/>
              <a:t>5/10/23</a:t>
            </a:fld>
            <a:endParaRPr lang="en-US"/>
          </a:p>
        </p:txBody>
      </p:sp>
      <p:sp>
        <p:nvSpPr>
          <p:cNvPr id="36" name="Slide Number Placeholder 35">
            <a:extLst>
              <a:ext uri="{FF2B5EF4-FFF2-40B4-BE49-F238E27FC236}">
                <a16:creationId xmlns:a16="http://schemas.microsoft.com/office/drawing/2014/main" id="{81529CB3-3AF5-AEDA-A227-6C6715B36DF8}"/>
              </a:ext>
            </a:extLst>
          </p:cNvPr>
          <p:cNvSpPr>
            <a:spLocks noGrp="1"/>
          </p:cNvSpPr>
          <p:nvPr>
            <p:ph type="sldNum" sz="quarter" idx="12"/>
          </p:nvPr>
        </p:nvSpPr>
        <p:spPr/>
        <p:txBody>
          <a:bodyPr/>
          <a:lstStyle/>
          <a:p>
            <a:fld id="{B9AA8E4F-4E37-A645-924F-A3490AA4C4C1}" type="slidenum">
              <a:rPr lang="en-US" smtClean="0"/>
              <a:t>17</a:t>
            </a:fld>
            <a:endParaRPr lang="en-US"/>
          </a:p>
        </p:txBody>
      </p:sp>
      <p:pic>
        <p:nvPicPr>
          <p:cNvPr id="77" name="Picture 8" descr="Microphone - Free technology icons">
            <a:extLst>
              <a:ext uri="{FF2B5EF4-FFF2-40B4-BE49-F238E27FC236}">
                <a16:creationId xmlns:a16="http://schemas.microsoft.com/office/drawing/2014/main" id="{695D60DD-541F-6A40-FB20-D46F16707C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349" y="1801515"/>
            <a:ext cx="323403" cy="287606"/>
          </a:xfrm>
          <a:prstGeom prst="rect">
            <a:avLst/>
          </a:prstGeom>
          <a:noFill/>
          <a:extLst>
            <a:ext uri="{909E8E84-426E-40DD-AFC4-6F175D3DCCD1}">
              <a14:hiddenFill xmlns:a14="http://schemas.microsoft.com/office/drawing/2010/main">
                <a:solidFill>
                  <a:srgbClr val="FFFFFF"/>
                </a:solidFill>
              </a14:hiddenFill>
            </a:ext>
          </a:extLst>
        </p:spPr>
      </p:pic>
      <p:sp>
        <p:nvSpPr>
          <p:cNvPr id="78" name="Right Arrow 77">
            <a:extLst>
              <a:ext uri="{FF2B5EF4-FFF2-40B4-BE49-F238E27FC236}">
                <a16:creationId xmlns:a16="http://schemas.microsoft.com/office/drawing/2014/main" id="{49BFFED1-4058-579E-26DE-AAF7A3F2C967}"/>
              </a:ext>
            </a:extLst>
          </p:cNvPr>
          <p:cNvSpPr/>
          <p:nvPr/>
        </p:nvSpPr>
        <p:spPr>
          <a:xfrm>
            <a:off x="3046955"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79" name="Right Arrow 78">
            <a:extLst>
              <a:ext uri="{FF2B5EF4-FFF2-40B4-BE49-F238E27FC236}">
                <a16:creationId xmlns:a16="http://schemas.microsoft.com/office/drawing/2014/main" id="{820C26D4-0BB1-87E6-17D5-D6AFE323EF27}"/>
              </a:ext>
            </a:extLst>
          </p:cNvPr>
          <p:cNvSpPr/>
          <p:nvPr/>
        </p:nvSpPr>
        <p:spPr>
          <a:xfrm>
            <a:off x="4170570"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0" name="Right Arrow 79">
            <a:extLst>
              <a:ext uri="{FF2B5EF4-FFF2-40B4-BE49-F238E27FC236}">
                <a16:creationId xmlns:a16="http://schemas.microsoft.com/office/drawing/2014/main" id="{38D3B0EA-4BA9-BD34-2677-ED71DE85EBE8}"/>
              </a:ext>
            </a:extLst>
          </p:cNvPr>
          <p:cNvSpPr/>
          <p:nvPr/>
        </p:nvSpPr>
        <p:spPr>
          <a:xfrm>
            <a:off x="5892389"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1" name="Right Arrow 80">
            <a:extLst>
              <a:ext uri="{FF2B5EF4-FFF2-40B4-BE49-F238E27FC236}">
                <a16:creationId xmlns:a16="http://schemas.microsoft.com/office/drawing/2014/main" id="{5A19465D-C2BC-698F-4554-48246A6A9A0A}"/>
              </a:ext>
            </a:extLst>
          </p:cNvPr>
          <p:cNvSpPr/>
          <p:nvPr/>
        </p:nvSpPr>
        <p:spPr>
          <a:xfrm>
            <a:off x="7419738" y="1829284"/>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95" name="Rounded Rectangle 94">
            <a:extLst>
              <a:ext uri="{FF2B5EF4-FFF2-40B4-BE49-F238E27FC236}">
                <a16:creationId xmlns:a16="http://schemas.microsoft.com/office/drawing/2014/main" id="{677698B6-7322-ACC8-0985-26697E65322C}"/>
              </a:ext>
            </a:extLst>
          </p:cNvPr>
          <p:cNvSpPr/>
          <p:nvPr/>
        </p:nvSpPr>
        <p:spPr>
          <a:xfrm>
            <a:off x="4801056" y="1786313"/>
            <a:ext cx="848506" cy="294749"/>
          </a:xfrm>
          <a:prstGeom prst="roundRect">
            <a:avLst/>
          </a:pr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Sampling</a:t>
            </a:r>
          </a:p>
        </p:txBody>
      </p:sp>
      <p:grpSp>
        <p:nvGrpSpPr>
          <p:cNvPr id="41" name="Group 40">
            <a:extLst>
              <a:ext uri="{FF2B5EF4-FFF2-40B4-BE49-F238E27FC236}">
                <a16:creationId xmlns:a16="http://schemas.microsoft.com/office/drawing/2014/main" id="{249F8705-7485-9A57-E19C-6DB22A284B9B}"/>
              </a:ext>
            </a:extLst>
          </p:cNvPr>
          <p:cNvGrpSpPr/>
          <p:nvPr/>
        </p:nvGrpSpPr>
        <p:grpSpPr>
          <a:xfrm>
            <a:off x="6522869" y="1552943"/>
            <a:ext cx="821125" cy="703275"/>
            <a:chOff x="5961485" y="1446046"/>
            <a:chExt cx="821125" cy="703275"/>
          </a:xfrm>
        </p:grpSpPr>
        <p:pic>
          <p:nvPicPr>
            <p:cNvPr id="74" name="Picture 2" descr="Processor Icon Vector Art, Icons, and Graphics for Free Download">
              <a:extLst>
                <a:ext uri="{FF2B5EF4-FFF2-40B4-BE49-F238E27FC236}">
                  <a16:creationId xmlns:a16="http://schemas.microsoft.com/office/drawing/2014/main" id="{E75C115E-1B0E-EF88-0316-DDBA113A7C09}"/>
                </a:ext>
              </a:extLst>
            </p:cNvPr>
            <p:cNvPicPr>
              <a:picLocks noChangeAspect="1" noChangeArrowheads="1"/>
            </p:cNvPicPr>
            <p:nvPr/>
          </p:nvPicPr>
          <p:blipFill rotWithShape="1">
            <a:blip r:embed="rId5">
              <a:duotone>
                <a:schemeClr val="accent3">
                  <a:shade val="45000"/>
                  <a:satMod val="135000"/>
                </a:schemeClr>
                <a:prstClr val="white"/>
              </a:duotone>
              <a:extLst>
                <a:ext uri="{BEBA8EAE-BF5A-486C-A8C5-ECC9F3942E4B}">
                  <a14:imgProps xmlns:a14="http://schemas.microsoft.com/office/drawing/2010/main">
                    <a14:imgLayer r:embed="rId6">
                      <a14:imgEffect>
                        <a14:backgroundRemoval t="18232" b="82551" l="28073" r="71875">
                          <a14:foregroundMark x1="33750" y1="37324" x2="33750" y2="37324"/>
                          <a14:foregroundMark x1="29063" y1="37324" x2="29063" y2="37324"/>
                          <a14:foregroundMark x1="69375" y1="64085" x2="69375" y2="64085"/>
                          <a14:foregroundMark x1="69688" y1="53599" x2="69688" y2="53599"/>
                          <a14:foregroundMark x1="69688" y1="55321" x2="69688" y2="55321"/>
                          <a14:foregroundMark x1="69688" y1="45696" x2="69688" y2="45696"/>
                          <a14:foregroundMark x1="69688" y1="38185" x2="69688" y2="38185"/>
                          <a14:foregroundMark x1="69948" y1="64945" x2="69948" y2="64945"/>
                          <a14:foregroundMark x1="69688" y1="63224" x2="69688" y2="63224"/>
                          <a14:foregroundMark x1="70260" y1="62754" x2="70260" y2="62754"/>
                          <a14:foregroundMark x1="69375" y1="63693" x2="69375" y2="63693"/>
                          <a14:foregroundMark x1="69948" y1="54851" x2="69948" y2="54851"/>
                          <a14:foregroundMark x1="69948" y1="46088" x2="69948" y2="46088"/>
                          <a14:foregroundMark x1="69948" y1="37324" x2="69948" y2="37324"/>
                          <a14:foregroundMark x1="40677" y1="25900" x2="41094" y2="19718"/>
                          <a14:foregroundMark x1="46719" y1="21753" x2="46719" y2="18232"/>
                          <a14:foregroundMark x1="52656" y1="21362" x2="52656" y2="21362"/>
                          <a14:foregroundMark x1="68438" y1="38498" x2="71042" y2="38732"/>
                          <a14:foregroundMark x1="41250" y1="74648" x2="41250" y2="80595"/>
                          <a14:foregroundMark x1="56927" y1="76056" x2="57448" y2="81612"/>
                          <a14:foregroundMark x1="28073" y1="65336" x2="28958" y2="35759"/>
                          <a14:foregroundMark x1="39219" y1="82551" x2="56719" y2="80125"/>
                          <a14:foregroundMark x1="56719" y1="80125" x2="52083" y2="81534"/>
                          <a14:foregroundMark x1="70729" y1="66197" x2="70729" y2="34742"/>
                          <a14:foregroundMark x1="71875" y1="43192" x2="70729" y2="47418"/>
                        </a14:backgroundRemoval>
                      </a14:imgEffect>
                    </a14:imgLayer>
                  </a14:imgProps>
                </a:ext>
                <a:ext uri="{28A0092B-C50C-407E-A947-70E740481C1C}">
                  <a14:useLocalDpi xmlns:a14="http://schemas.microsoft.com/office/drawing/2010/main" val="0"/>
                </a:ext>
              </a:extLst>
            </a:blip>
            <a:srcRect l="27060" t="15956" r="25654" b="15629"/>
            <a:stretch/>
          </p:blipFill>
          <p:spPr bwMode="auto">
            <a:xfrm>
              <a:off x="5961485" y="1446046"/>
              <a:ext cx="821125" cy="70327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28,371 Analog Signal Images, Stock Photos &amp; Vectors | Shutterstock">
              <a:extLst>
                <a:ext uri="{FF2B5EF4-FFF2-40B4-BE49-F238E27FC236}">
                  <a16:creationId xmlns:a16="http://schemas.microsoft.com/office/drawing/2014/main" id="{14DD46E1-40B5-3E58-6547-FE40B8F9FD59}"/>
                </a:ext>
              </a:extLst>
            </p:cNvPr>
            <p:cNvPicPr>
              <a:picLocks noChangeAspect="1" noChangeArrowheads="1"/>
            </p:cNvPicPr>
            <p:nvPr/>
          </p:nvPicPr>
          <p:blipFill rotWithShape="1">
            <a:blip r:embed="rId7">
              <a:grayscl/>
              <a:extLst>
                <a:ext uri="{BEBA8EAE-BF5A-486C-A8C5-ECC9F3942E4B}">
                  <a14:imgProps xmlns:a14="http://schemas.microsoft.com/office/drawing/2010/main">
                    <a14:imgLayer r:embed="rId8">
                      <a14:imgEffect>
                        <a14:sharpenSoften amount="100000"/>
                      </a14:imgEffect>
                    </a14:imgLayer>
                  </a14:imgProps>
                </a:ext>
                <a:ext uri="{28A0092B-C50C-407E-A947-70E740481C1C}">
                  <a14:useLocalDpi xmlns:a14="http://schemas.microsoft.com/office/drawing/2010/main" val="0"/>
                </a:ext>
              </a:extLst>
            </a:blip>
            <a:srcRect l="55143" t="27613" r="8000" b="28962"/>
            <a:stretch/>
          </p:blipFill>
          <p:spPr bwMode="auto">
            <a:xfrm>
              <a:off x="6186359" y="1668658"/>
              <a:ext cx="365604" cy="159139"/>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Fourier transformation Icon - Free PNG &amp; SVG 221517 - Noun Project">
              <a:extLst>
                <a:ext uri="{FF2B5EF4-FFF2-40B4-BE49-F238E27FC236}">
                  <a16:creationId xmlns:a16="http://schemas.microsoft.com/office/drawing/2014/main" id="{20D948E0-6464-2DEB-F67A-7B2B59924D5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40275"/>
            <a:stretch/>
          </p:blipFill>
          <p:spPr bwMode="auto">
            <a:xfrm>
              <a:off x="6178238" y="1808389"/>
              <a:ext cx="387619" cy="205882"/>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FF1EBF0D-AEA8-2493-2208-C7C3A8EF4613}"/>
                </a:ext>
              </a:extLst>
            </p:cNvPr>
            <p:cNvSpPr txBox="1"/>
            <p:nvPr/>
          </p:nvSpPr>
          <p:spPr>
            <a:xfrm>
              <a:off x="6168294" y="1507871"/>
              <a:ext cx="365806" cy="246221"/>
            </a:xfrm>
            <a:prstGeom prst="rect">
              <a:avLst/>
            </a:prstGeom>
            <a:noFill/>
          </p:spPr>
          <p:txBody>
            <a:bodyPr wrap="none" rtlCol="0">
              <a:spAutoFit/>
            </a:bodyPr>
            <a:lstStyle/>
            <a:p>
              <a:r>
                <a:rPr lang="en-US" sz="1000" dirty="0"/>
                <a:t>FFT</a:t>
              </a:r>
            </a:p>
          </p:txBody>
        </p:sp>
      </p:grpSp>
      <p:pic>
        <p:nvPicPr>
          <p:cNvPr id="86" name="Picture 4" descr="Fourier transformation Icon - Free PNG &amp; SVG 221517 - Noun Project">
            <a:extLst>
              <a:ext uri="{FF2B5EF4-FFF2-40B4-BE49-F238E27FC236}">
                <a16:creationId xmlns:a16="http://schemas.microsoft.com/office/drawing/2014/main" id="{667366D4-A5A5-FE3C-EFE1-DCAB70A39E1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61434"/>
          <a:stretch/>
        </p:blipFill>
        <p:spPr bwMode="auto">
          <a:xfrm>
            <a:off x="7945927" y="1785394"/>
            <a:ext cx="919428" cy="31533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28,371 Analog Signal Images, Stock Photos &amp; Vectors | Shutterstock">
            <a:extLst>
              <a:ext uri="{FF2B5EF4-FFF2-40B4-BE49-F238E27FC236}">
                <a16:creationId xmlns:a16="http://schemas.microsoft.com/office/drawing/2014/main" id="{FE13C2C2-2BB9-204B-A59F-E51B98301DF9}"/>
              </a:ext>
            </a:extLst>
          </p:cNvPr>
          <p:cNvPicPr>
            <a:picLocks noChangeAspect="1" noChangeArrowheads="1"/>
          </p:cNvPicPr>
          <p:nvPr/>
        </p:nvPicPr>
        <p:blipFill rotWithShape="1">
          <a:blip r:embed="rId7">
            <a:grayscl/>
            <a:extLst>
              <a:ext uri="{BEBA8EAE-BF5A-486C-A8C5-ECC9F3942E4B}">
                <a14:imgProps xmlns:a14="http://schemas.microsoft.com/office/drawing/2010/main">
                  <a14:imgLayer r:embed="rId10">
                    <a14:imgEffect>
                      <a14:sharpenSoften amount="100000"/>
                    </a14:imgEffect>
                  </a14:imgLayer>
                </a14:imgProps>
              </a:ext>
              <a:ext uri="{28A0092B-C50C-407E-A947-70E740481C1C}">
                <a14:useLocalDpi xmlns:a14="http://schemas.microsoft.com/office/drawing/2010/main" val="0"/>
              </a:ext>
            </a:extLst>
          </a:blip>
          <a:srcRect l="7464" t="27222" r="55680" b="25322"/>
          <a:stretch/>
        </p:blipFill>
        <p:spPr bwMode="auto">
          <a:xfrm>
            <a:off x="4093576" y="2038589"/>
            <a:ext cx="538245" cy="256032"/>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28,371 Analog Signal Images, Stock Photos &amp; Vectors | Shutterstock">
            <a:extLst>
              <a:ext uri="{FF2B5EF4-FFF2-40B4-BE49-F238E27FC236}">
                <a16:creationId xmlns:a16="http://schemas.microsoft.com/office/drawing/2014/main" id="{FE320DE2-D13A-C8F8-8843-9C96E03C6768}"/>
              </a:ext>
            </a:extLst>
          </p:cNvPr>
          <p:cNvPicPr>
            <a:picLocks noChangeAspect="1" noChangeArrowheads="1"/>
          </p:cNvPicPr>
          <p:nvPr/>
        </p:nvPicPr>
        <p:blipFill rotWithShape="1">
          <a:blip r:embed="rId7">
            <a:grayscl/>
            <a:extLst>
              <a:ext uri="{BEBA8EAE-BF5A-486C-A8C5-ECC9F3942E4B}">
                <a14:imgProps xmlns:a14="http://schemas.microsoft.com/office/drawing/2010/main">
                  <a14:imgLayer r:embed="rId11">
                    <a14:imgEffect>
                      <a14:sharpenSoften amount="100000"/>
                    </a14:imgEffect>
                  </a14:imgLayer>
                </a14:imgProps>
              </a:ext>
              <a:ext uri="{28A0092B-C50C-407E-A947-70E740481C1C}">
                <a14:useLocalDpi xmlns:a14="http://schemas.microsoft.com/office/drawing/2010/main" val="0"/>
              </a:ext>
            </a:extLst>
          </a:blip>
          <a:srcRect l="55143" t="27613" r="8000" b="24931"/>
          <a:stretch/>
        </p:blipFill>
        <p:spPr bwMode="auto">
          <a:xfrm>
            <a:off x="5821762" y="2017291"/>
            <a:ext cx="536809" cy="255349"/>
          </a:xfrm>
          <a:prstGeom prst="rect">
            <a:avLst/>
          </a:prstGeom>
          <a:noFill/>
          <a:extLst>
            <a:ext uri="{909E8E84-426E-40DD-AFC4-6F175D3DCCD1}">
              <a14:hiddenFill xmlns:a14="http://schemas.microsoft.com/office/drawing/2010/main">
                <a:solidFill>
                  <a:srgbClr val="FFFFFF"/>
                </a:solidFill>
              </a14:hiddenFill>
            </a:ext>
          </a:extLst>
        </p:spPr>
      </p:pic>
      <p:sp>
        <p:nvSpPr>
          <p:cNvPr id="89" name="Right Arrow 88">
            <a:extLst>
              <a:ext uri="{FF2B5EF4-FFF2-40B4-BE49-F238E27FC236}">
                <a16:creationId xmlns:a16="http://schemas.microsoft.com/office/drawing/2014/main" id="{23C42A12-AA0C-2F3A-A6F4-3452553AF6EF}"/>
              </a:ext>
            </a:extLst>
          </p:cNvPr>
          <p:cNvSpPr/>
          <p:nvPr/>
        </p:nvSpPr>
        <p:spPr>
          <a:xfrm>
            <a:off x="8925836"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04" name="Rounded Rectangle 103">
            <a:extLst>
              <a:ext uri="{FF2B5EF4-FFF2-40B4-BE49-F238E27FC236}">
                <a16:creationId xmlns:a16="http://schemas.microsoft.com/office/drawing/2014/main" id="{A215973C-1A4A-8854-10B7-0CF82F9B8582}"/>
              </a:ext>
            </a:extLst>
          </p:cNvPr>
          <p:cNvSpPr/>
          <p:nvPr/>
        </p:nvSpPr>
        <p:spPr>
          <a:xfrm>
            <a:off x="1794848" y="1364131"/>
            <a:ext cx="8707933" cy="1476862"/>
          </a:xfrm>
          <a:prstGeom prst="roundRect">
            <a:avLst/>
          </a:prstGeom>
          <a:noFill/>
          <a:ln w="254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 name="Rectangle 4">
            <a:extLst>
              <a:ext uri="{FF2B5EF4-FFF2-40B4-BE49-F238E27FC236}">
                <a16:creationId xmlns:a16="http://schemas.microsoft.com/office/drawing/2014/main" id="{35FB96AD-B911-B117-8B9D-4D62D1135CDE}"/>
              </a:ext>
            </a:extLst>
          </p:cNvPr>
          <p:cNvSpPr/>
          <p:nvPr/>
        </p:nvSpPr>
        <p:spPr>
          <a:xfrm>
            <a:off x="0" y="602673"/>
            <a:ext cx="12192000" cy="124692"/>
          </a:xfrm>
          <a:prstGeom prst="rect">
            <a:avLst/>
          </a:prstGeom>
          <a:solidFill>
            <a:srgbClr val="7030A0">
              <a:alpha val="6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FDCFE95-7EB9-FDC7-D8B4-FD2B5B1D77D4}"/>
              </a:ext>
            </a:extLst>
          </p:cNvPr>
          <p:cNvSpPr txBox="1"/>
          <p:nvPr/>
        </p:nvSpPr>
        <p:spPr>
          <a:xfrm>
            <a:off x="714695" y="119041"/>
            <a:ext cx="1406667" cy="400110"/>
          </a:xfrm>
          <a:prstGeom prst="rect">
            <a:avLst/>
          </a:prstGeom>
          <a:noFill/>
        </p:spPr>
        <p:txBody>
          <a:bodyPr wrap="none" rtlCol="0">
            <a:spAutoFit/>
          </a:bodyPr>
          <a:lstStyle/>
          <a:p>
            <a:pPr algn="l"/>
            <a:r>
              <a:rPr lang="en-US" sz="2000" b="1" dirty="0">
                <a:solidFill>
                  <a:schemeClr val="accent2">
                    <a:lumMod val="75000"/>
                  </a:schemeClr>
                </a:solidFill>
                <a:latin typeface="Avenir Light" panose="020B0402020203020204" pitchFamily="34" charset="77"/>
              </a:rPr>
              <a:t>Motivation</a:t>
            </a:r>
          </a:p>
        </p:txBody>
      </p:sp>
      <p:sp>
        <p:nvSpPr>
          <p:cNvPr id="12" name="TextBox 11">
            <a:extLst>
              <a:ext uri="{FF2B5EF4-FFF2-40B4-BE49-F238E27FC236}">
                <a16:creationId xmlns:a16="http://schemas.microsoft.com/office/drawing/2014/main" id="{25E7A8B9-FF4B-0CBE-78AB-5949F66F98AE}"/>
              </a:ext>
            </a:extLst>
          </p:cNvPr>
          <p:cNvSpPr txBox="1"/>
          <p:nvPr/>
        </p:nvSpPr>
        <p:spPr>
          <a:xfrm>
            <a:off x="2978123" y="119041"/>
            <a:ext cx="596125" cy="369332"/>
          </a:xfrm>
          <a:prstGeom prst="rect">
            <a:avLst/>
          </a:prstGeom>
          <a:noFill/>
        </p:spPr>
        <p:txBody>
          <a:bodyPr wrap="none" rtlCol="0">
            <a:spAutoFit/>
          </a:bodyPr>
          <a:lstStyle/>
          <a:p>
            <a:pPr algn="l"/>
            <a:r>
              <a:rPr lang="en-US" dirty="0">
                <a:latin typeface="Avenir Light" panose="020B0402020203020204" pitchFamily="34" charset="77"/>
              </a:rPr>
              <a:t>Lyra</a:t>
            </a:r>
          </a:p>
        </p:txBody>
      </p:sp>
      <p:sp>
        <p:nvSpPr>
          <p:cNvPr id="13" name="TextBox 12">
            <a:extLst>
              <a:ext uri="{FF2B5EF4-FFF2-40B4-BE49-F238E27FC236}">
                <a16:creationId xmlns:a16="http://schemas.microsoft.com/office/drawing/2014/main" id="{E5F4FF15-9ADF-B77A-5094-41078E1694D7}"/>
              </a:ext>
            </a:extLst>
          </p:cNvPr>
          <p:cNvSpPr txBox="1"/>
          <p:nvPr/>
        </p:nvSpPr>
        <p:spPr>
          <a:xfrm>
            <a:off x="4516178" y="119041"/>
            <a:ext cx="1784719" cy="369332"/>
          </a:xfrm>
          <a:prstGeom prst="rect">
            <a:avLst/>
          </a:prstGeom>
          <a:noFill/>
        </p:spPr>
        <p:txBody>
          <a:bodyPr wrap="none" rtlCol="0">
            <a:spAutoFit/>
          </a:bodyPr>
          <a:lstStyle/>
          <a:p>
            <a:pPr algn="l"/>
            <a:r>
              <a:rPr lang="en-US" dirty="0">
                <a:latin typeface="Avenir Light" panose="020B0402020203020204" pitchFamily="34" charset="77"/>
              </a:rPr>
              <a:t>Structural filters</a:t>
            </a:r>
          </a:p>
        </p:txBody>
      </p:sp>
      <p:sp>
        <p:nvSpPr>
          <p:cNvPr id="14" name="TextBox 13">
            <a:extLst>
              <a:ext uri="{FF2B5EF4-FFF2-40B4-BE49-F238E27FC236}">
                <a16:creationId xmlns:a16="http://schemas.microsoft.com/office/drawing/2014/main" id="{27F0E2CE-4D40-5842-8D1A-4BFC0ABF6DF4}"/>
              </a:ext>
            </a:extLst>
          </p:cNvPr>
          <p:cNvSpPr txBox="1"/>
          <p:nvPr/>
        </p:nvSpPr>
        <p:spPr>
          <a:xfrm>
            <a:off x="7242826" y="119041"/>
            <a:ext cx="1819985" cy="369332"/>
          </a:xfrm>
          <a:prstGeom prst="rect">
            <a:avLst/>
          </a:prstGeom>
          <a:noFill/>
        </p:spPr>
        <p:txBody>
          <a:bodyPr wrap="none" rtlCol="0">
            <a:spAutoFit/>
          </a:bodyPr>
          <a:lstStyle/>
          <a:p>
            <a:pPr algn="l"/>
            <a:r>
              <a:rPr lang="en-US" dirty="0">
                <a:latin typeface="Avenir Light" panose="020B0402020203020204" pitchFamily="34" charset="77"/>
              </a:rPr>
              <a:t>Feasibility study</a:t>
            </a:r>
          </a:p>
        </p:txBody>
      </p:sp>
      <p:sp>
        <p:nvSpPr>
          <p:cNvPr id="15" name="Rectangle 14">
            <a:extLst>
              <a:ext uri="{FF2B5EF4-FFF2-40B4-BE49-F238E27FC236}">
                <a16:creationId xmlns:a16="http://schemas.microsoft.com/office/drawing/2014/main" id="{0CBA1901-EB28-DF14-5CE2-37C22F061C9A}"/>
              </a:ext>
            </a:extLst>
          </p:cNvPr>
          <p:cNvSpPr/>
          <p:nvPr/>
        </p:nvSpPr>
        <p:spPr>
          <a:xfrm>
            <a:off x="374073" y="561687"/>
            <a:ext cx="2036193" cy="81971"/>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5795B09-081A-6C85-749C-A29862947E05}"/>
              </a:ext>
            </a:extLst>
          </p:cNvPr>
          <p:cNvSpPr txBox="1"/>
          <p:nvPr/>
        </p:nvSpPr>
        <p:spPr>
          <a:xfrm>
            <a:off x="10004740" y="119041"/>
            <a:ext cx="1393971" cy="369332"/>
          </a:xfrm>
          <a:prstGeom prst="rect">
            <a:avLst/>
          </a:prstGeom>
          <a:noFill/>
        </p:spPr>
        <p:txBody>
          <a:bodyPr wrap="none" rtlCol="0">
            <a:spAutoFit/>
          </a:bodyPr>
          <a:lstStyle/>
          <a:p>
            <a:pPr algn="l"/>
            <a:r>
              <a:rPr lang="en-US" dirty="0">
                <a:latin typeface="Avenir Light" panose="020B0402020203020204" pitchFamily="34" charset="77"/>
              </a:rPr>
              <a:t>Future work</a:t>
            </a:r>
          </a:p>
        </p:txBody>
      </p:sp>
      <p:sp>
        <p:nvSpPr>
          <p:cNvPr id="71" name="TextBox 70">
            <a:extLst>
              <a:ext uri="{FF2B5EF4-FFF2-40B4-BE49-F238E27FC236}">
                <a16:creationId xmlns:a16="http://schemas.microsoft.com/office/drawing/2014/main" id="{6DD37AF1-3753-D86D-2C2C-CCD5DA663C11}"/>
              </a:ext>
            </a:extLst>
          </p:cNvPr>
          <p:cNvSpPr txBox="1"/>
          <p:nvPr/>
        </p:nvSpPr>
        <p:spPr>
          <a:xfrm>
            <a:off x="2057090" y="2434820"/>
            <a:ext cx="697628" cy="338554"/>
          </a:xfrm>
          <a:prstGeom prst="rect">
            <a:avLst/>
          </a:prstGeom>
          <a:noFill/>
        </p:spPr>
        <p:txBody>
          <a:bodyPr wrap="none" rtlCol="0">
            <a:spAutoFit/>
          </a:bodyPr>
          <a:lstStyle/>
          <a:p>
            <a:pPr algn="ctr"/>
            <a:r>
              <a:rPr lang="en-US" sz="1600" dirty="0">
                <a:latin typeface="Avenir Light" panose="020B0402020203020204" pitchFamily="34" charset="77"/>
              </a:rPr>
              <a:t>Event</a:t>
            </a:r>
          </a:p>
        </p:txBody>
      </p:sp>
      <p:sp>
        <p:nvSpPr>
          <p:cNvPr id="72" name="TextBox 71">
            <a:extLst>
              <a:ext uri="{FF2B5EF4-FFF2-40B4-BE49-F238E27FC236}">
                <a16:creationId xmlns:a16="http://schemas.microsoft.com/office/drawing/2014/main" id="{B7E0FB5D-68CA-2746-C5C1-14FDB2D835BE}"/>
              </a:ext>
            </a:extLst>
          </p:cNvPr>
          <p:cNvSpPr txBox="1"/>
          <p:nvPr/>
        </p:nvSpPr>
        <p:spPr>
          <a:xfrm>
            <a:off x="3097616" y="2424615"/>
            <a:ext cx="1291829" cy="338554"/>
          </a:xfrm>
          <a:prstGeom prst="rect">
            <a:avLst/>
          </a:prstGeom>
          <a:noFill/>
        </p:spPr>
        <p:txBody>
          <a:bodyPr wrap="none" rtlCol="0">
            <a:spAutoFit/>
          </a:bodyPr>
          <a:lstStyle/>
          <a:p>
            <a:pPr algn="ctr"/>
            <a:r>
              <a:rPr lang="en-US" sz="1600" dirty="0">
                <a:latin typeface="Avenir Light" panose="020B0402020203020204" pitchFamily="34" charset="77"/>
              </a:rPr>
              <a:t>Microphone</a:t>
            </a:r>
          </a:p>
        </p:txBody>
      </p:sp>
      <p:sp>
        <p:nvSpPr>
          <p:cNvPr id="70" name="TextBox 69">
            <a:extLst>
              <a:ext uri="{FF2B5EF4-FFF2-40B4-BE49-F238E27FC236}">
                <a16:creationId xmlns:a16="http://schemas.microsoft.com/office/drawing/2014/main" id="{FC1521AB-7F5D-A9A2-ACD4-7E5CD897D846}"/>
              </a:ext>
            </a:extLst>
          </p:cNvPr>
          <p:cNvSpPr txBox="1"/>
          <p:nvPr/>
        </p:nvSpPr>
        <p:spPr>
          <a:xfrm>
            <a:off x="4933269" y="2406051"/>
            <a:ext cx="622286" cy="338554"/>
          </a:xfrm>
          <a:prstGeom prst="rect">
            <a:avLst/>
          </a:prstGeom>
          <a:noFill/>
        </p:spPr>
        <p:txBody>
          <a:bodyPr wrap="none" rtlCol="0">
            <a:spAutoFit/>
          </a:bodyPr>
          <a:lstStyle/>
          <a:p>
            <a:pPr algn="ctr"/>
            <a:r>
              <a:rPr lang="en-US" sz="1600" dirty="0">
                <a:latin typeface="Avenir Light" panose="020B0402020203020204" pitchFamily="34" charset="77"/>
              </a:rPr>
              <a:t>ADC</a:t>
            </a:r>
          </a:p>
        </p:txBody>
      </p:sp>
      <p:sp>
        <p:nvSpPr>
          <p:cNvPr id="69" name="TextBox 68">
            <a:extLst>
              <a:ext uri="{FF2B5EF4-FFF2-40B4-BE49-F238E27FC236}">
                <a16:creationId xmlns:a16="http://schemas.microsoft.com/office/drawing/2014/main" id="{84F5E9EE-10ED-868B-FEF5-69A5EDEEC1E9}"/>
              </a:ext>
            </a:extLst>
          </p:cNvPr>
          <p:cNvSpPr txBox="1"/>
          <p:nvPr/>
        </p:nvSpPr>
        <p:spPr>
          <a:xfrm>
            <a:off x="6328275" y="2235169"/>
            <a:ext cx="1265090" cy="584775"/>
          </a:xfrm>
          <a:prstGeom prst="rect">
            <a:avLst/>
          </a:prstGeom>
          <a:noFill/>
        </p:spPr>
        <p:txBody>
          <a:bodyPr wrap="none" rtlCol="0">
            <a:spAutoFit/>
          </a:bodyPr>
          <a:lstStyle/>
          <a:p>
            <a:pPr algn="ctr"/>
            <a:r>
              <a:rPr lang="en-US" sz="1600" dirty="0">
                <a:latin typeface="Avenir Light" panose="020B0402020203020204" pitchFamily="34" charset="77"/>
              </a:rPr>
              <a:t>Fast Fourier</a:t>
            </a:r>
          </a:p>
          <a:p>
            <a:pPr algn="ctr"/>
            <a:r>
              <a:rPr lang="en-US" sz="1600" dirty="0">
                <a:latin typeface="Avenir Light" panose="020B0402020203020204" pitchFamily="34" charset="77"/>
              </a:rPr>
              <a:t>Transform</a:t>
            </a:r>
          </a:p>
        </p:txBody>
      </p:sp>
      <p:sp>
        <p:nvSpPr>
          <p:cNvPr id="73" name="TextBox 72">
            <a:extLst>
              <a:ext uri="{FF2B5EF4-FFF2-40B4-BE49-F238E27FC236}">
                <a16:creationId xmlns:a16="http://schemas.microsoft.com/office/drawing/2014/main" id="{D9C5BB9F-BA24-A604-7A82-07A84A832956}"/>
              </a:ext>
            </a:extLst>
          </p:cNvPr>
          <p:cNvSpPr txBox="1"/>
          <p:nvPr/>
        </p:nvSpPr>
        <p:spPr>
          <a:xfrm>
            <a:off x="7731817" y="2220553"/>
            <a:ext cx="1221296" cy="584775"/>
          </a:xfrm>
          <a:prstGeom prst="rect">
            <a:avLst/>
          </a:prstGeom>
          <a:noFill/>
        </p:spPr>
        <p:txBody>
          <a:bodyPr wrap="none" rtlCol="0">
            <a:spAutoFit/>
          </a:bodyPr>
          <a:lstStyle/>
          <a:p>
            <a:pPr algn="ctr"/>
            <a:r>
              <a:rPr lang="en-US" sz="1600" dirty="0">
                <a:latin typeface="Avenir Light" panose="020B0402020203020204" pitchFamily="34" charset="77"/>
              </a:rPr>
              <a:t>Fourier</a:t>
            </a:r>
          </a:p>
          <a:p>
            <a:pPr algn="ctr"/>
            <a:r>
              <a:rPr lang="en-US" sz="1600" dirty="0">
                <a:latin typeface="Avenir Light" panose="020B0402020203020204" pitchFamily="34" charset="77"/>
              </a:rPr>
              <a:t>coefficients</a:t>
            </a:r>
          </a:p>
        </p:txBody>
      </p:sp>
      <p:pic>
        <p:nvPicPr>
          <p:cNvPr id="3" name="Picture 34" descr="Energy - Free technology icons">
            <a:extLst>
              <a:ext uri="{FF2B5EF4-FFF2-40B4-BE49-F238E27FC236}">
                <a16:creationId xmlns:a16="http://schemas.microsoft.com/office/drawing/2014/main" id="{75DB215B-8345-D1EA-5A60-20E9D723DFDC}"/>
              </a:ext>
            </a:extLst>
          </p:cNvPr>
          <p:cNvPicPr>
            <a:picLocks noChangeAspect="1" noChangeArrowheads="1"/>
          </p:cNvPicPr>
          <p:nvPr/>
        </p:nvPicPr>
        <p:blipFill>
          <a:blip r:embed="rId1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54828" y="1410345"/>
            <a:ext cx="382408" cy="3400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4" descr="Energy - Free technology icons">
            <a:extLst>
              <a:ext uri="{FF2B5EF4-FFF2-40B4-BE49-F238E27FC236}">
                <a16:creationId xmlns:a16="http://schemas.microsoft.com/office/drawing/2014/main" id="{60A92568-28DD-431D-2F8B-EDCCB78CB31E}"/>
              </a:ext>
            </a:extLst>
          </p:cNvPr>
          <p:cNvPicPr>
            <a:picLocks noChangeAspect="1" noChangeArrowheads="1"/>
          </p:cNvPicPr>
          <p:nvPr/>
        </p:nvPicPr>
        <p:blipFill>
          <a:blip r:embed="rId1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91303" y="1388452"/>
            <a:ext cx="382408" cy="34008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DA3BAEF6-2281-7843-E3EE-1D92FD8726AE}"/>
              </a:ext>
            </a:extLst>
          </p:cNvPr>
          <p:cNvGrpSpPr/>
          <p:nvPr/>
        </p:nvGrpSpPr>
        <p:grpSpPr>
          <a:xfrm>
            <a:off x="9445018" y="1587846"/>
            <a:ext cx="821125" cy="703275"/>
            <a:chOff x="8509161" y="1431698"/>
            <a:chExt cx="821125" cy="703275"/>
          </a:xfrm>
        </p:grpSpPr>
        <p:pic>
          <p:nvPicPr>
            <p:cNvPr id="7" name="Picture 2" descr="Processor Icon Vector Art, Icons, and Graphics for Free Download">
              <a:extLst>
                <a:ext uri="{FF2B5EF4-FFF2-40B4-BE49-F238E27FC236}">
                  <a16:creationId xmlns:a16="http://schemas.microsoft.com/office/drawing/2014/main" id="{BA37FCC3-36BE-536D-9686-A3344568AB77}"/>
                </a:ext>
              </a:extLst>
            </p:cNvPr>
            <p:cNvPicPr>
              <a:picLocks noChangeAspect="1" noChangeArrowheads="1"/>
            </p:cNvPicPr>
            <p:nvPr/>
          </p:nvPicPr>
          <p:blipFill rotWithShape="1">
            <a:blip r:embed="rId5">
              <a:duotone>
                <a:schemeClr val="accent3">
                  <a:shade val="45000"/>
                  <a:satMod val="135000"/>
                </a:schemeClr>
                <a:prstClr val="white"/>
              </a:duotone>
              <a:extLst>
                <a:ext uri="{BEBA8EAE-BF5A-486C-A8C5-ECC9F3942E4B}">
                  <a14:imgProps xmlns:a14="http://schemas.microsoft.com/office/drawing/2010/main">
                    <a14:imgLayer r:embed="rId6">
                      <a14:imgEffect>
                        <a14:backgroundRemoval t="18232" b="82551" l="28073" r="71875">
                          <a14:foregroundMark x1="33750" y1="37324" x2="33750" y2="37324"/>
                          <a14:foregroundMark x1="29063" y1="37324" x2="29063" y2="37324"/>
                          <a14:foregroundMark x1="69375" y1="64085" x2="69375" y2="64085"/>
                          <a14:foregroundMark x1="69688" y1="53599" x2="69688" y2="53599"/>
                          <a14:foregroundMark x1="69688" y1="55321" x2="69688" y2="55321"/>
                          <a14:foregroundMark x1="69688" y1="45696" x2="69688" y2="45696"/>
                          <a14:foregroundMark x1="69688" y1="38185" x2="69688" y2="38185"/>
                          <a14:foregroundMark x1="69948" y1="64945" x2="69948" y2="64945"/>
                          <a14:foregroundMark x1="69688" y1="63224" x2="69688" y2="63224"/>
                          <a14:foregroundMark x1="70260" y1="62754" x2="70260" y2="62754"/>
                          <a14:foregroundMark x1="69375" y1="63693" x2="69375" y2="63693"/>
                          <a14:foregroundMark x1="69948" y1="54851" x2="69948" y2="54851"/>
                          <a14:foregroundMark x1="69948" y1="46088" x2="69948" y2="46088"/>
                          <a14:foregroundMark x1="69948" y1="37324" x2="69948" y2="37324"/>
                          <a14:foregroundMark x1="40677" y1="25900" x2="41094" y2="19718"/>
                          <a14:foregroundMark x1="46719" y1="21753" x2="46719" y2="18232"/>
                          <a14:foregroundMark x1="52656" y1="21362" x2="52656" y2="21362"/>
                          <a14:foregroundMark x1="68438" y1="38498" x2="71042" y2="38732"/>
                          <a14:foregroundMark x1="41250" y1="74648" x2="41250" y2="80595"/>
                          <a14:foregroundMark x1="56927" y1="76056" x2="57448" y2="81612"/>
                          <a14:foregroundMark x1="28073" y1="65336" x2="28958" y2="35759"/>
                          <a14:foregroundMark x1="39219" y1="82551" x2="56719" y2="80125"/>
                          <a14:foregroundMark x1="56719" y1="80125" x2="52083" y2="81534"/>
                          <a14:foregroundMark x1="70729" y1="66197" x2="70729" y2="34742"/>
                          <a14:foregroundMark x1="71875" y1="43192" x2="70729" y2="47418"/>
                        </a14:backgroundRemoval>
                      </a14:imgEffect>
                    </a14:imgLayer>
                  </a14:imgProps>
                </a:ext>
                <a:ext uri="{28A0092B-C50C-407E-A947-70E740481C1C}">
                  <a14:useLocalDpi xmlns:a14="http://schemas.microsoft.com/office/drawing/2010/main" val="0"/>
                </a:ext>
              </a:extLst>
            </a:blip>
            <a:srcRect l="27060" t="15956" r="25654" b="15629"/>
            <a:stretch/>
          </p:blipFill>
          <p:spPr bwMode="auto">
            <a:xfrm>
              <a:off x="8509161" y="1431698"/>
              <a:ext cx="821125" cy="7032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710+ Machine Learning Data Science Stock Photos, Pictures &amp; Royalty-Free  Images - iStock">
              <a:extLst>
                <a:ext uri="{FF2B5EF4-FFF2-40B4-BE49-F238E27FC236}">
                  <a16:creationId xmlns:a16="http://schemas.microsoft.com/office/drawing/2014/main" id="{1E6587AB-ED25-FE7E-0EAA-70FEE146E2DB}"/>
                </a:ext>
              </a:extLst>
            </p:cNvPr>
            <p:cNvPicPr>
              <a:picLocks noChangeAspect="1" noChangeArrowheads="1"/>
            </p:cNvPicPr>
            <p:nvPr/>
          </p:nvPicPr>
          <p:blipFill rotWithShape="1">
            <a:blip r:embed="rId13">
              <a:grayscl/>
              <a:extLst>
                <a:ext uri="{BEBA8EAE-BF5A-486C-A8C5-ECC9F3942E4B}">
                  <a14:imgProps xmlns:a14="http://schemas.microsoft.com/office/drawing/2010/main">
                    <a14:imgLayer r:embed="rId14">
                      <a14:imgEffect>
                        <a14:sharpenSoften amount="80000"/>
                      </a14:imgEffect>
                    </a14:imgLayer>
                  </a14:imgProps>
                </a:ext>
                <a:ext uri="{28A0092B-C50C-407E-A947-70E740481C1C}">
                  <a14:useLocalDpi xmlns:a14="http://schemas.microsoft.com/office/drawing/2010/main" val="0"/>
                </a:ext>
              </a:extLst>
            </a:blip>
            <a:srcRect l="8038" t="35563" r="68871" b="34622"/>
            <a:stretch/>
          </p:blipFill>
          <p:spPr bwMode="auto">
            <a:xfrm>
              <a:off x="8711917" y="1629246"/>
              <a:ext cx="385782" cy="249006"/>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948209B9-B28D-E8C8-B0E0-DCFD6945CD82}"/>
              </a:ext>
            </a:extLst>
          </p:cNvPr>
          <p:cNvSpPr txBox="1"/>
          <p:nvPr/>
        </p:nvSpPr>
        <p:spPr>
          <a:xfrm>
            <a:off x="9165230" y="2393954"/>
            <a:ext cx="1380699" cy="338554"/>
          </a:xfrm>
          <a:prstGeom prst="rect">
            <a:avLst/>
          </a:prstGeom>
          <a:noFill/>
        </p:spPr>
        <p:txBody>
          <a:bodyPr wrap="none" rtlCol="0">
            <a:spAutoFit/>
          </a:bodyPr>
          <a:lstStyle/>
          <a:p>
            <a:pPr algn="ctr"/>
            <a:r>
              <a:rPr lang="en-US" sz="1600" dirty="0">
                <a:latin typeface="Avenir Light" panose="020B0402020203020204" pitchFamily="34" charset="77"/>
              </a:rPr>
              <a:t>Classification</a:t>
            </a:r>
          </a:p>
        </p:txBody>
      </p:sp>
      <p:grpSp>
        <p:nvGrpSpPr>
          <p:cNvPr id="2" name="Group 1">
            <a:extLst>
              <a:ext uri="{FF2B5EF4-FFF2-40B4-BE49-F238E27FC236}">
                <a16:creationId xmlns:a16="http://schemas.microsoft.com/office/drawing/2014/main" id="{8304CB77-D133-E633-1623-8D1A2E6F2A3C}"/>
              </a:ext>
            </a:extLst>
          </p:cNvPr>
          <p:cNvGrpSpPr/>
          <p:nvPr/>
        </p:nvGrpSpPr>
        <p:grpSpPr>
          <a:xfrm>
            <a:off x="3031188" y="1017460"/>
            <a:ext cx="940508" cy="307777"/>
            <a:chOff x="7242826" y="912893"/>
            <a:chExt cx="1226227" cy="401278"/>
          </a:xfrm>
        </p:grpSpPr>
        <p:pic>
          <p:nvPicPr>
            <p:cNvPr id="10" name="Picture 2" descr="21,102 Battery Life Images, Stock Photos &amp; Vectors | Shutterstock">
              <a:extLst>
                <a:ext uri="{FF2B5EF4-FFF2-40B4-BE49-F238E27FC236}">
                  <a16:creationId xmlns:a16="http://schemas.microsoft.com/office/drawing/2014/main" id="{D6E8B499-1BC4-447E-0F23-207E88E775F6}"/>
                </a:ext>
              </a:extLst>
            </p:cNvPr>
            <p:cNvPicPr>
              <a:picLocks noChangeAspect="1" noChangeArrowheads="1"/>
            </p:cNvPicPr>
            <p:nvPr/>
          </p:nvPicPr>
          <p:blipFill rotWithShape="1">
            <a:blip r:embed="rId15">
              <a:duotone>
                <a:schemeClr val="accent2">
                  <a:shade val="45000"/>
                  <a:satMod val="135000"/>
                </a:schemeClr>
                <a:prstClr val="white"/>
              </a:duotone>
              <a:extLst>
                <a:ext uri="{BEBA8EAE-BF5A-486C-A8C5-ECC9F3942E4B}">
                  <a14:imgProps xmlns:a14="http://schemas.microsoft.com/office/drawing/2010/main">
                    <a14:imgLayer r:embed="rId16">
                      <a14:imgEffect>
                        <a14:colorTemperature colorTemp="6457"/>
                      </a14:imgEffect>
                      <a14:imgEffect>
                        <a14:saturation sat="385000"/>
                      </a14:imgEffect>
                    </a14:imgLayer>
                  </a14:imgProps>
                </a:ext>
                <a:ext uri="{28A0092B-C50C-407E-A947-70E740481C1C}">
                  <a14:useLocalDpi xmlns:a14="http://schemas.microsoft.com/office/drawing/2010/main" val="0"/>
                </a:ext>
              </a:extLst>
            </a:blip>
            <a:srcRect l="17676" t="7824" r="68025" b="13661"/>
            <a:stretch/>
          </p:blipFill>
          <p:spPr bwMode="auto">
            <a:xfrm rot="5400000">
              <a:off x="7324178" y="850728"/>
              <a:ext cx="328186" cy="49089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159CC601-1686-8A00-AC5C-AEBED78B99F2}"/>
                </a:ext>
              </a:extLst>
            </p:cNvPr>
            <p:cNvSpPr txBox="1"/>
            <p:nvPr/>
          </p:nvSpPr>
          <p:spPr>
            <a:xfrm>
              <a:off x="7590842" y="912893"/>
              <a:ext cx="878211" cy="401278"/>
            </a:xfrm>
            <a:prstGeom prst="rect">
              <a:avLst/>
            </a:prstGeom>
            <a:noFill/>
          </p:spPr>
          <p:txBody>
            <a:bodyPr wrap="none" rtlCol="0">
              <a:spAutoFit/>
            </a:bodyPr>
            <a:lstStyle/>
            <a:p>
              <a:pPr algn="ctr"/>
              <a:r>
                <a:rPr lang="en-US" sz="1400" b="1" dirty="0">
                  <a:solidFill>
                    <a:schemeClr val="accent2">
                      <a:lumMod val="75000"/>
                    </a:schemeClr>
                  </a:solidFill>
                  <a:latin typeface="Avenir Light" panose="020B0402020203020204" pitchFamily="34" charset="77"/>
                </a:rPr>
                <a:t> hours</a:t>
              </a:r>
            </a:p>
          </p:txBody>
        </p:sp>
      </p:grpSp>
      <p:sp>
        <p:nvSpPr>
          <p:cNvPr id="22" name="TextBox 21">
            <a:extLst>
              <a:ext uri="{FF2B5EF4-FFF2-40B4-BE49-F238E27FC236}">
                <a16:creationId xmlns:a16="http://schemas.microsoft.com/office/drawing/2014/main" id="{BF00CB9C-FE11-C6BA-E8F9-1E7FCE7CC200}"/>
              </a:ext>
            </a:extLst>
          </p:cNvPr>
          <p:cNvSpPr txBox="1"/>
          <p:nvPr/>
        </p:nvSpPr>
        <p:spPr>
          <a:xfrm>
            <a:off x="10004740" y="119041"/>
            <a:ext cx="1327608" cy="369332"/>
          </a:xfrm>
          <a:prstGeom prst="rect">
            <a:avLst/>
          </a:prstGeom>
          <a:solidFill>
            <a:schemeClr val="bg1"/>
          </a:solidFill>
        </p:spPr>
        <p:txBody>
          <a:bodyPr wrap="none" rtlCol="0">
            <a:spAutoFit/>
          </a:bodyPr>
          <a:lstStyle/>
          <a:p>
            <a:pPr algn="l"/>
            <a:r>
              <a:rPr lang="en-US" dirty="0">
                <a:latin typeface="Avenir Light" panose="020B0402020203020204" pitchFamily="34" charset="77"/>
              </a:rPr>
              <a:t>Conclusion</a:t>
            </a:r>
          </a:p>
        </p:txBody>
      </p:sp>
      <p:sp>
        <p:nvSpPr>
          <p:cNvPr id="21" name="Rectangle 20">
            <a:extLst>
              <a:ext uri="{FF2B5EF4-FFF2-40B4-BE49-F238E27FC236}">
                <a16:creationId xmlns:a16="http://schemas.microsoft.com/office/drawing/2014/main" id="{1766CC7C-CB8B-73B8-4348-03666DFBC796}"/>
              </a:ext>
            </a:extLst>
          </p:cNvPr>
          <p:cNvSpPr/>
          <p:nvPr/>
        </p:nvSpPr>
        <p:spPr>
          <a:xfrm>
            <a:off x="0" y="1"/>
            <a:ext cx="12192000" cy="6858000"/>
          </a:xfrm>
          <a:prstGeom prst="rect">
            <a:avLst/>
          </a:prstGeom>
          <a:solidFill>
            <a:schemeClr val="tx1">
              <a:lumMod val="50000"/>
              <a:lumOff val="50000"/>
              <a:alpha val="33363"/>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EDD0E92-D508-832C-662B-0F2640C19CDF}"/>
              </a:ext>
            </a:extLst>
          </p:cNvPr>
          <p:cNvSpPr/>
          <p:nvPr/>
        </p:nvSpPr>
        <p:spPr>
          <a:xfrm>
            <a:off x="0" y="4942162"/>
            <a:ext cx="12192000" cy="1414188"/>
          </a:xfrm>
          <a:prstGeom prst="rect">
            <a:avLst/>
          </a:prstGeom>
          <a:solidFill>
            <a:schemeClr val="accent2">
              <a:lumMod val="75000"/>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Roboto" panose="02000000000000000000" pitchFamily="2" charset="0"/>
                <a:ea typeface="Roboto" panose="02000000000000000000" pitchFamily="2" charset="0"/>
              </a:rPr>
              <a:t>Maybe something passive?</a:t>
            </a:r>
          </a:p>
        </p:txBody>
      </p:sp>
      <p:sp>
        <p:nvSpPr>
          <p:cNvPr id="18" name="Rectangle 17">
            <a:extLst>
              <a:ext uri="{FF2B5EF4-FFF2-40B4-BE49-F238E27FC236}">
                <a16:creationId xmlns:a16="http://schemas.microsoft.com/office/drawing/2014/main" id="{61D6A467-5E9E-8662-2126-52013E7C5482}"/>
              </a:ext>
            </a:extLst>
          </p:cNvPr>
          <p:cNvSpPr/>
          <p:nvPr/>
        </p:nvSpPr>
        <p:spPr>
          <a:xfrm>
            <a:off x="0" y="3013333"/>
            <a:ext cx="12192000" cy="1587589"/>
          </a:xfrm>
          <a:prstGeom prst="rect">
            <a:avLst/>
          </a:prstGeom>
          <a:solidFill>
            <a:schemeClr val="accent2">
              <a:lumMod val="75000"/>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Roboto" panose="02000000000000000000" pitchFamily="2" charset="0"/>
                <a:ea typeface="Roboto" panose="02000000000000000000" pitchFamily="2" charset="0"/>
              </a:rPr>
              <a:t>Can we somehow replace them?</a:t>
            </a:r>
          </a:p>
        </p:txBody>
      </p:sp>
    </p:spTree>
    <p:extLst>
      <p:ext uri="{BB962C8B-B14F-4D97-AF65-F5344CB8AC3E}">
        <p14:creationId xmlns:p14="http://schemas.microsoft.com/office/powerpoint/2010/main" val="3302313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04971B-8D24-F3EE-49E8-D79DFD5AA097}"/>
              </a:ext>
            </a:extLst>
          </p:cNvPr>
          <p:cNvSpPr>
            <a:spLocks noGrp="1"/>
          </p:cNvSpPr>
          <p:nvPr>
            <p:ph type="dt" sz="half" idx="10"/>
          </p:nvPr>
        </p:nvSpPr>
        <p:spPr/>
        <p:txBody>
          <a:bodyPr/>
          <a:lstStyle/>
          <a:p>
            <a:fld id="{D833B44F-8A95-5848-AE5D-95A3F0D117F6}" type="datetime1">
              <a:rPr lang="en-US" smtClean="0"/>
              <a:t>5/10/23</a:t>
            </a:fld>
            <a:endParaRPr lang="en-US"/>
          </a:p>
        </p:txBody>
      </p:sp>
      <p:sp>
        <p:nvSpPr>
          <p:cNvPr id="3" name="Slide Number Placeholder 2">
            <a:extLst>
              <a:ext uri="{FF2B5EF4-FFF2-40B4-BE49-F238E27FC236}">
                <a16:creationId xmlns:a16="http://schemas.microsoft.com/office/drawing/2014/main" id="{64FF4739-3220-E6B5-CCFD-04E40CE3D784}"/>
              </a:ext>
            </a:extLst>
          </p:cNvPr>
          <p:cNvSpPr>
            <a:spLocks noGrp="1"/>
          </p:cNvSpPr>
          <p:nvPr>
            <p:ph type="sldNum" sz="quarter" idx="12"/>
          </p:nvPr>
        </p:nvSpPr>
        <p:spPr/>
        <p:txBody>
          <a:bodyPr/>
          <a:lstStyle/>
          <a:p>
            <a:fld id="{B9AA8E4F-4E37-A645-924F-A3490AA4C4C1}" type="slidenum">
              <a:rPr lang="en-US" smtClean="0"/>
              <a:t>18</a:t>
            </a:fld>
            <a:endParaRPr lang="en-US"/>
          </a:p>
        </p:txBody>
      </p:sp>
      <p:sp>
        <p:nvSpPr>
          <p:cNvPr id="5" name="Rectangle 4">
            <a:extLst>
              <a:ext uri="{FF2B5EF4-FFF2-40B4-BE49-F238E27FC236}">
                <a16:creationId xmlns:a16="http://schemas.microsoft.com/office/drawing/2014/main" id="{4EA3B0FA-EDFF-AF61-A682-873D25C0ABCB}"/>
              </a:ext>
            </a:extLst>
          </p:cNvPr>
          <p:cNvSpPr/>
          <p:nvPr/>
        </p:nvSpPr>
        <p:spPr>
          <a:xfrm>
            <a:off x="0" y="602673"/>
            <a:ext cx="12192000" cy="124692"/>
          </a:xfrm>
          <a:prstGeom prst="rect">
            <a:avLst/>
          </a:prstGeom>
          <a:solidFill>
            <a:srgbClr val="7030A0">
              <a:alpha val="6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CF510E6-8D26-F59A-FA54-717FBBCDD62F}"/>
              </a:ext>
            </a:extLst>
          </p:cNvPr>
          <p:cNvSpPr txBox="1"/>
          <p:nvPr/>
        </p:nvSpPr>
        <p:spPr>
          <a:xfrm>
            <a:off x="714695" y="119041"/>
            <a:ext cx="1406667" cy="400110"/>
          </a:xfrm>
          <a:prstGeom prst="rect">
            <a:avLst/>
          </a:prstGeom>
          <a:noFill/>
        </p:spPr>
        <p:txBody>
          <a:bodyPr wrap="none" rtlCol="0">
            <a:spAutoFit/>
          </a:bodyPr>
          <a:lstStyle/>
          <a:p>
            <a:pPr algn="l"/>
            <a:r>
              <a:rPr lang="en-US" sz="2000" b="1" dirty="0">
                <a:solidFill>
                  <a:schemeClr val="accent2">
                    <a:lumMod val="75000"/>
                  </a:schemeClr>
                </a:solidFill>
                <a:latin typeface="Avenir Light" panose="020B0402020203020204" pitchFamily="34" charset="77"/>
              </a:rPr>
              <a:t>Motivation</a:t>
            </a:r>
          </a:p>
        </p:txBody>
      </p:sp>
      <p:sp>
        <p:nvSpPr>
          <p:cNvPr id="7" name="TextBox 6">
            <a:extLst>
              <a:ext uri="{FF2B5EF4-FFF2-40B4-BE49-F238E27FC236}">
                <a16:creationId xmlns:a16="http://schemas.microsoft.com/office/drawing/2014/main" id="{0970A213-7318-1FB6-4D36-2CE9A74C11B8}"/>
              </a:ext>
            </a:extLst>
          </p:cNvPr>
          <p:cNvSpPr txBox="1"/>
          <p:nvPr/>
        </p:nvSpPr>
        <p:spPr>
          <a:xfrm>
            <a:off x="2978123" y="119041"/>
            <a:ext cx="596125" cy="369332"/>
          </a:xfrm>
          <a:prstGeom prst="rect">
            <a:avLst/>
          </a:prstGeom>
          <a:noFill/>
        </p:spPr>
        <p:txBody>
          <a:bodyPr wrap="none" rtlCol="0">
            <a:spAutoFit/>
          </a:bodyPr>
          <a:lstStyle/>
          <a:p>
            <a:pPr algn="l"/>
            <a:r>
              <a:rPr lang="en-US" dirty="0">
                <a:latin typeface="Avenir Light" panose="020B0402020203020204" pitchFamily="34" charset="77"/>
              </a:rPr>
              <a:t>Lyra</a:t>
            </a:r>
          </a:p>
        </p:txBody>
      </p:sp>
      <p:sp>
        <p:nvSpPr>
          <p:cNvPr id="8" name="TextBox 7">
            <a:extLst>
              <a:ext uri="{FF2B5EF4-FFF2-40B4-BE49-F238E27FC236}">
                <a16:creationId xmlns:a16="http://schemas.microsoft.com/office/drawing/2014/main" id="{B818D01C-63A2-8CC9-C100-5BCA910802D9}"/>
              </a:ext>
            </a:extLst>
          </p:cNvPr>
          <p:cNvSpPr txBox="1"/>
          <p:nvPr/>
        </p:nvSpPr>
        <p:spPr>
          <a:xfrm>
            <a:off x="4516178" y="119041"/>
            <a:ext cx="1784719" cy="369332"/>
          </a:xfrm>
          <a:prstGeom prst="rect">
            <a:avLst/>
          </a:prstGeom>
          <a:noFill/>
        </p:spPr>
        <p:txBody>
          <a:bodyPr wrap="none" rtlCol="0">
            <a:spAutoFit/>
          </a:bodyPr>
          <a:lstStyle/>
          <a:p>
            <a:pPr algn="l"/>
            <a:r>
              <a:rPr lang="en-US" dirty="0">
                <a:latin typeface="Avenir Light" panose="020B0402020203020204" pitchFamily="34" charset="77"/>
              </a:rPr>
              <a:t>Structural filters</a:t>
            </a:r>
          </a:p>
        </p:txBody>
      </p:sp>
      <p:sp>
        <p:nvSpPr>
          <p:cNvPr id="9" name="TextBox 8">
            <a:extLst>
              <a:ext uri="{FF2B5EF4-FFF2-40B4-BE49-F238E27FC236}">
                <a16:creationId xmlns:a16="http://schemas.microsoft.com/office/drawing/2014/main" id="{1EC77538-369B-1775-FCE2-BAE681FBC05D}"/>
              </a:ext>
            </a:extLst>
          </p:cNvPr>
          <p:cNvSpPr txBox="1"/>
          <p:nvPr/>
        </p:nvSpPr>
        <p:spPr>
          <a:xfrm>
            <a:off x="7242826" y="119041"/>
            <a:ext cx="1819985" cy="369332"/>
          </a:xfrm>
          <a:prstGeom prst="rect">
            <a:avLst/>
          </a:prstGeom>
          <a:noFill/>
        </p:spPr>
        <p:txBody>
          <a:bodyPr wrap="none" rtlCol="0">
            <a:spAutoFit/>
          </a:bodyPr>
          <a:lstStyle/>
          <a:p>
            <a:pPr algn="l"/>
            <a:r>
              <a:rPr lang="en-US" dirty="0">
                <a:latin typeface="Avenir Light" panose="020B0402020203020204" pitchFamily="34" charset="77"/>
              </a:rPr>
              <a:t>Feasibility study</a:t>
            </a:r>
          </a:p>
        </p:txBody>
      </p:sp>
      <p:sp>
        <p:nvSpPr>
          <p:cNvPr id="10" name="Rectangle 9">
            <a:extLst>
              <a:ext uri="{FF2B5EF4-FFF2-40B4-BE49-F238E27FC236}">
                <a16:creationId xmlns:a16="http://schemas.microsoft.com/office/drawing/2014/main" id="{2E2BF1E3-0698-17B1-D211-EAA9A30672FA}"/>
              </a:ext>
            </a:extLst>
          </p:cNvPr>
          <p:cNvSpPr/>
          <p:nvPr/>
        </p:nvSpPr>
        <p:spPr>
          <a:xfrm>
            <a:off x="374073" y="561687"/>
            <a:ext cx="2036193" cy="81971"/>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EB9CC33-849F-480F-E962-6A50EEE0ABEA}"/>
              </a:ext>
            </a:extLst>
          </p:cNvPr>
          <p:cNvSpPr txBox="1"/>
          <p:nvPr/>
        </p:nvSpPr>
        <p:spPr>
          <a:xfrm>
            <a:off x="10004740" y="119041"/>
            <a:ext cx="1393971" cy="369332"/>
          </a:xfrm>
          <a:prstGeom prst="rect">
            <a:avLst/>
          </a:prstGeom>
          <a:noFill/>
        </p:spPr>
        <p:txBody>
          <a:bodyPr wrap="none" rtlCol="0">
            <a:spAutoFit/>
          </a:bodyPr>
          <a:lstStyle/>
          <a:p>
            <a:pPr algn="l"/>
            <a:r>
              <a:rPr lang="en-US" dirty="0">
                <a:latin typeface="Avenir Light" panose="020B0402020203020204" pitchFamily="34" charset="77"/>
              </a:rPr>
              <a:t>Future work</a:t>
            </a:r>
          </a:p>
        </p:txBody>
      </p:sp>
      <p:sp>
        <p:nvSpPr>
          <p:cNvPr id="12" name="TextBox 11">
            <a:extLst>
              <a:ext uri="{FF2B5EF4-FFF2-40B4-BE49-F238E27FC236}">
                <a16:creationId xmlns:a16="http://schemas.microsoft.com/office/drawing/2014/main" id="{75CEDEF2-B402-8C3F-54EA-C32BC031165E}"/>
              </a:ext>
            </a:extLst>
          </p:cNvPr>
          <p:cNvSpPr txBox="1"/>
          <p:nvPr/>
        </p:nvSpPr>
        <p:spPr>
          <a:xfrm>
            <a:off x="10004740" y="119041"/>
            <a:ext cx="1327608" cy="369332"/>
          </a:xfrm>
          <a:prstGeom prst="rect">
            <a:avLst/>
          </a:prstGeom>
          <a:solidFill>
            <a:schemeClr val="bg1"/>
          </a:solidFill>
        </p:spPr>
        <p:txBody>
          <a:bodyPr wrap="none" rtlCol="0">
            <a:spAutoFit/>
          </a:bodyPr>
          <a:lstStyle/>
          <a:p>
            <a:pPr algn="l"/>
            <a:r>
              <a:rPr lang="en-US" dirty="0">
                <a:latin typeface="Avenir Light" panose="020B0402020203020204" pitchFamily="34" charset="77"/>
              </a:rPr>
              <a:t>Conclusion</a:t>
            </a:r>
          </a:p>
        </p:txBody>
      </p:sp>
      <p:pic>
        <p:nvPicPr>
          <p:cNvPr id="14" name="Picture 13">
            <a:extLst>
              <a:ext uri="{FF2B5EF4-FFF2-40B4-BE49-F238E27FC236}">
                <a16:creationId xmlns:a16="http://schemas.microsoft.com/office/drawing/2014/main" id="{0881914D-6BC5-84F5-27E8-93FC683F11E3}"/>
              </a:ext>
            </a:extLst>
          </p:cNvPr>
          <p:cNvPicPr>
            <a:picLocks noChangeAspect="1"/>
          </p:cNvPicPr>
          <p:nvPr/>
        </p:nvPicPr>
        <p:blipFill>
          <a:blip r:embed="rId3"/>
          <a:stretch>
            <a:fillRect/>
          </a:stretch>
        </p:blipFill>
        <p:spPr>
          <a:xfrm>
            <a:off x="4479578" y="1256290"/>
            <a:ext cx="3079750" cy="1517939"/>
          </a:xfrm>
          <a:prstGeom prst="rect">
            <a:avLst/>
          </a:prstGeom>
        </p:spPr>
      </p:pic>
      <p:pic>
        <p:nvPicPr>
          <p:cNvPr id="18" name="Picture 17">
            <a:extLst>
              <a:ext uri="{FF2B5EF4-FFF2-40B4-BE49-F238E27FC236}">
                <a16:creationId xmlns:a16="http://schemas.microsoft.com/office/drawing/2014/main" id="{C28A9195-A6FA-2A3E-F53B-9EC291557405}"/>
              </a:ext>
            </a:extLst>
          </p:cNvPr>
          <p:cNvPicPr>
            <a:picLocks noChangeAspect="1"/>
          </p:cNvPicPr>
          <p:nvPr/>
        </p:nvPicPr>
        <p:blipFill>
          <a:blip r:embed="rId4"/>
          <a:stretch>
            <a:fillRect/>
          </a:stretch>
        </p:blipFill>
        <p:spPr>
          <a:xfrm>
            <a:off x="282171" y="1176180"/>
            <a:ext cx="3035014" cy="1737857"/>
          </a:xfrm>
          <a:prstGeom prst="rect">
            <a:avLst/>
          </a:prstGeom>
        </p:spPr>
      </p:pic>
      <p:sp>
        <p:nvSpPr>
          <p:cNvPr id="19" name="TextBox 18">
            <a:extLst>
              <a:ext uri="{FF2B5EF4-FFF2-40B4-BE49-F238E27FC236}">
                <a16:creationId xmlns:a16="http://schemas.microsoft.com/office/drawing/2014/main" id="{6163810B-22A8-F769-C4FE-88FDD9FB2D06}"/>
              </a:ext>
            </a:extLst>
          </p:cNvPr>
          <p:cNvSpPr txBox="1"/>
          <p:nvPr/>
        </p:nvSpPr>
        <p:spPr>
          <a:xfrm>
            <a:off x="870682" y="4998305"/>
            <a:ext cx="2771913" cy="1077218"/>
          </a:xfrm>
          <a:prstGeom prst="rect">
            <a:avLst/>
          </a:prstGeom>
          <a:noFill/>
        </p:spPr>
        <p:txBody>
          <a:bodyPr wrap="none" rtlCol="0">
            <a:spAutoFit/>
          </a:bodyPr>
          <a:lstStyle/>
          <a:p>
            <a:pPr algn="ctr"/>
            <a:r>
              <a:rPr lang="en-US" sz="2400" dirty="0">
                <a:latin typeface="Avenir Light" panose="020B0402020203020204" pitchFamily="34" charset="77"/>
              </a:rPr>
              <a:t>Owlet [</a:t>
            </a:r>
            <a:r>
              <a:rPr lang="en-US" sz="2400" b="1" dirty="0">
                <a:latin typeface="Avenir Light" panose="020B0402020203020204" pitchFamily="34" charset="77"/>
              </a:rPr>
              <a:t>Mobisys’21</a:t>
            </a:r>
            <a:r>
              <a:rPr lang="en-US" sz="2400" dirty="0">
                <a:latin typeface="Avenir Light" panose="020B0402020203020204" pitchFamily="34" charset="77"/>
              </a:rPr>
              <a:t>]</a:t>
            </a:r>
          </a:p>
          <a:p>
            <a:pPr algn="ctr"/>
            <a:r>
              <a:rPr lang="en-US" sz="2000" dirty="0">
                <a:latin typeface="Avenir Light" panose="020B0402020203020204" pitchFamily="34" charset="77"/>
              </a:rPr>
              <a:t>Acoustic Localization</a:t>
            </a:r>
          </a:p>
          <a:p>
            <a:pPr algn="ctr"/>
            <a:r>
              <a:rPr lang="en-US" sz="2000" dirty="0">
                <a:latin typeface="Avenir Light" panose="020B0402020203020204" pitchFamily="34" charset="77"/>
              </a:rPr>
              <a:t>Best Demo Award</a:t>
            </a:r>
          </a:p>
        </p:txBody>
      </p:sp>
      <p:sp>
        <p:nvSpPr>
          <p:cNvPr id="20" name="TextBox 19">
            <a:extLst>
              <a:ext uri="{FF2B5EF4-FFF2-40B4-BE49-F238E27FC236}">
                <a16:creationId xmlns:a16="http://schemas.microsoft.com/office/drawing/2014/main" id="{F3115E21-7921-FBD2-D0DE-C36D689C35C6}"/>
              </a:ext>
            </a:extLst>
          </p:cNvPr>
          <p:cNvSpPr txBox="1"/>
          <p:nvPr/>
        </p:nvSpPr>
        <p:spPr>
          <a:xfrm>
            <a:off x="4815715" y="4998305"/>
            <a:ext cx="2947153" cy="1077218"/>
          </a:xfrm>
          <a:prstGeom prst="rect">
            <a:avLst/>
          </a:prstGeom>
          <a:noFill/>
        </p:spPr>
        <p:txBody>
          <a:bodyPr wrap="none" rtlCol="0">
            <a:spAutoFit/>
          </a:bodyPr>
          <a:lstStyle/>
          <a:p>
            <a:pPr algn="ctr"/>
            <a:r>
              <a:rPr lang="en-US" sz="2400" dirty="0" err="1">
                <a:latin typeface="Avenir Light" panose="020B0402020203020204" pitchFamily="34" charset="77"/>
              </a:rPr>
              <a:t>SPiDR</a:t>
            </a:r>
            <a:r>
              <a:rPr lang="en-US" sz="2400" dirty="0">
                <a:latin typeface="Avenir Light" panose="020B0402020203020204" pitchFamily="34" charset="77"/>
              </a:rPr>
              <a:t> [</a:t>
            </a:r>
            <a:r>
              <a:rPr lang="en-US" sz="2400" b="1" dirty="0">
                <a:latin typeface="Avenir Light" panose="020B0402020203020204" pitchFamily="34" charset="77"/>
              </a:rPr>
              <a:t>Mobisys’22</a:t>
            </a:r>
            <a:r>
              <a:rPr lang="en-US" sz="2400" dirty="0">
                <a:latin typeface="Avenir Light" panose="020B0402020203020204" pitchFamily="34" charset="77"/>
              </a:rPr>
              <a:t>]</a:t>
            </a:r>
          </a:p>
          <a:p>
            <a:pPr algn="ctr"/>
            <a:r>
              <a:rPr lang="en-US" sz="2000" dirty="0">
                <a:latin typeface="Avenir Light" panose="020B0402020203020204" pitchFamily="34" charset="77"/>
              </a:rPr>
              <a:t>Acoustic Depth Imaging</a:t>
            </a:r>
          </a:p>
          <a:p>
            <a:pPr algn="ctr"/>
            <a:r>
              <a:rPr lang="en-US" sz="2000" dirty="0">
                <a:latin typeface="Avenir Light" panose="020B0402020203020204" pitchFamily="34" charset="77"/>
              </a:rPr>
              <a:t>Best Paper Award</a:t>
            </a:r>
          </a:p>
        </p:txBody>
      </p:sp>
      <p:sp>
        <p:nvSpPr>
          <p:cNvPr id="21" name="TextBox 20">
            <a:extLst>
              <a:ext uri="{FF2B5EF4-FFF2-40B4-BE49-F238E27FC236}">
                <a16:creationId xmlns:a16="http://schemas.microsoft.com/office/drawing/2014/main" id="{882CB9AF-BE54-DB41-E626-7A26871981C8}"/>
              </a:ext>
            </a:extLst>
          </p:cNvPr>
          <p:cNvSpPr txBox="1"/>
          <p:nvPr/>
        </p:nvSpPr>
        <p:spPr>
          <a:xfrm>
            <a:off x="8948011" y="4998305"/>
            <a:ext cx="2675732" cy="1077218"/>
          </a:xfrm>
          <a:prstGeom prst="rect">
            <a:avLst/>
          </a:prstGeom>
          <a:noFill/>
        </p:spPr>
        <p:txBody>
          <a:bodyPr wrap="none" rtlCol="0">
            <a:spAutoFit/>
          </a:bodyPr>
          <a:lstStyle/>
          <a:p>
            <a:pPr algn="ctr"/>
            <a:r>
              <a:rPr lang="en-US" sz="2400" dirty="0">
                <a:latin typeface="Avenir Light" panose="020B0402020203020204" pitchFamily="34" charset="77"/>
              </a:rPr>
              <a:t>Sirius [</a:t>
            </a:r>
            <a:r>
              <a:rPr lang="en-US" sz="2400" b="1" dirty="0">
                <a:latin typeface="Avenir Light" panose="020B0402020203020204" pitchFamily="34" charset="77"/>
              </a:rPr>
              <a:t>Mobisys’23</a:t>
            </a:r>
            <a:r>
              <a:rPr lang="en-US" sz="2400" dirty="0">
                <a:latin typeface="Avenir Light" panose="020B0402020203020204" pitchFamily="34" charset="77"/>
              </a:rPr>
              <a:t>]</a:t>
            </a:r>
          </a:p>
          <a:p>
            <a:pPr algn="ctr"/>
            <a:r>
              <a:rPr lang="en-US" sz="2000" dirty="0">
                <a:latin typeface="Avenir Light" panose="020B0402020203020204" pitchFamily="34" charset="77"/>
              </a:rPr>
              <a:t>RF Self-Localization</a:t>
            </a:r>
          </a:p>
          <a:p>
            <a:pPr algn="ctr"/>
            <a:r>
              <a:rPr lang="en-US" sz="2000" dirty="0">
                <a:latin typeface="Avenir Light" panose="020B0402020203020204" pitchFamily="34" charset="77"/>
              </a:rPr>
              <a:t>(To appear)</a:t>
            </a:r>
          </a:p>
        </p:txBody>
      </p:sp>
      <p:pic>
        <p:nvPicPr>
          <p:cNvPr id="25" name="Picture 24">
            <a:extLst>
              <a:ext uri="{FF2B5EF4-FFF2-40B4-BE49-F238E27FC236}">
                <a16:creationId xmlns:a16="http://schemas.microsoft.com/office/drawing/2014/main" id="{9BA415D9-458E-3ECC-D9A3-B9E593B20CC5}"/>
              </a:ext>
            </a:extLst>
          </p:cNvPr>
          <p:cNvPicPr>
            <a:picLocks noChangeAspect="1"/>
          </p:cNvPicPr>
          <p:nvPr/>
        </p:nvPicPr>
        <p:blipFill>
          <a:blip r:embed="rId5"/>
          <a:stretch>
            <a:fillRect/>
          </a:stretch>
        </p:blipFill>
        <p:spPr>
          <a:xfrm>
            <a:off x="8155011" y="1085086"/>
            <a:ext cx="2372020" cy="1627662"/>
          </a:xfrm>
          <a:prstGeom prst="rect">
            <a:avLst/>
          </a:prstGeom>
        </p:spPr>
      </p:pic>
      <p:pic>
        <p:nvPicPr>
          <p:cNvPr id="23" name="Picture 22">
            <a:extLst>
              <a:ext uri="{FF2B5EF4-FFF2-40B4-BE49-F238E27FC236}">
                <a16:creationId xmlns:a16="http://schemas.microsoft.com/office/drawing/2014/main" id="{4E3C28F2-8967-894B-A97D-CE83C2D0F1A9}"/>
              </a:ext>
            </a:extLst>
          </p:cNvPr>
          <p:cNvPicPr>
            <a:picLocks noChangeAspect="1"/>
          </p:cNvPicPr>
          <p:nvPr/>
        </p:nvPicPr>
        <p:blipFill>
          <a:blip r:embed="rId6"/>
          <a:stretch>
            <a:fillRect/>
          </a:stretch>
        </p:blipFill>
        <p:spPr>
          <a:xfrm>
            <a:off x="8746002" y="2811799"/>
            <a:ext cx="3079750" cy="1801153"/>
          </a:xfrm>
          <a:prstGeom prst="rect">
            <a:avLst/>
          </a:prstGeom>
        </p:spPr>
      </p:pic>
      <p:pic>
        <p:nvPicPr>
          <p:cNvPr id="4" name="Picture 3">
            <a:extLst>
              <a:ext uri="{FF2B5EF4-FFF2-40B4-BE49-F238E27FC236}">
                <a16:creationId xmlns:a16="http://schemas.microsoft.com/office/drawing/2014/main" id="{D215502B-3E8E-6897-968D-E543CCB7C47C}"/>
              </a:ext>
            </a:extLst>
          </p:cNvPr>
          <p:cNvPicPr>
            <a:picLocks noChangeAspect="1"/>
          </p:cNvPicPr>
          <p:nvPr/>
        </p:nvPicPr>
        <p:blipFill>
          <a:blip r:embed="rId7"/>
          <a:stretch>
            <a:fillRect/>
          </a:stretch>
        </p:blipFill>
        <p:spPr>
          <a:xfrm>
            <a:off x="5241496" y="2774229"/>
            <a:ext cx="2742588" cy="1922328"/>
          </a:xfrm>
          <a:prstGeom prst="rect">
            <a:avLst/>
          </a:prstGeom>
        </p:spPr>
      </p:pic>
      <p:pic>
        <p:nvPicPr>
          <p:cNvPr id="16" name="Picture 15">
            <a:extLst>
              <a:ext uri="{FF2B5EF4-FFF2-40B4-BE49-F238E27FC236}">
                <a16:creationId xmlns:a16="http://schemas.microsoft.com/office/drawing/2014/main" id="{B8A5B8EF-8EEC-4BF1-4197-974BC7437A06}"/>
              </a:ext>
            </a:extLst>
          </p:cNvPr>
          <p:cNvPicPr>
            <a:picLocks noChangeAspect="1"/>
          </p:cNvPicPr>
          <p:nvPr/>
        </p:nvPicPr>
        <p:blipFill>
          <a:blip r:embed="rId8"/>
          <a:stretch>
            <a:fillRect/>
          </a:stretch>
        </p:blipFill>
        <p:spPr>
          <a:xfrm>
            <a:off x="1295706" y="2999157"/>
            <a:ext cx="2465619" cy="1689782"/>
          </a:xfrm>
          <a:prstGeom prst="rect">
            <a:avLst/>
          </a:prstGeom>
        </p:spPr>
      </p:pic>
      <p:sp>
        <p:nvSpPr>
          <p:cNvPr id="26" name="Rectangle 25">
            <a:extLst>
              <a:ext uri="{FF2B5EF4-FFF2-40B4-BE49-F238E27FC236}">
                <a16:creationId xmlns:a16="http://schemas.microsoft.com/office/drawing/2014/main" id="{ED4E6288-0F33-EA0F-831F-CD39D20671F5}"/>
              </a:ext>
            </a:extLst>
          </p:cNvPr>
          <p:cNvSpPr/>
          <p:nvPr/>
        </p:nvSpPr>
        <p:spPr>
          <a:xfrm>
            <a:off x="282171" y="876872"/>
            <a:ext cx="3969789" cy="3912298"/>
          </a:xfrm>
          <a:prstGeom prst="rect">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1DA5D60-30B4-387F-F88D-8BAE50903CD0}"/>
              </a:ext>
            </a:extLst>
          </p:cNvPr>
          <p:cNvSpPr/>
          <p:nvPr/>
        </p:nvSpPr>
        <p:spPr>
          <a:xfrm>
            <a:off x="4357009" y="876872"/>
            <a:ext cx="3627076" cy="3912298"/>
          </a:xfrm>
          <a:prstGeom prst="rect">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30ECC0F-983F-49D8-02D4-7212A57830E3}"/>
              </a:ext>
            </a:extLst>
          </p:cNvPr>
          <p:cNvSpPr/>
          <p:nvPr/>
        </p:nvSpPr>
        <p:spPr>
          <a:xfrm>
            <a:off x="8089133" y="876872"/>
            <a:ext cx="3820695" cy="3912298"/>
          </a:xfrm>
          <a:prstGeom prst="rect">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9767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43C0D5-8CCB-D2E7-1871-FF24E2D6BD16}"/>
              </a:ext>
            </a:extLst>
          </p:cNvPr>
          <p:cNvSpPr/>
          <p:nvPr/>
        </p:nvSpPr>
        <p:spPr>
          <a:xfrm>
            <a:off x="0" y="602673"/>
            <a:ext cx="12192000" cy="124692"/>
          </a:xfrm>
          <a:prstGeom prst="rect">
            <a:avLst/>
          </a:prstGeom>
          <a:solidFill>
            <a:srgbClr val="7030A0">
              <a:alpha val="6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6E6DA61-E95A-A507-9AF6-D9E94AD74DA6}"/>
              </a:ext>
            </a:extLst>
          </p:cNvPr>
          <p:cNvSpPr txBox="1"/>
          <p:nvPr/>
        </p:nvSpPr>
        <p:spPr>
          <a:xfrm>
            <a:off x="748148" y="119041"/>
            <a:ext cx="1288045" cy="369332"/>
          </a:xfrm>
          <a:prstGeom prst="rect">
            <a:avLst/>
          </a:prstGeom>
          <a:noFill/>
        </p:spPr>
        <p:txBody>
          <a:bodyPr wrap="none" rtlCol="0">
            <a:spAutoFit/>
          </a:bodyPr>
          <a:lstStyle/>
          <a:p>
            <a:pPr algn="l"/>
            <a:r>
              <a:rPr lang="en-US" dirty="0">
                <a:latin typeface="Avenir Light" panose="020B0402020203020204" pitchFamily="34" charset="77"/>
              </a:rPr>
              <a:t>Motivation</a:t>
            </a:r>
          </a:p>
        </p:txBody>
      </p:sp>
      <p:sp>
        <p:nvSpPr>
          <p:cNvPr id="8" name="TextBox 7">
            <a:extLst>
              <a:ext uri="{FF2B5EF4-FFF2-40B4-BE49-F238E27FC236}">
                <a16:creationId xmlns:a16="http://schemas.microsoft.com/office/drawing/2014/main" id="{C8FE1D1D-069B-91FA-2B17-0113E7FA62B3}"/>
              </a:ext>
            </a:extLst>
          </p:cNvPr>
          <p:cNvSpPr txBox="1"/>
          <p:nvPr/>
        </p:nvSpPr>
        <p:spPr>
          <a:xfrm>
            <a:off x="2933519" y="119041"/>
            <a:ext cx="640047" cy="400110"/>
          </a:xfrm>
          <a:prstGeom prst="rect">
            <a:avLst/>
          </a:prstGeom>
          <a:noFill/>
        </p:spPr>
        <p:txBody>
          <a:bodyPr wrap="none" rtlCol="0">
            <a:spAutoFit/>
          </a:bodyPr>
          <a:lstStyle/>
          <a:p>
            <a:pPr algn="l"/>
            <a:r>
              <a:rPr lang="en-US" sz="2000" b="1" dirty="0">
                <a:solidFill>
                  <a:schemeClr val="accent2">
                    <a:lumMod val="75000"/>
                  </a:schemeClr>
                </a:solidFill>
                <a:latin typeface="Avenir Light" panose="020B0402020203020204" pitchFamily="34" charset="77"/>
              </a:rPr>
              <a:t>Lyra</a:t>
            </a:r>
          </a:p>
        </p:txBody>
      </p:sp>
      <p:sp>
        <p:nvSpPr>
          <p:cNvPr id="9" name="TextBox 8">
            <a:extLst>
              <a:ext uri="{FF2B5EF4-FFF2-40B4-BE49-F238E27FC236}">
                <a16:creationId xmlns:a16="http://schemas.microsoft.com/office/drawing/2014/main" id="{A760B425-D642-0D07-8C04-E5DBC7E2F4CB}"/>
              </a:ext>
            </a:extLst>
          </p:cNvPr>
          <p:cNvSpPr txBox="1"/>
          <p:nvPr/>
        </p:nvSpPr>
        <p:spPr>
          <a:xfrm>
            <a:off x="4516178" y="119041"/>
            <a:ext cx="1784719" cy="369332"/>
          </a:xfrm>
          <a:prstGeom prst="rect">
            <a:avLst/>
          </a:prstGeom>
          <a:noFill/>
        </p:spPr>
        <p:txBody>
          <a:bodyPr wrap="none" rtlCol="0">
            <a:spAutoFit/>
          </a:bodyPr>
          <a:lstStyle/>
          <a:p>
            <a:pPr algn="l"/>
            <a:r>
              <a:rPr lang="en-US" dirty="0">
                <a:latin typeface="Avenir Light" panose="020B0402020203020204" pitchFamily="34" charset="77"/>
              </a:rPr>
              <a:t>Structural filters</a:t>
            </a:r>
          </a:p>
        </p:txBody>
      </p:sp>
      <p:sp>
        <p:nvSpPr>
          <p:cNvPr id="10" name="TextBox 9">
            <a:extLst>
              <a:ext uri="{FF2B5EF4-FFF2-40B4-BE49-F238E27FC236}">
                <a16:creationId xmlns:a16="http://schemas.microsoft.com/office/drawing/2014/main" id="{D9DE9658-E6B5-3E50-5F82-A0486B89DFB4}"/>
              </a:ext>
            </a:extLst>
          </p:cNvPr>
          <p:cNvSpPr txBox="1"/>
          <p:nvPr/>
        </p:nvSpPr>
        <p:spPr>
          <a:xfrm>
            <a:off x="7242826" y="119041"/>
            <a:ext cx="1819985" cy="369332"/>
          </a:xfrm>
          <a:prstGeom prst="rect">
            <a:avLst/>
          </a:prstGeom>
          <a:noFill/>
        </p:spPr>
        <p:txBody>
          <a:bodyPr wrap="none" rtlCol="0">
            <a:spAutoFit/>
          </a:bodyPr>
          <a:lstStyle/>
          <a:p>
            <a:pPr algn="l"/>
            <a:r>
              <a:rPr lang="en-US" dirty="0">
                <a:latin typeface="Avenir Light" panose="020B0402020203020204" pitchFamily="34" charset="77"/>
              </a:rPr>
              <a:t>Feasibility study</a:t>
            </a:r>
          </a:p>
        </p:txBody>
      </p:sp>
      <p:sp>
        <p:nvSpPr>
          <p:cNvPr id="2" name="Rectangle 1">
            <a:extLst>
              <a:ext uri="{FF2B5EF4-FFF2-40B4-BE49-F238E27FC236}">
                <a16:creationId xmlns:a16="http://schemas.microsoft.com/office/drawing/2014/main" id="{FC1D61B7-9C6D-99A5-030D-683AA76E8342}"/>
              </a:ext>
            </a:extLst>
          </p:cNvPr>
          <p:cNvSpPr/>
          <p:nvPr/>
        </p:nvSpPr>
        <p:spPr>
          <a:xfrm>
            <a:off x="2258628" y="561687"/>
            <a:ext cx="2036193" cy="81971"/>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A816353-72D5-5C1D-64ED-EE2FDCC90E34}"/>
              </a:ext>
            </a:extLst>
          </p:cNvPr>
          <p:cNvSpPr txBox="1"/>
          <p:nvPr/>
        </p:nvSpPr>
        <p:spPr>
          <a:xfrm>
            <a:off x="10004740" y="119041"/>
            <a:ext cx="1393971" cy="369332"/>
          </a:xfrm>
          <a:prstGeom prst="rect">
            <a:avLst/>
          </a:prstGeom>
          <a:noFill/>
        </p:spPr>
        <p:txBody>
          <a:bodyPr wrap="none" rtlCol="0">
            <a:spAutoFit/>
          </a:bodyPr>
          <a:lstStyle/>
          <a:p>
            <a:pPr algn="l"/>
            <a:r>
              <a:rPr lang="en-US" dirty="0">
                <a:latin typeface="Avenir Light" panose="020B0402020203020204" pitchFamily="34" charset="77"/>
              </a:rPr>
              <a:t>Future work</a:t>
            </a:r>
          </a:p>
        </p:txBody>
      </p:sp>
      <p:sp>
        <p:nvSpPr>
          <p:cNvPr id="68" name="TextBox 67">
            <a:extLst>
              <a:ext uri="{FF2B5EF4-FFF2-40B4-BE49-F238E27FC236}">
                <a16:creationId xmlns:a16="http://schemas.microsoft.com/office/drawing/2014/main" id="{0C49C3BF-A0DF-3B60-2366-7D42E878CBA9}"/>
              </a:ext>
            </a:extLst>
          </p:cNvPr>
          <p:cNvSpPr txBox="1"/>
          <p:nvPr/>
        </p:nvSpPr>
        <p:spPr>
          <a:xfrm>
            <a:off x="374168" y="934988"/>
            <a:ext cx="2775577" cy="461665"/>
          </a:xfrm>
          <a:prstGeom prst="rect">
            <a:avLst/>
          </a:prstGeom>
          <a:noFill/>
        </p:spPr>
        <p:txBody>
          <a:bodyPr wrap="square" rtlCol="0">
            <a:spAutoFit/>
          </a:bodyPr>
          <a:lstStyle/>
          <a:p>
            <a:pPr algn="l"/>
            <a:r>
              <a:rPr lang="en-US" sz="2400" dirty="0">
                <a:solidFill>
                  <a:schemeClr val="accent2">
                    <a:lumMod val="75000"/>
                  </a:schemeClr>
                </a:solidFill>
                <a:latin typeface="Avenir Light" panose="020B0402020203020204" pitchFamily="34" charset="77"/>
              </a:rPr>
              <a:t>Typical approach:</a:t>
            </a:r>
          </a:p>
        </p:txBody>
      </p:sp>
      <p:grpSp>
        <p:nvGrpSpPr>
          <p:cNvPr id="100" name="Group 99">
            <a:extLst>
              <a:ext uri="{FF2B5EF4-FFF2-40B4-BE49-F238E27FC236}">
                <a16:creationId xmlns:a16="http://schemas.microsoft.com/office/drawing/2014/main" id="{A3E4AB97-6A4B-70AE-3E0D-FB9CD77081CB}"/>
              </a:ext>
            </a:extLst>
          </p:cNvPr>
          <p:cNvGrpSpPr/>
          <p:nvPr/>
        </p:nvGrpSpPr>
        <p:grpSpPr>
          <a:xfrm>
            <a:off x="3031188" y="1017460"/>
            <a:ext cx="940508" cy="307777"/>
            <a:chOff x="7242826" y="912893"/>
            <a:chExt cx="1226227" cy="401278"/>
          </a:xfrm>
        </p:grpSpPr>
        <p:pic>
          <p:nvPicPr>
            <p:cNvPr id="93" name="Picture 2" descr="21,102 Battery Life Images, Stock Photos &amp; Vectors | Shutterstock">
              <a:extLst>
                <a:ext uri="{FF2B5EF4-FFF2-40B4-BE49-F238E27FC236}">
                  <a16:creationId xmlns:a16="http://schemas.microsoft.com/office/drawing/2014/main" id="{D9A8CC3C-F322-982F-FE57-4EBA580B6562}"/>
                </a:ext>
              </a:extLst>
            </p:cNvPr>
            <p:cNvPicPr>
              <a:picLocks noChangeAspect="1" noChangeArrowheads="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6457"/>
                      </a14:imgEffect>
                      <a14:imgEffect>
                        <a14:saturation sat="385000"/>
                      </a14:imgEffect>
                    </a14:imgLayer>
                  </a14:imgProps>
                </a:ext>
                <a:ext uri="{28A0092B-C50C-407E-A947-70E740481C1C}">
                  <a14:useLocalDpi xmlns:a14="http://schemas.microsoft.com/office/drawing/2010/main" val="0"/>
                </a:ext>
              </a:extLst>
            </a:blip>
            <a:srcRect l="17676" t="7824" r="68025" b="13661"/>
            <a:stretch/>
          </p:blipFill>
          <p:spPr bwMode="auto">
            <a:xfrm rot="5400000">
              <a:off x="7324178" y="850728"/>
              <a:ext cx="328186" cy="490890"/>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0BE54A91-E9A6-5E19-5160-DB1742C3D4A1}"/>
                </a:ext>
              </a:extLst>
            </p:cNvPr>
            <p:cNvSpPr txBox="1"/>
            <p:nvPr/>
          </p:nvSpPr>
          <p:spPr>
            <a:xfrm>
              <a:off x="7590842" y="912893"/>
              <a:ext cx="878211" cy="401278"/>
            </a:xfrm>
            <a:prstGeom prst="rect">
              <a:avLst/>
            </a:prstGeom>
            <a:noFill/>
          </p:spPr>
          <p:txBody>
            <a:bodyPr wrap="none" rtlCol="0">
              <a:spAutoFit/>
            </a:bodyPr>
            <a:lstStyle/>
            <a:p>
              <a:pPr algn="ctr"/>
              <a:r>
                <a:rPr lang="en-US" sz="1400" b="1" dirty="0">
                  <a:solidFill>
                    <a:schemeClr val="accent2">
                      <a:lumMod val="75000"/>
                    </a:schemeClr>
                  </a:solidFill>
                  <a:latin typeface="Avenir Light" panose="020B0402020203020204" pitchFamily="34" charset="77"/>
                </a:rPr>
                <a:t> hours</a:t>
              </a:r>
            </a:p>
          </p:txBody>
        </p:sp>
      </p:grpSp>
      <p:sp>
        <p:nvSpPr>
          <p:cNvPr id="97" name="TextBox 96">
            <a:extLst>
              <a:ext uri="{FF2B5EF4-FFF2-40B4-BE49-F238E27FC236}">
                <a16:creationId xmlns:a16="http://schemas.microsoft.com/office/drawing/2014/main" id="{F0FFCCB4-53F3-249A-73CD-912FCE732EFD}"/>
              </a:ext>
            </a:extLst>
          </p:cNvPr>
          <p:cNvSpPr txBox="1"/>
          <p:nvPr/>
        </p:nvSpPr>
        <p:spPr>
          <a:xfrm>
            <a:off x="438438" y="3172565"/>
            <a:ext cx="2636047" cy="556324"/>
          </a:xfrm>
          <a:prstGeom prst="rect">
            <a:avLst/>
          </a:prstGeom>
          <a:noFill/>
        </p:spPr>
        <p:txBody>
          <a:bodyPr wrap="none" rtlCol="0">
            <a:spAutoFit/>
          </a:bodyPr>
          <a:lstStyle/>
          <a:p>
            <a:pPr algn="l"/>
            <a:r>
              <a:rPr lang="en-US" sz="2400" b="1" i="1" dirty="0">
                <a:solidFill>
                  <a:schemeClr val="accent6">
                    <a:lumMod val="75000"/>
                  </a:schemeClr>
                </a:solidFill>
                <a:latin typeface="Avenir Light" panose="020B0402020203020204" pitchFamily="34" charset="77"/>
              </a:rPr>
              <a:t>Lyra</a:t>
            </a:r>
            <a:r>
              <a:rPr lang="en-US" sz="2400" dirty="0">
                <a:solidFill>
                  <a:schemeClr val="accent6">
                    <a:lumMod val="75000"/>
                  </a:schemeClr>
                </a:solidFill>
                <a:latin typeface="Avenir Light" panose="020B0402020203020204" pitchFamily="34" charset="77"/>
              </a:rPr>
              <a:t> approach:</a:t>
            </a:r>
          </a:p>
        </p:txBody>
      </p:sp>
      <p:grpSp>
        <p:nvGrpSpPr>
          <p:cNvPr id="103" name="Group 102">
            <a:extLst>
              <a:ext uri="{FF2B5EF4-FFF2-40B4-BE49-F238E27FC236}">
                <a16:creationId xmlns:a16="http://schemas.microsoft.com/office/drawing/2014/main" id="{47C8F1D7-8C11-AC12-6038-7B708D407435}"/>
              </a:ext>
            </a:extLst>
          </p:cNvPr>
          <p:cNvGrpSpPr/>
          <p:nvPr/>
        </p:nvGrpSpPr>
        <p:grpSpPr>
          <a:xfrm>
            <a:off x="2558207" y="3194443"/>
            <a:ext cx="1405544" cy="395475"/>
            <a:chOff x="2679705" y="3643164"/>
            <a:chExt cx="1166391" cy="328185"/>
          </a:xfrm>
        </p:grpSpPr>
        <p:pic>
          <p:nvPicPr>
            <p:cNvPr id="4" name="Picture 2" descr="21,102 Battery Life Images, Stock Photos &amp; Vectors | Shutterstock">
              <a:extLst>
                <a:ext uri="{FF2B5EF4-FFF2-40B4-BE49-F238E27FC236}">
                  <a16:creationId xmlns:a16="http://schemas.microsoft.com/office/drawing/2014/main" id="{5B5EB166-8768-2C5B-55DA-074CBDD94A7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4889" t="7824" r="813" b="13661"/>
            <a:stretch/>
          </p:blipFill>
          <p:spPr bwMode="auto">
            <a:xfrm rot="5400000">
              <a:off x="2761056" y="3561813"/>
              <a:ext cx="328185" cy="490888"/>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a16="http://schemas.microsoft.com/office/drawing/2014/main" id="{4AC34476-6B08-C480-979E-CCE68A829FFE}"/>
                </a:ext>
              </a:extLst>
            </p:cNvPr>
            <p:cNvSpPr txBox="1"/>
            <p:nvPr/>
          </p:nvSpPr>
          <p:spPr>
            <a:xfrm>
              <a:off x="3127334" y="3662750"/>
              <a:ext cx="718762" cy="280949"/>
            </a:xfrm>
            <a:prstGeom prst="rect">
              <a:avLst/>
            </a:prstGeom>
            <a:noFill/>
          </p:spPr>
          <p:txBody>
            <a:bodyPr wrap="none" rtlCol="0">
              <a:spAutoFit/>
            </a:bodyPr>
            <a:lstStyle/>
            <a:p>
              <a:pPr algn="ctr"/>
              <a:r>
                <a:rPr lang="en-US" sz="1600" b="1" dirty="0">
                  <a:solidFill>
                    <a:schemeClr val="accent6">
                      <a:lumMod val="75000"/>
                      <a:alpha val="70000"/>
                    </a:schemeClr>
                  </a:solidFill>
                  <a:latin typeface="Avenir Light" panose="020B0402020203020204" pitchFamily="34" charset="77"/>
                </a:rPr>
                <a:t>months</a:t>
              </a:r>
            </a:p>
          </p:txBody>
        </p:sp>
      </p:grpSp>
      <p:pic>
        <p:nvPicPr>
          <p:cNvPr id="107" name="Picture 20" descr="Person Speaking Icon Images – Browse 202,022 Stock Photos, Vectors, and  Video | Adobe Stock">
            <a:extLst>
              <a:ext uri="{FF2B5EF4-FFF2-40B4-BE49-F238E27FC236}">
                <a16:creationId xmlns:a16="http://schemas.microsoft.com/office/drawing/2014/main" id="{1D8E9C5B-867D-94C1-D20B-E786D0960D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168" y="4019285"/>
            <a:ext cx="1420680" cy="1316292"/>
          </a:xfrm>
          <a:prstGeom prst="rect">
            <a:avLst/>
          </a:prstGeom>
          <a:noFill/>
          <a:extLst>
            <a:ext uri="{909E8E84-426E-40DD-AFC4-6F175D3DCCD1}">
              <a14:hiddenFill xmlns:a14="http://schemas.microsoft.com/office/drawing/2010/main">
                <a:solidFill>
                  <a:srgbClr val="FFFFFF"/>
                </a:solidFill>
              </a14:hiddenFill>
            </a:ext>
          </a:extLst>
        </p:spPr>
      </p:pic>
      <p:sp>
        <p:nvSpPr>
          <p:cNvPr id="108" name="Right Arrow 107">
            <a:extLst>
              <a:ext uri="{FF2B5EF4-FFF2-40B4-BE49-F238E27FC236}">
                <a16:creationId xmlns:a16="http://schemas.microsoft.com/office/drawing/2014/main" id="{3F959CD1-EC4A-B0C5-CE6D-227DFCBAA386}"/>
              </a:ext>
            </a:extLst>
          </p:cNvPr>
          <p:cNvSpPr/>
          <p:nvPr/>
        </p:nvSpPr>
        <p:spPr>
          <a:xfrm>
            <a:off x="1888024" y="4497483"/>
            <a:ext cx="476815" cy="257417"/>
          </a:xfrm>
          <a:prstGeom prst="rightArrow">
            <a:avLst/>
          </a:prstGeom>
          <a:solidFill>
            <a:schemeClr val="accent6"/>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a:extLst>
              <a:ext uri="{FF2B5EF4-FFF2-40B4-BE49-F238E27FC236}">
                <a16:creationId xmlns:a16="http://schemas.microsoft.com/office/drawing/2014/main" id="{576D0C3B-E452-0847-BA19-9CDB45FE34B2}"/>
              </a:ext>
            </a:extLst>
          </p:cNvPr>
          <p:cNvSpPr txBox="1"/>
          <p:nvPr/>
        </p:nvSpPr>
        <p:spPr>
          <a:xfrm>
            <a:off x="570537" y="5411481"/>
            <a:ext cx="824011" cy="407970"/>
          </a:xfrm>
          <a:prstGeom prst="rect">
            <a:avLst/>
          </a:prstGeom>
          <a:noFill/>
        </p:spPr>
        <p:txBody>
          <a:bodyPr wrap="none" rtlCol="0">
            <a:spAutoFit/>
          </a:bodyPr>
          <a:lstStyle/>
          <a:p>
            <a:pPr algn="ctr"/>
            <a:r>
              <a:rPr lang="en-US" sz="1600" dirty="0">
                <a:latin typeface="Avenir Light" panose="020B0402020203020204" pitchFamily="34" charset="77"/>
              </a:rPr>
              <a:t>Event</a:t>
            </a:r>
          </a:p>
        </p:txBody>
      </p:sp>
      <p:sp>
        <p:nvSpPr>
          <p:cNvPr id="125" name="Right Arrow 124">
            <a:extLst>
              <a:ext uri="{FF2B5EF4-FFF2-40B4-BE49-F238E27FC236}">
                <a16:creationId xmlns:a16="http://schemas.microsoft.com/office/drawing/2014/main" id="{53200FEE-FD12-B6E7-A0AF-533FB5DBA8BC}"/>
              </a:ext>
            </a:extLst>
          </p:cNvPr>
          <p:cNvSpPr/>
          <p:nvPr/>
        </p:nvSpPr>
        <p:spPr>
          <a:xfrm>
            <a:off x="9627999" y="4484316"/>
            <a:ext cx="476815" cy="257417"/>
          </a:xfrm>
          <a:prstGeom prst="rightArrow">
            <a:avLst/>
          </a:prstGeom>
          <a:solidFill>
            <a:schemeClr val="accent6"/>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04">
            <a:extLst>
              <a:ext uri="{FF2B5EF4-FFF2-40B4-BE49-F238E27FC236}">
                <a16:creationId xmlns:a16="http://schemas.microsoft.com/office/drawing/2014/main" id="{232494F3-A76B-F9E4-3965-F0C4A2D4F6AD}"/>
              </a:ext>
            </a:extLst>
          </p:cNvPr>
          <p:cNvSpPr/>
          <p:nvPr/>
        </p:nvSpPr>
        <p:spPr>
          <a:xfrm>
            <a:off x="374168" y="3732561"/>
            <a:ext cx="11566020" cy="2320327"/>
          </a:xfrm>
          <a:prstGeom prst="roundRect">
            <a:avLst/>
          </a:prstGeom>
          <a:noFill/>
          <a:ln w="254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E6B237C5-4DD8-6574-FF3B-BAD2CD6DB851}"/>
              </a:ext>
            </a:extLst>
          </p:cNvPr>
          <p:cNvGrpSpPr/>
          <p:nvPr/>
        </p:nvGrpSpPr>
        <p:grpSpPr>
          <a:xfrm>
            <a:off x="10214902" y="4045930"/>
            <a:ext cx="1295717" cy="1156184"/>
            <a:chOff x="9541071" y="4519481"/>
            <a:chExt cx="1075250" cy="959459"/>
          </a:xfrm>
        </p:grpSpPr>
        <p:pic>
          <p:nvPicPr>
            <p:cNvPr id="33" name="Picture 2" descr="Processor Icon Vector Art, Icons, and Graphics for Free Download">
              <a:extLst>
                <a:ext uri="{FF2B5EF4-FFF2-40B4-BE49-F238E27FC236}">
                  <a16:creationId xmlns:a16="http://schemas.microsoft.com/office/drawing/2014/main" id="{18FDA67F-3525-2E97-5499-75A8F4644824}"/>
                </a:ext>
              </a:extLst>
            </p:cNvPr>
            <p:cNvPicPr>
              <a:picLocks noChangeAspect="1" noChangeArrowheads="1"/>
            </p:cNvPicPr>
            <p:nvPr/>
          </p:nvPicPr>
          <p:blipFill rotWithShape="1">
            <a:blip r:embed="rId7">
              <a:duotone>
                <a:schemeClr val="accent3">
                  <a:shade val="45000"/>
                  <a:satMod val="135000"/>
                </a:schemeClr>
                <a:prstClr val="white"/>
              </a:duotone>
              <a:extLst>
                <a:ext uri="{BEBA8EAE-BF5A-486C-A8C5-ECC9F3942E4B}">
                  <a14:imgProps xmlns:a14="http://schemas.microsoft.com/office/drawing/2010/main">
                    <a14:imgLayer r:embed="rId8">
                      <a14:imgEffect>
                        <a14:backgroundRemoval t="18232" b="82551" l="28073" r="71875">
                          <a14:foregroundMark x1="33750" y1="37324" x2="33750" y2="37324"/>
                          <a14:foregroundMark x1="29063" y1="37324" x2="29063" y2="37324"/>
                          <a14:foregroundMark x1="69375" y1="64085" x2="69375" y2="64085"/>
                          <a14:foregroundMark x1="69688" y1="53599" x2="69688" y2="53599"/>
                          <a14:foregroundMark x1="69688" y1="55321" x2="69688" y2="55321"/>
                          <a14:foregroundMark x1="69688" y1="45696" x2="69688" y2="45696"/>
                          <a14:foregroundMark x1="69688" y1="38185" x2="69688" y2="38185"/>
                          <a14:foregroundMark x1="69948" y1="64945" x2="69948" y2="64945"/>
                          <a14:foregroundMark x1="69688" y1="63224" x2="69688" y2="63224"/>
                          <a14:foregroundMark x1="70260" y1="62754" x2="70260" y2="62754"/>
                          <a14:foregroundMark x1="69375" y1="63693" x2="69375" y2="63693"/>
                          <a14:foregroundMark x1="69948" y1="54851" x2="69948" y2="54851"/>
                          <a14:foregroundMark x1="69948" y1="46088" x2="69948" y2="46088"/>
                          <a14:foregroundMark x1="69948" y1="37324" x2="69948" y2="37324"/>
                          <a14:foregroundMark x1="40677" y1="25900" x2="41094" y2="19718"/>
                          <a14:foregroundMark x1="46719" y1="21753" x2="46719" y2="18232"/>
                          <a14:foregroundMark x1="52656" y1="21362" x2="52656" y2="21362"/>
                          <a14:foregroundMark x1="68438" y1="38498" x2="71042" y2="38732"/>
                          <a14:foregroundMark x1="41250" y1="74648" x2="41250" y2="80595"/>
                          <a14:foregroundMark x1="56927" y1="76056" x2="57448" y2="81612"/>
                          <a14:foregroundMark x1="28073" y1="65336" x2="28958" y2="35759"/>
                          <a14:foregroundMark x1="39219" y1="82551" x2="56719" y2="80125"/>
                          <a14:foregroundMark x1="56719" y1="80125" x2="52083" y2="81534"/>
                          <a14:foregroundMark x1="70729" y1="66197" x2="70729" y2="34742"/>
                          <a14:foregroundMark x1="71875" y1="43192" x2="70729" y2="47418"/>
                        </a14:backgroundRemoval>
                      </a14:imgEffect>
                    </a14:imgLayer>
                  </a14:imgProps>
                </a:ext>
                <a:ext uri="{28A0092B-C50C-407E-A947-70E740481C1C}">
                  <a14:useLocalDpi xmlns:a14="http://schemas.microsoft.com/office/drawing/2010/main" val="0"/>
                </a:ext>
              </a:extLst>
            </a:blip>
            <a:srcRect l="27060" t="15956" r="25654" b="15629"/>
            <a:stretch/>
          </p:blipFill>
          <p:spPr bwMode="auto">
            <a:xfrm>
              <a:off x="9541071" y="4519481"/>
              <a:ext cx="1075250" cy="95945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710+ Machine Learning Data Science Stock Photos, Pictures &amp; Royalty-Free  Images - iStock">
              <a:extLst>
                <a:ext uri="{FF2B5EF4-FFF2-40B4-BE49-F238E27FC236}">
                  <a16:creationId xmlns:a16="http://schemas.microsoft.com/office/drawing/2014/main" id="{D1EA170C-A62C-7871-58D8-3F54BAE34CF1}"/>
                </a:ext>
              </a:extLst>
            </p:cNvPr>
            <p:cNvPicPr>
              <a:picLocks noChangeAspect="1" noChangeArrowheads="1"/>
            </p:cNvPicPr>
            <p:nvPr/>
          </p:nvPicPr>
          <p:blipFill rotWithShape="1">
            <a:blip r:embed="rId9">
              <a:grayscl/>
              <a:extLst>
                <a:ext uri="{BEBA8EAE-BF5A-486C-A8C5-ECC9F3942E4B}">
                  <a14:imgProps xmlns:a14="http://schemas.microsoft.com/office/drawing/2010/main">
                    <a14:imgLayer r:embed="rId10">
                      <a14:imgEffect>
                        <a14:sharpenSoften amount="80000"/>
                      </a14:imgEffect>
                    </a14:imgLayer>
                  </a14:imgProps>
                </a:ext>
                <a:ext uri="{28A0092B-C50C-407E-A947-70E740481C1C}">
                  <a14:useLocalDpi xmlns:a14="http://schemas.microsoft.com/office/drawing/2010/main" val="0"/>
                </a:ext>
              </a:extLst>
            </a:blip>
            <a:srcRect l="8038" t="35563" r="68871" b="34622"/>
            <a:stretch/>
          </p:blipFill>
          <p:spPr bwMode="auto">
            <a:xfrm>
              <a:off x="9834645" y="4827543"/>
              <a:ext cx="505175" cy="339712"/>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TextBox 34">
            <a:extLst>
              <a:ext uri="{FF2B5EF4-FFF2-40B4-BE49-F238E27FC236}">
                <a16:creationId xmlns:a16="http://schemas.microsoft.com/office/drawing/2014/main" id="{D86EF5C0-DAB4-9940-65E2-E172BA517C15}"/>
              </a:ext>
            </a:extLst>
          </p:cNvPr>
          <p:cNvSpPr txBox="1"/>
          <p:nvPr/>
        </p:nvSpPr>
        <p:spPr>
          <a:xfrm>
            <a:off x="10048932" y="5411481"/>
            <a:ext cx="1663793" cy="407970"/>
          </a:xfrm>
          <a:prstGeom prst="rect">
            <a:avLst/>
          </a:prstGeom>
          <a:noFill/>
        </p:spPr>
        <p:txBody>
          <a:bodyPr wrap="none" rtlCol="0">
            <a:spAutoFit/>
          </a:bodyPr>
          <a:lstStyle/>
          <a:p>
            <a:pPr algn="ctr"/>
            <a:r>
              <a:rPr lang="en-US" sz="1600" dirty="0">
                <a:latin typeface="Avenir Light" panose="020B0402020203020204" pitchFamily="34" charset="77"/>
              </a:rPr>
              <a:t>Classification</a:t>
            </a:r>
          </a:p>
        </p:txBody>
      </p:sp>
      <p:sp>
        <p:nvSpPr>
          <p:cNvPr id="32" name="Date Placeholder 31">
            <a:extLst>
              <a:ext uri="{FF2B5EF4-FFF2-40B4-BE49-F238E27FC236}">
                <a16:creationId xmlns:a16="http://schemas.microsoft.com/office/drawing/2014/main" id="{892D4B7B-11FA-B101-A023-5719461646EC}"/>
              </a:ext>
            </a:extLst>
          </p:cNvPr>
          <p:cNvSpPr>
            <a:spLocks noGrp="1"/>
          </p:cNvSpPr>
          <p:nvPr>
            <p:ph type="dt" sz="half" idx="10"/>
          </p:nvPr>
        </p:nvSpPr>
        <p:spPr/>
        <p:txBody>
          <a:bodyPr/>
          <a:lstStyle/>
          <a:p>
            <a:fld id="{93456559-B2C4-B14F-8F39-1E0F72997448}" type="datetime1">
              <a:rPr lang="en-US" smtClean="0"/>
              <a:t>5/10/23</a:t>
            </a:fld>
            <a:endParaRPr lang="en-US"/>
          </a:p>
        </p:txBody>
      </p:sp>
      <p:sp>
        <p:nvSpPr>
          <p:cNvPr id="36" name="Slide Number Placeholder 35">
            <a:extLst>
              <a:ext uri="{FF2B5EF4-FFF2-40B4-BE49-F238E27FC236}">
                <a16:creationId xmlns:a16="http://schemas.microsoft.com/office/drawing/2014/main" id="{81529CB3-3AF5-AEDA-A227-6C6715B36DF8}"/>
              </a:ext>
            </a:extLst>
          </p:cNvPr>
          <p:cNvSpPr>
            <a:spLocks noGrp="1"/>
          </p:cNvSpPr>
          <p:nvPr>
            <p:ph type="sldNum" sz="quarter" idx="12"/>
          </p:nvPr>
        </p:nvSpPr>
        <p:spPr/>
        <p:txBody>
          <a:bodyPr/>
          <a:lstStyle/>
          <a:p>
            <a:fld id="{B9AA8E4F-4E37-A645-924F-A3490AA4C4C1}" type="slidenum">
              <a:rPr lang="en-US" smtClean="0"/>
              <a:t>19</a:t>
            </a:fld>
            <a:endParaRPr lang="en-US"/>
          </a:p>
        </p:txBody>
      </p:sp>
      <p:pic>
        <p:nvPicPr>
          <p:cNvPr id="11" name="Picture 20" descr="Person Speaking Icon Images – Browse 202,022 Stock Photos, Vectors, and  Video | Adobe Stock">
            <a:extLst>
              <a:ext uri="{FF2B5EF4-FFF2-40B4-BE49-F238E27FC236}">
                <a16:creationId xmlns:a16="http://schemas.microsoft.com/office/drawing/2014/main" id="{9E14CF78-206B-EE2F-E485-55F1F65574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2090" y="1558492"/>
            <a:ext cx="900316" cy="8006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Microphone - Free technology icons">
            <a:extLst>
              <a:ext uri="{FF2B5EF4-FFF2-40B4-BE49-F238E27FC236}">
                <a16:creationId xmlns:a16="http://schemas.microsoft.com/office/drawing/2014/main" id="{F1E1379D-870F-85B0-9927-BDE4E75B71A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81349" y="1801515"/>
            <a:ext cx="323403" cy="287606"/>
          </a:xfrm>
          <a:prstGeom prst="rect">
            <a:avLst/>
          </a:prstGeom>
          <a:noFill/>
          <a:extLst>
            <a:ext uri="{909E8E84-426E-40DD-AFC4-6F175D3DCCD1}">
              <a14:hiddenFill xmlns:a14="http://schemas.microsoft.com/office/drawing/2010/main">
                <a:solidFill>
                  <a:srgbClr val="FFFFFF"/>
                </a:solidFill>
              </a14:hiddenFill>
            </a:ext>
          </a:extLst>
        </p:spPr>
      </p:pic>
      <p:sp>
        <p:nvSpPr>
          <p:cNvPr id="13" name="Right Arrow 12">
            <a:extLst>
              <a:ext uri="{FF2B5EF4-FFF2-40B4-BE49-F238E27FC236}">
                <a16:creationId xmlns:a16="http://schemas.microsoft.com/office/drawing/2014/main" id="{4A6251EC-BBFD-CF69-07AD-0408EAEFF296}"/>
              </a:ext>
            </a:extLst>
          </p:cNvPr>
          <p:cNvSpPr/>
          <p:nvPr/>
        </p:nvSpPr>
        <p:spPr>
          <a:xfrm>
            <a:off x="3046955"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4" name="Right Arrow 13">
            <a:extLst>
              <a:ext uri="{FF2B5EF4-FFF2-40B4-BE49-F238E27FC236}">
                <a16:creationId xmlns:a16="http://schemas.microsoft.com/office/drawing/2014/main" id="{A613D962-62D3-51C4-4FE5-CA8896001212}"/>
              </a:ext>
            </a:extLst>
          </p:cNvPr>
          <p:cNvSpPr/>
          <p:nvPr/>
        </p:nvSpPr>
        <p:spPr>
          <a:xfrm>
            <a:off x="4170570"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5" name="Right Arrow 14">
            <a:extLst>
              <a:ext uri="{FF2B5EF4-FFF2-40B4-BE49-F238E27FC236}">
                <a16:creationId xmlns:a16="http://schemas.microsoft.com/office/drawing/2014/main" id="{A375A2C5-6AAA-F349-49FD-2013B2E3C712}"/>
              </a:ext>
            </a:extLst>
          </p:cNvPr>
          <p:cNvSpPr/>
          <p:nvPr/>
        </p:nvSpPr>
        <p:spPr>
          <a:xfrm>
            <a:off x="5892389"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6" name="Right Arrow 15">
            <a:extLst>
              <a:ext uri="{FF2B5EF4-FFF2-40B4-BE49-F238E27FC236}">
                <a16:creationId xmlns:a16="http://schemas.microsoft.com/office/drawing/2014/main" id="{09D5104D-2FC2-16C3-CD3C-17D9E9F0C71D}"/>
              </a:ext>
            </a:extLst>
          </p:cNvPr>
          <p:cNvSpPr/>
          <p:nvPr/>
        </p:nvSpPr>
        <p:spPr>
          <a:xfrm>
            <a:off x="7419738" y="1829284"/>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7" name="Rounded Rectangle 16">
            <a:extLst>
              <a:ext uri="{FF2B5EF4-FFF2-40B4-BE49-F238E27FC236}">
                <a16:creationId xmlns:a16="http://schemas.microsoft.com/office/drawing/2014/main" id="{2CEC9062-9A75-0B74-5992-7594E1304BC1}"/>
              </a:ext>
            </a:extLst>
          </p:cNvPr>
          <p:cNvSpPr/>
          <p:nvPr/>
        </p:nvSpPr>
        <p:spPr>
          <a:xfrm>
            <a:off x="4801056" y="1786313"/>
            <a:ext cx="848506" cy="294749"/>
          </a:xfrm>
          <a:prstGeom prst="roundRect">
            <a:avLst/>
          </a:pr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Sampling</a:t>
            </a:r>
          </a:p>
        </p:txBody>
      </p:sp>
      <p:grpSp>
        <p:nvGrpSpPr>
          <p:cNvPr id="18" name="Group 17">
            <a:extLst>
              <a:ext uri="{FF2B5EF4-FFF2-40B4-BE49-F238E27FC236}">
                <a16:creationId xmlns:a16="http://schemas.microsoft.com/office/drawing/2014/main" id="{8CCD92AC-71E7-E320-A339-46111B62B72A}"/>
              </a:ext>
            </a:extLst>
          </p:cNvPr>
          <p:cNvGrpSpPr/>
          <p:nvPr/>
        </p:nvGrpSpPr>
        <p:grpSpPr>
          <a:xfrm>
            <a:off x="6522869" y="1552943"/>
            <a:ext cx="821125" cy="703275"/>
            <a:chOff x="5961485" y="1446046"/>
            <a:chExt cx="821125" cy="703275"/>
          </a:xfrm>
        </p:grpSpPr>
        <p:pic>
          <p:nvPicPr>
            <p:cNvPr id="19" name="Picture 2" descr="Processor Icon Vector Art, Icons, and Graphics for Free Download">
              <a:extLst>
                <a:ext uri="{FF2B5EF4-FFF2-40B4-BE49-F238E27FC236}">
                  <a16:creationId xmlns:a16="http://schemas.microsoft.com/office/drawing/2014/main" id="{52E36D4C-F75C-DEDF-7528-C946AAE1E290}"/>
                </a:ext>
              </a:extLst>
            </p:cNvPr>
            <p:cNvPicPr>
              <a:picLocks noChangeAspect="1" noChangeArrowheads="1"/>
            </p:cNvPicPr>
            <p:nvPr/>
          </p:nvPicPr>
          <p:blipFill rotWithShape="1">
            <a:blip r:embed="rId7">
              <a:duotone>
                <a:schemeClr val="accent3">
                  <a:shade val="45000"/>
                  <a:satMod val="135000"/>
                </a:schemeClr>
                <a:prstClr val="white"/>
              </a:duotone>
              <a:extLst>
                <a:ext uri="{BEBA8EAE-BF5A-486C-A8C5-ECC9F3942E4B}">
                  <a14:imgProps xmlns:a14="http://schemas.microsoft.com/office/drawing/2010/main">
                    <a14:imgLayer r:embed="rId8">
                      <a14:imgEffect>
                        <a14:backgroundRemoval t="18232" b="82551" l="28073" r="71875">
                          <a14:foregroundMark x1="33750" y1="37324" x2="33750" y2="37324"/>
                          <a14:foregroundMark x1="29063" y1="37324" x2="29063" y2="37324"/>
                          <a14:foregroundMark x1="69375" y1="64085" x2="69375" y2="64085"/>
                          <a14:foregroundMark x1="69688" y1="53599" x2="69688" y2="53599"/>
                          <a14:foregroundMark x1="69688" y1="55321" x2="69688" y2="55321"/>
                          <a14:foregroundMark x1="69688" y1="45696" x2="69688" y2="45696"/>
                          <a14:foregroundMark x1="69688" y1="38185" x2="69688" y2="38185"/>
                          <a14:foregroundMark x1="69948" y1="64945" x2="69948" y2="64945"/>
                          <a14:foregroundMark x1="69688" y1="63224" x2="69688" y2="63224"/>
                          <a14:foregroundMark x1="70260" y1="62754" x2="70260" y2="62754"/>
                          <a14:foregroundMark x1="69375" y1="63693" x2="69375" y2="63693"/>
                          <a14:foregroundMark x1="69948" y1="54851" x2="69948" y2="54851"/>
                          <a14:foregroundMark x1="69948" y1="46088" x2="69948" y2="46088"/>
                          <a14:foregroundMark x1="69948" y1="37324" x2="69948" y2="37324"/>
                          <a14:foregroundMark x1="40677" y1="25900" x2="41094" y2="19718"/>
                          <a14:foregroundMark x1="46719" y1="21753" x2="46719" y2="18232"/>
                          <a14:foregroundMark x1="52656" y1="21362" x2="52656" y2="21362"/>
                          <a14:foregroundMark x1="68438" y1="38498" x2="71042" y2="38732"/>
                          <a14:foregroundMark x1="41250" y1="74648" x2="41250" y2="80595"/>
                          <a14:foregroundMark x1="56927" y1="76056" x2="57448" y2="81612"/>
                          <a14:foregroundMark x1="28073" y1="65336" x2="28958" y2="35759"/>
                          <a14:foregroundMark x1="39219" y1="82551" x2="56719" y2="80125"/>
                          <a14:foregroundMark x1="56719" y1="80125" x2="52083" y2="81534"/>
                          <a14:foregroundMark x1="70729" y1="66197" x2="70729" y2="34742"/>
                          <a14:foregroundMark x1="71875" y1="43192" x2="70729" y2="47418"/>
                        </a14:backgroundRemoval>
                      </a14:imgEffect>
                    </a14:imgLayer>
                  </a14:imgProps>
                </a:ext>
                <a:ext uri="{28A0092B-C50C-407E-A947-70E740481C1C}">
                  <a14:useLocalDpi xmlns:a14="http://schemas.microsoft.com/office/drawing/2010/main" val="0"/>
                </a:ext>
              </a:extLst>
            </a:blip>
            <a:srcRect l="27060" t="15956" r="25654" b="15629"/>
            <a:stretch/>
          </p:blipFill>
          <p:spPr bwMode="auto">
            <a:xfrm>
              <a:off x="5961485" y="1446046"/>
              <a:ext cx="821125" cy="7032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28,371 Analog Signal Images, Stock Photos &amp; Vectors | Shutterstock">
              <a:extLst>
                <a:ext uri="{FF2B5EF4-FFF2-40B4-BE49-F238E27FC236}">
                  <a16:creationId xmlns:a16="http://schemas.microsoft.com/office/drawing/2014/main" id="{086D29F6-E654-F7F3-D042-F7688B27151D}"/>
                </a:ext>
              </a:extLst>
            </p:cNvPr>
            <p:cNvPicPr>
              <a:picLocks noChangeAspect="1" noChangeArrowheads="1"/>
            </p:cNvPicPr>
            <p:nvPr/>
          </p:nvPicPr>
          <p:blipFill rotWithShape="1">
            <a:blip r:embed="rId12">
              <a:grayscl/>
              <a:extLst>
                <a:ext uri="{BEBA8EAE-BF5A-486C-A8C5-ECC9F3942E4B}">
                  <a14:imgProps xmlns:a14="http://schemas.microsoft.com/office/drawing/2010/main">
                    <a14:imgLayer r:embed="rId13">
                      <a14:imgEffect>
                        <a14:sharpenSoften amount="100000"/>
                      </a14:imgEffect>
                    </a14:imgLayer>
                  </a14:imgProps>
                </a:ext>
                <a:ext uri="{28A0092B-C50C-407E-A947-70E740481C1C}">
                  <a14:useLocalDpi xmlns:a14="http://schemas.microsoft.com/office/drawing/2010/main" val="0"/>
                </a:ext>
              </a:extLst>
            </a:blip>
            <a:srcRect l="55143" t="27613" r="8000" b="28962"/>
            <a:stretch/>
          </p:blipFill>
          <p:spPr bwMode="auto">
            <a:xfrm>
              <a:off x="6186359" y="1668658"/>
              <a:ext cx="365604" cy="1591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Fourier transformation Icon - Free PNG &amp; SVG 221517 - Noun Project">
              <a:extLst>
                <a:ext uri="{FF2B5EF4-FFF2-40B4-BE49-F238E27FC236}">
                  <a16:creationId xmlns:a16="http://schemas.microsoft.com/office/drawing/2014/main" id="{B23C0DC4-A6AB-69B1-7CD0-FE8C47484E6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40275"/>
            <a:stretch/>
          </p:blipFill>
          <p:spPr bwMode="auto">
            <a:xfrm>
              <a:off x="6178238" y="1808389"/>
              <a:ext cx="387619" cy="20588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2AC3B471-4B1C-361C-A49F-33E0A7A82690}"/>
                </a:ext>
              </a:extLst>
            </p:cNvPr>
            <p:cNvSpPr txBox="1"/>
            <p:nvPr/>
          </p:nvSpPr>
          <p:spPr>
            <a:xfrm>
              <a:off x="6168294" y="1507871"/>
              <a:ext cx="365806" cy="246221"/>
            </a:xfrm>
            <a:prstGeom prst="rect">
              <a:avLst/>
            </a:prstGeom>
            <a:noFill/>
          </p:spPr>
          <p:txBody>
            <a:bodyPr wrap="none" rtlCol="0">
              <a:spAutoFit/>
            </a:bodyPr>
            <a:lstStyle/>
            <a:p>
              <a:r>
                <a:rPr lang="en-US" sz="1000" dirty="0"/>
                <a:t>FFT</a:t>
              </a:r>
            </a:p>
          </p:txBody>
        </p:sp>
      </p:grpSp>
      <p:pic>
        <p:nvPicPr>
          <p:cNvPr id="23" name="Picture 4" descr="Fourier transformation Icon - Free PNG &amp; SVG 221517 - Noun Project">
            <a:extLst>
              <a:ext uri="{FF2B5EF4-FFF2-40B4-BE49-F238E27FC236}">
                <a16:creationId xmlns:a16="http://schemas.microsoft.com/office/drawing/2014/main" id="{930F0D13-50B1-1CA5-1F82-74DA309BA4B4}"/>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61434"/>
          <a:stretch/>
        </p:blipFill>
        <p:spPr bwMode="auto">
          <a:xfrm>
            <a:off x="7945927" y="1785394"/>
            <a:ext cx="919428" cy="31533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28,371 Analog Signal Images, Stock Photos &amp; Vectors | Shutterstock">
            <a:extLst>
              <a:ext uri="{FF2B5EF4-FFF2-40B4-BE49-F238E27FC236}">
                <a16:creationId xmlns:a16="http://schemas.microsoft.com/office/drawing/2014/main" id="{B7F6AD63-7008-3F22-2100-299F5969D675}"/>
              </a:ext>
            </a:extLst>
          </p:cNvPr>
          <p:cNvPicPr>
            <a:picLocks noChangeAspect="1" noChangeArrowheads="1"/>
          </p:cNvPicPr>
          <p:nvPr/>
        </p:nvPicPr>
        <p:blipFill rotWithShape="1">
          <a:blip r:embed="rId12">
            <a:grayscl/>
            <a:extLst>
              <a:ext uri="{BEBA8EAE-BF5A-486C-A8C5-ECC9F3942E4B}">
                <a14:imgProps xmlns:a14="http://schemas.microsoft.com/office/drawing/2010/main">
                  <a14:imgLayer r:embed="rId15">
                    <a14:imgEffect>
                      <a14:sharpenSoften amount="100000"/>
                    </a14:imgEffect>
                  </a14:imgLayer>
                </a14:imgProps>
              </a:ext>
              <a:ext uri="{28A0092B-C50C-407E-A947-70E740481C1C}">
                <a14:useLocalDpi xmlns:a14="http://schemas.microsoft.com/office/drawing/2010/main" val="0"/>
              </a:ext>
            </a:extLst>
          </a:blip>
          <a:srcRect l="7464" t="27222" r="55680" b="25322"/>
          <a:stretch/>
        </p:blipFill>
        <p:spPr bwMode="auto">
          <a:xfrm>
            <a:off x="4093576" y="2038589"/>
            <a:ext cx="538245" cy="25603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28,371 Analog Signal Images, Stock Photos &amp; Vectors | Shutterstock">
            <a:extLst>
              <a:ext uri="{FF2B5EF4-FFF2-40B4-BE49-F238E27FC236}">
                <a16:creationId xmlns:a16="http://schemas.microsoft.com/office/drawing/2014/main" id="{8205D8C7-2FE4-4FF0-DA6F-6497F24382C1}"/>
              </a:ext>
            </a:extLst>
          </p:cNvPr>
          <p:cNvPicPr>
            <a:picLocks noChangeAspect="1" noChangeArrowheads="1"/>
          </p:cNvPicPr>
          <p:nvPr/>
        </p:nvPicPr>
        <p:blipFill rotWithShape="1">
          <a:blip r:embed="rId12">
            <a:grayscl/>
            <a:extLst>
              <a:ext uri="{BEBA8EAE-BF5A-486C-A8C5-ECC9F3942E4B}">
                <a14:imgProps xmlns:a14="http://schemas.microsoft.com/office/drawing/2010/main">
                  <a14:imgLayer r:embed="rId16">
                    <a14:imgEffect>
                      <a14:sharpenSoften amount="100000"/>
                    </a14:imgEffect>
                  </a14:imgLayer>
                </a14:imgProps>
              </a:ext>
              <a:ext uri="{28A0092B-C50C-407E-A947-70E740481C1C}">
                <a14:useLocalDpi xmlns:a14="http://schemas.microsoft.com/office/drawing/2010/main" val="0"/>
              </a:ext>
            </a:extLst>
          </a:blip>
          <a:srcRect l="55143" t="27613" r="8000" b="24931"/>
          <a:stretch/>
        </p:blipFill>
        <p:spPr bwMode="auto">
          <a:xfrm>
            <a:off x="5821762" y="2017291"/>
            <a:ext cx="536809" cy="255349"/>
          </a:xfrm>
          <a:prstGeom prst="rect">
            <a:avLst/>
          </a:prstGeom>
          <a:noFill/>
          <a:extLst>
            <a:ext uri="{909E8E84-426E-40DD-AFC4-6F175D3DCCD1}">
              <a14:hiddenFill xmlns:a14="http://schemas.microsoft.com/office/drawing/2010/main">
                <a:solidFill>
                  <a:srgbClr val="FFFFFF"/>
                </a:solidFill>
              </a14:hiddenFill>
            </a:ext>
          </a:extLst>
        </p:spPr>
      </p:pic>
      <p:sp>
        <p:nvSpPr>
          <p:cNvPr id="26" name="Right Arrow 25">
            <a:extLst>
              <a:ext uri="{FF2B5EF4-FFF2-40B4-BE49-F238E27FC236}">
                <a16:creationId xmlns:a16="http://schemas.microsoft.com/office/drawing/2014/main" id="{B21FB602-9CD1-7EDC-4E11-886A8EAFFF3E}"/>
              </a:ext>
            </a:extLst>
          </p:cNvPr>
          <p:cNvSpPr/>
          <p:nvPr/>
        </p:nvSpPr>
        <p:spPr>
          <a:xfrm>
            <a:off x="8925836"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7" name="Rounded Rectangle 26">
            <a:extLst>
              <a:ext uri="{FF2B5EF4-FFF2-40B4-BE49-F238E27FC236}">
                <a16:creationId xmlns:a16="http://schemas.microsoft.com/office/drawing/2014/main" id="{20B07C1B-F448-C163-5AAA-68C9C2EF9CB9}"/>
              </a:ext>
            </a:extLst>
          </p:cNvPr>
          <p:cNvSpPr/>
          <p:nvPr/>
        </p:nvSpPr>
        <p:spPr>
          <a:xfrm>
            <a:off x="1794848" y="1364131"/>
            <a:ext cx="8707933" cy="1476862"/>
          </a:xfrm>
          <a:prstGeom prst="roundRect">
            <a:avLst/>
          </a:prstGeom>
          <a:noFill/>
          <a:ln w="254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8" name="TextBox 27">
            <a:extLst>
              <a:ext uri="{FF2B5EF4-FFF2-40B4-BE49-F238E27FC236}">
                <a16:creationId xmlns:a16="http://schemas.microsoft.com/office/drawing/2014/main" id="{13C4D3D8-0C01-7615-95E7-776398C9B10D}"/>
              </a:ext>
            </a:extLst>
          </p:cNvPr>
          <p:cNvSpPr txBox="1"/>
          <p:nvPr/>
        </p:nvSpPr>
        <p:spPr>
          <a:xfrm>
            <a:off x="2057090" y="2434820"/>
            <a:ext cx="697628" cy="338554"/>
          </a:xfrm>
          <a:prstGeom prst="rect">
            <a:avLst/>
          </a:prstGeom>
          <a:noFill/>
        </p:spPr>
        <p:txBody>
          <a:bodyPr wrap="none" rtlCol="0">
            <a:spAutoFit/>
          </a:bodyPr>
          <a:lstStyle/>
          <a:p>
            <a:pPr algn="ctr"/>
            <a:r>
              <a:rPr lang="en-US" sz="1600" dirty="0">
                <a:latin typeface="Avenir Light" panose="020B0402020203020204" pitchFamily="34" charset="77"/>
              </a:rPr>
              <a:t>Event</a:t>
            </a:r>
          </a:p>
        </p:txBody>
      </p:sp>
      <p:sp>
        <p:nvSpPr>
          <p:cNvPr id="29" name="TextBox 28">
            <a:extLst>
              <a:ext uri="{FF2B5EF4-FFF2-40B4-BE49-F238E27FC236}">
                <a16:creationId xmlns:a16="http://schemas.microsoft.com/office/drawing/2014/main" id="{795A4556-8B2A-1947-5722-7EF1B9C11EB7}"/>
              </a:ext>
            </a:extLst>
          </p:cNvPr>
          <p:cNvSpPr txBox="1"/>
          <p:nvPr/>
        </p:nvSpPr>
        <p:spPr>
          <a:xfrm>
            <a:off x="3097616" y="2424615"/>
            <a:ext cx="1291829" cy="338554"/>
          </a:xfrm>
          <a:prstGeom prst="rect">
            <a:avLst/>
          </a:prstGeom>
          <a:noFill/>
        </p:spPr>
        <p:txBody>
          <a:bodyPr wrap="none" rtlCol="0">
            <a:spAutoFit/>
          </a:bodyPr>
          <a:lstStyle/>
          <a:p>
            <a:pPr algn="ctr"/>
            <a:r>
              <a:rPr lang="en-US" sz="1600" dirty="0">
                <a:latin typeface="Avenir Light" panose="020B0402020203020204" pitchFamily="34" charset="77"/>
              </a:rPr>
              <a:t>Microphone</a:t>
            </a:r>
          </a:p>
        </p:txBody>
      </p:sp>
      <p:sp>
        <p:nvSpPr>
          <p:cNvPr id="30" name="TextBox 29">
            <a:extLst>
              <a:ext uri="{FF2B5EF4-FFF2-40B4-BE49-F238E27FC236}">
                <a16:creationId xmlns:a16="http://schemas.microsoft.com/office/drawing/2014/main" id="{10DFE8BD-8905-4050-1B26-1DB9A1418771}"/>
              </a:ext>
            </a:extLst>
          </p:cNvPr>
          <p:cNvSpPr txBox="1"/>
          <p:nvPr/>
        </p:nvSpPr>
        <p:spPr>
          <a:xfrm>
            <a:off x="4933269" y="2406051"/>
            <a:ext cx="622286" cy="338554"/>
          </a:xfrm>
          <a:prstGeom prst="rect">
            <a:avLst/>
          </a:prstGeom>
          <a:noFill/>
        </p:spPr>
        <p:txBody>
          <a:bodyPr wrap="none" rtlCol="0">
            <a:spAutoFit/>
          </a:bodyPr>
          <a:lstStyle/>
          <a:p>
            <a:pPr algn="ctr"/>
            <a:r>
              <a:rPr lang="en-US" sz="1600" dirty="0">
                <a:latin typeface="Avenir Light" panose="020B0402020203020204" pitchFamily="34" charset="77"/>
              </a:rPr>
              <a:t>ADC</a:t>
            </a:r>
          </a:p>
        </p:txBody>
      </p:sp>
      <p:sp>
        <p:nvSpPr>
          <p:cNvPr id="37" name="TextBox 36">
            <a:extLst>
              <a:ext uri="{FF2B5EF4-FFF2-40B4-BE49-F238E27FC236}">
                <a16:creationId xmlns:a16="http://schemas.microsoft.com/office/drawing/2014/main" id="{C682C2E6-1C96-3740-1BB0-D5E066F23418}"/>
              </a:ext>
            </a:extLst>
          </p:cNvPr>
          <p:cNvSpPr txBox="1"/>
          <p:nvPr/>
        </p:nvSpPr>
        <p:spPr>
          <a:xfrm>
            <a:off x="6328275" y="2235169"/>
            <a:ext cx="1265090" cy="584775"/>
          </a:xfrm>
          <a:prstGeom prst="rect">
            <a:avLst/>
          </a:prstGeom>
          <a:noFill/>
        </p:spPr>
        <p:txBody>
          <a:bodyPr wrap="none" rtlCol="0">
            <a:spAutoFit/>
          </a:bodyPr>
          <a:lstStyle/>
          <a:p>
            <a:pPr algn="ctr"/>
            <a:r>
              <a:rPr lang="en-US" sz="1600" dirty="0">
                <a:latin typeface="Avenir Light" panose="020B0402020203020204" pitchFamily="34" charset="77"/>
              </a:rPr>
              <a:t>Fast Fourier</a:t>
            </a:r>
          </a:p>
          <a:p>
            <a:pPr algn="ctr"/>
            <a:r>
              <a:rPr lang="en-US" sz="1600" dirty="0">
                <a:latin typeface="Avenir Light" panose="020B0402020203020204" pitchFamily="34" charset="77"/>
              </a:rPr>
              <a:t>Transform</a:t>
            </a:r>
          </a:p>
        </p:txBody>
      </p:sp>
      <p:sp>
        <p:nvSpPr>
          <p:cNvPr id="38" name="TextBox 37">
            <a:extLst>
              <a:ext uri="{FF2B5EF4-FFF2-40B4-BE49-F238E27FC236}">
                <a16:creationId xmlns:a16="http://schemas.microsoft.com/office/drawing/2014/main" id="{051C3272-58F5-F20B-F936-8FF4E4C0EF78}"/>
              </a:ext>
            </a:extLst>
          </p:cNvPr>
          <p:cNvSpPr txBox="1"/>
          <p:nvPr/>
        </p:nvSpPr>
        <p:spPr>
          <a:xfrm>
            <a:off x="7731817" y="2220553"/>
            <a:ext cx="1221296" cy="584775"/>
          </a:xfrm>
          <a:prstGeom prst="rect">
            <a:avLst/>
          </a:prstGeom>
          <a:noFill/>
        </p:spPr>
        <p:txBody>
          <a:bodyPr wrap="none" rtlCol="0">
            <a:spAutoFit/>
          </a:bodyPr>
          <a:lstStyle/>
          <a:p>
            <a:pPr algn="ctr"/>
            <a:r>
              <a:rPr lang="en-US" sz="1600" dirty="0">
                <a:latin typeface="Avenir Light" panose="020B0402020203020204" pitchFamily="34" charset="77"/>
              </a:rPr>
              <a:t>Fourier</a:t>
            </a:r>
          </a:p>
          <a:p>
            <a:pPr algn="ctr"/>
            <a:r>
              <a:rPr lang="en-US" sz="1600" dirty="0">
                <a:latin typeface="Avenir Light" panose="020B0402020203020204" pitchFamily="34" charset="77"/>
              </a:rPr>
              <a:t>coefficients</a:t>
            </a:r>
          </a:p>
        </p:txBody>
      </p:sp>
      <p:pic>
        <p:nvPicPr>
          <p:cNvPr id="39" name="Picture 34" descr="Energy - Free technology icons">
            <a:extLst>
              <a:ext uri="{FF2B5EF4-FFF2-40B4-BE49-F238E27FC236}">
                <a16:creationId xmlns:a16="http://schemas.microsoft.com/office/drawing/2014/main" id="{CA78158A-1E87-CC54-3FB9-E606F9AE3656}"/>
              </a:ext>
            </a:extLst>
          </p:cNvPr>
          <p:cNvPicPr>
            <a:picLocks noChangeAspect="1" noChangeArrowheads="1"/>
          </p:cNvPicPr>
          <p:nvPr/>
        </p:nvPicPr>
        <p:blipFill>
          <a:blip r:embed="rId17">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54828" y="1410345"/>
            <a:ext cx="382408" cy="34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4" descr="Energy - Free technology icons">
            <a:extLst>
              <a:ext uri="{FF2B5EF4-FFF2-40B4-BE49-F238E27FC236}">
                <a16:creationId xmlns:a16="http://schemas.microsoft.com/office/drawing/2014/main" id="{0C923770-FEAD-5640-0D4C-398EEE194D20}"/>
              </a:ext>
            </a:extLst>
          </p:cNvPr>
          <p:cNvPicPr>
            <a:picLocks noChangeAspect="1" noChangeArrowheads="1"/>
          </p:cNvPicPr>
          <p:nvPr/>
        </p:nvPicPr>
        <p:blipFill>
          <a:blip r:embed="rId17">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91303" y="1388452"/>
            <a:ext cx="382408" cy="340080"/>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a16="http://schemas.microsoft.com/office/drawing/2014/main" id="{0CBE84DC-9570-F614-B00D-BE4F8597D2DB}"/>
              </a:ext>
            </a:extLst>
          </p:cNvPr>
          <p:cNvGrpSpPr/>
          <p:nvPr/>
        </p:nvGrpSpPr>
        <p:grpSpPr>
          <a:xfrm>
            <a:off x="9445018" y="1587846"/>
            <a:ext cx="821125" cy="703275"/>
            <a:chOff x="8509161" y="1431698"/>
            <a:chExt cx="821125" cy="703275"/>
          </a:xfrm>
        </p:grpSpPr>
        <p:pic>
          <p:nvPicPr>
            <p:cNvPr id="50" name="Picture 2" descr="Processor Icon Vector Art, Icons, and Graphics for Free Download">
              <a:extLst>
                <a:ext uri="{FF2B5EF4-FFF2-40B4-BE49-F238E27FC236}">
                  <a16:creationId xmlns:a16="http://schemas.microsoft.com/office/drawing/2014/main" id="{12BE6B0B-A6D6-147B-826A-D12A8E987620}"/>
                </a:ext>
              </a:extLst>
            </p:cNvPr>
            <p:cNvPicPr>
              <a:picLocks noChangeAspect="1" noChangeArrowheads="1"/>
            </p:cNvPicPr>
            <p:nvPr/>
          </p:nvPicPr>
          <p:blipFill rotWithShape="1">
            <a:blip r:embed="rId7">
              <a:duotone>
                <a:schemeClr val="accent3">
                  <a:shade val="45000"/>
                  <a:satMod val="135000"/>
                </a:schemeClr>
                <a:prstClr val="white"/>
              </a:duotone>
              <a:extLst>
                <a:ext uri="{BEBA8EAE-BF5A-486C-A8C5-ECC9F3942E4B}">
                  <a14:imgProps xmlns:a14="http://schemas.microsoft.com/office/drawing/2010/main">
                    <a14:imgLayer r:embed="rId8">
                      <a14:imgEffect>
                        <a14:backgroundRemoval t="18232" b="82551" l="28073" r="71875">
                          <a14:foregroundMark x1="33750" y1="37324" x2="33750" y2="37324"/>
                          <a14:foregroundMark x1="29063" y1="37324" x2="29063" y2="37324"/>
                          <a14:foregroundMark x1="69375" y1="64085" x2="69375" y2="64085"/>
                          <a14:foregroundMark x1="69688" y1="53599" x2="69688" y2="53599"/>
                          <a14:foregroundMark x1="69688" y1="55321" x2="69688" y2="55321"/>
                          <a14:foregroundMark x1="69688" y1="45696" x2="69688" y2="45696"/>
                          <a14:foregroundMark x1="69688" y1="38185" x2="69688" y2="38185"/>
                          <a14:foregroundMark x1="69948" y1="64945" x2="69948" y2="64945"/>
                          <a14:foregroundMark x1="69688" y1="63224" x2="69688" y2="63224"/>
                          <a14:foregroundMark x1="70260" y1="62754" x2="70260" y2="62754"/>
                          <a14:foregroundMark x1="69375" y1="63693" x2="69375" y2="63693"/>
                          <a14:foregroundMark x1="69948" y1="54851" x2="69948" y2="54851"/>
                          <a14:foregroundMark x1="69948" y1="46088" x2="69948" y2="46088"/>
                          <a14:foregroundMark x1="69948" y1="37324" x2="69948" y2="37324"/>
                          <a14:foregroundMark x1="40677" y1="25900" x2="41094" y2="19718"/>
                          <a14:foregroundMark x1="46719" y1="21753" x2="46719" y2="18232"/>
                          <a14:foregroundMark x1="52656" y1="21362" x2="52656" y2="21362"/>
                          <a14:foregroundMark x1="68438" y1="38498" x2="71042" y2="38732"/>
                          <a14:foregroundMark x1="41250" y1="74648" x2="41250" y2="80595"/>
                          <a14:foregroundMark x1="56927" y1="76056" x2="57448" y2="81612"/>
                          <a14:foregroundMark x1="28073" y1="65336" x2="28958" y2="35759"/>
                          <a14:foregroundMark x1="39219" y1="82551" x2="56719" y2="80125"/>
                          <a14:foregroundMark x1="56719" y1="80125" x2="52083" y2="81534"/>
                          <a14:foregroundMark x1="70729" y1="66197" x2="70729" y2="34742"/>
                          <a14:foregroundMark x1="71875" y1="43192" x2="70729" y2="47418"/>
                        </a14:backgroundRemoval>
                      </a14:imgEffect>
                    </a14:imgLayer>
                  </a14:imgProps>
                </a:ext>
                <a:ext uri="{28A0092B-C50C-407E-A947-70E740481C1C}">
                  <a14:useLocalDpi xmlns:a14="http://schemas.microsoft.com/office/drawing/2010/main" val="0"/>
                </a:ext>
              </a:extLst>
            </a:blip>
            <a:srcRect l="27060" t="15956" r="25654" b="15629"/>
            <a:stretch/>
          </p:blipFill>
          <p:spPr bwMode="auto">
            <a:xfrm>
              <a:off x="8509161" y="1431698"/>
              <a:ext cx="821125" cy="70327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710+ Machine Learning Data Science Stock Photos, Pictures &amp; Royalty-Free  Images - iStock">
              <a:extLst>
                <a:ext uri="{FF2B5EF4-FFF2-40B4-BE49-F238E27FC236}">
                  <a16:creationId xmlns:a16="http://schemas.microsoft.com/office/drawing/2014/main" id="{93CA971E-8F90-6931-6755-190524168F94}"/>
                </a:ext>
              </a:extLst>
            </p:cNvPr>
            <p:cNvPicPr>
              <a:picLocks noChangeAspect="1" noChangeArrowheads="1"/>
            </p:cNvPicPr>
            <p:nvPr/>
          </p:nvPicPr>
          <p:blipFill rotWithShape="1">
            <a:blip r:embed="rId9">
              <a:grayscl/>
              <a:extLst>
                <a:ext uri="{BEBA8EAE-BF5A-486C-A8C5-ECC9F3942E4B}">
                  <a14:imgProps xmlns:a14="http://schemas.microsoft.com/office/drawing/2010/main">
                    <a14:imgLayer r:embed="rId18">
                      <a14:imgEffect>
                        <a14:sharpenSoften amount="80000"/>
                      </a14:imgEffect>
                    </a14:imgLayer>
                  </a14:imgProps>
                </a:ext>
                <a:ext uri="{28A0092B-C50C-407E-A947-70E740481C1C}">
                  <a14:useLocalDpi xmlns:a14="http://schemas.microsoft.com/office/drawing/2010/main" val="0"/>
                </a:ext>
              </a:extLst>
            </a:blip>
            <a:srcRect l="8038" t="35563" r="68871" b="34622"/>
            <a:stretch/>
          </p:blipFill>
          <p:spPr bwMode="auto">
            <a:xfrm>
              <a:off x="8711917" y="1629246"/>
              <a:ext cx="385782" cy="249006"/>
            </a:xfrm>
            <a:prstGeom prst="rect">
              <a:avLst/>
            </a:prstGeom>
            <a:noFill/>
            <a:extLst>
              <a:ext uri="{909E8E84-426E-40DD-AFC4-6F175D3DCCD1}">
                <a14:hiddenFill xmlns:a14="http://schemas.microsoft.com/office/drawing/2010/main">
                  <a:solidFill>
                    <a:srgbClr val="FFFFFF"/>
                  </a:solidFill>
                </a14:hiddenFill>
              </a:ext>
            </a:extLst>
          </p:spPr>
        </p:pic>
      </p:grpSp>
      <p:sp>
        <p:nvSpPr>
          <p:cNvPr id="52" name="TextBox 51">
            <a:extLst>
              <a:ext uri="{FF2B5EF4-FFF2-40B4-BE49-F238E27FC236}">
                <a16:creationId xmlns:a16="http://schemas.microsoft.com/office/drawing/2014/main" id="{12C15B0F-79D5-59FD-437C-F394276163A5}"/>
              </a:ext>
            </a:extLst>
          </p:cNvPr>
          <p:cNvSpPr txBox="1"/>
          <p:nvPr/>
        </p:nvSpPr>
        <p:spPr>
          <a:xfrm>
            <a:off x="9165230" y="2393954"/>
            <a:ext cx="1380699" cy="338554"/>
          </a:xfrm>
          <a:prstGeom prst="rect">
            <a:avLst/>
          </a:prstGeom>
          <a:noFill/>
        </p:spPr>
        <p:txBody>
          <a:bodyPr wrap="none" rtlCol="0">
            <a:spAutoFit/>
          </a:bodyPr>
          <a:lstStyle/>
          <a:p>
            <a:pPr algn="ctr"/>
            <a:r>
              <a:rPr lang="en-US" sz="1600" dirty="0">
                <a:latin typeface="Avenir Light" panose="020B0402020203020204" pitchFamily="34" charset="77"/>
              </a:rPr>
              <a:t>Classification</a:t>
            </a:r>
          </a:p>
        </p:txBody>
      </p:sp>
      <p:sp>
        <p:nvSpPr>
          <p:cNvPr id="53" name="TextBox 52">
            <a:extLst>
              <a:ext uri="{FF2B5EF4-FFF2-40B4-BE49-F238E27FC236}">
                <a16:creationId xmlns:a16="http://schemas.microsoft.com/office/drawing/2014/main" id="{87521E7A-3BE8-2C42-FBA3-6B1EA7F8E5F2}"/>
              </a:ext>
            </a:extLst>
          </p:cNvPr>
          <p:cNvSpPr txBox="1"/>
          <p:nvPr/>
        </p:nvSpPr>
        <p:spPr>
          <a:xfrm>
            <a:off x="10004740" y="119041"/>
            <a:ext cx="1327608" cy="369332"/>
          </a:xfrm>
          <a:prstGeom prst="rect">
            <a:avLst/>
          </a:prstGeom>
          <a:solidFill>
            <a:schemeClr val="bg1"/>
          </a:solidFill>
        </p:spPr>
        <p:txBody>
          <a:bodyPr wrap="none" rtlCol="0">
            <a:spAutoFit/>
          </a:bodyPr>
          <a:lstStyle/>
          <a:p>
            <a:pPr algn="l"/>
            <a:r>
              <a:rPr lang="en-US" dirty="0">
                <a:latin typeface="Avenir Light" panose="020B0402020203020204" pitchFamily="34" charset="77"/>
              </a:rPr>
              <a:t>Conclusion</a:t>
            </a:r>
          </a:p>
        </p:txBody>
      </p:sp>
    </p:spTree>
    <p:extLst>
      <p:ext uri="{BB962C8B-B14F-4D97-AF65-F5344CB8AC3E}">
        <p14:creationId xmlns:p14="http://schemas.microsoft.com/office/powerpoint/2010/main" val="2505975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28048B-0648-0777-7572-CF64818B2DD6}"/>
              </a:ext>
            </a:extLst>
          </p:cNvPr>
          <p:cNvSpPr>
            <a:spLocks noGrp="1"/>
          </p:cNvSpPr>
          <p:nvPr>
            <p:ph type="dt" sz="half" idx="10"/>
          </p:nvPr>
        </p:nvSpPr>
        <p:spPr/>
        <p:txBody>
          <a:bodyPr/>
          <a:lstStyle/>
          <a:p>
            <a:fld id="{D833B44F-8A95-5848-AE5D-95A3F0D117F6}" type="datetime1">
              <a:rPr lang="en-US" smtClean="0"/>
              <a:t>5/10/23</a:t>
            </a:fld>
            <a:endParaRPr lang="en-US"/>
          </a:p>
        </p:txBody>
      </p:sp>
      <p:sp>
        <p:nvSpPr>
          <p:cNvPr id="3" name="Slide Number Placeholder 2">
            <a:extLst>
              <a:ext uri="{FF2B5EF4-FFF2-40B4-BE49-F238E27FC236}">
                <a16:creationId xmlns:a16="http://schemas.microsoft.com/office/drawing/2014/main" id="{8FB351D0-F6DB-8DF6-F178-87C515497D32}"/>
              </a:ext>
            </a:extLst>
          </p:cNvPr>
          <p:cNvSpPr>
            <a:spLocks noGrp="1"/>
          </p:cNvSpPr>
          <p:nvPr>
            <p:ph type="sldNum" sz="quarter" idx="12"/>
          </p:nvPr>
        </p:nvSpPr>
        <p:spPr/>
        <p:txBody>
          <a:bodyPr/>
          <a:lstStyle/>
          <a:p>
            <a:fld id="{B9AA8E4F-4E37-A645-924F-A3490AA4C4C1}" type="slidenum">
              <a:rPr lang="en-US" smtClean="0"/>
              <a:t>2</a:t>
            </a:fld>
            <a:endParaRPr lang="en-US"/>
          </a:p>
        </p:txBody>
      </p:sp>
      <p:pic>
        <p:nvPicPr>
          <p:cNvPr id="7" name="ambient_sounds">
            <a:hlinkClick r:id="" action="ppaction://media"/>
            <a:extLst>
              <a:ext uri="{FF2B5EF4-FFF2-40B4-BE49-F238E27FC236}">
                <a16:creationId xmlns:a16="http://schemas.microsoft.com/office/drawing/2014/main" id="{0E25F0C9-9F6B-F42E-1446-C980AEC40899}"/>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1">
                <a:tint val="45000"/>
                <a:satMod val="400000"/>
              </a:schemeClr>
            </a:duotone>
          </a:blip>
          <a:stretch>
            <a:fillRect/>
          </a:stretch>
        </p:blipFill>
        <p:spPr>
          <a:xfrm>
            <a:off x="1276477" y="2265603"/>
            <a:ext cx="590669" cy="5906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546F8A45-84DC-9CB9-66DD-6F3049548C97}"/>
              </a:ext>
            </a:extLst>
          </p:cNvPr>
          <p:cNvSpPr txBox="1"/>
          <p:nvPr/>
        </p:nvSpPr>
        <p:spPr>
          <a:xfrm>
            <a:off x="497927" y="2991116"/>
            <a:ext cx="2228752" cy="369332"/>
          </a:xfrm>
          <a:prstGeom prst="rect">
            <a:avLst/>
          </a:prstGeom>
          <a:noFill/>
        </p:spPr>
        <p:txBody>
          <a:bodyPr wrap="none" rtlCol="0">
            <a:spAutoFit/>
          </a:bodyPr>
          <a:lstStyle/>
          <a:p>
            <a:pPr algn="l"/>
            <a:r>
              <a:rPr lang="en-US" dirty="0">
                <a:latin typeface="Avenir Light" panose="020B0402020203020204" pitchFamily="34" charset="77"/>
              </a:rPr>
              <a:t>Click to play sounds</a:t>
            </a:r>
          </a:p>
        </p:txBody>
      </p:sp>
      <p:sp>
        <p:nvSpPr>
          <p:cNvPr id="9" name="Rectangle 8">
            <a:extLst>
              <a:ext uri="{FF2B5EF4-FFF2-40B4-BE49-F238E27FC236}">
                <a16:creationId xmlns:a16="http://schemas.microsoft.com/office/drawing/2014/main" id="{EB47D4FE-BBAB-DBFE-7C93-14AF7FDC7197}"/>
              </a:ext>
            </a:extLst>
          </p:cNvPr>
          <p:cNvSpPr/>
          <p:nvPr/>
        </p:nvSpPr>
        <p:spPr>
          <a:xfrm>
            <a:off x="0" y="602673"/>
            <a:ext cx="12192000" cy="124692"/>
          </a:xfrm>
          <a:prstGeom prst="rect">
            <a:avLst/>
          </a:prstGeom>
          <a:solidFill>
            <a:srgbClr val="7030A0">
              <a:alpha val="6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78AE62B-BD38-BEE7-DB7B-090B9F35CA80}"/>
              </a:ext>
            </a:extLst>
          </p:cNvPr>
          <p:cNvSpPr txBox="1"/>
          <p:nvPr/>
        </p:nvSpPr>
        <p:spPr>
          <a:xfrm>
            <a:off x="714695" y="119041"/>
            <a:ext cx="1406667" cy="400110"/>
          </a:xfrm>
          <a:prstGeom prst="rect">
            <a:avLst/>
          </a:prstGeom>
          <a:noFill/>
        </p:spPr>
        <p:txBody>
          <a:bodyPr wrap="none" rtlCol="0">
            <a:spAutoFit/>
          </a:bodyPr>
          <a:lstStyle/>
          <a:p>
            <a:pPr algn="l"/>
            <a:r>
              <a:rPr lang="en-US" sz="2000" b="1" dirty="0">
                <a:solidFill>
                  <a:schemeClr val="accent2">
                    <a:lumMod val="75000"/>
                  </a:schemeClr>
                </a:solidFill>
                <a:latin typeface="Avenir Light" panose="020B0402020203020204" pitchFamily="34" charset="77"/>
              </a:rPr>
              <a:t>Motivation</a:t>
            </a:r>
          </a:p>
        </p:txBody>
      </p:sp>
      <p:sp>
        <p:nvSpPr>
          <p:cNvPr id="11" name="TextBox 10">
            <a:extLst>
              <a:ext uri="{FF2B5EF4-FFF2-40B4-BE49-F238E27FC236}">
                <a16:creationId xmlns:a16="http://schemas.microsoft.com/office/drawing/2014/main" id="{68CF6EBF-875B-7618-BD1A-10D1B62D8C4F}"/>
              </a:ext>
            </a:extLst>
          </p:cNvPr>
          <p:cNvSpPr txBox="1"/>
          <p:nvPr/>
        </p:nvSpPr>
        <p:spPr>
          <a:xfrm>
            <a:off x="2978123" y="119041"/>
            <a:ext cx="596125" cy="369332"/>
          </a:xfrm>
          <a:prstGeom prst="rect">
            <a:avLst/>
          </a:prstGeom>
          <a:noFill/>
        </p:spPr>
        <p:txBody>
          <a:bodyPr wrap="none" rtlCol="0">
            <a:spAutoFit/>
          </a:bodyPr>
          <a:lstStyle/>
          <a:p>
            <a:pPr algn="l"/>
            <a:r>
              <a:rPr lang="en-US" dirty="0">
                <a:latin typeface="Avenir Light" panose="020B0402020203020204" pitchFamily="34" charset="77"/>
              </a:rPr>
              <a:t>Lyra</a:t>
            </a:r>
          </a:p>
        </p:txBody>
      </p:sp>
      <p:sp>
        <p:nvSpPr>
          <p:cNvPr id="12" name="TextBox 11">
            <a:extLst>
              <a:ext uri="{FF2B5EF4-FFF2-40B4-BE49-F238E27FC236}">
                <a16:creationId xmlns:a16="http://schemas.microsoft.com/office/drawing/2014/main" id="{60966DAD-70D5-4300-F0A3-FD96DF8D604D}"/>
              </a:ext>
            </a:extLst>
          </p:cNvPr>
          <p:cNvSpPr txBox="1"/>
          <p:nvPr/>
        </p:nvSpPr>
        <p:spPr>
          <a:xfrm>
            <a:off x="4516178" y="119041"/>
            <a:ext cx="1784719" cy="369332"/>
          </a:xfrm>
          <a:prstGeom prst="rect">
            <a:avLst/>
          </a:prstGeom>
          <a:noFill/>
        </p:spPr>
        <p:txBody>
          <a:bodyPr wrap="none" rtlCol="0">
            <a:spAutoFit/>
          </a:bodyPr>
          <a:lstStyle/>
          <a:p>
            <a:pPr algn="l"/>
            <a:r>
              <a:rPr lang="en-US" dirty="0">
                <a:latin typeface="Avenir Light" panose="020B0402020203020204" pitchFamily="34" charset="77"/>
              </a:rPr>
              <a:t>Structural filters</a:t>
            </a:r>
          </a:p>
        </p:txBody>
      </p:sp>
      <p:sp>
        <p:nvSpPr>
          <p:cNvPr id="13" name="TextBox 12">
            <a:extLst>
              <a:ext uri="{FF2B5EF4-FFF2-40B4-BE49-F238E27FC236}">
                <a16:creationId xmlns:a16="http://schemas.microsoft.com/office/drawing/2014/main" id="{7903CFA2-874B-B035-3A79-6E7429682678}"/>
              </a:ext>
            </a:extLst>
          </p:cNvPr>
          <p:cNvSpPr txBox="1"/>
          <p:nvPr/>
        </p:nvSpPr>
        <p:spPr>
          <a:xfrm>
            <a:off x="7242826" y="119041"/>
            <a:ext cx="1819985" cy="369332"/>
          </a:xfrm>
          <a:prstGeom prst="rect">
            <a:avLst/>
          </a:prstGeom>
          <a:noFill/>
        </p:spPr>
        <p:txBody>
          <a:bodyPr wrap="none" rtlCol="0">
            <a:spAutoFit/>
          </a:bodyPr>
          <a:lstStyle/>
          <a:p>
            <a:pPr algn="l"/>
            <a:r>
              <a:rPr lang="en-US" dirty="0">
                <a:latin typeface="Avenir Light" panose="020B0402020203020204" pitchFamily="34" charset="77"/>
              </a:rPr>
              <a:t>Feasibility study</a:t>
            </a:r>
          </a:p>
        </p:txBody>
      </p:sp>
      <p:sp>
        <p:nvSpPr>
          <p:cNvPr id="14" name="Rectangle 13">
            <a:extLst>
              <a:ext uri="{FF2B5EF4-FFF2-40B4-BE49-F238E27FC236}">
                <a16:creationId xmlns:a16="http://schemas.microsoft.com/office/drawing/2014/main" id="{FB9B39FF-16DD-70DD-CC1D-97E1DB0B259A}"/>
              </a:ext>
            </a:extLst>
          </p:cNvPr>
          <p:cNvSpPr/>
          <p:nvPr/>
        </p:nvSpPr>
        <p:spPr>
          <a:xfrm>
            <a:off x="374073" y="561687"/>
            <a:ext cx="2036193" cy="81971"/>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7061005-E03D-5A45-244E-0854BA726291}"/>
              </a:ext>
            </a:extLst>
          </p:cNvPr>
          <p:cNvSpPr txBox="1"/>
          <p:nvPr/>
        </p:nvSpPr>
        <p:spPr>
          <a:xfrm>
            <a:off x="10004740" y="119041"/>
            <a:ext cx="1393971" cy="369332"/>
          </a:xfrm>
          <a:prstGeom prst="rect">
            <a:avLst/>
          </a:prstGeom>
          <a:noFill/>
        </p:spPr>
        <p:txBody>
          <a:bodyPr wrap="none" rtlCol="0">
            <a:spAutoFit/>
          </a:bodyPr>
          <a:lstStyle/>
          <a:p>
            <a:pPr algn="l"/>
            <a:r>
              <a:rPr lang="en-US" dirty="0">
                <a:latin typeface="Avenir Light" panose="020B0402020203020204" pitchFamily="34" charset="77"/>
              </a:rPr>
              <a:t>Future work</a:t>
            </a:r>
          </a:p>
        </p:txBody>
      </p:sp>
      <p:sp>
        <p:nvSpPr>
          <p:cNvPr id="16" name="TextBox 15">
            <a:extLst>
              <a:ext uri="{FF2B5EF4-FFF2-40B4-BE49-F238E27FC236}">
                <a16:creationId xmlns:a16="http://schemas.microsoft.com/office/drawing/2014/main" id="{6DEAFDC8-FB70-441D-96F0-ECBE9D202361}"/>
              </a:ext>
            </a:extLst>
          </p:cNvPr>
          <p:cNvSpPr txBox="1"/>
          <p:nvPr/>
        </p:nvSpPr>
        <p:spPr>
          <a:xfrm>
            <a:off x="10004740" y="119041"/>
            <a:ext cx="1327608" cy="369332"/>
          </a:xfrm>
          <a:prstGeom prst="rect">
            <a:avLst/>
          </a:prstGeom>
          <a:solidFill>
            <a:schemeClr val="bg1"/>
          </a:solidFill>
        </p:spPr>
        <p:txBody>
          <a:bodyPr wrap="none" rtlCol="0">
            <a:spAutoFit/>
          </a:bodyPr>
          <a:lstStyle/>
          <a:p>
            <a:pPr algn="l"/>
            <a:r>
              <a:rPr lang="en-US" dirty="0">
                <a:latin typeface="Avenir Light" panose="020B0402020203020204" pitchFamily="34" charset="77"/>
              </a:rPr>
              <a:t>Conclusion</a:t>
            </a:r>
          </a:p>
        </p:txBody>
      </p:sp>
      <p:sp>
        <p:nvSpPr>
          <p:cNvPr id="4" name="Rectangle 3">
            <a:extLst>
              <a:ext uri="{FF2B5EF4-FFF2-40B4-BE49-F238E27FC236}">
                <a16:creationId xmlns:a16="http://schemas.microsoft.com/office/drawing/2014/main" id="{08A68258-D516-1C70-B0FD-62AA8D093B54}"/>
              </a:ext>
            </a:extLst>
          </p:cNvPr>
          <p:cNvSpPr/>
          <p:nvPr/>
        </p:nvSpPr>
        <p:spPr>
          <a:xfrm>
            <a:off x="0" y="4879575"/>
            <a:ext cx="12192000" cy="1544508"/>
          </a:xfrm>
          <a:prstGeom prst="rect">
            <a:avLst/>
          </a:prstGeom>
          <a:solidFill>
            <a:schemeClr val="accent2">
              <a:lumMod val="75000"/>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Roboto" panose="02000000000000000000" pitchFamily="2" charset="0"/>
                <a:ea typeface="Roboto" panose="02000000000000000000" pitchFamily="2" charset="0"/>
              </a:rPr>
              <a:t>We are surrounded by plethora of acoustic information</a:t>
            </a:r>
          </a:p>
        </p:txBody>
      </p:sp>
    </p:spTree>
    <p:extLst>
      <p:ext uri="{BB962C8B-B14F-4D97-AF65-F5344CB8AC3E}">
        <p14:creationId xmlns:p14="http://schemas.microsoft.com/office/powerpoint/2010/main" val="256789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43C0D5-8CCB-D2E7-1871-FF24E2D6BD16}"/>
              </a:ext>
            </a:extLst>
          </p:cNvPr>
          <p:cNvSpPr/>
          <p:nvPr/>
        </p:nvSpPr>
        <p:spPr>
          <a:xfrm>
            <a:off x="0" y="602673"/>
            <a:ext cx="12192000" cy="124692"/>
          </a:xfrm>
          <a:prstGeom prst="rect">
            <a:avLst/>
          </a:prstGeom>
          <a:solidFill>
            <a:srgbClr val="7030A0">
              <a:alpha val="6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6E6DA61-E95A-A507-9AF6-D9E94AD74DA6}"/>
              </a:ext>
            </a:extLst>
          </p:cNvPr>
          <p:cNvSpPr txBox="1"/>
          <p:nvPr/>
        </p:nvSpPr>
        <p:spPr>
          <a:xfrm>
            <a:off x="748148" y="119041"/>
            <a:ext cx="1288045" cy="369332"/>
          </a:xfrm>
          <a:prstGeom prst="rect">
            <a:avLst/>
          </a:prstGeom>
          <a:noFill/>
        </p:spPr>
        <p:txBody>
          <a:bodyPr wrap="none" rtlCol="0">
            <a:spAutoFit/>
          </a:bodyPr>
          <a:lstStyle/>
          <a:p>
            <a:pPr algn="l"/>
            <a:r>
              <a:rPr lang="en-US" dirty="0">
                <a:latin typeface="Avenir Light" panose="020B0402020203020204" pitchFamily="34" charset="77"/>
              </a:rPr>
              <a:t>Motivation</a:t>
            </a:r>
          </a:p>
        </p:txBody>
      </p:sp>
      <p:sp>
        <p:nvSpPr>
          <p:cNvPr id="8" name="TextBox 7">
            <a:extLst>
              <a:ext uri="{FF2B5EF4-FFF2-40B4-BE49-F238E27FC236}">
                <a16:creationId xmlns:a16="http://schemas.microsoft.com/office/drawing/2014/main" id="{C8FE1D1D-069B-91FA-2B17-0113E7FA62B3}"/>
              </a:ext>
            </a:extLst>
          </p:cNvPr>
          <p:cNvSpPr txBox="1"/>
          <p:nvPr/>
        </p:nvSpPr>
        <p:spPr>
          <a:xfrm>
            <a:off x="2933519" y="119041"/>
            <a:ext cx="640047" cy="400110"/>
          </a:xfrm>
          <a:prstGeom prst="rect">
            <a:avLst/>
          </a:prstGeom>
          <a:noFill/>
        </p:spPr>
        <p:txBody>
          <a:bodyPr wrap="none" rtlCol="0">
            <a:spAutoFit/>
          </a:bodyPr>
          <a:lstStyle/>
          <a:p>
            <a:pPr algn="l"/>
            <a:r>
              <a:rPr lang="en-US" sz="2000" b="1" dirty="0">
                <a:solidFill>
                  <a:schemeClr val="accent2">
                    <a:lumMod val="75000"/>
                  </a:schemeClr>
                </a:solidFill>
                <a:latin typeface="Avenir Light" panose="020B0402020203020204" pitchFamily="34" charset="77"/>
              </a:rPr>
              <a:t>Lyra</a:t>
            </a:r>
          </a:p>
        </p:txBody>
      </p:sp>
      <p:sp>
        <p:nvSpPr>
          <p:cNvPr id="9" name="TextBox 8">
            <a:extLst>
              <a:ext uri="{FF2B5EF4-FFF2-40B4-BE49-F238E27FC236}">
                <a16:creationId xmlns:a16="http://schemas.microsoft.com/office/drawing/2014/main" id="{A760B425-D642-0D07-8C04-E5DBC7E2F4CB}"/>
              </a:ext>
            </a:extLst>
          </p:cNvPr>
          <p:cNvSpPr txBox="1"/>
          <p:nvPr/>
        </p:nvSpPr>
        <p:spPr>
          <a:xfrm>
            <a:off x="4516178" y="119041"/>
            <a:ext cx="1784719" cy="369332"/>
          </a:xfrm>
          <a:prstGeom prst="rect">
            <a:avLst/>
          </a:prstGeom>
          <a:noFill/>
        </p:spPr>
        <p:txBody>
          <a:bodyPr wrap="none" rtlCol="0">
            <a:spAutoFit/>
          </a:bodyPr>
          <a:lstStyle/>
          <a:p>
            <a:pPr algn="l"/>
            <a:r>
              <a:rPr lang="en-US" dirty="0">
                <a:latin typeface="Avenir Light" panose="020B0402020203020204" pitchFamily="34" charset="77"/>
              </a:rPr>
              <a:t>Structural filters</a:t>
            </a:r>
          </a:p>
        </p:txBody>
      </p:sp>
      <p:sp>
        <p:nvSpPr>
          <p:cNvPr id="10" name="TextBox 9">
            <a:extLst>
              <a:ext uri="{FF2B5EF4-FFF2-40B4-BE49-F238E27FC236}">
                <a16:creationId xmlns:a16="http://schemas.microsoft.com/office/drawing/2014/main" id="{D9DE9658-E6B5-3E50-5F82-A0486B89DFB4}"/>
              </a:ext>
            </a:extLst>
          </p:cNvPr>
          <p:cNvSpPr txBox="1"/>
          <p:nvPr/>
        </p:nvSpPr>
        <p:spPr>
          <a:xfrm>
            <a:off x="7242826" y="119041"/>
            <a:ext cx="1819985" cy="369332"/>
          </a:xfrm>
          <a:prstGeom prst="rect">
            <a:avLst/>
          </a:prstGeom>
          <a:noFill/>
        </p:spPr>
        <p:txBody>
          <a:bodyPr wrap="none" rtlCol="0">
            <a:spAutoFit/>
          </a:bodyPr>
          <a:lstStyle/>
          <a:p>
            <a:pPr algn="l"/>
            <a:r>
              <a:rPr lang="en-US" dirty="0">
                <a:latin typeface="Avenir Light" panose="020B0402020203020204" pitchFamily="34" charset="77"/>
              </a:rPr>
              <a:t>Feasibility study</a:t>
            </a:r>
          </a:p>
        </p:txBody>
      </p:sp>
      <p:sp>
        <p:nvSpPr>
          <p:cNvPr id="2" name="Rectangle 1">
            <a:extLst>
              <a:ext uri="{FF2B5EF4-FFF2-40B4-BE49-F238E27FC236}">
                <a16:creationId xmlns:a16="http://schemas.microsoft.com/office/drawing/2014/main" id="{FC1D61B7-9C6D-99A5-030D-683AA76E8342}"/>
              </a:ext>
            </a:extLst>
          </p:cNvPr>
          <p:cNvSpPr/>
          <p:nvPr/>
        </p:nvSpPr>
        <p:spPr>
          <a:xfrm>
            <a:off x="2258628" y="561687"/>
            <a:ext cx="2036193" cy="81971"/>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A816353-72D5-5C1D-64ED-EE2FDCC90E34}"/>
              </a:ext>
            </a:extLst>
          </p:cNvPr>
          <p:cNvSpPr txBox="1"/>
          <p:nvPr/>
        </p:nvSpPr>
        <p:spPr>
          <a:xfrm>
            <a:off x="10004740" y="119041"/>
            <a:ext cx="1393971" cy="369332"/>
          </a:xfrm>
          <a:prstGeom prst="rect">
            <a:avLst/>
          </a:prstGeom>
          <a:noFill/>
        </p:spPr>
        <p:txBody>
          <a:bodyPr wrap="none" rtlCol="0">
            <a:spAutoFit/>
          </a:bodyPr>
          <a:lstStyle/>
          <a:p>
            <a:pPr algn="l"/>
            <a:r>
              <a:rPr lang="en-US" dirty="0">
                <a:latin typeface="Avenir Light" panose="020B0402020203020204" pitchFamily="34" charset="77"/>
              </a:rPr>
              <a:t>Future work</a:t>
            </a:r>
          </a:p>
        </p:txBody>
      </p:sp>
      <p:sp>
        <p:nvSpPr>
          <p:cNvPr id="68" name="TextBox 67">
            <a:extLst>
              <a:ext uri="{FF2B5EF4-FFF2-40B4-BE49-F238E27FC236}">
                <a16:creationId xmlns:a16="http://schemas.microsoft.com/office/drawing/2014/main" id="{0C49C3BF-A0DF-3B60-2366-7D42E878CBA9}"/>
              </a:ext>
            </a:extLst>
          </p:cNvPr>
          <p:cNvSpPr txBox="1"/>
          <p:nvPr/>
        </p:nvSpPr>
        <p:spPr>
          <a:xfrm>
            <a:off x="374168" y="934988"/>
            <a:ext cx="2775577" cy="461665"/>
          </a:xfrm>
          <a:prstGeom prst="rect">
            <a:avLst/>
          </a:prstGeom>
          <a:noFill/>
        </p:spPr>
        <p:txBody>
          <a:bodyPr wrap="square" rtlCol="0">
            <a:spAutoFit/>
          </a:bodyPr>
          <a:lstStyle/>
          <a:p>
            <a:pPr algn="l"/>
            <a:r>
              <a:rPr lang="en-US" sz="2400" dirty="0">
                <a:solidFill>
                  <a:schemeClr val="accent2">
                    <a:lumMod val="75000"/>
                  </a:schemeClr>
                </a:solidFill>
                <a:latin typeface="Avenir Light" panose="020B0402020203020204" pitchFamily="34" charset="77"/>
              </a:rPr>
              <a:t>Typical approach:</a:t>
            </a:r>
          </a:p>
        </p:txBody>
      </p:sp>
      <p:grpSp>
        <p:nvGrpSpPr>
          <p:cNvPr id="100" name="Group 99">
            <a:extLst>
              <a:ext uri="{FF2B5EF4-FFF2-40B4-BE49-F238E27FC236}">
                <a16:creationId xmlns:a16="http://schemas.microsoft.com/office/drawing/2014/main" id="{A3E4AB97-6A4B-70AE-3E0D-FB9CD77081CB}"/>
              </a:ext>
            </a:extLst>
          </p:cNvPr>
          <p:cNvGrpSpPr/>
          <p:nvPr/>
        </p:nvGrpSpPr>
        <p:grpSpPr>
          <a:xfrm>
            <a:off x="3031188" y="1017460"/>
            <a:ext cx="940508" cy="307777"/>
            <a:chOff x="7242826" y="912893"/>
            <a:chExt cx="1226227" cy="401278"/>
          </a:xfrm>
        </p:grpSpPr>
        <p:pic>
          <p:nvPicPr>
            <p:cNvPr id="93" name="Picture 2" descr="21,102 Battery Life Images, Stock Photos &amp; Vectors | Shutterstock">
              <a:extLst>
                <a:ext uri="{FF2B5EF4-FFF2-40B4-BE49-F238E27FC236}">
                  <a16:creationId xmlns:a16="http://schemas.microsoft.com/office/drawing/2014/main" id="{D9A8CC3C-F322-982F-FE57-4EBA580B6562}"/>
                </a:ext>
              </a:extLst>
            </p:cNvPr>
            <p:cNvPicPr>
              <a:picLocks noChangeAspect="1" noChangeArrowheads="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6457"/>
                      </a14:imgEffect>
                      <a14:imgEffect>
                        <a14:saturation sat="385000"/>
                      </a14:imgEffect>
                    </a14:imgLayer>
                  </a14:imgProps>
                </a:ext>
                <a:ext uri="{28A0092B-C50C-407E-A947-70E740481C1C}">
                  <a14:useLocalDpi xmlns:a14="http://schemas.microsoft.com/office/drawing/2010/main" val="0"/>
                </a:ext>
              </a:extLst>
            </a:blip>
            <a:srcRect l="17676" t="7824" r="68025" b="13661"/>
            <a:stretch/>
          </p:blipFill>
          <p:spPr bwMode="auto">
            <a:xfrm rot="5400000">
              <a:off x="7324178" y="850728"/>
              <a:ext cx="328186" cy="490890"/>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0BE54A91-E9A6-5E19-5160-DB1742C3D4A1}"/>
                </a:ext>
              </a:extLst>
            </p:cNvPr>
            <p:cNvSpPr txBox="1"/>
            <p:nvPr/>
          </p:nvSpPr>
          <p:spPr>
            <a:xfrm>
              <a:off x="7590842" y="912893"/>
              <a:ext cx="878211" cy="401278"/>
            </a:xfrm>
            <a:prstGeom prst="rect">
              <a:avLst/>
            </a:prstGeom>
            <a:noFill/>
          </p:spPr>
          <p:txBody>
            <a:bodyPr wrap="none" rtlCol="0">
              <a:spAutoFit/>
            </a:bodyPr>
            <a:lstStyle/>
            <a:p>
              <a:pPr algn="ctr"/>
              <a:r>
                <a:rPr lang="en-US" sz="1400" b="1" dirty="0">
                  <a:solidFill>
                    <a:schemeClr val="accent2">
                      <a:lumMod val="75000"/>
                    </a:schemeClr>
                  </a:solidFill>
                  <a:latin typeface="Avenir Light" panose="020B0402020203020204" pitchFamily="34" charset="77"/>
                </a:rPr>
                <a:t> hours</a:t>
              </a:r>
            </a:p>
          </p:txBody>
        </p:sp>
      </p:grpSp>
      <p:sp>
        <p:nvSpPr>
          <p:cNvPr id="97" name="TextBox 96">
            <a:extLst>
              <a:ext uri="{FF2B5EF4-FFF2-40B4-BE49-F238E27FC236}">
                <a16:creationId xmlns:a16="http://schemas.microsoft.com/office/drawing/2014/main" id="{F0FFCCB4-53F3-249A-73CD-912FCE732EFD}"/>
              </a:ext>
            </a:extLst>
          </p:cNvPr>
          <p:cNvSpPr txBox="1"/>
          <p:nvPr/>
        </p:nvSpPr>
        <p:spPr>
          <a:xfrm>
            <a:off x="438438" y="3172565"/>
            <a:ext cx="2636047" cy="556324"/>
          </a:xfrm>
          <a:prstGeom prst="rect">
            <a:avLst/>
          </a:prstGeom>
          <a:noFill/>
        </p:spPr>
        <p:txBody>
          <a:bodyPr wrap="none" rtlCol="0">
            <a:spAutoFit/>
          </a:bodyPr>
          <a:lstStyle/>
          <a:p>
            <a:pPr algn="l"/>
            <a:r>
              <a:rPr lang="en-US" sz="2400" b="1" i="1" dirty="0">
                <a:solidFill>
                  <a:schemeClr val="accent6">
                    <a:lumMod val="75000"/>
                  </a:schemeClr>
                </a:solidFill>
                <a:latin typeface="Avenir Light" panose="020B0402020203020204" pitchFamily="34" charset="77"/>
              </a:rPr>
              <a:t>Lyra</a:t>
            </a:r>
            <a:r>
              <a:rPr lang="en-US" sz="2400" dirty="0">
                <a:solidFill>
                  <a:schemeClr val="accent6">
                    <a:lumMod val="75000"/>
                  </a:schemeClr>
                </a:solidFill>
                <a:latin typeface="Avenir Light" panose="020B0402020203020204" pitchFamily="34" charset="77"/>
              </a:rPr>
              <a:t> approach:</a:t>
            </a:r>
          </a:p>
        </p:txBody>
      </p:sp>
      <p:grpSp>
        <p:nvGrpSpPr>
          <p:cNvPr id="103" name="Group 102">
            <a:extLst>
              <a:ext uri="{FF2B5EF4-FFF2-40B4-BE49-F238E27FC236}">
                <a16:creationId xmlns:a16="http://schemas.microsoft.com/office/drawing/2014/main" id="{47C8F1D7-8C11-AC12-6038-7B708D407435}"/>
              </a:ext>
            </a:extLst>
          </p:cNvPr>
          <p:cNvGrpSpPr/>
          <p:nvPr/>
        </p:nvGrpSpPr>
        <p:grpSpPr>
          <a:xfrm>
            <a:off x="2558207" y="3194443"/>
            <a:ext cx="1405544" cy="395475"/>
            <a:chOff x="2679705" y="3643164"/>
            <a:chExt cx="1166391" cy="328185"/>
          </a:xfrm>
        </p:grpSpPr>
        <p:pic>
          <p:nvPicPr>
            <p:cNvPr id="4" name="Picture 2" descr="21,102 Battery Life Images, Stock Photos &amp; Vectors | Shutterstock">
              <a:extLst>
                <a:ext uri="{FF2B5EF4-FFF2-40B4-BE49-F238E27FC236}">
                  <a16:creationId xmlns:a16="http://schemas.microsoft.com/office/drawing/2014/main" id="{5B5EB166-8768-2C5B-55DA-074CBDD94A7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4889" t="7824" r="813" b="13661"/>
            <a:stretch/>
          </p:blipFill>
          <p:spPr bwMode="auto">
            <a:xfrm rot="5400000">
              <a:off x="2761056" y="3561813"/>
              <a:ext cx="328185" cy="490888"/>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a16="http://schemas.microsoft.com/office/drawing/2014/main" id="{4AC34476-6B08-C480-979E-CCE68A829FFE}"/>
                </a:ext>
              </a:extLst>
            </p:cNvPr>
            <p:cNvSpPr txBox="1"/>
            <p:nvPr/>
          </p:nvSpPr>
          <p:spPr>
            <a:xfrm>
              <a:off x="3127334" y="3662750"/>
              <a:ext cx="718762" cy="280949"/>
            </a:xfrm>
            <a:prstGeom prst="rect">
              <a:avLst/>
            </a:prstGeom>
            <a:noFill/>
          </p:spPr>
          <p:txBody>
            <a:bodyPr wrap="none" rtlCol="0">
              <a:spAutoFit/>
            </a:bodyPr>
            <a:lstStyle/>
            <a:p>
              <a:pPr algn="ctr"/>
              <a:r>
                <a:rPr lang="en-US" sz="1600" b="1" dirty="0">
                  <a:solidFill>
                    <a:schemeClr val="accent6">
                      <a:lumMod val="75000"/>
                      <a:alpha val="70000"/>
                    </a:schemeClr>
                  </a:solidFill>
                  <a:latin typeface="Avenir Light" panose="020B0402020203020204" pitchFamily="34" charset="77"/>
                </a:rPr>
                <a:t>months</a:t>
              </a:r>
            </a:p>
          </p:txBody>
        </p:sp>
      </p:grpSp>
      <p:grpSp>
        <p:nvGrpSpPr>
          <p:cNvPr id="26" name="Group 25">
            <a:extLst>
              <a:ext uri="{FF2B5EF4-FFF2-40B4-BE49-F238E27FC236}">
                <a16:creationId xmlns:a16="http://schemas.microsoft.com/office/drawing/2014/main" id="{FEABBF31-A38E-AE5B-B476-E90F868226B5}"/>
              </a:ext>
            </a:extLst>
          </p:cNvPr>
          <p:cNvGrpSpPr/>
          <p:nvPr/>
        </p:nvGrpSpPr>
        <p:grpSpPr>
          <a:xfrm>
            <a:off x="4423185" y="4460728"/>
            <a:ext cx="886876" cy="1077716"/>
            <a:chOff x="5403509" y="4720161"/>
            <a:chExt cx="894564" cy="1221055"/>
          </a:xfrm>
        </p:grpSpPr>
        <p:pic>
          <p:nvPicPr>
            <p:cNvPr id="27" name="Picture 2" descr="Sine Wave Icons - Free SVG &amp; PNG Sine Wave Images - Noun Project">
              <a:extLst>
                <a:ext uri="{FF2B5EF4-FFF2-40B4-BE49-F238E27FC236}">
                  <a16:creationId xmlns:a16="http://schemas.microsoft.com/office/drawing/2014/main" id="{328944A6-73C3-142E-9718-2F145C9F24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3509" y="4720161"/>
              <a:ext cx="894564" cy="894564"/>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840C7EE0-9BB1-3739-CC5E-6DF9D084120A}"/>
                </a:ext>
              </a:extLst>
            </p:cNvPr>
            <p:cNvGrpSpPr/>
            <p:nvPr/>
          </p:nvGrpSpPr>
          <p:grpSpPr>
            <a:xfrm>
              <a:off x="5464659" y="4859118"/>
              <a:ext cx="727470" cy="1082098"/>
              <a:chOff x="5452547" y="4859118"/>
              <a:chExt cx="727470" cy="1082098"/>
            </a:xfrm>
          </p:grpSpPr>
          <p:pic>
            <p:nvPicPr>
              <p:cNvPr id="29" name="Picture 2" descr="Sine Wave Icons - Free SVG &amp; PNG Sine Wave Images - Noun Project">
                <a:extLst>
                  <a:ext uri="{FF2B5EF4-FFF2-40B4-BE49-F238E27FC236}">
                    <a16:creationId xmlns:a16="http://schemas.microsoft.com/office/drawing/2014/main" id="{2959822C-EAC5-9EF6-B91C-D0A954ACD4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52547" y="4859118"/>
                <a:ext cx="602325" cy="108209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ine Wave Icons - Free SVG &amp; PNG Sine Wave Images - Noun Project">
                <a:extLst>
                  <a:ext uri="{FF2B5EF4-FFF2-40B4-BE49-F238E27FC236}">
                    <a16:creationId xmlns:a16="http://schemas.microsoft.com/office/drawing/2014/main" id="{EB65331C-E889-5C20-94BE-28C1C83C049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 r="40753"/>
              <a:stretch/>
            </p:blipFill>
            <p:spPr bwMode="auto">
              <a:xfrm>
                <a:off x="5823163" y="4859118"/>
                <a:ext cx="356854" cy="1082098"/>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07" name="Picture 20" descr="Person Speaking Icon Images – Browse 202,022 Stock Photos, Vectors, and  Video | Adobe Stock">
            <a:extLst>
              <a:ext uri="{FF2B5EF4-FFF2-40B4-BE49-F238E27FC236}">
                <a16:creationId xmlns:a16="http://schemas.microsoft.com/office/drawing/2014/main" id="{1D8E9C5B-867D-94C1-D20B-E786D0960D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168" y="4019285"/>
            <a:ext cx="1420680" cy="1316292"/>
          </a:xfrm>
          <a:prstGeom prst="rect">
            <a:avLst/>
          </a:prstGeom>
          <a:noFill/>
          <a:extLst>
            <a:ext uri="{909E8E84-426E-40DD-AFC4-6F175D3DCCD1}">
              <a14:hiddenFill xmlns:a14="http://schemas.microsoft.com/office/drawing/2010/main">
                <a:solidFill>
                  <a:srgbClr val="FFFFFF"/>
                </a:solidFill>
              </a14:hiddenFill>
            </a:ext>
          </a:extLst>
        </p:spPr>
      </p:pic>
      <p:sp>
        <p:nvSpPr>
          <p:cNvPr id="108" name="Right Arrow 107">
            <a:extLst>
              <a:ext uri="{FF2B5EF4-FFF2-40B4-BE49-F238E27FC236}">
                <a16:creationId xmlns:a16="http://schemas.microsoft.com/office/drawing/2014/main" id="{3F959CD1-EC4A-B0C5-CE6D-227DFCBAA386}"/>
              </a:ext>
            </a:extLst>
          </p:cNvPr>
          <p:cNvSpPr/>
          <p:nvPr/>
        </p:nvSpPr>
        <p:spPr>
          <a:xfrm>
            <a:off x="1888024" y="4497483"/>
            <a:ext cx="476815" cy="257417"/>
          </a:xfrm>
          <a:prstGeom prst="rightArrow">
            <a:avLst/>
          </a:prstGeom>
          <a:solidFill>
            <a:schemeClr val="accent6"/>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a:extLst>
              <a:ext uri="{FF2B5EF4-FFF2-40B4-BE49-F238E27FC236}">
                <a16:creationId xmlns:a16="http://schemas.microsoft.com/office/drawing/2014/main" id="{576D0C3B-E452-0847-BA19-9CDB45FE34B2}"/>
              </a:ext>
            </a:extLst>
          </p:cNvPr>
          <p:cNvSpPr txBox="1"/>
          <p:nvPr/>
        </p:nvSpPr>
        <p:spPr>
          <a:xfrm>
            <a:off x="570537" y="5411481"/>
            <a:ext cx="824011" cy="407970"/>
          </a:xfrm>
          <a:prstGeom prst="rect">
            <a:avLst/>
          </a:prstGeom>
          <a:noFill/>
        </p:spPr>
        <p:txBody>
          <a:bodyPr wrap="none" rtlCol="0">
            <a:spAutoFit/>
          </a:bodyPr>
          <a:lstStyle/>
          <a:p>
            <a:pPr algn="ctr"/>
            <a:r>
              <a:rPr lang="en-US" sz="1600" dirty="0">
                <a:latin typeface="Avenir Light" panose="020B0402020203020204" pitchFamily="34" charset="77"/>
              </a:rPr>
              <a:t>Event</a:t>
            </a:r>
          </a:p>
        </p:txBody>
      </p:sp>
      <p:sp>
        <p:nvSpPr>
          <p:cNvPr id="125" name="Right Arrow 124">
            <a:extLst>
              <a:ext uri="{FF2B5EF4-FFF2-40B4-BE49-F238E27FC236}">
                <a16:creationId xmlns:a16="http://schemas.microsoft.com/office/drawing/2014/main" id="{53200FEE-FD12-B6E7-A0AF-533FB5DBA8BC}"/>
              </a:ext>
            </a:extLst>
          </p:cNvPr>
          <p:cNvSpPr/>
          <p:nvPr/>
        </p:nvSpPr>
        <p:spPr>
          <a:xfrm>
            <a:off x="9627999" y="4484316"/>
            <a:ext cx="476815" cy="257417"/>
          </a:xfrm>
          <a:prstGeom prst="rightArrow">
            <a:avLst/>
          </a:prstGeom>
          <a:solidFill>
            <a:schemeClr val="accent6"/>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0" descr="Electricity Icon Free Vector - SuperAwesomeVectors | Electric icon, Paint  icon, Icon">
            <a:extLst>
              <a:ext uri="{FF2B5EF4-FFF2-40B4-BE49-F238E27FC236}">
                <a16:creationId xmlns:a16="http://schemas.microsoft.com/office/drawing/2014/main" id="{E32BAC1C-B5AB-59FB-83EF-A7236DC601EA}"/>
              </a:ext>
            </a:extLst>
          </p:cNvPr>
          <p:cNvPicPr>
            <a:picLocks noChangeAspect="1" noChangeArrowheads="1"/>
          </p:cNvPicPr>
          <p:nvPr/>
        </p:nvPicPr>
        <p:blipFill rotWithShape="1">
          <a:blip r:embed="rId8">
            <a:duotone>
              <a:schemeClr val="accent6">
                <a:shade val="45000"/>
                <a:satMod val="135000"/>
              </a:schemeClr>
              <a:prstClr val="white"/>
            </a:duotone>
            <a:extLst>
              <a:ext uri="{28A0092B-C50C-407E-A947-70E740481C1C}">
                <a14:useLocalDpi xmlns:a14="http://schemas.microsoft.com/office/drawing/2010/main" val="0"/>
              </a:ext>
            </a:extLst>
          </a:blip>
          <a:srcRect l="22405" r="24469"/>
          <a:stretch/>
        </p:blipFill>
        <p:spPr bwMode="auto">
          <a:xfrm>
            <a:off x="2585866" y="3859464"/>
            <a:ext cx="433514" cy="5349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4" descr="Pipes Icons - Free SVG &amp; PNG Pipes Images - Noun Project">
            <a:extLst>
              <a:ext uri="{FF2B5EF4-FFF2-40B4-BE49-F238E27FC236}">
                <a16:creationId xmlns:a16="http://schemas.microsoft.com/office/drawing/2014/main" id="{63B7CD6E-C316-1278-AB2E-416E16F6BAD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100000"/>
                    </a14:imgEffect>
                  </a14:imgLayer>
                </a14:imgProps>
              </a:ext>
              <a:ext uri="{28A0092B-C50C-407E-A947-70E740481C1C}">
                <a14:useLocalDpi xmlns:a14="http://schemas.microsoft.com/office/drawing/2010/main" val="0"/>
              </a:ext>
            </a:extLst>
          </a:blip>
          <a:srcRect/>
          <a:stretch>
            <a:fillRect/>
          </a:stretch>
        </p:blipFill>
        <p:spPr bwMode="auto">
          <a:xfrm rot="1894317">
            <a:off x="2717066" y="4016005"/>
            <a:ext cx="1259025" cy="11665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Microphone - Free technology icons">
            <a:extLst>
              <a:ext uri="{FF2B5EF4-FFF2-40B4-BE49-F238E27FC236}">
                <a16:creationId xmlns:a16="http://schemas.microsoft.com/office/drawing/2014/main" id="{FEB5389A-D5A9-3637-4BA7-7DCE4045FF9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76203" y="4277537"/>
            <a:ext cx="335376" cy="3107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Microphone - Free technology icons">
            <a:extLst>
              <a:ext uri="{FF2B5EF4-FFF2-40B4-BE49-F238E27FC236}">
                <a16:creationId xmlns:a16="http://schemas.microsoft.com/office/drawing/2014/main" id="{CF236DD5-AB18-3941-0382-B1841E3033E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23815" y="4604255"/>
            <a:ext cx="335376" cy="310733"/>
          </a:xfrm>
          <a:prstGeom prst="rect">
            <a:avLst/>
          </a:prstGeom>
          <a:noFill/>
          <a:extLst>
            <a:ext uri="{909E8E84-426E-40DD-AFC4-6F175D3DCCD1}">
              <a14:hiddenFill xmlns:a14="http://schemas.microsoft.com/office/drawing/2010/main">
                <a:solidFill>
                  <a:srgbClr val="FFFFFF"/>
                </a:solidFill>
              </a14:hiddenFill>
            </a:ext>
          </a:extLst>
        </p:spPr>
      </p:pic>
      <p:sp>
        <p:nvSpPr>
          <p:cNvPr id="14" name="Right Arrow 13">
            <a:extLst>
              <a:ext uri="{FF2B5EF4-FFF2-40B4-BE49-F238E27FC236}">
                <a16:creationId xmlns:a16="http://schemas.microsoft.com/office/drawing/2014/main" id="{21BBDC57-C9E7-0D90-924C-5B5AC7540691}"/>
              </a:ext>
            </a:extLst>
          </p:cNvPr>
          <p:cNvSpPr/>
          <p:nvPr/>
        </p:nvSpPr>
        <p:spPr>
          <a:xfrm>
            <a:off x="4660134" y="4487386"/>
            <a:ext cx="476815" cy="257417"/>
          </a:xfrm>
          <a:prstGeom prst="rightArrow">
            <a:avLst/>
          </a:prstGeom>
          <a:solidFill>
            <a:schemeClr val="accent6"/>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DA347FA-994C-93E7-D3F8-C7EAAFF2B7AF}"/>
              </a:ext>
            </a:extLst>
          </p:cNvPr>
          <p:cNvSpPr txBox="1"/>
          <p:nvPr/>
        </p:nvSpPr>
        <p:spPr>
          <a:xfrm>
            <a:off x="2289264" y="5263129"/>
            <a:ext cx="2128186" cy="704676"/>
          </a:xfrm>
          <a:prstGeom prst="rect">
            <a:avLst/>
          </a:prstGeom>
          <a:noFill/>
        </p:spPr>
        <p:txBody>
          <a:bodyPr wrap="none" rtlCol="0">
            <a:spAutoFit/>
          </a:bodyPr>
          <a:lstStyle/>
          <a:p>
            <a:pPr algn="ctr"/>
            <a:r>
              <a:rPr lang="en-US" sz="1600" dirty="0">
                <a:latin typeface="Avenir Light" panose="020B0402020203020204" pitchFamily="34" charset="77"/>
              </a:rPr>
              <a:t>Structural filters</a:t>
            </a:r>
          </a:p>
          <a:p>
            <a:pPr algn="ctr"/>
            <a:r>
              <a:rPr lang="en-US" sz="1600" dirty="0">
                <a:latin typeface="Avenir Light" panose="020B0402020203020204" pitchFamily="34" charset="77"/>
              </a:rPr>
              <a:t>with microphones</a:t>
            </a:r>
          </a:p>
        </p:txBody>
      </p:sp>
      <p:sp>
        <p:nvSpPr>
          <p:cNvPr id="105" name="Rounded Rectangle 104">
            <a:extLst>
              <a:ext uri="{FF2B5EF4-FFF2-40B4-BE49-F238E27FC236}">
                <a16:creationId xmlns:a16="http://schemas.microsoft.com/office/drawing/2014/main" id="{232494F3-A76B-F9E4-3965-F0C4A2D4F6AD}"/>
              </a:ext>
            </a:extLst>
          </p:cNvPr>
          <p:cNvSpPr/>
          <p:nvPr/>
        </p:nvSpPr>
        <p:spPr>
          <a:xfrm>
            <a:off x="374168" y="3732561"/>
            <a:ext cx="11566020" cy="2320327"/>
          </a:xfrm>
          <a:prstGeom prst="roundRect">
            <a:avLst/>
          </a:prstGeom>
          <a:noFill/>
          <a:ln w="254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E6B237C5-4DD8-6574-FF3B-BAD2CD6DB851}"/>
              </a:ext>
            </a:extLst>
          </p:cNvPr>
          <p:cNvGrpSpPr/>
          <p:nvPr/>
        </p:nvGrpSpPr>
        <p:grpSpPr>
          <a:xfrm>
            <a:off x="10214902" y="4045930"/>
            <a:ext cx="1295717" cy="1156184"/>
            <a:chOff x="9541071" y="4519481"/>
            <a:chExt cx="1075250" cy="959459"/>
          </a:xfrm>
        </p:grpSpPr>
        <p:pic>
          <p:nvPicPr>
            <p:cNvPr id="33" name="Picture 2" descr="Processor Icon Vector Art, Icons, and Graphics for Free Download">
              <a:extLst>
                <a:ext uri="{FF2B5EF4-FFF2-40B4-BE49-F238E27FC236}">
                  <a16:creationId xmlns:a16="http://schemas.microsoft.com/office/drawing/2014/main" id="{18FDA67F-3525-2E97-5499-75A8F4644824}"/>
                </a:ext>
              </a:extLst>
            </p:cNvPr>
            <p:cNvPicPr>
              <a:picLocks noChangeAspect="1" noChangeArrowheads="1"/>
            </p:cNvPicPr>
            <p:nvPr/>
          </p:nvPicPr>
          <p:blipFill rotWithShape="1">
            <a:blip r:embed="rId12">
              <a:duotone>
                <a:schemeClr val="accent3">
                  <a:shade val="45000"/>
                  <a:satMod val="135000"/>
                </a:schemeClr>
                <a:prstClr val="white"/>
              </a:duotone>
              <a:extLst>
                <a:ext uri="{BEBA8EAE-BF5A-486C-A8C5-ECC9F3942E4B}">
                  <a14:imgProps xmlns:a14="http://schemas.microsoft.com/office/drawing/2010/main">
                    <a14:imgLayer r:embed="rId13">
                      <a14:imgEffect>
                        <a14:backgroundRemoval t="18232" b="82551" l="28073" r="71875">
                          <a14:foregroundMark x1="33750" y1="37324" x2="33750" y2="37324"/>
                          <a14:foregroundMark x1="29063" y1="37324" x2="29063" y2="37324"/>
                          <a14:foregroundMark x1="69375" y1="64085" x2="69375" y2="64085"/>
                          <a14:foregroundMark x1="69688" y1="53599" x2="69688" y2="53599"/>
                          <a14:foregroundMark x1="69688" y1="55321" x2="69688" y2="55321"/>
                          <a14:foregroundMark x1="69688" y1="45696" x2="69688" y2="45696"/>
                          <a14:foregroundMark x1="69688" y1="38185" x2="69688" y2="38185"/>
                          <a14:foregroundMark x1="69948" y1="64945" x2="69948" y2="64945"/>
                          <a14:foregroundMark x1="69688" y1="63224" x2="69688" y2="63224"/>
                          <a14:foregroundMark x1="70260" y1="62754" x2="70260" y2="62754"/>
                          <a14:foregroundMark x1="69375" y1="63693" x2="69375" y2="63693"/>
                          <a14:foregroundMark x1="69948" y1="54851" x2="69948" y2="54851"/>
                          <a14:foregroundMark x1="69948" y1="46088" x2="69948" y2="46088"/>
                          <a14:foregroundMark x1="69948" y1="37324" x2="69948" y2="37324"/>
                          <a14:foregroundMark x1="40677" y1="25900" x2="41094" y2="19718"/>
                          <a14:foregroundMark x1="46719" y1="21753" x2="46719" y2="18232"/>
                          <a14:foregroundMark x1="52656" y1="21362" x2="52656" y2="21362"/>
                          <a14:foregroundMark x1="68438" y1="38498" x2="71042" y2="38732"/>
                          <a14:foregroundMark x1="41250" y1="74648" x2="41250" y2="80595"/>
                          <a14:foregroundMark x1="56927" y1="76056" x2="57448" y2="81612"/>
                          <a14:foregroundMark x1="28073" y1="65336" x2="28958" y2="35759"/>
                          <a14:foregroundMark x1="39219" y1="82551" x2="56719" y2="80125"/>
                          <a14:foregroundMark x1="56719" y1="80125" x2="52083" y2="81534"/>
                          <a14:foregroundMark x1="70729" y1="66197" x2="70729" y2="34742"/>
                          <a14:foregroundMark x1="71875" y1="43192" x2="70729" y2="47418"/>
                        </a14:backgroundRemoval>
                      </a14:imgEffect>
                    </a14:imgLayer>
                  </a14:imgProps>
                </a:ext>
                <a:ext uri="{28A0092B-C50C-407E-A947-70E740481C1C}">
                  <a14:useLocalDpi xmlns:a14="http://schemas.microsoft.com/office/drawing/2010/main" val="0"/>
                </a:ext>
              </a:extLst>
            </a:blip>
            <a:srcRect l="27060" t="15956" r="25654" b="15629"/>
            <a:stretch/>
          </p:blipFill>
          <p:spPr bwMode="auto">
            <a:xfrm>
              <a:off x="9541071" y="4519481"/>
              <a:ext cx="1075250" cy="95945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710+ Machine Learning Data Science Stock Photos, Pictures &amp; Royalty-Free  Images - iStock">
              <a:extLst>
                <a:ext uri="{FF2B5EF4-FFF2-40B4-BE49-F238E27FC236}">
                  <a16:creationId xmlns:a16="http://schemas.microsoft.com/office/drawing/2014/main" id="{D1EA170C-A62C-7871-58D8-3F54BAE34CF1}"/>
                </a:ext>
              </a:extLst>
            </p:cNvPr>
            <p:cNvPicPr>
              <a:picLocks noChangeAspect="1" noChangeArrowheads="1"/>
            </p:cNvPicPr>
            <p:nvPr/>
          </p:nvPicPr>
          <p:blipFill rotWithShape="1">
            <a:blip r:embed="rId14">
              <a:grayscl/>
              <a:extLst>
                <a:ext uri="{BEBA8EAE-BF5A-486C-A8C5-ECC9F3942E4B}">
                  <a14:imgProps xmlns:a14="http://schemas.microsoft.com/office/drawing/2010/main">
                    <a14:imgLayer r:embed="rId15">
                      <a14:imgEffect>
                        <a14:sharpenSoften amount="80000"/>
                      </a14:imgEffect>
                    </a14:imgLayer>
                  </a14:imgProps>
                </a:ext>
                <a:ext uri="{28A0092B-C50C-407E-A947-70E740481C1C}">
                  <a14:useLocalDpi xmlns:a14="http://schemas.microsoft.com/office/drawing/2010/main" val="0"/>
                </a:ext>
              </a:extLst>
            </a:blip>
            <a:srcRect l="8038" t="35563" r="68871" b="34622"/>
            <a:stretch/>
          </p:blipFill>
          <p:spPr bwMode="auto">
            <a:xfrm>
              <a:off x="9834645" y="4827543"/>
              <a:ext cx="505175" cy="339712"/>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TextBox 34">
            <a:extLst>
              <a:ext uri="{FF2B5EF4-FFF2-40B4-BE49-F238E27FC236}">
                <a16:creationId xmlns:a16="http://schemas.microsoft.com/office/drawing/2014/main" id="{D86EF5C0-DAB4-9940-65E2-E172BA517C15}"/>
              </a:ext>
            </a:extLst>
          </p:cNvPr>
          <p:cNvSpPr txBox="1"/>
          <p:nvPr/>
        </p:nvSpPr>
        <p:spPr>
          <a:xfrm>
            <a:off x="10048932" y="5411481"/>
            <a:ext cx="1663793" cy="407970"/>
          </a:xfrm>
          <a:prstGeom prst="rect">
            <a:avLst/>
          </a:prstGeom>
          <a:noFill/>
        </p:spPr>
        <p:txBody>
          <a:bodyPr wrap="none" rtlCol="0">
            <a:spAutoFit/>
          </a:bodyPr>
          <a:lstStyle/>
          <a:p>
            <a:pPr algn="ctr"/>
            <a:r>
              <a:rPr lang="en-US" sz="1600" dirty="0">
                <a:latin typeface="Avenir Light" panose="020B0402020203020204" pitchFamily="34" charset="77"/>
              </a:rPr>
              <a:t>Classification</a:t>
            </a:r>
          </a:p>
        </p:txBody>
      </p:sp>
      <p:sp>
        <p:nvSpPr>
          <p:cNvPr id="32" name="Date Placeholder 31">
            <a:extLst>
              <a:ext uri="{FF2B5EF4-FFF2-40B4-BE49-F238E27FC236}">
                <a16:creationId xmlns:a16="http://schemas.microsoft.com/office/drawing/2014/main" id="{892D4B7B-11FA-B101-A023-5719461646EC}"/>
              </a:ext>
            </a:extLst>
          </p:cNvPr>
          <p:cNvSpPr>
            <a:spLocks noGrp="1"/>
          </p:cNvSpPr>
          <p:nvPr>
            <p:ph type="dt" sz="half" idx="10"/>
          </p:nvPr>
        </p:nvSpPr>
        <p:spPr/>
        <p:txBody>
          <a:bodyPr/>
          <a:lstStyle/>
          <a:p>
            <a:fld id="{93456559-B2C4-B14F-8F39-1E0F72997448}" type="datetime1">
              <a:rPr lang="en-US" smtClean="0"/>
              <a:t>5/10/23</a:t>
            </a:fld>
            <a:endParaRPr lang="en-US"/>
          </a:p>
        </p:txBody>
      </p:sp>
      <p:sp>
        <p:nvSpPr>
          <p:cNvPr id="36" name="Slide Number Placeholder 35">
            <a:extLst>
              <a:ext uri="{FF2B5EF4-FFF2-40B4-BE49-F238E27FC236}">
                <a16:creationId xmlns:a16="http://schemas.microsoft.com/office/drawing/2014/main" id="{81529CB3-3AF5-AEDA-A227-6C6715B36DF8}"/>
              </a:ext>
            </a:extLst>
          </p:cNvPr>
          <p:cNvSpPr>
            <a:spLocks noGrp="1"/>
          </p:cNvSpPr>
          <p:nvPr>
            <p:ph type="sldNum" sz="quarter" idx="12"/>
          </p:nvPr>
        </p:nvSpPr>
        <p:spPr/>
        <p:txBody>
          <a:bodyPr/>
          <a:lstStyle/>
          <a:p>
            <a:fld id="{B9AA8E4F-4E37-A645-924F-A3490AA4C4C1}" type="slidenum">
              <a:rPr lang="en-US" smtClean="0"/>
              <a:t>20</a:t>
            </a:fld>
            <a:endParaRPr lang="en-US"/>
          </a:p>
        </p:txBody>
      </p:sp>
      <p:grpSp>
        <p:nvGrpSpPr>
          <p:cNvPr id="47" name="Group 46">
            <a:extLst>
              <a:ext uri="{FF2B5EF4-FFF2-40B4-BE49-F238E27FC236}">
                <a16:creationId xmlns:a16="http://schemas.microsoft.com/office/drawing/2014/main" id="{E0562C11-E451-FF47-AFC1-27F0B15B11C5}"/>
              </a:ext>
            </a:extLst>
          </p:cNvPr>
          <p:cNvGrpSpPr/>
          <p:nvPr/>
        </p:nvGrpSpPr>
        <p:grpSpPr>
          <a:xfrm>
            <a:off x="2022090" y="1558492"/>
            <a:ext cx="900316" cy="1214882"/>
            <a:chOff x="2022090" y="1420267"/>
            <a:chExt cx="900316" cy="1214882"/>
          </a:xfrm>
        </p:grpSpPr>
        <p:sp>
          <p:nvSpPr>
            <p:cNvPr id="71" name="TextBox 70">
              <a:extLst>
                <a:ext uri="{FF2B5EF4-FFF2-40B4-BE49-F238E27FC236}">
                  <a16:creationId xmlns:a16="http://schemas.microsoft.com/office/drawing/2014/main" id="{6DD37AF1-3753-D86D-2C2C-CCD5DA663C11}"/>
                </a:ext>
              </a:extLst>
            </p:cNvPr>
            <p:cNvSpPr txBox="1"/>
            <p:nvPr/>
          </p:nvSpPr>
          <p:spPr>
            <a:xfrm>
              <a:off x="2057090" y="2296595"/>
              <a:ext cx="697628" cy="338554"/>
            </a:xfrm>
            <a:prstGeom prst="rect">
              <a:avLst/>
            </a:prstGeom>
            <a:noFill/>
          </p:spPr>
          <p:txBody>
            <a:bodyPr wrap="none" rtlCol="0">
              <a:spAutoFit/>
            </a:bodyPr>
            <a:lstStyle/>
            <a:p>
              <a:pPr algn="ctr"/>
              <a:r>
                <a:rPr lang="en-US" sz="1600" dirty="0">
                  <a:latin typeface="Avenir Light" panose="020B0402020203020204" pitchFamily="34" charset="77"/>
                </a:rPr>
                <a:t>Event</a:t>
              </a:r>
            </a:p>
          </p:txBody>
        </p:sp>
        <p:pic>
          <p:nvPicPr>
            <p:cNvPr id="76" name="Picture 20" descr="Person Speaking Icon Images – Browse 202,022 Stock Photos, Vectors, and  Video | Adobe Stock">
              <a:extLst>
                <a:ext uri="{FF2B5EF4-FFF2-40B4-BE49-F238E27FC236}">
                  <a16:creationId xmlns:a16="http://schemas.microsoft.com/office/drawing/2014/main" id="{D6F329DF-0A04-769D-C810-14ED0554B0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2090" y="1420267"/>
              <a:ext cx="900316" cy="8006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90A0725D-FC8A-5922-6574-E1051C7A6307}"/>
              </a:ext>
            </a:extLst>
          </p:cNvPr>
          <p:cNvGrpSpPr/>
          <p:nvPr/>
        </p:nvGrpSpPr>
        <p:grpSpPr>
          <a:xfrm>
            <a:off x="3097616" y="1801515"/>
            <a:ext cx="1291829" cy="961654"/>
            <a:chOff x="3097616" y="1663290"/>
            <a:chExt cx="1291829" cy="961654"/>
          </a:xfrm>
        </p:grpSpPr>
        <p:sp>
          <p:nvSpPr>
            <p:cNvPr id="72" name="TextBox 71">
              <a:extLst>
                <a:ext uri="{FF2B5EF4-FFF2-40B4-BE49-F238E27FC236}">
                  <a16:creationId xmlns:a16="http://schemas.microsoft.com/office/drawing/2014/main" id="{B7E0FB5D-68CA-2746-C5C1-14FDB2D835BE}"/>
                </a:ext>
              </a:extLst>
            </p:cNvPr>
            <p:cNvSpPr txBox="1"/>
            <p:nvPr/>
          </p:nvSpPr>
          <p:spPr>
            <a:xfrm>
              <a:off x="3097616" y="2286390"/>
              <a:ext cx="1291829" cy="338554"/>
            </a:xfrm>
            <a:prstGeom prst="rect">
              <a:avLst/>
            </a:prstGeom>
            <a:noFill/>
          </p:spPr>
          <p:txBody>
            <a:bodyPr wrap="none" rtlCol="0">
              <a:spAutoFit/>
            </a:bodyPr>
            <a:lstStyle/>
            <a:p>
              <a:pPr algn="ctr"/>
              <a:r>
                <a:rPr lang="en-US" sz="1600" dirty="0">
                  <a:latin typeface="Avenir Light" panose="020B0402020203020204" pitchFamily="34" charset="77"/>
                </a:rPr>
                <a:t>Microphone</a:t>
              </a:r>
            </a:p>
          </p:txBody>
        </p:sp>
        <p:pic>
          <p:nvPicPr>
            <p:cNvPr id="77" name="Picture 8" descr="Microphone - Free technology icons">
              <a:extLst>
                <a:ext uri="{FF2B5EF4-FFF2-40B4-BE49-F238E27FC236}">
                  <a16:creationId xmlns:a16="http://schemas.microsoft.com/office/drawing/2014/main" id="{695D60DD-541F-6A40-FB20-D46F16707CD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81349" y="1663290"/>
              <a:ext cx="323403" cy="287606"/>
            </a:xfrm>
            <a:prstGeom prst="rect">
              <a:avLst/>
            </a:prstGeom>
            <a:noFill/>
            <a:extLst>
              <a:ext uri="{909E8E84-426E-40DD-AFC4-6F175D3DCCD1}">
                <a14:hiddenFill xmlns:a14="http://schemas.microsoft.com/office/drawing/2010/main">
                  <a:solidFill>
                    <a:srgbClr val="FFFFFF"/>
                  </a:solidFill>
                </a14:hiddenFill>
              </a:ext>
            </a:extLst>
          </p:spPr>
        </p:pic>
      </p:grpSp>
      <p:sp>
        <p:nvSpPr>
          <p:cNvPr id="78" name="Right Arrow 77">
            <a:extLst>
              <a:ext uri="{FF2B5EF4-FFF2-40B4-BE49-F238E27FC236}">
                <a16:creationId xmlns:a16="http://schemas.microsoft.com/office/drawing/2014/main" id="{49BFFED1-4058-579E-26DE-AAF7A3F2C967}"/>
              </a:ext>
            </a:extLst>
          </p:cNvPr>
          <p:cNvSpPr/>
          <p:nvPr/>
        </p:nvSpPr>
        <p:spPr>
          <a:xfrm>
            <a:off x="3046955"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79" name="Right Arrow 78">
            <a:extLst>
              <a:ext uri="{FF2B5EF4-FFF2-40B4-BE49-F238E27FC236}">
                <a16:creationId xmlns:a16="http://schemas.microsoft.com/office/drawing/2014/main" id="{820C26D4-0BB1-87E6-17D5-D6AFE323EF27}"/>
              </a:ext>
            </a:extLst>
          </p:cNvPr>
          <p:cNvSpPr/>
          <p:nvPr/>
        </p:nvSpPr>
        <p:spPr>
          <a:xfrm>
            <a:off x="4170570"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0" name="Right Arrow 79">
            <a:extLst>
              <a:ext uri="{FF2B5EF4-FFF2-40B4-BE49-F238E27FC236}">
                <a16:creationId xmlns:a16="http://schemas.microsoft.com/office/drawing/2014/main" id="{38D3B0EA-4BA9-BD34-2677-ED71DE85EBE8}"/>
              </a:ext>
            </a:extLst>
          </p:cNvPr>
          <p:cNvSpPr/>
          <p:nvPr/>
        </p:nvSpPr>
        <p:spPr>
          <a:xfrm>
            <a:off x="5892389"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1" name="Right Arrow 80">
            <a:extLst>
              <a:ext uri="{FF2B5EF4-FFF2-40B4-BE49-F238E27FC236}">
                <a16:creationId xmlns:a16="http://schemas.microsoft.com/office/drawing/2014/main" id="{5A19465D-C2BC-698F-4554-48246A6A9A0A}"/>
              </a:ext>
            </a:extLst>
          </p:cNvPr>
          <p:cNvSpPr/>
          <p:nvPr/>
        </p:nvSpPr>
        <p:spPr>
          <a:xfrm>
            <a:off x="7419738" y="1829284"/>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nvGrpSpPr>
          <p:cNvPr id="45" name="Group 44">
            <a:extLst>
              <a:ext uri="{FF2B5EF4-FFF2-40B4-BE49-F238E27FC236}">
                <a16:creationId xmlns:a16="http://schemas.microsoft.com/office/drawing/2014/main" id="{96E454F1-1BC0-1BA1-4D4A-930A8B4AFE3D}"/>
              </a:ext>
            </a:extLst>
          </p:cNvPr>
          <p:cNvGrpSpPr/>
          <p:nvPr/>
        </p:nvGrpSpPr>
        <p:grpSpPr>
          <a:xfrm>
            <a:off x="4801056" y="1786313"/>
            <a:ext cx="848506" cy="958292"/>
            <a:chOff x="4801056" y="1648088"/>
            <a:chExt cx="848506" cy="958292"/>
          </a:xfrm>
        </p:grpSpPr>
        <p:sp>
          <p:nvSpPr>
            <p:cNvPr id="70" name="TextBox 69">
              <a:extLst>
                <a:ext uri="{FF2B5EF4-FFF2-40B4-BE49-F238E27FC236}">
                  <a16:creationId xmlns:a16="http://schemas.microsoft.com/office/drawing/2014/main" id="{FC1521AB-7F5D-A9A2-ACD4-7E5CD897D846}"/>
                </a:ext>
              </a:extLst>
            </p:cNvPr>
            <p:cNvSpPr txBox="1"/>
            <p:nvPr/>
          </p:nvSpPr>
          <p:spPr>
            <a:xfrm>
              <a:off x="4933269" y="2267826"/>
              <a:ext cx="622286" cy="338554"/>
            </a:xfrm>
            <a:prstGeom prst="rect">
              <a:avLst/>
            </a:prstGeom>
            <a:noFill/>
          </p:spPr>
          <p:txBody>
            <a:bodyPr wrap="none" rtlCol="0">
              <a:spAutoFit/>
            </a:bodyPr>
            <a:lstStyle/>
            <a:p>
              <a:pPr algn="ctr"/>
              <a:r>
                <a:rPr lang="en-US" sz="1600" dirty="0">
                  <a:latin typeface="Avenir Light" panose="020B0402020203020204" pitchFamily="34" charset="77"/>
                </a:rPr>
                <a:t>ADC</a:t>
              </a:r>
            </a:p>
          </p:txBody>
        </p:sp>
        <p:sp>
          <p:nvSpPr>
            <p:cNvPr id="95" name="Rounded Rectangle 94">
              <a:extLst>
                <a:ext uri="{FF2B5EF4-FFF2-40B4-BE49-F238E27FC236}">
                  <a16:creationId xmlns:a16="http://schemas.microsoft.com/office/drawing/2014/main" id="{677698B6-7322-ACC8-0985-26697E65322C}"/>
                </a:ext>
              </a:extLst>
            </p:cNvPr>
            <p:cNvSpPr/>
            <p:nvPr/>
          </p:nvSpPr>
          <p:spPr>
            <a:xfrm>
              <a:off x="4801056" y="1648088"/>
              <a:ext cx="848506" cy="294749"/>
            </a:xfrm>
            <a:prstGeom prst="roundRect">
              <a:avLst/>
            </a:pr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Sampling</a:t>
              </a:r>
            </a:p>
          </p:txBody>
        </p:sp>
      </p:grpSp>
      <p:grpSp>
        <p:nvGrpSpPr>
          <p:cNvPr id="42" name="Group 41">
            <a:extLst>
              <a:ext uri="{FF2B5EF4-FFF2-40B4-BE49-F238E27FC236}">
                <a16:creationId xmlns:a16="http://schemas.microsoft.com/office/drawing/2014/main" id="{A3A74AE8-12A2-7418-CDC3-CD62B3F17CEA}"/>
              </a:ext>
            </a:extLst>
          </p:cNvPr>
          <p:cNvGrpSpPr/>
          <p:nvPr/>
        </p:nvGrpSpPr>
        <p:grpSpPr>
          <a:xfrm>
            <a:off x="6328275" y="1552943"/>
            <a:ext cx="1265090" cy="1267001"/>
            <a:chOff x="6148814" y="1414718"/>
            <a:chExt cx="1265090" cy="1267001"/>
          </a:xfrm>
        </p:grpSpPr>
        <p:sp>
          <p:nvSpPr>
            <p:cNvPr id="69" name="TextBox 68">
              <a:extLst>
                <a:ext uri="{FF2B5EF4-FFF2-40B4-BE49-F238E27FC236}">
                  <a16:creationId xmlns:a16="http://schemas.microsoft.com/office/drawing/2014/main" id="{84F5E9EE-10ED-868B-FEF5-69A5EDEEC1E9}"/>
                </a:ext>
              </a:extLst>
            </p:cNvPr>
            <p:cNvSpPr txBox="1"/>
            <p:nvPr/>
          </p:nvSpPr>
          <p:spPr>
            <a:xfrm>
              <a:off x="6148814" y="2096944"/>
              <a:ext cx="1265090" cy="584775"/>
            </a:xfrm>
            <a:prstGeom prst="rect">
              <a:avLst/>
            </a:prstGeom>
            <a:noFill/>
          </p:spPr>
          <p:txBody>
            <a:bodyPr wrap="none" rtlCol="0">
              <a:spAutoFit/>
            </a:bodyPr>
            <a:lstStyle/>
            <a:p>
              <a:pPr algn="ctr"/>
              <a:r>
                <a:rPr lang="en-US" sz="1600" dirty="0">
                  <a:latin typeface="Avenir Light" panose="020B0402020203020204" pitchFamily="34" charset="77"/>
                </a:rPr>
                <a:t>Fast Fourier</a:t>
              </a:r>
            </a:p>
            <a:p>
              <a:pPr algn="ctr"/>
              <a:r>
                <a:rPr lang="en-US" sz="1600" dirty="0">
                  <a:latin typeface="Avenir Light" panose="020B0402020203020204" pitchFamily="34" charset="77"/>
                </a:rPr>
                <a:t>Transform</a:t>
              </a:r>
            </a:p>
          </p:txBody>
        </p:sp>
        <p:grpSp>
          <p:nvGrpSpPr>
            <p:cNvPr id="41" name="Group 40">
              <a:extLst>
                <a:ext uri="{FF2B5EF4-FFF2-40B4-BE49-F238E27FC236}">
                  <a16:creationId xmlns:a16="http://schemas.microsoft.com/office/drawing/2014/main" id="{249F8705-7485-9A57-E19C-6DB22A284B9B}"/>
                </a:ext>
              </a:extLst>
            </p:cNvPr>
            <p:cNvGrpSpPr/>
            <p:nvPr/>
          </p:nvGrpSpPr>
          <p:grpSpPr>
            <a:xfrm>
              <a:off x="6343408" y="1414718"/>
              <a:ext cx="821125" cy="703275"/>
              <a:chOff x="5961485" y="1446046"/>
              <a:chExt cx="821125" cy="703275"/>
            </a:xfrm>
          </p:grpSpPr>
          <p:pic>
            <p:nvPicPr>
              <p:cNvPr id="74" name="Picture 2" descr="Processor Icon Vector Art, Icons, and Graphics for Free Download">
                <a:extLst>
                  <a:ext uri="{FF2B5EF4-FFF2-40B4-BE49-F238E27FC236}">
                    <a16:creationId xmlns:a16="http://schemas.microsoft.com/office/drawing/2014/main" id="{E75C115E-1B0E-EF88-0316-DDBA113A7C09}"/>
                  </a:ext>
                </a:extLst>
              </p:cNvPr>
              <p:cNvPicPr>
                <a:picLocks noChangeAspect="1" noChangeArrowheads="1"/>
              </p:cNvPicPr>
              <p:nvPr/>
            </p:nvPicPr>
            <p:blipFill rotWithShape="1">
              <a:blip r:embed="rId12">
                <a:duotone>
                  <a:schemeClr val="accent3">
                    <a:shade val="45000"/>
                    <a:satMod val="135000"/>
                  </a:schemeClr>
                  <a:prstClr val="white"/>
                </a:duotone>
                <a:extLst>
                  <a:ext uri="{BEBA8EAE-BF5A-486C-A8C5-ECC9F3942E4B}">
                    <a14:imgProps xmlns:a14="http://schemas.microsoft.com/office/drawing/2010/main">
                      <a14:imgLayer r:embed="rId13">
                        <a14:imgEffect>
                          <a14:backgroundRemoval t="18232" b="82551" l="28073" r="71875">
                            <a14:foregroundMark x1="33750" y1="37324" x2="33750" y2="37324"/>
                            <a14:foregroundMark x1="29063" y1="37324" x2="29063" y2="37324"/>
                            <a14:foregroundMark x1="69375" y1="64085" x2="69375" y2="64085"/>
                            <a14:foregroundMark x1="69688" y1="53599" x2="69688" y2="53599"/>
                            <a14:foregroundMark x1="69688" y1="55321" x2="69688" y2="55321"/>
                            <a14:foregroundMark x1="69688" y1="45696" x2="69688" y2="45696"/>
                            <a14:foregroundMark x1="69688" y1="38185" x2="69688" y2="38185"/>
                            <a14:foregroundMark x1="69948" y1="64945" x2="69948" y2="64945"/>
                            <a14:foregroundMark x1="69688" y1="63224" x2="69688" y2="63224"/>
                            <a14:foregroundMark x1="70260" y1="62754" x2="70260" y2="62754"/>
                            <a14:foregroundMark x1="69375" y1="63693" x2="69375" y2="63693"/>
                            <a14:foregroundMark x1="69948" y1="54851" x2="69948" y2="54851"/>
                            <a14:foregroundMark x1="69948" y1="46088" x2="69948" y2="46088"/>
                            <a14:foregroundMark x1="69948" y1="37324" x2="69948" y2="37324"/>
                            <a14:foregroundMark x1="40677" y1="25900" x2="41094" y2="19718"/>
                            <a14:foregroundMark x1="46719" y1="21753" x2="46719" y2="18232"/>
                            <a14:foregroundMark x1="52656" y1="21362" x2="52656" y2="21362"/>
                            <a14:foregroundMark x1="68438" y1="38498" x2="71042" y2="38732"/>
                            <a14:foregroundMark x1="41250" y1="74648" x2="41250" y2="80595"/>
                            <a14:foregroundMark x1="56927" y1="76056" x2="57448" y2="81612"/>
                            <a14:foregroundMark x1="28073" y1="65336" x2="28958" y2="35759"/>
                            <a14:foregroundMark x1="39219" y1="82551" x2="56719" y2="80125"/>
                            <a14:foregroundMark x1="56719" y1="80125" x2="52083" y2="81534"/>
                            <a14:foregroundMark x1="70729" y1="66197" x2="70729" y2="34742"/>
                            <a14:foregroundMark x1="71875" y1="43192" x2="70729" y2="47418"/>
                          </a14:backgroundRemoval>
                        </a14:imgEffect>
                      </a14:imgLayer>
                    </a14:imgProps>
                  </a:ext>
                  <a:ext uri="{28A0092B-C50C-407E-A947-70E740481C1C}">
                    <a14:useLocalDpi xmlns:a14="http://schemas.microsoft.com/office/drawing/2010/main" val="0"/>
                  </a:ext>
                </a:extLst>
              </a:blip>
              <a:srcRect l="27060" t="15956" r="25654" b="15629"/>
              <a:stretch/>
            </p:blipFill>
            <p:spPr bwMode="auto">
              <a:xfrm>
                <a:off x="5961485" y="1446046"/>
                <a:ext cx="821125" cy="70327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28,371 Analog Signal Images, Stock Photos &amp; Vectors | Shutterstock">
                <a:extLst>
                  <a:ext uri="{FF2B5EF4-FFF2-40B4-BE49-F238E27FC236}">
                    <a16:creationId xmlns:a16="http://schemas.microsoft.com/office/drawing/2014/main" id="{14DD46E1-40B5-3E58-6547-FE40B8F9FD59}"/>
                  </a:ext>
                </a:extLst>
              </p:cNvPr>
              <p:cNvPicPr>
                <a:picLocks noChangeAspect="1" noChangeArrowheads="1"/>
              </p:cNvPicPr>
              <p:nvPr/>
            </p:nvPicPr>
            <p:blipFill rotWithShape="1">
              <a:blip r:embed="rId16">
                <a:grayscl/>
                <a:extLst>
                  <a:ext uri="{BEBA8EAE-BF5A-486C-A8C5-ECC9F3942E4B}">
                    <a14:imgProps xmlns:a14="http://schemas.microsoft.com/office/drawing/2010/main">
                      <a14:imgLayer r:embed="rId17">
                        <a14:imgEffect>
                          <a14:sharpenSoften amount="100000"/>
                        </a14:imgEffect>
                      </a14:imgLayer>
                    </a14:imgProps>
                  </a:ext>
                  <a:ext uri="{28A0092B-C50C-407E-A947-70E740481C1C}">
                    <a14:useLocalDpi xmlns:a14="http://schemas.microsoft.com/office/drawing/2010/main" val="0"/>
                  </a:ext>
                </a:extLst>
              </a:blip>
              <a:srcRect l="55143" t="27613" r="8000" b="28962"/>
              <a:stretch/>
            </p:blipFill>
            <p:spPr bwMode="auto">
              <a:xfrm>
                <a:off x="6186359" y="1668658"/>
                <a:ext cx="365604" cy="159139"/>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Fourier transformation Icon - Free PNG &amp; SVG 221517 - Noun Project">
                <a:extLst>
                  <a:ext uri="{FF2B5EF4-FFF2-40B4-BE49-F238E27FC236}">
                    <a16:creationId xmlns:a16="http://schemas.microsoft.com/office/drawing/2014/main" id="{20D948E0-6464-2DEB-F67A-7B2B59924D59}"/>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40275"/>
              <a:stretch/>
            </p:blipFill>
            <p:spPr bwMode="auto">
              <a:xfrm>
                <a:off x="6178238" y="1808389"/>
                <a:ext cx="387619" cy="205882"/>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FF1EBF0D-AEA8-2493-2208-C7C3A8EF4613}"/>
                  </a:ext>
                </a:extLst>
              </p:cNvPr>
              <p:cNvSpPr txBox="1"/>
              <p:nvPr/>
            </p:nvSpPr>
            <p:spPr>
              <a:xfrm>
                <a:off x="6168294" y="1507871"/>
                <a:ext cx="365806" cy="246221"/>
              </a:xfrm>
              <a:prstGeom prst="rect">
                <a:avLst/>
              </a:prstGeom>
              <a:noFill/>
            </p:spPr>
            <p:txBody>
              <a:bodyPr wrap="none" rtlCol="0">
                <a:spAutoFit/>
              </a:bodyPr>
              <a:lstStyle/>
              <a:p>
                <a:r>
                  <a:rPr lang="en-US" sz="1000" dirty="0"/>
                  <a:t>FFT</a:t>
                </a:r>
              </a:p>
            </p:txBody>
          </p:sp>
        </p:grpSp>
      </p:grpSp>
      <p:grpSp>
        <p:nvGrpSpPr>
          <p:cNvPr id="43" name="Group 42">
            <a:extLst>
              <a:ext uri="{FF2B5EF4-FFF2-40B4-BE49-F238E27FC236}">
                <a16:creationId xmlns:a16="http://schemas.microsoft.com/office/drawing/2014/main" id="{4E64B4B9-9B5A-5980-7B4C-3F75E5395D40}"/>
              </a:ext>
            </a:extLst>
          </p:cNvPr>
          <p:cNvGrpSpPr/>
          <p:nvPr/>
        </p:nvGrpSpPr>
        <p:grpSpPr>
          <a:xfrm>
            <a:off x="7731817" y="1785394"/>
            <a:ext cx="1221296" cy="1019934"/>
            <a:chOff x="7731817" y="1647169"/>
            <a:chExt cx="1221296" cy="1019934"/>
          </a:xfrm>
        </p:grpSpPr>
        <p:sp>
          <p:nvSpPr>
            <p:cNvPr id="73" name="TextBox 72">
              <a:extLst>
                <a:ext uri="{FF2B5EF4-FFF2-40B4-BE49-F238E27FC236}">
                  <a16:creationId xmlns:a16="http://schemas.microsoft.com/office/drawing/2014/main" id="{D9C5BB9F-BA24-A604-7A82-07A84A832956}"/>
                </a:ext>
              </a:extLst>
            </p:cNvPr>
            <p:cNvSpPr txBox="1"/>
            <p:nvPr/>
          </p:nvSpPr>
          <p:spPr>
            <a:xfrm>
              <a:off x="7731817" y="2082328"/>
              <a:ext cx="1221296" cy="584775"/>
            </a:xfrm>
            <a:prstGeom prst="rect">
              <a:avLst/>
            </a:prstGeom>
            <a:noFill/>
          </p:spPr>
          <p:txBody>
            <a:bodyPr wrap="none" rtlCol="0">
              <a:spAutoFit/>
            </a:bodyPr>
            <a:lstStyle/>
            <a:p>
              <a:pPr algn="ctr"/>
              <a:r>
                <a:rPr lang="en-US" sz="1600" dirty="0">
                  <a:latin typeface="Avenir Light" panose="020B0402020203020204" pitchFamily="34" charset="77"/>
                </a:rPr>
                <a:t>Fourier</a:t>
              </a:r>
            </a:p>
            <a:p>
              <a:pPr algn="ctr"/>
              <a:r>
                <a:rPr lang="en-US" sz="1600" dirty="0">
                  <a:latin typeface="Avenir Light" panose="020B0402020203020204" pitchFamily="34" charset="77"/>
                </a:rPr>
                <a:t>coefficients</a:t>
              </a:r>
            </a:p>
          </p:txBody>
        </p:sp>
        <p:pic>
          <p:nvPicPr>
            <p:cNvPr id="86" name="Picture 4" descr="Fourier transformation Icon - Free PNG &amp; SVG 221517 - Noun Project">
              <a:extLst>
                <a:ext uri="{FF2B5EF4-FFF2-40B4-BE49-F238E27FC236}">
                  <a16:creationId xmlns:a16="http://schemas.microsoft.com/office/drawing/2014/main" id="{667366D4-A5A5-FE3C-EFE1-DCAB70A39E16}"/>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61434"/>
            <a:stretch/>
          </p:blipFill>
          <p:spPr bwMode="auto">
            <a:xfrm>
              <a:off x="7945927" y="1647169"/>
              <a:ext cx="919428" cy="315336"/>
            </a:xfrm>
            <a:prstGeom prst="rect">
              <a:avLst/>
            </a:prstGeom>
            <a:noFill/>
            <a:extLst>
              <a:ext uri="{909E8E84-426E-40DD-AFC4-6F175D3DCCD1}">
                <a14:hiddenFill xmlns:a14="http://schemas.microsoft.com/office/drawing/2010/main">
                  <a:solidFill>
                    <a:srgbClr val="FFFFFF"/>
                  </a:solidFill>
                </a14:hiddenFill>
              </a:ext>
            </a:extLst>
          </p:spPr>
        </p:pic>
      </p:grpSp>
      <p:pic>
        <p:nvPicPr>
          <p:cNvPr id="87" name="Picture 2" descr="28,371 Analog Signal Images, Stock Photos &amp; Vectors | Shutterstock">
            <a:extLst>
              <a:ext uri="{FF2B5EF4-FFF2-40B4-BE49-F238E27FC236}">
                <a16:creationId xmlns:a16="http://schemas.microsoft.com/office/drawing/2014/main" id="{FE13C2C2-2BB9-204B-A59F-E51B98301DF9}"/>
              </a:ext>
            </a:extLst>
          </p:cNvPr>
          <p:cNvPicPr>
            <a:picLocks noChangeAspect="1" noChangeArrowheads="1"/>
          </p:cNvPicPr>
          <p:nvPr/>
        </p:nvPicPr>
        <p:blipFill rotWithShape="1">
          <a:blip r:embed="rId16">
            <a:grayscl/>
            <a:extLst>
              <a:ext uri="{BEBA8EAE-BF5A-486C-A8C5-ECC9F3942E4B}">
                <a14:imgProps xmlns:a14="http://schemas.microsoft.com/office/drawing/2010/main">
                  <a14:imgLayer r:embed="rId19">
                    <a14:imgEffect>
                      <a14:sharpenSoften amount="100000"/>
                    </a14:imgEffect>
                  </a14:imgLayer>
                </a14:imgProps>
              </a:ext>
              <a:ext uri="{28A0092B-C50C-407E-A947-70E740481C1C}">
                <a14:useLocalDpi xmlns:a14="http://schemas.microsoft.com/office/drawing/2010/main" val="0"/>
              </a:ext>
            </a:extLst>
          </a:blip>
          <a:srcRect l="7464" t="27222" r="55680" b="25322"/>
          <a:stretch/>
        </p:blipFill>
        <p:spPr bwMode="auto">
          <a:xfrm>
            <a:off x="4093576" y="2038589"/>
            <a:ext cx="538245" cy="256032"/>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28,371 Analog Signal Images, Stock Photos &amp; Vectors | Shutterstock">
            <a:extLst>
              <a:ext uri="{FF2B5EF4-FFF2-40B4-BE49-F238E27FC236}">
                <a16:creationId xmlns:a16="http://schemas.microsoft.com/office/drawing/2014/main" id="{FE320DE2-D13A-C8F8-8843-9C96E03C6768}"/>
              </a:ext>
            </a:extLst>
          </p:cNvPr>
          <p:cNvPicPr>
            <a:picLocks noChangeAspect="1" noChangeArrowheads="1"/>
          </p:cNvPicPr>
          <p:nvPr/>
        </p:nvPicPr>
        <p:blipFill rotWithShape="1">
          <a:blip r:embed="rId16">
            <a:grayscl/>
            <a:extLst>
              <a:ext uri="{BEBA8EAE-BF5A-486C-A8C5-ECC9F3942E4B}">
                <a14:imgProps xmlns:a14="http://schemas.microsoft.com/office/drawing/2010/main">
                  <a14:imgLayer r:embed="rId20">
                    <a14:imgEffect>
                      <a14:sharpenSoften amount="100000"/>
                    </a14:imgEffect>
                  </a14:imgLayer>
                </a14:imgProps>
              </a:ext>
              <a:ext uri="{28A0092B-C50C-407E-A947-70E740481C1C}">
                <a14:useLocalDpi xmlns:a14="http://schemas.microsoft.com/office/drawing/2010/main" val="0"/>
              </a:ext>
            </a:extLst>
          </a:blip>
          <a:srcRect l="55143" t="27613" r="8000" b="24931"/>
          <a:stretch/>
        </p:blipFill>
        <p:spPr bwMode="auto">
          <a:xfrm>
            <a:off x="5821762" y="2017291"/>
            <a:ext cx="536809" cy="255349"/>
          </a:xfrm>
          <a:prstGeom prst="rect">
            <a:avLst/>
          </a:prstGeom>
          <a:noFill/>
          <a:extLst>
            <a:ext uri="{909E8E84-426E-40DD-AFC4-6F175D3DCCD1}">
              <a14:hiddenFill xmlns:a14="http://schemas.microsoft.com/office/drawing/2010/main">
                <a:solidFill>
                  <a:srgbClr val="FFFFFF"/>
                </a:solidFill>
              </a14:hiddenFill>
            </a:ext>
          </a:extLst>
        </p:spPr>
      </p:pic>
      <p:sp>
        <p:nvSpPr>
          <p:cNvPr id="89" name="Right Arrow 88">
            <a:extLst>
              <a:ext uri="{FF2B5EF4-FFF2-40B4-BE49-F238E27FC236}">
                <a16:creationId xmlns:a16="http://schemas.microsoft.com/office/drawing/2014/main" id="{23C42A12-AA0C-2F3A-A6F4-3452553AF6EF}"/>
              </a:ext>
            </a:extLst>
          </p:cNvPr>
          <p:cNvSpPr/>
          <p:nvPr/>
        </p:nvSpPr>
        <p:spPr>
          <a:xfrm>
            <a:off x="8925836"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nvGrpSpPr>
          <p:cNvPr id="44" name="Group 43">
            <a:extLst>
              <a:ext uri="{FF2B5EF4-FFF2-40B4-BE49-F238E27FC236}">
                <a16:creationId xmlns:a16="http://schemas.microsoft.com/office/drawing/2014/main" id="{74C25346-A7F9-A3CA-7038-06A2AC0C5F72}"/>
              </a:ext>
            </a:extLst>
          </p:cNvPr>
          <p:cNvGrpSpPr/>
          <p:nvPr/>
        </p:nvGrpSpPr>
        <p:grpSpPr>
          <a:xfrm>
            <a:off x="9165230" y="1587846"/>
            <a:ext cx="1380699" cy="1144662"/>
            <a:chOff x="9165230" y="1449621"/>
            <a:chExt cx="1380699" cy="1144662"/>
          </a:xfrm>
        </p:grpSpPr>
        <p:grpSp>
          <p:nvGrpSpPr>
            <p:cNvPr id="40" name="Group 39">
              <a:extLst>
                <a:ext uri="{FF2B5EF4-FFF2-40B4-BE49-F238E27FC236}">
                  <a16:creationId xmlns:a16="http://schemas.microsoft.com/office/drawing/2014/main" id="{8361F275-0580-5C7D-0A42-FD26650F2789}"/>
                </a:ext>
              </a:extLst>
            </p:cNvPr>
            <p:cNvGrpSpPr/>
            <p:nvPr/>
          </p:nvGrpSpPr>
          <p:grpSpPr>
            <a:xfrm>
              <a:off x="9445018" y="1449621"/>
              <a:ext cx="821125" cy="703275"/>
              <a:chOff x="8509161" y="1431698"/>
              <a:chExt cx="821125" cy="703275"/>
            </a:xfrm>
          </p:grpSpPr>
          <p:pic>
            <p:nvPicPr>
              <p:cNvPr id="90" name="Picture 2" descr="Processor Icon Vector Art, Icons, and Graphics for Free Download">
                <a:extLst>
                  <a:ext uri="{FF2B5EF4-FFF2-40B4-BE49-F238E27FC236}">
                    <a16:creationId xmlns:a16="http://schemas.microsoft.com/office/drawing/2014/main" id="{E08CB494-542D-3141-47A2-A272F46A7879}"/>
                  </a:ext>
                </a:extLst>
              </p:cNvPr>
              <p:cNvPicPr>
                <a:picLocks noChangeAspect="1" noChangeArrowheads="1"/>
              </p:cNvPicPr>
              <p:nvPr/>
            </p:nvPicPr>
            <p:blipFill rotWithShape="1">
              <a:blip r:embed="rId12">
                <a:duotone>
                  <a:schemeClr val="accent3">
                    <a:shade val="45000"/>
                    <a:satMod val="135000"/>
                  </a:schemeClr>
                  <a:prstClr val="white"/>
                </a:duotone>
                <a:extLst>
                  <a:ext uri="{BEBA8EAE-BF5A-486C-A8C5-ECC9F3942E4B}">
                    <a14:imgProps xmlns:a14="http://schemas.microsoft.com/office/drawing/2010/main">
                      <a14:imgLayer r:embed="rId13">
                        <a14:imgEffect>
                          <a14:backgroundRemoval t="18232" b="82551" l="28073" r="71875">
                            <a14:foregroundMark x1="33750" y1="37324" x2="33750" y2="37324"/>
                            <a14:foregroundMark x1="29063" y1="37324" x2="29063" y2="37324"/>
                            <a14:foregroundMark x1="69375" y1="64085" x2="69375" y2="64085"/>
                            <a14:foregroundMark x1="69688" y1="53599" x2="69688" y2="53599"/>
                            <a14:foregroundMark x1="69688" y1="55321" x2="69688" y2="55321"/>
                            <a14:foregroundMark x1="69688" y1="45696" x2="69688" y2="45696"/>
                            <a14:foregroundMark x1="69688" y1="38185" x2="69688" y2="38185"/>
                            <a14:foregroundMark x1="69948" y1="64945" x2="69948" y2="64945"/>
                            <a14:foregroundMark x1="69688" y1="63224" x2="69688" y2="63224"/>
                            <a14:foregroundMark x1="70260" y1="62754" x2="70260" y2="62754"/>
                            <a14:foregroundMark x1="69375" y1="63693" x2="69375" y2="63693"/>
                            <a14:foregroundMark x1="69948" y1="54851" x2="69948" y2="54851"/>
                            <a14:foregroundMark x1="69948" y1="46088" x2="69948" y2="46088"/>
                            <a14:foregroundMark x1="69948" y1="37324" x2="69948" y2="37324"/>
                            <a14:foregroundMark x1="40677" y1="25900" x2="41094" y2="19718"/>
                            <a14:foregroundMark x1="46719" y1="21753" x2="46719" y2="18232"/>
                            <a14:foregroundMark x1="52656" y1="21362" x2="52656" y2="21362"/>
                            <a14:foregroundMark x1="68438" y1="38498" x2="71042" y2="38732"/>
                            <a14:foregroundMark x1="41250" y1="74648" x2="41250" y2="80595"/>
                            <a14:foregroundMark x1="56927" y1="76056" x2="57448" y2="81612"/>
                            <a14:foregroundMark x1="28073" y1="65336" x2="28958" y2="35759"/>
                            <a14:foregroundMark x1="39219" y1="82551" x2="56719" y2="80125"/>
                            <a14:foregroundMark x1="56719" y1="80125" x2="52083" y2="81534"/>
                            <a14:foregroundMark x1="70729" y1="66197" x2="70729" y2="34742"/>
                            <a14:foregroundMark x1="71875" y1="43192" x2="70729" y2="47418"/>
                          </a14:backgroundRemoval>
                        </a14:imgEffect>
                      </a14:imgLayer>
                    </a14:imgProps>
                  </a:ext>
                  <a:ext uri="{28A0092B-C50C-407E-A947-70E740481C1C}">
                    <a14:useLocalDpi xmlns:a14="http://schemas.microsoft.com/office/drawing/2010/main" val="0"/>
                  </a:ext>
                </a:extLst>
              </a:blip>
              <a:srcRect l="27060" t="15956" r="25654" b="15629"/>
              <a:stretch/>
            </p:blipFill>
            <p:spPr bwMode="auto">
              <a:xfrm>
                <a:off x="8509161" y="1431698"/>
                <a:ext cx="821125" cy="703275"/>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6" descr="710+ Machine Learning Data Science Stock Photos, Pictures &amp; Royalty-Free  Images - iStock">
                <a:extLst>
                  <a:ext uri="{FF2B5EF4-FFF2-40B4-BE49-F238E27FC236}">
                    <a16:creationId xmlns:a16="http://schemas.microsoft.com/office/drawing/2014/main" id="{F2EF6A21-5975-AF38-626C-3A6D3BAA6739}"/>
                  </a:ext>
                </a:extLst>
              </p:cNvPr>
              <p:cNvPicPr>
                <a:picLocks noChangeAspect="1" noChangeArrowheads="1"/>
              </p:cNvPicPr>
              <p:nvPr/>
            </p:nvPicPr>
            <p:blipFill rotWithShape="1">
              <a:blip r:embed="rId14">
                <a:grayscl/>
                <a:extLst>
                  <a:ext uri="{BEBA8EAE-BF5A-486C-A8C5-ECC9F3942E4B}">
                    <a14:imgProps xmlns:a14="http://schemas.microsoft.com/office/drawing/2010/main">
                      <a14:imgLayer r:embed="rId21">
                        <a14:imgEffect>
                          <a14:sharpenSoften amount="80000"/>
                        </a14:imgEffect>
                      </a14:imgLayer>
                    </a14:imgProps>
                  </a:ext>
                  <a:ext uri="{28A0092B-C50C-407E-A947-70E740481C1C}">
                    <a14:useLocalDpi xmlns:a14="http://schemas.microsoft.com/office/drawing/2010/main" val="0"/>
                  </a:ext>
                </a:extLst>
              </a:blip>
              <a:srcRect l="8038" t="35563" r="68871" b="34622"/>
              <a:stretch/>
            </p:blipFill>
            <p:spPr bwMode="auto">
              <a:xfrm>
                <a:off x="8711917" y="1629246"/>
                <a:ext cx="385782" cy="249006"/>
              </a:xfrm>
              <a:prstGeom prst="rect">
                <a:avLst/>
              </a:prstGeom>
              <a:noFill/>
              <a:extLst>
                <a:ext uri="{909E8E84-426E-40DD-AFC4-6F175D3DCCD1}">
                  <a14:hiddenFill xmlns:a14="http://schemas.microsoft.com/office/drawing/2010/main">
                    <a:solidFill>
                      <a:srgbClr val="FFFFFF"/>
                    </a:solidFill>
                  </a14:hiddenFill>
                </a:ext>
              </a:extLst>
            </p:spPr>
          </p:pic>
        </p:grpSp>
        <p:sp>
          <p:nvSpPr>
            <p:cNvPr id="92" name="TextBox 91">
              <a:extLst>
                <a:ext uri="{FF2B5EF4-FFF2-40B4-BE49-F238E27FC236}">
                  <a16:creationId xmlns:a16="http://schemas.microsoft.com/office/drawing/2014/main" id="{273D9322-525B-9BF6-2334-DC69F89C7D12}"/>
                </a:ext>
              </a:extLst>
            </p:cNvPr>
            <p:cNvSpPr txBox="1"/>
            <p:nvPr/>
          </p:nvSpPr>
          <p:spPr>
            <a:xfrm>
              <a:off x="9165230" y="2255729"/>
              <a:ext cx="1380699" cy="338554"/>
            </a:xfrm>
            <a:prstGeom prst="rect">
              <a:avLst/>
            </a:prstGeom>
            <a:noFill/>
          </p:spPr>
          <p:txBody>
            <a:bodyPr wrap="none" rtlCol="0">
              <a:spAutoFit/>
            </a:bodyPr>
            <a:lstStyle/>
            <a:p>
              <a:pPr algn="ctr"/>
              <a:r>
                <a:rPr lang="en-US" sz="1600" dirty="0">
                  <a:latin typeface="Avenir Light" panose="020B0402020203020204" pitchFamily="34" charset="77"/>
                </a:rPr>
                <a:t>Classification</a:t>
              </a:r>
            </a:p>
          </p:txBody>
        </p:sp>
      </p:grpSp>
      <p:sp>
        <p:nvSpPr>
          <p:cNvPr id="104" name="Rounded Rectangle 103">
            <a:extLst>
              <a:ext uri="{FF2B5EF4-FFF2-40B4-BE49-F238E27FC236}">
                <a16:creationId xmlns:a16="http://schemas.microsoft.com/office/drawing/2014/main" id="{A215973C-1A4A-8854-10B7-0CF82F9B8582}"/>
              </a:ext>
            </a:extLst>
          </p:cNvPr>
          <p:cNvSpPr/>
          <p:nvPr/>
        </p:nvSpPr>
        <p:spPr>
          <a:xfrm>
            <a:off x="1794848" y="1364131"/>
            <a:ext cx="8707933" cy="1476862"/>
          </a:xfrm>
          <a:prstGeom prst="roundRect">
            <a:avLst/>
          </a:prstGeom>
          <a:noFill/>
          <a:ln w="254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96" name="Picture 34" descr="Energy - Free technology icons">
            <a:extLst>
              <a:ext uri="{FF2B5EF4-FFF2-40B4-BE49-F238E27FC236}">
                <a16:creationId xmlns:a16="http://schemas.microsoft.com/office/drawing/2014/main" id="{AEAA692D-F995-6E7A-5703-F6E6AF35B01D}"/>
              </a:ext>
            </a:extLst>
          </p:cNvPr>
          <p:cNvPicPr>
            <a:picLocks noChangeAspect="1" noChangeArrowheads="1"/>
          </p:cNvPicPr>
          <p:nvPr/>
        </p:nvPicPr>
        <p:blipFill>
          <a:blip r:embed="rId2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54828" y="1410345"/>
            <a:ext cx="382408" cy="34008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34" descr="Energy - Free technology icons">
            <a:extLst>
              <a:ext uri="{FF2B5EF4-FFF2-40B4-BE49-F238E27FC236}">
                <a16:creationId xmlns:a16="http://schemas.microsoft.com/office/drawing/2014/main" id="{43D6483B-90B2-12AD-4B94-483783447C51}"/>
              </a:ext>
            </a:extLst>
          </p:cNvPr>
          <p:cNvPicPr>
            <a:picLocks noChangeAspect="1" noChangeArrowheads="1"/>
          </p:cNvPicPr>
          <p:nvPr/>
        </p:nvPicPr>
        <p:blipFill>
          <a:blip r:embed="rId2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91303" y="1388452"/>
            <a:ext cx="382408" cy="34008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11F92B3-D17A-470D-B0CC-5F8F00D04D1F}"/>
              </a:ext>
            </a:extLst>
          </p:cNvPr>
          <p:cNvSpPr txBox="1"/>
          <p:nvPr/>
        </p:nvSpPr>
        <p:spPr>
          <a:xfrm>
            <a:off x="10004740" y="119041"/>
            <a:ext cx="1327608" cy="369332"/>
          </a:xfrm>
          <a:prstGeom prst="rect">
            <a:avLst/>
          </a:prstGeom>
          <a:solidFill>
            <a:schemeClr val="bg1"/>
          </a:solidFill>
        </p:spPr>
        <p:txBody>
          <a:bodyPr wrap="none" rtlCol="0">
            <a:spAutoFit/>
          </a:bodyPr>
          <a:lstStyle/>
          <a:p>
            <a:pPr algn="l"/>
            <a:r>
              <a:rPr lang="en-US" dirty="0">
                <a:latin typeface="Avenir Light" panose="020B0402020203020204" pitchFamily="34" charset="77"/>
              </a:rPr>
              <a:t>Conclusion</a:t>
            </a:r>
          </a:p>
        </p:txBody>
      </p:sp>
    </p:spTree>
    <p:extLst>
      <p:ext uri="{BB962C8B-B14F-4D97-AF65-F5344CB8AC3E}">
        <p14:creationId xmlns:p14="http://schemas.microsoft.com/office/powerpoint/2010/main" val="3537332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43C0D5-8CCB-D2E7-1871-FF24E2D6BD16}"/>
              </a:ext>
            </a:extLst>
          </p:cNvPr>
          <p:cNvSpPr/>
          <p:nvPr/>
        </p:nvSpPr>
        <p:spPr>
          <a:xfrm>
            <a:off x="0" y="602673"/>
            <a:ext cx="12192000" cy="124692"/>
          </a:xfrm>
          <a:prstGeom prst="rect">
            <a:avLst/>
          </a:prstGeom>
          <a:solidFill>
            <a:srgbClr val="7030A0">
              <a:alpha val="6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6E6DA61-E95A-A507-9AF6-D9E94AD74DA6}"/>
              </a:ext>
            </a:extLst>
          </p:cNvPr>
          <p:cNvSpPr txBox="1"/>
          <p:nvPr/>
        </p:nvSpPr>
        <p:spPr>
          <a:xfrm>
            <a:off x="748148" y="119041"/>
            <a:ext cx="1288045" cy="369332"/>
          </a:xfrm>
          <a:prstGeom prst="rect">
            <a:avLst/>
          </a:prstGeom>
          <a:noFill/>
        </p:spPr>
        <p:txBody>
          <a:bodyPr wrap="none" rtlCol="0">
            <a:spAutoFit/>
          </a:bodyPr>
          <a:lstStyle/>
          <a:p>
            <a:pPr algn="l"/>
            <a:r>
              <a:rPr lang="en-US" dirty="0">
                <a:latin typeface="Avenir Light" panose="020B0402020203020204" pitchFamily="34" charset="77"/>
              </a:rPr>
              <a:t>Motivation</a:t>
            </a:r>
          </a:p>
        </p:txBody>
      </p:sp>
      <p:sp>
        <p:nvSpPr>
          <p:cNvPr id="8" name="TextBox 7">
            <a:extLst>
              <a:ext uri="{FF2B5EF4-FFF2-40B4-BE49-F238E27FC236}">
                <a16:creationId xmlns:a16="http://schemas.microsoft.com/office/drawing/2014/main" id="{C8FE1D1D-069B-91FA-2B17-0113E7FA62B3}"/>
              </a:ext>
            </a:extLst>
          </p:cNvPr>
          <p:cNvSpPr txBox="1"/>
          <p:nvPr/>
        </p:nvSpPr>
        <p:spPr>
          <a:xfrm>
            <a:off x="2933519" y="119041"/>
            <a:ext cx="640047" cy="400110"/>
          </a:xfrm>
          <a:prstGeom prst="rect">
            <a:avLst/>
          </a:prstGeom>
          <a:noFill/>
        </p:spPr>
        <p:txBody>
          <a:bodyPr wrap="none" rtlCol="0">
            <a:spAutoFit/>
          </a:bodyPr>
          <a:lstStyle/>
          <a:p>
            <a:pPr algn="l"/>
            <a:r>
              <a:rPr lang="en-US" sz="2000" b="1" dirty="0">
                <a:solidFill>
                  <a:schemeClr val="accent2">
                    <a:lumMod val="75000"/>
                  </a:schemeClr>
                </a:solidFill>
                <a:latin typeface="Avenir Light" panose="020B0402020203020204" pitchFamily="34" charset="77"/>
              </a:rPr>
              <a:t>Lyra</a:t>
            </a:r>
          </a:p>
        </p:txBody>
      </p:sp>
      <p:sp>
        <p:nvSpPr>
          <p:cNvPr id="9" name="TextBox 8">
            <a:extLst>
              <a:ext uri="{FF2B5EF4-FFF2-40B4-BE49-F238E27FC236}">
                <a16:creationId xmlns:a16="http://schemas.microsoft.com/office/drawing/2014/main" id="{A760B425-D642-0D07-8C04-E5DBC7E2F4CB}"/>
              </a:ext>
            </a:extLst>
          </p:cNvPr>
          <p:cNvSpPr txBox="1"/>
          <p:nvPr/>
        </p:nvSpPr>
        <p:spPr>
          <a:xfrm>
            <a:off x="4516178" y="119041"/>
            <a:ext cx="1784719" cy="369332"/>
          </a:xfrm>
          <a:prstGeom prst="rect">
            <a:avLst/>
          </a:prstGeom>
          <a:noFill/>
        </p:spPr>
        <p:txBody>
          <a:bodyPr wrap="none" rtlCol="0">
            <a:spAutoFit/>
          </a:bodyPr>
          <a:lstStyle/>
          <a:p>
            <a:pPr algn="l"/>
            <a:r>
              <a:rPr lang="en-US" dirty="0">
                <a:latin typeface="Avenir Light" panose="020B0402020203020204" pitchFamily="34" charset="77"/>
              </a:rPr>
              <a:t>Structural filters</a:t>
            </a:r>
          </a:p>
        </p:txBody>
      </p:sp>
      <p:sp>
        <p:nvSpPr>
          <p:cNvPr id="10" name="TextBox 9">
            <a:extLst>
              <a:ext uri="{FF2B5EF4-FFF2-40B4-BE49-F238E27FC236}">
                <a16:creationId xmlns:a16="http://schemas.microsoft.com/office/drawing/2014/main" id="{D9DE9658-E6B5-3E50-5F82-A0486B89DFB4}"/>
              </a:ext>
            </a:extLst>
          </p:cNvPr>
          <p:cNvSpPr txBox="1"/>
          <p:nvPr/>
        </p:nvSpPr>
        <p:spPr>
          <a:xfrm>
            <a:off x="7242826" y="119041"/>
            <a:ext cx="1819985" cy="369332"/>
          </a:xfrm>
          <a:prstGeom prst="rect">
            <a:avLst/>
          </a:prstGeom>
          <a:noFill/>
        </p:spPr>
        <p:txBody>
          <a:bodyPr wrap="none" rtlCol="0">
            <a:spAutoFit/>
          </a:bodyPr>
          <a:lstStyle/>
          <a:p>
            <a:pPr algn="l"/>
            <a:r>
              <a:rPr lang="en-US" dirty="0">
                <a:latin typeface="Avenir Light" panose="020B0402020203020204" pitchFamily="34" charset="77"/>
              </a:rPr>
              <a:t>Feasibility study</a:t>
            </a:r>
          </a:p>
        </p:txBody>
      </p:sp>
      <p:sp>
        <p:nvSpPr>
          <p:cNvPr id="2" name="Rectangle 1">
            <a:extLst>
              <a:ext uri="{FF2B5EF4-FFF2-40B4-BE49-F238E27FC236}">
                <a16:creationId xmlns:a16="http://schemas.microsoft.com/office/drawing/2014/main" id="{FC1D61B7-9C6D-99A5-030D-683AA76E8342}"/>
              </a:ext>
            </a:extLst>
          </p:cNvPr>
          <p:cNvSpPr/>
          <p:nvPr/>
        </p:nvSpPr>
        <p:spPr>
          <a:xfrm>
            <a:off x="2258628" y="561687"/>
            <a:ext cx="2036193" cy="81971"/>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A816353-72D5-5C1D-64ED-EE2FDCC90E34}"/>
              </a:ext>
            </a:extLst>
          </p:cNvPr>
          <p:cNvSpPr txBox="1"/>
          <p:nvPr/>
        </p:nvSpPr>
        <p:spPr>
          <a:xfrm>
            <a:off x="10004740" y="119041"/>
            <a:ext cx="1393971" cy="369332"/>
          </a:xfrm>
          <a:prstGeom prst="rect">
            <a:avLst/>
          </a:prstGeom>
          <a:noFill/>
        </p:spPr>
        <p:txBody>
          <a:bodyPr wrap="none" rtlCol="0">
            <a:spAutoFit/>
          </a:bodyPr>
          <a:lstStyle/>
          <a:p>
            <a:pPr algn="l"/>
            <a:r>
              <a:rPr lang="en-US" dirty="0">
                <a:latin typeface="Avenir Light" panose="020B0402020203020204" pitchFamily="34" charset="77"/>
              </a:rPr>
              <a:t>Future work</a:t>
            </a:r>
          </a:p>
        </p:txBody>
      </p:sp>
      <p:sp>
        <p:nvSpPr>
          <p:cNvPr id="68" name="TextBox 67">
            <a:extLst>
              <a:ext uri="{FF2B5EF4-FFF2-40B4-BE49-F238E27FC236}">
                <a16:creationId xmlns:a16="http://schemas.microsoft.com/office/drawing/2014/main" id="{0C49C3BF-A0DF-3B60-2366-7D42E878CBA9}"/>
              </a:ext>
            </a:extLst>
          </p:cNvPr>
          <p:cNvSpPr txBox="1"/>
          <p:nvPr/>
        </p:nvSpPr>
        <p:spPr>
          <a:xfrm>
            <a:off x="374168" y="934988"/>
            <a:ext cx="2775577" cy="461665"/>
          </a:xfrm>
          <a:prstGeom prst="rect">
            <a:avLst/>
          </a:prstGeom>
          <a:noFill/>
        </p:spPr>
        <p:txBody>
          <a:bodyPr wrap="square" rtlCol="0">
            <a:spAutoFit/>
          </a:bodyPr>
          <a:lstStyle/>
          <a:p>
            <a:pPr algn="l"/>
            <a:r>
              <a:rPr lang="en-US" sz="2400" dirty="0">
                <a:solidFill>
                  <a:schemeClr val="accent2">
                    <a:lumMod val="75000"/>
                  </a:schemeClr>
                </a:solidFill>
                <a:latin typeface="Avenir Light" panose="020B0402020203020204" pitchFamily="34" charset="77"/>
              </a:rPr>
              <a:t>Typical approach:</a:t>
            </a:r>
          </a:p>
        </p:txBody>
      </p:sp>
      <p:grpSp>
        <p:nvGrpSpPr>
          <p:cNvPr id="100" name="Group 99">
            <a:extLst>
              <a:ext uri="{FF2B5EF4-FFF2-40B4-BE49-F238E27FC236}">
                <a16:creationId xmlns:a16="http://schemas.microsoft.com/office/drawing/2014/main" id="{A3E4AB97-6A4B-70AE-3E0D-FB9CD77081CB}"/>
              </a:ext>
            </a:extLst>
          </p:cNvPr>
          <p:cNvGrpSpPr/>
          <p:nvPr/>
        </p:nvGrpSpPr>
        <p:grpSpPr>
          <a:xfrm>
            <a:off x="3031188" y="1017460"/>
            <a:ext cx="940508" cy="307777"/>
            <a:chOff x="7242826" y="912893"/>
            <a:chExt cx="1226227" cy="401278"/>
          </a:xfrm>
        </p:grpSpPr>
        <p:pic>
          <p:nvPicPr>
            <p:cNvPr id="93" name="Picture 2" descr="21,102 Battery Life Images, Stock Photos &amp; Vectors | Shutterstock">
              <a:extLst>
                <a:ext uri="{FF2B5EF4-FFF2-40B4-BE49-F238E27FC236}">
                  <a16:creationId xmlns:a16="http://schemas.microsoft.com/office/drawing/2014/main" id="{D9A8CC3C-F322-982F-FE57-4EBA580B6562}"/>
                </a:ext>
              </a:extLst>
            </p:cNvPr>
            <p:cNvPicPr>
              <a:picLocks noChangeAspect="1" noChangeArrowheads="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6457"/>
                      </a14:imgEffect>
                      <a14:imgEffect>
                        <a14:saturation sat="385000"/>
                      </a14:imgEffect>
                    </a14:imgLayer>
                  </a14:imgProps>
                </a:ext>
                <a:ext uri="{28A0092B-C50C-407E-A947-70E740481C1C}">
                  <a14:useLocalDpi xmlns:a14="http://schemas.microsoft.com/office/drawing/2010/main" val="0"/>
                </a:ext>
              </a:extLst>
            </a:blip>
            <a:srcRect l="17676" t="7824" r="68025" b="13661"/>
            <a:stretch/>
          </p:blipFill>
          <p:spPr bwMode="auto">
            <a:xfrm rot="5400000">
              <a:off x="7324178" y="850728"/>
              <a:ext cx="328186" cy="490890"/>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0BE54A91-E9A6-5E19-5160-DB1742C3D4A1}"/>
                </a:ext>
              </a:extLst>
            </p:cNvPr>
            <p:cNvSpPr txBox="1"/>
            <p:nvPr/>
          </p:nvSpPr>
          <p:spPr>
            <a:xfrm>
              <a:off x="7590842" y="912893"/>
              <a:ext cx="878211" cy="401278"/>
            </a:xfrm>
            <a:prstGeom prst="rect">
              <a:avLst/>
            </a:prstGeom>
            <a:noFill/>
          </p:spPr>
          <p:txBody>
            <a:bodyPr wrap="none" rtlCol="0">
              <a:spAutoFit/>
            </a:bodyPr>
            <a:lstStyle/>
            <a:p>
              <a:pPr algn="ctr"/>
              <a:r>
                <a:rPr lang="en-US" sz="1400" b="1" dirty="0">
                  <a:solidFill>
                    <a:schemeClr val="accent2">
                      <a:lumMod val="75000"/>
                    </a:schemeClr>
                  </a:solidFill>
                  <a:latin typeface="Avenir Light" panose="020B0402020203020204" pitchFamily="34" charset="77"/>
                </a:rPr>
                <a:t> hours</a:t>
              </a:r>
            </a:p>
          </p:txBody>
        </p:sp>
      </p:grpSp>
      <p:sp>
        <p:nvSpPr>
          <p:cNvPr id="97" name="TextBox 96">
            <a:extLst>
              <a:ext uri="{FF2B5EF4-FFF2-40B4-BE49-F238E27FC236}">
                <a16:creationId xmlns:a16="http://schemas.microsoft.com/office/drawing/2014/main" id="{F0FFCCB4-53F3-249A-73CD-912FCE732EFD}"/>
              </a:ext>
            </a:extLst>
          </p:cNvPr>
          <p:cNvSpPr txBox="1"/>
          <p:nvPr/>
        </p:nvSpPr>
        <p:spPr>
          <a:xfrm>
            <a:off x="438438" y="3172565"/>
            <a:ext cx="2636047" cy="556324"/>
          </a:xfrm>
          <a:prstGeom prst="rect">
            <a:avLst/>
          </a:prstGeom>
          <a:noFill/>
        </p:spPr>
        <p:txBody>
          <a:bodyPr wrap="none" rtlCol="0">
            <a:spAutoFit/>
          </a:bodyPr>
          <a:lstStyle/>
          <a:p>
            <a:pPr algn="l"/>
            <a:r>
              <a:rPr lang="en-US" sz="2400" b="1" i="1" dirty="0">
                <a:solidFill>
                  <a:schemeClr val="accent6">
                    <a:lumMod val="75000"/>
                  </a:schemeClr>
                </a:solidFill>
                <a:latin typeface="Avenir Light" panose="020B0402020203020204" pitchFamily="34" charset="77"/>
              </a:rPr>
              <a:t>Lyra</a:t>
            </a:r>
            <a:r>
              <a:rPr lang="en-US" sz="2400" dirty="0">
                <a:solidFill>
                  <a:schemeClr val="accent6">
                    <a:lumMod val="75000"/>
                  </a:schemeClr>
                </a:solidFill>
                <a:latin typeface="Avenir Light" panose="020B0402020203020204" pitchFamily="34" charset="77"/>
              </a:rPr>
              <a:t> approach:</a:t>
            </a:r>
          </a:p>
        </p:txBody>
      </p:sp>
      <p:grpSp>
        <p:nvGrpSpPr>
          <p:cNvPr id="103" name="Group 102">
            <a:extLst>
              <a:ext uri="{FF2B5EF4-FFF2-40B4-BE49-F238E27FC236}">
                <a16:creationId xmlns:a16="http://schemas.microsoft.com/office/drawing/2014/main" id="{47C8F1D7-8C11-AC12-6038-7B708D407435}"/>
              </a:ext>
            </a:extLst>
          </p:cNvPr>
          <p:cNvGrpSpPr/>
          <p:nvPr/>
        </p:nvGrpSpPr>
        <p:grpSpPr>
          <a:xfrm>
            <a:off x="2558207" y="3194443"/>
            <a:ext cx="1405544" cy="395475"/>
            <a:chOff x="2679705" y="3643164"/>
            <a:chExt cx="1166391" cy="328185"/>
          </a:xfrm>
        </p:grpSpPr>
        <p:pic>
          <p:nvPicPr>
            <p:cNvPr id="4" name="Picture 2" descr="21,102 Battery Life Images, Stock Photos &amp; Vectors | Shutterstock">
              <a:extLst>
                <a:ext uri="{FF2B5EF4-FFF2-40B4-BE49-F238E27FC236}">
                  <a16:creationId xmlns:a16="http://schemas.microsoft.com/office/drawing/2014/main" id="{5B5EB166-8768-2C5B-55DA-074CBDD94A7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4889" t="7824" r="813" b="13661"/>
            <a:stretch/>
          </p:blipFill>
          <p:spPr bwMode="auto">
            <a:xfrm rot="5400000">
              <a:off x="2761056" y="3561813"/>
              <a:ext cx="328185" cy="490888"/>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a16="http://schemas.microsoft.com/office/drawing/2014/main" id="{4AC34476-6B08-C480-979E-CCE68A829FFE}"/>
                </a:ext>
              </a:extLst>
            </p:cNvPr>
            <p:cNvSpPr txBox="1"/>
            <p:nvPr/>
          </p:nvSpPr>
          <p:spPr>
            <a:xfrm>
              <a:off x="3127334" y="3662750"/>
              <a:ext cx="718762" cy="280949"/>
            </a:xfrm>
            <a:prstGeom prst="rect">
              <a:avLst/>
            </a:prstGeom>
            <a:noFill/>
          </p:spPr>
          <p:txBody>
            <a:bodyPr wrap="none" rtlCol="0">
              <a:spAutoFit/>
            </a:bodyPr>
            <a:lstStyle/>
            <a:p>
              <a:pPr algn="ctr"/>
              <a:r>
                <a:rPr lang="en-US" sz="1600" b="1" dirty="0">
                  <a:solidFill>
                    <a:schemeClr val="accent6">
                      <a:lumMod val="75000"/>
                      <a:alpha val="70000"/>
                    </a:schemeClr>
                  </a:solidFill>
                  <a:latin typeface="Avenir Light" panose="020B0402020203020204" pitchFamily="34" charset="77"/>
                </a:rPr>
                <a:t>months</a:t>
              </a:r>
            </a:p>
          </p:txBody>
        </p:sp>
      </p:grpSp>
      <p:grpSp>
        <p:nvGrpSpPr>
          <p:cNvPr id="26" name="Group 25">
            <a:extLst>
              <a:ext uri="{FF2B5EF4-FFF2-40B4-BE49-F238E27FC236}">
                <a16:creationId xmlns:a16="http://schemas.microsoft.com/office/drawing/2014/main" id="{FEABBF31-A38E-AE5B-B476-E90F868226B5}"/>
              </a:ext>
            </a:extLst>
          </p:cNvPr>
          <p:cNvGrpSpPr/>
          <p:nvPr/>
        </p:nvGrpSpPr>
        <p:grpSpPr>
          <a:xfrm>
            <a:off x="4423185" y="4460728"/>
            <a:ext cx="886876" cy="1077716"/>
            <a:chOff x="5403509" y="4720161"/>
            <a:chExt cx="894564" cy="1221055"/>
          </a:xfrm>
        </p:grpSpPr>
        <p:pic>
          <p:nvPicPr>
            <p:cNvPr id="27" name="Picture 2" descr="Sine Wave Icons - Free SVG &amp; PNG Sine Wave Images - Noun Project">
              <a:extLst>
                <a:ext uri="{FF2B5EF4-FFF2-40B4-BE49-F238E27FC236}">
                  <a16:creationId xmlns:a16="http://schemas.microsoft.com/office/drawing/2014/main" id="{328944A6-73C3-142E-9718-2F145C9F24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3509" y="4720161"/>
              <a:ext cx="894564" cy="894564"/>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840C7EE0-9BB1-3739-CC5E-6DF9D084120A}"/>
                </a:ext>
              </a:extLst>
            </p:cNvPr>
            <p:cNvGrpSpPr/>
            <p:nvPr/>
          </p:nvGrpSpPr>
          <p:grpSpPr>
            <a:xfrm>
              <a:off x="5464659" y="4859118"/>
              <a:ext cx="727470" cy="1082098"/>
              <a:chOff x="5452547" y="4859118"/>
              <a:chExt cx="727470" cy="1082098"/>
            </a:xfrm>
          </p:grpSpPr>
          <p:pic>
            <p:nvPicPr>
              <p:cNvPr id="29" name="Picture 2" descr="Sine Wave Icons - Free SVG &amp; PNG Sine Wave Images - Noun Project">
                <a:extLst>
                  <a:ext uri="{FF2B5EF4-FFF2-40B4-BE49-F238E27FC236}">
                    <a16:creationId xmlns:a16="http://schemas.microsoft.com/office/drawing/2014/main" id="{2959822C-EAC5-9EF6-B91C-D0A954ACD4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52547" y="4859118"/>
                <a:ext cx="602325" cy="108209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ine Wave Icons - Free SVG &amp; PNG Sine Wave Images - Noun Project">
                <a:extLst>
                  <a:ext uri="{FF2B5EF4-FFF2-40B4-BE49-F238E27FC236}">
                    <a16:creationId xmlns:a16="http://schemas.microsoft.com/office/drawing/2014/main" id="{EB65331C-E889-5C20-94BE-28C1C83C049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 r="40753"/>
              <a:stretch/>
            </p:blipFill>
            <p:spPr bwMode="auto">
              <a:xfrm>
                <a:off x="5823163" y="4859118"/>
                <a:ext cx="356854" cy="1082098"/>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07" name="Picture 20" descr="Person Speaking Icon Images – Browse 202,022 Stock Photos, Vectors, and  Video | Adobe Stock">
            <a:extLst>
              <a:ext uri="{FF2B5EF4-FFF2-40B4-BE49-F238E27FC236}">
                <a16:creationId xmlns:a16="http://schemas.microsoft.com/office/drawing/2014/main" id="{1D8E9C5B-867D-94C1-D20B-E786D0960D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168" y="4019285"/>
            <a:ext cx="1420680" cy="1316292"/>
          </a:xfrm>
          <a:prstGeom prst="rect">
            <a:avLst/>
          </a:prstGeom>
          <a:noFill/>
          <a:extLst>
            <a:ext uri="{909E8E84-426E-40DD-AFC4-6F175D3DCCD1}">
              <a14:hiddenFill xmlns:a14="http://schemas.microsoft.com/office/drawing/2010/main">
                <a:solidFill>
                  <a:srgbClr val="FFFFFF"/>
                </a:solidFill>
              </a14:hiddenFill>
            </a:ext>
          </a:extLst>
        </p:spPr>
      </p:pic>
      <p:sp>
        <p:nvSpPr>
          <p:cNvPr id="108" name="Right Arrow 107">
            <a:extLst>
              <a:ext uri="{FF2B5EF4-FFF2-40B4-BE49-F238E27FC236}">
                <a16:creationId xmlns:a16="http://schemas.microsoft.com/office/drawing/2014/main" id="{3F959CD1-EC4A-B0C5-CE6D-227DFCBAA386}"/>
              </a:ext>
            </a:extLst>
          </p:cNvPr>
          <p:cNvSpPr/>
          <p:nvPr/>
        </p:nvSpPr>
        <p:spPr>
          <a:xfrm>
            <a:off x="1888024" y="4497483"/>
            <a:ext cx="476815" cy="257417"/>
          </a:xfrm>
          <a:prstGeom prst="rightArrow">
            <a:avLst/>
          </a:prstGeom>
          <a:solidFill>
            <a:schemeClr val="accent6"/>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a:extLst>
              <a:ext uri="{FF2B5EF4-FFF2-40B4-BE49-F238E27FC236}">
                <a16:creationId xmlns:a16="http://schemas.microsoft.com/office/drawing/2014/main" id="{576D0C3B-E452-0847-BA19-9CDB45FE34B2}"/>
              </a:ext>
            </a:extLst>
          </p:cNvPr>
          <p:cNvSpPr txBox="1"/>
          <p:nvPr/>
        </p:nvSpPr>
        <p:spPr>
          <a:xfrm>
            <a:off x="570537" y="5411481"/>
            <a:ext cx="824011" cy="407970"/>
          </a:xfrm>
          <a:prstGeom prst="rect">
            <a:avLst/>
          </a:prstGeom>
          <a:noFill/>
        </p:spPr>
        <p:txBody>
          <a:bodyPr wrap="none" rtlCol="0">
            <a:spAutoFit/>
          </a:bodyPr>
          <a:lstStyle/>
          <a:p>
            <a:pPr algn="ctr"/>
            <a:r>
              <a:rPr lang="en-US" sz="1600" dirty="0">
                <a:latin typeface="Avenir Light" panose="020B0402020203020204" pitchFamily="34" charset="77"/>
              </a:rPr>
              <a:t>Event</a:t>
            </a:r>
          </a:p>
        </p:txBody>
      </p:sp>
      <p:sp>
        <p:nvSpPr>
          <p:cNvPr id="125" name="Right Arrow 124">
            <a:extLst>
              <a:ext uri="{FF2B5EF4-FFF2-40B4-BE49-F238E27FC236}">
                <a16:creationId xmlns:a16="http://schemas.microsoft.com/office/drawing/2014/main" id="{53200FEE-FD12-B6E7-A0AF-533FB5DBA8BC}"/>
              </a:ext>
            </a:extLst>
          </p:cNvPr>
          <p:cNvSpPr/>
          <p:nvPr/>
        </p:nvSpPr>
        <p:spPr>
          <a:xfrm>
            <a:off x="9627999" y="4484316"/>
            <a:ext cx="476815" cy="257417"/>
          </a:xfrm>
          <a:prstGeom prst="rightArrow">
            <a:avLst/>
          </a:prstGeom>
          <a:solidFill>
            <a:schemeClr val="accent6"/>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0" descr="Electricity Icon Free Vector - SuperAwesomeVectors | Electric icon, Paint  icon, Icon">
            <a:extLst>
              <a:ext uri="{FF2B5EF4-FFF2-40B4-BE49-F238E27FC236}">
                <a16:creationId xmlns:a16="http://schemas.microsoft.com/office/drawing/2014/main" id="{E32BAC1C-B5AB-59FB-83EF-A7236DC601EA}"/>
              </a:ext>
            </a:extLst>
          </p:cNvPr>
          <p:cNvPicPr>
            <a:picLocks noChangeAspect="1" noChangeArrowheads="1"/>
          </p:cNvPicPr>
          <p:nvPr/>
        </p:nvPicPr>
        <p:blipFill rotWithShape="1">
          <a:blip r:embed="rId8">
            <a:duotone>
              <a:schemeClr val="accent6">
                <a:shade val="45000"/>
                <a:satMod val="135000"/>
              </a:schemeClr>
              <a:prstClr val="white"/>
            </a:duotone>
            <a:extLst>
              <a:ext uri="{28A0092B-C50C-407E-A947-70E740481C1C}">
                <a14:useLocalDpi xmlns:a14="http://schemas.microsoft.com/office/drawing/2010/main" val="0"/>
              </a:ext>
            </a:extLst>
          </a:blip>
          <a:srcRect l="22405" r="24469"/>
          <a:stretch/>
        </p:blipFill>
        <p:spPr bwMode="auto">
          <a:xfrm>
            <a:off x="2585866" y="3859464"/>
            <a:ext cx="433514" cy="5349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4" descr="Pipes Icons - Free SVG &amp; PNG Pipes Images - Noun Project">
            <a:extLst>
              <a:ext uri="{FF2B5EF4-FFF2-40B4-BE49-F238E27FC236}">
                <a16:creationId xmlns:a16="http://schemas.microsoft.com/office/drawing/2014/main" id="{63B7CD6E-C316-1278-AB2E-416E16F6BAD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100000"/>
                    </a14:imgEffect>
                  </a14:imgLayer>
                </a14:imgProps>
              </a:ext>
              <a:ext uri="{28A0092B-C50C-407E-A947-70E740481C1C}">
                <a14:useLocalDpi xmlns:a14="http://schemas.microsoft.com/office/drawing/2010/main" val="0"/>
              </a:ext>
            </a:extLst>
          </a:blip>
          <a:srcRect/>
          <a:stretch>
            <a:fillRect/>
          </a:stretch>
        </p:blipFill>
        <p:spPr bwMode="auto">
          <a:xfrm rot="1894317">
            <a:off x="2717066" y="4016005"/>
            <a:ext cx="1259025" cy="11665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Microphone - Free technology icons">
            <a:extLst>
              <a:ext uri="{FF2B5EF4-FFF2-40B4-BE49-F238E27FC236}">
                <a16:creationId xmlns:a16="http://schemas.microsoft.com/office/drawing/2014/main" id="{FEB5389A-D5A9-3637-4BA7-7DCE4045FF9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76203" y="4277537"/>
            <a:ext cx="335376" cy="3107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Microphone - Free technology icons">
            <a:extLst>
              <a:ext uri="{FF2B5EF4-FFF2-40B4-BE49-F238E27FC236}">
                <a16:creationId xmlns:a16="http://schemas.microsoft.com/office/drawing/2014/main" id="{CF236DD5-AB18-3941-0382-B1841E3033E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23815" y="4604255"/>
            <a:ext cx="335376" cy="310733"/>
          </a:xfrm>
          <a:prstGeom prst="rect">
            <a:avLst/>
          </a:prstGeom>
          <a:noFill/>
          <a:extLst>
            <a:ext uri="{909E8E84-426E-40DD-AFC4-6F175D3DCCD1}">
              <a14:hiddenFill xmlns:a14="http://schemas.microsoft.com/office/drawing/2010/main">
                <a:solidFill>
                  <a:srgbClr val="FFFFFF"/>
                </a:solidFill>
              </a14:hiddenFill>
            </a:ext>
          </a:extLst>
        </p:spPr>
      </p:pic>
      <p:sp>
        <p:nvSpPr>
          <p:cNvPr id="14" name="Right Arrow 13">
            <a:extLst>
              <a:ext uri="{FF2B5EF4-FFF2-40B4-BE49-F238E27FC236}">
                <a16:creationId xmlns:a16="http://schemas.microsoft.com/office/drawing/2014/main" id="{21BBDC57-C9E7-0D90-924C-5B5AC7540691}"/>
              </a:ext>
            </a:extLst>
          </p:cNvPr>
          <p:cNvSpPr/>
          <p:nvPr/>
        </p:nvSpPr>
        <p:spPr>
          <a:xfrm>
            <a:off x="4660134" y="4487386"/>
            <a:ext cx="476815" cy="257417"/>
          </a:xfrm>
          <a:prstGeom prst="rightArrow">
            <a:avLst/>
          </a:prstGeom>
          <a:solidFill>
            <a:schemeClr val="accent6"/>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C9F6C5B-B7AF-907D-0B40-6492CDA273BE}"/>
              </a:ext>
            </a:extLst>
          </p:cNvPr>
          <p:cNvGrpSpPr/>
          <p:nvPr/>
        </p:nvGrpSpPr>
        <p:grpSpPr>
          <a:xfrm>
            <a:off x="5192078" y="3816394"/>
            <a:ext cx="2078021" cy="1068971"/>
            <a:chOff x="6458004" y="4153638"/>
            <a:chExt cx="2138291" cy="1187209"/>
          </a:xfrm>
        </p:grpSpPr>
        <p:pic>
          <p:nvPicPr>
            <p:cNvPr id="16" name="Picture 40" descr="Electricity Icon Free Vector - SuperAwesomeVectors | Electric icon, Paint  icon, Icon">
              <a:extLst>
                <a:ext uri="{FF2B5EF4-FFF2-40B4-BE49-F238E27FC236}">
                  <a16:creationId xmlns:a16="http://schemas.microsoft.com/office/drawing/2014/main" id="{CA617D30-4413-6F58-058F-D09D8DA9858F}"/>
                </a:ext>
              </a:extLst>
            </p:cNvPr>
            <p:cNvPicPr>
              <a:picLocks noChangeAspect="1" noChangeArrowheads="1"/>
            </p:cNvPicPr>
            <p:nvPr/>
          </p:nvPicPr>
          <p:blipFill rotWithShape="1">
            <a:blip r:embed="rId8">
              <a:duotone>
                <a:schemeClr val="accent6">
                  <a:shade val="45000"/>
                  <a:satMod val="135000"/>
                </a:schemeClr>
                <a:prstClr val="white"/>
              </a:duotone>
              <a:extLst>
                <a:ext uri="{28A0092B-C50C-407E-A947-70E740481C1C}">
                  <a14:useLocalDpi xmlns:a14="http://schemas.microsoft.com/office/drawing/2010/main" val="0"/>
                </a:ext>
              </a:extLst>
            </a:blip>
            <a:srcRect l="22405" r="24469"/>
            <a:stretch/>
          </p:blipFill>
          <p:spPr bwMode="auto">
            <a:xfrm>
              <a:off x="6458004" y="4153638"/>
              <a:ext cx="446088" cy="594079"/>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a:extLst>
                <a:ext uri="{FF2B5EF4-FFF2-40B4-BE49-F238E27FC236}">
                  <a16:creationId xmlns:a16="http://schemas.microsoft.com/office/drawing/2014/main" id="{5E1CD254-6988-AB27-D81E-37D456716891}"/>
                </a:ext>
              </a:extLst>
            </p:cNvPr>
            <p:cNvSpPr/>
            <p:nvPr/>
          </p:nvSpPr>
          <p:spPr>
            <a:xfrm>
              <a:off x="6713768" y="4680930"/>
              <a:ext cx="1882527" cy="659917"/>
            </a:xfrm>
            <a:prstGeom prst="roundRect">
              <a:avLst/>
            </a:pr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grpSp>
      <p:sp>
        <p:nvSpPr>
          <p:cNvPr id="18" name="Right Arrow 17">
            <a:extLst>
              <a:ext uri="{FF2B5EF4-FFF2-40B4-BE49-F238E27FC236}">
                <a16:creationId xmlns:a16="http://schemas.microsoft.com/office/drawing/2014/main" id="{2BD2C8EE-94BA-06E0-0666-3BD5D5EA6964}"/>
              </a:ext>
            </a:extLst>
          </p:cNvPr>
          <p:cNvSpPr/>
          <p:nvPr/>
        </p:nvSpPr>
        <p:spPr>
          <a:xfrm>
            <a:off x="7518654" y="4484783"/>
            <a:ext cx="476815" cy="257417"/>
          </a:xfrm>
          <a:prstGeom prst="rightArrow">
            <a:avLst/>
          </a:prstGeom>
          <a:solidFill>
            <a:schemeClr val="accent6"/>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DA347FA-994C-93E7-D3F8-C7EAAFF2B7AF}"/>
              </a:ext>
            </a:extLst>
          </p:cNvPr>
          <p:cNvSpPr txBox="1"/>
          <p:nvPr/>
        </p:nvSpPr>
        <p:spPr>
          <a:xfrm>
            <a:off x="2289264" y="5263129"/>
            <a:ext cx="2128186" cy="704676"/>
          </a:xfrm>
          <a:prstGeom prst="rect">
            <a:avLst/>
          </a:prstGeom>
          <a:noFill/>
        </p:spPr>
        <p:txBody>
          <a:bodyPr wrap="none" rtlCol="0">
            <a:spAutoFit/>
          </a:bodyPr>
          <a:lstStyle/>
          <a:p>
            <a:pPr algn="ctr"/>
            <a:r>
              <a:rPr lang="en-US" sz="1600" dirty="0">
                <a:latin typeface="Avenir Light" panose="020B0402020203020204" pitchFamily="34" charset="77"/>
              </a:rPr>
              <a:t>Structural filters</a:t>
            </a:r>
          </a:p>
          <a:p>
            <a:pPr algn="ctr"/>
            <a:r>
              <a:rPr lang="en-US" sz="1600" dirty="0">
                <a:latin typeface="Avenir Light" panose="020B0402020203020204" pitchFamily="34" charset="77"/>
              </a:rPr>
              <a:t>with microphones</a:t>
            </a:r>
          </a:p>
        </p:txBody>
      </p:sp>
      <p:sp>
        <p:nvSpPr>
          <p:cNvPr id="21" name="TextBox 20">
            <a:extLst>
              <a:ext uri="{FF2B5EF4-FFF2-40B4-BE49-F238E27FC236}">
                <a16:creationId xmlns:a16="http://schemas.microsoft.com/office/drawing/2014/main" id="{EA8C5FB8-43F7-591D-3A83-E796A79851FD}"/>
              </a:ext>
            </a:extLst>
          </p:cNvPr>
          <p:cNvSpPr txBox="1"/>
          <p:nvPr/>
        </p:nvSpPr>
        <p:spPr>
          <a:xfrm>
            <a:off x="5701869" y="5263129"/>
            <a:ext cx="1405641" cy="584775"/>
          </a:xfrm>
          <a:prstGeom prst="rect">
            <a:avLst/>
          </a:prstGeom>
          <a:noFill/>
        </p:spPr>
        <p:txBody>
          <a:bodyPr wrap="none" rtlCol="0">
            <a:spAutoFit/>
          </a:bodyPr>
          <a:lstStyle/>
          <a:p>
            <a:pPr algn="ctr"/>
            <a:r>
              <a:rPr lang="en-US" sz="1600" dirty="0">
                <a:latin typeface="Avenir Light" panose="020B0402020203020204" pitchFamily="34" charset="77"/>
              </a:rPr>
              <a:t>Low-power</a:t>
            </a:r>
          </a:p>
          <a:p>
            <a:pPr algn="ctr"/>
            <a:r>
              <a:rPr lang="en-US" sz="1600" dirty="0">
                <a:latin typeface="Avenir Light" panose="020B0402020203020204" pitchFamily="34" charset="77"/>
              </a:rPr>
              <a:t>analog circuit</a:t>
            </a:r>
          </a:p>
        </p:txBody>
      </p:sp>
      <p:pic>
        <p:nvPicPr>
          <p:cNvPr id="22" name="Picture 42" descr="operational amplifier - comparator schematic symbol - Electrical  Engineering Stack Exchange">
            <a:extLst>
              <a:ext uri="{FF2B5EF4-FFF2-40B4-BE49-F238E27FC236}">
                <a16:creationId xmlns:a16="http://schemas.microsoft.com/office/drawing/2014/main" id="{4D4E4C27-BBEC-4F1C-1F8C-797DA7318D9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55555" y="4379477"/>
            <a:ext cx="532415" cy="33799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2" descr="operational amplifier - comparator schematic symbol - Electrical  Engineering Stack Exchange">
            <a:extLst>
              <a:ext uri="{FF2B5EF4-FFF2-40B4-BE49-F238E27FC236}">
                <a16:creationId xmlns:a16="http://schemas.microsoft.com/office/drawing/2014/main" id="{5E93DCFA-8BE1-C43C-7D58-DAEC274D1E7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25446" y="4468506"/>
            <a:ext cx="532415" cy="33799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operational amplifier - comparator schematic symbol - Electrical  Engineering Stack Exchange">
            <a:extLst>
              <a:ext uri="{FF2B5EF4-FFF2-40B4-BE49-F238E27FC236}">
                <a16:creationId xmlns:a16="http://schemas.microsoft.com/office/drawing/2014/main" id="{1EAAE3D9-F3E0-EDB2-B70C-22881096DFD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76196" y="4392729"/>
            <a:ext cx="532415" cy="337997"/>
          </a:xfrm>
          <a:prstGeom prst="rect">
            <a:avLst/>
          </a:prstGeom>
          <a:noFill/>
          <a:extLst>
            <a:ext uri="{909E8E84-426E-40DD-AFC4-6F175D3DCCD1}">
              <a14:hiddenFill xmlns:a14="http://schemas.microsoft.com/office/drawing/2010/main">
                <a:solidFill>
                  <a:srgbClr val="FFFFFF"/>
                </a:solidFill>
              </a14:hiddenFill>
            </a:ext>
          </a:extLst>
        </p:spPr>
      </p:pic>
      <p:sp>
        <p:nvSpPr>
          <p:cNvPr id="105" name="Rounded Rectangle 104">
            <a:extLst>
              <a:ext uri="{FF2B5EF4-FFF2-40B4-BE49-F238E27FC236}">
                <a16:creationId xmlns:a16="http://schemas.microsoft.com/office/drawing/2014/main" id="{232494F3-A76B-F9E4-3965-F0C4A2D4F6AD}"/>
              </a:ext>
            </a:extLst>
          </p:cNvPr>
          <p:cNvSpPr/>
          <p:nvPr/>
        </p:nvSpPr>
        <p:spPr>
          <a:xfrm>
            <a:off x="374168" y="3732561"/>
            <a:ext cx="11566020" cy="2320327"/>
          </a:xfrm>
          <a:prstGeom prst="roundRect">
            <a:avLst/>
          </a:prstGeom>
          <a:noFill/>
          <a:ln w="254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E6B237C5-4DD8-6574-FF3B-BAD2CD6DB851}"/>
              </a:ext>
            </a:extLst>
          </p:cNvPr>
          <p:cNvGrpSpPr/>
          <p:nvPr/>
        </p:nvGrpSpPr>
        <p:grpSpPr>
          <a:xfrm>
            <a:off x="10214902" y="4045930"/>
            <a:ext cx="1295717" cy="1156184"/>
            <a:chOff x="9541071" y="4519481"/>
            <a:chExt cx="1075250" cy="959459"/>
          </a:xfrm>
        </p:grpSpPr>
        <p:pic>
          <p:nvPicPr>
            <p:cNvPr id="33" name="Picture 2" descr="Processor Icon Vector Art, Icons, and Graphics for Free Download">
              <a:extLst>
                <a:ext uri="{FF2B5EF4-FFF2-40B4-BE49-F238E27FC236}">
                  <a16:creationId xmlns:a16="http://schemas.microsoft.com/office/drawing/2014/main" id="{18FDA67F-3525-2E97-5499-75A8F4644824}"/>
                </a:ext>
              </a:extLst>
            </p:cNvPr>
            <p:cNvPicPr>
              <a:picLocks noChangeAspect="1" noChangeArrowheads="1"/>
            </p:cNvPicPr>
            <p:nvPr/>
          </p:nvPicPr>
          <p:blipFill rotWithShape="1">
            <a:blip r:embed="rId14">
              <a:duotone>
                <a:schemeClr val="accent3">
                  <a:shade val="45000"/>
                  <a:satMod val="135000"/>
                </a:schemeClr>
                <a:prstClr val="white"/>
              </a:duotone>
              <a:extLst>
                <a:ext uri="{BEBA8EAE-BF5A-486C-A8C5-ECC9F3942E4B}">
                  <a14:imgProps xmlns:a14="http://schemas.microsoft.com/office/drawing/2010/main">
                    <a14:imgLayer r:embed="rId15">
                      <a14:imgEffect>
                        <a14:backgroundRemoval t="18232" b="82551" l="28073" r="71875">
                          <a14:foregroundMark x1="33750" y1="37324" x2="33750" y2="37324"/>
                          <a14:foregroundMark x1="29063" y1="37324" x2="29063" y2="37324"/>
                          <a14:foregroundMark x1="69375" y1="64085" x2="69375" y2="64085"/>
                          <a14:foregroundMark x1="69688" y1="53599" x2="69688" y2="53599"/>
                          <a14:foregroundMark x1="69688" y1="55321" x2="69688" y2="55321"/>
                          <a14:foregroundMark x1="69688" y1="45696" x2="69688" y2="45696"/>
                          <a14:foregroundMark x1="69688" y1="38185" x2="69688" y2="38185"/>
                          <a14:foregroundMark x1="69948" y1="64945" x2="69948" y2="64945"/>
                          <a14:foregroundMark x1="69688" y1="63224" x2="69688" y2="63224"/>
                          <a14:foregroundMark x1="70260" y1="62754" x2="70260" y2="62754"/>
                          <a14:foregroundMark x1="69375" y1="63693" x2="69375" y2="63693"/>
                          <a14:foregroundMark x1="69948" y1="54851" x2="69948" y2="54851"/>
                          <a14:foregroundMark x1="69948" y1="46088" x2="69948" y2="46088"/>
                          <a14:foregroundMark x1="69948" y1="37324" x2="69948" y2="37324"/>
                          <a14:foregroundMark x1="40677" y1="25900" x2="41094" y2="19718"/>
                          <a14:foregroundMark x1="46719" y1="21753" x2="46719" y2="18232"/>
                          <a14:foregroundMark x1="52656" y1="21362" x2="52656" y2="21362"/>
                          <a14:foregroundMark x1="68438" y1="38498" x2="71042" y2="38732"/>
                          <a14:foregroundMark x1="41250" y1="74648" x2="41250" y2="80595"/>
                          <a14:foregroundMark x1="56927" y1="76056" x2="57448" y2="81612"/>
                          <a14:foregroundMark x1="28073" y1="65336" x2="28958" y2="35759"/>
                          <a14:foregroundMark x1="39219" y1="82551" x2="56719" y2="80125"/>
                          <a14:foregroundMark x1="56719" y1="80125" x2="52083" y2="81534"/>
                          <a14:foregroundMark x1="70729" y1="66197" x2="70729" y2="34742"/>
                          <a14:foregroundMark x1="71875" y1="43192" x2="70729" y2="47418"/>
                        </a14:backgroundRemoval>
                      </a14:imgEffect>
                    </a14:imgLayer>
                  </a14:imgProps>
                </a:ext>
                <a:ext uri="{28A0092B-C50C-407E-A947-70E740481C1C}">
                  <a14:useLocalDpi xmlns:a14="http://schemas.microsoft.com/office/drawing/2010/main" val="0"/>
                </a:ext>
              </a:extLst>
            </a:blip>
            <a:srcRect l="27060" t="15956" r="25654" b="15629"/>
            <a:stretch/>
          </p:blipFill>
          <p:spPr bwMode="auto">
            <a:xfrm>
              <a:off x="9541071" y="4519481"/>
              <a:ext cx="1075250" cy="95945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710+ Machine Learning Data Science Stock Photos, Pictures &amp; Royalty-Free  Images - iStock">
              <a:extLst>
                <a:ext uri="{FF2B5EF4-FFF2-40B4-BE49-F238E27FC236}">
                  <a16:creationId xmlns:a16="http://schemas.microsoft.com/office/drawing/2014/main" id="{D1EA170C-A62C-7871-58D8-3F54BAE34CF1}"/>
                </a:ext>
              </a:extLst>
            </p:cNvPr>
            <p:cNvPicPr>
              <a:picLocks noChangeAspect="1" noChangeArrowheads="1"/>
            </p:cNvPicPr>
            <p:nvPr/>
          </p:nvPicPr>
          <p:blipFill rotWithShape="1">
            <a:blip r:embed="rId16">
              <a:grayscl/>
              <a:extLst>
                <a:ext uri="{BEBA8EAE-BF5A-486C-A8C5-ECC9F3942E4B}">
                  <a14:imgProps xmlns:a14="http://schemas.microsoft.com/office/drawing/2010/main">
                    <a14:imgLayer r:embed="rId17">
                      <a14:imgEffect>
                        <a14:sharpenSoften amount="80000"/>
                      </a14:imgEffect>
                    </a14:imgLayer>
                  </a14:imgProps>
                </a:ext>
                <a:ext uri="{28A0092B-C50C-407E-A947-70E740481C1C}">
                  <a14:useLocalDpi xmlns:a14="http://schemas.microsoft.com/office/drawing/2010/main" val="0"/>
                </a:ext>
              </a:extLst>
            </a:blip>
            <a:srcRect l="8038" t="35563" r="68871" b="34622"/>
            <a:stretch/>
          </p:blipFill>
          <p:spPr bwMode="auto">
            <a:xfrm>
              <a:off x="9834645" y="4827543"/>
              <a:ext cx="505175" cy="339712"/>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TextBox 34">
            <a:extLst>
              <a:ext uri="{FF2B5EF4-FFF2-40B4-BE49-F238E27FC236}">
                <a16:creationId xmlns:a16="http://schemas.microsoft.com/office/drawing/2014/main" id="{D86EF5C0-DAB4-9940-65E2-E172BA517C15}"/>
              </a:ext>
            </a:extLst>
          </p:cNvPr>
          <p:cNvSpPr txBox="1"/>
          <p:nvPr/>
        </p:nvSpPr>
        <p:spPr>
          <a:xfrm>
            <a:off x="10048932" y="5411481"/>
            <a:ext cx="1663793" cy="407970"/>
          </a:xfrm>
          <a:prstGeom prst="rect">
            <a:avLst/>
          </a:prstGeom>
          <a:noFill/>
        </p:spPr>
        <p:txBody>
          <a:bodyPr wrap="none" rtlCol="0">
            <a:spAutoFit/>
          </a:bodyPr>
          <a:lstStyle/>
          <a:p>
            <a:pPr algn="ctr"/>
            <a:r>
              <a:rPr lang="en-US" sz="1600" dirty="0">
                <a:latin typeface="Avenir Light" panose="020B0402020203020204" pitchFamily="34" charset="77"/>
              </a:rPr>
              <a:t>Classification</a:t>
            </a:r>
          </a:p>
        </p:txBody>
      </p:sp>
      <p:sp>
        <p:nvSpPr>
          <p:cNvPr id="32" name="Date Placeholder 31">
            <a:extLst>
              <a:ext uri="{FF2B5EF4-FFF2-40B4-BE49-F238E27FC236}">
                <a16:creationId xmlns:a16="http://schemas.microsoft.com/office/drawing/2014/main" id="{892D4B7B-11FA-B101-A023-5719461646EC}"/>
              </a:ext>
            </a:extLst>
          </p:cNvPr>
          <p:cNvSpPr>
            <a:spLocks noGrp="1"/>
          </p:cNvSpPr>
          <p:nvPr>
            <p:ph type="dt" sz="half" idx="10"/>
          </p:nvPr>
        </p:nvSpPr>
        <p:spPr/>
        <p:txBody>
          <a:bodyPr/>
          <a:lstStyle/>
          <a:p>
            <a:fld id="{93456559-B2C4-B14F-8F39-1E0F72997448}" type="datetime1">
              <a:rPr lang="en-US" smtClean="0"/>
              <a:t>5/10/23</a:t>
            </a:fld>
            <a:endParaRPr lang="en-US"/>
          </a:p>
        </p:txBody>
      </p:sp>
      <p:sp>
        <p:nvSpPr>
          <p:cNvPr id="36" name="Slide Number Placeholder 35">
            <a:extLst>
              <a:ext uri="{FF2B5EF4-FFF2-40B4-BE49-F238E27FC236}">
                <a16:creationId xmlns:a16="http://schemas.microsoft.com/office/drawing/2014/main" id="{81529CB3-3AF5-AEDA-A227-6C6715B36DF8}"/>
              </a:ext>
            </a:extLst>
          </p:cNvPr>
          <p:cNvSpPr>
            <a:spLocks noGrp="1"/>
          </p:cNvSpPr>
          <p:nvPr>
            <p:ph type="sldNum" sz="quarter" idx="12"/>
          </p:nvPr>
        </p:nvSpPr>
        <p:spPr/>
        <p:txBody>
          <a:bodyPr/>
          <a:lstStyle/>
          <a:p>
            <a:fld id="{B9AA8E4F-4E37-A645-924F-A3490AA4C4C1}" type="slidenum">
              <a:rPr lang="en-US" smtClean="0"/>
              <a:t>21</a:t>
            </a:fld>
            <a:endParaRPr lang="en-US"/>
          </a:p>
        </p:txBody>
      </p:sp>
      <p:grpSp>
        <p:nvGrpSpPr>
          <p:cNvPr id="47" name="Group 46">
            <a:extLst>
              <a:ext uri="{FF2B5EF4-FFF2-40B4-BE49-F238E27FC236}">
                <a16:creationId xmlns:a16="http://schemas.microsoft.com/office/drawing/2014/main" id="{E0562C11-E451-FF47-AFC1-27F0B15B11C5}"/>
              </a:ext>
            </a:extLst>
          </p:cNvPr>
          <p:cNvGrpSpPr/>
          <p:nvPr/>
        </p:nvGrpSpPr>
        <p:grpSpPr>
          <a:xfrm>
            <a:off x="2022090" y="1558492"/>
            <a:ext cx="900316" cy="1214882"/>
            <a:chOff x="2022090" y="1420267"/>
            <a:chExt cx="900316" cy="1214882"/>
          </a:xfrm>
        </p:grpSpPr>
        <p:sp>
          <p:nvSpPr>
            <p:cNvPr id="71" name="TextBox 70">
              <a:extLst>
                <a:ext uri="{FF2B5EF4-FFF2-40B4-BE49-F238E27FC236}">
                  <a16:creationId xmlns:a16="http://schemas.microsoft.com/office/drawing/2014/main" id="{6DD37AF1-3753-D86D-2C2C-CCD5DA663C11}"/>
                </a:ext>
              </a:extLst>
            </p:cNvPr>
            <p:cNvSpPr txBox="1"/>
            <p:nvPr/>
          </p:nvSpPr>
          <p:spPr>
            <a:xfrm>
              <a:off x="2057090" y="2296595"/>
              <a:ext cx="697628" cy="338554"/>
            </a:xfrm>
            <a:prstGeom prst="rect">
              <a:avLst/>
            </a:prstGeom>
            <a:noFill/>
          </p:spPr>
          <p:txBody>
            <a:bodyPr wrap="none" rtlCol="0">
              <a:spAutoFit/>
            </a:bodyPr>
            <a:lstStyle/>
            <a:p>
              <a:pPr algn="ctr"/>
              <a:r>
                <a:rPr lang="en-US" sz="1600" dirty="0">
                  <a:latin typeface="Avenir Light" panose="020B0402020203020204" pitchFamily="34" charset="77"/>
                </a:rPr>
                <a:t>Event</a:t>
              </a:r>
            </a:p>
          </p:txBody>
        </p:sp>
        <p:pic>
          <p:nvPicPr>
            <p:cNvPr id="76" name="Picture 20" descr="Person Speaking Icon Images – Browse 202,022 Stock Photos, Vectors, and  Video | Adobe Stock">
              <a:extLst>
                <a:ext uri="{FF2B5EF4-FFF2-40B4-BE49-F238E27FC236}">
                  <a16:creationId xmlns:a16="http://schemas.microsoft.com/office/drawing/2014/main" id="{D6F329DF-0A04-769D-C810-14ED0554B0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2090" y="1420267"/>
              <a:ext cx="900316" cy="8006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90A0725D-FC8A-5922-6574-E1051C7A6307}"/>
              </a:ext>
            </a:extLst>
          </p:cNvPr>
          <p:cNvGrpSpPr/>
          <p:nvPr/>
        </p:nvGrpSpPr>
        <p:grpSpPr>
          <a:xfrm>
            <a:off x="3097616" y="1801515"/>
            <a:ext cx="1291829" cy="961654"/>
            <a:chOff x="3097616" y="1663290"/>
            <a:chExt cx="1291829" cy="961654"/>
          </a:xfrm>
        </p:grpSpPr>
        <p:sp>
          <p:nvSpPr>
            <p:cNvPr id="72" name="TextBox 71">
              <a:extLst>
                <a:ext uri="{FF2B5EF4-FFF2-40B4-BE49-F238E27FC236}">
                  <a16:creationId xmlns:a16="http://schemas.microsoft.com/office/drawing/2014/main" id="{B7E0FB5D-68CA-2746-C5C1-14FDB2D835BE}"/>
                </a:ext>
              </a:extLst>
            </p:cNvPr>
            <p:cNvSpPr txBox="1"/>
            <p:nvPr/>
          </p:nvSpPr>
          <p:spPr>
            <a:xfrm>
              <a:off x="3097616" y="2286390"/>
              <a:ext cx="1291829" cy="338554"/>
            </a:xfrm>
            <a:prstGeom prst="rect">
              <a:avLst/>
            </a:prstGeom>
            <a:noFill/>
          </p:spPr>
          <p:txBody>
            <a:bodyPr wrap="none" rtlCol="0">
              <a:spAutoFit/>
            </a:bodyPr>
            <a:lstStyle/>
            <a:p>
              <a:pPr algn="ctr"/>
              <a:r>
                <a:rPr lang="en-US" sz="1600" dirty="0">
                  <a:latin typeface="Avenir Light" panose="020B0402020203020204" pitchFamily="34" charset="77"/>
                </a:rPr>
                <a:t>Microphone</a:t>
              </a:r>
            </a:p>
          </p:txBody>
        </p:sp>
        <p:pic>
          <p:nvPicPr>
            <p:cNvPr id="77" name="Picture 8" descr="Microphone - Free technology icons">
              <a:extLst>
                <a:ext uri="{FF2B5EF4-FFF2-40B4-BE49-F238E27FC236}">
                  <a16:creationId xmlns:a16="http://schemas.microsoft.com/office/drawing/2014/main" id="{695D60DD-541F-6A40-FB20-D46F16707CD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81349" y="1663290"/>
              <a:ext cx="323403" cy="287606"/>
            </a:xfrm>
            <a:prstGeom prst="rect">
              <a:avLst/>
            </a:prstGeom>
            <a:noFill/>
            <a:extLst>
              <a:ext uri="{909E8E84-426E-40DD-AFC4-6F175D3DCCD1}">
                <a14:hiddenFill xmlns:a14="http://schemas.microsoft.com/office/drawing/2010/main">
                  <a:solidFill>
                    <a:srgbClr val="FFFFFF"/>
                  </a:solidFill>
                </a14:hiddenFill>
              </a:ext>
            </a:extLst>
          </p:spPr>
        </p:pic>
      </p:grpSp>
      <p:sp>
        <p:nvSpPr>
          <p:cNvPr id="78" name="Right Arrow 77">
            <a:extLst>
              <a:ext uri="{FF2B5EF4-FFF2-40B4-BE49-F238E27FC236}">
                <a16:creationId xmlns:a16="http://schemas.microsoft.com/office/drawing/2014/main" id="{49BFFED1-4058-579E-26DE-AAF7A3F2C967}"/>
              </a:ext>
            </a:extLst>
          </p:cNvPr>
          <p:cNvSpPr/>
          <p:nvPr/>
        </p:nvSpPr>
        <p:spPr>
          <a:xfrm>
            <a:off x="3046955"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79" name="Right Arrow 78">
            <a:extLst>
              <a:ext uri="{FF2B5EF4-FFF2-40B4-BE49-F238E27FC236}">
                <a16:creationId xmlns:a16="http://schemas.microsoft.com/office/drawing/2014/main" id="{820C26D4-0BB1-87E6-17D5-D6AFE323EF27}"/>
              </a:ext>
            </a:extLst>
          </p:cNvPr>
          <p:cNvSpPr/>
          <p:nvPr/>
        </p:nvSpPr>
        <p:spPr>
          <a:xfrm>
            <a:off x="4170570"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0" name="Right Arrow 79">
            <a:extLst>
              <a:ext uri="{FF2B5EF4-FFF2-40B4-BE49-F238E27FC236}">
                <a16:creationId xmlns:a16="http://schemas.microsoft.com/office/drawing/2014/main" id="{38D3B0EA-4BA9-BD34-2677-ED71DE85EBE8}"/>
              </a:ext>
            </a:extLst>
          </p:cNvPr>
          <p:cNvSpPr/>
          <p:nvPr/>
        </p:nvSpPr>
        <p:spPr>
          <a:xfrm>
            <a:off x="5892389"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1" name="Right Arrow 80">
            <a:extLst>
              <a:ext uri="{FF2B5EF4-FFF2-40B4-BE49-F238E27FC236}">
                <a16:creationId xmlns:a16="http://schemas.microsoft.com/office/drawing/2014/main" id="{5A19465D-C2BC-698F-4554-48246A6A9A0A}"/>
              </a:ext>
            </a:extLst>
          </p:cNvPr>
          <p:cNvSpPr/>
          <p:nvPr/>
        </p:nvSpPr>
        <p:spPr>
          <a:xfrm>
            <a:off x="7419738" y="1829284"/>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nvGrpSpPr>
          <p:cNvPr id="45" name="Group 44">
            <a:extLst>
              <a:ext uri="{FF2B5EF4-FFF2-40B4-BE49-F238E27FC236}">
                <a16:creationId xmlns:a16="http://schemas.microsoft.com/office/drawing/2014/main" id="{96E454F1-1BC0-1BA1-4D4A-930A8B4AFE3D}"/>
              </a:ext>
            </a:extLst>
          </p:cNvPr>
          <p:cNvGrpSpPr/>
          <p:nvPr/>
        </p:nvGrpSpPr>
        <p:grpSpPr>
          <a:xfrm>
            <a:off x="4801056" y="1786313"/>
            <a:ext cx="848506" cy="958292"/>
            <a:chOff x="4801056" y="1648088"/>
            <a:chExt cx="848506" cy="958292"/>
          </a:xfrm>
        </p:grpSpPr>
        <p:sp>
          <p:nvSpPr>
            <p:cNvPr id="70" name="TextBox 69">
              <a:extLst>
                <a:ext uri="{FF2B5EF4-FFF2-40B4-BE49-F238E27FC236}">
                  <a16:creationId xmlns:a16="http://schemas.microsoft.com/office/drawing/2014/main" id="{FC1521AB-7F5D-A9A2-ACD4-7E5CD897D846}"/>
                </a:ext>
              </a:extLst>
            </p:cNvPr>
            <p:cNvSpPr txBox="1"/>
            <p:nvPr/>
          </p:nvSpPr>
          <p:spPr>
            <a:xfrm>
              <a:off x="4933269" y="2267826"/>
              <a:ext cx="622286" cy="338554"/>
            </a:xfrm>
            <a:prstGeom prst="rect">
              <a:avLst/>
            </a:prstGeom>
            <a:noFill/>
          </p:spPr>
          <p:txBody>
            <a:bodyPr wrap="none" rtlCol="0">
              <a:spAutoFit/>
            </a:bodyPr>
            <a:lstStyle/>
            <a:p>
              <a:pPr algn="ctr"/>
              <a:r>
                <a:rPr lang="en-US" sz="1600" dirty="0">
                  <a:latin typeface="Avenir Light" panose="020B0402020203020204" pitchFamily="34" charset="77"/>
                </a:rPr>
                <a:t>ADC</a:t>
              </a:r>
            </a:p>
          </p:txBody>
        </p:sp>
        <p:sp>
          <p:nvSpPr>
            <p:cNvPr id="95" name="Rounded Rectangle 94">
              <a:extLst>
                <a:ext uri="{FF2B5EF4-FFF2-40B4-BE49-F238E27FC236}">
                  <a16:creationId xmlns:a16="http://schemas.microsoft.com/office/drawing/2014/main" id="{677698B6-7322-ACC8-0985-26697E65322C}"/>
                </a:ext>
              </a:extLst>
            </p:cNvPr>
            <p:cNvSpPr/>
            <p:nvPr/>
          </p:nvSpPr>
          <p:spPr>
            <a:xfrm>
              <a:off x="4801056" y="1648088"/>
              <a:ext cx="848506" cy="294749"/>
            </a:xfrm>
            <a:prstGeom prst="roundRect">
              <a:avLst/>
            </a:pr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Sampling</a:t>
              </a:r>
            </a:p>
          </p:txBody>
        </p:sp>
      </p:grpSp>
      <p:grpSp>
        <p:nvGrpSpPr>
          <p:cNvPr id="42" name="Group 41">
            <a:extLst>
              <a:ext uri="{FF2B5EF4-FFF2-40B4-BE49-F238E27FC236}">
                <a16:creationId xmlns:a16="http://schemas.microsoft.com/office/drawing/2014/main" id="{A3A74AE8-12A2-7418-CDC3-CD62B3F17CEA}"/>
              </a:ext>
            </a:extLst>
          </p:cNvPr>
          <p:cNvGrpSpPr/>
          <p:nvPr/>
        </p:nvGrpSpPr>
        <p:grpSpPr>
          <a:xfrm>
            <a:off x="6328275" y="1552943"/>
            <a:ext cx="1265090" cy="1267001"/>
            <a:chOff x="6148814" y="1414718"/>
            <a:chExt cx="1265090" cy="1267001"/>
          </a:xfrm>
        </p:grpSpPr>
        <p:sp>
          <p:nvSpPr>
            <p:cNvPr id="69" name="TextBox 68">
              <a:extLst>
                <a:ext uri="{FF2B5EF4-FFF2-40B4-BE49-F238E27FC236}">
                  <a16:creationId xmlns:a16="http://schemas.microsoft.com/office/drawing/2014/main" id="{84F5E9EE-10ED-868B-FEF5-69A5EDEEC1E9}"/>
                </a:ext>
              </a:extLst>
            </p:cNvPr>
            <p:cNvSpPr txBox="1"/>
            <p:nvPr/>
          </p:nvSpPr>
          <p:spPr>
            <a:xfrm>
              <a:off x="6148814" y="2096944"/>
              <a:ext cx="1265090" cy="584775"/>
            </a:xfrm>
            <a:prstGeom prst="rect">
              <a:avLst/>
            </a:prstGeom>
            <a:noFill/>
          </p:spPr>
          <p:txBody>
            <a:bodyPr wrap="none" rtlCol="0">
              <a:spAutoFit/>
            </a:bodyPr>
            <a:lstStyle/>
            <a:p>
              <a:pPr algn="ctr"/>
              <a:r>
                <a:rPr lang="en-US" sz="1600" dirty="0">
                  <a:latin typeface="Avenir Light" panose="020B0402020203020204" pitchFamily="34" charset="77"/>
                </a:rPr>
                <a:t>Fast Fourier</a:t>
              </a:r>
            </a:p>
            <a:p>
              <a:pPr algn="ctr"/>
              <a:r>
                <a:rPr lang="en-US" sz="1600" dirty="0">
                  <a:latin typeface="Avenir Light" panose="020B0402020203020204" pitchFamily="34" charset="77"/>
                </a:rPr>
                <a:t>Transform</a:t>
              </a:r>
            </a:p>
          </p:txBody>
        </p:sp>
        <p:grpSp>
          <p:nvGrpSpPr>
            <p:cNvPr id="41" name="Group 40">
              <a:extLst>
                <a:ext uri="{FF2B5EF4-FFF2-40B4-BE49-F238E27FC236}">
                  <a16:creationId xmlns:a16="http://schemas.microsoft.com/office/drawing/2014/main" id="{249F8705-7485-9A57-E19C-6DB22A284B9B}"/>
                </a:ext>
              </a:extLst>
            </p:cNvPr>
            <p:cNvGrpSpPr/>
            <p:nvPr/>
          </p:nvGrpSpPr>
          <p:grpSpPr>
            <a:xfrm>
              <a:off x="6343408" y="1414718"/>
              <a:ext cx="821125" cy="703275"/>
              <a:chOff x="5961485" y="1446046"/>
              <a:chExt cx="821125" cy="703275"/>
            </a:xfrm>
          </p:grpSpPr>
          <p:pic>
            <p:nvPicPr>
              <p:cNvPr id="74" name="Picture 2" descr="Processor Icon Vector Art, Icons, and Graphics for Free Download">
                <a:extLst>
                  <a:ext uri="{FF2B5EF4-FFF2-40B4-BE49-F238E27FC236}">
                    <a16:creationId xmlns:a16="http://schemas.microsoft.com/office/drawing/2014/main" id="{E75C115E-1B0E-EF88-0316-DDBA113A7C09}"/>
                  </a:ext>
                </a:extLst>
              </p:cNvPr>
              <p:cNvPicPr>
                <a:picLocks noChangeAspect="1" noChangeArrowheads="1"/>
              </p:cNvPicPr>
              <p:nvPr/>
            </p:nvPicPr>
            <p:blipFill rotWithShape="1">
              <a:blip r:embed="rId14">
                <a:duotone>
                  <a:schemeClr val="accent3">
                    <a:shade val="45000"/>
                    <a:satMod val="135000"/>
                  </a:schemeClr>
                  <a:prstClr val="white"/>
                </a:duotone>
                <a:extLst>
                  <a:ext uri="{BEBA8EAE-BF5A-486C-A8C5-ECC9F3942E4B}">
                    <a14:imgProps xmlns:a14="http://schemas.microsoft.com/office/drawing/2010/main">
                      <a14:imgLayer r:embed="rId15">
                        <a14:imgEffect>
                          <a14:backgroundRemoval t="18232" b="82551" l="28073" r="71875">
                            <a14:foregroundMark x1="33750" y1="37324" x2="33750" y2="37324"/>
                            <a14:foregroundMark x1="29063" y1="37324" x2="29063" y2="37324"/>
                            <a14:foregroundMark x1="69375" y1="64085" x2="69375" y2="64085"/>
                            <a14:foregroundMark x1="69688" y1="53599" x2="69688" y2="53599"/>
                            <a14:foregroundMark x1="69688" y1="55321" x2="69688" y2="55321"/>
                            <a14:foregroundMark x1="69688" y1="45696" x2="69688" y2="45696"/>
                            <a14:foregroundMark x1="69688" y1="38185" x2="69688" y2="38185"/>
                            <a14:foregroundMark x1="69948" y1="64945" x2="69948" y2="64945"/>
                            <a14:foregroundMark x1="69688" y1="63224" x2="69688" y2="63224"/>
                            <a14:foregroundMark x1="70260" y1="62754" x2="70260" y2="62754"/>
                            <a14:foregroundMark x1="69375" y1="63693" x2="69375" y2="63693"/>
                            <a14:foregroundMark x1="69948" y1="54851" x2="69948" y2="54851"/>
                            <a14:foregroundMark x1="69948" y1="46088" x2="69948" y2="46088"/>
                            <a14:foregroundMark x1="69948" y1="37324" x2="69948" y2="37324"/>
                            <a14:foregroundMark x1="40677" y1="25900" x2="41094" y2="19718"/>
                            <a14:foregroundMark x1="46719" y1="21753" x2="46719" y2="18232"/>
                            <a14:foregroundMark x1="52656" y1="21362" x2="52656" y2="21362"/>
                            <a14:foregroundMark x1="68438" y1="38498" x2="71042" y2="38732"/>
                            <a14:foregroundMark x1="41250" y1="74648" x2="41250" y2="80595"/>
                            <a14:foregroundMark x1="56927" y1="76056" x2="57448" y2="81612"/>
                            <a14:foregroundMark x1="28073" y1="65336" x2="28958" y2="35759"/>
                            <a14:foregroundMark x1="39219" y1="82551" x2="56719" y2="80125"/>
                            <a14:foregroundMark x1="56719" y1="80125" x2="52083" y2="81534"/>
                            <a14:foregroundMark x1="70729" y1="66197" x2="70729" y2="34742"/>
                            <a14:foregroundMark x1="71875" y1="43192" x2="70729" y2="47418"/>
                          </a14:backgroundRemoval>
                        </a14:imgEffect>
                      </a14:imgLayer>
                    </a14:imgProps>
                  </a:ext>
                  <a:ext uri="{28A0092B-C50C-407E-A947-70E740481C1C}">
                    <a14:useLocalDpi xmlns:a14="http://schemas.microsoft.com/office/drawing/2010/main" val="0"/>
                  </a:ext>
                </a:extLst>
              </a:blip>
              <a:srcRect l="27060" t="15956" r="25654" b="15629"/>
              <a:stretch/>
            </p:blipFill>
            <p:spPr bwMode="auto">
              <a:xfrm>
                <a:off x="5961485" y="1446046"/>
                <a:ext cx="821125" cy="70327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28,371 Analog Signal Images, Stock Photos &amp; Vectors | Shutterstock">
                <a:extLst>
                  <a:ext uri="{FF2B5EF4-FFF2-40B4-BE49-F238E27FC236}">
                    <a16:creationId xmlns:a16="http://schemas.microsoft.com/office/drawing/2014/main" id="{14DD46E1-40B5-3E58-6547-FE40B8F9FD59}"/>
                  </a:ext>
                </a:extLst>
              </p:cNvPr>
              <p:cNvPicPr>
                <a:picLocks noChangeAspect="1" noChangeArrowheads="1"/>
              </p:cNvPicPr>
              <p:nvPr/>
            </p:nvPicPr>
            <p:blipFill rotWithShape="1">
              <a:blip r:embed="rId18">
                <a:grayscl/>
                <a:extLst>
                  <a:ext uri="{BEBA8EAE-BF5A-486C-A8C5-ECC9F3942E4B}">
                    <a14:imgProps xmlns:a14="http://schemas.microsoft.com/office/drawing/2010/main">
                      <a14:imgLayer r:embed="rId19">
                        <a14:imgEffect>
                          <a14:sharpenSoften amount="100000"/>
                        </a14:imgEffect>
                      </a14:imgLayer>
                    </a14:imgProps>
                  </a:ext>
                  <a:ext uri="{28A0092B-C50C-407E-A947-70E740481C1C}">
                    <a14:useLocalDpi xmlns:a14="http://schemas.microsoft.com/office/drawing/2010/main" val="0"/>
                  </a:ext>
                </a:extLst>
              </a:blip>
              <a:srcRect l="55143" t="27613" r="8000" b="28962"/>
              <a:stretch/>
            </p:blipFill>
            <p:spPr bwMode="auto">
              <a:xfrm>
                <a:off x="6186359" y="1668658"/>
                <a:ext cx="365604" cy="159139"/>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Fourier transformation Icon - Free PNG &amp; SVG 221517 - Noun Project">
                <a:extLst>
                  <a:ext uri="{FF2B5EF4-FFF2-40B4-BE49-F238E27FC236}">
                    <a16:creationId xmlns:a16="http://schemas.microsoft.com/office/drawing/2014/main" id="{20D948E0-6464-2DEB-F67A-7B2B59924D59}"/>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40275"/>
              <a:stretch/>
            </p:blipFill>
            <p:spPr bwMode="auto">
              <a:xfrm>
                <a:off x="6178238" y="1808389"/>
                <a:ext cx="387619" cy="205882"/>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FF1EBF0D-AEA8-2493-2208-C7C3A8EF4613}"/>
                  </a:ext>
                </a:extLst>
              </p:cNvPr>
              <p:cNvSpPr txBox="1"/>
              <p:nvPr/>
            </p:nvSpPr>
            <p:spPr>
              <a:xfrm>
                <a:off x="6168294" y="1507871"/>
                <a:ext cx="365806" cy="246221"/>
              </a:xfrm>
              <a:prstGeom prst="rect">
                <a:avLst/>
              </a:prstGeom>
              <a:noFill/>
            </p:spPr>
            <p:txBody>
              <a:bodyPr wrap="none" rtlCol="0">
                <a:spAutoFit/>
              </a:bodyPr>
              <a:lstStyle/>
              <a:p>
                <a:r>
                  <a:rPr lang="en-US" sz="1000" dirty="0"/>
                  <a:t>FFT</a:t>
                </a:r>
              </a:p>
            </p:txBody>
          </p:sp>
        </p:grpSp>
      </p:grpSp>
      <p:grpSp>
        <p:nvGrpSpPr>
          <p:cNvPr id="43" name="Group 42">
            <a:extLst>
              <a:ext uri="{FF2B5EF4-FFF2-40B4-BE49-F238E27FC236}">
                <a16:creationId xmlns:a16="http://schemas.microsoft.com/office/drawing/2014/main" id="{4E64B4B9-9B5A-5980-7B4C-3F75E5395D40}"/>
              </a:ext>
            </a:extLst>
          </p:cNvPr>
          <p:cNvGrpSpPr/>
          <p:nvPr/>
        </p:nvGrpSpPr>
        <p:grpSpPr>
          <a:xfrm>
            <a:off x="7731817" y="1785394"/>
            <a:ext cx="1221296" cy="1019934"/>
            <a:chOff x="7731817" y="1647169"/>
            <a:chExt cx="1221296" cy="1019934"/>
          </a:xfrm>
        </p:grpSpPr>
        <p:sp>
          <p:nvSpPr>
            <p:cNvPr id="73" name="TextBox 72">
              <a:extLst>
                <a:ext uri="{FF2B5EF4-FFF2-40B4-BE49-F238E27FC236}">
                  <a16:creationId xmlns:a16="http://schemas.microsoft.com/office/drawing/2014/main" id="{D9C5BB9F-BA24-A604-7A82-07A84A832956}"/>
                </a:ext>
              </a:extLst>
            </p:cNvPr>
            <p:cNvSpPr txBox="1"/>
            <p:nvPr/>
          </p:nvSpPr>
          <p:spPr>
            <a:xfrm>
              <a:off x="7731817" y="2082328"/>
              <a:ext cx="1221296" cy="584775"/>
            </a:xfrm>
            <a:prstGeom prst="rect">
              <a:avLst/>
            </a:prstGeom>
            <a:noFill/>
          </p:spPr>
          <p:txBody>
            <a:bodyPr wrap="none" rtlCol="0">
              <a:spAutoFit/>
            </a:bodyPr>
            <a:lstStyle/>
            <a:p>
              <a:pPr algn="ctr"/>
              <a:r>
                <a:rPr lang="en-US" sz="1600" dirty="0">
                  <a:latin typeface="Avenir Light" panose="020B0402020203020204" pitchFamily="34" charset="77"/>
                </a:rPr>
                <a:t>Fourier</a:t>
              </a:r>
            </a:p>
            <a:p>
              <a:pPr algn="ctr"/>
              <a:r>
                <a:rPr lang="en-US" sz="1600" dirty="0">
                  <a:latin typeface="Avenir Light" panose="020B0402020203020204" pitchFamily="34" charset="77"/>
                </a:rPr>
                <a:t>coefficients</a:t>
              </a:r>
            </a:p>
          </p:txBody>
        </p:sp>
        <p:pic>
          <p:nvPicPr>
            <p:cNvPr id="86" name="Picture 4" descr="Fourier transformation Icon - Free PNG &amp; SVG 221517 - Noun Project">
              <a:extLst>
                <a:ext uri="{FF2B5EF4-FFF2-40B4-BE49-F238E27FC236}">
                  <a16:creationId xmlns:a16="http://schemas.microsoft.com/office/drawing/2014/main" id="{667366D4-A5A5-FE3C-EFE1-DCAB70A39E16}"/>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61434"/>
            <a:stretch/>
          </p:blipFill>
          <p:spPr bwMode="auto">
            <a:xfrm>
              <a:off x="7945927" y="1647169"/>
              <a:ext cx="919428" cy="315336"/>
            </a:xfrm>
            <a:prstGeom prst="rect">
              <a:avLst/>
            </a:prstGeom>
            <a:noFill/>
            <a:extLst>
              <a:ext uri="{909E8E84-426E-40DD-AFC4-6F175D3DCCD1}">
                <a14:hiddenFill xmlns:a14="http://schemas.microsoft.com/office/drawing/2010/main">
                  <a:solidFill>
                    <a:srgbClr val="FFFFFF"/>
                  </a:solidFill>
                </a14:hiddenFill>
              </a:ext>
            </a:extLst>
          </p:spPr>
        </p:pic>
      </p:grpSp>
      <p:pic>
        <p:nvPicPr>
          <p:cNvPr id="87" name="Picture 2" descr="28,371 Analog Signal Images, Stock Photos &amp; Vectors | Shutterstock">
            <a:extLst>
              <a:ext uri="{FF2B5EF4-FFF2-40B4-BE49-F238E27FC236}">
                <a16:creationId xmlns:a16="http://schemas.microsoft.com/office/drawing/2014/main" id="{FE13C2C2-2BB9-204B-A59F-E51B98301DF9}"/>
              </a:ext>
            </a:extLst>
          </p:cNvPr>
          <p:cNvPicPr>
            <a:picLocks noChangeAspect="1" noChangeArrowheads="1"/>
          </p:cNvPicPr>
          <p:nvPr/>
        </p:nvPicPr>
        <p:blipFill rotWithShape="1">
          <a:blip r:embed="rId18">
            <a:grayscl/>
            <a:extLst>
              <a:ext uri="{BEBA8EAE-BF5A-486C-A8C5-ECC9F3942E4B}">
                <a14:imgProps xmlns:a14="http://schemas.microsoft.com/office/drawing/2010/main">
                  <a14:imgLayer r:embed="rId21">
                    <a14:imgEffect>
                      <a14:sharpenSoften amount="100000"/>
                    </a14:imgEffect>
                  </a14:imgLayer>
                </a14:imgProps>
              </a:ext>
              <a:ext uri="{28A0092B-C50C-407E-A947-70E740481C1C}">
                <a14:useLocalDpi xmlns:a14="http://schemas.microsoft.com/office/drawing/2010/main" val="0"/>
              </a:ext>
            </a:extLst>
          </a:blip>
          <a:srcRect l="7464" t="27222" r="55680" b="25322"/>
          <a:stretch/>
        </p:blipFill>
        <p:spPr bwMode="auto">
          <a:xfrm>
            <a:off x="4093576" y="2038589"/>
            <a:ext cx="538245" cy="256032"/>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28,371 Analog Signal Images, Stock Photos &amp; Vectors | Shutterstock">
            <a:extLst>
              <a:ext uri="{FF2B5EF4-FFF2-40B4-BE49-F238E27FC236}">
                <a16:creationId xmlns:a16="http://schemas.microsoft.com/office/drawing/2014/main" id="{FE320DE2-D13A-C8F8-8843-9C96E03C6768}"/>
              </a:ext>
            </a:extLst>
          </p:cNvPr>
          <p:cNvPicPr>
            <a:picLocks noChangeAspect="1" noChangeArrowheads="1"/>
          </p:cNvPicPr>
          <p:nvPr/>
        </p:nvPicPr>
        <p:blipFill rotWithShape="1">
          <a:blip r:embed="rId18">
            <a:grayscl/>
            <a:extLst>
              <a:ext uri="{BEBA8EAE-BF5A-486C-A8C5-ECC9F3942E4B}">
                <a14:imgProps xmlns:a14="http://schemas.microsoft.com/office/drawing/2010/main">
                  <a14:imgLayer r:embed="rId22">
                    <a14:imgEffect>
                      <a14:sharpenSoften amount="100000"/>
                    </a14:imgEffect>
                  </a14:imgLayer>
                </a14:imgProps>
              </a:ext>
              <a:ext uri="{28A0092B-C50C-407E-A947-70E740481C1C}">
                <a14:useLocalDpi xmlns:a14="http://schemas.microsoft.com/office/drawing/2010/main" val="0"/>
              </a:ext>
            </a:extLst>
          </a:blip>
          <a:srcRect l="55143" t="27613" r="8000" b="24931"/>
          <a:stretch/>
        </p:blipFill>
        <p:spPr bwMode="auto">
          <a:xfrm>
            <a:off x="5821762" y="2017291"/>
            <a:ext cx="536809" cy="255349"/>
          </a:xfrm>
          <a:prstGeom prst="rect">
            <a:avLst/>
          </a:prstGeom>
          <a:noFill/>
          <a:extLst>
            <a:ext uri="{909E8E84-426E-40DD-AFC4-6F175D3DCCD1}">
              <a14:hiddenFill xmlns:a14="http://schemas.microsoft.com/office/drawing/2010/main">
                <a:solidFill>
                  <a:srgbClr val="FFFFFF"/>
                </a:solidFill>
              </a14:hiddenFill>
            </a:ext>
          </a:extLst>
        </p:spPr>
      </p:pic>
      <p:sp>
        <p:nvSpPr>
          <p:cNvPr id="89" name="Right Arrow 88">
            <a:extLst>
              <a:ext uri="{FF2B5EF4-FFF2-40B4-BE49-F238E27FC236}">
                <a16:creationId xmlns:a16="http://schemas.microsoft.com/office/drawing/2014/main" id="{23C42A12-AA0C-2F3A-A6F4-3452553AF6EF}"/>
              </a:ext>
            </a:extLst>
          </p:cNvPr>
          <p:cNvSpPr/>
          <p:nvPr/>
        </p:nvSpPr>
        <p:spPr>
          <a:xfrm>
            <a:off x="8925836"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nvGrpSpPr>
          <p:cNvPr id="44" name="Group 43">
            <a:extLst>
              <a:ext uri="{FF2B5EF4-FFF2-40B4-BE49-F238E27FC236}">
                <a16:creationId xmlns:a16="http://schemas.microsoft.com/office/drawing/2014/main" id="{74C25346-A7F9-A3CA-7038-06A2AC0C5F72}"/>
              </a:ext>
            </a:extLst>
          </p:cNvPr>
          <p:cNvGrpSpPr/>
          <p:nvPr/>
        </p:nvGrpSpPr>
        <p:grpSpPr>
          <a:xfrm>
            <a:off x="9165230" y="1587846"/>
            <a:ext cx="1380699" cy="1144662"/>
            <a:chOff x="9165230" y="1449621"/>
            <a:chExt cx="1380699" cy="1144662"/>
          </a:xfrm>
        </p:grpSpPr>
        <p:grpSp>
          <p:nvGrpSpPr>
            <p:cNvPr id="40" name="Group 39">
              <a:extLst>
                <a:ext uri="{FF2B5EF4-FFF2-40B4-BE49-F238E27FC236}">
                  <a16:creationId xmlns:a16="http://schemas.microsoft.com/office/drawing/2014/main" id="{8361F275-0580-5C7D-0A42-FD26650F2789}"/>
                </a:ext>
              </a:extLst>
            </p:cNvPr>
            <p:cNvGrpSpPr/>
            <p:nvPr/>
          </p:nvGrpSpPr>
          <p:grpSpPr>
            <a:xfrm>
              <a:off x="9445018" y="1449621"/>
              <a:ext cx="821125" cy="703275"/>
              <a:chOff x="8509161" y="1431698"/>
              <a:chExt cx="821125" cy="703275"/>
            </a:xfrm>
          </p:grpSpPr>
          <p:pic>
            <p:nvPicPr>
              <p:cNvPr id="90" name="Picture 2" descr="Processor Icon Vector Art, Icons, and Graphics for Free Download">
                <a:extLst>
                  <a:ext uri="{FF2B5EF4-FFF2-40B4-BE49-F238E27FC236}">
                    <a16:creationId xmlns:a16="http://schemas.microsoft.com/office/drawing/2014/main" id="{E08CB494-542D-3141-47A2-A272F46A7879}"/>
                  </a:ext>
                </a:extLst>
              </p:cNvPr>
              <p:cNvPicPr>
                <a:picLocks noChangeAspect="1" noChangeArrowheads="1"/>
              </p:cNvPicPr>
              <p:nvPr/>
            </p:nvPicPr>
            <p:blipFill rotWithShape="1">
              <a:blip r:embed="rId14">
                <a:duotone>
                  <a:schemeClr val="accent3">
                    <a:shade val="45000"/>
                    <a:satMod val="135000"/>
                  </a:schemeClr>
                  <a:prstClr val="white"/>
                </a:duotone>
                <a:extLst>
                  <a:ext uri="{BEBA8EAE-BF5A-486C-A8C5-ECC9F3942E4B}">
                    <a14:imgProps xmlns:a14="http://schemas.microsoft.com/office/drawing/2010/main">
                      <a14:imgLayer r:embed="rId15">
                        <a14:imgEffect>
                          <a14:backgroundRemoval t="18232" b="82551" l="28073" r="71875">
                            <a14:foregroundMark x1="33750" y1="37324" x2="33750" y2="37324"/>
                            <a14:foregroundMark x1="29063" y1="37324" x2="29063" y2="37324"/>
                            <a14:foregroundMark x1="69375" y1="64085" x2="69375" y2="64085"/>
                            <a14:foregroundMark x1="69688" y1="53599" x2="69688" y2="53599"/>
                            <a14:foregroundMark x1="69688" y1="55321" x2="69688" y2="55321"/>
                            <a14:foregroundMark x1="69688" y1="45696" x2="69688" y2="45696"/>
                            <a14:foregroundMark x1="69688" y1="38185" x2="69688" y2="38185"/>
                            <a14:foregroundMark x1="69948" y1="64945" x2="69948" y2="64945"/>
                            <a14:foregroundMark x1="69688" y1="63224" x2="69688" y2="63224"/>
                            <a14:foregroundMark x1="70260" y1="62754" x2="70260" y2="62754"/>
                            <a14:foregroundMark x1="69375" y1="63693" x2="69375" y2="63693"/>
                            <a14:foregroundMark x1="69948" y1="54851" x2="69948" y2="54851"/>
                            <a14:foregroundMark x1="69948" y1="46088" x2="69948" y2="46088"/>
                            <a14:foregroundMark x1="69948" y1="37324" x2="69948" y2="37324"/>
                            <a14:foregroundMark x1="40677" y1="25900" x2="41094" y2="19718"/>
                            <a14:foregroundMark x1="46719" y1="21753" x2="46719" y2="18232"/>
                            <a14:foregroundMark x1="52656" y1="21362" x2="52656" y2="21362"/>
                            <a14:foregroundMark x1="68438" y1="38498" x2="71042" y2="38732"/>
                            <a14:foregroundMark x1="41250" y1="74648" x2="41250" y2="80595"/>
                            <a14:foregroundMark x1="56927" y1="76056" x2="57448" y2="81612"/>
                            <a14:foregroundMark x1="28073" y1="65336" x2="28958" y2="35759"/>
                            <a14:foregroundMark x1="39219" y1="82551" x2="56719" y2="80125"/>
                            <a14:foregroundMark x1="56719" y1="80125" x2="52083" y2="81534"/>
                            <a14:foregroundMark x1="70729" y1="66197" x2="70729" y2="34742"/>
                            <a14:foregroundMark x1="71875" y1="43192" x2="70729" y2="47418"/>
                          </a14:backgroundRemoval>
                        </a14:imgEffect>
                      </a14:imgLayer>
                    </a14:imgProps>
                  </a:ext>
                  <a:ext uri="{28A0092B-C50C-407E-A947-70E740481C1C}">
                    <a14:useLocalDpi xmlns:a14="http://schemas.microsoft.com/office/drawing/2010/main" val="0"/>
                  </a:ext>
                </a:extLst>
              </a:blip>
              <a:srcRect l="27060" t="15956" r="25654" b="15629"/>
              <a:stretch/>
            </p:blipFill>
            <p:spPr bwMode="auto">
              <a:xfrm>
                <a:off x="8509161" y="1431698"/>
                <a:ext cx="821125" cy="703275"/>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6" descr="710+ Machine Learning Data Science Stock Photos, Pictures &amp; Royalty-Free  Images - iStock">
                <a:extLst>
                  <a:ext uri="{FF2B5EF4-FFF2-40B4-BE49-F238E27FC236}">
                    <a16:creationId xmlns:a16="http://schemas.microsoft.com/office/drawing/2014/main" id="{F2EF6A21-5975-AF38-626C-3A6D3BAA6739}"/>
                  </a:ext>
                </a:extLst>
              </p:cNvPr>
              <p:cNvPicPr>
                <a:picLocks noChangeAspect="1" noChangeArrowheads="1"/>
              </p:cNvPicPr>
              <p:nvPr/>
            </p:nvPicPr>
            <p:blipFill rotWithShape="1">
              <a:blip r:embed="rId16">
                <a:grayscl/>
                <a:extLst>
                  <a:ext uri="{BEBA8EAE-BF5A-486C-A8C5-ECC9F3942E4B}">
                    <a14:imgProps xmlns:a14="http://schemas.microsoft.com/office/drawing/2010/main">
                      <a14:imgLayer r:embed="rId23">
                        <a14:imgEffect>
                          <a14:sharpenSoften amount="80000"/>
                        </a14:imgEffect>
                      </a14:imgLayer>
                    </a14:imgProps>
                  </a:ext>
                  <a:ext uri="{28A0092B-C50C-407E-A947-70E740481C1C}">
                    <a14:useLocalDpi xmlns:a14="http://schemas.microsoft.com/office/drawing/2010/main" val="0"/>
                  </a:ext>
                </a:extLst>
              </a:blip>
              <a:srcRect l="8038" t="35563" r="68871" b="34622"/>
              <a:stretch/>
            </p:blipFill>
            <p:spPr bwMode="auto">
              <a:xfrm>
                <a:off x="8711917" y="1629246"/>
                <a:ext cx="385782" cy="249006"/>
              </a:xfrm>
              <a:prstGeom prst="rect">
                <a:avLst/>
              </a:prstGeom>
              <a:noFill/>
              <a:extLst>
                <a:ext uri="{909E8E84-426E-40DD-AFC4-6F175D3DCCD1}">
                  <a14:hiddenFill xmlns:a14="http://schemas.microsoft.com/office/drawing/2010/main">
                    <a:solidFill>
                      <a:srgbClr val="FFFFFF"/>
                    </a:solidFill>
                  </a14:hiddenFill>
                </a:ext>
              </a:extLst>
            </p:spPr>
          </p:pic>
        </p:grpSp>
        <p:sp>
          <p:nvSpPr>
            <p:cNvPr id="92" name="TextBox 91">
              <a:extLst>
                <a:ext uri="{FF2B5EF4-FFF2-40B4-BE49-F238E27FC236}">
                  <a16:creationId xmlns:a16="http://schemas.microsoft.com/office/drawing/2014/main" id="{273D9322-525B-9BF6-2334-DC69F89C7D12}"/>
                </a:ext>
              </a:extLst>
            </p:cNvPr>
            <p:cNvSpPr txBox="1"/>
            <p:nvPr/>
          </p:nvSpPr>
          <p:spPr>
            <a:xfrm>
              <a:off x="9165230" y="2255729"/>
              <a:ext cx="1380699" cy="338554"/>
            </a:xfrm>
            <a:prstGeom prst="rect">
              <a:avLst/>
            </a:prstGeom>
            <a:noFill/>
          </p:spPr>
          <p:txBody>
            <a:bodyPr wrap="none" rtlCol="0">
              <a:spAutoFit/>
            </a:bodyPr>
            <a:lstStyle/>
            <a:p>
              <a:pPr algn="ctr"/>
              <a:r>
                <a:rPr lang="en-US" sz="1600" dirty="0">
                  <a:latin typeface="Avenir Light" panose="020B0402020203020204" pitchFamily="34" charset="77"/>
                </a:rPr>
                <a:t>Classification</a:t>
              </a:r>
            </a:p>
          </p:txBody>
        </p:sp>
      </p:grpSp>
      <p:sp>
        <p:nvSpPr>
          <p:cNvPr id="104" name="Rounded Rectangle 103">
            <a:extLst>
              <a:ext uri="{FF2B5EF4-FFF2-40B4-BE49-F238E27FC236}">
                <a16:creationId xmlns:a16="http://schemas.microsoft.com/office/drawing/2014/main" id="{A215973C-1A4A-8854-10B7-0CF82F9B8582}"/>
              </a:ext>
            </a:extLst>
          </p:cNvPr>
          <p:cNvSpPr/>
          <p:nvPr/>
        </p:nvSpPr>
        <p:spPr>
          <a:xfrm>
            <a:off x="1794848" y="1364131"/>
            <a:ext cx="8707933" cy="1476862"/>
          </a:xfrm>
          <a:prstGeom prst="roundRect">
            <a:avLst/>
          </a:prstGeom>
          <a:noFill/>
          <a:ln w="254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96" name="Picture 34" descr="Energy - Free technology icons">
            <a:extLst>
              <a:ext uri="{FF2B5EF4-FFF2-40B4-BE49-F238E27FC236}">
                <a16:creationId xmlns:a16="http://schemas.microsoft.com/office/drawing/2014/main" id="{AEAA692D-F995-6E7A-5703-F6E6AF35B01D}"/>
              </a:ext>
            </a:extLst>
          </p:cNvPr>
          <p:cNvPicPr>
            <a:picLocks noChangeAspect="1" noChangeArrowheads="1"/>
          </p:cNvPicPr>
          <p:nvPr/>
        </p:nvPicPr>
        <p:blipFill>
          <a:blip r:embed="rId2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54828" y="1410345"/>
            <a:ext cx="382408" cy="34008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34" descr="Energy - Free technology icons">
            <a:extLst>
              <a:ext uri="{FF2B5EF4-FFF2-40B4-BE49-F238E27FC236}">
                <a16:creationId xmlns:a16="http://schemas.microsoft.com/office/drawing/2014/main" id="{43D6483B-90B2-12AD-4B94-483783447C51}"/>
              </a:ext>
            </a:extLst>
          </p:cNvPr>
          <p:cNvPicPr>
            <a:picLocks noChangeAspect="1" noChangeArrowheads="1"/>
          </p:cNvPicPr>
          <p:nvPr/>
        </p:nvPicPr>
        <p:blipFill>
          <a:blip r:embed="rId2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91303" y="1388452"/>
            <a:ext cx="382408" cy="3400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9795734-8644-04AD-7AB5-041E640A360A}"/>
              </a:ext>
            </a:extLst>
          </p:cNvPr>
          <p:cNvSpPr txBox="1"/>
          <p:nvPr/>
        </p:nvSpPr>
        <p:spPr>
          <a:xfrm>
            <a:off x="10004740" y="119041"/>
            <a:ext cx="1327608" cy="369332"/>
          </a:xfrm>
          <a:prstGeom prst="rect">
            <a:avLst/>
          </a:prstGeom>
          <a:solidFill>
            <a:schemeClr val="bg1"/>
          </a:solidFill>
        </p:spPr>
        <p:txBody>
          <a:bodyPr wrap="none" rtlCol="0">
            <a:spAutoFit/>
          </a:bodyPr>
          <a:lstStyle/>
          <a:p>
            <a:pPr algn="l"/>
            <a:r>
              <a:rPr lang="en-US" dirty="0">
                <a:latin typeface="Avenir Light" panose="020B0402020203020204" pitchFamily="34" charset="77"/>
              </a:rPr>
              <a:t>Conclusion</a:t>
            </a:r>
          </a:p>
        </p:txBody>
      </p:sp>
    </p:spTree>
    <p:extLst>
      <p:ext uri="{BB962C8B-B14F-4D97-AF65-F5344CB8AC3E}">
        <p14:creationId xmlns:p14="http://schemas.microsoft.com/office/powerpoint/2010/main" val="3865623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43C0D5-8CCB-D2E7-1871-FF24E2D6BD16}"/>
              </a:ext>
            </a:extLst>
          </p:cNvPr>
          <p:cNvSpPr/>
          <p:nvPr/>
        </p:nvSpPr>
        <p:spPr>
          <a:xfrm>
            <a:off x="0" y="602673"/>
            <a:ext cx="12192000" cy="124692"/>
          </a:xfrm>
          <a:prstGeom prst="rect">
            <a:avLst/>
          </a:prstGeom>
          <a:solidFill>
            <a:srgbClr val="7030A0">
              <a:alpha val="6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6E6DA61-E95A-A507-9AF6-D9E94AD74DA6}"/>
              </a:ext>
            </a:extLst>
          </p:cNvPr>
          <p:cNvSpPr txBox="1"/>
          <p:nvPr/>
        </p:nvSpPr>
        <p:spPr>
          <a:xfrm>
            <a:off x="748148" y="119041"/>
            <a:ext cx="1288045" cy="369332"/>
          </a:xfrm>
          <a:prstGeom prst="rect">
            <a:avLst/>
          </a:prstGeom>
          <a:noFill/>
        </p:spPr>
        <p:txBody>
          <a:bodyPr wrap="none" rtlCol="0">
            <a:spAutoFit/>
          </a:bodyPr>
          <a:lstStyle/>
          <a:p>
            <a:pPr algn="l"/>
            <a:r>
              <a:rPr lang="en-US" dirty="0">
                <a:latin typeface="Avenir Light" panose="020B0402020203020204" pitchFamily="34" charset="77"/>
              </a:rPr>
              <a:t>Motivation</a:t>
            </a:r>
          </a:p>
        </p:txBody>
      </p:sp>
      <p:sp>
        <p:nvSpPr>
          <p:cNvPr id="8" name="TextBox 7">
            <a:extLst>
              <a:ext uri="{FF2B5EF4-FFF2-40B4-BE49-F238E27FC236}">
                <a16:creationId xmlns:a16="http://schemas.microsoft.com/office/drawing/2014/main" id="{C8FE1D1D-069B-91FA-2B17-0113E7FA62B3}"/>
              </a:ext>
            </a:extLst>
          </p:cNvPr>
          <p:cNvSpPr txBox="1"/>
          <p:nvPr/>
        </p:nvSpPr>
        <p:spPr>
          <a:xfrm>
            <a:off x="2933519" y="119041"/>
            <a:ext cx="640047" cy="400110"/>
          </a:xfrm>
          <a:prstGeom prst="rect">
            <a:avLst/>
          </a:prstGeom>
          <a:noFill/>
        </p:spPr>
        <p:txBody>
          <a:bodyPr wrap="none" rtlCol="0">
            <a:spAutoFit/>
          </a:bodyPr>
          <a:lstStyle/>
          <a:p>
            <a:pPr algn="l"/>
            <a:r>
              <a:rPr lang="en-US" sz="2000" b="1" dirty="0">
                <a:solidFill>
                  <a:schemeClr val="accent2">
                    <a:lumMod val="75000"/>
                  </a:schemeClr>
                </a:solidFill>
                <a:latin typeface="Avenir Light" panose="020B0402020203020204" pitchFamily="34" charset="77"/>
              </a:rPr>
              <a:t>Lyra</a:t>
            </a:r>
          </a:p>
        </p:txBody>
      </p:sp>
      <p:sp>
        <p:nvSpPr>
          <p:cNvPr id="9" name="TextBox 8">
            <a:extLst>
              <a:ext uri="{FF2B5EF4-FFF2-40B4-BE49-F238E27FC236}">
                <a16:creationId xmlns:a16="http://schemas.microsoft.com/office/drawing/2014/main" id="{A760B425-D642-0D07-8C04-E5DBC7E2F4CB}"/>
              </a:ext>
            </a:extLst>
          </p:cNvPr>
          <p:cNvSpPr txBox="1"/>
          <p:nvPr/>
        </p:nvSpPr>
        <p:spPr>
          <a:xfrm>
            <a:off x="4516178" y="119041"/>
            <a:ext cx="1784719" cy="369332"/>
          </a:xfrm>
          <a:prstGeom prst="rect">
            <a:avLst/>
          </a:prstGeom>
          <a:noFill/>
        </p:spPr>
        <p:txBody>
          <a:bodyPr wrap="none" rtlCol="0">
            <a:spAutoFit/>
          </a:bodyPr>
          <a:lstStyle/>
          <a:p>
            <a:pPr algn="l"/>
            <a:r>
              <a:rPr lang="en-US" dirty="0">
                <a:latin typeface="Avenir Light" panose="020B0402020203020204" pitchFamily="34" charset="77"/>
              </a:rPr>
              <a:t>Structural filters</a:t>
            </a:r>
          </a:p>
        </p:txBody>
      </p:sp>
      <p:sp>
        <p:nvSpPr>
          <p:cNvPr id="10" name="TextBox 9">
            <a:extLst>
              <a:ext uri="{FF2B5EF4-FFF2-40B4-BE49-F238E27FC236}">
                <a16:creationId xmlns:a16="http://schemas.microsoft.com/office/drawing/2014/main" id="{D9DE9658-E6B5-3E50-5F82-A0486B89DFB4}"/>
              </a:ext>
            </a:extLst>
          </p:cNvPr>
          <p:cNvSpPr txBox="1"/>
          <p:nvPr/>
        </p:nvSpPr>
        <p:spPr>
          <a:xfrm>
            <a:off x="7242826" y="119041"/>
            <a:ext cx="1819985" cy="369332"/>
          </a:xfrm>
          <a:prstGeom prst="rect">
            <a:avLst/>
          </a:prstGeom>
          <a:noFill/>
        </p:spPr>
        <p:txBody>
          <a:bodyPr wrap="none" rtlCol="0">
            <a:spAutoFit/>
          </a:bodyPr>
          <a:lstStyle/>
          <a:p>
            <a:pPr algn="l"/>
            <a:r>
              <a:rPr lang="en-US" dirty="0">
                <a:latin typeface="Avenir Light" panose="020B0402020203020204" pitchFamily="34" charset="77"/>
              </a:rPr>
              <a:t>Feasibility study</a:t>
            </a:r>
          </a:p>
        </p:txBody>
      </p:sp>
      <p:sp>
        <p:nvSpPr>
          <p:cNvPr id="2" name="Rectangle 1">
            <a:extLst>
              <a:ext uri="{FF2B5EF4-FFF2-40B4-BE49-F238E27FC236}">
                <a16:creationId xmlns:a16="http://schemas.microsoft.com/office/drawing/2014/main" id="{FC1D61B7-9C6D-99A5-030D-683AA76E8342}"/>
              </a:ext>
            </a:extLst>
          </p:cNvPr>
          <p:cNvSpPr/>
          <p:nvPr/>
        </p:nvSpPr>
        <p:spPr>
          <a:xfrm>
            <a:off x="2258628" y="561687"/>
            <a:ext cx="2036193" cy="81971"/>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A816353-72D5-5C1D-64ED-EE2FDCC90E34}"/>
              </a:ext>
            </a:extLst>
          </p:cNvPr>
          <p:cNvSpPr txBox="1"/>
          <p:nvPr/>
        </p:nvSpPr>
        <p:spPr>
          <a:xfrm>
            <a:off x="10004740" y="119041"/>
            <a:ext cx="1393971" cy="369332"/>
          </a:xfrm>
          <a:prstGeom prst="rect">
            <a:avLst/>
          </a:prstGeom>
          <a:noFill/>
        </p:spPr>
        <p:txBody>
          <a:bodyPr wrap="none" rtlCol="0">
            <a:spAutoFit/>
          </a:bodyPr>
          <a:lstStyle/>
          <a:p>
            <a:pPr algn="l"/>
            <a:r>
              <a:rPr lang="en-US" dirty="0">
                <a:latin typeface="Avenir Light" panose="020B0402020203020204" pitchFamily="34" charset="77"/>
              </a:rPr>
              <a:t>Future work</a:t>
            </a:r>
          </a:p>
        </p:txBody>
      </p:sp>
      <p:sp>
        <p:nvSpPr>
          <p:cNvPr id="68" name="TextBox 67">
            <a:extLst>
              <a:ext uri="{FF2B5EF4-FFF2-40B4-BE49-F238E27FC236}">
                <a16:creationId xmlns:a16="http://schemas.microsoft.com/office/drawing/2014/main" id="{0C49C3BF-A0DF-3B60-2366-7D42E878CBA9}"/>
              </a:ext>
            </a:extLst>
          </p:cNvPr>
          <p:cNvSpPr txBox="1"/>
          <p:nvPr/>
        </p:nvSpPr>
        <p:spPr>
          <a:xfrm>
            <a:off x="374168" y="934988"/>
            <a:ext cx="2775577" cy="461665"/>
          </a:xfrm>
          <a:prstGeom prst="rect">
            <a:avLst/>
          </a:prstGeom>
          <a:noFill/>
        </p:spPr>
        <p:txBody>
          <a:bodyPr wrap="square" rtlCol="0">
            <a:spAutoFit/>
          </a:bodyPr>
          <a:lstStyle/>
          <a:p>
            <a:pPr algn="l"/>
            <a:r>
              <a:rPr lang="en-US" sz="2400" dirty="0">
                <a:solidFill>
                  <a:schemeClr val="accent2">
                    <a:lumMod val="75000"/>
                  </a:schemeClr>
                </a:solidFill>
                <a:latin typeface="Avenir Light" panose="020B0402020203020204" pitchFamily="34" charset="77"/>
              </a:rPr>
              <a:t>Typical approach:</a:t>
            </a:r>
          </a:p>
        </p:txBody>
      </p:sp>
      <p:grpSp>
        <p:nvGrpSpPr>
          <p:cNvPr id="100" name="Group 99">
            <a:extLst>
              <a:ext uri="{FF2B5EF4-FFF2-40B4-BE49-F238E27FC236}">
                <a16:creationId xmlns:a16="http://schemas.microsoft.com/office/drawing/2014/main" id="{A3E4AB97-6A4B-70AE-3E0D-FB9CD77081CB}"/>
              </a:ext>
            </a:extLst>
          </p:cNvPr>
          <p:cNvGrpSpPr/>
          <p:nvPr/>
        </p:nvGrpSpPr>
        <p:grpSpPr>
          <a:xfrm>
            <a:off x="3031188" y="1017460"/>
            <a:ext cx="940508" cy="307777"/>
            <a:chOff x="7242826" y="912893"/>
            <a:chExt cx="1226227" cy="401278"/>
          </a:xfrm>
        </p:grpSpPr>
        <p:pic>
          <p:nvPicPr>
            <p:cNvPr id="93" name="Picture 2" descr="21,102 Battery Life Images, Stock Photos &amp; Vectors | Shutterstock">
              <a:extLst>
                <a:ext uri="{FF2B5EF4-FFF2-40B4-BE49-F238E27FC236}">
                  <a16:creationId xmlns:a16="http://schemas.microsoft.com/office/drawing/2014/main" id="{D9A8CC3C-F322-982F-FE57-4EBA580B6562}"/>
                </a:ext>
              </a:extLst>
            </p:cNvPr>
            <p:cNvPicPr>
              <a:picLocks noChangeAspect="1" noChangeArrowheads="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6457"/>
                      </a14:imgEffect>
                      <a14:imgEffect>
                        <a14:saturation sat="385000"/>
                      </a14:imgEffect>
                    </a14:imgLayer>
                  </a14:imgProps>
                </a:ext>
                <a:ext uri="{28A0092B-C50C-407E-A947-70E740481C1C}">
                  <a14:useLocalDpi xmlns:a14="http://schemas.microsoft.com/office/drawing/2010/main" val="0"/>
                </a:ext>
              </a:extLst>
            </a:blip>
            <a:srcRect l="17676" t="7824" r="68025" b="13661"/>
            <a:stretch/>
          </p:blipFill>
          <p:spPr bwMode="auto">
            <a:xfrm rot="5400000">
              <a:off x="7324178" y="850728"/>
              <a:ext cx="328186" cy="490890"/>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0BE54A91-E9A6-5E19-5160-DB1742C3D4A1}"/>
                </a:ext>
              </a:extLst>
            </p:cNvPr>
            <p:cNvSpPr txBox="1"/>
            <p:nvPr/>
          </p:nvSpPr>
          <p:spPr>
            <a:xfrm>
              <a:off x="7590842" y="912893"/>
              <a:ext cx="878211" cy="401278"/>
            </a:xfrm>
            <a:prstGeom prst="rect">
              <a:avLst/>
            </a:prstGeom>
            <a:noFill/>
          </p:spPr>
          <p:txBody>
            <a:bodyPr wrap="none" rtlCol="0">
              <a:spAutoFit/>
            </a:bodyPr>
            <a:lstStyle/>
            <a:p>
              <a:pPr algn="ctr"/>
              <a:r>
                <a:rPr lang="en-US" sz="1400" b="1" dirty="0">
                  <a:solidFill>
                    <a:schemeClr val="accent2">
                      <a:lumMod val="75000"/>
                    </a:schemeClr>
                  </a:solidFill>
                  <a:latin typeface="Avenir Light" panose="020B0402020203020204" pitchFamily="34" charset="77"/>
                </a:rPr>
                <a:t> hours</a:t>
              </a:r>
            </a:p>
          </p:txBody>
        </p:sp>
      </p:grpSp>
      <p:sp>
        <p:nvSpPr>
          <p:cNvPr id="97" name="TextBox 96">
            <a:extLst>
              <a:ext uri="{FF2B5EF4-FFF2-40B4-BE49-F238E27FC236}">
                <a16:creationId xmlns:a16="http://schemas.microsoft.com/office/drawing/2014/main" id="{F0FFCCB4-53F3-249A-73CD-912FCE732EFD}"/>
              </a:ext>
            </a:extLst>
          </p:cNvPr>
          <p:cNvSpPr txBox="1"/>
          <p:nvPr/>
        </p:nvSpPr>
        <p:spPr>
          <a:xfrm>
            <a:off x="438438" y="3172565"/>
            <a:ext cx="2636047" cy="556324"/>
          </a:xfrm>
          <a:prstGeom prst="rect">
            <a:avLst/>
          </a:prstGeom>
          <a:noFill/>
        </p:spPr>
        <p:txBody>
          <a:bodyPr wrap="none" rtlCol="0">
            <a:spAutoFit/>
          </a:bodyPr>
          <a:lstStyle/>
          <a:p>
            <a:pPr algn="l"/>
            <a:r>
              <a:rPr lang="en-US" sz="2400" b="1" i="1" dirty="0">
                <a:solidFill>
                  <a:schemeClr val="accent6">
                    <a:lumMod val="75000"/>
                  </a:schemeClr>
                </a:solidFill>
                <a:latin typeface="Avenir Light" panose="020B0402020203020204" pitchFamily="34" charset="77"/>
              </a:rPr>
              <a:t>Lyra</a:t>
            </a:r>
            <a:r>
              <a:rPr lang="en-US" sz="2400" dirty="0">
                <a:solidFill>
                  <a:schemeClr val="accent6">
                    <a:lumMod val="75000"/>
                  </a:schemeClr>
                </a:solidFill>
                <a:latin typeface="Avenir Light" panose="020B0402020203020204" pitchFamily="34" charset="77"/>
              </a:rPr>
              <a:t> approach:</a:t>
            </a:r>
          </a:p>
        </p:txBody>
      </p:sp>
      <p:grpSp>
        <p:nvGrpSpPr>
          <p:cNvPr id="103" name="Group 102">
            <a:extLst>
              <a:ext uri="{FF2B5EF4-FFF2-40B4-BE49-F238E27FC236}">
                <a16:creationId xmlns:a16="http://schemas.microsoft.com/office/drawing/2014/main" id="{47C8F1D7-8C11-AC12-6038-7B708D407435}"/>
              </a:ext>
            </a:extLst>
          </p:cNvPr>
          <p:cNvGrpSpPr/>
          <p:nvPr/>
        </p:nvGrpSpPr>
        <p:grpSpPr>
          <a:xfrm>
            <a:off x="2558207" y="3194443"/>
            <a:ext cx="1405544" cy="395475"/>
            <a:chOff x="2679705" y="3643164"/>
            <a:chExt cx="1166391" cy="328185"/>
          </a:xfrm>
        </p:grpSpPr>
        <p:pic>
          <p:nvPicPr>
            <p:cNvPr id="4" name="Picture 2" descr="21,102 Battery Life Images, Stock Photos &amp; Vectors | Shutterstock">
              <a:extLst>
                <a:ext uri="{FF2B5EF4-FFF2-40B4-BE49-F238E27FC236}">
                  <a16:creationId xmlns:a16="http://schemas.microsoft.com/office/drawing/2014/main" id="{5B5EB166-8768-2C5B-55DA-074CBDD94A7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4889" t="7824" r="813" b="13661"/>
            <a:stretch/>
          </p:blipFill>
          <p:spPr bwMode="auto">
            <a:xfrm rot="5400000">
              <a:off x="2761056" y="3561813"/>
              <a:ext cx="328185" cy="490888"/>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a16="http://schemas.microsoft.com/office/drawing/2014/main" id="{4AC34476-6B08-C480-979E-CCE68A829FFE}"/>
                </a:ext>
              </a:extLst>
            </p:cNvPr>
            <p:cNvSpPr txBox="1"/>
            <p:nvPr/>
          </p:nvSpPr>
          <p:spPr>
            <a:xfrm>
              <a:off x="3127334" y="3662750"/>
              <a:ext cx="718762" cy="280949"/>
            </a:xfrm>
            <a:prstGeom prst="rect">
              <a:avLst/>
            </a:prstGeom>
            <a:noFill/>
          </p:spPr>
          <p:txBody>
            <a:bodyPr wrap="none" rtlCol="0">
              <a:spAutoFit/>
            </a:bodyPr>
            <a:lstStyle/>
            <a:p>
              <a:pPr algn="ctr"/>
              <a:r>
                <a:rPr lang="en-US" sz="1600" b="1" dirty="0">
                  <a:solidFill>
                    <a:schemeClr val="accent6">
                      <a:lumMod val="75000"/>
                      <a:alpha val="70000"/>
                    </a:schemeClr>
                  </a:solidFill>
                  <a:latin typeface="Avenir Light" panose="020B0402020203020204" pitchFamily="34" charset="77"/>
                </a:rPr>
                <a:t>months</a:t>
              </a:r>
            </a:p>
          </p:txBody>
        </p:sp>
      </p:grpSp>
      <p:grpSp>
        <p:nvGrpSpPr>
          <p:cNvPr id="26" name="Group 25">
            <a:extLst>
              <a:ext uri="{FF2B5EF4-FFF2-40B4-BE49-F238E27FC236}">
                <a16:creationId xmlns:a16="http://schemas.microsoft.com/office/drawing/2014/main" id="{FEABBF31-A38E-AE5B-B476-E90F868226B5}"/>
              </a:ext>
            </a:extLst>
          </p:cNvPr>
          <p:cNvGrpSpPr/>
          <p:nvPr/>
        </p:nvGrpSpPr>
        <p:grpSpPr>
          <a:xfrm>
            <a:off x="4423185" y="4460728"/>
            <a:ext cx="886876" cy="1077716"/>
            <a:chOff x="5403509" y="4720161"/>
            <a:chExt cx="894564" cy="1221055"/>
          </a:xfrm>
        </p:grpSpPr>
        <p:pic>
          <p:nvPicPr>
            <p:cNvPr id="27" name="Picture 2" descr="Sine Wave Icons - Free SVG &amp; PNG Sine Wave Images - Noun Project">
              <a:extLst>
                <a:ext uri="{FF2B5EF4-FFF2-40B4-BE49-F238E27FC236}">
                  <a16:creationId xmlns:a16="http://schemas.microsoft.com/office/drawing/2014/main" id="{328944A6-73C3-142E-9718-2F145C9F24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3509" y="4720161"/>
              <a:ext cx="894564" cy="894564"/>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840C7EE0-9BB1-3739-CC5E-6DF9D084120A}"/>
                </a:ext>
              </a:extLst>
            </p:cNvPr>
            <p:cNvGrpSpPr/>
            <p:nvPr/>
          </p:nvGrpSpPr>
          <p:grpSpPr>
            <a:xfrm>
              <a:off x="5464659" y="4859118"/>
              <a:ext cx="727470" cy="1082098"/>
              <a:chOff x="5452547" y="4859118"/>
              <a:chExt cx="727470" cy="1082098"/>
            </a:xfrm>
          </p:grpSpPr>
          <p:pic>
            <p:nvPicPr>
              <p:cNvPr id="29" name="Picture 2" descr="Sine Wave Icons - Free SVG &amp; PNG Sine Wave Images - Noun Project">
                <a:extLst>
                  <a:ext uri="{FF2B5EF4-FFF2-40B4-BE49-F238E27FC236}">
                    <a16:creationId xmlns:a16="http://schemas.microsoft.com/office/drawing/2014/main" id="{2959822C-EAC5-9EF6-B91C-D0A954ACD4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52547" y="4859118"/>
                <a:ext cx="602325" cy="108209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ine Wave Icons - Free SVG &amp; PNG Sine Wave Images - Noun Project">
                <a:extLst>
                  <a:ext uri="{FF2B5EF4-FFF2-40B4-BE49-F238E27FC236}">
                    <a16:creationId xmlns:a16="http://schemas.microsoft.com/office/drawing/2014/main" id="{EB65331C-E889-5C20-94BE-28C1C83C049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 r="40753"/>
              <a:stretch/>
            </p:blipFill>
            <p:spPr bwMode="auto">
              <a:xfrm>
                <a:off x="5823163" y="4859118"/>
                <a:ext cx="356854" cy="1082098"/>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07" name="Picture 20" descr="Person Speaking Icon Images – Browse 202,022 Stock Photos, Vectors, and  Video | Adobe Stock">
            <a:extLst>
              <a:ext uri="{FF2B5EF4-FFF2-40B4-BE49-F238E27FC236}">
                <a16:creationId xmlns:a16="http://schemas.microsoft.com/office/drawing/2014/main" id="{1D8E9C5B-867D-94C1-D20B-E786D0960D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168" y="4019285"/>
            <a:ext cx="1420680" cy="1316292"/>
          </a:xfrm>
          <a:prstGeom prst="rect">
            <a:avLst/>
          </a:prstGeom>
          <a:noFill/>
          <a:extLst>
            <a:ext uri="{909E8E84-426E-40DD-AFC4-6F175D3DCCD1}">
              <a14:hiddenFill xmlns:a14="http://schemas.microsoft.com/office/drawing/2010/main">
                <a:solidFill>
                  <a:srgbClr val="FFFFFF"/>
                </a:solidFill>
              </a14:hiddenFill>
            </a:ext>
          </a:extLst>
        </p:spPr>
      </p:pic>
      <p:sp>
        <p:nvSpPr>
          <p:cNvPr id="108" name="Right Arrow 107">
            <a:extLst>
              <a:ext uri="{FF2B5EF4-FFF2-40B4-BE49-F238E27FC236}">
                <a16:creationId xmlns:a16="http://schemas.microsoft.com/office/drawing/2014/main" id="{3F959CD1-EC4A-B0C5-CE6D-227DFCBAA386}"/>
              </a:ext>
            </a:extLst>
          </p:cNvPr>
          <p:cNvSpPr/>
          <p:nvPr/>
        </p:nvSpPr>
        <p:spPr>
          <a:xfrm>
            <a:off x="1888024" y="4497483"/>
            <a:ext cx="476815" cy="257417"/>
          </a:xfrm>
          <a:prstGeom prst="rightArrow">
            <a:avLst/>
          </a:prstGeom>
          <a:solidFill>
            <a:schemeClr val="accent6"/>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a:extLst>
              <a:ext uri="{FF2B5EF4-FFF2-40B4-BE49-F238E27FC236}">
                <a16:creationId xmlns:a16="http://schemas.microsoft.com/office/drawing/2014/main" id="{576D0C3B-E452-0847-BA19-9CDB45FE34B2}"/>
              </a:ext>
            </a:extLst>
          </p:cNvPr>
          <p:cNvSpPr txBox="1"/>
          <p:nvPr/>
        </p:nvSpPr>
        <p:spPr>
          <a:xfrm>
            <a:off x="570537" y="5411481"/>
            <a:ext cx="824011" cy="407970"/>
          </a:xfrm>
          <a:prstGeom prst="rect">
            <a:avLst/>
          </a:prstGeom>
          <a:noFill/>
        </p:spPr>
        <p:txBody>
          <a:bodyPr wrap="none" rtlCol="0">
            <a:spAutoFit/>
          </a:bodyPr>
          <a:lstStyle/>
          <a:p>
            <a:pPr algn="ctr"/>
            <a:r>
              <a:rPr lang="en-US" sz="1600" dirty="0">
                <a:latin typeface="Avenir Light" panose="020B0402020203020204" pitchFamily="34" charset="77"/>
              </a:rPr>
              <a:t>Event</a:t>
            </a:r>
          </a:p>
        </p:txBody>
      </p:sp>
      <p:sp>
        <p:nvSpPr>
          <p:cNvPr id="125" name="Right Arrow 124">
            <a:extLst>
              <a:ext uri="{FF2B5EF4-FFF2-40B4-BE49-F238E27FC236}">
                <a16:creationId xmlns:a16="http://schemas.microsoft.com/office/drawing/2014/main" id="{53200FEE-FD12-B6E7-A0AF-533FB5DBA8BC}"/>
              </a:ext>
            </a:extLst>
          </p:cNvPr>
          <p:cNvSpPr/>
          <p:nvPr/>
        </p:nvSpPr>
        <p:spPr>
          <a:xfrm>
            <a:off x="9627999" y="4484316"/>
            <a:ext cx="476815" cy="257417"/>
          </a:xfrm>
          <a:prstGeom prst="rightArrow">
            <a:avLst/>
          </a:prstGeom>
          <a:solidFill>
            <a:schemeClr val="accent6"/>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0" descr="Electricity Icon Free Vector - SuperAwesomeVectors | Electric icon, Paint  icon, Icon">
            <a:extLst>
              <a:ext uri="{FF2B5EF4-FFF2-40B4-BE49-F238E27FC236}">
                <a16:creationId xmlns:a16="http://schemas.microsoft.com/office/drawing/2014/main" id="{E32BAC1C-B5AB-59FB-83EF-A7236DC601EA}"/>
              </a:ext>
            </a:extLst>
          </p:cNvPr>
          <p:cNvPicPr>
            <a:picLocks noChangeAspect="1" noChangeArrowheads="1"/>
          </p:cNvPicPr>
          <p:nvPr/>
        </p:nvPicPr>
        <p:blipFill rotWithShape="1">
          <a:blip r:embed="rId8">
            <a:duotone>
              <a:schemeClr val="accent6">
                <a:shade val="45000"/>
                <a:satMod val="135000"/>
              </a:schemeClr>
              <a:prstClr val="white"/>
            </a:duotone>
            <a:extLst>
              <a:ext uri="{28A0092B-C50C-407E-A947-70E740481C1C}">
                <a14:useLocalDpi xmlns:a14="http://schemas.microsoft.com/office/drawing/2010/main" val="0"/>
              </a:ext>
            </a:extLst>
          </a:blip>
          <a:srcRect l="22405" r="24469"/>
          <a:stretch/>
        </p:blipFill>
        <p:spPr bwMode="auto">
          <a:xfrm>
            <a:off x="2585866" y="3859464"/>
            <a:ext cx="433514" cy="5349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4" descr="Pipes Icons - Free SVG &amp; PNG Pipes Images - Noun Project">
            <a:extLst>
              <a:ext uri="{FF2B5EF4-FFF2-40B4-BE49-F238E27FC236}">
                <a16:creationId xmlns:a16="http://schemas.microsoft.com/office/drawing/2014/main" id="{63B7CD6E-C316-1278-AB2E-416E16F6BAD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100000"/>
                    </a14:imgEffect>
                  </a14:imgLayer>
                </a14:imgProps>
              </a:ext>
              <a:ext uri="{28A0092B-C50C-407E-A947-70E740481C1C}">
                <a14:useLocalDpi xmlns:a14="http://schemas.microsoft.com/office/drawing/2010/main" val="0"/>
              </a:ext>
            </a:extLst>
          </a:blip>
          <a:srcRect/>
          <a:stretch>
            <a:fillRect/>
          </a:stretch>
        </p:blipFill>
        <p:spPr bwMode="auto">
          <a:xfrm rot="1894317">
            <a:off x="2717066" y="4016005"/>
            <a:ext cx="1259025" cy="11665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Microphone - Free technology icons">
            <a:extLst>
              <a:ext uri="{FF2B5EF4-FFF2-40B4-BE49-F238E27FC236}">
                <a16:creationId xmlns:a16="http://schemas.microsoft.com/office/drawing/2014/main" id="{FEB5389A-D5A9-3637-4BA7-7DCE4045FF9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76203" y="4277537"/>
            <a:ext cx="335376" cy="3107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Microphone - Free technology icons">
            <a:extLst>
              <a:ext uri="{FF2B5EF4-FFF2-40B4-BE49-F238E27FC236}">
                <a16:creationId xmlns:a16="http://schemas.microsoft.com/office/drawing/2014/main" id="{CF236DD5-AB18-3941-0382-B1841E3033E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23815" y="4604255"/>
            <a:ext cx="335376" cy="310733"/>
          </a:xfrm>
          <a:prstGeom prst="rect">
            <a:avLst/>
          </a:prstGeom>
          <a:noFill/>
          <a:extLst>
            <a:ext uri="{909E8E84-426E-40DD-AFC4-6F175D3DCCD1}">
              <a14:hiddenFill xmlns:a14="http://schemas.microsoft.com/office/drawing/2010/main">
                <a:solidFill>
                  <a:srgbClr val="FFFFFF"/>
                </a:solidFill>
              </a14:hiddenFill>
            </a:ext>
          </a:extLst>
        </p:spPr>
      </p:pic>
      <p:sp>
        <p:nvSpPr>
          <p:cNvPr id="14" name="Right Arrow 13">
            <a:extLst>
              <a:ext uri="{FF2B5EF4-FFF2-40B4-BE49-F238E27FC236}">
                <a16:creationId xmlns:a16="http://schemas.microsoft.com/office/drawing/2014/main" id="{21BBDC57-C9E7-0D90-924C-5B5AC7540691}"/>
              </a:ext>
            </a:extLst>
          </p:cNvPr>
          <p:cNvSpPr/>
          <p:nvPr/>
        </p:nvSpPr>
        <p:spPr>
          <a:xfrm>
            <a:off x="4660134" y="4487386"/>
            <a:ext cx="476815" cy="257417"/>
          </a:xfrm>
          <a:prstGeom prst="rightArrow">
            <a:avLst/>
          </a:prstGeom>
          <a:solidFill>
            <a:schemeClr val="accent6"/>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C9F6C5B-B7AF-907D-0B40-6492CDA273BE}"/>
              </a:ext>
            </a:extLst>
          </p:cNvPr>
          <p:cNvGrpSpPr/>
          <p:nvPr/>
        </p:nvGrpSpPr>
        <p:grpSpPr>
          <a:xfrm>
            <a:off x="5192078" y="3816394"/>
            <a:ext cx="2078021" cy="1068971"/>
            <a:chOff x="6458004" y="4153638"/>
            <a:chExt cx="2138291" cy="1187209"/>
          </a:xfrm>
        </p:grpSpPr>
        <p:pic>
          <p:nvPicPr>
            <p:cNvPr id="16" name="Picture 40" descr="Electricity Icon Free Vector - SuperAwesomeVectors | Electric icon, Paint  icon, Icon">
              <a:extLst>
                <a:ext uri="{FF2B5EF4-FFF2-40B4-BE49-F238E27FC236}">
                  <a16:creationId xmlns:a16="http://schemas.microsoft.com/office/drawing/2014/main" id="{CA617D30-4413-6F58-058F-D09D8DA9858F}"/>
                </a:ext>
              </a:extLst>
            </p:cNvPr>
            <p:cNvPicPr>
              <a:picLocks noChangeAspect="1" noChangeArrowheads="1"/>
            </p:cNvPicPr>
            <p:nvPr/>
          </p:nvPicPr>
          <p:blipFill rotWithShape="1">
            <a:blip r:embed="rId8">
              <a:duotone>
                <a:schemeClr val="accent6">
                  <a:shade val="45000"/>
                  <a:satMod val="135000"/>
                </a:schemeClr>
                <a:prstClr val="white"/>
              </a:duotone>
              <a:extLst>
                <a:ext uri="{28A0092B-C50C-407E-A947-70E740481C1C}">
                  <a14:useLocalDpi xmlns:a14="http://schemas.microsoft.com/office/drawing/2010/main" val="0"/>
                </a:ext>
              </a:extLst>
            </a:blip>
            <a:srcRect l="22405" r="24469"/>
            <a:stretch/>
          </p:blipFill>
          <p:spPr bwMode="auto">
            <a:xfrm>
              <a:off x="6458004" y="4153638"/>
              <a:ext cx="446088" cy="594079"/>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a:extLst>
                <a:ext uri="{FF2B5EF4-FFF2-40B4-BE49-F238E27FC236}">
                  <a16:creationId xmlns:a16="http://schemas.microsoft.com/office/drawing/2014/main" id="{5E1CD254-6988-AB27-D81E-37D456716891}"/>
                </a:ext>
              </a:extLst>
            </p:cNvPr>
            <p:cNvSpPr/>
            <p:nvPr/>
          </p:nvSpPr>
          <p:spPr>
            <a:xfrm>
              <a:off x="6713768" y="4680930"/>
              <a:ext cx="1882527" cy="659917"/>
            </a:xfrm>
            <a:prstGeom prst="roundRect">
              <a:avLst/>
            </a:pr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grpSp>
      <p:sp>
        <p:nvSpPr>
          <p:cNvPr id="18" name="Right Arrow 17">
            <a:extLst>
              <a:ext uri="{FF2B5EF4-FFF2-40B4-BE49-F238E27FC236}">
                <a16:creationId xmlns:a16="http://schemas.microsoft.com/office/drawing/2014/main" id="{2BD2C8EE-94BA-06E0-0666-3BD5D5EA6964}"/>
              </a:ext>
            </a:extLst>
          </p:cNvPr>
          <p:cNvSpPr/>
          <p:nvPr/>
        </p:nvSpPr>
        <p:spPr>
          <a:xfrm>
            <a:off x="7518654" y="4484783"/>
            <a:ext cx="476815" cy="257417"/>
          </a:xfrm>
          <a:prstGeom prst="rightArrow">
            <a:avLst/>
          </a:prstGeom>
          <a:solidFill>
            <a:schemeClr val="accent6"/>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DA347FA-994C-93E7-D3F8-C7EAAFF2B7AF}"/>
              </a:ext>
            </a:extLst>
          </p:cNvPr>
          <p:cNvSpPr txBox="1"/>
          <p:nvPr/>
        </p:nvSpPr>
        <p:spPr>
          <a:xfrm>
            <a:off x="2289264" y="5263129"/>
            <a:ext cx="2128186" cy="704676"/>
          </a:xfrm>
          <a:prstGeom prst="rect">
            <a:avLst/>
          </a:prstGeom>
          <a:noFill/>
        </p:spPr>
        <p:txBody>
          <a:bodyPr wrap="none" rtlCol="0">
            <a:spAutoFit/>
          </a:bodyPr>
          <a:lstStyle/>
          <a:p>
            <a:pPr algn="ctr"/>
            <a:r>
              <a:rPr lang="en-US" sz="1600" dirty="0">
                <a:latin typeface="Avenir Light" panose="020B0402020203020204" pitchFamily="34" charset="77"/>
              </a:rPr>
              <a:t>Structural filters</a:t>
            </a:r>
          </a:p>
          <a:p>
            <a:pPr algn="ctr"/>
            <a:r>
              <a:rPr lang="en-US" sz="1600" dirty="0">
                <a:latin typeface="Avenir Light" panose="020B0402020203020204" pitchFamily="34" charset="77"/>
              </a:rPr>
              <a:t>with microphones</a:t>
            </a:r>
          </a:p>
        </p:txBody>
      </p:sp>
      <p:sp>
        <p:nvSpPr>
          <p:cNvPr id="20" name="TextBox 19">
            <a:extLst>
              <a:ext uri="{FF2B5EF4-FFF2-40B4-BE49-F238E27FC236}">
                <a16:creationId xmlns:a16="http://schemas.microsoft.com/office/drawing/2014/main" id="{FC254875-6619-4F0B-DDFA-24EDA325418F}"/>
              </a:ext>
            </a:extLst>
          </p:cNvPr>
          <p:cNvSpPr txBox="1"/>
          <p:nvPr/>
        </p:nvSpPr>
        <p:spPr>
          <a:xfrm>
            <a:off x="7837684" y="5263129"/>
            <a:ext cx="2151513" cy="704676"/>
          </a:xfrm>
          <a:prstGeom prst="rect">
            <a:avLst/>
          </a:prstGeom>
          <a:noFill/>
        </p:spPr>
        <p:txBody>
          <a:bodyPr wrap="none" rtlCol="0">
            <a:spAutoFit/>
          </a:bodyPr>
          <a:lstStyle/>
          <a:p>
            <a:pPr algn="ctr"/>
            <a:r>
              <a:rPr lang="en-US" sz="1600" dirty="0">
                <a:latin typeface="Avenir Light" panose="020B0402020203020204" pitchFamily="34" charset="77"/>
              </a:rPr>
              <a:t>Frequency</a:t>
            </a:r>
          </a:p>
          <a:p>
            <a:pPr algn="ctr"/>
            <a:r>
              <a:rPr lang="en-US" sz="1600" dirty="0">
                <a:latin typeface="Avenir Light" panose="020B0402020203020204" pitchFamily="34" charset="77"/>
              </a:rPr>
              <a:t>detection triggers</a:t>
            </a:r>
          </a:p>
        </p:txBody>
      </p:sp>
      <p:sp>
        <p:nvSpPr>
          <p:cNvPr id="21" name="TextBox 20">
            <a:extLst>
              <a:ext uri="{FF2B5EF4-FFF2-40B4-BE49-F238E27FC236}">
                <a16:creationId xmlns:a16="http://schemas.microsoft.com/office/drawing/2014/main" id="{EA8C5FB8-43F7-591D-3A83-E796A79851FD}"/>
              </a:ext>
            </a:extLst>
          </p:cNvPr>
          <p:cNvSpPr txBox="1"/>
          <p:nvPr/>
        </p:nvSpPr>
        <p:spPr>
          <a:xfrm>
            <a:off x="5218283" y="5263129"/>
            <a:ext cx="2372812" cy="704676"/>
          </a:xfrm>
          <a:prstGeom prst="rect">
            <a:avLst/>
          </a:prstGeom>
          <a:noFill/>
        </p:spPr>
        <p:txBody>
          <a:bodyPr wrap="none" rtlCol="0">
            <a:spAutoFit/>
          </a:bodyPr>
          <a:lstStyle/>
          <a:p>
            <a:pPr algn="ctr"/>
            <a:r>
              <a:rPr lang="en-US" sz="1600" dirty="0">
                <a:latin typeface="Avenir Light" panose="020B0402020203020204" pitchFamily="34" charset="77"/>
              </a:rPr>
              <a:t>Low-power</a:t>
            </a:r>
          </a:p>
          <a:p>
            <a:pPr algn="ctr"/>
            <a:r>
              <a:rPr lang="en-US" sz="1600" dirty="0">
                <a:latin typeface="Avenir Light" panose="020B0402020203020204" pitchFamily="34" charset="77"/>
              </a:rPr>
              <a:t>analog comparators</a:t>
            </a:r>
          </a:p>
        </p:txBody>
      </p:sp>
      <p:pic>
        <p:nvPicPr>
          <p:cNvPr id="22" name="Picture 42" descr="operational amplifier - comparator schematic symbol - Electrical  Engineering Stack Exchange">
            <a:extLst>
              <a:ext uri="{FF2B5EF4-FFF2-40B4-BE49-F238E27FC236}">
                <a16:creationId xmlns:a16="http://schemas.microsoft.com/office/drawing/2014/main" id="{4D4E4C27-BBEC-4F1C-1F8C-797DA7318D9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55555" y="4379477"/>
            <a:ext cx="532415" cy="33799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2" descr="operational amplifier - comparator schematic symbol - Electrical  Engineering Stack Exchange">
            <a:extLst>
              <a:ext uri="{FF2B5EF4-FFF2-40B4-BE49-F238E27FC236}">
                <a16:creationId xmlns:a16="http://schemas.microsoft.com/office/drawing/2014/main" id="{5E93DCFA-8BE1-C43C-7D58-DAEC274D1E7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25446" y="4468506"/>
            <a:ext cx="532415" cy="33799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operational amplifier - comparator schematic symbol - Electrical  Engineering Stack Exchange">
            <a:extLst>
              <a:ext uri="{FF2B5EF4-FFF2-40B4-BE49-F238E27FC236}">
                <a16:creationId xmlns:a16="http://schemas.microsoft.com/office/drawing/2014/main" id="{1EAAE3D9-F3E0-EDB2-B70C-22881096DFD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76196" y="4392729"/>
            <a:ext cx="532415" cy="3379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W Solution: Signal Characterization">
            <a:extLst>
              <a:ext uri="{FF2B5EF4-FFF2-40B4-BE49-F238E27FC236}">
                <a16:creationId xmlns:a16="http://schemas.microsoft.com/office/drawing/2014/main" id="{9842F342-0A35-563E-07A1-56457435F1B9}"/>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9758" t="9160" r="62002" b="65365"/>
          <a:stretch/>
        </p:blipFill>
        <p:spPr bwMode="auto">
          <a:xfrm>
            <a:off x="8399229" y="4288510"/>
            <a:ext cx="1005573" cy="471111"/>
          </a:xfrm>
          <a:prstGeom prst="rect">
            <a:avLst/>
          </a:prstGeom>
          <a:noFill/>
          <a:extLst>
            <a:ext uri="{909E8E84-426E-40DD-AFC4-6F175D3DCCD1}">
              <a14:hiddenFill xmlns:a14="http://schemas.microsoft.com/office/drawing/2010/main">
                <a:solidFill>
                  <a:srgbClr val="FFFFFF"/>
                </a:solidFill>
              </a14:hiddenFill>
            </a:ext>
          </a:extLst>
        </p:spPr>
      </p:pic>
      <p:sp>
        <p:nvSpPr>
          <p:cNvPr id="105" name="Rounded Rectangle 104">
            <a:extLst>
              <a:ext uri="{FF2B5EF4-FFF2-40B4-BE49-F238E27FC236}">
                <a16:creationId xmlns:a16="http://schemas.microsoft.com/office/drawing/2014/main" id="{232494F3-A76B-F9E4-3965-F0C4A2D4F6AD}"/>
              </a:ext>
            </a:extLst>
          </p:cNvPr>
          <p:cNvSpPr/>
          <p:nvPr/>
        </p:nvSpPr>
        <p:spPr>
          <a:xfrm>
            <a:off x="374168" y="3732561"/>
            <a:ext cx="11566020" cy="2320327"/>
          </a:xfrm>
          <a:prstGeom prst="roundRect">
            <a:avLst/>
          </a:prstGeom>
          <a:noFill/>
          <a:ln w="254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E6B237C5-4DD8-6574-FF3B-BAD2CD6DB851}"/>
              </a:ext>
            </a:extLst>
          </p:cNvPr>
          <p:cNvGrpSpPr/>
          <p:nvPr/>
        </p:nvGrpSpPr>
        <p:grpSpPr>
          <a:xfrm>
            <a:off x="10214902" y="4045930"/>
            <a:ext cx="1295717" cy="1156184"/>
            <a:chOff x="9541071" y="4519481"/>
            <a:chExt cx="1075250" cy="959459"/>
          </a:xfrm>
        </p:grpSpPr>
        <p:pic>
          <p:nvPicPr>
            <p:cNvPr id="33" name="Picture 2" descr="Processor Icon Vector Art, Icons, and Graphics for Free Download">
              <a:extLst>
                <a:ext uri="{FF2B5EF4-FFF2-40B4-BE49-F238E27FC236}">
                  <a16:creationId xmlns:a16="http://schemas.microsoft.com/office/drawing/2014/main" id="{18FDA67F-3525-2E97-5499-75A8F4644824}"/>
                </a:ext>
              </a:extLst>
            </p:cNvPr>
            <p:cNvPicPr>
              <a:picLocks noChangeAspect="1" noChangeArrowheads="1"/>
            </p:cNvPicPr>
            <p:nvPr/>
          </p:nvPicPr>
          <p:blipFill rotWithShape="1">
            <a:blip r:embed="rId15">
              <a:duotone>
                <a:schemeClr val="accent3">
                  <a:shade val="45000"/>
                  <a:satMod val="135000"/>
                </a:schemeClr>
                <a:prstClr val="white"/>
              </a:duotone>
              <a:extLst>
                <a:ext uri="{BEBA8EAE-BF5A-486C-A8C5-ECC9F3942E4B}">
                  <a14:imgProps xmlns:a14="http://schemas.microsoft.com/office/drawing/2010/main">
                    <a14:imgLayer r:embed="rId16">
                      <a14:imgEffect>
                        <a14:backgroundRemoval t="18232" b="82551" l="28073" r="71875">
                          <a14:foregroundMark x1="33750" y1="37324" x2="33750" y2="37324"/>
                          <a14:foregroundMark x1="29063" y1="37324" x2="29063" y2="37324"/>
                          <a14:foregroundMark x1="69375" y1="64085" x2="69375" y2="64085"/>
                          <a14:foregroundMark x1="69688" y1="53599" x2="69688" y2="53599"/>
                          <a14:foregroundMark x1="69688" y1="55321" x2="69688" y2="55321"/>
                          <a14:foregroundMark x1="69688" y1="45696" x2="69688" y2="45696"/>
                          <a14:foregroundMark x1="69688" y1="38185" x2="69688" y2="38185"/>
                          <a14:foregroundMark x1="69948" y1="64945" x2="69948" y2="64945"/>
                          <a14:foregroundMark x1="69688" y1="63224" x2="69688" y2="63224"/>
                          <a14:foregroundMark x1="70260" y1="62754" x2="70260" y2="62754"/>
                          <a14:foregroundMark x1="69375" y1="63693" x2="69375" y2="63693"/>
                          <a14:foregroundMark x1="69948" y1="54851" x2="69948" y2="54851"/>
                          <a14:foregroundMark x1="69948" y1="46088" x2="69948" y2="46088"/>
                          <a14:foregroundMark x1="69948" y1="37324" x2="69948" y2="37324"/>
                          <a14:foregroundMark x1="40677" y1="25900" x2="41094" y2="19718"/>
                          <a14:foregroundMark x1="46719" y1="21753" x2="46719" y2="18232"/>
                          <a14:foregroundMark x1="52656" y1="21362" x2="52656" y2="21362"/>
                          <a14:foregroundMark x1="68438" y1="38498" x2="71042" y2="38732"/>
                          <a14:foregroundMark x1="41250" y1="74648" x2="41250" y2="80595"/>
                          <a14:foregroundMark x1="56927" y1="76056" x2="57448" y2="81612"/>
                          <a14:foregroundMark x1="28073" y1="65336" x2="28958" y2="35759"/>
                          <a14:foregroundMark x1="39219" y1="82551" x2="56719" y2="80125"/>
                          <a14:foregroundMark x1="56719" y1="80125" x2="52083" y2="81534"/>
                          <a14:foregroundMark x1="70729" y1="66197" x2="70729" y2="34742"/>
                          <a14:foregroundMark x1="71875" y1="43192" x2="70729" y2="47418"/>
                        </a14:backgroundRemoval>
                      </a14:imgEffect>
                    </a14:imgLayer>
                  </a14:imgProps>
                </a:ext>
                <a:ext uri="{28A0092B-C50C-407E-A947-70E740481C1C}">
                  <a14:useLocalDpi xmlns:a14="http://schemas.microsoft.com/office/drawing/2010/main" val="0"/>
                </a:ext>
              </a:extLst>
            </a:blip>
            <a:srcRect l="27060" t="15956" r="25654" b="15629"/>
            <a:stretch/>
          </p:blipFill>
          <p:spPr bwMode="auto">
            <a:xfrm>
              <a:off x="9541071" y="4519481"/>
              <a:ext cx="1075250" cy="95945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710+ Machine Learning Data Science Stock Photos, Pictures &amp; Royalty-Free  Images - iStock">
              <a:extLst>
                <a:ext uri="{FF2B5EF4-FFF2-40B4-BE49-F238E27FC236}">
                  <a16:creationId xmlns:a16="http://schemas.microsoft.com/office/drawing/2014/main" id="{D1EA170C-A62C-7871-58D8-3F54BAE34CF1}"/>
                </a:ext>
              </a:extLst>
            </p:cNvPr>
            <p:cNvPicPr>
              <a:picLocks noChangeAspect="1" noChangeArrowheads="1"/>
            </p:cNvPicPr>
            <p:nvPr/>
          </p:nvPicPr>
          <p:blipFill rotWithShape="1">
            <a:blip r:embed="rId17">
              <a:grayscl/>
              <a:extLst>
                <a:ext uri="{BEBA8EAE-BF5A-486C-A8C5-ECC9F3942E4B}">
                  <a14:imgProps xmlns:a14="http://schemas.microsoft.com/office/drawing/2010/main">
                    <a14:imgLayer r:embed="rId18">
                      <a14:imgEffect>
                        <a14:sharpenSoften amount="80000"/>
                      </a14:imgEffect>
                    </a14:imgLayer>
                  </a14:imgProps>
                </a:ext>
                <a:ext uri="{28A0092B-C50C-407E-A947-70E740481C1C}">
                  <a14:useLocalDpi xmlns:a14="http://schemas.microsoft.com/office/drawing/2010/main" val="0"/>
                </a:ext>
              </a:extLst>
            </a:blip>
            <a:srcRect l="8038" t="35563" r="68871" b="34622"/>
            <a:stretch/>
          </p:blipFill>
          <p:spPr bwMode="auto">
            <a:xfrm>
              <a:off x="9834645" y="4827543"/>
              <a:ext cx="505175" cy="339712"/>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TextBox 34">
            <a:extLst>
              <a:ext uri="{FF2B5EF4-FFF2-40B4-BE49-F238E27FC236}">
                <a16:creationId xmlns:a16="http://schemas.microsoft.com/office/drawing/2014/main" id="{D86EF5C0-DAB4-9940-65E2-E172BA517C15}"/>
              </a:ext>
            </a:extLst>
          </p:cNvPr>
          <p:cNvSpPr txBox="1"/>
          <p:nvPr/>
        </p:nvSpPr>
        <p:spPr>
          <a:xfrm>
            <a:off x="10048932" y="5411481"/>
            <a:ext cx="1663793" cy="407970"/>
          </a:xfrm>
          <a:prstGeom prst="rect">
            <a:avLst/>
          </a:prstGeom>
          <a:noFill/>
        </p:spPr>
        <p:txBody>
          <a:bodyPr wrap="none" rtlCol="0">
            <a:spAutoFit/>
          </a:bodyPr>
          <a:lstStyle/>
          <a:p>
            <a:pPr algn="ctr"/>
            <a:r>
              <a:rPr lang="en-US" sz="1600" dirty="0">
                <a:latin typeface="Avenir Light" panose="020B0402020203020204" pitchFamily="34" charset="77"/>
              </a:rPr>
              <a:t>Classification</a:t>
            </a:r>
          </a:p>
        </p:txBody>
      </p:sp>
      <p:sp>
        <p:nvSpPr>
          <p:cNvPr id="32" name="Date Placeholder 31">
            <a:extLst>
              <a:ext uri="{FF2B5EF4-FFF2-40B4-BE49-F238E27FC236}">
                <a16:creationId xmlns:a16="http://schemas.microsoft.com/office/drawing/2014/main" id="{892D4B7B-11FA-B101-A023-5719461646EC}"/>
              </a:ext>
            </a:extLst>
          </p:cNvPr>
          <p:cNvSpPr>
            <a:spLocks noGrp="1"/>
          </p:cNvSpPr>
          <p:nvPr>
            <p:ph type="dt" sz="half" idx="10"/>
          </p:nvPr>
        </p:nvSpPr>
        <p:spPr/>
        <p:txBody>
          <a:bodyPr/>
          <a:lstStyle/>
          <a:p>
            <a:fld id="{93456559-B2C4-B14F-8F39-1E0F72997448}" type="datetime1">
              <a:rPr lang="en-US" smtClean="0"/>
              <a:t>5/10/23</a:t>
            </a:fld>
            <a:endParaRPr lang="en-US"/>
          </a:p>
        </p:txBody>
      </p:sp>
      <p:sp>
        <p:nvSpPr>
          <p:cNvPr id="36" name="Slide Number Placeholder 35">
            <a:extLst>
              <a:ext uri="{FF2B5EF4-FFF2-40B4-BE49-F238E27FC236}">
                <a16:creationId xmlns:a16="http://schemas.microsoft.com/office/drawing/2014/main" id="{81529CB3-3AF5-AEDA-A227-6C6715B36DF8}"/>
              </a:ext>
            </a:extLst>
          </p:cNvPr>
          <p:cNvSpPr>
            <a:spLocks noGrp="1"/>
          </p:cNvSpPr>
          <p:nvPr>
            <p:ph type="sldNum" sz="quarter" idx="12"/>
          </p:nvPr>
        </p:nvSpPr>
        <p:spPr/>
        <p:txBody>
          <a:bodyPr/>
          <a:lstStyle/>
          <a:p>
            <a:fld id="{B9AA8E4F-4E37-A645-924F-A3490AA4C4C1}" type="slidenum">
              <a:rPr lang="en-US" smtClean="0"/>
              <a:t>22</a:t>
            </a:fld>
            <a:endParaRPr lang="en-US"/>
          </a:p>
        </p:txBody>
      </p:sp>
      <p:grpSp>
        <p:nvGrpSpPr>
          <p:cNvPr id="47" name="Group 46">
            <a:extLst>
              <a:ext uri="{FF2B5EF4-FFF2-40B4-BE49-F238E27FC236}">
                <a16:creationId xmlns:a16="http://schemas.microsoft.com/office/drawing/2014/main" id="{E0562C11-E451-FF47-AFC1-27F0B15B11C5}"/>
              </a:ext>
            </a:extLst>
          </p:cNvPr>
          <p:cNvGrpSpPr/>
          <p:nvPr/>
        </p:nvGrpSpPr>
        <p:grpSpPr>
          <a:xfrm>
            <a:off x="2022090" y="1558492"/>
            <a:ext cx="900316" cy="1214882"/>
            <a:chOff x="2022090" y="1420267"/>
            <a:chExt cx="900316" cy="1214882"/>
          </a:xfrm>
        </p:grpSpPr>
        <p:sp>
          <p:nvSpPr>
            <p:cNvPr id="71" name="TextBox 70">
              <a:extLst>
                <a:ext uri="{FF2B5EF4-FFF2-40B4-BE49-F238E27FC236}">
                  <a16:creationId xmlns:a16="http://schemas.microsoft.com/office/drawing/2014/main" id="{6DD37AF1-3753-D86D-2C2C-CCD5DA663C11}"/>
                </a:ext>
              </a:extLst>
            </p:cNvPr>
            <p:cNvSpPr txBox="1"/>
            <p:nvPr/>
          </p:nvSpPr>
          <p:spPr>
            <a:xfrm>
              <a:off x="2057090" y="2296595"/>
              <a:ext cx="697628" cy="338554"/>
            </a:xfrm>
            <a:prstGeom prst="rect">
              <a:avLst/>
            </a:prstGeom>
            <a:noFill/>
          </p:spPr>
          <p:txBody>
            <a:bodyPr wrap="none" rtlCol="0">
              <a:spAutoFit/>
            </a:bodyPr>
            <a:lstStyle/>
            <a:p>
              <a:pPr algn="ctr"/>
              <a:r>
                <a:rPr lang="en-US" sz="1600" dirty="0">
                  <a:latin typeface="Avenir Light" panose="020B0402020203020204" pitchFamily="34" charset="77"/>
                </a:rPr>
                <a:t>Event</a:t>
              </a:r>
            </a:p>
          </p:txBody>
        </p:sp>
        <p:pic>
          <p:nvPicPr>
            <p:cNvPr id="76" name="Picture 20" descr="Person Speaking Icon Images – Browse 202,022 Stock Photos, Vectors, and  Video | Adobe Stock">
              <a:extLst>
                <a:ext uri="{FF2B5EF4-FFF2-40B4-BE49-F238E27FC236}">
                  <a16:creationId xmlns:a16="http://schemas.microsoft.com/office/drawing/2014/main" id="{D6F329DF-0A04-769D-C810-14ED0554B0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2090" y="1420267"/>
              <a:ext cx="900316" cy="8006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90A0725D-FC8A-5922-6574-E1051C7A6307}"/>
              </a:ext>
            </a:extLst>
          </p:cNvPr>
          <p:cNvGrpSpPr/>
          <p:nvPr/>
        </p:nvGrpSpPr>
        <p:grpSpPr>
          <a:xfrm>
            <a:off x="3097616" y="1801515"/>
            <a:ext cx="1291829" cy="961654"/>
            <a:chOff x="3097616" y="1663290"/>
            <a:chExt cx="1291829" cy="961654"/>
          </a:xfrm>
        </p:grpSpPr>
        <p:sp>
          <p:nvSpPr>
            <p:cNvPr id="72" name="TextBox 71">
              <a:extLst>
                <a:ext uri="{FF2B5EF4-FFF2-40B4-BE49-F238E27FC236}">
                  <a16:creationId xmlns:a16="http://schemas.microsoft.com/office/drawing/2014/main" id="{B7E0FB5D-68CA-2746-C5C1-14FDB2D835BE}"/>
                </a:ext>
              </a:extLst>
            </p:cNvPr>
            <p:cNvSpPr txBox="1"/>
            <p:nvPr/>
          </p:nvSpPr>
          <p:spPr>
            <a:xfrm>
              <a:off x="3097616" y="2286390"/>
              <a:ext cx="1291829" cy="338554"/>
            </a:xfrm>
            <a:prstGeom prst="rect">
              <a:avLst/>
            </a:prstGeom>
            <a:noFill/>
          </p:spPr>
          <p:txBody>
            <a:bodyPr wrap="none" rtlCol="0">
              <a:spAutoFit/>
            </a:bodyPr>
            <a:lstStyle/>
            <a:p>
              <a:pPr algn="ctr"/>
              <a:r>
                <a:rPr lang="en-US" sz="1600" dirty="0">
                  <a:latin typeface="Avenir Light" panose="020B0402020203020204" pitchFamily="34" charset="77"/>
                </a:rPr>
                <a:t>Microphone</a:t>
              </a:r>
            </a:p>
          </p:txBody>
        </p:sp>
        <p:pic>
          <p:nvPicPr>
            <p:cNvPr id="77" name="Picture 8" descr="Microphone - Free technology icons">
              <a:extLst>
                <a:ext uri="{FF2B5EF4-FFF2-40B4-BE49-F238E27FC236}">
                  <a16:creationId xmlns:a16="http://schemas.microsoft.com/office/drawing/2014/main" id="{695D60DD-541F-6A40-FB20-D46F16707CD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81349" y="1663290"/>
              <a:ext cx="323403" cy="287606"/>
            </a:xfrm>
            <a:prstGeom prst="rect">
              <a:avLst/>
            </a:prstGeom>
            <a:noFill/>
            <a:extLst>
              <a:ext uri="{909E8E84-426E-40DD-AFC4-6F175D3DCCD1}">
                <a14:hiddenFill xmlns:a14="http://schemas.microsoft.com/office/drawing/2010/main">
                  <a:solidFill>
                    <a:srgbClr val="FFFFFF"/>
                  </a:solidFill>
                </a14:hiddenFill>
              </a:ext>
            </a:extLst>
          </p:spPr>
        </p:pic>
      </p:grpSp>
      <p:sp>
        <p:nvSpPr>
          <p:cNvPr id="78" name="Right Arrow 77">
            <a:extLst>
              <a:ext uri="{FF2B5EF4-FFF2-40B4-BE49-F238E27FC236}">
                <a16:creationId xmlns:a16="http://schemas.microsoft.com/office/drawing/2014/main" id="{49BFFED1-4058-579E-26DE-AAF7A3F2C967}"/>
              </a:ext>
            </a:extLst>
          </p:cNvPr>
          <p:cNvSpPr/>
          <p:nvPr/>
        </p:nvSpPr>
        <p:spPr>
          <a:xfrm>
            <a:off x="3046955"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79" name="Right Arrow 78">
            <a:extLst>
              <a:ext uri="{FF2B5EF4-FFF2-40B4-BE49-F238E27FC236}">
                <a16:creationId xmlns:a16="http://schemas.microsoft.com/office/drawing/2014/main" id="{820C26D4-0BB1-87E6-17D5-D6AFE323EF27}"/>
              </a:ext>
            </a:extLst>
          </p:cNvPr>
          <p:cNvSpPr/>
          <p:nvPr/>
        </p:nvSpPr>
        <p:spPr>
          <a:xfrm>
            <a:off x="4170570"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0" name="Right Arrow 79">
            <a:extLst>
              <a:ext uri="{FF2B5EF4-FFF2-40B4-BE49-F238E27FC236}">
                <a16:creationId xmlns:a16="http://schemas.microsoft.com/office/drawing/2014/main" id="{38D3B0EA-4BA9-BD34-2677-ED71DE85EBE8}"/>
              </a:ext>
            </a:extLst>
          </p:cNvPr>
          <p:cNvSpPr/>
          <p:nvPr/>
        </p:nvSpPr>
        <p:spPr>
          <a:xfrm>
            <a:off x="5892389"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1" name="Right Arrow 80">
            <a:extLst>
              <a:ext uri="{FF2B5EF4-FFF2-40B4-BE49-F238E27FC236}">
                <a16:creationId xmlns:a16="http://schemas.microsoft.com/office/drawing/2014/main" id="{5A19465D-C2BC-698F-4554-48246A6A9A0A}"/>
              </a:ext>
            </a:extLst>
          </p:cNvPr>
          <p:cNvSpPr/>
          <p:nvPr/>
        </p:nvSpPr>
        <p:spPr>
          <a:xfrm>
            <a:off x="7419738" y="1829284"/>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nvGrpSpPr>
          <p:cNvPr id="45" name="Group 44">
            <a:extLst>
              <a:ext uri="{FF2B5EF4-FFF2-40B4-BE49-F238E27FC236}">
                <a16:creationId xmlns:a16="http://schemas.microsoft.com/office/drawing/2014/main" id="{96E454F1-1BC0-1BA1-4D4A-930A8B4AFE3D}"/>
              </a:ext>
            </a:extLst>
          </p:cNvPr>
          <p:cNvGrpSpPr/>
          <p:nvPr/>
        </p:nvGrpSpPr>
        <p:grpSpPr>
          <a:xfrm>
            <a:off x="4801056" y="1786313"/>
            <a:ext cx="848506" cy="958292"/>
            <a:chOff x="4801056" y="1648088"/>
            <a:chExt cx="848506" cy="958292"/>
          </a:xfrm>
        </p:grpSpPr>
        <p:sp>
          <p:nvSpPr>
            <p:cNvPr id="70" name="TextBox 69">
              <a:extLst>
                <a:ext uri="{FF2B5EF4-FFF2-40B4-BE49-F238E27FC236}">
                  <a16:creationId xmlns:a16="http://schemas.microsoft.com/office/drawing/2014/main" id="{FC1521AB-7F5D-A9A2-ACD4-7E5CD897D846}"/>
                </a:ext>
              </a:extLst>
            </p:cNvPr>
            <p:cNvSpPr txBox="1"/>
            <p:nvPr/>
          </p:nvSpPr>
          <p:spPr>
            <a:xfrm>
              <a:off x="4933269" y="2267826"/>
              <a:ext cx="622286" cy="338554"/>
            </a:xfrm>
            <a:prstGeom prst="rect">
              <a:avLst/>
            </a:prstGeom>
            <a:noFill/>
          </p:spPr>
          <p:txBody>
            <a:bodyPr wrap="none" rtlCol="0">
              <a:spAutoFit/>
            </a:bodyPr>
            <a:lstStyle/>
            <a:p>
              <a:pPr algn="ctr"/>
              <a:r>
                <a:rPr lang="en-US" sz="1600" dirty="0">
                  <a:latin typeface="Avenir Light" panose="020B0402020203020204" pitchFamily="34" charset="77"/>
                </a:rPr>
                <a:t>ADC</a:t>
              </a:r>
            </a:p>
          </p:txBody>
        </p:sp>
        <p:sp>
          <p:nvSpPr>
            <p:cNvPr id="95" name="Rounded Rectangle 94">
              <a:extLst>
                <a:ext uri="{FF2B5EF4-FFF2-40B4-BE49-F238E27FC236}">
                  <a16:creationId xmlns:a16="http://schemas.microsoft.com/office/drawing/2014/main" id="{677698B6-7322-ACC8-0985-26697E65322C}"/>
                </a:ext>
              </a:extLst>
            </p:cNvPr>
            <p:cNvSpPr/>
            <p:nvPr/>
          </p:nvSpPr>
          <p:spPr>
            <a:xfrm>
              <a:off x="4801056" y="1648088"/>
              <a:ext cx="848506" cy="294749"/>
            </a:xfrm>
            <a:prstGeom prst="roundRect">
              <a:avLst/>
            </a:pr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Sampling</a:t>
              </a:r>
            </a:p>
          </p:txBody>
        </p:sp>
      </p:grpSp>
      <p:grpSp>
        <p:nvGrpSpPr>
          <p:cNvPr id="42" name="Group 41">
            <a:extLst>
              <a:ext uri="{FF2B5EF4-FFF2-40B4-BE49-F238E27FC236}">
                <a16:creationId xmlns:a16="http://schemas.microsoft.com/office/drawing/2014/main" id="{A3A74AE8-12A2-7418-CDC3-CD62B3F17CEA}"/>
              </a:ext>
            </a:extLst>
          </p:cNvPr>
          <p:cNvGrpSpPr/>
          <p:nvPr/>
        </p:nvGrpSpPr>
        <p:grpSpPr>
          <a:xfrm>
            <a:off x="6328275" y="1552943"/>
            <a:ext cx="1265090" cy="1267001"/>
            <a:chOff x="6148814" y="1414718"/>
            <a:chExt cx="1265090" cy="1267001"/>
          </a:xfrm>
        </p:grpSpPr>
        <p:sp>
          <p:nvSpPr>
            <p:cNvPr id="69" name="TextBox 68">
              <a:extLst>
                <a:ext uri="{FF2B5EF4-FFF2-40B4-BE49-F238E27FC236}">
                  <a16:creationId xmlns:a16="http://schemas.microsoft.com/office/drawing/2014/main" id="{84F5E9EE-10ED-868B-FEF5-69A5EDEEC1E9}"/>
                </a:ext>
              </a:extLst>
            </p:cNvPr>
            <p:cNvSpPr txBox="1"/>
            <p:nvPr/>
          </p:nvSpPr>
          <p:spPr>
            <a:xfrm>
              <a:off x="6148814" y="2096944"/>
              <a:ext cx="1265090" cy="584775"/>
            </a:xfrm>
            <a:prstGeom prst="rect">
              <a:avLst/>
            </a:prstGeom>
            <a:noFill/>
          </p:spPr>
          <p:txBody>
            <a:bodyPr wrap="none" rtlCol="0">
              <a:spAutoFit/>
            </a:bodyPr>
            <a:lstStyle/>
            <a:p>
              <a:pPr algn="ctr"/>
              <a:r>
                <a:rPr lang="en-US" sz="1600" dirty="0">
                  <a:latin typeface="Avenir Light" panose="020B0402020203020204" pitchFamily="34" charset="77"/>
                </a:rPr>
                <a:t>Fast Fourier</a:t>
              </a:r>
            </a:p>
            <a:p>
              <a:pPr algn="ctr"/>
              <a:r>
                <a:rPr lang="en-US" sz="1600" dirty="0">
                  <a:latin typeface="Avenir Light" panose="020B0402020203020204" pitchFamily="34" charset="77"/>
                </a:rPr>
                <a:t>Transform</a:t>
              </a:r>
            </a:p>
          </p:txBody>
        </p:sp>
        <p:grpSp>
          <p:nvGrpSpPr>
            <p:cNvPr id="41" name="Group 40">
              <a:extLst>
                <a:ext uri="{FF2B5EF4-FFF2-40B4-BE49-F238E27FC236}">
                  <a16:creationId xmlns:a16="http://schemas.microsoft.com/office/drawing/2014/main" id="{249F8705-7485-9A57-E19C-6DB22A284B9B}"/>
                </a:ext>
              </a:extLst>
            </p:cNvPr>
            <p:cNvGrpSpPr/>
            <p:nvPr/>
          </p:nvGrpSpPr>
          <p:grpSpPr>
            <a:xfrm>
              <a:off x="6343408" y="1414718"/>
              <a:ext cx="821125" cy="703275"/>
              <a:chOff x="5961485" y="1446046"/>
              <a:chExt cx="821125" cy="703275"/>
            </a:xfrm>
          </p:grpSpPr>
          <p:pic>
            <p:nvPicPr>
              <p:cNvPr id="74" name="Picture 2" descr="Processor Icon Vector Art, Icons, and Graphics for Free Download">
                <a:extLst>
                  <a:ext uri="{FF2B5EF4-FFF2-40B4-BE49-F238E27FC236}">
                    <a16:creationId xmlns:a16="http://schemas.microsoft.com/office/drawing/2014/main" id="{E75C115E-1B0E-EF88-0316-DDBA113A7C09}"/>
                  </a:ext>
                </a:extLst>
              </p:cNvPr>
              <p:cNvPicPr>
                <a:picLocks noChangeAspect="1" noChangeArrowheads="1"/>
              </p:cNvPicPr>
              <p:nvPr/>
            </p:nvPicPr>
            <p:blipFill rotWithShape="1">
              <a:blip r:embed="rId15">
                <a:duotone>
                  <a:schemeClr val="accent3">
                    <a:shade val="45000"/>
                    <a:satMod val="135000"/>
                  </a:schemeClr>
                  <a:prstClr val="white"/>
                </a:duotone>
                <a:extLst>
                  <a:ext uri="{BEBA8EAE-BF5A-486C-A8C5-ECC9F3942E4B}">
                    <a14:imgProps xmlns:a14="http://schemas.microsoft.com/office/drawing/2010/main">
                      <a14:imgLayer r:embed="rId16">
                        <a14:imgEffect>
                          <a14:backgroundRemoval t="18232" b="82551" l="28073" r="71875">
                            <a14:foregroundMark x1="33750" y1="37324" x2="33750" y2="37324"/>
                            <a14:foregroundMark x1="29063" y1="37324" x2="29063" y2="37324"/>
                            <a14:foregroundMark x1="69375" y1="64085" x2="69375" y2="64085"/>
                            <a14:foregroundMark x1="69688" y1="53599" x2="69688" y2="53599"/>
                            <a14:foregroundMark x1="69688" y1="55321" x2="69688" y2="55321"/>
                            <a14:foregroundMark x1="69688" y1="45696" x2="69688" y2="45696"/>
                            <a14:foregroundMark x1="69688" y1="38185" x2="69688" y2="38185"/>
                            <a14:foregroundMark x1="69948" y1="64945" x2="69948" y2="64945"/>
                            <a14:foregroundMark x1="69688" y1="63224" x2="69688" y2="63224"/>
                            <a14:foregroundMark x1="70260" y1="62754" x2="70260" y2="62754"/>
                            <a14:foregroundMark x1="69375" y1="63693" x2="69375" y2="63693"/>
                            <a14:foregroundMark x1="69948" y1="54851" x2="69948" y2="54851"/>
                            <a14:foregroundMark x1="69948" y1="46088" x2="69948" y2="46088"/>
                            <a14:foregroundMark x1="69948" y1="37324" x2="69948" y2="37324"/>
                            <a14:foregroundMark x1="40677" y1="25900" x2="41094" y2="19718"/>
                            <a14:foregroundMark x1="46719" y1="21753" x2="46719" y2="18232"/>
                            <a14:foregroundMark x1="52656" y1="21362" x2="52656" y2="21362"/>
                            <a14:foregroundMark x1="68438" y1="38498" x2="71042" y2="38732"/>
                            <a14:foregroundMark x1="41250" y1="74648" x2="41250" y2="80595"/>
                            <a14:foregroundMark x1="56927" y1="76056" x2="57448" y2="81612"/>
                            <a14:foregroundMark x1="28073" y1="65336" x2="28958" y2="35759"/>
                            <a14:foregroundMark x1="39219" y1="82551" x2="56719" y2="80125"/>
                            <a14:foregroundMark x1="56719" y1="80125" x2="52083" y2="81534"/>
                            <a14:foregroundMark x1="70729" y1="66197" x2="70729" y2="34742"/>
                            <a14:foregroundMark x1="71875" y1="43192" x2="70729" y2="47418"/>
                          </a14:backgroundRemoval>
                        </a14:imgEffect>
                      </a14:imgLayer>
                    </a14:imgProps>
                  </a:ext>
                  <a:ext uri="{28A0092B-C50C-407E-A947-70E740481C1C}">
                    <a14:useLocalDpi xmlns:a14="http://schemas.microsoft.com/office/drawing/2010/main" val="0"/>
                  </a:ext>
                </a:extLst>
              </a:blip>
              <a:srcRect l="27060" t="15956" r="25654" b="15629"/>
              <a:stretch/>
            </p:blipFill>
            <p:spPr bwMode="auto">
              <a:xfrm>
                <a:off x="5961485" y="1446046"/>
                <a:ext cx="821125" cy="70327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28,371 Analog Signal Images, Stock Photos &amp; Vectors | Shutterstock">
                <a:extLst>
                  <a:ext uri="{FF2B5EF4-FFF2-40B4-BE49-F238E27FC236}">
                    <a16:creationId xmlns:a16="http://schemas.microsoft.com/office/drawing/2014/main" id="{14DD46E1-40B5-3E58-6547-FE40B8F9FD59}"/>
                  </a:ext>
                </a:extLst>
              </p:cNvPr>
              <p:cNvPicPr>
                <a:picLocks noChangeAspect="1" noChangeArrowheads="1"/>
              </p:cNvPicPr>
              <p:nvPr/>
            </p:nvPicPr>
            <p:blipFill rotWithShape="1">
              <a:blip r:embed="rId19">
                <a:grayscl/>
                <a:extLst>
                  <a:ext uri="{BEBA8EAE-BF5A-486C-A8C5-ECC9F3942E4B}">
                    <a14:imgProps xmlns:a14="http://schemas.microsoft.com/office/drawing/2010/main">
                      <a14:imgLayer r:embed="rId20">
                        <a14:imgEffect>
                          <a14:sharpenSoften amount="100000"/>
                        </a14:imgEffect>
                      </a14:imgLayer>
                    </a14:imgProps>
                  </a:ext>
                  <a:ext uri="{28A0092B-C50C-407E-A947-70E740481C1C}">
                    <a14:useLocalDpi xmlns:a14="http://schemas.microsoft.com/office/drawing/2010/main" val="0"/>
                  </a:ext>
                </a:extLst>
              </a:blip>
              <a:srcRect l="55143" t="27613" r="8000" b="28962"/>
              <a:stretch/>
            </p:blipFill>
            <p:spPr bwMode="auto">
              <a:xfrm>
                <a:off x="6186359" y="1668658"/>
                <a:ext cx="365604" cy="159139"/>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Fourier transformation Icon - Free PNG &amp; SVG 221517 - Noun Project">
                <a:extLst>
                  <a:ext uri="{FF2B5EF4-FFF2-40B4-BE49-F238E27FC236}">
                    <a16:creationId xmlns:a16="http://schemas.microsoft.com/office/drawing/2014/main" id="{20D948E0-6464-2DEB-F67A-7B2B59924D59}"/>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40275"/>
              <a:stretch/>
            </p:blipFill>
            <p:spPr bwMode="auto">
              <a:xfrm>
                <a:off x="6178238" y="1808389"/>
                <a:ext cx="387619" cy="205882"/>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FF1EBF0D-AEA8-2493-2208-C7C3A8EF4613}"/>
                  </a:ext>
                </a:extLst>
              </p:cNvPr>
              <p:cNvSpPr txBox="1"/>
              <p:nvPr/>
            </p:nvSpPr>
            <p:spPr>
              <a:xfrm>
                <a:off x="6168294" y="1507871"/>
                <a:ext cx="365806" cy="246221"/>
              </a:xfrm>
              <a:prstGeom prst="rect">
                <a:avLst/>
              </a:prstGeom>
              <a:noFill/>
            </p:spPr>
            <p:txBody>
              <a:bodyPr wrap="none" rtlCol="0">
                <a:spAutoFit/>
              </a:bodyPr>
              <a:lstStyle/>
              <a:p>
                <a:r>
                  <a:rPr lang="en-US" sz="1000" dirty="0"/>
                  <a:t>FFT</a:t>
                </a:r>
              </a:p>
            </p:txBody>
          </p:sp>
        </p:grpSp>
      </p:grpSp>
      <p:grpSp>
        <p:nvGrpSpPr>
          <p:cNvPr id="43" name="Group 42">
            <a:extLst>
              <a:ext uri="{FF2B5EF4-FFF2-40B4-BE49-F238E27FC236}">
                <a16:creationId xmlns:a16="http://schemas.microsoft.com/office/drawing/2014/main" id="{4E64B4B9-9B5A-5980-7B4C-3F75E5395D40}"/>
              </a:ext>
            </a:extLst>
          </p:cNvPr>
          <p:cNvGrpSpPr/>
          <p:nvPr/>
        </p:nvGrpSpPr>
        <p:grpSpPr>
          <a:xfrm>
            <a:off x="7731817" y="1785394"/>
            <a:ext cx="1221296" cy="1019934"/>
            <a:chOff x="7731817" y="1647169"/>
            <a:chExt cx="1221296" cy="1019934"/>
          </a:xfrm>
        </p:grpSpPr>
        <p:sp>
          <p:nvSpPr>
            <p:cNvPr id="73" name="TextBox 72">
              <a:extLst>
                <a:ext uri="{FF2B5EF4-FFF2-40B4-BE49-F238E27FC236}">
                  <a16:creationId xmlns:a16="http://schemas.microsoft.com/office/drawing/2014/main" id="{D9C5BB9F-BA24-A604-7A82-07A84A832956}"/>
                </a:ext>
              </a:extLst>
            </p:cNvPr>
            <p:cNvSpPr txBox="1"/>
            <p:nvPr/>
          </p:nvSpPr>
          <p:spPr>
            <a:xfrm>
              <a:off x="7731817" y="2082328"/>
              <a:ext cx="1221296" cy="584775"/>
            </a:xfrm>
            <a:prstGeom prst="rect">
              <a:avLst/>
            </a:prstGeom>
            <a:noFill/>
          </p:spPr>
          <p:txBody>
            <a:bodyPr wrap="none" rtlCol="0">
              <a:spAutoFit/>
            </a:bodyPr>
            <a:lstStyle/>
            <a:p>
              <a:pPr algn="ctr"/>
              <a:r>
                <a:rPr lang="en-US" sz="1600" dirty="0">
                  <a:latin typeface="Avenir Light" panose="020B0402020203020204" pitchFamily="34" charset="77"/>
                </a:rPr>
                <a:t>Fourier</a:t>
              </a:r>
            </a:p>
            <a:p>
              <a:pPr algn="ctr"/>
              <a:r>
                <a:rPr lang="en-US" sz="1600" dirty="0">
                  <a:latin typeface="Avenir Light" panose="020B0402020203020204" pitchFamily="34" charset="77"/>
                </a:rPr>
                <a:t>coefficients</a:t>
              </a:r>
            </a:p>
          </p:txBody>
        </p:sp>
        <p:pic>
          <p:nvPicPr>
            <p:cNvPr id="86" name="Picture 4" descr="Fourier transformation Icon - Free PNG &amp; SVG 221517 - Noun Project">
              <a:extLst>
                <a:ext uri="{FF2B5EF4-FFF2-40B4-BE49-F238E27FC236}">
                  <a16:creationId xmlns:a16="http://schemas.microsoft.com/office/drawing/2014/main" id="{667366D4-A5A5-FE3C-EFE1-DCAB70A39E16}"/>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61434"/>
            <a:stretch/>
          </p:blipFill>
          <p:spPr bwMode="auto">
            <a:xfrm>
              <a:off x="7945927" y="1647169"/>
              <a:ext cx="919428" cy="315336"/>
            </a:xfrm>
            <a:prstGeom prst="rect">
              <a:avLst/>
            </a:prstGeom>
            <a:noFill/>
            <a:extLst>
              <a:ext uri="{909E8E84-426E-40DD-AFC4-6F175D3DCCD1}">
                <a14:hiddenFill xmlns:a14="http://schemas.microsoft.com/office/drawing/2010/main">
                  <a:solidFill>
                    <a:srgbClr val="FFFFFF"/>
                  </a:solidFill>
                </a14:hiddenFill>
              </a:ext>
            </a:extLst>
          </p:spPr>
        </p:pic>
      </p:grpSp>
      <p:pic>
        <p:nvPicPr>
          <p:cNvPr id="87" name="Picture 2" descr="28,371 Analog Signal Images, Stock Photos &amp; Vectors | Shutterstock">
            <a:extLst>
              <a:ext uri="{FF2B5EF4-FFF2-40B4-BE49-F238E27FC236}">
                <a16:creationId xmlns:a16="http://schemas.microsoft.com/office/drawing/2014/main" id="{FE13C2C2-2BB9-204B-A59F-E51B98301DF9}"/>
              </a:ext>
            </a:extLst>
          </p:cNvPr>
          <p:cNvPicPr>
            <a:picLocks noChangeAspect="1" noChangeArrowheads="1"/>
          </p:cNvPicPr>
          <p:nvPr/>
        </p:nvPicPr>
        <p:blipFill rotWithShape="1">
          <a:blip r:embed="rId19">
            <a:grayscl/>
            <a:extLst>
              <a:ext uri="{BEBA8EAE-BF5A-486C-A8C5-ECC9F3942E4B}">
                <a14:imgProps xmlns:a14="http://schemas.microsoft.com/office/drawing/2010/main">
                  <a14:imgLayer r:embed="rId22">
                    <a14:imgEffect>
                      <a14:sharpenSoften amount="100000"/>
                    </a14:imgEffect>
                  </a14:imgLayer>
                </a14:imgProps>
              </a:ext>
              <a:ext uri="{28A0092B-C50C-407E-A947-70E740481C1C}">
                <a14:useLocalDpi xmlns:a14="http://schemas.microsoft.com/office/drawing/2010/main" val="0"/>
              </a:ext>
            </a:extLst>
          </a:blip>
          <a:srcRect l="7464" t="27222" r="55680" b="25322"/>
          <a:stretch/>
        </p:blipFill>
        <p:spPr bwMode="auto">
          <a:xfrm>
            <a:off x="4093576" y="2038589"/>
            <a:ext cx="538245" cy="256032"/>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28,371 Analog Signal Images, Stock Photos &amp; Vectors | Shutterstock">
            <a:extLst>
              <a:ext uri="{FF2B5EF4-FFF2-40B4-BE49-F238E27FC236}">
                <a16:creationId xmlns:a16="http://schemas.microsoft.com/office/drawing/2014/main" id="{FE320DE2-D13A-C8F8-8843-9C96E03C6768}"/>
              </a:ext>
            </a:extLst>
          </p:cNvPr>
          <p:cNvPicPr>
            <a:picLocks noChangeAspect="1" noChangeArrowheads="1"/>
          </p:cNvPicPr>
          <p:nvPr/>
        </p:nvPicPr>
        <p:blipFill rotWithShape="1">
          <a:blip r:embed="rId19">
            <a:grayscl/>
            <a:extLst>
              <a:ext uri="{BEBA8EAE-BF5A-486C-A8C5-ECC9F3942E4B}">
                <a14:imgProps xmlns:a14="http://schemas.microsoft.com/office/drawing/2010/main">
                  <a14:imgLayer r:embed="rId23">
                    <a14:imgEffect>
                      <a14:sharpenSoften amount="100000"/>
                    </a14:imgEffect>
                  </a14:imgLayer>
                </a14:imgProps>
              </a:ext>
              <a:ext uri="{28A0092B-C50C-407E-A947-70E740481C1C}">
                <a14:useLocalDpi xmlns:a14="http://schemas.microsoft.com/office/drawing/2010/main" val="0"/>
              </a:ext>
            </a:extLst>
          </a:blip>
          <a:srcRect l="55143" t="27613" r="8000" b="24931"/>
          <a:stretch/>
        </p:blipFill>
        <p:spPr bwMode="auto">
          <a:xfrm>
            <a:off x="5821762" y="2017291"/>
            <a:ext cx="536809" cy="255349"/>
          </a:xfrm>
          <a:prstGeom prst="rect">
            <a:avLst/>
          </a:prstGeom>
          <a:noFill/>
          <a:extLst>
            <a:ext uri="{909E8E84-426E-40DD-AFC4-6F175D3DCCD1}">
              <a14:hiddenFill xmlns:a14="http://schemas.microsoft.com/office/drawing/2010/main">
                <a:solidFill>
                  <a:srgbClr val="FFFFFF"/>
                </a:solidFill>
              </a14:hiddenFill>
            </a:ext>
          </a:extLst>
        </p:spPr>
      </p:pic>
      <p:sp>
        <p:nvSpPr>
          <p:cNvPr id="89" name="Right Arrow 88">
            <a:extLst>
              <a:ext uri="{FF2B5EF4-FFF2-40B4-BE49-F238E27FC236}">
                <a16:creationId xmlns:a16="http://schemas.microsoft.com/office/drawing/2014/main" id="{23C42A12-AA0C-2F3A-A6F4-3452553AF6EF}"/>
              </a:ext>
            </a:extLst>
          </p:cNvPr>
          <p:cNvSpPr/>
          <p:nvPr/>
        </p:nvSpPr>
        <p:spPr>
          <a:xfrm>
            <a:off x="8925836" y="1820670"/>
            <a:ext cx="384258" cy="188763"/>
          </a:xfrm>
          <a:prstGeom prst="rightArrow">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nvGrpSpPr>
          <p:cNvPr id="44" name="Group 43">
            <a:extLst>
              <a:ext uri="{FF2B5EF4-FFF2-40B4-BE49-F238E27FC236}">
                <a16:creationId xmlns:a16="http://schemas.microsoft.com/office/drawing/2014/main" id="{74C25346-A7F9-A3CA-7038-06A2AC0C5F72}"/>
              </a:ext>
            </a:extLst>
          </p:cNvPr>
          <p:cNvGrpSpPr/>
          <p:nvPr/>
        </p:nvGrpSpPr>
        <p:grpSpPr>
          <a:xfrm>
            <a:off x="9165230" y="1587846"/>
            <a:ext cx="1380699" cy="1144662"/>
            <a:chOff x="9165230" y="1449621"/>
            <a:chExt cx="1380699" cy="1144662"/>
          </a:xfrm>
        </p:grpSpPr>
        <p:grpSp>
          <p:nvGrpSpPr>
            <p:cNvPr id="40" name="Group 39">
              <a:extLst>
                <a:ext uri="{FF2B5EF4-FFF2-40B4-BE49-F238E27FC236}">
                  <a16:creationId xmlns:a16="http://schemas.microsoft.com/office/drawing/2014/main" id="{8361F275-0580-5C7D-0A42-FD26650F2789}"/>
                </a:ext>
              </a:extLst>
            </p:cNvPr>
            <p:cNvGrpSpPr/>
            <p:nvPr/>
          </p:nvGrpSpPr>
          <p:grpSpPr>
            <a:xfrm>
              <a:off x="9445018" y="1449621"/>
              <a:ext cx="821125" cy="703275"/>
              <a:chOff x="8509161" y="1431698"/>
              <a:chExt cx="821125" cy="703275"/>
            </a:xfrm>
          </p:grpSpPr>
          <p:pic>
            <p:nvPicPr>
              <p:cNvPr id="90" name="Picture 2" descr="Processor Icon Vector Art, Icons, and Graphics for Free Download">
                <a:extLst>
                  <a:ext uri="{FF2B5EF4-FFF2-40B4-BE49-F238E27FC236}">
                    <a16:creationId xmlns:a16="http://schemas.microsoft.com/office/drawing/2014/main" id="{E08CB494-542D-3141-47A2-A272F46A7879}"/>
                  </a:ext>
                </a:extLst>
              </p:cNvPr>
              <p:cNvPicPr>
                <a:picLocks noChangeAspect="1" noChangeArrowheads="1"/>
              </p:cNvPicPr>
              <p:nvPr/>
            </p:nvPicPr>
            <p:blipFill rotWithShape="1">
              <a:blip r:embed="rId15">
                <a:duotone>
                  <a:schemeClr val="accent3">
                    <a:shade val="45000"/>
                    <a:satMod val="135000"/>
                  </a:schemeClr>
                  <a:prstClr val="white"/>
                </a:duotone>
                <a:extLst>
                  <a:ext uri="{BEBA8EAE-BF5A-486C-A8C5-ECC9F3942E4B}">
                    <a14:imgProps xmlns:a14="http://schemas.microsoft.com/office/drawing/2010/main">
                      <a14:imgLayer r:embed="rId16">
                        <a14:imgEffect>
                          <a14:backgroundRemoval t="18232" b="82551" l="28073" r="71875">
                            <a14:foregroundMark x1="33750" y1="37324" x2="33750" y2="37324"/>
                            <a14:foregroundMark x1="29063" y1="37324" x2="29063" y2="37324"/>
                            <a14:foregroundMark x1="69375" y1="64085" x2="69375" y2="64085"/>
                            <a14:foregroundMark x1="69688" y1="53599" x2="69688" y2="53599"/>
                            <a14:foregroundMark x1="69688" y1="55321" x2="69688" y2="55321"/>
                            <a14:foregroundMark x1="69688" y1="45696" x2="69688" y2="45696"/>
                            <a14:foregroundMark x1="69688" y1="38185" x2="69688" y2="38185"/>
                            <a14:foregroundMark x1="69948" y1="64945" x2="69948" y2="64945"/>
                            <a14:foregroundMark x1="69688" y1="63224" x2="69688" y2="63224"/>
                            <a14:foregroundMark x1="70260" y1="62754" x2="70260" y2="62754"/>
                            <a14:foregroundMark x1="69375" y1="63693" x2="69375" y2="63693"/>
                            <a14:foregroundMark x1="69948" y1="54851" x2="69948" y2="54851"/>
                            <a14:foregroundMark x1="69948" y1="46088" x2="69948" y2="46088"/>
                            <a14:foregroundMark x1="69948" y1="37324" x2="69948" y2="37324"/>
                            <a14:foregroundMark x1="40677" y1="25900" x2="41094" y2="19718"/>
                            <a14:foregroundMark x1="46719" y1="21753" x2="46719" y2="18232"/>
                            <a14:foregroundMark x1="52656" y1="21362" x2="52656" y2="21362"/>
                            <a14:foregroundMark x1="68438" y1="38498" x2="71042" y2="38732"/>
                            <a14:foregroundMark x1="41250" y1="74648" x2="41250" y2="80595"/>
                            <a14:foregroundMark x1="56927" y1="76056" x2="57448" y2="81612"/>
                            <a14:foregroundMark x1="28073" y1="65336" x2="28958" y2="35759"/>
                            <a14:foregroundMark x1="39219" y1="82551" x2="56719" y2="80125"/>
                            <a14:foregroundMark x1="56719" y1="80125" x2="52083" y2="81534"/>
                            <a14:foregroundMark x1="70729" y1="66197" x2="70729" y2="34742"/>
                            <a14:foregroundMark x1="71875" y1="43192" x2="70729" y2="47418"/>
                          </a14:backgroundRemoval>
                        </a14:imgEffect>
                      </a14:imgLayer>
                    </a14:imgProps>
                  </a:ext>
                  <a:ext uri="{28A0092B-C50C-407E-A947-70E740481C1C}">
                    <a14:useLocalDpi xmlns:a14="http://schemas.microsoft.com/office/drawing/2010/main" val="0"/>
                  </a:ext>
                </a:extLst>
              </a:blip>
              <a:srcRect l="27060" t="15956" r="25654" b="15629"/>
              <a:stretch/>
            </p:blipFill>
            <p:spPr bwMode="auto">
              <a:xfrm>
                <a:off x="8509161" y="1431698"/>
                <a:ext cx="821125" cy="703275"/>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6" descr="710+ Machine Learning Data Science Stock Photos, Pictures &amp; Royalty-Free  Images - iStock">
                <a:extLst>
                  <a:ext uri="{FF2B5EF4-FFF2-40B4-BE49-F238E27FC236}">
                    <a16:creationId xmlns:a16="http://schemas.microsoft.com/office/drawing/2014/main" id="{F2EF6A21-5975-AF38-626C-3A6D3BAA6739}"/>
                  </a:ext>
                </a:extLst>
              </p:cNvPr>
              <p:cNvPicPr>
                <a:picLocks noChangeAspect="1" noChangeArrowheads="1"/>
              </p:cNvPicPr>
              <p:nvPr/>
            </p:nvPicPr>
            <p:blipFill rotWithShape="1">
              <a:blip r:embed="rId17">
                <a:grayscl/>
                <a:extLst>
                  <a:ext uri="{BEBA8EAE-BF5A-486C-A8C5-ECC9F3942E4B}">
                    <a14:imgProps xmlns:a14="http://schemas.microsoft.com/office/drawing/2010/main">
                      <a14:imgLayer r:embed="rId24">
                        <a14:imgEffect>
                          <a14:sharpenSoften amount="80000"/>
                        </a14:imgEffect>
                      </a14:imgLayer>
                    </a14:imgProps>
                  </a:ext>
                  <a:ext uri="{28A0092B-C50C-407E-A947-70E740481C1C}">
                    <a14:useLocalDpi xmlns:a14="http://schemas.microsoft.com/office/drawing/2010/main" val="0"/>
                  </a:ext>
                </a:extLst>
              </a:blip>
              <a:srcRect l="8038" t="35563" r="68871" b="34622"/>
              <a:stretch/>
            </p:blipFill>
            <p:spPr bwMode="auto">
              <a:xfrm>
                <a:off x="8711917" y="1629246"/>
                <a:ext cx="385782" cy="249006"/>
              </a:xfrm>
              <a:prstGeom prst="rect">
                <a:avLst/>
              </a:prstGeom>
              <a:noFill/>
              <a:extLst>
                <a:ext uri="{909E8E84-426E-40DD-AFC4-6F175D3DCCD1}">
                  <a14:hiddenFill xmlns:a14="http://schemas.microsoft.com/office/drawing/2010/main">
                    <a:solidFill>
                      <a:srgbClr val="FFFFFF"/>
                    </a:solidFill>
                  </a14:hiddenFill>
                </a:ext>
              </a:extLst>
            </p:spPr>
          </p:pic>
        </p:grpSp>
        <p:sp>
          <p:nvSpPr>
            <p:cNvPr id="92" name="TextBox 91">
              <a:extLst>
                <a:ext uri="{FF2B5EF4-FFF2-40B4-BE49-F238E27FC236}">
                  <a16:creationId xmlns:a16="http://schemas.microsoft.com/office/drawing/2014/main" id="{273D9322-525B-9BF6-2334-DC69F89C7D12}"/>
                </a:ext>
              </a:extLst>
            </p:cNvPr>
            <p:cNvSpPr txBox="1"/>
            <p:nvPr/>
          </p:nvSpPr>
          <p:spPr>
            <a:xfrm>
              <a:off x="9165230" y="2255729"/>
              <a:ext cx="1380699" cy="338554"/>
            </a:xfrm>
            <a:prstGeom prst="rect">
              <a:avLst/>
            </a:prstGeom>
            <a:noFill/>
          </p:spPr>
          <p:txBody>
            <a:bodyPr wrap="none" rtlCol="0">
              <a:spAutoFit/>
            </a:bodyPr>
            <a:lstStyle/>
            <a:p>
              <a:pPr algn="ctr"/>
              <a:r>
                <a:rPr lang="en-US" sz="1600" dirty="0">
                  <a:latin typeface="Avenir Light" panose="020B0402020203020204" pitchFamily="34" charset="77"/>
                </a:rPr>
                <a:t>Classification</a:t>
              </a:r>
            </a:p>
          </p:txBody>
        </p:sp>
      </p:grpSp>
      <p:sp>
        <p:nvSpPr>
          <p:cNvPr id="104" name="Rounded Rectangle 103">
            <a:extLst>
              <a:ext uri="{FF2B5EF4-FFF2-40B4-BE49-F238E27FC236}">
                <a16:creationId xmlns:a16="http://schemas.microsoft.com/office/drawing/2014/main" id="{A215973C-1A4A-8854-10B7-0CF82F9B8582}"/>
              </a:ext>
            </a:extLst>
          </p:cNvPr>
          <p:cNvSpPr/>
          <p:nvPr/>
        </p:nvSpPr>
        <p:spPr>
          <a:xfrm>
            <a:off x="1794848" y="1364131"/>
            <a:ext cx="8707933" cy="1476862"/>
          </a:xfrm>
          <a:prstGeom prst="roundRect">
            <a:avLst/>
          </a:prstGeom>
          <a:noFill/>
          <a:ln w="254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96" name="Picture 34" descr="Energy - Free technology icons">
            <a:extLst>
              <a:ext uri="{FF2B5EF4-FFF2-40B4-BE49-F238E27FC236}">
                <a16:creationId xmlns:a16="http://schemas.microsoft.com/office/drawing/2014/main" id="{AEAA692D-F995-6E7A-5703-F6E6AF35B01D}"/>
              </a:ext>
            </a:extLst>
          </p:cNvPr>
          <p:cNvPicPr>
            <a:picLocks noChangeAspect="1" noChangeArrowheads="1"/>
          </p:cNvPicPr>
          <p:nvPr/>
        </p:nvPicPr>
        <p:blipFill>
          <a:blip r:embed="rId2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54828" y="1410345"/>
            <a:ext cx="382408" cy="34008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34" descr="Energy - Free technology icons">
            <a:extLst>
              <a:ext uri="{FF2B5EF4-FFF2-40B4-BE49-F238E27FC236}">
                <a16:creationId xmlns:a16="http://schemas.microsoft.com/office/drawing/2014/main" id="{43D6483B-90B2-12AD-4B94-483783447C51}"/>
              </a:ext>
            </a:extLst>
          </p:cNvPr>
          <p:cNvPicPr>
            <a:picLocks noChangeAspect="1" noChangeArrowheads="1"/>
          </p:cNvPicPr>
          <p:nvPr/>
        </p:nvPicPr>
        <p:blipFill>
          <a:blip r:embed="rId2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91303" y="1388452"/>
            <a:ext cx="382408" cy="340080"/>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a:extLst>
              <a:ext uri="{FF2B5EF4-FFF2-40B4-BE49-F238E27FC236}">
                <a16:creationId xmlns:a16="http://schemas.microsoft.com/office/drawing/2014/main" id="{543C9A6B-07FF-FDC9-99CE-1FD38428F017}"/>
              </a:ext>
            </a:extLst>
          </p:cNvPr>
          <p:cNvSpPr txBox="1"/>
          <p:nvPr/>
        </p:nvSpPr>
        <p:spPr>
          <a:xfrm>
            <a:off x="10004740" y="119041"/>
            <a:ext cx="1327608" cy="369332"/>
          </a:xfrm>
          <a:prstGeom prst="rect">
            <a:avLst/>
          </a:prstGeom>
          <a:solidFill>
            <a:schemeClr val="bg1"/>
          </a:solidFill>
        </p:spPr>
        <p:txBody>
          <a:bodyPr wrap="none" rtlCol="0">
            <a:spAutoFit/>
          </a:bodyPr>
          <a:lstStyle/>
          <a:p>
            <a:pPr algn="l"/>
            <a:r>
              <a:rPr lang="en-US" dirty="0">
                <a:latin typeface="Avenir Light" panose="020B0402020203020204" pitchFamily="34" charset="77"/>
              </a:rPr>
              <a:t>Conclusion</a:t>
            </a:r>
          </a:p>
        </p:txBody>
      </p:sp>
    </p:spTree>
    <p:extLst>
      <p:ext uri="{BB962C8B-B14F-4D97-AF65-F5344CB8AC3E}">
        <p14:creationId xmlns:p14="http://schemas.microsoft.com/office/powerpoint/2010/main" val="4190095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43C0D5-8CCB-D2E7-1871-FF24E2D6BD16}"/>
              </a:ext>
            </a:extLst>
          </p:cNvPr>
          <p:cNvSpPr/>
          <p:nvPr/>
        </p:nvSpPr>
        <p:spPr>
          <a:xfrm>
            <a:off x="0" y="602673"/>
            <a:ext cx="12192000" cy="124692"/>
          </a:xfrm>
          <a:prstGeom prst="rect">
            <a:avLst/>
          </a:prstGeom>
          <a:solidFill>
            <a:srgbClr val="7030A0">
              <a:alpha val="6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6E6DA61-E95A-A507-9AF6-D9E94AD74DA6}"/>
              </a:ext>
            </a:extLst>
          </p:cNvPr>
          <p:cNvSpPr txBox="1"/>
          <p:nvPr/>
        </p:nvSpPr>
        <p:spPr>
          <a:xfrm>
            <a:off x="748148" y="119041"/>
            <a:ext cx="1288045" cy="369332"/>
          </a:xfrm>
          <a:prstGeom prst="rect">
            <a:avLst/>
          </a:prstGeom>
          <a:noFill/>
        </p:spPr>
        <p:txBody>
          <a:bodyPr wrap="none" rtlCol="0">
            <a:spAutoFit/>
          </a:bodyPr>
          <a:lstStyle/>
          <a:p>
            <a:pPr algn="l"/>
            <a:r>
              <a:rPr lang="en-US" dirty="0">
                <a:latin typeface="Avenir Light" panose="020B0402020203020204" pitchFamily="34" charset="77"/>
              </a:rPr>
              <a:t>Motivation</a:t>
            </a:r>
          </a:p>
        </p:txBody>
      </p:sp>
      <p:sp>
        <p:nvSpPr>
          <p:cNvPr id="8" name="TextBox 7">
            <a:extLst>
              <a:ext uri="{FF2B5EF4-FFF2-40B4-BE49-F238E27FC236}">
                <a16:creationId xmlns:a16="http://schemas.microsoft.com/office/drawing/2014/main" id="{C8FE1D1D-069B-91FA-2B17-0113E7FA62B3}"/>
              </a:ext>
            </a:extLst>
          </p:cNvPr>
          <p:cNvSpPr txBox="1"/>
          <p:nvPr/>
        </p:nvSpPr>
        <p:spPr>
          <a:xfrm>
            <a:off x="2978123" y="119041"/>
            <a:ext cx="596125" cy="369332"/>
          </a:xfrm>
          <a:prstGeom prst="rect">
            <a:avLst/>
          </a:prstGeom>
          <a:noFill/>
        </p:spPr>
        <p:txBody>
          <a:bodyPr wrap="none" rtlCol="0">
            <a:spAutoFit/>
          </a:bodyPr>
          <a:lstStyle/>
          <a:p>
            <a:pPr algn="l"/>
            <a:r>
              <a:rPr lang="en-US" dirty="0">
                <a:latin typeface="Avenir Light" panose="020B0402020203020204" pitchFamily="34" charset="77"/>
              </a:rPr>
              <a:t>Lyra</a:t>
            </a:r>
          </a:p>
        </p:txBody>
      </p:sp>
      <p:sp>
        <p:nvSpPr>
          <p:cNvPr id="9" name="TextBox 8">
            <a:extLst>
              <a:ext uri="{FF2B5EF4-FFF2-40B4-BE49-F238E27FC236}">
                <a16:creationId xmlns:a16="http://schemas.microsoft.com/office/drawing/2014/main" id="{A760B425-D642-0D07-8C04-E5DBC7E2F4CB}"/>
              </a:ext>
            </a:extLst>
          </p:cNvPr>
          <p:cNvSpPr txBox="1"/>
          <p:nvPr/>
        </p:nvSpPr>
        <p:spPr>
          <a:xfrm>
            <a:off x="4371215" y="119041"/>
            <a:ext cx="1962653" cy="400110"/>
          </a:xfrm>
          <a:prstGeom prst="rect">
            <a:avLst/>
          </a:prstGeom>
          <a:noFill/>
        </p:spPr>
        <p:txBody>
          <a:bodyPr wrap="none" rtlCol="0">
            <a:spAutoFit/>
          </a:bodyPr>
          <a:lstStyle/>
          <a:p>
            <a:pPr algn="l"/>
            <a:r>
              <a:rPr lang="en-US" sz="2000" b="1" dirty="0">
                <a:solidFill>
                  <a:schemeClr val="accent2">
                    <a:lumMod val="75000"/>
                  </a:schemeClr>
                </a:solidFill>
                <a:latin typeface="Avenir Light" panose="020B0402020203020204" pitchFamily="34" charset="77"/>
              </a:rPr>
              <a:t>Structural filters</a:t>
            </a:r>
          </a:p>
        </p:txBody>
      </p:sp>
      <p:sp>
        <p:nvSpPr>
          <p:cNvPr id="10" name="TextBox 9">
            <a:extLst>
              <a:ext uri="{FF2B5EF4-FFF2-40B4-BE49-F238E27FC236}">
                <a16:creationId xmlns:a16="http://schemas.microsoft.com/office/drawing/2014/main" id="{D9DE9658-E6B5-3E50-5F82-A0486B89DFB4}"/>
              </a:ext>
            </a:extLst>
          </p:cNvPr>
          <p:cNvSpPr txBox="1"/>
          <p:nvPr/>
        </p:nvSpPr>
        <p:spPr>
          <a:xfrm>
            <a:off x="7242826" y="119041"/>
            <a:ext cx="1819985" cy="369332"/>
          </a:xfrm>
          <a:prstGeom prst="rect">
            <a:avLst/>
          </a:prstGeom>
          <a:noFill/>
        </p:spPr>
        <p:txBody>
          <a:bodyPr wrap="none" rtlCol="0">
            <a:spAutoFit/>
          </a:bodyPr>
          <a:lstStyle/>
          <a:p>
            <a:pPr algn="l"/>
            <a:r>
              <a:rPr lang="en-US" dirty="0">
                <a:latin typeface="Avenir Light" panose="020B0402020203020204" pitchFamily="34" charset="77"/>
              </a:rPr>
              <a:t>Feasibility study</a:t>
            </a:r>
          </a:p>
        </p:txBody>
      </p:sp>
      <p:sp>
        <p:nvSpPr>
          <p:cNvPr id="2" name="Rectangle 1">
            <a:extLst>
              <a:ext uri="{FF2B5EF4-FFF2-40B4-BE49-F238E27FC236}">
                <a16:creationId xmlns:a16="http://schemas.microsoft.com/office/drawing/2014/main" id="{FC1D61B7-9C6D-99A5-030D-683AA76E8342}"/>
              </a:ext>
            </a:extLst>
          </p:cNvPr>
          <p:cNvSpPr/>
          <p:nvPr/>
        </p:nvSpPr>
        <p:spPr>
          <a:xfrm>
            <a:off x="4321603" y="561687"/>
            <a:ext cx="2036193" cy="81971"/>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4045DEF-F753-0B8A-9A3D-5FB1B692BFDD}"/>
              </a:ext>
            </a:extLst>
          </p:cNvPr>
          <p:cNvSpPr txBox="1"/>
          <p:nvPr/>
        </p:nvSpPr>
        <p:spPr>
          <a:xfrm>
            <a:off x="10004740" y="119041"/>
            <a:ext cx="1393971" cy="369332"/>
          </a:xfrm>
          <a:prstGeom prst="rect">
            <a:avLst/>
          </a:prstGeom>
          <a:noFill/>
        </p:spPr>
        <p:txBody>
          <a:bodyPr wrap="none" rtlCol="0">
            <a:spAutoFit/>
          </a:bodyPr>
          <a:lstStyle/>
          <a:p>
            <a:pPr algn="l"/>
            <a:r>
              <a:rPr lang="en-US" dirty="0">
                <a:latin typeface="Avenir Light" panose="020B0402020203020204" pitchFamily="34" charset="77"/>
              </a:rPr>
              <a:t>Future work</a:t>
            </a:r>
          </a:p>
        </p:txBody>
      </p:sp>
      <p:sp>
        <p:nvSpPr>
          <p:cNvPr id="5" name="Date Placeholder 4">
            <a:extLst>
              <a:ext uri="{FF2B5EF4-FFF2-40B4-BE49-F238E27FC236}">
                <a16:creationId xmlns:a16="http://schemas.microsoft.com/office/drawing/2014/main" id="{9FCC90F5-A4F2-35D4-08A5-64DDC81DA202}"/>
              </a:ext>
            </a:extLst>
          </p:cNvPr>
          <p:cNvSpPr>
            <a:spLocks noGrp="1"/>
          </p:cNvSpPr>
          <p:nvPr>
            <p:ph type="dt" sz="half" idx="10"/>
          </p:nvPr>
        </p:nvSpPr>
        <p:spPr/>
        <p:txBody>
          <a:bodyPr/>
          <a:lstStyle/>
          <a:p>
            <a:fld id="{24C63E56-6D21-DD46-89C4-7E9EB10D38A0}" type="datetime1">
              <a:rPr lang="en-US" smtClean="0"/>
              <a:t>5/10/23</a:t>
            </a:fld>
            <a:endParaRPr lang="en-US"/>
          </a:p>
        </p:txBody>
      </p:sp>
      <p:sp>
        <p:nvSpPr>
          <p:cNvPr id="12" name="Slide Number Placeholder 11">
            <a:extLst>
              <a:ext uri="{FF2B5EF4-FFF2-40B4-BE49-F238E27FC236}">
                <a16:creationId xmlns:a16="http://schemas.microsoft.com/office/drawing/2014/main" id="{11303636-5209-BCC9-175A-68EFF6BCE4C6}"/>
              </a:ext>
            </a:extLst>
          </p:cNvPr>
          <p:cNvSpPr>
            <a:spLocks noGrp="1"/>
          </p:cNvSpPr>
          <p:nvPr>
            <p:ph type="sldNum" sz="quarter" idx="12"/>
          </p:nvPr>
        </p:nvSpPr>
        <p:spPr/>
        <p:txBody>
          <a:bodyPr/>
          <a:lstStyle/>
          <a:p>
            <a:fld id="{B9AA8E4F-4E37-A645-924F-A3490AA4C4C1}" type="slidenum">
              <a:rPr lang="en-US" smtClean="0"/>
              <a:t>23</a:t>
            </a:fld>
            <a:endParaRPr lang="en-US"/>
          </a:p>
        </p:txBody>
      </p:sp>
      <p:sp>
        <p:nvSpPr>
          <p:cNvPr id="24" name="TextBox 23">
            <a:extLst>
              <a:ext uri="{FF2B5EF4-FFF2-40B4-BE49-F238E27FC236}">
                <a16:creationId xmlns:a16="http://schemas.microsoft.com/office/drawing/2014/main" id="{20CE5459-7045-27BC-EC7A-650C24697094}"/>
              </a:ext>
            </a:extLst>
          </p:cNvPr>
          <p:cNvSpPr txBox="1"/>
          <p:nvPr/>
        </p:nvSpPr>
        <p:spPr>
          <a:xfrm>
            <a:off x="10004740" y="119041"/>
            <a:ext cx="1327608" cy="369332"/>
          </a:xfrm>
          <a:prstGeom prst="rect">
            <a:avLst/>
          </a:prstGeom>
          <a:solidFill>
            <a:schemeClr val="bg1"/>
          </a:solidFill>
        </p:spPr>
        <p:txBody>
          <a:bodyPr wrap="none" rtlCol="0">
            <a:spAutoFit/>
          </a:bodyPr>
          <a:lstStyle/>
          <a:p>
            <a:pPr algn="l"/>
            <a:r>
              <a:rPr lang="en-US" dirty="0">
                <a:latin typeface="Avenir Light" panose="020B0402020203020204" pitchFamily="34" charset="77"/>
              </a:rPr>
              <a:t>Conclusion</a:t>
            </a:r>
          </a:p>
        </p:txBody>
      </p:sp>
      <p:sp>
        <p:nvSpPr>
          <p:cNvPr id="4" name="Rectangle 3">
            <a:extLst>
              <a:ext uri="{FF2B5EF4-FFF2-40B4-BE49-F238E27FC236}">
                <a16:creationId xmlns:a16="http://schemas.microsoft.com/office/drawing/2014/main" id="{454CD98A-6BCD-8103-E978-6037D2D2297C}"/>
              </a:ext>
            </a:extLst>
          </p:cNvPr>
          <p:cNvSpPr/>
          <p:nvPr/>
        </p:nvSpPr>
        <p:spPr>
          <a:xfrm>
            <a:off x="-510" y="1278716"/>
            <a:ext cx="12192000" cy="1587589"/>
          </a:xfrm>
          <a:prstGeom prst="rect">
            <a:avLst/>
          </a:prstGeom>
          <a:solidFill>
            <a:schemeClr val="accent2">
              <a:lumMod val="75000"/>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Roboto" panose="02000000000000000000" pitchFamily="2" charset="0"/>
                <a:ea typeface="Roboto" panose="02000000000000000000" pitchFamily="2" charset="0"/>
              </a:rPr>
              <a:t>With Lyra, we aim to detect the frequency components over time</a:t>
            </a:r>
          </a:p>
        </p:txBody>
      </p:sp>
      <p:pic>
        <p:nvPicPr>
          <p:cNvPr id="1026" name="Picture 2" descr="Time-domain vs. frequency-domain measurements. | Download Scientific Diagram">
            <a:extLst>
              <a:ext uri="{FF2B5EF4-FFF2-40B4-BE49-F238E27FC236}">
                <a16:creationId xmlns:a16="http://schemas.microsoft.com/office/drawing/2014/main" id="{5A750BC8-500D-1AA9-47A9-666247B66C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8485" y="3048388"/>
            <a:ext cx="6544326" cy="3125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624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43C0D5-8CCB-D2E7-1871-FF24E2D6BD16}"/>
              </a:ext>
            </a:extLst>
          </p:cNvPr>
          <p:cNvSpPr/>
          <p:nvPr/>
        </p:nvSpPr>
        <p:spPr>
          <a:xfrm>
            <a:off x="0" y="602673"/>
            <a:ext cx="12192000" cy="124692"/>
          </a:xfrm>
          <a:prstGeom prst="rect">
            <a:avLst/>
          </a:prstGeom>
          <a:solidFill>
            <a:srgbClr val="7030A0">
              <a:alpha val="6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6E6DA61-E95A-A507-9AF6-D9E94AD74DA6}"/>
              </a:ext>
            </a:extLst>
          </p:cNvPr>
          <p:cNvSpPr txBox="1"/>
          <p:nvPr/>
        </p:nvSpPr>
        <p:spPr>
          <a:xfrm>
            <a:off x="748148" y="119041"/>
            <a:ext cx="1288045" cy="369332"/>
          </a:xfrm>
          <a:prstGeom prst="rect">
            <a:avLst/>
          </a:prstGeom>
          <a:noFill/>
        </p:spPr>
        <p:txBody>
          <a:bodyPr wrap="none" rtlCol="0">
            <a:spAutoFit/>
          </a:bodyPr>
          <a:lstStyle/>
          <a:p>
            <a:pPr algn="l"/>
            <a:r>
              <a:rPr lang="en-US" dirty="0">
                <a:latin typeface="Avenir Light" panose="020B0402020203020204" pitchFamily="34" charset="77"/>
              </a:rPr>
              <a:t>Motivation</a:t>
            </a:r>
          </a:p>
        </p:txBody>
      </p:sp>
      <p:sp>
        <p:nvSpPr>
          <p:cNvPr id="8" name="TextBox 7">
            <a:extLst>
              <a:ext uri="{FF2B5EF4-FFF2-40B4-BE49-F238E27FC236}">
                <a16:creationId xmlns:a16="http://schemas.microsoft.com/office/drawing/2014/main" id="{C8FE1D1D-069B-91FA-2B17-0113E7FA62B3}"/>
              </a:ext>
            </a:extLst>
          </p:cNvPr>
          <p:cNvSpPr txBox="1"/>
          <p:nvPr/>
        </p:nvSpPr>
        <p:spPr>
          <a:xfrm>
            <a:off x="2978123" y="119041"/>
            <a:ext cx="596125" cy="369332"/>
          </a:xfrm>
          <a:prstGeom prst="rect">
            <a:avLst/>
          </a:prstGeom>
          <a:noFill/>
        </p:spPr>
        <p:txBody>
          <a:bodyPr wrap="none" rtlCol="0">
            <a:spAutoFit/>
          </a:bodyPr>
          <a:lstStyle/>
          <a:p>
            <a:pPr algn="l"/>
            <a:r>
              <a:rPr lang="en-US" dirty="0">
                <a:latin typeface="Avenir Light" panose="020B0402020203020204" pitchFamily="34" charset="77"/>
              </a:rPr>
              <a:t>Lyra</a:t>
            </a:r>
          </a:p>
        </p:txBody>
      </p:sp>
      <p:sp>
        <p:nvSpPr>
          <p:cNvPr id="9" name="TextBox 8">
            <a:extLst>
              <a:ext uri="{FF2B5EF4-FFF2-40B4-BE49-F238E27FC236}">
                <a16:creationId xmlns:a16="http://schemas.microsoft.com/office/drawing/2014/main" id="{A760B425-D642-0D07-8C04-E5DBC7E2F4CB}"/>
              </a:ext>
            </a:extLst>
          </p:cNvPr>
          <p:cNvSpPr txBox="1"/>
          <p:nvPr/>
        </p:nvSpPr>
        <p:spPr>
          <a:xfrm>
            <a:off x="4371215" y="119041"/>
            <a:ext cx="1962653" cy="400110"/>
          </a:xfrm>
          <a:prstGeom prst="rect">
            <a:avLst/>
          </a:prstGeom>
          <a:noFill/>
        </p:spPr>
        <p:txBody>
          <a:bodyPr wrap="none" rtlCol="0">
            <a:spAutoFit/>
          </a:bodyPr>
          <a:lstStyle/>
          <a:p>
            <a:pPr algn="l"/>
            <a:r>
              <a:rPr lang="en-US" sz="2000" b="1" dirty="0">
                <a:solidFill>
                  <a:schemeClr val="accent2">
                    <a:lumMod val="75000"/>
                  </a:schemeClr>
                </a:solidFill>
                <a:latin typeface="Avenir Light" panose="020B0402020203020204" pitchFamily="34" charset="77"/>
              </a:rPr>
              <a:t>Structural filters</a:t>
            </a:r>
          </a:p>
        </p:txBody>
      </p:sp>
      <p:sp>
        <p:nvSpPr>
          <p:cNvPr id="10" name="TextBox 9">
            <a:extLst>
              <a:ext uri="{FF2B5EF4-FFF2-40B4-BE49-F238E27FC236}">
                <a16:creationId xmlns:a16="http://schemas.microsoft.com/office/drawing/2014/main" id="{D9DE9658-E6B5-3E50-5F82-A0486B89DFB4}"/>
              </a:ext>
            </a:extLst>
          </p:cNvPr>
          <p:cNvSpPr txBox="1"/>
          <p:nvPr/>
        </p:nvSpPr>
        <p:spPr>
          <a:xfrm>
            <a:off x="7242826" y="119041"/>
            <a:ext cx="1819985" cy="369332"/>
          </a:xfrm>
          <a:prstGeom prst="rect">
            <a:avLst/>
          </a:prstGeom>
          <a:noFill/>
        </p:spPr>
        <p:txBody>
          <a:bodyPr wrap="none" rtlCol="0">
            <a:spAutoFit/>
          </a:bodyPr>
          <a:lstStyle/>
          <a:p>
            <a:pPr algn="l"/>
            <a:r>
              <a:rPr lang="en-US" dirty="0">
                <a:latin typeface="Avenir Light" panose="020B0402020203020204" pitchFamily="34" charset="77"/>
              </a:rPr>
              <a:t>Feasibility study</a:t>
            </a:r>
          </a:p>
        </p:txBody>
      </p:sp>
      <p:sp>
        <p:nvSpPr>
          <p:cNvPr id="2" name="Rectangle 1">
            <a:extLst>
              <a:ext uri="{FF2B5EF4-FFF2-40B4-BE49-F238E27FC236}">
                <a16:creationId xmlns:a16="http://schemas.microsoft.com/office/drawing/2014/main" id="{FC1D61B7-9C6D-99A5-030D-683AA76E8342}"/>
              </a:ext>
            </a:extLst>
          </p:cNvPr>
          <p:cNvSpPr/>
          <p:nvPr/>
        </p:nvSpPr>
        <p:spPr>
          <a:xfrm>
            <a:off x="4321603" y="561687"/>
            <a:ext cx="2036193" cy="81971"/>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4045DEF-F753-0B8A-9A3D-5FB1B692BFDD}"/>
              </a:ext>
            </a:extLst>
          </p:cNvPr>
          <p:cNvSpPr txBox="1"/>
          <p:nvPr/>
        </p:nvSpPr>
        <p:spPr>
          <a:xfrm>
            <a:off x="10004740" y="119041"/>
            <a:ext cx="1393971" cy="369332"/>
          </a:xfrm>
          <a:prstGeom prst="rect">
            <a:avLst/>
          </a:prstGeom>
          <a:noFill/>
        </p:spPr>
        <p:txBody>
          <a:bodyPr wrap="none" rtlCol="0">
            <a:spAutoFit/>
          </a:bodyPr>
          <a:lstStyle/>
          <a:p>
            <a:pPr algn="l"/>
            <a:r>
              <a:rPr lang="en-US" dirty="0">
                <a:latin typeface="Avenir Light" panose="020B0402020203020204" pitchFamily="34" charset="77"/>
              </a:rPr>
              <a:t>Future work</a:t>
            </a:r>
          </a:p>
        </p:txBody>
      </p:sp>
      <p:sp>
        <p:nvSpPr>
          <p:cNvPr id="5" name="Date Placeholder 4">
            <a:extLst>
              <a:ext uri="{FF2B5EF4-FFF2-40B4-BE49-F238E27FC236}">
                <a16:creationId xmlns:a16="http://schemas.microsoft.com/office/drawing/2014/main" id="{9FCC90F5-A4F2-35D4-08A5-64DDC81DA202}"/>
              </a:ext>
            </a:extLst>
          </p:cNvPr>
          <p:cNvSpPr>
            <a:spLocks noGrp="1"/>
          </p:cNvSpPr>
          <p:nvPr>
            <p:ph type="dt" sz="half" idx="10"/>
          </p:nvPr>
        </p:nvSpPr>
        <p:spPr/>
        <p:txBody>
          <a:bodyPr/>
          <a:lstStyle/>
          <a:p>
            <a:fld id="{24C63E56-6D21-DD46-89C4-7E9EB10D38A0}" type="datetime1">
              <a:rPr lang="en-US" smtClean="0"/>
              <a:t>5/10/23</a:t>
            </a:fld>
            <a:endParaRPr lang="en-US"/>
          </a:p>
        </p:txBody>
      </p:sp>
      <p:sp>
        <p:nvSpPr>
          <p:cNvPr id="12" name="Slide Number Placeholder 11">
            <a:extLst>
              <a:ext uri="{FF2B5EF4-FFF2-40B4-BE49-F238E27FC236}">
                <a16:creationId xmlns:a16="http://schemas.microsoft.com/office/drawing/2014/main" id="{11303636-5209-BCC9-175A-68EFF6BCE4C6}"/>
              </a:ext>
            </a:extLst>
          </p:cNvPr>
          <p:cNvSpPr>
            <a:spLocks noGrp="1"/>
          </p:cNvSpPr>
          <p:nvPr>
            <p:ph type="sldNum" sz="quarter" idx="12"/>
          </p:nvPr>
        </p:nvSpPr>
        <p:spPr/>
        <p:txBody>
          <a:bodyPr/>
          <a:lstStyle/>
          <a:p>
            <a:fld id="{B9AA8E4F-4E37-A645-924F-A3490AA4C4C1}" type="slidenum">
              <a:rPr lang="en-US" smtClean="0"/>
              <a:t>24</a:t>
            </a:fld>
            <a:endParaRPr lang="en-US"/>
          </a:p>
        </p:txBody>
      </p:sp>
      <p:pic>
        <p:nvPicPr>
          <p:cNvPr id="17422" name="Picture 14" descr="Tinnitus. Damaged hair cells inside cochlea. Illustration showing tinnitus. Damaged hair cells inside cochlea, labeled royalty free illustration">
            <a:extLst>
              <a:ext uri="{FF2B5EF4-FFF2-40B4-BE49-F238E27FC236}">
                <a16:creationId xmlns:a16="http://schemas.microsoft.com/office/drawing/2014/main" id="{B9C92A05-E4A8-161D-787F-E1080C57F3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6781" y="1044447"/>
            <a:ext cx="7674721" cy="510368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20CE5459-7045-27BC-EC7A-650C24697094}"/>
              </a:ext>
            </a:extLst>
          </p:cNvPr>
          <p:cNvSpPr txBox="1"/>
          <p:nvPr/>
        </p:nvSpPr>
        <p:spPr>
          <a:xfrm>
            <a:off x="10004740" y="119041"/>
            <a:ext cx="1327608" cy="369332"/>
          </a:xfrm>
          <a:prstGeom prst="rect">
            <a:avLst/>
          </a:prstGeom>
          <a:solidFill>
            <a:schemeClr val="bg1"/>
          </a:solidFill>
        </p:spPr>
        <p:txBody>
          <a:bodyPr wrap="none" rtlCol="0">
            <a:spAutoFit/>
          </a:bodyPr>
          <a:lstStyle/>
          <a:p>
            <a:pPr algn="l"/>
            <a:r>
              <a:rPr lang="en-US" dirty="0">
                <a:latin typeface="Avenir Light" panose="020B0402020203020204" pitchFamily="34" charset="77"/>
              </a:rPr>
              <a:t>Conclusion</a:t>
            </a:r>
          </a:p>
        </p:txBody>
      </p:sp>
    </p:spTree>
    <p:extLst>
      <p:ext uri="{BB962C8B-B14F-4D97-AF65-F5344CB8AC3E}">
        <p14:creationId xmlns:p14="http://schemas.microsoft.com/office/powerpoint/2010/main" val="3830024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43C0D5-8CCB-D2E7-1871-FF24E2D6BD16}"/>
              </a:ext>
            </a:extLst>
          </p:cNvPr>
          <p:cNvSpPr/>
          <p:nvPr/>
        </p:nvSpPr>
        <p:spPr>
          <a:xfrm>
            <a:off x="0" y="602673"/>
            <a:ext cx="12192000" cy="124692"/>
          </a:xfrm>
          <a:prstGeom prst="rect">
            <a:avLst/>
          </a:prstGeom>
          <a:solidFill>
            <a:srgbClr val="7030A0">
              <a:alpha val="6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6E6DA61-E95A-A507-9AF6-D9E94AD74DA6}"/>
              </a:ext>
            </a:extLst>
          </p:cNvPr>
          <p:cNvSpPr txBox="1"/>
          <p:nvPr/>
        </p:nvSpPr>
        <p:spPr>
          <a:xfrm>
            <a:off x="748148" y="119041"/>
            <a:ext cx="1288045" cy="369332"/>
          </a:xfrm>
          <a:prstGeom prst="rect">
            <a:avLst/>
          </a:prstGeom>
          <a:noFill/>
        </p:spPr>
        <p:txBody>
          <a:bodyPr wrap="none" rtlCol="0">
            <a:spAutoFit/>
          </a:bodyPr>
          <a:lstStyle/>
          <a:p>
            <a:pPr algn="l"/>
            <a:r>
              <a:rPr lang="en-US" dirty="0">
                <a:latin typeface="Avenir Light" panose="020B0402020203020204" pitchFamily="34" charset="77"/>
              </a:rPr>
              <a:t>Motivation</a:t>
            </a:r>
          </a:p>
        </p:txBody>
      </p:sp>
      <p:sp>
        <p:nvSpPr>
          <p:cNvPr id="8" name="TextBox 7">
            <a:extLst>
              <a:ext uri="{FF2B5EF4-FFF2-40B4-BE49-F238E27FC236}">
                <a16:creationId xmlns:a16="http://schemas.microsoft.com/office/drawing/2014/main" id="{C8FE1D1D-069B-91FA-2B17-0113E7FA62B3}"/>
              </a:ext>
            </a:extLst>
          </p:cNvPr>
          <p:cNvSpPr txBox="1"/>
          <p:nvPr/>
        </p:nvSpPr>
        <p:spPr>
          <a:xfrm>
            <a:off x="2978123" y="119041"/>
            <a:ext cx="596125" cy="369332"/>
          </a:xfrm>
          <a:prstGeom prst="rect">
            <a:avLst/>
          </a:prstGeom>
          <a:noFill/>
        </p:spPr>
        <p:txBody>
          <a:bodyPr wrap="none" rtlCol="0">
            <a:spAutoFit/>
          </a:bodyPr>
          <a:lstStyle/>
          <a:p>
            <a:pPr algn="l"/>
            <a:r>
              <a:rPr lang="en-US" dirty="0">
                <a:latin typeface="Avenir Light" panose="020B0402020203020204" pitchFamily="34" charset="77"/>
              </a:rPr>
              <a:t>Lyra</a:t>
            </a:r>
          </a:p>
        </p:txBody>
      </p:sp>
      <p:sp>
        <p:nvSpPr>
          <p:cNvPr id="9" name="TextBox 8">
            <a:extLst>
              <a:ext uri="{FF2B5EF4-FFF2-40B4-BE49-F238E27FC236}">
                <a16:creationId xmlns:a16="http://schemas.microsoft.com/office/drawing/2014/main" id="{A760B425-D642-0D07-8C04-E5DBC7E2F4CB}"/>
              </a:ext>
            </a:extLst>
          </p:cNvPr>
          <p:cNvSpPr txBox="1"/>
          <p:nvPr/>
        </p:nvSpPr>
        <p:spPr>
          <a:xfrm>
            <a:off x="4371215" y="119041"/>
            <a:ext cx="1962653" cy="400110"/>
          </a:xfrm>
          <a:prstGeom prst="rect">
            <a:avLst/>
          </a:prstGeom>
          <a:noFill/>
        </p:spPr>
        <p:txBody>
          <a:bodyPr wrap="none" rtlCol="0">
            <a:spAutoFit/>
          </a:bodyPr>
          <a:lstStyle/>
          <a:p>
            <a:pPr algn="l"/>
            <a:r>
              <a:rPr lang="en-US" sz="2000" b="1" dirty="0">
                <a:solidFill>
                  <a:schemeClr val="accent2">
                    <a:lumMod val="75000"/>
                  </a:schemeClr>
                </a:solidFill>
                <a:latin typeface="Avenir Light" panose="020B0402020203020204" pitchFamily="34" charset="77"/>
              </a:rPr>
              <a:t>Structural filters</a:t>
            </a:r>
          </a:p>
        </p:txBody>
      </p:sp>
      <p:sp>
        <p:nvSpPr>
          <p:cNvPr id="10" name="TextBox 9">
            <a:extLst>
              <a:ext uri="{FF2B5EF4-FFF2-40B4-BE49-F238E27FC236}">
                <a16:creationId xmlns:a16="http://schemas.microsoft.com/office/drawing/2014/main" id="{D9DE9658-E6B5-3E50-5F82-A0486B89DFB4}"/>
              </a:ext>
            </a:extLst>
          </p:cNvPr>
          <p:cNvSpPr txBox="1"/>
          <p:nvPr/>
        </p:nvSpPr>
        <p:spPr>
          <a:xfrm>
            <a:off x="7242826" y="119041"/>
            <a:ext cx="1819985" cy="369332"/>
          </a:xfrm>
          <a:prstGeom prst="rect">
            <a:avLst/>
          </a:prstGeom>
          <a:noFill/>
        </p:spPr>
        <p:txBody>
          <a:bodyPr wrap="none" rtlCol="0">
            <a:spAutoFit/>
          </a:bodyPr>
          <a:lstStyle/>
          <a:p>
            <a:pPr algn="l"/>
            <a:r>
              <a:rPr lang="en-US" dirty="0">
                <a:latin typeface="Avenir Light" panose="020B0402020203020204" pitchFamily="34" charset="77"/>
              </a:rPr>
              <a:t>Feasibility study</a:t>
            </a:r>
          </a:p>
        </p:txBody>
      </p:sp>
      <p:sp>
        <p:nvSpPr>
          <p:cNvPr id="2" name="Rectangle 1">
            <a:extLst>
              <a:ext uri="{FF2B5EF4-FFF2-40B4-BE49-F238E27FC236}">
                <a16:creationId xmlns:a16="http://schemas.microsoft.com/office/drawing/2014/main" id="{FC1D61B7-9C6D-99A5-030D-683AA76E8342}"/>
              </a:ext>
            </a:extLst>
          </p:cNvPr>
          <p:cNvSpPr/>
          <p:nvPr/>
        </p:nvSpPr>
        <p:spPr>
          <a:xfrm>
            <a:off x="4321603" y="561687"/>
            <a:ext cx="2036193" cy="81971"/>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4045DEF-F753-0B8A-9A3D-5FB1B692BFDD}"/>
              </a:ext>
            </a:extLst>
          </p:cNvPr>
          <p:cNvSpPr txBox="1"/>
          <p:nvPr/>
        </p:nvSpPr>
        <p:spPr>
          <a:xfrm>
            <a:off x="10004740" y="119041"/>
            <a:ext cx="1393971" cy="369332"/>
          </a:xfrm>
          <a:prstGeom prst="rect">
            <a:avLst/>
          </a:prstGeom>
          <a:noFill/>
        </p:spPr>
        <p:txBody>
          <a:bodyPr wrap="none" rtlCol="0">
            <a:spAutoFit/>
          </a:bodyPr>
          <a:lstStyle/>
          <a:p>
            <a:pPr algn="l"/>
            <a:r>
              <a:rPr lang="en-US" dirty="0">
                <a:latin typeface="Avenir Light" panose="020B0402020203020204" pitchFamily="34" charset="77"/>
              </a:rPr>
              <a:t>Future work</a:t>
            </a:r>
          </a:p>
        </p:txBody>
      </p:sp>
      <p:sp>
        <p:nvSpPr>
          <p:cNvPr id="5" name="Date Placeholder 4">
            <a:extLst>
              <a:ext uri="{FF2B5EF4-FFF2-40B4-BE49-F238E27FC236}">
                <a16:creationId xmlns:a16="http://schemas.microsoft.com/office/drawing/2014/main" id="{9FCC90F5-A4F2-35D4-08A5-64DDC81DA202}"/>
              </a:ext>
            </a:extLst>
          </p:cNvPr>
          <p:cNvSpPr>
            <a:spLocks noGrp="1"/>
          </p:cNvSpPr>
          <p:nvPr>
            <p:ph type="dt" sz="half" idx="10"/>
          </p:nvPr>
        </p:nvSpPr>
        <p:spPr/>
        <p:txBody>
          <a:bodyPr/>
          <a:lstStyle/>
          <a:p>
            <a:fld id="{24C63E56-6D21-DD46-89C4-7E9EB10D38A0}" type="datetime1">
              <a:rPr lang="en-US" smtClean="0"/>
              <a:t>5/10/23</a:t>
            </a:fld>
            <a:endParaRPr lang="en-US"/>
          </a:p>
        </p:txBody>
      </p:sp>
      <p:sp>
        <p:nvSpPr>
          <p:cNvPr id="12" name="Slide Number Placeholder 11">
            <a:extLst>
              <a:ext uri="{FF2B5EF4-FFF2-40B4-BE49-F238E27FC236}">
                <a16:creationId xmlns:a16="http://schemas.microsoft.com/office/drawing/2014/main" id="{11303636-5209-BCC9-175A-68EFF6BCE4C6}"/>
              </a:ext>
            </a:extLst>
          </p:cNvPr>
          <p:cNvSpPr>
            <a:spLocks noGrp="1"/>
          </p:cNvSpPr>
          <p:nvPr>
            <p:ph type="sldNum" sz="quarter" idx="12"/>
          </p:nvPr>
        </p:nvSpPr>
        <p:spPr/>
        <p:txBody>
          <a:bodyPr/>
          <a:lstStyle/>
          <a:p>
            <a:fld id="{B9AA8E4F-4E37-A645-924F-A3490AA4C4C1}" type="slidenum">
              <a:rPr lang="en-US" smtClean="0"/>
              <a:t>25</a:t>
            </a:fld>
            <a:endParaRPr lang="en-US"/>
          </a:p>
        </p:txBody>
      </p:sp>
      <p:pic>
        <p:nvPicPr>
          <p:cNvPr id="17422" name="Picture 14" descr="Tinnitus. Damaged hair cells inside cochlea. Illustration showing tinnitus. Damaged hair cells inside cochlea, labeled royalty free illustration">
            <a:extLst>
              <a:ext uri="{FF2B5EF4-FFF2-40B4-BE49-F238E27FC236}">
                <a16:creationId xmlns:a16="http://schemas.microsoft.com/office/drawing/2014/main" id="{B9C92A05-E4A8-161D-787F-E1080C57F3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6781" y="1044447"/>
            <a:ext cx="7674721" cy="510368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44102AA-B8DB-D60A-C78D-075DFC52EB16}"/>
              </a:ext>
            </a:extLst>
          </p:cNvPr>
          <p:cNvSpPr txBox="1"/>
          <p:nvPr/>
        </p:nvSpPr>
        <p:spPr>
          <a:xfrm>
            <a:off x="3913606" y="836233"/>
            <a:ext cx="3521070" cy="646331"/>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txBody>
          <a:bodyPr wrap="square" rtlCol="0">
            <a:spAutoFit/>
          </a:bodyPr>
          <a:lstStyle/>
          <a:p>
            <a:pPr algn="ctr"/>
            <a:r>
              <a:rPr lang="en-US" dirty="0">
                <a:latin typeface="Avenir Light" panose="020B0402020203020204" pitchFamily="34" charset="77"/>
              </a:rPr>
              <a:t>Ear drum vibrates in response to sound waves</a:t>
            </a:r>
          </a:p>
        </p:txBody>
      </p:sp>
      <p:sp>
        <p:nvSpPr>
          <p:cNvPr id="20" name="TextBox 19">
            <a:extLst>
              <a:ext uri="{FF2B5EF4-FFF2-40B4-BE49-F238E27FC236}">
                <a16:creationId xmlns:a16="http://schemas.microsoft.com/office/drawing/2014/main" id="{EE644F67-09F0-2B2A-7B4A-6CC47485A872}"/>
              </a:ext>
            </a:extLst>
          </p:cNvPr>
          <p:cNvSpPr txBox="1"/>
          <p:nvPr/>
        </p:nvSpPr>
        <p:spPr>
          <a:xfrm>
            <a:off x="252079" y="3890665"/>
            <a:ext cx="3314408" cy="646331"/>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txBody>
          <a:bodyPr wrap="square" rtlCol="0">
            <a:spAutoFit/>
          </a:bodyPr>
          <a:lstStyle/>
          <a:p>
            <a:pPr algn="ctr"/>
            <a:r>
              <a:rPr lang="en-US" dirty="0">
                <a:latin typeface="Avenir Light" panose="020B0402020203020204" pitchFamily="34" charset="77"/>
              </a:rPr>
              <a:t>Sound enters the human ear to reach the ear drum</a:t>
            </a:r>
          </a:p>
        </p:txBody>
      </p:sp>
      <p:sp>
        <p:nvSpPr>
          <p:cNvPr id="4" name="TextBox 3">
            <a:extLst>
              <a:ext uri="{FF2B5EF4-FFF2-40B4-BE49-F238E27FC236}">
                <a16:creationId xmlns:a16="http://schemas.microsoft.com/office/drawing/2014/main" id="{96685A97-9E6A-0170-3EE4-7CE5781D9EFC}"/>
              </a:ext>
            </a:extLst>
          </p:cNvPr>
          <p:cNvSpPr txBox="1"/>
          <p:nvPr/>
        </p:nvSpPr>
        <p:spPr>
          <a:xfrm>
            <a:off x="10004740" y="119041"/>
            <a:ext cx="1327608" cy="369332"/>
          </a:xfrm>
          <a:prstGeom prst="rect">
            <a:avLst/>
          </a:prstGeom>
          <a:solidFill>
            <a:schemeClr val="bg1"/>
          </a:solidFill>
        </p:spPr>
        <p:txBody>
          <a:bodyPr wrap="none" rtlCol="0">
            <a:spAutoFit/>
          </a:bodyPr>
          <a:lstStyle/>
          <a:p>
            <a:pPr algn="l"/>
            <a:r>
              <a:rPr lang="en-US" dirty="0">
                <a:latin typeface="Avenir Light" panose="020B0402020203020204" pitchFamily="34" charset="77"/>
              </a:rPr>
              <a:t>Conclusion</a:t>
            </a:r>
          </a:p>
        </p:txBody>
      </p:sp>
    </p:spTree>
    <p:extLst>
      <p:ext uri="{BB962C8B-B14F-4D97-AF65-F5344CB8AC3E}">
        <p14:creationId xmlns:p14="http://schemas.microsoft.com/office/powerpoint/2010/main" val="1970421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43C0D5-8CCB-D2E7-1871-FF24E2D6BD16}"/>
              </a:ext>
            </a:extLst>
          </p:cNvPr>
          <p:cNvSpPr/>
          <p:nvPr/>
        </p:nvSpPr>
        <p:spPr>
          <a:xfrm>
            <a:off x="0" y="602673"/>
            <a:ext cx="12192000" cy="124692"/>
          </a:xfrm>
          <a:prstGeom prst="rect">
            <a:avLst/>
          </a:prstGeom>
          <a:solidFill>
            <a:srgbClr val="7030A0">
              <a:alpha val="6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6E6DA61-E95A-A507-9AF6-D9E94AD74DA6}"/>
              </a:ext>
            </a:extLst>
          </p:cNvPr>
          <p:cNvSpPr txBox="1"/>
          <p:nvPr/>
        </p:nvSpPr>
        <p:spPr>
          <a:xfrm>
            <a:off x="748148" y="119041"/>
            <a:ext cx="1288045" cy="369332"/>
          </a:xfrm>
          <a:prstGeom prst="rect">
            <a:avLst/>
          </a:prstGeom>
          <a:noFill/>
        </p:spPr>
        <p:txBody>
          <a:bodyPr wrap="none" rtlCol="0">
            <a:spAutoFit/>
          </a:bodyPr>
          <a:lstStyle/>
          <a:p>
            <a:pPr algn="l"/>
            <a:r>
              <a:rPr lang="en-US" dirty="0">
                <a:latin typeface="Avenir Light" panose="020B0402020203020204" pitchFamily="34" charset="77"/>
              </a:rPr>
              <a:t>Motivation</a:t>
            </a:r>
          </a:p>
        </p:txBody>
      </p:sp>
      <p:sp>
        <p:nvSpPr>
          <p:cNvPr id="8" name="TextBox 7">
            <a:extLst>
              <a:ext uri="{FF2B5EF4-FFF2-40B4-BE49-F238E27FC236}">
                <a16:creationId xmlns:a16="http://schemas.microsoft.com/office/drawing/2014/main" id="{C8FE1D1D-069B-91FA-2B17-0113E7FA62B3}"/>
              </a:ext>
            </a:extLst>
          </p:cNvPr>
          <p:cNvSpPr txBox="1"/>
          <p:nvPr/>
        </p:nvSpPr>
        <p:spPr>
          <a:xfrm>
            <a:off x="2978123" y="119041"/>
            <a:ext cx="596125" cy="369332"/>
          </a:xfrm>
          <a:prstGeom prst="rect">
            <a:avLst/>
          </a:prstGeom>
          <a:noFill/>
        </p:spPr>
        <p:txBody>
          <a:bodyPr wrap="none" rtlCol="0">
            <a:spAutoFit/>
          </a:bodyPr>
          <a:lstStyle/>
          <a:p>
            <a:pPr algn="l"/>
            <a:r>
              <a:rPr lang="en-US" dirty="0">
                <a:latin typeface="Avenir Light" panose="020B0402020203020204" pitchFamily="34" charset="77"/>
              </a:rPr>
              <a:t>Lyra</a:t>
            </a:r>
          </a:p>
        </p:txBody>
      </p:sp>
      <p:sp>
        <p:nvSpPr>
          <p:cNvPr id="9" name="TextBox 8">
            <a:extLst>
              <a:ext uri="{FF2B5EF4-FFF2-40B4-BE49-F238E27FC236}">
                <a16:creationId xmlns:a16="http://schemas.microsoft.com/office/drawing/2014/main" id="{A760B425-D642-0D07-8C04-E5DBC7E2F4CB}"/>
              </a:ext>
            </a:extLst>
          </p:cNvPr>
          <p:cNvSpPr txBox="1"/>
          <p:nvPr/>
        </p:nvSpPr>
        <p:spPr>
          <a:xfrm>
            <a:off x="4371215" y="119041"/>
            <a:ext cx="1962653" cy="400110"/>
          </a:xfrm>
          <a:prstGeom prst="rect">
            <a:avLst/>
          </a:prstGeom>
          <a:noFill/>
        </p:spPr>
        <p:txBody>
          <a:bodyPr wrap="none" rtlCol="0">
            <a:spAutoFit/>
          </a:bodyPr>
          <a:lstStyle/>
          <a:p>
            <a:pPr algn="l"/>
            <a:r>
              <a:rPr lang="en-US" sz="2000" b="1" dirty="0">
                <a:solidFill>
                  <a:schemeClr val="accent2">
                    <a:lumMod val="75000"/>
                  </a:schemeClr>
                </a:solidFill>
                <a:latin typeface="Avenir Light" panose="020B0402020203020204" pitchFamily="34" charset="77"/>
              </a:rPr>
              <a:t>Structural filters</a:t>
            </a:r>
          </a:p>
        </p:txBody>
      </p:sp>
      <p:sp>
        <p:nvSpPr>
          <p:cNvPr id="10" name="TextBox 9">
            <a:extLst>
              <a:ext uri="{FF2B5EF4-FFF2-40B4-BE49-F238E27FC236}">
                <a16:creationId xmlns:a16="http://schemas.microsoft.com/office/drawing/2014/main" id="{D9DE9658-E6B5-3E50-5F82-A0486B89DFB4}"/>
              </a:ext>
            </a:extLst>
          </p:cNvPr>
          <p:cNvSpPr txBox="1"/>
          <p:nvPr/>
        </p:nvSpPr>
        <p:spPr>
          <a:xfrm>
            <a:off x="7242826" y="119041"/>
            <a:ext cx="1819985" cy="369332"/>
          </a:xfrm>
          <a:prstGeom prst="rect">
            <a:avLst/>
          </a:prstGeom>
          <a:noFill/>
        </p:spPr>
        <p:txBody>
          <a:bodyPr wrap="none" rtlCol="0">
            <a:spAutoFit/>
          </a:bodyPr>
          <a:lstStyle/>
          <a:p>
            <a:pPr algn="l"/>
            <a:r>
              <a:rPr lang="en-US" dirty="0">
                <a:latin typeface="Avenir Light" panose="020B0402020203020204" pitchFamily="34" charset="77"/>
              </a:rPr>
              <a:t>Feasibility study</a:t>
            </a:r>
          </a:p>
        </p:txBody>
      </p:sp>
      <p:sp>
        <p:nvSpPr>
          <p:cNvPr id="2" name="Rectangle 1">
            <a:extLst>
              <a:ext uri="{FF2B5EF4-FFF2-40B4-BE49-F238E27FC236}">
                <a16:creationId xmlns:a16="http://schemas.microsoft.com/office/drawing/2014/main" id="{FC1D61B7-9C6D-99A5-030D-683AA76E8342}"/>
              </a:ext>
            </a:extLst>
          </p:cNvPr>
          <p:cNvSpPr/>
          <p:nvPr/>
        </p:nvSpPr>
        <p:spPr>
          <a:xfrm>
            <a:off x="4321603" y="561687"/>
            <a:ext cx="2036193" cy="81971"/>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9FCC90F5-A4F2-35D4-08A5-64DDC81DA202}"/>
              </a:ext>
            </a:extLst>
          </p:cNvPr>
          <p:cNvSpPr>
            <a:spLocks noGrp="1"/>
          </p:cNvSpPr>
          <p:nvPr>
            <p:ph type="dt" sz="half" idx="10"/>
          </p:nvPr>
        </p:nvSpPr>
        <p:spPr/>
        <p:txBody>
          <a:bodyPr/>
          <a:lstStyle/>
          <a:p>
            <a:fld id="{24C63E56-6D21-DD46-89C4-7E9EB10D38A0}" type="datetime1">
              <a:rPr lang="en-US" smtClean="0"/>
              <a:t>5/10/23</a:t>
            </a:fld>
            <a:endParaRPr lang="en-US"/>
          </a:p>
        </p:txBody>
      </p:sp>
      <p:sp>
        <p:nvSpPr>
          <p:cNvPr id="12" name="Slide Number Placeholder 11">
            <a:extLst>
              <a:ext uri="{FF2B5EF4-FFF2-40B4-BE49-F238E27FC236}">
                <a16:creationId xmlns:a16="http://schemas.microsoft.com/office/drawing/2014/main" id="{11303636-5209-BCC9-175A-68EFF6BCE4C6}"/>
              </a:ext>
            </a:extLst>
          </p:cNvPr>
          <p:cNvSpPr>
            <a:spLocks noGrp="1"/>
          </p:cNvSpPr>
          <p:nvPr>
            <p:ph type="sldNum" sz="quarter" idx="12"/>
          </p:nvPr>
        </p:nvSpPr>
        <p:spPr/>
        <p:txBody>
          <a:bodyPr/>
          <a:lstStyle/>
          <a:p>
            <a:fld id="{B9AA8E4F-4E37-A645-924F-A3490AA4C4C1}" type="slidenum">
              <a:rPr lang="en-US" smtClean="0"/>
              <a:t>26</a:t>
            </a:fld>
            <a:endParaRPr lang="en-US"/>
          </a:p>
        </p:txBody>
      </p:sp>
      <p:pic>
        <p:nvPicPr>
          <p:cNvPr id="17422" name="Picture 14" descr="Tinnitus. Damaged hair cells inside cochlea. Illustration showing tinnitus. Damaged hair cells inside cochlea, labeled royalty free illustration">
            <a:extLst>
              <a:ext uri="{FF2B5EF4-FFF2-40B4-BE49-F238E27FC236}">
                <a16:creationId xmlns:a16="http://schemas.microsoft.com/office/drawing/2014/main" id="{B9C92A05-E4A8-161D-787F-E1080C57F3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6781" y="1044447"/>
            <a:ext cx="7674721" cy="510368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44102AA-B8DB-D60A-C78D-075DFC52EB16}"/>
              </a:ext>
            </a:extLst>
          </p:cNvPr>
          <p:cNvSpPr txBox="1"/>
          <p:nvPr/>
        </p:nvSpPr>
        <p:spPr>
          <a:xfrm>
            <a:off x="3913606" y="836233"/>
            <a:ext cx="3521070" cy="646331"/>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txBody>
          <a:bodyPr wrap="square" rtlCol="0">
            <a:spAutoFit/>
          </a:bodyPr>
          <a:lstStyle/>
          <a:p>
            <a:pPr algn="ctr"/>
            <a:r>
              <a:rPr lang="en-US" dirty="0">
                <a:latin typeface="Avenir Light" panose="020B0402020203020204" pitchFamily="34" charset="77"/>
              </a:rPr>
              <a:t>Ear drum vibrates in response to sound waves</a:t>
            </a:r>
          </a:p>
        </p:txBody>
      </p:sp>
      <p:sp>
        <p:nvSpPr>
          <p:cNvPr id="22" name="TextBox 21">
            <a:extLst>
              <a:ext uri="{FF2B5EF4-FFF2-40B4-BE49-F238E27FC236}">
                <a16:creationId xmlns:a16="http://schemas.microsoft.com/office/drawing/2014/main" id="{C12AFF75-AC48-6E25-B84F-08E3BBE46D1D}"/>
              </a:ext>
            </a:extLst>
          </p:cNvPr>
          <p:cNvSpPr txBox="1"/>
          <p:nvPr/>
        </p:nvSpPr>
        <p:spPr>
          <a:xfrm>
            <a:off x="8610600" y="3429000"/>
            <a:ext cx="3065659" cy="923330"/>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txBody>
          <a:bodyPr wrap="square" rtlCol="0">
            <a:spAutoFit/>
          </a:bodyPr>
          <a:lstStyle/>
          <a:p>
            <a:pPr algn="ctr"/>
            <a:r>
              <a:rPr lang="en-US" dirty="0">
                <a:latin typeface="Avenir Light" panose="020B0402020203020204" pitchFamily="34" charset="77"/>
              </a:rPr>
              <a:t>Vibrations create a standing wave in the </a:t>
            </a:r>
            <a:r>
              <a:rPr lang="en-US" b="1" i="1" dirty="0">
                <a:latin typeface="Avenir Light" panose="020B0402020203020204" pitchFamily="34" charset="77"/>
              </a:rPr>
              <a:t>Cochlea</a:t>
            </a:r>
            <a:r>
              <a:rPr lang="en-US" dirty="0">
                <a:latin typeface="Avenir Light" panose="020B0402020203020204" pitchFamily="34" charset="77"/>
              </a:rPr>
              <a:t> - a multi-resonant structure.</a:t>
            </a:r>
          </a:p>
        </p:txBody>
      </p:sp>
      <p:sp>
        <p:nvSpPr>
          <p:cNvPr id="20" name="TextBox 19">
            <a:extLst>
              <a:ext uri="{FF2B5EF4-FFF2-40B4-BE49-F238E27FC236}">
                <a16:creationId xmlns:a16="http://schemas.microsoft.com/office/drawing/2014/main" id="{EE644F67-09F0-2B2A-7B4A-6CC47485A872}"/>
              </a:ext>
            </a:extLst>
          </p:cNvPr>
          <p:cNvSpPr txBox="1"/>
          <p:nvPr/>
        </p:nvSpPr>
        <p:spPr>
          <a:xfrm>
            <a:off x="252079" y="3890665"/>
            <a:ext cx="3314408" cy="646331"/>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txBody>
          <a:bodyPr wrap="square" rtlCol="0">
            <a:spAutoFit/>
          </a:bodyPr>
          <a:lstStyle/>
          <a:p>
            <a:pPr algn="ctr"/>
            <a:r>
              <a:rPr lang="en-US" dirty="0">
                <a:latin typeface="Avenir Light" panose="020B0402020203020204" pitchFamily="34" charset="77"/>
              </a:rPr>
              <a:t>Sound enters the human ear to reach the ear drum</a:t>
            </a:r>
          </a:p>
        </p:txBody>
      </p:sp>
      <p:sp>
        <p:nvSpPr>
          <p:cNvPr id="4" name="TextBox 3">
            <a:extLst>
              <a:ext uri="{FF2B5EF4-FFF2-40B4-BE49-F238E27FC236}">
                <a16:creationId xmlns:a16="http://schemas.microsoft.com/office/drawing/2014/main" id="{81806022-62F0-8E7E-0F3B-57F678BDFD19}"/>
              </a:ext>
            </a:extLst>
          </p:cNvPr>
          <p:cNvSpPr txBox="1"/>
          <p:nvPr/>
        </p:nvSpPr>
        <p:spPr>
          <a:xfrm>
            <a:off x="10004740" y="119041"/>
            <a:ext cx="1327608" cy="369332"/>
          </a:xfrm>
          <a:prstGeom prst="rect">
            <a:avLst/>
          </a:prstGeom>
          <a:solidFill>
            <a:schemeClr val="bg1"/>
          </a:solidFill>
        </p:spPr>
        <p:txBody>
          <a:bodyPr wrap="none" rtlCol="0">
            <a:spAutoFit/>
          </a:bodyPr>
          <a:lstStyle/>
          <a:p>
            <a:pPr algn="l"/>
            <a:r>
              <a:rPr lang="en-US" dirty="0">
                <a:latin typeface="Avenir Light" panose="020B0402020203020204" pitchFamily="34" charset="77"/>
              </a:rPr>
              <a:t>Conclusion</a:t>
            </a:r>
          </a:p>
        </p:txBody>
      </p:sp>
    </p:spTree>
    <p:extLst>
      <p:ext uri="{BB962C8B-B14F-4D97-AF65-F5344CB8AC3E}">
        <p14:creationId xmlns:p14="http://schemas.microsoft.com/office/powerpoint/2010/main" val="3700575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6" name="Picture 8" descr="This diagram shows how different sound frequencies are coded in the cochlea.">
            <a:extLst>
              <a:ext uri="{FF2B5EF4-FFF2-40B4-BE49-F238E27FC236}">
                <a16:creationId xmlns:a16="http://schemas.microsoft.com/office/drawing/2014/main" id="{7FB0646A-9840-6312-7A4C-97FD9F906C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858" t="26176" b="36784"/>
          <a:stretch/>
        </p:blipFill>
        <p:spPr bwMode="auto">
          <a:xfrm>
            <a:off x="4975417" y="1393902"/>
            <a:ext cx="5284932" cy="23194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043C0D5-8CCB-D2E7-1871-FF24E2D6BD16}"/>
              </a:ext>
            </a:extLst>
          </p:cNvPr>
          <p:cNvSpPr/>
          <p:nvPr/>
        </p:nvSpPr>
        <p:spPr>
          <a:xfrm>
            <a:off x="0" y="602673"/>
            <a:ext cx="12192000" cy="124692"/>
          </a:xfrm>
          <a:prstGeom prst="rect">
            <a:avLst/>
          </a:prstGeom>
          <a:solidFill>
            <a:srgbClr val="7030A0">
              <a:alpha val="6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6E6DA61-E95A-A507-9AF6-D9E94AD74DA6}"/>
              </a:ext>
            </a:extLst>
          </p:cNvPr>
          <p:cNvSpPr txBox="1"/>
          <p:nvPr/>
        </p:nvSpPr>
        <p:spPr>
          <a:xfrm>
            <a:off x="748148" y="119041"/>
            <a:ext cx="1288045" cy="369332"/>
          </a:xfrm>
          <a:prstGeom prst="rect">
            <a:avLst/>
          </a:prstGeom>
          <a:noFill/>
        </p:spPr>
        <p:txBody>
          <a:bodyPr wrap="none" rtlCol="0">
            <a:spAutoFit/>
          </a:bodyPr>
          <a:lstStyle/>
          <a:p>
            <a:pPr algn="l"/>
            <a:r>
              <a:rPr lang="en-US" dirty="0">
                <a:latin typeface="Avenir Light" panose="020B0402020203020204" pitchFamily="34" charset="77"/>
              </a:rPr>
              <a:t>Motivation</a:t>
            </a:r>
          </a:p>
        </p:txBody>
      </p:sp>
      <p:sp>
        <p:nvSpPr>
          <p:cNvPr id="8" name="TextBox 7">
            <a:extLst>
              <a:ext uri="{FF2B5EF4-FFF2-40B4-BE49-F238E27FC236}">
                <a16:creationId xmlns:a16="http://schemas.microsoft.com/office/drawing/2014/main" id="{C8FE1D1D-069B-91FA-2B17-0113E7FA62B3}"/>
              </a:ext>
            </a:extLst>
          </p:cNvPr>
          <p:cNvSpPr txBox="1"/>
          <p:nvPr/>
        </p:nvSpPr>
        <p:spPr>
          <a:xfrm>
            <a:off x="2978123" y="119041"/>
            <a:ext cx="596125" cy="369332"/>
          </a:xfrm>
          <a:prstGeom prst="rect">
            <a:avLst/>
          </a:prstGeom>
          <a:noFill/>
        </p:spPr>
        <p:txBody>
          <a:bodyPr wrap="none" rtlCol="0">
            <a:spAutoFit/>
          </a:bodyPr>
          <a:lstStyle/>
          <a:p>
            <a:pPr algn="l"/>
            <a:r>
              <a:rPr lang="en-US" dirty="0">
                <a:latin typeface="Avenir Light" panose="020B0402020203020204" pitchFamily="34" charset="77"/>
              </a:rPr>
              <a:t>Lyra</a:t>
            </a:r>
          </a:p>
        </p:txBody>
      </p:sp>
      <p:sp>
        <p:nvSpPr>
          <p:cNvPr id="9" name="TextBox 8">
            <a:extLst>
              <a:ext uri="{FF2B5EF4-FFF2-40B4-BE49-F238E27FC236}">
                <a16:creationId xmlns:a16="http://schemas.microsoft.com/office/drawing/2014/main" id="{A760B425-D642-0D07-8C04-E5DBC7E2F4CB}"/>
              </a:ext>
            </a:extLst>
          </p:cNvPr>
          <p:cNvSpPr txBox="1"/>
          <p:nvPr/>
        </p:nvSpPr>
        <p:spPr>
          <a:xfrm>
            <a:off x="4371215" y="119041"/>
            <a:ext cx="1962653" cy="400110"/>
          </a:xfrm>
          <a:prstGeom prst="rect">
            <a:avLst/>
          </a:prstGeom>
          <a:noFill/>
        </p:spPr>
        <p:txBody>
          <a:bodyPr wrap="none" rtlCol="0">
            <a:spAutoFit/>
          </a:bodyPr>
          <a:lstStyle/>
          <a:p>
            <a:pPr algn="l"/>
            <a:r>
              <a:rPr lang="en-US" sz="2000" b="1" dirty="0">
                <a:solidFill>
                  <a:schemeClr val="accent2">
                    <a:lumMod val="75000"/>
                  </a:schemeClr>
                </a:solidFill>
                <a:latin typeface="Avenir Light" panose="020B0402020203020204" pitchFamily="34" charset="77"/>
              </a:rPr>
              <a:t>Structural filters</a:t>
            </a:r>
          </a:p>
        </p:txBody>
      </p:sp>
      <p:sp>
        <p:nvSpPr>
          <p:cNvPr id="10" name="TextBox 9">
            <a:extLst>
              <a:ext uri="{FF2B5EF4-FFF2-40B4-BE49-F238E27FC236}">
                <a16:creationId xmlns:a16="http://schemas.microsoft.com/office/drawing/2014/main" id="{D9DE9658-E6B5-3E50-5F82-A0486B89DFB4}"/>
              </a:ext>
            </a:extLst>
          </p:cNvPr>
          <p:cNvSpPr txBox="1"/>
          <p:nvPr/>
        </p:nvSpPr>
        <p:spPr>
          <a:xfrm>
            <a:off x="7242826" y="119041"/>
            <a:ext cx="1819985" cy="369332"/>
          </a:xfrm>
          <a:prstGeom prst="rect">
            <a:avLst/>
          </a:prstGeom>
          <a:noFill/>
        </p:spPr>
        <p:txBody>
          <a:bodyPr wrap="none" rtlCol="0">
            <a:spAutoFit/>
          </a:bodyPr>
          <a:lstStyle/>
          <a:p>
            <a:pPr algn="l"/>
            <a:r>
              <a:rPr lang="en-US" dirty="0">
                <a:latin typeface="Avenir Light" panose="020B0402020203020204" pitchFamily="34" charset="77"/>
              </a:rPr>
              <a:t>Feasibility study</a:t>
            </a:r>
          </a:p>
        </p:txBody>
      </p:sp>
      <p:sp>
        <p:nvSpPr>
          <p:cNvPr id="2" name="Rectangle 1">
            <a:extLst>
              <a:ext uri="{FF2B5EF4-FFF2-40B4-BE49-F238E27FC236}">
                <a16:creationId xmlns:a16="http://schemas.microsoft.com/office/drawing/2014/main" id="{FC1D61B7-9C6D-99A5-030D-683AA76E8342}"/>
              </a:ext>
            </a:extLst>
          </p:cNvPr>
          <p:cNvSpPr/>
          <p:nvPr/>
        </p:nvSpPr>
        <p:spPr>
          <a:xfrm>
            <a:off x="4321603" y="561687"/>
            <a:ext cx="2036193" cy="81971"/>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9FCC90F5-A4F2-35D4-08A5-64DDC81DA202}"/>
              </a:ext>
            </a:extLst>
          </p:cNvPr>
          <p:cNvSpPr>
            <a:spLocks noGrp="1"/>
          </p:cNvSpPr>
          <p:nvPr>
            <p:ph type="dt" sz="half" idx="10"/>
          </p:nvPr>
        </p:nvSpPr>
        <p:spPr/>
        <p:txBody>
          <a:bodyPr/>
          <a:lstStyle/>
          <a:p>
            <a:fld id="{24C63E56-6D21-DD46-89C4-7E9EB10D38A0}" type="datetime1">
              <a:rPr lang="en-US" smtClean="0"/>
              <a:t>5/10/23</a:t>
            </a:fld>
            <a:endParaRPr lang="en-US"/>
          </a:p>
        </p:txBody>
      </p:sp>
      <p:sp>
        <p:nvSpPr>
          <p:cNvPr id="12" name="Slide Number Placeholder 11">
            <a:extLst>
              <a:ext uri="{FF2B5EF4-FFF2-40B4-BE49-F238E27FC236}">
                <a16:creationId xmlns:a16="http://schemas.microsoft.com/office/drawing/2014/main" id="{11303636-5209-BCC9-175A-68EFF6BCE4C6}"/>
              </a:ext>
            </a:extLst>
          </p:cNvPr>
          <p:cNvSpPr>
            <a:spLocks noGrp="1"/>
          </p:cNvSpPr>
          <p:nvPr>
            <p:ph type="sldNum" sz="quarter" idx="12"/>
          </p:nvPr>
        </p:nvSpPr>
        <p:spPr/>
        <p:txBody>
          <a:bodyPr/>
          <a:lstStyle/>
          <a:p>
            <a:fld id="{B9AA8E4F-4E37-A645-924F-A3490AA4C4C1}" type="slidenum">
              <a:rPr lang="en-US" smtClean="0"/>
              <a:t>27</a:t>
            </a:fld>
            <a:endParaRPr lang="en-US"/>
          </a:p>
        </p:txBody>
      </p:sp>
      <p:pic>
        <p:nvPicPr>
          <p:cNvPr id="19458" name="Picture 2" descr="Tinnitus. Damaged hair cells inside cochlea. Illustration showing tinnitus. Damaged hair cells inside cochlea, labeled royalty free illustration">
            <a:extLst>
              <a:ext uri="{FF2B5EF4-FFF2-40B4-BE49-F238E27FC236}">
                <a16:creationId xmlns:a16="http://schemas.microsoft.com/office/drawing/2014/main" id="{300C011F-256B-6202-2A82-0F3FA2FCAB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187" t="17849" r="25501" b="48534"/>
          <a:stretch/>
        </p:blipFill>
        <p:spPr bwMode="auto">
          <a:xfrm>
            <a:off x="1138919" y="2442116"/>
            <a:ext cx="1839204" cy="150541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DDBBF564-0CFF-04E4-6EFB-F65FC41A6403}"/>
              </a:ext>
            </a:extLst>
          </p:cNvPr>
          <p:cNvCxnSpPr>
            <a:cxnSpLocks/>
          </p:cNvCxnSpPr>
          <p:nvPr/>
        </p:nvCxnSpPr>
        <p:spPr>
          <a:xfrm flipV="1">
            <a:off x="2397512" y="2776654"/>
            <a:ext cx="2486722" cy="758283"/>
          </a:xfrm>
          <a:prstGeom prst="straightConnector1">
            <a:avLst/>
          </a:prstGeom>
          <a:ln w="22225">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0D84C15C-08C7-8112-8670-B246D8333821}"/>
              </a:ext>
            </a:extLst>
          </p:cNvPr>
          <p:cNvSpPr txBox="1"/>
          <p:nvPr/>
        </p:nvSpPr>
        <p:spPr>
          <a:xfrm rot="20490988">
            <a:off x="3110780" y="2660448"/>
            <a:ext cx="1221809" cy="461665"/>
          </a:xfrm>
          <a:prstGeom prst="rect">
            <a:avLst/>
          </a:prstGeom>
          <a:noFill/>
        </p:spPr>
        <p:txBody>
          <a:bodyPr wrap="none" rtlCol="0">
            <a:spAutoFit/>
          </a:bodyPr>
          <a:lstStyle/>
          <a:p>
            <a:pPr algn="l"/>
            <a:r>
              <a:rPr lang="en-US" sz="2400" dirty="0">
                <a:latin typeface="Avenir Light" panose="020B0402020203020204" pitchFamily="34" charset="77"/>
              </a:rPr>
              <a:t>Expand</a:t>
            </a:r>
          </a:p>
        </p:txBody>
      </p:sp>
      <p:sp>
        <p:nvSpPr>
          <p:cNvPr id="18" name="TextBox 17">
            <a:extLst>
              <a:ext uri="{FF2B5EF4-FFF2-40B4-BE49-F238E27FC236}">
                <a16:creationId xmlns:a16="http://schemas.microsoft.com/office/drawing/2014/main" id="{1AFB6CB0-FD06-2829-2043-23E5A30D7A30}"/>
              </a:ext>
            </a:extLst>
          </p:cNvPr>
          <p:cNvSpPr txBox="1"/>
          <p:nvPr/>
        </p:nvSpPr>
        <p:spPr>
          <a:xfrm>
            <a:off x="10004740" y="119041"/>
            <a:ext cx="1327608" cy="369332"/>
          </a:xfrm>
          <a:prstGeom prst="rect">
            <a:avLst/>
          </a:prstGeom>
          <a:noFill/>
        </p:spPr>
        <p:txBody>
          <a:bodyPr wrap="none" rtlCol="0">
            <a:spAutoFit/>
          </a:bodyPr>
          <a:lstStyle/>
          <a:p>
            <a:pPr algn="l"/>
            <a:r>
              <a:rPr lang="en-US" dirty="0">
                <a:latin typeface="Avenir Light" panose="020B0402020203020204" pitchFamily="34" charset="77"/>
              </a:rPr>
              <a:t>Conclusion</a:t>
            </a:r>
          </a:p>
        </p:txBody>
      </p:sp>
    </p:spTree>
    <p:extLst>
      <p:ext uri="{BB962C8B-B14F-4D97-AF65-F5344CB8AC3E}">
        <p14:creationId xmlns:p14="http://schemas.microsoft.com/office/powerpoint/2010/main" val="1181713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416"/>
                                        </p:tgtEl>
                                        <p:attrNameLst>
                                          <p:attrName>style.visibility</p:attrName>
                                        </p:attrNameLst>
                                      </p:cBhvr>
                                      <p:to>
                                        <p:strVal val="visible"/>
                                      </p:to>
                                    </p:set>
                                    <p:animEffect transition="in" filter="wipe(left)">
                                      <p:cBhvr>
                                        <p:cTn id="7" dur="500"/>
                                        <p:tgtEl>
                                          <p:spTgt spid="17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6" name="Picture 8" descr="This diagram shows how different sound frequencies are coded in the cochlea.">
            <a:extLst>
              <a:ext uri="{FF2B5EF4-FFF2-40B4-BE49-F238E27FC236}">
                <a16:creationId xmlns:a16="http://schemas.microsoft.com/office/drawing/2014/main" id="{7FB0646A-9840-6312-7A4C-97FD9F906C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858" t="26176" b="36784"/>
          <a:stretch/>
        </p:blipFill>
        <p:spPr bwMode="auto">
          <a:xfrm>
            <a:off x="4975417" y="1393902"/>
            <a:ext cx="5284932" cy="23194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043C0D5-8CCB-D2E7-1871-FF24E2D6BD16}"/>
              </a:ext>
            </a:extLst>
          </p:cNvPr>
          <p:cNvSpPr/>
          <p:nvPr/>
        </p:nvSpPr>
        <p:spPr>
          <a:xfrm>
            <a:off x="0" y="602673"/>
            <a:ext cx="12192000" cy="124692"/>
          </a:xfrm>
          <a:prstGeom prst="rect">
            <a:avLst/>
          </a:prstGeom>
          <a:solidFill>
            <a:srgbClr val="7030A0">
              <a:alpha val="6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6E6DA61-E95A-A507-9AF6-D9E94AD74DA6}"/>
              </a:ext>
            </a:extLst>
          </p:cNvPr>
          <p:cNvSpPr txBox="1"/>
          <p:nvPr/>
        </p:nvSpPr>
        <p:spPr>
          <a:xfrm>
            <a:off x="748148" y="119041"/>
            <a:ext cx="1288045" cy="369332"/>
          </a:xfrm>
          <a:prstGeom prst="rect">
            <a:avLst/>
          </a:prstGeom>
          <a:noFill/>
        </p:spPr>
        <p:txBody>
          <a:bodyPr wrap="none" rtlCol="0">
            <a:spAutoFit/>
          </a:bodyPr>
          <a:lstStyle/>
          <a:p>
            <a:pPr algn="l"/>
            <a:r>
              <a:rPr lang="en-US" dirty="0">
                <a:latin typeface="Avenir Light" panose="020B0402020203020204" pitchFamily="34" charset="77"/>
              </a:rPr>
              <a:t>Motivation</a:t>
            </a:r>
          </a:p>
        </p:txBody>
      </p:sp>
      <p:sp>
        <p:nvSpPr>
          <p:cNvPr id="8" name="TextBox 7">
            <a:extLst>
              <a:ext uri="{FF2B5EF4-FFF2-40B4-BE49-F238E27FC236}">
                <a16:creationId xmlns:a16="http://schemas.microsoft.com/office/drawing/2014/main" id="{C8FE1D1D-069B-91FA-2B17-0113E7FA62B3}"/>
              </a:ext>
            </a:extLst>
          </p:cNvPr>
          <p:cNvSpPr txBox="1"/>
          <p:nvPr/>
        </p:nvSpPr>
        <p:spPr>
          <a:xfrm>
            <a:off x="2978123" y="119041"/>
            <a:ext cx="596125" cy="369332"/>
          </a:xfrm>
          <a:prstGeom prst="rect">
            <a:avLst/>
          </a:prstGeom>
          <a:noFill/>
        </p:spPr>
        <p:txBody>
          <a:bodyPr wrap="none" rtlCol="0">
            <a:spAutoFit/>
          </a:bodyPr>
          <a:lstStyle/>
          <a:p>
            <a:pPr algn="l"/>
            <a:r>
              <a:rPr lang="en-US" dirty="0">
                <a:latin typeface="Avenir Light" panose="020B0402020203020204" pitchFamily="34" charset="77"/>
              </a:rPr>
              <a:t>Lyra</a:t>
            </a:r>
          </a:p>
        </p:txBody>
      </p:sp>
      <p:sp>
        <p:nvSpPr>
          <p:cNvPr id="9" name="TextBox 8">
            <a:extLst>
              <a:ext uri="{FF2B5EF4-FFF2-40B4-BE49-F238E27FC236}">
                <a16:creationId xmlns:a16="http://schemas.microsoft.com/office/drawing/2014/main" id="{A760B425-D642-0D07-8C04-E5DBC7E2F4CB}"/>
              </a:ext>
            </a:extLst>
          </p:cNvPr>
          <p:cNvSpPr txBox="1"/>
          <p:nvPr/>
        </p:nvSpPr>
        <p:spPr>
          <a:xfrm>
            <a:off x="4371215" y="119041"/>
            <a:ext cx="1962653" cy="400110"/>
          </a:xfrm>
          <a:prstGeom prst="rect">
            <a:avLst/>
          </a:prstGeom>
          <a:noFill/>
        </p:spPr>
        <p:txBody>
          <a:bodyPr wrap="none" rtlCol="0">
            <a:spAutoFit/>
          </a:bodyPr>
          <a:lstStyle/>
          <a:p>
            <a:pPr algn="l"/>
            <a:r>
              <a:rPr lang="en-US" sz="2000" b="1" dirty="0">
                <a:solidFill>
                  <a:schemeClr val="accent2">
                    <a:lumMod val="75000"/>
                  </a:schemeClr>
                </a:solidFill>
                <a:latin typeface="Avenir Light" panose="020B0402020203020204" pitchFamily="34" charset="77"/>
              </a:rPr>
              <a:t>Structural filters</a:t>
            </a:r>
          </a:p>
        </p:txBody>
      </p:sp>
      <p:sp>
        <p:nvSpPr>
          <p:cNvPr id="10" name="TextBox 9">
            <a:extLst>
              <a:ext uri="{FF2B5EF4-FFF2-40B4-BE49-F238E27FC236}">
                <a16:creationId xmlns:a16="http://schemas.microsoft.com/office/drawing/2014/main" id="{D9DE9658-E6B5-3E50-5F82-A0486B89DFB4}"/>
              </a:ext>
            </a:extLst>
          </p:cNvPr>
          <p:cNvSpPr txBox="1"/>
          <p:nvPr/>
        </p:nvSpPr>
        <p:spPr>
          <a:xfrm>
            <a:off x="7242826" y="119041"/>
            <a:ext cx="1819985" cy="369332"/>
          </a:xfrm>
          <a:prstGeom prst="rect">
            <a:avLst/>
          </a:prstGeom>
          <a:noFill/>
        </p:spPr>
        <p:txBody>
          <a:bodyPr wrap="none" rtlCol="0">
            <a:spAutoFit/>
          </a:bodyPr>
          <a:lstStyle/>
          <a:p>
            <a:pPr algn="l"/>
            <a:r>
              <a:rPr lang="en-US" dirty="0">
                <a:latin typeface="Avenir Light" panose="020B0402020203020204" pitchFamily="34" charset="77"/>
              </a:rPr>
              <a:t>Feasibility study</a:t>
            </a:r>
          </a:p>
        </p:txBody>
      </p:sp>
      <p:sp>
        <p:nvSpPr>
          <p:cNvPr id="2" name="Rectangle 1">
            <a:extLst>
              <a:ext uri="{FF2B5EF4-FFF2-40B4-BE49-F238E27FC236}">
                <a16:creationId xmlns:a16="http://schemas.microsoft.com/office/drawing/2014/main" id="{FC1D61B7-9C6D-99A5-030D-683AA76E8342}"/>
              </a:ext>
            </a:extLst>
          </p:cNvPr>
          <p:cNvSpPr/>
          <p:nvPr/>
        </p:nvSpPr>
        <p:spPr>
          <a:xfrm>
            <a:off x="4321603" y="561687"/>
            <a:ext cx="2036193" cy="81971"/>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9FCC90F5-A4F2-35D4-08A5-64DDC81DA202}"/>
              </a:ext>
            </a:extLst>
          </p:cNvPr>
          <p:cNvSpPr>
            <a:spLocks noGrp="1"/>
          </p:cNvSpPr>
          <p:nvPr>
            <p:ph type="dt" sz="half" idx="10"/>
          </p:nvPr>
        </p:nvSpPr>
        <p:spPr/>
        <p:txBody>
          <a:bodyPr/>
          <a:lstStyle/>
          <a:p>
            <a:fld id="{24C63E56-6D21-DD46-89C4-7E9EB10D38A0}" type="datetime1">
              <a:rPr lang="en-US" smtClean="0"/>
              <a:t>5/10/23</a:t>
            </a:fld>
            <a:endParaRPr lang="en-US"/>
          </a:p>
        </p:txBody>
      </p:sp>
      <p:sp>
        <p:nvSpPr>
          <p:cNvPr id="12" name="Slide Number Placeholder 11">
            <a:extLst>
              <a:ext uri="{FF2B5EF4-FFF2-40B4-BE49-F238E27FC236}">
                <a16:creationId xmlns:a16="http://schemas.microsoft.com/office/drawing/2014/main" id="{11303636-5209-BCC9-175A-68EFF6BCE4C6}"/>
              </a:ext>
            </a:extLst>
          </p:cNvPr>
          <p:cNvSpPr>
            <a:spLocks noGrp="1"/>
          </p:cNvSpPr>
          <p:nvPr>
            <p:ph type="sldNum" sz="quarter" idx="12"/>
          </p:nvPr>
        </p:nvSpPr>
        <p:spPr/>
        <p:txBody>
          <a:bodyPr/>
          <a:lstStyle/>
          <a:p>
            <a:fld id="{B9AA8E4F-4E37-A645-924F-A3490AA4C4C1}" type="slidenum">
              <a:rPr lang="en-US" smtClean="0"/>
              <a:t>28</a:t>
            </a:fld>
            <a:endParaRPr lang="en-US"/>
          </a:p>
        </p:txBody>
      </p:sp>
      <p:pic>
        <p:nvPicPr>
          <p:cNvPr id="19458" name="Picture 2" descr="Tinnitus. Damaged hair cells inside cochlea. Illustration showing tinnitus. Damaged hair cells inside cochlea, labeled royalty free illustration">
            <a:extLst>
              <a:ext uri="{FF2B5EF4-FFF2-40B4-BE49-F238E27FC236}">
                <a16:creationId xmlns:a16="http://schemas.microsoft.com/office/drawing/2014/main" id="{300C011F-256B-6202-2A82-0F3FA2FCAB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187" t="17849" r="25501" b="48534"/>
          <a:stretch/>
        </p:blipFill>
        <p:spPr bwMode="auto">
          <a:xfrm>
            <a:off x="1138919" y="2442116"/>
            <a:ext cx="1839204" cy="150541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DDBBF564-0CFF-04E4-6EFB-F65FC41A6403}"/>
              </a:ext>
            </a:extLst>
          </p:cNvPr>
          <p:cNvCxnSpPr>
            <a:cxnSpLocks/>
          </p:cNvCxnSpPr>
          <p:nvPr/>
        </p:nvCxnSpPr>
        <p:spPr>
          <a:xfrm flipV="1">
            <a:off x="2397512" y="2776654"/>
            <a:ext cx="2486722" cy="758283"/>
          </a:xfrm>
          <a:prstGeom prst="straightConnector1">
            <a:avLst/>
          </a:prstGeom>
          <a:ln w="22225">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0D84C15C-08C7-8112-8670-B246D8333821}"/>
              </a:ext>
            </a:extLst>
          </p:cNvPr>
          <p:cNvSpPr txBox="1"/>
          <p:nvPr/>
        </p:nvSpPr>
        <p:spPr>
          <a:xfrm rot="20490988">
            <a:off x="3110780" y="2660448"/>
            <a:ext cx="1221809" cy="461665"/>
          </a:xfrm>
          <a:prstGeom prst="rect">
            <a:avLst/>
          </a:prstGeom>
          <a:noFill/>
        </p:spPr>
        <p:txBody>
          <a:bodyPr wrap="none" rtlCol="0">
            <a:spAutoFit/>
          </a:bodyPr>
          <a:lstStyle/>
          <a:p>
            <a:pPr algn="l"/>
            <a:r>
              <a:rPr lang="en-US" sz="2400" dirty="0">
                <a:latin typeface="Avenir Light" panose="020B0402020203020204" pitchFamily="34" charset="77"/>
              </a:rPr>
              <a:t>Expand</a:t>
            </a:r>
          </a:p>
        </p:txBody>
      </p:sp>
      <p:grpSp>
        <p:nvGrpSpPr>
          <p:cNvPr id="14" name="Group 13">
            <a:extLst>
              <a:ext uri="{FF2B5EF4-FFF2-40B4-BE49-F238E27FC236}">
                <a16:creationId xmlns:a16="http://schemas.microsoft.com/office/drawing/2014/main" id="{6CE4AF45-5238-7E80-95DF-ABF067F941E3}"/>
              </a:ext>
            </a:extLst>
          </p:cNvPr>
          <p:cNvGrpSpPr/>
          <p:nvPr/>
        </p:nvGrpSpPr>
        <p:grpSpPr>
          <a:xfrm>
            <a:off x="5531599" y="2503453"/>
            <a:ext cx="3238524" cy="546401"/>
            <a:chOff x="5961232" y="2850463"/>
            <a:chExt cx="3339273" cy="999820"/>
          </a:xfrm>
        </p:grpSpPr>
        <p:sp>
          <p:nvSpPr>
            <p:cNvPr id="16" name="Freeform 15">
              <a:extLst>
                <a:ext uri="{FF2B5EF4-FFF2-40B4-BE49-F238E27FC236}">
                  <a16:creationId xmlns:a16="http://schemas.microsoft.com/office/drawing/2014/main" id="{A358F5AA-3DC2-978B-C8A1-5C989EEB5127}"/>
                </a:ext>
              </a:extLst>
            </p:cNvPr>
            <p:cNvSpPr/>
            <p:nvPr/>
          </p:nvSpPr>
          <p:spPr>
            <a:xfrm rot="10800000">
              <a:off x="5961232" y="2855165"/>
              <a:ext cx="3339273" cy="995118"/>
            </a:xfrm>
            <a:custGeom>
              <a:avLst/>
              <a:gdLst>
                <a:gd name="connsiteX0" fmla="*/ 0 w 2686050"/>
                <a:gd name="connsiteY0" fmla="*/ 438150 h 848196"/>
                <a:gd name="connsiteX1" fmla="*/ 600075 w 2686050"/>
                <a:gd name="connsiteY1" fmla="*/ 76200 h 848196"/>
                <a:gd name="connsiteX2" fmla="*/ 1162050 w 2686050"/>
                <a:gd name="connsiteY2" fmla="*/ 419100 h 848196"/>
                <a:gd name="connsiteX3" fmla="*/ 1685925 w 2686050"/>
                <a:gd name="connsiteY3" fmla="*/ 847725 h 848196"/>
                <a:gd name="connsiteX4" fmla="*/ 2190750 w 2686050"/>
                <a:gd name="connsiteY4" fmla="*/ 333375 h 848196"/>
                <a:gd name="connsiteX5" fmla="*/ 2686050 w 2686050"/>
                <a:gd name="connsiteY5" fmla="*/ 0 h 848196"/>
                <a:gd name="connsiteX0" fmla="*/ 0 w 2686050"/>
                <a:gd name="connsiteY0" fmla="*/ 438150 h 848319"/>
                <a:gd name="connsiteX1" fmla="*/ 600075 w 2686050"/>
                <a:gd name="connsiteY1" fmla="*/ 76200 h 848319"/>
                <a:gd name="connsiteX2" fmla="*/ 1123950 w 2686050"/>
                <a:gd name="connsiteY2" fmla="*/ 428625 h 848319"/>
                <a:gd name="connsiteX3" fmla="*/ 1685925 w 2686050"/>
                <a:gd name="connsiteY3" fmla="*/ 847725 h 848319"/>
                <a:gd name="connsiteX4" fmla="*/ 2190750 w 2686050"/>
                <a:gd name="connsiteY4" fmla="*/ 333375 h 848319"/>
                <a:gd name="connsiteX5" fmla="*/ 2686050 w 2686050"/>
                <a:gd name="connsiteY5" fmla="*/ 0 h 848319"/>
                <a:gd name="connsiteX0" fmla="*/ 0 w 2686050"/>
                <a:gd name="connsiteY0" fmla="*/ 438150 h 848319"/>
                <a:gd name="connsiteX1" fmla="*/ 600075 w 2686050"/>
                <a:gd name="connsiteY1" fmla="*/ 76200 h 848319"/>
                <a:gd name="connsiteX2" fmla="*/ 1123950 w 2686050"/>
                <a:gd name="connsiteY2" fmla="*/ 428625 h 848319"/>
                <a:gd name="connsiteX3" fmla="*/ 1657350 w 2686050"/>
                <a:gd name="connsiteY3" fmla="*/ 847725 h 848319"/>
                <a:gd name="connsiteX4" fmla="*/ 2190750 w 2686050"/>
                <a:gd name="connsiteY4" fmla="*/ 333375 h 848319"/>
                <a:gd name="connsiteX5" fmla="*/ 2686050 w 2686050"/>
                <a:gd name="connsiteY5" fmla="*/ 0 h 848319"/>
                <a:gd name="connsiteX0" fmla="*/ 0 w 2686050"/>
                <a:gd name="connsiteY0" fmla="*/ 438150 h 847744"/>
                <a:gd name="connsiteX1" fmla="*/ 600075 w 2686050"/>
                <a:gd name="connsiteY1" fmla="*/ 76200 h 847744"/>
                <a:gd name="connsiteX2" fmla="*/ 1123950 w 2686050"/>
                <a:gd name="connsiteY2" fmla="*/ 428625 h 847744"/>
                <a:gd name="connsiteX3" fmla="*/ 1657350 w 2686050"/>
                <a:gd name="connsiteY3" fmla="*/ 847725 h 847744"/>
                <a:gd name="connsiteX4" fmla="*/ 2190750 w 2686050"/>
                <a:gd name="connsiteY4" fmla="*/ 333375 h 847744"/>
                <a:gd name="connsiteX5" fmla="*/ 2686050 w 2686050"/>
                <a:gd name="connsiteY5" fmla="*/ 0 h 847744"/>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92 h 847791"/>
                <a:gd name="connsiteX1" fmla="*/ 600075 w 2686050"/>
                <a:gd name="connsiteY1" fmla="*/ 76242 h 847791"/>
                <a:gd name="connsiteX2" fmla="*/ 1123950 w 2686050"/>
                <a:gd name="connsiteY2" fmla="*/ 428667 h 847791"/>
                <a:gd name="connsiteX3" fmla="*/ 1657350 w 2686050"/>
                <a:gd name="connsiteY3" fmla="*/ 847767 h 847791"/>
                <a:gd name="connsiteX4" fmla="*/ 2190750 w 2686050"/>
                <a:gd name="connsiteY4" fmla="*/ 333417 h 847791"/>
                <a:gd name="connsiteX5" fmla="*/ 2686050 w 2686050"/>
                <a:gd name="connsiteY5" fmla="*/ 42 h 847791"/>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771557"/>
                <a:gd name="connsiteX1" fmla="*/ 600075 w 2686050"/>
                <a:gd name="connsiteY1" fmla="*/ 76200 h 771557"/>
                <a:gd name="connsiteX2" fmla="*/ 1123950 w 2686050"/>
                <a:gd name="connsiteY2" fmla="*/ 428625 h 771557"/>
                <a:gd name="connsiteX3" fmla="*/ 1657350 w 2686050"/>
                <a:gd name="connsiteY3" fmla="*/ 771525 h 771557"/>
                <a:gd name="connsiteX4" fmla="*/ 2190750 w 2686050"/>
                <a:gd name="connsiteY4" fmla="*/ 333375 h 771557"/>
                <a:gd name="connsiteX5" fmla="*/ 2686050 w 2686050"/>
                <a:gd name="connsiteY5" fmla="*/ 0 h 771557"/>
                <a:gd name="connsiteX0" fmla="*/ 0 w 2686050"/>
                <a:gd name="connsiteY0" fmla="*/ 438150 h 771557"/>
                <a:gd name="connsiteX1" fmla="*/ 600075 w 2686050"/>
                <a:gd name="connsiteY1" fmla="*/ 76200 h 771557"/>
                <a:gd name="connsiteX2" fmla="*/ 1123950 w 2686050"/>
                <a:gd name="connsiteY2" fmla="*/ 428625 h 771557"/>
                <a:gd name="connsiteX3" fmla="*/ 1657350 w 2686050"/>
                <a:gd name="connsiteY3" fmla="*/ 771525 h 771557"/>
                <a:gd name="connsiteX4" fmla="*/ 2190750 w 2686050"/>
                <a:gd name="connsiteY4" fmla="*/ 333375 h 771557"/>
                <a:gd name="connsiteX5" fmla="*/ 2686050 w 2686050"/>
                <a:gd name="connsiteY5" fmla="*/ 0 h 771557"/>
                <a:gd name="connsiteX0" fmla="*/ 0 w 2686050"/>
                <a:gd name="connsiteY0" fmla="*/ 438150 h 771557"/>
                <a:gd name="connsiteX1" fmla="*/ 600075 w 2686050"/>
                <a:gd name="connsiteY1" fmla="*/ 21771 h 771557"/>
                <a:gd name="connsiteX2" fmla="*/ 1123950 w 2686050"/>
                <a:gd name="connsiteY2" fmla="*/ 428625 h 771557"/>
                <a:gd name="connsiteX3" fmla="*/ 1657350 w 2686050"/>
                <a:gd name="connsiteY3" fmla="*/ 771525 h 771557"/>
                <a:gd name="connsiteX4" fmla="*/ 2190750 w 2686050"/>
                <a:gd name="connsiteY4" fmla="*/ 333375 h 771557"/>
                <a:gd name="connsiteX5" fmla="*/ 2686050 w 2686050"/>
                <a:gd name="connsiteY5" fmla="*/ 0 h 771557"/>
                <a:gd name="connsiteX0" fmla="*/ 0 w 2686050"/>
                <a:gd name="connsiteY0" fmla="*/ 438150 h 864076"/>
                <a:gd name="connsiteX1" fmla="*/ 600075 w 2686050"/>
                <a:gd name="connsiteY1" fmla="*/ 21771 h 864076"/>
                <a:gd name="connsiteX2" fmla="*/ 1123950 w 2686050"/>
                <a:gd name="connsiteY2" fmla="*/ 428625 h 864076"/>
                <a:gd name="connsiteX3" fmla="*/ 1657350 w 2686050"/>
                <a:gd name="connsiteY3" fmla="*/ 864053 h 864076"/>
                <a:gd name="connsiteX4" fmla="*/ 2190750 w 2686050"/>
                <a:gd name="connsiteY4" fmla="*/ 333375 h 864076"/>
                <a:gd name="connsiteX5" fmla="*/ 2686050 w 2686050"/>
                <a:gd name="connsiteY5" fmla="*/ 0 h 864076"/>
                <a:gd name="connsiteX0" fmla="*/ 0 w 2686050"/>
                <a:gd name="connsiteY0" fmla="*/ 438150 h 864076"/>
                <a:gd name="connsiteX1" fmla="*/ 600075 w 2686050"/>
                <a:gd name="connsiteY1" fmla="*/ 21771 h 864076"/>
                <a:gd name="connsiteX2" fmla="*/ 1123950 w 2686050"/>
                <a:gd name="connsiteY2" fmla="*/ 428625 h 864076"/>
                <a:gd name="connsiteX3" fmla="*/ 1657350 w 2686050"/>
                <a:gd name="connsiteY3" fmla="*/ 864053 h 864076"/>
                <a:gd name="connsiteX4" fmla="*/ 2190750 w 2686050"/>
                <a:gd name="connsiteY4" fmla="*/ 333375 h 864076"/>
                <a:gd name="connsiteX5" fmla="*/ 2686050 w 2686050"/>
                <a:gd name="connsiteY5" fmla="*/ 0 h 86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6050" h="864076">
                  <a:moveTo>
                    <a:pt x="0" y="438150"/>
                  </a:moveTo>
                  <a:cubicBezTo>
                    <a:pt x="203200" y="258762"/>
                    <a:pt x="412750" y="23359"/>
                    <a:pt x="600075" y="21771"/>
                  </a:cubicBezTo>
                  <a:cubicBezTo>
                    <a:pt x="787400" y="20184"/>
                    <a:pt x="969509" y="293688"/>
                    <a:pt x="1123950" y="428625"/>
                  </a:cubicBezTo>
                  <a:cubicBezTo>
                    <a:pt x="1278391" y="563562"/>
                    <a:pt x="1479550" y="860878"/>
                    <a:pt x="1657350" y="864053"/>
                  </a:cubicBezTo>
                  <a:cubicBezTo>
                    <a:pt x="1835150" y="867228"/>
                    <a:pt x="2033587" y="541338"/>
                    <a:pt x="2190750" y="333375"/>
                  </a:cubicBezTo>
                  <a:cubicBezTo>
                    <a:pt x="2319338" y="173037"/>
                    <a:pt x="2520950" y="15875"/>
                    <a:pt x="2686050" y="0"/>
                  </a:cubicBez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Light" panose="020B0402020203020204" pitchFamily="34" charset="77"/>
              </a:endParaRPr>
            </a:p>
          </p:txBody>
        </p:sp>
        <p:sp>
          <p:nvSpPr>
            <p:cNvPr id="17" name="Freeform 16">
              <a:extLst>
                <a:ext uri="{FF2B5EF4-FFF2-40B4-BE49-F238E27FC236}">
                  <a16:creationId xmlns:a16="http://schemas.microsoft.com/office/drawing/2014/main" id="{C2418614-8BC3-6EB4-CB39-FD8DA77640EC}"/>
                </a:ext>
              </a:extLst>
            </p:cNvPr>
            <p:cNvSpPr/>
            <p:nvPr/>
          </p:nvSpPr>
          <p:spPr>
            <a:xfrm rot="10800000" flipV="1">
              <a:off x="5961232" y="2850463"/>
              <a:ext cx="3339273" cy="976315"/>
            </a:xfrm>
            <a:custGeom>
              <a:avLst/>
              <a:gdLst>
                <a:gd name="connsiteX0" fmla="*/ 0 w 2686050"/>
                <a:gd name="connsiteY0" fmla="*/ 438150 h 848196"/>
                <a:gd name="connsiteX1" fmla="*/ 600075 w 2686050"/>
                <a:gd name="connsiteY1" fmla="*/ 76200 h 848196"/>
                <a:gd name="connsiteX2" fmla="*/ 1162050 w 2686050"/>
                <a:gd name="connsiteY2" fmla="*/ 419100 h 848196"/>
                <a:gd name="connsiteX3" fmla="*/ 1685925 w 2686050"/>
                <a:gd name="connsiteY3" fmla="*/ 847725 h 848196"/>
                <a:gd name="connsiteX4" fmla="*/ 2190750 w 2686050"/>
                <a:gd name="connsiteY4" fmla="*/ 333375 h 848196"/>
                <a:gd name="connsiteX5" fmla="*/ 2686050 w 2686050"/>
                <a:gd name="connsiteY5" fmla="*/ 0 h 848196"/>
                <a:gd name="connsiteX0" fmla="*/ 0 w 2686050"/>
                <a:gd name="connsiteY0" fmla="*/ 438150 h 848319"/>
                <a:gd name="connsiteX1" fmla="*/ 600075 w 2686050"/>
                <a:gd name="connsiteY1" fmla="*/ 76200 h 848319"/>
                <a:gd name="connsiteX2" fmla="*/ 1123950 w 2686050"/>
                <a:gd name="connsiteY2" fmla="*/ 428625 h 848319"/>
                <a:gd name="connsiteX3" fmla="*/ 1685925 w 2686050"/>
                <a:gd name="connsiteY3" fmla="*/ 847725 h 848319"/>
                <a:gd name="connsiteX4" fmla="*/ 2190750 w 2686050"/>
                <a:gd name="connsiteY4" fmla="*/ 333375 h 848319"/>
                <a:gd name="connsiteX5" fmla="*/ 2686050 w 2686050"/>
                <a:gd name="connsiteY5" fmla="*/ 0 h 848319"/>
                <a:gd name="connsiteX0" fmla="*/ 0 w 2686050"/>
                <a:gd name="connsiteY0" fmla="*/ 438150 h 848319"/>
                <a:gd name="connsiteX1" fmla="*/ 600075 w 2686050"/>
                <a:gd name="connsiteY1" fmla="*/ 76200 h 848319"/>
                <a:gd name="connsiteX2" fmla="*/ 1123950 w 2686050"/>
                <a:gd name="connsiteY2" fmla="*/ 428625 h 848319"/>
                <a:gd name="connsiteX3" fmla="*/ 1657350 w 2686050"/>
                <a:gd name="connsiteY3" fmla="*/ 847725 h 848319"/>
                <a:gd name="connsiteX4" fmla="*/ 2190750 w 2686050"/>
                <a:gd name="connsiteY4" fmla="*/ 333375 h 848319"/>
                <a:gd name="connsiteX5" fmla="*/ 2686050 w 2686050"/>
                <a:gd name="connsiteY5" fmla="*/ 0 h 848319"/>
                <a:gd name="connsiteX0" fmla="*/ 0 w 2686050"/>
                <a:gd name="connsiteY0" fmla="*/ 438150 h 847744"/>
                <a:gd name="connsiteX1" fmla="*/ 600075 w 2686050"/>
                <a:gd name="connsiteY1" fmla="*/ 76200 h 847744"/>
                <a:gd name="connsiteX2" fmla="*/ 1123950 w 2686050"/>
                <a:gd name="connsiteY2" fmla="*/ 428625 h 847744"/>
                <a:gd name="connsiteX3" fmla="*/ 1657350 w 2686050"/>
                <a:gd name="connsiteY3" fmla="*/ 847725 h 847744"/>
                <a:gd name="connsiteX4" fmla="*/ 2190750 w 2686050"/>
                <a:gd name="connsiteY4" fmla="*/ 333375 h 847744"/>
                <a:gd name="connsiteX5" fmla="*/ 2686050 w 2686050"/>
                <a:gd name="connsiteY5" fmla="*/ 0 h 847744"/>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92 h 847791"/>
                <a:gd name="connsiteX1" fmla="*/ 600075 w 2686050"/>
                <a:gd name="connsiteY1" fmla="*/ 76242 h 847791"/>
                <a:gd name="connsiteX2" fmla="*/ 1123950 w 2686050"/>
                <a:gd name="connsiteY2" fmla="*/ 428667 h 847791"/>
                <a:gd name="connsiteX3" fmla="*/ 1657350 w 2686050"/>
                <a:gd name="connsiteY3" fmla="*/ 847767 h 847791"/>
                <a:gd name="connsiteX4" fmla="*/ 2190750 w 2686050"/>
                <a:gd name="connsiteY4" fmla="*/ 333417 h 847791"/>
                <a:gd name="connsiteX5" fmla="*/ 2686050 w 2686050"/>
                <a:gd name="connsiteY5" fmla="*/ 42 h 847791"/>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10961 w 2686050"/>
                <a:gd name="connsiteY1" fmla="*/ 10886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10961 w 2686050"/>
                <a:gd name="connsiteY1" fmla="*/ 10886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6050" h="847749">
                  <a:moveTo>
                    <a:pt x="0" y="438150"/>
                  </a:moveTo>
                  <a:cubicBezTo>
                    <a:pt x="203200" y="258762"/>
                    <a:pt x="423636" y="12474"/>
                    <a:pt x="610961" y="10886"/>
                  </a:cubicBezTo>
                  <a:cubicBezTo>
                    <a:pt x="798286" y="9299"/>
                    <a:pt x="965881" y="272824"/>
                    <a:pt x="1123950" y="428625"/>
                  </a:cubicBezTo>
                  <a:cubicBezTo>
                    <a:pt x="1282019" y="584426"/>
                    <a:pt x="1479550" y="844550"/>
                    <a:pt x="1657350" y="847725"/>
                  </a:cubicBezTo>
                  <a:cubicBezTo>
                    <a:pt x="1835150" y="850900"/>
                    <a:pt x="2033587" y="541338"/>
                    <a:pt x="2190750" y="333375"/>
                  </a:cubicBezTo>
                  <a:cubicBezTo>
                    <a:pt x="2319338" y="173037"/>
                    <a:pt x="2520950" y="15875"/>
                    <a:pt x="2686050" y="0"/>
                  </a:cubicBez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Light" panose="020B0402020203020204" pitchFamily="34" charset="77"/>
              </a:endParaRPr>
            </a:p>
          </p:txBody>
        </p:sp>
      </p:grpSp>
      <p:sp>
        <p:nvSpPr>
          <p:cNvPr id="4" name="TextBox 3">
            <a:extLst>
              <a:ext uri="{FF2B5EF4-FFF2-40B4-BE49-F238E27FC236}">
                <a16:creationId xmlns:a16="http://schemas.microsoft.com/office/drawing/2014/main" id="{FED65283-67BC-A0DE-015C-04126DB5BCA2}"/>
              </a:ext>
            </a:extLst>
          </p:cNvPr>
          <p:cNvSpPr txBox="1"/>
          <p:nvPr/>
        </p:nvSpPr>
        <p:spPr>
          <a:xfrm>
            <a:off x="10004740" y="119041"/>
            <a:ext cx="1327608" cy="369332"/>
          </a:xfrm>
          <a:prstGeom prst="rect">
            <a:avLst/>
          </a:prstGeom>
          <a:noFill/>
        </p:spPr>
        <p:txBody>
          <a:bodyPr wrap="none" rtlCol="0">
            <a:spAutoFit/>
          </a:bodyPr>
          <a:lstStyle/>
          <a:p>
            <a:pPr algn="l"/>
            <a:r>
              <a:rPr lang="en-US" dirty="0">
                <a:latin typeface="Avenir Light" panose="020B0402020203020204" pitchFamily="34" charset="77"/>
              </a:rPr>
              <a:t>Conclusion</a:t>
            </a:r>
          </a:p>
        </p:txBody>
      </p:sp>
    </p:spTree>
    <p:extLst>
      <p:ext uri="{BB962C8B-B14F-4D97-AF65-F5344CB8AC3E}">
        <p14:creationId xmlns:p14="http://schemas.microsoft.com/office/powerpoint/2010/main" val="185418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6" name="Picture 8" descr="This diagram shows how different sound frequencies are coded in the cochlea.">
            <a:extLst>
              <a:ext uri="{FF2B5EF4-FFF2-40B4-BE49-F238E27FC236}">
                <a16:creationId xmlns:a16="http://schemas.microsoft.com/office/drawing/2014/main" id="{7FB0646A-9840-6312-7A4C-97FD9F906C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858" t="26176" b="20402"/>
          <a:stretch/>
        </p:blipFill>
        <p:spPr bwMode="auto">
          <a:xfrm>
            <a:off x="4975417" y="1393902"/>
            <a:ext cx="5284932" cy="334536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043C0D5-8CCB-D2E7-1871-FF24E2D6BD16}"/>
              </a:ext>
            </a:extLst>
          </p:cNvPr>
          <p:cNvSpPr/>
          <p:nvPr/>
        </p:nvSpPr>
        <p:spPr>
          <a:xfrm>
            <a:off x="0" y="602673"/>
            <a:ext cx="12192000" cy="124692"/>
          </a:xfrm>
          <a:prstGeom prst="rect">
            <a:avLst/>
          </a:prstGeom>
          <a:solidFill>
            <a:srgbClr val="7030A0">
              <a:alpha val="6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6E6DA61-E95A-A507-9AF6-D9E94AD74DA6}"/>
              </a:ext>
            </a:extLst>
          </p:cNvPr>
          <p:cNvSpPr txBox="1"/>
          <p:nvPr/>
        </p:nvSpPr>
        <p:spPr>
          <a:xfrm>
            <a:off x="748148" y="119041"/>
            <a:ext cx="1288045" cy="369332"/>
          </a:xfrm>
          <a:prstGeom prst="rect">
            <a:avLst/>
          </a:prstGeom>
          <a:noFill/>
        </p:spPr>
        <p:txBody>
          <a:bodyPr wrap="none" rtlCol="0">
            <a:spAutoFit/>
          </a:bodyPr>
          <a:lstStyle/>
          <a:p>
            <a:pPr algn="l"/>
            <a:r>
              <a:rPr lang="en-US" dirty="0">
                <a:latin typeface="Avenir Light" panose="020B0402020203020204" pitchFamily="34" charset="77"/>
              </a:rPr>
              <a:t>Motivation</a:t>
            </a:r>
          </a:p>
        </p:txBody>
      </p:sp>
      <p:sp>
        <p:nvSpPr>
          <p:cNvPr id="8" name="TextBox 7">
            <a:extLst>
              <a:ext uri="{FF2B5EF4-FFF2-40B4-BE49-F238E27FC236}">
                <a16:creationId xmlns:a16="http://schemas.microsoft.com/office/drawing/2014/main" id="{C8FE1D1D-069B-91FA-2B17-0113E7FA62B3}"/>
              </a:ext>
            </a:extLst>
          </p:cNvPr>
          <p:cNvSpPr txBox="1"/>
          <p:nvPr/>
        </p:nvSpPr>
        <p:spPr>
          <a:xfrm>
            <a:off x="2978123" y="119041"/>
            <a:ext cx="596125" cy="369332"/>
          </a:xfrm>
          <a:prstGeom prst="rect">
            <a:avLst/>
          </a:prstGeom>
          <a:noFill/>
        </p:spPr>
        <p:txBody>
          <a:bodyPr wrap="none" rtlCol="0">
            <a:spAutoFit/>
          </a:bodyPr>
          <a:lstStyle/>
          <a:p>
            <a:pPr algn="l"/>
            <a:r>
              <a:rPr lang="en-US" dirty="0">
                <a:latin typeface="Avenir Light" panose="020B0402020203020204" pitchFamily="34" charset="77"/>
              </a:rPr>
              <a:t>Lyra</a:t>
            </a:r>
          </a:p>
        </p:txBody>
      </p:sp>
      <p:sp>
        <p:nvSpPr>
          <p:cNvPr id="9" name="TextBox 8">
            <a:extLst>
              <a:ext uri="{FF2B5EF4-FFF2-40B4-BE49-F238E27FC236}">
                <a16:creationId xmlns:a16="http://schemas.microsoft.com/office/drawing/2014/main" id="{A760B425-D642-0D07-8C04-E5DBC7E2F4CB}"/>
              </a:ext>
            </a:extLst>
          </p:cNvPr>
          <p:cNvSpPr txBox="1"/>
          <p:nvPr/>
        </p:nvSpPr>
        <p:spPr>
          <a:xfrm>
            <a:off x="4371215" y="119041"/>
            <a:ext cx="1962653" cy="400110"/>
          </a:xfrm>
          <a:prstGeom prst="rect">
            <a:avLst/>
          </a:prstGeom>
          <a:noFill/>
        </p:spPr>
        <p:txBody>
          <a:bodyPr wrap="none" rtlCol="0">
            <a:spAutoFit/>
          </a:bodyPr>
          <a:lstStyle/>
          <a:p>
            <a:pPr algn="l"/>
            <a:r>
              <a:rPr lang="en-US" sz="2000" b="1" dirty="0">
                <a:solidFill>
                  <a:schemeClr val="accent2">
                    <a:lumMod val="75000"/>
                  </a:schemeClr>
                </a:solidFill>
                <a:latin typeface="Avenir Light" panose="020B0402020203020204" pitchFamily="34" charset="77"/>
              </a:rPr>
              <a:t>Structural filters</a:t>
            </a:r>
          </a:p>
        </p:txBody>
      </p:sp>
      <p:sp>
        <p:nvSpPr>
          <p:cNvPr id="10" name="TextBox 9">
            <a:extLst>
              <a:ext uri="{FF2B5EF4-FFF2-40B4-BE49-F238E27FC236}">
                <a16:creationId xmlns:a16="http://schemas.microsoft.com/office/drawing/2014/main" id="{D9DE9658-E6B5-3E50-5F82-A0486B89DFB4}"/>
              </a:ext>
            </a:extLst>
          </p:cNvPr>
          <p:cNvSpPr txBox="1"/>
          <p:nvPr/>
        </p:nvSpPr>
        <p:spPr>
          <a:xfrm>
            <a:off x="7242826" y="119041"/>
            <a:ext cx="1819985" cy="369332"/>
          </a:xfrm>
          <a:prstGeom prst="rect">
            <a:avLst/>
          </a:prstGeom>
          <a:noFill/>
        </p:spPr>
        <p:txBody>
          <a:bodyPr wrap="none" rtlCol="0">
            <a:spAutoFit/>
          </a:bodyPr>
          <a:lstStyle/>
          <a:p>
            <a:pPr algn="l"/>
            <a:r>
              <a:rPr lang="en-US" dirty="0">
                <a:latin typeface="Avenir Light" panose="020B0402020203020204" pitchFamily="34" charset="77"/>
              </a:rPr>
              <a:t>Feasibility study</a:t>
            </a:r>
          </a:p>
        </p:txBody>
      </p:sp>
      <p:sp>
        <p:nvSpPr>
          <p:cNvPr id="2" name="Rectangle 1">
            <a:extLst>
              <a:ext uri="{FF2B5EF4-FFF2-40B4-BE49-F238E27FC236}">
                <a16:creationId xmlns:a16="http://schemas.microsoft.com/office/drawing/2014/main" id="{FC1D61B7-9C6D-99A5-030D-683AA76E8342}"/>
              </a:ext>
            </a:extLst>
          </p:cNvPr>
          <p:cNvSpPr/>
          <p:nvPr/>
        </p:nvSpPr>
        <p:spPr>
          <a:xfrm>
            <a:off x="4321603" y="561687"/>
            <a:ext cx="2036193" cy="81971"/>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9FCC90F5-A4F2-35D4-08A5-64DDC81DA202}"/>
              </a:ext>
            </a:extLst>
          </p:cNvPr>
          <p:cNvSpPr>
            <a:spLocks noGrp="1"/>
          </p:cNvSpPr>
          <p:nvPr>
            <p:ph type="dt" sz="half" idx="10"/>
          </p:nvPr>
        </p:nvSpPr>
        <p:spPr/>
        <p:txBody>
          <a:bodyPr/>
          <a:lstStyle/>
          <a:p>
            <a:fld id="{24C63E56-6D21-DD46-89C4-7E9EB10D38A0}" type="datetime1">
              <a:rPr lang="en-US" smtClean="0"/>
              <a:t>5/10/23</a:t>
            </a:fld>
            <a:endParaRPr lang="en-US"/>
          </a:p>
        </p:txBody>
      </p:sp>
      <p:sp>
        <p:nvSpPr>
          <p:cNvPr id="12" name="Slide Number Placeholder 11">
            <a:extLst>
              <a:ext uri="{FF2B5EF4-FFF2-40B4-BE49-F238E27FC236}">
                <a16:creationId xmlns:a16="http://schemas.microsoft.com/office/drawing/2014/main" id="{11303636-5209-BCC9-175A-68EFF6BCE4C6}"/>
              </a:ext>
            </a:extLst>
          </p:cNvPr>
          <p:cNvSpPr>
            <a:spLocks noGrp="1"/>
          </p:cNvSpPr>
          <p:nvPr>
            <p:ph type="sldNum" sz="quarter" idx="12"/>
          </p:nvPr>
        </p:nvSpPr>
        <p:spPr/>
        <p:txBody>
          <a:bodyPr/>
          <a:lstStyle/>
          <a:p>
            <a:fld id="{B9AA8E4F-4E37-A645-924F-A3490AA4C4C1}" type="slidenum">
              <a:rPr lang="en-US" smtClean="0"/>
              <a:t>29</a:t>
            </a:fld>
            <a:endParaRPr lang="en-US"/>
          </a:p>
        </p:txBody>
      </p:sp>
      <p:pic>
        <p:nvPicPr>
          <p:cNvPr id="19458" name="Picture 2" descr="Tinnitus. Damaged hair cells inside cochlea. Illustration showing tinnitus. Damaged hair cells inside cochlea, labeled royalty free illustration">
            <a:extLst>
              <a:ext uri="{FF2B5EF4-FFF2-40B4-BE49-F238E27FC236}">
                <a16:creationId xmlns:a16="http://schemas.microsoft.com/office/drawing/2014/main" id="{300C011F-256B-6202-2A82-0F3FA2FCAB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187" t="17849" r="25501" b="48534"/>
          <a:stretch/>
        </p:blipFill>
        <p:spPr bwMode="auto">
          <a:xfrm>
            <a:off x="1138919" y="2442116"/>
            <a:ext cx="1839204" cy="150541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DDBBF564-0CFF-04E4-6EFB-F65FC41A6403}"/>
              </a:ext>
            </a:extLst>
          </p:cNvPr>
          <p:cNvCxnSpPr>
            <a:cxnSpLocks/>
          </p:cNvCxnSpPr>
          <p:nvPr/>
        </p:nvCxnSpPr>
        <p:spPr>
          <a:xfrm flipV="1">
            <a:off x="2397512" y="2776654"/>
            <a:ext cx="2486722" cy="758283"/>
          </a:xfrm>
          <a:prstGeom prst="straightConnector1">
            <a:avLst/>
          </a:prstGeom>
          <a:ln w="22225">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539FAF12-BDA6-1EF4-DB14-2EC1A2A7564F}"/>
              </a:ext>
            </a:extLst>
          </p:cNvPr>
          <p:cNvSpPr txBox="1"/>
          <p:nvPr/>
        </p:nvSpPr>
        <p:spPr>
          <a:xfrm rot="20490988">
            <a:off x="3110780" y="2660448"/>
            <a:ext cx="1221809" cy="461665"/>
          </a:xfrm>
          <a:prstGeom prst="rect">
            <a:avLst/>
          </a:prstGeom>
          <a:noFill/>
        </p:spPr>
        <p:txBody>
          <a:bodyPr wrap="none" rtlCol="0">
            <a:spAutoFit/>
          </a:bodyPr>
          <a:lstStyle/>
          <a:p>
            <a:pPr algn="l"/>
            <a:r>
              <a:rPr lang="en-US" sz="2400" dirty="0">
                <a:latin typeface="Avenir Light" panose="020B0402020203020204" pitchFamily="34" charset="77"/>
              </a:rPr>
              <a:t>Expand</a:t>
            </a:r>
          </a:p>
        </p:txBody>
      </p:sp>
      <p:grpSp>
        <p:nvGrpSpPr>
          <p:cNvPr id="22" name="Group 21">
            <a:extLst>
              <a:ext uri="{FF2B5EF4-FFF2-40B4-BE49-F238E27FC236}">
                <a16:creationId xmlns:a16="http://schemas.microsoft.com/office/drawing/2014/main" id="{9C3E2C3F-3A57-DA9B-1F2C-7AC8A8C4665A}"/>
              </a:ext>
            </a:extLst>
          </p:cNvPr>
          <p:cNvGrpSpPr/>
          <p:nvPr/>
        </p:nvGrpSpPr>
        <p:grpSpPr>
          <a:xfrm>
            <a:off x="5531599" y="2503453"/>
            <a:ext cx="3238524" cy="546401"/>
            <a:chOff x="5961232" y="2850463"/>
            <a:chExt cx="3339273" cy="999820"/>
          </a:xfrm>
        </p:grpSpPr>
        <p:sp>
          <p:nvSpPr>
            <p:cNvPr id="23" name="Freeform 22">
              <a:extLst>
                <a:ext uri="{FF2B5EF4-FFF2-40B4-BE49-F238E27FC236}">
                  <a16:creationId xmlns:a16="http://schemas.microsoft.com/office/drawing/2014/main" id="{129BF31E-BB73-F629-C4FF-8E0B0D61C77D}"/>
                </a:ext>
              </a:extLst>
            </p:cNvPr>
            <p:cNvSpPr/>
            <p:nvPr/>
          </p:nvSpPr>
          <p:spPr>
            <a:xfrm rot="10800000">
              <a:off x="5961232" y="2855165"/>
              <a:ext cx="3339273" cy="995118"/>
            </a:xfrm>
            <a:custGeom>
              <a:avLst/>
              <a:gdLst>
                <a:gd name="connsiteX0" fmla="*/ 0 w 2686050"/>
                <a:gd name="connsiteY0" fmla="*/ 438150 h 848196"/>
                <a:gd name="connsiteX1" fmla="*/ 600075 w 2686050"/>
                <a:gd name="connsiteY1" fmla="*/ 76200 h 848196"/>
                <a:gd name="connsiteX2" fmla="*/ 1162050 w 2686050"/>
                <a:gd name="connsiteY2" fmla="*/ 419100 h 848196"/>
                <a:gd name="connsiteX3" fmla="*/ 1685925 w 2686050"/>
                <a:gd name="connsiteY3" fmla="*/ 847725 h 848196"/>
                <a:gd name="connsiteX4" fmla="*/ 2190750 w 2686050"/>
                <a:gd name="connsiteY4" fmla="*/ 333375 h 848196"/>
                <a:gd name="connsiteX5" fmla="*/ 2686050 w 2686050"/>
                <a:gd name="connsiteY5" fmla="*/ 0 h 848196"/>
                <a:gd name="connsiteX0" fmla="*/ 0 w 2686050"/>
                <a:gd name="connsiteY0" fmla="*/ 438150 h 848319"/>
                <a:gd name="connsiteX1" fmla="*/ 600075 w 2686050"/>
                <a:gd name="connsiteY1" fmla="*/ 76200 h 848319"/>
                <a:gd name="connsiteX2" fmla="*/ 1123950 w 2686050"/>
                <a:gd name="connsiteY2" fmla="*/ 428625 h 848319"/>
                <a:gd name="connsiteX3" fmla="*/ 1685925 w 2686050"/>
                <a:gd name="connsiteY3" fmla="*/ 847725 h 848319"/>
                <a:gd name="connsiteX4" fmla="*/ 2190750 w 2686050"/>
                <a:gd name="connsiteY4" fmla="*/ 333375 h 848319"/>
                <a:gd name="connsiteX5" fmla="*/ 2686050 w 2686050"/>
                <a:gd name="connsiteY5" fmla="*/ 0 h 848319"/>
                <a:gd name="connsiteX0" fmla="*/ 0 w 2686050"/>
                <a:gd name="connsiteY0" fmla="*/ 438150 h 848319"/>
                <a:gd name="connsiteX1" fmla="*/ 600075 w 2686050"/>
                <a:gd name="connsiteY1" fmla="*/ 76200 h 848319"/>
                <a:gd name="connsiteX2" fmla="*/ 1123950 w 2686050"/>
                <a:gd name="connsiteY2" fmla="*/ 428625 h 848319"/>
                <a:gd name="connsiteX3" fmla="*/ 1657350 w 2686050"/>
                <a:gd name="connsiteY3" fmla="*/ 847725 h 848319"/>
                <a:gd name="connsiteX4" fmla="*/ 2190750 w 2686050"/>
                <a:gd name="connsiteY4" fmla="*/ 333375 h 848319"/>
                <a:gd name="connsiteX5" fmla="*/ 2686050 w 2686050"/>
                <a:gd name="connsiteY5" fmla="*/ 0 h 848319"/>
                <a:gd name="connsiteX0" fmla="*/ 0 w 2686050"/>
                <a:gd name="connsiteY0" fmla="*/ 438150 h 847744"/>
                <a:gd name="connsiteX1" fmla="*/ 600075 w 2686050"/>
                <a:gd name="connsiteY1" fmla="*/ 76200 h 847744"/>
                <a:gd name="connsiteX2" fmla="*/ 1123950 w 2686050"/>
                <a:gd name="connsiteY2" fmla="*/ 428625 h 847744"/>
                <a:gd name="connsiteX3" fmla="*/ 1657350 w 2686050"/>
                <a:gd name="connsiteY3" fmla="*/ 847725 h 847744"/>
                <a:gd name="connsiteX4" fmla="*/ 2190750 w 2686050"/>
                <a:gd name="connsiteY4" fmla="*/ 333375 h 847744"/>
                <a:gd name="connsiteX5" fmla="*/ 2686050 w 2686050"/>
                <a:gd name="connsiteY5" fmla="*/ 0 h 847744"/>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92 h 847791"/>
                <a:gd name="connsiteX1" fmla="*/ 600075 w 2686050"/>
                <a:gd name="connsiteY1" fmla="*/ 76242 h 847791"/>
                <a:gd name="connsiteX2" fmla="*/ 1123950 w 2686050"/>
                <a:gd name="connsiteY2" fmla="*/ 428667 h 847791"/>
                <a:gd name="connsiteX3" fmla="*/ 1657350 w 2686050"/>
                <a:gd name="connsiteY3" fmla="*/ 847767 h 847791"/>
                <a:gd name="connsiteX4" fmla="*/ 2190750 w 2686050"/>
                <a:gd name="connsiteY4" fmla="*/ 333417 h 847791"/>
                <a:gd name="connsiteX5" fmla="*/ 2686050 w 2686050"/>
                <a:gd name="connsiteY5" fmla="*/ 42 h 847791"/>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771557"/>
                <a:gd name="connsiteX1" fmla="*/ 600075 w 2686050"/>
                <a:gd name="connsiteY1" fmla="*/ 76200 h 771557"/>
                <a:gd name="connsiteX2" fmla="*/ 1123950 w 2686050"/>
                <a:gd name="connsiteY2" fmla="*/ 428625 h 771557"/>
                <a:gd name="connsiteX3" fmla="*/ 1657350 w 2686050"/>
                <a:gd name="connsiteY3" fmla="*/ 771525 h 771557"/>
                <a:gd name="connsiteX4" fmla="*/ 2190750 w 2686050"/>
                <a:gd name="connsiteY4" fmla="*/ 333375 h 771557"/>
                <a:gd name="connsiteX5" fmla="*/ 2686050 w 2686050"/>
                <a:gd name="connsiteY5" fmla="*/ 0 h 771557"/>
                <a:gd name="connsiteX0" fmla="*/ 0 w 2686050"/>
                <a:gd name="connsiteY0" fmla="*/ 438150 h 771557"/>
                <a:gd name="connsiteX1" fmla="*/ 600075 w 2686050"/>
                <a:gd name="connsiteY1" fmla="*/ 76200 h 771557"/>
                <a:gd name="connsiteX2" fmla="*/ 1123950 w 2686050"/>
                <a:gd name="connsiteY2" fmla="*/ 428625 h 771557"/>
                <a:gd name="connsiteX3" fmla="*/ 1657350 w 2686050"/>
                <a:gd name="connsiteY3" fmla="*/ 771525 h 771557"/>
                <a:gd name="connsiteX4" fmla="*/ 2190750 w 2686050"/>
                <a:gd name="connsiteY4" fmla="*/ 333375 h 771557"/>
                <a:gd name="connsiteX5" fmla="*/ 2686050 w 2686050"/>
                <a:gd name="connsiteY5" fmla="*/ 0 h 771557"/>
                <a:gd name="connsiteX0" fmla="*/ 0 w 2686050"/>
                <a:gd name="connsiteY0" fmla="*/ 438150 h 771557"/>
                <a:gd name="connsiteX1" fmla="*/ 600075 w 2686050"/>
                <a:gd name="connsiteY1" fmla="*/ 21771 h 771557"/>
                <a:gd name="connsiteX2" fmla="*/ 1123950 w 2686050"/>
                <a:gd name="connsiteY2" fmla="*/ 428625 h 771557"/>
                <a:gd name="connsiteX3" fmla="*/ 1657350 w 2686050"/>
                <a:gd name="connsiteY3" fmla="*/ 771525 h 771557"/>
                <a:gd name="connsiteX4" fmla="*/ 2190750 w 2686050"/>
                <a:gd name="connsiteY4" fmla="*/ 333375 h 771557"/>
                <a:gd name="connsiteX5" fmla="*/ 2686050 w 2686050"/>
                <a:gd name="connsiteY5" fmla="*/ 0 h 771557"/>
                <a:gd name="connsiteX0" fmla="*/ 0 w 2686050"/>
                <a:gd name="connsiteY0" fmla="*/ 438150 h 864076"/>
                <a:gd name="connsiteX1" fmla="*/ 600075 w 2686050"/>
                <a:gd name="connsiteY1" fmla="*/ 21771 h 864076"/>
                <a:gd name="connsiteX2" fmla="*/ 1123950 w 2686050"/>
                <a:gd name="connsiteY2" fmla="*/ 428625 h 864076"/>
                <a:gd name="connsiteX3" fmla="*/ 1657350 w 2686050"/>
                <a:gd name="connsiteY3" fmla="*/ 864053 h 864076"/>
                <a:gd name="connsiteX4" fmla="*/ 2190750 w 2686050"/>
                <a:gd name="connsiteY4" fmla="*/ 333375 h 864076"/>
                <a:gd name="connsiteX5" fmla="*/ 2686050 w 2686050"/>
                <a:gd name="connsiteY5" fmla="*/ 0 h 864076"/>
                <a:gd name="connsiteX0" fmla="*/ 0 w 2686050"/>
                <a:gd name="connsiteY0" fmla="*/ 438150 h 864076"/>
                <a:gd name="connsiteX1" fmla="*/ 600075 w 2686050"/>
                <a:gd name="connsiteY1" fmla="*/ 21771 h 864076"/>
                <a:gd name="connsiteX2" fmla="*/ 1123950 w 2686050"/>
                <a:gd name="connsiteY2" fmla="*/ 428625 h 864076"/>
                <a:gd name="connsiteX3" fmla="*/ 1657350 w 2686050"/>
                <a:gd name="connsiteY3" fmla="*/ 864053 h 864076"/>
                <a:gd name="connsiteX4" fmla="*/ 2190750 w 2686050"/>
                <a:gd name="connsiteY4" fmla="*/ 333375 h 864076"/>
                <a:gd name="connsiteX5" fmla="*/ 2686050 w 2686050"/>
                <a:gd name="connsiteY5" fmla="*/ 0 h 86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6050" h="864076">
                  <a:moveTo>
                    <a:pt x="0" y="438150"/>
                  </a:moveTo>
                  <a:cubicBezTo>
                    <a:pt x="203200" y="258762"/>
                    <a:pt x="412750" y="23359"/>
                    <a:pt x="600075" y="21771"/>
                  </a:cubicBezTo>
                  <a:cubicBezTo>
                    <a:pt x="787400" y="20184"/>
                    <a:pt x="969509" y="293688"/>
                    <a:pt x="1123950" y="428625"/>
                  </a:cubicBezTo>
                  <a:cubicBezTo>
                    <a:pt x="1278391" y="563562"/>
                    <a:pt x="1479550" y="860878"/>
                    <a:pt x="1657350" y="864053"/>
                  </a:cubicBezTo>
                  <a:cubicBezTo>
                    <a:pt x="1835150" y="867228"/>
                    <a:pt x="2033587" y="541338"/>
                    <a:pt x="2190750" y="333375"/>
                  </a:cubicBezTo>
                  <a:cubicBezTo>
                    <a:pt x="2319338" y="173037"/>
                    <a:pt x="2520950" y="15875"/>
                    <a:pt x="2686050" y="0"/>
                  </a:cubicBez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Light" panose="020B0402020203020204" pitchFamily="34" charset="77"/>
              </a:endParaRPr>
            </a:p>
          </p:txBody>
        </p:sp>
        <p:sp>
          <p:nvSpPr>
            <p:cNvPr id="24" name="Freeform 23">
              <a:extLst>
                <a:ext uri="{FF2B5EF4-FFF2-40B4-BE49-F238E27FC236}">
                  <a16:creationId xmlns:a16="http://schemas.microsoft.com/office/drawing/2014/main" id="{65EB152E-9E7E-190C-7BB0-5CE5D753A135}"/>
                </a:ext>
              </a:extLst>
            </p:cNvPr>
            <p:cNvSpPr/>
            <p:nvPr/>
          </p:nvSpPr>
          <p:spPr>
            <a:xfrm rot="10800000" flipV="1">
              <a:off x="5961232" y="2850463"/>
              <a:ext cx="3339273" cy="976315"/>
            </a:xfrm>
            <a:custGeom>
              <a:avLst/>
              <a:gdLst>
                <a:gd name="connsiteX0" fmla="*/ 0 w 2686050"/>
                <a:gd name="connsiteY0" fmla="*/ 438150 h 848196"/>
                <a:gd name="connsiteX1" fmla="*/ 600075 w 2686050"/>
                <a:gd name="connsiteY1" fmla="*/ 76200 h 848196"/>
                <a:gd name="connsiteX2" fmla="*/ 1162050 w 2686050"/>
                <a:gd name="connsiteY2" fmla="*/ 419100 h 848196"/>
                <a:gd name="connsiteX3" fmla="*/ 1685925 w 2686050"/>
                <a:gd name="connsiteY3" fmla="*/ 847725 h 848196"/>
                <a:gd name="connsiteX4" fmla="*/ 2190750 w 2686050"/>
                <a:gd name="connsiteY4" fmla="*/ 333375 h 848196"/>
                <a:gd name="connsiteX5" fmla="*/ 2686050 w 2686050"/>
                <a:gd name="connsiteY5" fmla="*/ 0 h 848196"/>
                <a:gd name="connsiteX0" fmla="*/ 0 w 2686050"/>
                <a:gd name="connsiteY0" fmla="*/ 438150 h 848319"/>
                <a:gd name="connsiteX1" fmla="*/ 600075 w 2686050"/>
                <a:gd name="connsiteY1" fmla="*/ 76200 h 848319"/>
                <a:gd name="connsiteX2" fmla="*/ 1123950 w 2686050"/>
                <a:gd name="connsiteY2" fmla="*/ 428625 h 848319"/>
                <a:gd name="connsiteX3" fmla="*/ 1685925 w 2686050"/>
                <a:gd name="connsiteY3" fmla="*/ 847725 h 848319"/>
                <a:gd name="connsiteX4" fmla="*/ 2190750 w 2686050"/>
                <a:gd name="connsiteY4" fmla="*/ 333375 h 848319"/>
                <a:gd name="connsiteX5" fmla="*/ 2686050 w 2686050"/>
                <a:gd name="connsiteY5" fmla="*/ 0 h 848319"/>
                <a:gd name="connsiteX0" fmla="*/ 0 w 2686050"/>
                <a:gd name="connsiteY0" fmla="*/ 438150 h 848319"/>
                <a:gd name="connsiteX1" fmla="*/ 600075 w 2686050"/>
                <a:gd name="connsiteY1" fmla="*/ 76200 h 848319"/>
                <a:gd name="connsiteX2" fmla="*/ 1123950 w 2686050"/>
                <a:gd name="connsiteY2" fmla="*/ 428625 h 848319"/>
                <a:gd name="connsiteX3" fmla="*/ 1657350 w 2686050"/>
                <a:gd name="connsiteY3" fmla="*/ 847725 h 848319"/>
                <a:gd name="connsiteX4" fmla="*/ 2190750 w 2686050"/>
                <a:gd name="connsiteY4" fmla="*/ 333375 h 848319"/>
                <a:gd name="connsiteX5" fmla="*/ 2686050 w 2686050"/>
                <a:gd name="connsiteY5" fmla="*/ 0 h 848319"/>
                <a:gd name="connsiteX0" fmla="*/ 0 w 2686050"/>
                <a:gd name="connsiteY0" fmla="*/ 438150 h 847744"/>
                <a:gd name="connsiteX1" fmla="*/ 600075 w 2686050"/>
                <a:gd name="connsiteY1" fmla="*/ 76200 h 847744"/>
                <a:gd name="connsiteX2" fmla="*/ 1123950 w 2686050"/>
                <a:gd name="connsiteY2" fmla="*/ 428625 h 847744"/>
                <a:gd name="connsiteX3" fmla="*/ 1657350 w 2686050"/>
                <a:gd name="connsiteY3" fmla="*/ 847725 h 847744"/>
                <a:gd name="connsiteX4" fmla="*/ 2190750 w 2686050"/>
                <a:gd name="connsiteY4" fmla="*/ 333375 h 847744"/>
                <a:gd name="connsiteX5" fmla="*/ 2686050 w 2686050"/>
                <a:gd name="connsiteY5" fmla="*/ 0 h 847744"/>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92 h 847791"/>
                <a:gd name="connsiteX1" fmla="*/ 600075 w 2686050"/>
                <a:gd name="connsiteY1" fmla="*/ 76242 h 847791"/>
                <a:gd name="connsiteX2" fmla="*/ 1123950 w 2686050"/>
                <a:gd name="connsiteY2" fmla="*/ 428667 h 847791"/>
                <a:gd name="connsiteX3" fmla="*/ 1657350 w 2686050"/>
                <a:gd name="connsiteY3" fmla="*/ 847767 h 847791"/>
                <a:gd name="connsiteX4" fmla="*/ 2190750 w 2686050"/>
                <a:gd name="connsiteY4" fmla="*/ 333417 h 847791"/>
                <a:gd name="connsiteX5" fmla="*/ 2686050 w 2686050"/>
                <a:gd name="connsiteY5" fmla="*/ 42 h 847791"/>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10961 w 2686050"/>
                <a:gd name="connsiteY1" fmla="*/ 10886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10961 w 2686050"/>
                <a:gd name="connsiteY1" fmla="*/ 10886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6050" h="847749">
                  <a:moveTo>
                    <a:pt x="0" y="438150"/>
                  </a:moveTo>
                  <a:cubicBezTo>
                    <a:pt x="203200" y="258762"/>
                    <a:pt x="423636" y="12474"/>
                    <a:pt x="610961" y="10886"/>
                  </a:cubicBezTo>
                  <a:cubicBezTo>
                    <a:pt x="798286" y="9299"/>
                    <a:pt x="965881" y="272824"/>
                    <a:pt x="1123950" y="428625"/>
                  </a:cubicBezTo>
                  <a:cubicBezTo>
                    <a:pt x="1282019" y="584426"/>
                    <a:pt x="1479550" y="844550"/>
                    <a:pt x="1657350" y="847725"/>
                  </a:cubicBezTo>
                  <a:cubicBezTo>
                    <a:pt x="1835150" y="850900"/>
                    <a:pt x="2033587" y="541338"/>
                    <a:pt x="2190750" y="333375"/>
                  </a:cubicBezTo>
                  <a:cubicBezTo>
                    <a:pt x="2319338" y="173037"/>
                    <a:pt x="2520950" y="15875"/>
                    <a:pt x="2686050" y="0"/>
                  </a:cubicBez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Light" panose="020B0402020203020204" pitchFamily="34" charset="77"/>
              </a:endParaRPr>
            </a:p>
          </p:txBody>
        </p:sp>
      </p:grpSp>
      <p:sp>
        <p:nvSpPr>
          <p:cNvPr id="25" name="TextBox 24">
            <a:extLst>
              <a:ext uri="{FF2B5EF4-FFF2-40B4-BE49-F238E27FC236}">
                <a16:creationId xmlns:a16="http://schemas.microsoft.com/office/drawing/2014/main" id="{7C7AB411-D769-2A2E-7264-0B70819BA872}"/>
              </a:ext>
            </a:extLst>
          </p:cNvPr>
          <p:cNvSpPr txBox="1"/>
          <p:nvPr/>
        </p:nvSpPr>
        <p:spPr>
          <a:xfrm>
            <a:off x="10004740" y="119041"/>
            <a:ext cx="1327608" cy="369332"/>
          </a:xfrm>
          <a:prstGeom prst="rect">
            <a:avLst/>
          </a:prstGeom>
          <a:noFill/>
        </p:spPr>
        <p:txBody>
          <a:bodyPr wrap="none" rtlCol="0">
            <a:spAutoFit/>
          </a:bodyPr>
          <a:lstStyle/>
          <a:p>
            <a:pPr algn="l"/>
            <a:r>
              <a:rPr lang="en-US" dirty="0">
                <a:latin typeface="Avenir Light" panose="020B0402020203020204" pitchFamily="34" charset="77"/>
              </a:rPr>
              <a:t>Conclusion</a:t>
            </a:r>
          </a:p>
        </p:txBody>
      </p:sp>
    </p:spTree>
    <p:extLst>
      <p:ext uri="{BB962C8B-B14F-4D97-AF65-F5344CB8AC3E}">
        <p14:creationId xmlns:p14="http://schemas.microsoft.com/office/powerpoint/2010/main" val="1052777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28048B-0648-0777-7572-CF64818B2DD6}"/>
              </a:ext>
            </a:extLst>
          </p:cNvPr>
          <p:cNvSpPr>
            <a:spLocks noGrp="1"/>
          </p:cNvSpPr>
          <p:nvPr>
            <p:ph type="dt" sz="half" idx="10"/>
          </p:nvPr>
        </p:nvSpPr>
        <p:spPr/>
        <p:txBody>
          <a:bodyPr/>
          <a:lstStyle/>
          <a:p>
            <a:fld id="{D833B44F-8A95-5848-AE5D-95A3F0D117F6}" type="datetime1">
              <a:rPr lang="en-US" smtClean="0"/>
              <a:t>5/10/23</a:t>
            </a:fld>
            <a:endParaRPr lang="en-US"/>
          </a:p>
        </p:txBody>
      </p:sp>
      <p:sp>
        <p:nvSpPr>
          <p:cNvPr id="3" name="Slide Number Placeholder 2">
            <a:extLst>
              <a:ext uri="{FF2B5EF4-FFF2-40B4-BE49-F238E27FC236}">
                <a16:creationId xmlns:a16="http://schemas.microsoft.com/office/drawing/2014/main" id="{8FB351D0-F6DB-8DF6-F178-87C515497D32}"/>
              </a:ext>
            </a:extLst>
          </p:cNvPr>
          <p:cNvSpPr>
            <a:spLocks noGrp="1"/>
          </p:cNvSpPr>
          <p:nvPr>
            <p:ph type="sldNum" sz="quarter" idx="12"/>
          </p:nvPr>
        </p:nvSpPr>
        <p:spPr/>
        <p:txBody>
          <a:bodyPr/>
          <a:lstStyle/>
          <a:p>
            <a:fld id="{B9AA8E4F-4E37-A645-924F-A3490AA4C4C1}" type="slidenum">
              <a:rPr lang="en-US" smtClean="0"/>
              <a:t>3</a:t>
            </a:fld>
            <a:endParaRPr lang="en-US"/>
          </a:p>
        </p:txBody>
      </p:sp>
      <p:pic>
        <p:nvPicPr>
          <p:cNvPr id="7" name="ambient_sounds">
            <a:hlinkClick r:id="" action="ppaction://media"/>
            <a:extLst>
              <a:ext uri="{FF2B5EF4-FFF2-40B4-BE49-F238E27FC236}">
                <a16:creationId xmlns:a16="http://schemas.microsoft.com/office/drawing/2014/main" id="{0E25F0C9-9F6B-F42E-1446-C980AEC40899}"/>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1">
                <a:tint val="45000"/>
                <a:satMod val="400000"/>
              </a:schemeClr>
            </a:duotone>
          </a:blip>
          <a:stretch>
            <a:fillRect/>
          </a:stretch>
        </p:blipFill>
        <p:spPr>
          <a:xfrm>
            <a:off x="1276477" y="2265603"/>
            <a:ext cx="590669" cy="5906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546F8A45-84DC-9CB9-66DD-6F3049548C97}"/>
              </a:ext>
            </a:extLst>
          </p:cNvPr>
          <p:cNvSpPr txBox="1"/>
          <p:nvPr/>
        </p:nvSpPr>
        <p:spPr>
          <a:xfrm>
            <a:off x="497927" y="2991116"/>
            <a:ext cx="2228752" cy="369332"/>
          </a:xfrm>
          <a:prstGeom prst="rect">
            <a:avLst/>
          </a:prstGeom>
          <a:noFill/>
        </p:spPr>
        <p:txBody>
          <a:bodyPr wrap="none" rtlCol="0">
            <a:spAutoFit/>
          </a:bodyPr>
          <a:lstStyle/>
          <a:p>
            <a:pPr algn="l"/>
            <a:r>
              <a:rPr lang="en-US" dirty="0">
                <a:latin typeface="Avenir Light" panose="020B0402020203020204" pitchFamily="34" charset="77"/>
              </a:rPr>
              <a:t>Click to play sounds</a:t>
            </a:r>
          </a:p>
        </p:txBody>
      </p:sp>
      <p:sp>
        <p:nvSpPr>
          <p:cNvPr id="9" name="Rectangle 8">
            <a:extLst>
              <a:ext uri="{FF2B5EF4-FFF2-40B4-BE49-F238E27FC236}">
                <a16:creationId xmlns:a16="http://schemas.microsoft.com/office/drawing/2014/main" id="{EB47D4FE-BBAB-DBFE-7C93-14AF7FDC7197}"/>
              </a:ext>
            </a:extLst>
          </p:cNvPr>
          <p:cNvSpPr/>
          <p:nvPr/>
        </p:nvSpPr>
        <p:spPr>
          <a:xfrm>
            <a:off x="0" y="602673"/>
            <a:ext cx="12192000" cy="124692"/>
          </a:xfrm>
          <a:prstGeom prst="rect">
            <a:avLst/>
          </a:prstGeom>
          <a:solidFill>
            <a:srgbClr val="7030A0">
              <a:alpha val="6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78AE62B-BD38-BEE7-DB7B-090B9F35CA80}"/>
              </a:ext>
            </a:extLst>
          </p:cNvPr>
          <p:cNvSpPr txBox="1"/>
          <p:nvPr/>
        </p:nvSpPr>
        <p:spPr>
          <a:xfrm>
            <a:off x="714695" y="119041"/>
            <a:ext cx="1406667" cy="400110"/>
          </a:xfrm>
          <a:prstGeom prst="rect">
            <a:avLst/>
          </a:prstGeom>
          <a:noFill/>
        </p:spPr>
        <p:txBody>
          <a:bodyPr wrap="none" rtlCol="0">
            <a:spAutoFit/>
          </a:bodyPr>
          <a:lstStyle/>
          <a:p>
            <a:pPr algn="l"/>
            <a:r>
              <a:rPr lang="en-US" sz="2000" b="1" dirty="0">
                <a:solidFill>
                  <a:schemeClr val="accent2">
                    <a:lumMod val="75000"/>
                  </a:schemeClr>
                </a:solidFill>
                <a:latin typeface="Avenir Light" panose="020B0402020203020204" pitchFamily="34" charset="77"/>
              </a:rPr>
              <a:t>Motivation</a:t>
            </a:r>
          </a:p>
        </p:txBody>
      </p:sp>
      <p:sp>
        <p:nvSpPr>
          <p:cNvPr id="11" name="TextBox 10">
            <a:extLst>
              <a:ext uri="{FF2B5EF4-FFF2-40B4-BE49-F238E27FC236}">
                <a16:creationId xmlns:a16="http://schemas.microsoft.com/office/drawing/2014/main" id="{68CF6EBF-875B-7618-BD1A-10D1B62D8C4F}"/>
              </a:ext>
            </a:extLst>
          </p:cNvPr>
          <p:cNvSpPr txBox="1"/>
          <p:nvPr/>
        </p:nvSpPr>
        <p:spPr>
          <a:xfrm>
            <a:off x="2978123" y="119041"/>
            <a:ext cx="596125" cy="369332"/>
          </a:xfrm>
          <a:prstGeom prst="rect">
            <a:avLst/>
          </a:prstGeom>
          <a:noFill/>
        </p:spPr>
        <p:txBody>
          <a:bodyPr wrap="none" rtlCol="0">
            <a:spAutoFit/>
          </a:bodyPr>
          <a:lstStyle/>
          <a:p>
            <a:pPr algn="l"/>
            <a:r>
              <a:rPr lang="en-US" dirty="0">
                <a:latin typeface="Avenir Light" panose="020B0402020203020204" pitchFamily="34" charset="77"/>
              </a:rPr>
              <a:t>Lyra</a:t>
            </a:r>
          </a:p>
        </p:txBody>
      </p:sp>
      <p:sp>
        <p:nvSpPr>
          <p:cNvPr id="12" name="TextBox 11">
            <a:extLst>
              <a:ext uri="{FF2B5EF4-FFF2-40B4-BE49-F238E27FC236}">
                <a16:creationId xmlns:a16="http://schemas.microsoft.com/office/drawing/2014/main" id="{60966DAD-70D5-4300-F0A3-FD96DF8D604D}"/>
              </a:ext>
            </a:extLst>
          </p:cNvPr>
          <p:cNvSpPr txBox="1"/>
          <p:nvPr/>
        </p:nvSpPr>
        <p:spPr>
          <a:xfrm>
            <a:off x="4516178" y="119041"/>
            <a:ext cx="1784719" cy="369332"/>
          </a:xfrm>
          <a:prstGeom prst="rect">
            <a:avLst/>
          </a:prstGeom>
          <a:noFill/>
        </p:spPr>
        <p:txBody>
          <a:bodyPr wrap="none" rtlCol="0">
            <a:spAutoFit/>
          </a:bodyPr>
          <a:lstStyle/>
          <a:p>
            <a:pPr algn="l"/>
            <a:r>
              <a:rPr lang="en-US" dirty="0">
                <a:latin typeface="Avenir Light" panose="020B0402020203020204" pitchFamily="34" charset="77"/>
              </a:rPr>
              <a:t>Structural filters</a:t>
            </a:r>
          </a:p>
        </p:txBody>
      </p:sp>
      <p:sp>
        <p:nvSpPr>
          <p:cNvPr id="13" name="TextBox 12">
            <a:extLst>
              <a:ext uri="{FF2B5EF4-FFF2-40B4-BE49-F238E27FC236}">
                <a16:creationId xmlns:a16="http://schemas.microsoft.com/office/drawing/2014/main" id="{7903CFA2-874B-B035-3A79-6E7429682678}"/>
              </a:ext>
            </a:extLst>
          </p:cNvPr>
          <p:cNvSpPr txBox="1"/>
          <p:nvPr/>
        </p:nvSpPr>
        <p:spPr>
          <a:xfrm>
            <a:off x="7242826" y="119041"/>
            <a:ext cx="1819985" cy="369332"/>
          </a:xfrm>
          <a:prstGeom prst="rect">
            <a:avLst/>
          </a:prstGeom>
          <a:noFill/>
        </p:spPr>
        <p:txBody>
          <a:bodyPr wrap="none" rtlCol="0">
            <a:spAutoFit/>
          </a:bodyPr>
          <a:lstStyle/>
          <a:p>
            <a:pPr algn="l"/>
            <a:r>
              <a:rPr lang="en-US" dirty="0">
                <a:latin typeface="Avenir Light" panose="020B0402020203020204" pitchFamily="34" charset="77"/>
              </a:rPr>
              <a:t>Feasibility study</a:t>
            </a:r>
          </a:p>
        </p:txBody>
      </p:sp>
      <p:sp>
        <p:nvSpPr>
          <p:cNvPr id="14" name="Rectangle 13">
            <a:extLst>
              <a:ext uri="{FF2B5EF4-FFF2-40B4-BE49-F238E27FC236}">
                <a16:creationId xmlns:a16="http://schemas.microsoft.com/office/drawing/2014/main" id="{FB9B39FF-16DD-70DD-CC1D-97E1DB0B259A}"/>
              </a:ext>
            </a:extLst>
          </p:cNvPr>
          <p:cNvSpPr/>
          <p:nvPr/>
        </p:nvSpPr>
        <p:spPr>
          <a:xfrm>
            <a:off x="374073" y="561687"/>
            <a:ext cx="2036193" cy="81971"/>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7061005-E03D-5A45-244E-0854BA726291}"/>
              </a:ext>
            </a:extLst>
          </p:cNvPr>
          <p:cNvSpPr txBox="1"/>
          <p:nvPr/>
        </p:nvSpPr>
        <p:spPr>
          <a:xfrm>
            <a:off x="10004740" y="119041"/>
            <a:ext cx="1393971" cy="369332"/>
          </a:xfrm>
          <a:prstGeom prst="rect">
            <a:avLst/>
          </a:prstGeom>
          <a:noFill/>
        </p:spPr>
        <p:txBody>
          <a:bodyPr wrap="none" rtlCol="0">
            <a:spAutoFit/>
          </a:bodyPr>
          <a:lstStyle/>
          <a:p>
            <a:pPr algn="l"/>
            <a:r>
              <a:rPr lang="en-US" dirty="0">
                <a:latin typeface="Avenir Light" panose="020B0402020203020204" pitchFamily="34" charset="77"/>
              </a:rPr>
              <a:t>Future work</a:t>
            </a:r>
          </a:p>
        </p:txBody>
      </p:sp>
      <p:sp>
        <p:nvSpPr>
          <p:cNvPr id="16" name="TextBox 15">
            <a:extLst>
              <a:ext uri="{FF2B5EF4-FFF2-40B4-BE49-F238E27FC236}">
                <a16:creationId xmlns:a16="http://schemas.microsoft.com/office/drawing/2014/main" id="{6DEAFDC8-FB70-441D-96F0-ECBE9D202361}"/>
              </a:ext>
            </a:extLst>
          </p:cNvPr>
          <p:cNvSpPr txBox="1"/>
          <p:nvPr/>
        </p:nvSpPr>
        <p:spPr>
          <a:xfrm>
            <a:off x="10004740" y="119041"/>
            <a:ext cx="1327608" cy="369332"/>
          </a:xfrm>
          <a:prstGeom prst="rect">
            <a:avLst/>
          </a:prstGeom>
          <a:solidFill>
            <a:schemeClr val="bg1"/>
          </a:solidFill>
        </p:spPr>
        <p:txBody>
          <a:bodyPr wrap="none" rtlCol="0">
            <a:spAutoFit/>
          </a:bodyPr>
          <a:lstStyle/>
          <a:p>
            <a:pPr algn="l"/>
            <a:r>
              <a:rPr lang="en-US" dirty="0">
                <a:latin typeface="Avenir Light" panose="020B0402020203020204" pitchFamily="34" charset="77"/>
              </a:rPr>
              <a:t>Conclusion</a:t>
            </a:r>
          </a:p>
        </p:txBody>
      </p:sp>
      <p:pic>
        <p:nvPicPr>
          <p:cNvPr id="51202" name="Picture 2" descr="Robin Birds Singing and Chirping : Beautiful Bird Sounds and Bird Song -  YouTube">
            <a:extLst>
              <a:ext uri="{FF2B5EF4-FFF2-40B4-BE49-F238E27FC236}">
                <a16:creationId xmlns:a16="http://schemas.microsoft.com/office/drawing/2014/main" id="{23E057C1-92A7-48BD-3CE3-7CEE115D9F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8640" y="1117165"/>
            <a:ext cx="2109897" cy="1188575"/>
          </a:xfrm>
          <a:prstGeom prst="rect">
            <a:avLst/>
          </a:prstGeom>
          <a:noFill/>
          <a:extLst>
            <a:ext uri="{909E8E84-426E-40DD-AFC4-6F175D3DCCD1}">
              <a14:hiddenFill xmlns:a14="http://schemas.microsoft.com/office/drawing/2010/main">
                <a:solidFill>
                  <a:srgbClr val="FFFFFF"/>
                </a:solidFill>
              </a14:hiddenFill>
            </a:ext>
          </a:extLst>
        </p:spPr>
      </p:pic>
      <p:pic>
        <p:nvPicPr>
          <p:cNvPr id="51204" name="Picture 4" descr="Walking on Wood Floor Sound Clip - Voicy">
            <a:extLst>
              <a:ext uri="{FF2B5EF4-FFF2-40B4-BE49-F238E27FC236}">
                <a16:creationId xmlns:a16="http://schemas.microsoft.com/office/drawing/2014/main" id="{09C3546D-7326-EACD-BD43-8D0D80D54C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1371" y="1116209"/>
            <a:ext cx="2433715" cy="1619527"/>
          </a:xfrm>
          <a:prstGeom prst="rect">
            <a:avLst/>
          </a:prstGeom>
          <a:noFill/>
          <a:extLst>
            <a:ext uri="{909E8E84-426E-40DD-AFC4-6F175D3DCCD1}">
              <a14:hiddenFill xmlns:a14="http://schemas.microsoft.com/office/drawing/2010/main">
                <a:solidFill>
                  <a:srgbClr val="FFFFFF"/>
                </a:solidFill>
              </a14:hiddenFill>
            </a:ext>
          </a:extLst>
        </p:spPr>
      </p:pic>
      <p:pic>
        <p:nvPicPr>
          <p:cNvPr id="51206" name="Picture 6" descr="Self-Driving Cars and the Agony of Knowing What Matters | WIRED">
            <a:extLst>
              <a:ext uri="{FF2B5EF4-FFF2-40B4-BE49-F238E27FC236}">
                <a16:creationId xmlns:a16="http://schemas.microsoft.com/office/drawing/2014/main" id="{28A204D0-2285-3A15-933D-28CB372336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98640" y="2584552"/>
            <a:ext cx="2159369" cy="1619527"/>
          </a:xfrm>
          <a:prstGeom prst="rect">
            <a:avLst/>
          </a:prstGeom>
          <a:noFill/>
          <a:extLst>
            <a:ext uri="{909E8E84-426E-40DD-AFC4-6F175D3DCCD1}">
              <a14:hiddenFill xmlns:a14="http://schemas.microsoft.com/office/drawing/2010/main">
                <a:solidFill>
                  <a:srgbClr val="FFFFFF"/>
                </a:solidFill>
              </a14:hiddenFill>
            </a:ext>
          </a:extLst>
        </p:spPr>
      </p:pic>
      <p:pic>
        <p:nvPicPr>
          <p:cNvPr id="51208" name="Picture 8" descr="9 Reasons No Cold Water Is Coming out of Your Faucet">
            <a:extLst>
              <a:ext uri="{FF2B5EF4-FFF2-40B4-BE49-F238E27FC236}">
                <a16:creationId xmlns:a16="http://schemas.microsoft.com/office/drawing/2014/main" id="{C2E06D4D-4067-27DB-F9DF-312AB72733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51371" y="2914088"/>
            <a:ext cx="2907360" cy="1744416"/>
          </a:xfrm>
          <a:prstGeom prst="rect">
            <a:avLst/>
          </a:prstGeom>
          <a:noFill/>
          <a:extLst>
            <a:ext uri="{909E8E84-426E-40DD-AFC4-6F175D3DCCD1}">
              <a14:hiddenFill xmlns:a14="http://schemas.microsoft.com/office/drawing/2010/main">
                <a:solidFill>
                  <a:srgbClr val="FFFFFF"/>
                </a:solidFill>
              </a14:hiddenFill>
            </a:ext>
          </a:extLst>
        </p:spPr>
      </p:pic>
      <p:pic>
        <p:nvPicPr>
          <p:cNvPr id="51210" name="Picture 10" descr="How to increase the ring time on your phone - Which?">
            <a:extLst>
              <a:ext uri="{FF2B5EF4-FFF2-40B4-BE49-F238E27FC236}">
                <a16:creationId xmlns:a16="http://schemas.microsoft.com/office/drawing/2014/main" id="{F1DA2EB0-867D-324C-343C-77A3EB8D9DE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0478"/>
          <a:stretch/>
        </p:blipFill>
        <p:spPr bwMode="auto">
          <a:xfrm>
            <a:off x="8312314" y="1069775"/>
            <a:ext cx="2504139" cy="1678339"/>
          </a:xfrm>
          <a:prstGeom prst="rect">
            <a:avLst/>
          </a:prstGeom>
          <a:noFill/>
          <a:extLst>
            <a:ext uri="{909E8E84-426E-40DD-AFC4-6F175D3DCCD1}">
              <a14:hiddenFill xmlns:a14="http://schemas.microsoft.com/office/drawing/2010/main">
                <a:solidFill>
                  <a:srgbClr val="FFFFFF"/>
                </a:solidFill>
              </a14:hiddenFill>
            </a:ext>
          </a:extLst>
        </p:spPr>
      </p:pic>
      <p:pic>
        <p:nvPicPr>
          <p:cNvPr id="51212" name="Picture 12" descr="Cough remedies: three treatments to ease symptoms">
            <a:extLst>
              <a:ext uri="{FF2B5EF4-FFF2-40B4-BE49-F238E27FC236}">
                <a16:creationId xmlns:a16="http://schemas.microsoft.com/office/drawing/2014/main" id="{0A627D16-F6DB-D57B-918E-EEBFF2D2CAD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36758" y="2897156"/>
            <a:ext cx="3180937" cy="178485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D4DC2CF0-EECB-D53F-6E18-D25C57E7CBA9}"/>
              </a:ext>
            </a:extLst>
          </p:cNvPr>
          <p:cNvSpPr/>
          <p:nvPr/>
        </p:nvSpPr>
        <p:spPr>
          <a:xfrm>
            <a:off x="0" y="4879575"/>
            <a:ext cx="12192000" cy="1544508"/>
          </a:xfrm>
          <a:prstGeom prst="rect">
            <a:avLst/>
          </a:prstGeom>
          <a:solidFill>
            <a:schemeClr val="accent2">
              <a:lumMod val="75000"/>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Roboto" panose="02000000000000000000" pitchFamily="2" charset="0"/>
                <a:ea typeface="Roboto" panose="02000000000000000000" pitchFamily="2" charset="0"/>
              </a:rPr>
              <a:t>We are surrounded by plethora of acoustic information</a:t>
            </a:r>
          </a:p>
        </p:txBody>
      </p:sp>
    </p:spTree>
    <p:extLst>
      <p:ext uri="{BB962C8B-B14F-4D97-AF65-F5344CB8AC3E}">
        <p14:creationId xmlns:p14="http://schemas.microsoft.com/office/powerpoint/2010/main" val="403741532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6" name="Picture 8" descr="This diagram shows how different sound frequencies are coded in the cochlea.">
            <a:extLst>
              <a:ext uri="{FF2B5EF4-FFF2-40B4-BE49-F238E27FC236}">
                <a16:creationId xmlns:a16="http://schemas.microsoft.com/office/drawing/2014/main" id="{7FB0646A-9840-6312-7A4C-97FD9F906C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858" t="26176" b="20402"/>
          <a:stretch/>
        </p:blipFill>
        <p:spPr bwMode="auto">
          <a:xfrm>
            <a:off x="4975417" y="1393902"/>
            <a:ext cx="5284932" cy="334536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043C0D5-8CCB-D2E7-1871-FF24E2D6BD16}"/>
              </a:ext>
            </a:extLst>
          </p:cNvPr>
          <p:cNvSpPr/>
          <p:nvPr/>
        </p:nvSpPr>
        <p:spPr>
          <a:xfrm>
            <a:off x="0" y="602673"/>
            <a:ext cx="12192000" cy="124692"/>
          </a:xfrm>
          <a:prstGeom prst="rect">
            <a:avLst/>
          </a:prstGeom>
          <a:solidFill>
            <a:srgbClr val="7030A0">
              <a:alpha val="6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6E6DA61-E95A-A507-9AF6-D9E94AD74DA6}"/>
              </a:ext>
            </a:extLst>
          </p:cNvPr>
          <p:cNvSpPr txBox="1"/>
          <p:nvPr/>
        </p:nvSpPr>
        <p:spPr>
          <a:xfrm>
            <a:off x="748148" y="119041"/>
            <a:ext cx="1288045" cy="369332"/>
          </a:xfrm>
          <a:prstGeom prst="rect">
            <a:avLst/>
          </a:prstGeom>
          <a:noFill/>
        </p:spPr>
        <p:txBody>
          <a:bodyPr wrap="none" rtlCol="0">
            <a:spAutoFit/>
          </a:bodyPr>
          <a:lstStyle/>
          <a:p>
            <a:pPr algn="l"/>
            <a:r>
              <a:rPr lang="en-US" dirty="0">
                <a:latin typeface="Avenir Light" panose="020B0402020203020204" pitchFamily="34" charset="77"/>
              </a:rPr>
              <a:t>Motivation</a:t>
            </a:r>
          </a:p>
        </p:txBody>
      </p:sp>
      <p:sp>
        <p:nvSpPr>
          <p:cNvPr id="8" name="TextBox 7">
            <a:extLst>
              <a:ext uri="{FF2B5EF4-FFF2-40B4-BE49-F238E27FC236}">
                <a16:creationId xmlns:a16="http://schemas.microsoft.com/office/drawing/2014/main" id="{C8FE1D1D-069B-91FA-2B17-0113E7FA62B3}"/>
              </a:ext>
            </a:extLst>
          </p:cNvPr>
          <p:cNvSpPr txBox="1"/>
          <p:nvPr/>
        </p:nvSpPr>
        <p:spPr>
          <a:xfrm>
            <a:off x="2978123" y="119041"/>
            <a:ext cx="596125" cy="369332"/>
          </a:xfrm>
          <a:prstGeom prst="rect">
            <a:avLst/>
          </a:prstGeom>
          <a:noFill/>
        </p:spPr>
        <p:txBody>
          <a:bodyPr wrap="none" rtlCol="0">
            <a:spAutoFit/>
          </a:bodyPr>
          <a:lstStyle/>
          <a:p>
            <a:pPr algn="l"/>
            <a:r>
              <a:rPr lang="en-US" dirty="0">
                <a:latin typeface="Avenir Light" panose="020B0402020203020204" pitchFamily="34" charset="77"/>
              </a:rPr>
              <a:t>Lyra</a:t>
            </a:r>
          </a:p>
        </p:txBody>
      </p:sp>
      <p:sp>
        <p:nvSpPr>
          <p:cNvPr id="9" name="TextBox 8">
            <a:extLst>
              <a:ext uri="{FF2B5EF4-FFF2-40B4-BE49-F238E27FC236}">
                <a16:creationId xmlns:a16="http://schemas.microsoft.com/office/drawing/2014/main" id="{A760B425-D642-0D07-8C04-E5DBC7E2F4CB}"/>
              </a:ext>
            </a:extLst>
          </p:cNvPr>
          <p:cNvSpPr txBox="1"/>
          <p:nvPr/>
        </p:nvSpPr>
        <p:spPr>
          <a:xfrm>
            <a:off x="4371215" y="119041"/>
            <a:ext cx="1962653" cy="400110"/>
          </a:xfrm>
          <a:prstGeom prst="rect">
            <a:avLst/>
          </a:prstGeom>
          <a:noFill/>
        </p:spPr>
        <p:txBody>
          <a:bodyPr wrap="none" rtlCol="0">
            <a:spAutoFit/>
          </a:bodyPr>
          <a:lstStyle/>
          <a:p>
            <a:pPr algn="l"/>
            <a:r>
              <a:rPr lang="en-US" sz="2000" b="1" dirty="0">
                <a:solidFill>
                  <a:schemeClr val="accent2">
                    <a:lumMod val="75000"/>
                  </a:schemeClr>
                </a:solidFill>
                <a:latin typeface="Avenir Light" panose="020B0402020203020204" pitchFamily="34" charset="77"/>
              </a:rPr>
              <a:t>Structural filters</a:t>
            </a:r>
          </a:p>
        </p:txBody>
      </p:sp>
      <p:sp>
        <p:nvSpPr>
          <p:cNvPr id="10" name="TextBox 9">
            <a:extLst>
              <a:ext uri="{FF2B5EF4-FFF2-40B4-BE49-F238E27FC236}">
                <a16:creationId xmlns:a16="http://schemas.microsoft.com/office/drawing/2014/main" id="{D9DE9658-E6B5-3E50-5F82-A0486B89DFB4}"/>
              </a:ext>
            </a:extLst>
          </p:cNvPr>
          <p:cNvSpPr txBox="1"/>
          <p:nvPr/>
        </p:nvSpPr>
        <p:spPr>
          <a:xfrm>
            <a:off x="7242826" y="119041"/>
            <a:ext cx="1819985" cy="369332"/>
          </a:xfrm>
          <a:prstGeom prst="rect">
            <a:avLst/>
          </a:prstGeom>
          <a:noFill/>
        </p:spPr>
        <p:txBody>
          <a:bodyPr wrap="none" rtlCol="0">
            <a:spAutoFit/>
          </a:bodyPr>
          <a:lstStyle/>
          <a:p>
            <a:pPr algn="l"/>
            <a:r>
              <a:rPr lang="en-US" dirty="0">
                <a:latin typeface="Avenir Light" panose="020B0402020203020204" pitchFamily="34" charset="77"/>
              </a:rPr>
              <a:t>Feasibility study</a:t>
            </a:r>
          </a:p>
        </p:txBody>
      </p:sp>
      <p:sp>
        <p:nvSpPr>
          <p:cNvPr id="2" name="Rectangle 1">
            <a:extLst>
              <a:ext uri="{FF2B5EF4-FFF2-40B4-BE49-F238E27FC236}">
                <a16:creationId xmlns:a16="http://schemas.microsoft.com/office/drawing/2014/main" id="{FC1D61B7-9C6D-99A5-030D-683AA76E8342}"/>
              </a:ext>
            </a:extLst>
          </p:cNvPr>
          <p:cNvSpPr/>
          <p:nvPr/>
        </p:nvSpPr>
        <p:spPr>
          <a:xfrm>
            <a:off x="4321603" y="561687"/>
            <a:ext cx="2036193" cy="81971"/>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9FCC90F5-A4F2-35D4-08A5-64DDC81DA202}"/>
              </a:ext>
            </a:extLst>
          </p:cNvPr>
          <p:cNvSpPr>
            <a:spLocks noGrp="1"/>
          </p:cNvSpPr>
          <p:nvPr>
            <p:ph type="dt" sz="half" idx="10"/>
          </p:nvPr>
        </p:nvSpPr>
        <p:spPr/>
        <p:txBody>
          <a:bodyPr/>
          <a:lstStyle/>
          <a:p>
            <a:fld id="{24C63E56-6D21-DD46-89C4-7E9EB10D38A0}" type="datetime1">
              <a:rPr lang="en-US" smtClean="0"/>
              <a:t>5/10/23</a:t>
            </a:fld>
            <a:endParaRPr lang="en-US"/>
          </a:p>
        </p:txBody>
      </p:sp>
      <p:sp>
        <p:nvSpPr>
          <p:cNvPr id="12" name="Slide Number Placeholder 11">
            <a:extLst>
              <a:ext uri="{FF2B5EF4-FFF2-40B4-BE49-F238E27FC236}">
                <a16:creationId xmlns:a16="http://schemas.microsoft.com/office/drawing/2014/main" id="{11303636-5209-BCC9-175A-68EFF6BCE4C6}"/>
              </a:ext>
            </a:extLst>
          </p:cNvPr>
          <p:cNvSpPr>
            <a:spLocks noGrp="1"/>
          </p:cNvSpPr>
          <p:nvPr>
            <p:ph type="sldNum" sz="quarter" idx="12"/>
          </p:nvPr>
        </p:nvSpPr>
        <p:spPr/>
        <p:txBody>
          <a:bodyPr/>
          <a:lstStyle/>
          <a:p>
            <a:fld id="{B9AA8E4F-4E37-A645-924F-A3490AA4C4C1}" type="slidenum">
              <a:rPr lang="en-US" smtClean="0"/>
              <a:t>30</a:t>
            </a:fld>
            <a:endParaRPr lang="en-US"/>
          </a:p>
        </p:txBody>
      </p:sp>
      <p:pic>
        <p:nvPicPr>
          <p:cNvPr id="19458" name="Picture 2" descr="Tinnitus. Damaged hair cells inside cochlea. Illustration showing tinnitus. Damaged hair cells inside cochlea, labeled royalty free illustration">
            <a:extLst>
              <a:ext uri="{FF2B5EF4-FFF2-40B4-BE49-F238E27FC236}">
                <a16:creationId xmlns:a16="http://schemas.microsoft.com/office/drawing/2014/main" id="{300C011F-256B-6202-2A82-0F3FA2FCAB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187" t="17849" r="25501" b="48534"/>
          <a:stretch/>
        </p:blipFill>
        <p:spPr bwMode="auto">
          <a:xfrm>
            <a:off x="1138919" y="2442116"/>
            <a:ext cx="1839204" cy="150541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DDBBF564-0CFF-04E4-6EFB-F65FC41A6403}"/>
              </a:ext>
            </a:extLst>
          </p:cNvPr>
          <p:cNvCxnSpPr>
            <a:cxnSpLocks/>
          </p:cNvCxnSpPr>
          <p:nvPr/>
        </p:nvCxnSpPr>
        <p:spPr>
          <a:xfrm flipV="1">
            <a:off x="2397512" y="2776654"/>
            <a:ext cx="2486722" cy="758283"/>
          </a:xfrm>
          <a:prstGeom prst="straightConnector1">
            <a:avLst/>
          </a:prstGeom>
          <a:ln w="22225">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539FAF12-BDA6-1EF4-DB14-2EC1A2A7564F}"/>
              </a:ext>
            </a:extLst>
          </p:cNvPr>
          <p:cNvSpPr txBox="1"/>
          <p:nvPr/>
        </p:nvSpPr>
        <p:spPr>
          <a:xfrm rot="20490988">
            <a:off x="3110780" y="2660448"/>
            <a:ext cx="1221809" cy="461665"/>
          </a:xfrm>
          <a:prstGeom prst="rect">
            <a:avLst/>
          </a:prstGeom>
          <a:noFill/>
        </p:spPr>
        <p:txBody>
          <a:bodyPr wrap="none" rtlCol="0">
            <a:spAutoFit/>
          </a:bodyPr>
          <a:lstStyle/>
          <a:p>
            <a:pPr algn="l"/>
            <a:r>
              <a:rPr lang="en-US" sz="2400" dirty="0">
                <a:latin typeface="Avenir Light" panose="020B0402020203020204" pitchFamily="34" charset="77"/>
              </a:rPr>
              <a:t>Expand</a:t>
            </a:r>
          </a:p>
        </p:txBody>
      </p:sp>
      <p:pic>
        <p:nvPicPr>
          <p:cNvPr id="4" name="Picture 12">
            <a:extLst>
              <a:ext uri="{FF2B5EF4-FFF2-40B4-BE49-F238E27FC236}">
                <a16:creationId xmlns:a16="http://schemas.microsoft.com/office/drawing/2014/main" id="{DEC702EC-E198-BFF9-23C1-16FA3D7B98D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356" t="22572" b="32683"/>
          <a:stretch/>
        </p:blipFill>
        <p:spPr bwMode="auto">
          <a:xfrm>
            <a:off x="10260349" y="937530"/>
            <a:ext cx="1899568" cy="1968614"/>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AA04F3C4-F3DA-B2DE-65F4-BCD4B1E29D3F}"/>
              </a:ext>
            </a:extLst>
          </p:cNvPr>
          <p:cNvGrpSpPr/>
          <p:nvPr/>
        </p:nvGrpSpPr>
        <p:grpSpPr>
          <a:xfrm>
            <a:off x="5531599" y="2503453"/>
            <a:ext cx="3238524" cy="546401"/>
            <a:chOff x="5961232" y="2850463"/>
            <a:chExt cx="3339273" cy="999820"/>
          </a:xfrm>
        </p:grpSpPr>
        <p:sp>
          <p:nvSpPr>
            <p:cNvPr id="19" name="Freeform 18">
              <a:extLst>
                <a:ext uri="{FF2B5EF4-FFF2-40B4-BE49-F238E27FC236}">
                  <a16:creationId xmlns:a16="http://schemas.microsoft.com/office/drawing/2014/main" id="{FDEB80D4-4335-CAE3-651F-EA3FEA04782D}"/>
                </a:ext>
              </a:extLst>
            </p:cNvPr>
            <p:cNvSpPr/>
            <p:nvPr/>
          </p:nvSpPr>
          <p:spPr>
            <a:xfrm rot="10800000">
              <a:off x="5961232" y="2855165"/>
              <a:ext cx="3339273" cy="995118"/>
            </a:xfrm>
            <a:custGeom>
              <a:avLst/>
              <a:gdLst>
                <a:gd name="connsiteX0" fmla="*/ 0 w 2686050"/>
                <a:gd name="connsiteY0" fmla="*/ 438150 h 848196"/>
                <a:gd name="connsiteX1" fmla="*/ 600075 w 2686050"/>
                <a:gd name="connsiteY1" fmla="*/ 76200 h 848196"/>
                <a:gd name="connsiteX2" fmla="*/ 1162050 w 2686050"/>
                <a:gd name="connsiteY2" fmla="*/ 419100 h 848196"/>
                <a:gd name="connsiteX3" fmla="*/ 1685925 w 2686050"/>
                <a:gd name="connsiteY3" fmla="*/ 847725 h 848196"/>
                <a:gd name="connsiteX4" fmla="*/ 2190750 w 2686050"/>
                <a:gd name="connsiteY4" fmla="*/ 333375 h 848196"/>
                <a:gd name="connsiteX5" fmla="*/ 2686050 w 2686050"/>
                <a:gd name="connsiteY5" fmla="*/ 0 h 848196"/>
                <a:gd name="connsiteX0" fmla="*/ 0 w 2686050"/>
                <a:gd name="connsiteY0" fmla="*/ 438150 h 848319"/>
                <a:gd name="connsiteX1" fmla="*/ 600075 w 2686050"/>
                <a:gd name="connsiteY1" fmla="*/ 76200 h 848319"/>
                <a:gd name="connsiteX2" fmla="*/ 1123950 w 2686050"/>
                <a:gd name="connsiteY2" fmla="*/ 428625 h 848319"/>
                <a:gd name="connsiteX3" fmla="*/ 1685925 w 2686050"/>
                <a:gd name="connsiteY3" fmla="*/ 847725 h 848319"/>
                <a:gd name="connsiteX4" fmla="*/ 2190750 w 2686050"/>
                <a:gd name="connsiteY4" fmla="*/ 333375 h 848319"/>
                <a:gd name="connsiteX5" fmla="*/ 2686050 w 2686050"/>
                <a:gd name="connsiteY5" fmla="*/ 0 h 848319"/>
                <a:gd name="connsiteX0" fmla="*/ 0 w 2686050"/>
                <a:gd name="connsiteY0" fmla="*/ 438150 h 848319"/>
                <a:gd name="connsiteX1" fmla="*/ 600075 w 2686050"/>
                <a:gd name="connsiteY1" fmla="*/ 76200 h 848319"/>
                <a:gd name="connsiteX2" fmla="*/ 1123950 w 2686050"/>
                <a:gd name="connsiteY2" fmla="*/ 428625 h 848319"/>
                <a:gd name="connsiteX3" fmla="*/ 1657350 w 2686050"/>
                <a:gd name="connsiteY3" fmla="*/ 847725 h 848319"/>
                <a:gd name="connsiteX4" fmla="*/ 2190750 w 2686050"/>
                <a:gd name="connsiteY4" fmla="*/ 333375 h 848319"/>
                <a:gd name="connsiteX5" fmla="*/ 2686050 w 2686050"/>
                <a:gd name="connsiteY5" fmla="*/ 0 h 848319"/>
                <a:gd name="connsiteX0" fmla="*/ 0 w 2686050"/>
                <a:gd name="connsiteY0" fmla="*/ 438150 h 847744"/>
                <a:gd name="connsiteX1" fmla="*/ 600075 w 2686050"/>
                <a:gd name="connsiteY1" fmla="*/ 76200 h 847744"/>
                <a:gd name="connsiteX2" fmla="*/ 1123950 w 2686050"/>
                <a:gd name="connsiteY2" fmla="*/ 428625 h 847744"/>
                <a:gd name="connsiteX3" fmla="*/ 1657350 w 2686050"/>
                <a:gd name="connsiteY3" fmla="*/ 847725 h 847744"/>
                <a:gd name="connsiteX4" fmla="*/ 2190750 w 2686050"/>
                <a:gd name="connsiteY4" fmla="*/ 333375 h 847744"/>
                <a:gd name="connsiteX5" fmla="*/ 2686050 w 2686050"/>
                <a:gd name="connsiteY5" fmla="*/ 0 h 847744"/>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92 h 847791"/>
                <a:gd name="connsiteX1" fmla="*/ 600075 w 2686050"/>
                <a:gd name="connsiteY1" fmla="*/ 76242 h 847791"/>
                <a:gd name="connsiteX2" fmla="*/ 1123950 w 2686050"/>
                <a:gd name="connsiteY2" fmla="*/ 428667 h 847791"/>
                <a:gd name="connsiteX3" fmla="*/ 1657350 w 2686050"/>
                <a:gd name="connsiteY3" fmla="*/ 847767 h 847791"/>
                <a:gd name="connsiteX4" fmla="*/ 2190750 w 2686050"/>
                <a:gd name="connsiteY4" fmla="*/ 333417 h 847791"/>
                <a:gd name="connsiteX5" fmla="*/ 2686050 w 2686050"/>
                <a:gd name="connsiteY5" fmla="*/ 42 h 847791"/>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771557"/>
                <a:gd name="connsiteX1" fmla="*/ 600075 w 2686050"/>
                <a:gd name="connsiteY1" fmla="*/ 76200 h 771557"/>
                <a:gd name="connsiteX2" fmla="*/ 1123950 w 2686050"/>
                <a:gd name="connsiteY2" fmla="*/ 428625 h 771557"/>
                <a:gd name="connsiteX3" fmla="*/ 1657350 w 2686050"/>
                <a:gd name="connsiteY3" fmla="*/ 771525 h 771557"/>
                <a:gd name="connsiteX4" fmla="*/ 2190750 w 2686050"/>
                <a:gd name="connsiteY4" fmla="*/ 333375 h 771557"/>
                <a:gd name="connsiteX5" fmla="*/ 2686050 w 2686050"/>
                <a:gd name="connsiteY5" fmla="*/ 0 h 771557"/>
                <a:gd name="connsiteX0" fmla="*/ 0 w 2686050"/>
                <a:gd name="connsiteY0" fmla="*/ 438150 h 771557"/>
                <a:gd name="connsiteX1" fmla="*/ 600075 w 2686050"/>
                <a:gd name="connsiteY1" fmla="*/ 76200 h 771557"/>
                <a:gd name="connsiteX2" fmla="*/ 1123950 w 2686050"/>
                <a:gd name="connsiteY2" fmla="*/ 428625 h 771557"/>
                <a:gd name="connsiteX3" fmla="*/ 1657350 w 2686050"/>
                <a:gd name="connsiteY3" fmla="*/ 771525 h 771557"/>
                <a:gd name="connsiteX4" fmla="*/ 2190750 w 2686050"/>
                <a:gd name="connsiteY4" fmla="*/ 333375 h 771557"/>
                <a:gd name="connsiteX5" fmla="*/ 2686050 w 2686050"/>
                <a:gd name="connsiteY5" fmla="*/ 0 h 771557"/>
                <a:gd name="connsiteX0" fmla="*/ 0 w 2686050"/>
                <a:gd name="connsiteY0" fmla="*/ 438150 h 771557"/>
                <a:gd name="connsiteX1" fmla="*/ 600075 w 2686050"/>
                <a:gd name="connsiteY1" fmla="*/ 21771 h 771557"/>
                <a:gd name="connsiteX2" fmla="*/ 1123950 w 2686050"/>
                <a:gd name="connsiteY2" fmla="*/ 428625 h 771557"/>
                <a:gd name="connsiteX3" fmla="*/ 1657350 w 2686050"/>
                <a:gd name="connsiteY3" fmla="*/ 771525 h 771557"/>
                <a:gd name="connsiteX4" fmla="*/ 2190750 w 2686050"/>
                <a:gd name="connsiteY4" fmla="*/ 333375 h 771557"/>
                <a:gd name="connsiteX5" fmla="*/ 2686050 w 2686050"/>
                <a:gd name="connsiteY5" fmla="*/ 0 h 771557"/>
                <a:gd name="connsiteX0" fmla="*/ 0 w 2686050"/>
                <a:gd name="connsiteY0" fmla="*/ 438150 h 864076"/>
                <a:gd name="connsiteX1" fmla="*/ 600075 w 2686050"/>
                <a:gd name="connsiteY1" fmla="*/ 21771 h 864076"/>
                <a:gd name="connsiteX2" fmla="*/ 1123950 w 2686050"/>
                <a:gd name="connsiteY2" fmla="*/ 428625 h 864076"/>
                <a:gd name="connsiteX3" fmla="*/ 1657350 w 2686050"/>
                <a:gd name="connsiteY3" fmla="*/ 864053 h 864076"/>
                <a:gd name="connsiteX4" fmla="*/ 2190750 w 2686050"/>
                <a:gd name="connsiteY4" fmla="*/ 333375 h 864076"/>
                <a:gd name="connsiteX5" fmla="*/ 2686050 w 2686050"/>
                <a:gd name="connsiteY5" fmla="*/ 0 h 864076"/>
                <a:gd name="connsiteX0" fmla="*/ 0 w 2686050"/>
                <a:gd name="connsiteY0" fmla="*/ 438150 h 864076"/>
                <a:gd name="connsiteX1" fmla="*/ 600075 w 2686050"/>
                <a:gd name="connsiteY1" fmla="*/ 21771 h 864076"/>
                <a:gd name="connsiteX2" fmla="*/ 1123950 w 2686050"/>
                <a:gd name="connsiteY2" fmla="*/ 428625 h 864076"/>
                <a:gd name="connsiteX3" fmla="*/ 1657350 w 2686050"/>
                <a:gd name="connsiteY3" fmla="*/ 864053 h 864076"/>
                <a:gd name="connsiteX4" fmla="*/ 2190750 w 2686050"/>
                <a:gd name="connsiteY4" fmla="*/ 333375 h 864076"/>
                <a:gd name="connsiteX5" fmla="*/ 2686050 w 2686050"/>
                <a:gd name="connsiteY5" fmla="*/ 0 h 86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6050" h="864076">
                  <a:moveTo>
                    <a:pt x="0" y="438150"/>
                  </a:moveTo>
                  <a:cubicBezTo>
                    <a:pt x="203200" y="258762"/>
                    <a:pt x="412750" y="23359"/>
                    <a:pt x="600075" y="21771"/>
                  </a:cubicBezTo>
                  <a:cubicBezTo>
                    <a:pt x="787400" y="20184"/>
                    <a:pt x="969509" y="293688"/>
                    <a:pt x="1123950" y="428625"/>
                  </a:cubicBezTo>
                  <a:cubicBezTo>
                    <a:pt x="1278391" y="563562"/>
                    <a:pt x="1479550" y="860878"/>
                    <a:pt x="1657350" y="864053"/>
                  </a:cubicBezTo>
                  <a:cubicBezTo>
                    <a:pt x="1835150" y="867228"/>
                    <a:pt x="2033587" y="541338"/>
                    <a:pt x="2190750" y="333375"/>
                  </a:cubicBezTo>
                  <a:cubicBezTo>
                    <a:pt x="2319338" y="173037"/>
                    <a:pt x="2520950" y="15875"/>
                    <a:pt x="2686050" y="0"/>
                  </a:cubicBez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Light" panose="020B0402020203020204" pitchFamily="34" charset="77"/>
              </a:endParaRPr>
            </a:p>
          </p:txBody>
        </p:sp>
        <p:sp>
          <p:nvSpPr>
            <p:cNvPr id="20" name="Freeform 19">
              <a:extLst>
                <a:ext uri="{FF2B5EF4-FFF2-40B4-BE49-F238E27FC236}">
                  <a16:creationId xmlns:a16="http://schemas.microsoft.com/office/drawing/2014/main" id="{CD4A52FF-22EC-7CB1-61CB-578D15CFF14F}"/>
                </a:ext>
              </a:extLst>
            </p:cNvPr>
            <p:cNvSpPr/>
            <p:nvPr/>
          </p:nvSpPr>
          <p:spPr>
            <a:xfrm rot="10800000" flipV="1">
              <a:off x="5961232" y="2850463"/>
              <a:ext cx="3339273" cy="976315"/>
            </a:xfrm>
            <a:custGeom>
              <a:avLst/>
              <a:gdLst>
                <a:gd name="connsiteX0" fmla="*/ 0 w 2686050"/>
                <a:gd name="connsiteY0" fmla="*/ 438150 h 848196"/>
                <a:gd name="connsiteX1" fmla="*/ 600075 w 2686050"/>
                <a:gd name="connsiteY1" fmla="*/ 76200 h 848196"/>
                <a:gd name="connsiteX2" fmla="*/ 1162050 w 2686050"/>
                <a:gd name="connsiteY2" fmla="*/ 419100 h 848196"/>
                <a:gd name="connsiteX3" fmla="*/ 1685925 w 2686050"/>
                <a:gd name="connsiteY3" fmla="*/ 847725 h 848196"/>
                <a:gd name="connsiteX4" fmla="*/ 2190750 w 2686050"/>
                <a:gd name="connsiteY4" fmla="*/ 333375 h 848196"/>
                <a:gd name="connsiteX5" fmla="*/ 2686050 w 2686050"/>
                <a:gd name="connsiteY5" fmla="*/ 0 h 848196"/>
                <a:gd name="connsiteX0" fmla="*/ 0 w 2686050"/>
                <a:gd name="connsiteY0" fmla="*/ 438150 h 848319"/>
                <a:gd name="connsiteX1" fmla="*/ 600075 w 2686050"/>
                <a:gd name="connsiteY1" fmla="*/ 76200 h 848319"/>
                <a:gd name="connsiteX2" fmla="*/ 1123950 w 2686050"/>
                <a:gd name="connsiteY2" fmla="*/ 428625 h 848319"/>
                <a:gd name="connsiteX3" fmla="*/ 1685925 w 2686050"/>
                <a:gd name="connsiteY3" fmla="*/ 847725 h 848319"/>
                <a:gd name="connsiteX4" fmla="*/ 2190750 w 2686050"/>
                <a:gd name="connsiteY4" fmla="*/ 333375 h 848319"/>
                <a:gd name="connsiteX5" fmla="*/ 2686050 w 2686050"/>
                <a:gd name="connsiteY5" fmla="*/ 0 h 848319"/>
                <a:gd name="connsiteX0" fmla="*/ 0 w 2686050"/>
                <a:gd name="connsiteY0" fmla="*/ 438150 h 848319"/>
                <a:gd name="connsiteX1" fmla="*/ 600075 w 2686050"/>
                <a:gd name="connsiteY1" fmla="*/ 76200 h 848319"/>
                <a:gd name="connsiteX2" fmla="*/ 1123950 w 2686050"/>
                <a:gd name="connsiteY2" fmla="*/ 428625 h 848319"/>
                <a:gd name="connsiteX3" fmla="*/ 1657350 w 2686050"/>
                <a:gd name="connsiteY3" fmla="*/ 847725 h 848319"/>
                <a:gd name="connsiteX4" fmla="*/ 2190750 w 2686050"/>
                <a:gd name="connsiteY4" fmla="*/ 333375 h 848319"/>
                <a:gd name="connsiteX5" fmla="*/ 2686050 w 2686050"/>
                <a:gd name="connsiteY5" fmla="*/ 0 h 848319"/>
                <a:gd name="connsiteX0" fmla="*/ 0 w 2686050"/>
                <a:gd name="connsiteY0" fmla="*/ 438150 h 847744"/>
                <a:gd name="connsiteX1" fmla="*/ 600075 w 2686050"/>
                <a:gd name="connsiteY1" fmla="*/ 76200 h 847744"/>
                <a:gd name="connsiteX2" fmla="*/ 1123950 w 2686050"/>
                <a:gd name="connsiteY2" fmla="*/ 428625 h 847744"/>
                <a:gd name="connsiteX3" fmla="*/ 1657350 w 2686050"/>
                <a:gd name="connsiteY3" fmla="*/ 847725 h 847744"/>
                <a:gd name="connsiteX4" fmla="*/ 2190750 w 2686050"/>
                <a:gd name="connsiteY4" fmla="*/ 333375 h 847744"/>
                <a:gd name="connsiteX5" fmla="*/ 2686050 w 2686050"/>
                <a:gd name="connsiteY5" fmla="*/ 0 h 847744"/>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92 h 847791"/>
                <a:gd name="connsiteX1" fmla="*/ 600075 w 2686050"/>
                <a:gd name="connsiteY1" fmla="*/ 76242 h 847791"/>
                <a:gd name="connsiteX2" fmla="*/ 1123950 w 2686050"/>
                <a:gd name="connsiteY2" fmla="*/ 428667 h 847791"/>
                <a:gd name="connsiteX3" fmla="*/ 1657350 w 2686050"/>
                <a:gd name="connsiteY3" fmla="*/ 847767 h 847791"/>
                <a:gd name="connsiteX4" fmla="*/ 2190750 w 2686050"/>
                <a:gd name="connsiteY4" fmla="*/ 333417 h 847791"/>
                <a:gd name="connsiteX5" fmla="*/ 2686050 w 2686050"/>
                <a:gd name="connsiteY5" fmla="*/ 42 h 847791"/>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10961 w 2686050"/>
                <a:gd name="connsiteY1" fmla="*/ 10886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10961 w 2686050"/>
                <a:gd name="connsiteY1" fmla="*/ 10886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6050" h="847749">
                  <a:moveTo>
                    <a:pt x="0" y="438150"/>
                  </a:moveTo>
                  <a:cubicBezTo>
                    <a:pt x="203200" y="258762"/>
                    <a:pt x="423636" y="12474"/>
                    <a:pt x="610961" y="10886"/>
                  </a:cubicBezTo>
                  <a:cubicBezTo>
                    <a:pt x="798286" y="9299"/>
                    <a:pt x="965881" y="272824"/>
                    <a:pt x="1123950" y="428625"/>
                  </a:cubicBezTo>
                  <a:cubicBezTo>
                    <a:pt x="1282019" y="584426"/>
                    <a:pt x="1479550" y="844550"/>
                    <a:pt x="1657350" y="847725"/>
                  </a:cubicBezTo>
                  <a:cubicBezTo>
                    <a:pt x="1835150" y="850900"/>
                    <a:pt x="2033587" y="541338"/>
                    <a:pt x="2190750" y="333375"/>
                  </a:cubicBezTo>
                  <a:cubicBezTo>
                    <a:pt x="2319338" y="173037"/>
                    <a:pt x="2520950" y="15875"/>
                    <a:pt x="2686050" y="0"/>
                  </a:cubicBez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Light" panose="020B0402020203020204" pitchFamily="34" charset="77"/>
              </a:endParaRPr>
            </a:p>
          </p:txBody>
        </p:sp>
      </p:grpSp>
      <p:sp>
        <p:nvSpPr>
          <p:cNvPr id="21" name="TextBox 20">
            <a:extLst>
              <a:ext uri="{FF2B5EF4-FFF2-40B4-BE49-F238E27FC236}">
                <a16:creationId xmlns:a16="http://schemas.microsoft.com/office/drawing/2014/main" id="{4B25E078-859D-C71C-101C-7DE568C63957}"/>
              </a:ext>
            </a:extLst>
          </p:cNvPr>
          <p:cNvSpPr txBox="1"/>
          <p:nvPr/>
        </p:nvSpPr>
        <p:spPr>
          <a:xfrm>
            <a:off x="10004740" y="119041"/>
            <a:ext cx="1327608" cy="369332"/>
          </a:xfrm>
          <a:prstGeom prst="rect">
            <a:avLst/>
          </a:prstGeom>
          <a:noFill/>
        </p:spPr>
        <p:txBody>
          <a:bodyPr wrap="none" rtlCol="0">
            <a:spAutoFit/>
          </a:bodyPr>
          <a:lstStyle/>
          <a:p>
            <a:pPr algn="l"/>
            <a:r>
              <a:rPr lang="en-US" dirty="0">
                <a:latin typeface="Avenir Light" panose="020B0402020203020204" pitchFamily="34" charset="77"/>
              </a:rPr>
              <a:t>Conclusion</a:t>
            </a:r>
          </a:p>
        </p:txBody>
      </p:sp>
    </p:spTree>
    <p:extLst>
      <p:ext uri="{BB962C8B-B14F-4D97-AF65-F5344CB8AC3E}">
        <p14:creationId xmlns:p14="http://schemas.microsoft.com/office/powerpoint/2010/main" val="3096029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20" descr="Person Speaking Icon Images – Browse 202,022 Stock Photos, Vectors, and  Video | Adobe Stock">
            <a:extLst>
              <a:ext uri="{FF2B5EF4-FFF2-40B4-BE49-F238E27FC236}">
                <a16:creationId xmlns:a16="http://schemas.microsoft.com/office/drawing/2014/main" id="{4D9CA09B-BA89-8B49-7C69-44D5B05CFEEA}"/>
              </a:ext>
            </a:extLst>
          </p:cNvPr>
          <p:cNvPicPr>
            <a:picLocks noChangeAspect="1" noChangeArrowheads="1"/>
          </p:cNvPicPr>
          <p:nvPr/>
        </p:nvPicPr>
        <p:blipFill rotWithShape="1">
          <a:blip r:embed="rId3">
            <a:alphaModFix amt="80000"/>
            <a:extLst>
              <a:ext uri="{28A0092B-C50C-407E-A947-70E740481C1C}">
                <a14:useLocalDpi xmlns:a14="http://schemas.microsoft.com/office/drawing/2010/main" val="0"/>
              </a:ext>
            </a:extLst>
          </a:blip>
          <a:srcRect l="60674" t="16680" r="10648" b="39002"/>
          <a:stretch/>
        </p:blipFill>
        <p:spPr bwMode="auto">
          <a:xfrm>
            <a:off x="691852" y="2307341"/>
            <a:ext cx="509261" cy="8040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043C0D5-8CCB-D2E7-1871-FF24E2D6BD16}"/>
              </a:ext>
            </a:extLst>
          </p:cNvPr>
          <p:cNvSpPr/>
          <p:nvPr/>
        </p:nvSpPr>
        <p:spPr>
          <a:xfrm>
            <a:off x="0" y="602673"/>
            <a:ext cx="12192000" cy="124692"/>
          </a:xfrm>
          <a:prstGeom prst="rect">
            <a:avLst/>
          </a:prstGeom>
          <a:solidFill>
            <a:srgbClr val="7030A0">
              <a:alpha val="6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6E6DA61-E95A-A507-9AF6-D9E94AD74DA6}"/>
              </a:ext>
            </a:extLst>
          </p:cNvPr>
          <p:cNvSpPr txBox="1"/>
          <p:nvPr/>
        </p:nvSpPr>
        <p:spPr>
          <a:xfrm>
            <a:off x="748148" y="119041"/>
            <a:ext cx="1288045" cy="369332"/>
          </a:xfrm>
          <a:prstGeom prst="rect">
            <a:avLst/>
          </a:prstGeom>
          <a:noFill/>
        </p:spPr>
        <p:txBody>
          <a:bodyPr wrap="none" rtlCol="0">
            <a:spAutoFit/>
          </a:bodyPr>
          <a:lstStyle/>
          <a:p>
            <a:pPr algn="l"/>
            <a:r>
              <a:rPr lang="en-US" dirty="0">
                <a:latin typeface="Avenir Light" panose="020B0402020203020204" pitchFamily="34" charset="77"/>
              </a:rPr>
              <a:t>Motivation</a:t>
            </a:r>
          </a:p>
        </p:txBody>
      </p:sp>
      <p:sp>
        <p:nvSpPr>
          <p:cNvPr id="8" name="TextBox 7">
            <a:extLst>
              <a:ext uri="{FF2B5EF4-FFF2-40B4-BE49-F238E27FC236}">
                <a16:creationId xmlns:a16="http://schemas.microsoft.com/office/drawing/2014/main" id="{C8FE1D1D-069B-91FA-2B17-0113E7FA62B3}"/>
              </a:ext>
            </a:extLst>
          </p:cNvPr>
          <p:cNvSpPr txBox="1"/>
          <p:nvPr/>
        </p:nvSpPr>
        <p:spPr>
          <a:xfrm>
            <a:off x="2978123" y="119041"/>
            <a:ext cx="596125" cy="369332"/>
          </a:xfrm>
          <a:prstGeom prst="rect">
            <a:avLst/>
          </a:prstGeom>
          <a:noFill/>
        </p:spPr>
        <p:txBody>
          <a:bodyPr wrap="none" rtlCol="0">
            <a:spAutoFit/>
          </a:bodyPr>
          <a:lstStyle/>
          <a:p>
            <a:pPr algn="l"/>
            <a:r>
              <a:rPr lang="en-US" dirty="0">
                <a:latin typeface="Avenir Light" panose="020B0402020203020204" pitchFamily="34" charset="77"/>
              </a:rPr>
              <a:t>Lyra</a:t>
            </a:r>
          </a:p>
        </p:txBody>
      </p:sp>
      <p:sp>
        <p:nvSpPr>
          <p:cNvPr id="9" name="TextBox 8">
            <a:extLst>
              <a:ext uri="{FF2B5EF4-FFF2-40B4-BE49-F238E27FC236}">
                <a16:creationId xmlns:a16="http://schemas.microsoft.com/office/drawing/2014/main" id="{A760B425-D642-0D07-8C04-E5DBC7E2F4CB}"/>
              </a:ext>
            </a:extLst>
          </p:cNvPr>
          <p:cNvSpPr txBox="1"/>
          <p:nvPr/>
        </p:nvSpPr>
        <p:spPr>
          <a:xfrm>
            <a:off x="4371215" y="119041"/>
            <a:ext cx="1962653" cy="400110"/>
          </a:xfrm>
          <a:prstGeom prst="rect">
            <a:avLst/>
          </a:prstGeom>
          <a:noFill/>
        </p:spPr>
        <p:txBody>
          <a:bodyPr wrap="none" rtlCol="0">
            <a:spAutoFit/>
          </a:bodyPr>
          <a:lstStyle/>
          <a:p>
            <a:pPr algn="l"/>
            <a:r>
              <a:rPr lang="en-US" sz="2000" b="1" dirty="0">
                <a:solidFill>
                  <a:schemeClr val="accent2">
                    <a:lumMod val="75000"/>
                  </a:schemeClr>
                </a:solidFill>
                <a:latin typeface="Avenir Light" panose="020B0402020203020204" pitchFamily="34" charset="77"/>
              </a:rPr>
              <a:t>Structural filters</a:t>
            </a:r>
          </a:p>
        </p:txBody>
      </p:sp>
      <p:sp>
        <p:nvSpPr>
          <p:cNvPr id="10" name="TextBox 9">
            <a:extLst>
              <a:ext uri="{FF2B5EF4-FFF2-40B4-BE49-F238E27FC236}">
                <a16:creationId xmlns:a16="http://schemas.microsoft.com/office/drawing/2014/main" id="{D9DE9658-E6B5-3E50-5F82-A0486B89DFB4}"/>
              </a:ext>
            </a:extLst>
          </p:cNvPr>
          <p:cNvSpPr txBox="1"/>
          <p:nvPr/>
        </p:nvSpPr>
        <p:spPr>
          <a:xfrm>
            <a:off x="7242826" y="119041"/>
            <a:ext cx="1819985" cy="369332"/>
          </a:xfrm>
          <a:prstGeom prst="rect">
            <a:avLst/>
          </a:prstGeom>
          <a:noFill/>
        </p:spPr>
        <p:txBody>
          <a:bodyPr wrap="none" rtlCol="0">
            <a:spAutoFit/>
          </a:bodyPr>
          <a:lstStyle/>
          <a:p>
            <a:pPr algn="l"/>
            <a:r>
              <a:rPr lang="en-US" dirty="0">
                <a:latin typeface="Avenir Light" panose="020B0402020203020204" pitchFamily="34" charset="77"/>
              </a:rPr>
              <a:t>Feasibility study</a:t>
            </a:r>
          </a:p>
        </p:txBody>
      </p:sp>
      <p:sp>
        <p:nvSpPr>
          <p:cNvPr id="2" name="Rectangle 1">
            <a:extLst>
              <a:ext uri="{FF2B5EF4-FFF2-40B4-BE49-F238E27FC236}">
                <a16:creationId xmlns:a16="http://schemas.microsoft.com/office/drawing/2014/main" id="{FC1D61B7-9C6D-99A5-030D-683AA76E8342}"/>
              </a:ext>
            </a:extLst>
          </p:cNvPr>
          <p:cNvSpPr/>
          <p:nvPr/>
        </p:nvSpPr>
        <p:spPr>
          <a:xfrm>
            <a:off x="4321603" y="561687"/>
            <a:ext cx="2036193" cy="81971"/>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EB4685C-1EE2-BDEE-B12D-6214EDC5426F}"/>
              </a:ext>
            </a:extLst>
          </p:cNvPr>
          <p:cNvSpPr/>
          <p:nvPr/>
        </p:nvSpPr>
        <p:spPr>
          <a:xfrm>
            <a:off x="1521559" y="2276035"/>
            <a:ext cx="3322175" cy="965526"/>
          </a:xfrm>
          <a:prstGeom prst="rect">
            <a:avLst/>
          </a:prstGeom>
          <a:gradFill>
            <a:gsLst>
              <a:gs pos="1000">
                <a:srgbClr val="7030A0">
                  <a:alpha val="30000"/>
                </a:srgbClr>
              </a:gs>
              <a:gs pos="79000">
                <a:srgbClr val="793DA6">
                  <a:alpha val="30000"/>
                </a:srgbClr>
              </a:gs>
              <a:gs pos="58000">
                <a:schemeClr val="bg1"/>
              </a:gs>
              <a:gs pos="38000">
                <a:srgbClr val="9262B7">
                  <a:alpha val="30000"/>
                </a:srgbClr>
              </a:gs>
              <a:gs pos="20000">
                <a:schemeClr val="bg1"/>
              </a:gs>
              <a:gs pos="99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Light" panose="020B0402020203020204" pitchFamily="34" charset="77"/>
            </a:endParaRPr>
          </a:p>
        </p:txBody>
      </p:sp>
      <p:sp>
        <p:nvSpPr>
          <p:cNvPr id="17" name="Oval 16">
            <a:extLst>
              <a:ext uri="{FF2B5EF4-FFF2-40B4-BE49-F238E27FC236}">
                <a16:creationId xmlns:a16="http://schemas.microsoft.com/office/drawing/2014/main" id="{20E31514-D8BE-0AD6-B5BD-66EABEE47043}"/>
              </a:ext>
            </a:extLst>
          </p:cNvPr>
          <p:cNvSpPr/>
          <p:nvPr/>
        </p:nvSpPr>
        <p:spPr>
          <a:xfrm>
            <a:off x="1397086" y="2276035"/>
            <a:ext cx="191066" cy="101550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Light" panose="020B0402020203020204" pitchFamily="34" charset="77"/>
            </a:endParaRPr>
          </a:p>
        </p:txBody>
      </p:sp>
      <p:grpSp>
        <p:nvGrpSpPr>
          <p:cNvPr id="18" name="Group 17">
            <a:extLst>
              <a:ext uri="{FF2B5EF4-FFF2-40B4-BE49-F238E27FC236}">
                <a16:creationId xmlns:a16="http://schemas.microsoft.com/office/drawing/2014/main" id="{45E3D867-01F9-321D-5B0D-1B85412CD4D3}"/>
              </a:ext>
            </a:extLst>
          </p:cNvPr>
          <p:cNvGrpSpPr/>
          <p:nvPr/>
        </p:nvGrpSpPr>
        <p:grpSpPr>
          <a:xfrm rot="10800000">
            <a:off x="1480778" y="2280737"/>
            <a:ext cx="3398480" cy="1002964"/>
            <a:chOff x="2105025" y="3067051"/>
            <a:chExt cx="2733675" cy="870889"/>
          </a:xfrm>
        </p:grpSpPr>
        <p:cxnSp>
          <p:nvCxnSpPr>
            <p:cNvPr id="32" name="Straight Connector 31">
              <a:extLst>
                <a:ext uri="{FF2B5EF4-FFF2-40B4-BE49-F238E27FC236}">
                  <a16:creationId xmlns:a16="http://schemas.microsoft.com/office/drawing/2014/main" id="{0126BCCB-DFCD-D652-6801-DAE9F5F7B15B}"/>
                </a:ext>
              </a:extLst>
            </p:cNvPr>
            <p:cNvCxnSpPr>
              <a:cxnSpLocks/>
            </p:cNvCxnSpPr>
            <p:nvPr/>
          </p:nvCxnSpPr>
          <p:spPr>
            <a:xfrm>
              <a:off x="2105025" y="3071132"/>
              <a:ext cx="27336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Freeform 32">
              <a:extLst>
                <a:ext uri="{FF2B5EF4-FFF2-40B4-BE49-F238E27FC236}">
                  <a16:creationId xmlns:a16="http://schemas.microsoft.com/office/drawing/2014/main" id="{9D721FF8-49BA-2512-9A06-73756F46CD2C}"/>
                </a:ext>
              </a:extLst>
            </p:cNvPr>
            <p:cNvSpPr/>
            <p:nvPr/>
          </p:nvSpPr>
          <p:spPr>
            <a:xfrm>
              <a:off x="2133600" y="3067051"/>
              <a:ext cx="2686050" cy="864076"/>
            </a:xfrm>
            <a:custGeom>
              <a:avLst/>
              <a:gdLst>
                <a:gd name="connsiteX0" fmla="*/ 0 w 2686050"/>
                <a:gd name="connsiteY0" fmla="*/ 438150 h 848196"/>
                <a:gd name="connsiteX1" fmla="*/ 600075 w 2686050"/>
                <a:gd name="connsiteY1" fmla="*/ 76200 h 848196"/>
                <a:gd name="connsiteX2" fmla="*/ 1162050 w 2686050"/>
                <a:gd name="connsiteY2" fmla="*/ 419100 h 848196"/>
                <a:gd name="connsiteX3" fmla="*/ 1685925 w 2686050"/>
                <a:gd name="connsiteY3" fmla="*/ 847725 h 848196"/>
                <a:gd name="connsiteX4" fmla="*/ 2190750 w 2686050"/>
                <a:gd name="connsiteY4" fmla="*/ 333375 h 848196"/>
                <a:gd name="connsiteX5" fmla="*/ 2686050 w 2686050"/>
                <a:gd name="connsiteY5" fmla="*/ 0 h 848196"/>
                <a:gd name="connsiteX0" fmla="*/ 0 w 2686050"/>
                <a:gd name="connsiteY0" fmla="*/ 438150 h 848319"/>
                <a:gd name="connsiteX1" fmla="*/ 600075 w 2686050"/>
                <a:gd name="connsiteY1" fmla="*/ 76200 h 848319"/>
                <a:gd name="connsiteX2" fmla="*/ 1123950 w 2686050"/>
                <a:gd name="connsiteY2" fmla="*/ 428625 h 848319"/>
                <a:gd name="connsiteX3" fmla="*/ 1685925 w 2686050"/>
                <a:gd name="connsiteY3" fmla="*/ 847725 h 848319"/>
                <a:gd name="connsiteX4" fmla="*/ 2190750 w 2686050"/>
                <a:gd name="connsiteY4" fmla="*/ 333375 h 848319"/>
                <a:gd name="connsiteX5" fmla="*/ 2686050 w 2686050"/>
                <a:gd name="connsiteY5" fmla="*/ 0 h 848319"/>
                <a:gd name="connsiteX0" fmla="*/ 0 w 2686050"/>
                <a:gd name="connsiteY0" fmla="*/ 438150 h 848319"/>
                <a:gd name="connsiteX1" fmla="*/ 600075 w 2686050"/>
                <a:gd name="connsiteY1" fmla="*/ 76200 h 848319"/>
                <a:gd name="connsiteX2" fmla="*/ 1123950 w 2686050"/>
                <a:gd name="connsiteY2" fmla="*/ 428625 h 848319"/>
                <a:gd name="connsiteX3" fmla="*/ 1657350 w 2686050"/>
                <a:gd name="connsiteY3" fmla="*/ 847725 h 848319"/>
                <a:gd name="connsiteX4" fmla="*/ 2190750 w 2686050"/>
                <a:gd name="connsiteY4" fmla="*/ 333375 h 848319"/>
                <a:gd name="connsiteX5" fmla="*/ 2686050 w 2686050"/>
                <a:gd name="connsiteY5" fmla="*/ 0 h 848319"/>
                <a:gd name="connsiteX0" fmla="*/ 0 w 2686050"/>
                <a:gd name="connsiteY0" fmla="*/ 438150 h 847744"/>
                <a:gd name="connsiteX1" fmla="*/ 600075 w 2686050"/>
                <a:gd name="connsiteY1" fmla="*/ 76200 h 847744"/>
                <a:gd name="connsiteX2" fmla="*/ 1123950 w 2686050"/>
                <a:gd name="connsiteY2" fmla="*/ 428625 h 847744"/>
                <a:gd name="connsiteX3" fmla="*/ 1657350 w 2686050"/>
                <a:gd name="connsiteY3" fmla="*/ 847725 h 847744"/>
                <a:gd name="connsiteX4" fmla="*/ 2190750 w 2686050"/>
                <a:gd name="connsiteY4" fmla="*/ 333375 h 847744"/>
                <a:gd name="connsiteX5" fmla="*/ 2686050 w 2686050"/>
                <a:gd name="connsiteY5" fmla="*/ 0 h 847744"/>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92 h 847791"/>
                <a:gd name="connsiteX1" fmla="*/ 600075 w 2686050"/>
                <a:gd name="connsiteY1" fmla="*/ 76242 h 847791"/>
                <a:gd name="connsiteX2" fmla="*/ 1123950 w 2686050"/>
                <a:gd name="connsiteY2" fmla="*/ 428667 h 847791"/>
                <a:gd name="connsiteX3" fmla="*/ 1657350 w 2686050"/>
                <a:gd name="connsiteY3" fmla="*/ 847767 h 847791"/>
                <a:gd name="connsiteX4" fmla="*/ 2190750 w 2686050"/>
                <a:gd name="connsiteY4" fmla="*/ 333417 h 847791"/>
                <a:gd name="connsiteX5" fmla="*/ 2686050 w 2686050"/>
                <a:gd name="connsiteY5" fmla="*/ 42 h 847791"/>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771557"/>
                <a:gd name="connsiteX1" fmla="*/ 600075 w 2686050"/>
                <a:gd name="connsiteY1" fmla="*/ 76200 h 771557"/>
                <a:gd name="connsiteX2" fmla="*/ 1123950 w 2686050"/>
                <a:gd name="connsiteY2" fmla="*/ 428625 h 771557"/>
                <a:gd name="connsiteX3" fmla="*/ 1657350 w 2686050"/>
                <a:gd name="connsiteY3" fmla="*/ 771525 h 771557"/>
                <a:gd name="connsiteX4" fmla="*/ 2190750 w 2686050"/>
                <a:gd name="connsiteY4" fmla="*/ 333375 h 771557"/>
                <a:gd name="connsiteX5" fmla="*/ 2686050 w 2686050"/>
                <a:gd name="connsiteY5" fmla="*/ 0 h 771557"/>
                <a:gd name="connsiteX0" fmla="*/ 0 w 2686050"/>
                <a:gd name="connsiteY0" fmla="*/ 438150 h 771557"/>
                <a:gd name="connsiteX1" fmla="*/ 600075 w 2686050"/>
                <a:gd name="connsiteY1" fmla="*/ 76200 h 771557"/>
                <a:gd name="connsiteX2" fmla="*/ 1123950 w 2686050"/>
                <a:gd name="connsiteY2" fmla="*/ 428625 h 771557"/>
                <a:gd name="connsiteX3" fmla="*/ 1657350 w 2686050"/>
                <a:gd name="connsiteY3" fmla="*/ 771525 h 771557"/>
                <a:gd name="connsiteX4" fmla="*/ 2190750 w 2686050"/>
                <a:gd name="connsiteY4" fmla="*/ 333375 h 771557"/>
                <a:gd name="connsiteX5" fmla="*/ 2686050 w 2686050"/>
                <a:gd name="connsiteY5" fmla="*/ 0 h 771557"/>
                <a:gd name="connsiteX0" fmla="*/ 0 w 2686050"/>
                <a:gd name="connsiteY0" fmla="*/ 438150 h 771557"/>
                <a:gd name="connsiteX1" fmla="*/ 600075 w 2686050"/>
                <a:gd name="connsiteY1" fmla="*/ 21771 h 771557"/>
                <a:gd name="connsiteX2" fmla="*/ 1123950 w 2686050"/>
                <a:gd name="connsiteY2" fmla="*/ 428625 h 771557"/>
                <a:gd name="connsiteX3" fmla="*/ 1657350 w 2686050"/>
                <a:gd name="connsiteY3" fmla="*/ 771525 h 771557"/>
                <a:gd name="connsiteX4" fmla="*/ 2190750 w 2686050"/>
                <a:gd name="connsiteY4" fmla="*/ 333375 h 771557"/>
                <a:gd name="connsiteX5" fmla="*/ 2686050 w 2686050"/>
                <a:gd name="connsiteY5" fmla="*/ 0 h 771557"/>
                <a:gd name="connsiteX0" fmla="*/ 0 w 2686050"/>
                <a:gd name="connsiteY0" fmla="*/ 438150 h 864076"/>
                <a:gd name="connsiteX1" fmla="*/ 600075 w 2686050"/>
                <a:gd name="connsiteY1" fmla="*/ 21771 h 864076"/>
                <a:gd name="connsiteX2" fmla="*/ 1123950 w 2686050"/>
                <a:gd name="connsiteY2" fmla="*/ 428625 h 864076"/>
                <a:gd name="connsiteX3" fmla="*/ 1657350 w 2686050"/>
                <a:gd name="connsiteY3" fmla="*/ 864053 h 864076"/>
                <a:gd name="connsiteX4" fmla="*/ 2190750 w 2686050"/>
                <a:gd name="connsiteY4" fmla="*/ 333375 h 864076"/>
                <a:gd name="connsiteX5" fmla="*/ 2686050 w 2686050"/>
                <a:gd name="connsiteY5" fmla="*/ 0 h 864076"/>
                <a:gd name="connsiteX0" fmla="*/ 0 w 2686050"/>
                <a:gd name="connsiteY0" fmla="*/ 438150 h 864076"/>
                <a:gd name="connsiteX1" fmla="*/ 600075 w 2686050"/>
                <a:gd name="connsiteY1" fmla="*/ 21771 h 864076"/>
                <a:gd name="connsiteX2" fmla="*/ 1123950 w 2686050"/>
                <a:gd name="connsiteY2" fmla="*/ 428625 h 864076"/>
                <a:gd name="connsiteX3" fmla="*/ 1657350 w 2686050"/>
                <a:gd name="connsiteY3" fmla="*/ 864053 h 864076"/>
                <a:gd name="connsiteX4" fmla="*/ 2190750 w 2686050"/>
                <a:gd name="connsiteY4" fmla="*/ 333375 h 864076"/>
                <a:gd name="connsiteX5" fmla="*/ 2686050 w 2686050"/>
                <a:gd name="connsiteY5" fmla="*/ 0 h 86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6050" h="864076">
                  <a:moveTo>
                    <a:pt x="0" y="438150"/>
                  </a:moveTo>
                  <a:cubicBezTo>
                    <a:pt x="203200" y="258762"/>
                    <a:pt x="412750" y="23359"/>
                    <a:pt x="600075" y="21771"/>
                  </a:cubicBezTo>
                  <a:cubicBezTo>
                    <a:pt x="787400" y="20184"/>
                    <a:pt x="969509" y="293688"/>
                    <a:pt x="1123950" y="428625"/>
                  </a:cubicBezTo>
                  <a:cubicBezTo>
                    <a:pt x="1278391" y="563562"/>
                    <a:pt x="1479550" y="860878"/>
                    <a:pt x="1657350" y="864053"/>
                  </a:cubicBezTo>
                  <a:cubicBezTo>
                    <a:pt x="1835150" y="867228"/>
                    <a:pt x="2033587" y="541338"/>
                    <a:pt x="2190750" y="333375"/>
                  </a:cubicBezTo>
                  <a:cubicBezTo>
                    <a:pt x="2319338" y="173037"/>
                    <a:pt x="2520950" y="15875"/>
                    <a:pt x="2686050" y="0"/>
                  </a:cubicBez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Light" panose="020B0402020203020204" pitchFamily="34" charset="77"/>
              </a:endParaRPr>
            </a:p>
          </p:txBody>
        </p:sp>
        <p:sp>
          <p:nvSpPr>
            <p:cNvPr id="34" name="Freeform 33">
              <a:extLst>
                <a:ext uri="{FF2B5EF4-FFF2-40B4-BE49-F238E27FC236}">
                  <a16:creationId xmlns:a16="http://schemas.microsoft.com/office/drawing/2014/main" id="{EA754BC1-72AD-0D52-B38E-1F28BABAC65C}"/>
                </a:ext>
              </a:extLst>
            </p:cNvPr>
            <p:cNvSpPr/>
            <p:nvPr/>
          </p:nvSpPr>
          <p:spPr>
            <a:xfrm flipV="1">
              <a:off x="2133600" y="3087461"/>
              <a:ext cx="2686050" cy="847749"/>
            </a:xfrm>
            <a:custGeom>
              <a:avLst/>
              <a:gdLst>
                <a:gd name="connsiteX0" fmla="*/ 0 w 2686050"/>
                <a:gd name="connsiteY0" fmla="*/ 438150 h 848196"/>
                <a:gd name="connsiteX1" fmla="*/ 600075 w 2686050"/>
                <a:gd name="connsiteY1" fmla="*/ 76200 h 848196"/>
                <a:gd name="connsiteX2" fmla="*/ 1162050 w 2686050"/>
                <a:gd name="connsiteY2" fmla="*/ 419100 h 848196"/>
                <a:gd name="connsiteX3" fmla="*/ 1685925 w 2686050"/>
                <a:gd name="connsiteY3" fmla="*/ 847725 h 848196"/>
                <a:gd name="connsiteX4" fmla="*/ 2190750 w 2686050"/>
                <a:gd name="connsiteY4" fmla="*/ 333375 h 848196"/>
                <a:gd name="connsiteX5" fmla="*/ 2686050 w 2686050"/>
                <a:gd name="connsiteY5" fmla="*/ 0 h 848196"/>
                <a:gd name="connsiteX0" fmla="*/ 0 w 2686050"/>
                <a:gd name="connsiteY0" fmla="*/ 438150 h 848319"/>
                <a:gd name="connsiteX1" fmla="*/ 600075 w 2686050"/>
                <a:gd name="connsiteY1" fmla="*/ 76200 h 848319"/>
                <a:gd name="connsiteX2" fmla="*/ 1123950 w 2686050"/>
                <a:gd name="connsiteY2" fmla="*/ 428625 h 848319"/>
                <a:gd name="connsiteX3" fmla="*/ 1685925 w 2686050"/>
                <a:gd name="connsiteY3" fmla="*/ 847725 h 848319"/>
                <a:gd name="connsiteX4" fmla="*/ 2190750 w 2686050"/>
                <a:gd name="connsiteY4" fmla="*/ 333375 h 848319"/>
                <a:gd name="connsiteX5" fmla="*/ 2686050 w 2686050"/>
                <a:gd name="connsiteY5" fmla="*/ 0 h 848319"/>
                <a:gd name="connsiteX0" fmla="*/ 0 w 2686050"/>
                <a:gd name="connsiteY0" fmla="*/ 438150 h 848319"/>
                <a:gd name="connsiteX1" fmla="*/ 600075 w 2686050"/>
                <a:gd name="connsiteY1" fmla="*/ 76200 h 848319"/>
                <a:gd name="connsiteX2" fmla="*/ 1123950 w 2686050"/>
                <a:gd name="connsiteY2" fmla="*/ 428625 h 848319"/>
                <a:gd name="connsiteX3" fmla="*/ 1657350 w 2686050"/>
                <a:gd name="connsiteY3" fmla="*/ 847725 h 848319"/>
                <a:gd name="connsiteX4" fmla="*/ 2190750 w 2686050"/>
                <a:gd name="connsiteY4" fmla="*/ 333375 h 848319"/>
                <a:gd name="connsiteX5" fmla="*/ 2686050 w 2686050"/>
                <a:gd name="connsiteY5" fmla="*/ 0 h 848319"/>
                <a:gd name="connsiteX0" fmla="*/ 0 w 2686050"/>
                <a:gd name="connsiteY0" fmla="*/ 438150 h 847744"/>
                <a:gd name="connsiteX1" fmla="*/ 600075 w 2686050"/>
                <a:gd name="connsiteY1" fmla="*/ 76200 h 847744"/>
                <a:gd name="connsiteX2" fmla="*/ 1123950 w 2686050"/>
                <a:gd name="connsiteY2" fmla="*/ 428625 h 847744"/>
                <a:gd name="connsiteX3" fmla="*/ 1657350 w 2686050"/>
                <a:gd name="connsiteY3" fmla="*/ 847725 h 847744"/>
                <a:gd name="connsiteX4" fmla="*/ 2190750 w 2686050"/>
                <a:gd name="connsiteY4" fmla="*/ 333375 h 847744"/>
                <a:gd name="connsiteX5" fmla="*/ 2686050 w 2686050"/>
                <a:gd name="connsiteY5" fmla="*/ 0 h 847744"/>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92 h 847791"/>
                <a:gd name="connsiteX1" fmla="*/ 600075 w 2686050"/>
                <a:gd name="connsiteY1" fmla="*/ 76242 h 847791"/>
                <a:gd name="connsiteX2" fmla="*/ 1123950 w 2686050"/>
                <a:gd name="connsiteY2" fmla="*/ 428667 h 847791"/>
                <a:gd name="connsiteX3" fmla="*/ 1657350 w 2686050"/>
                <a:gd name="connsiteY3" fmla="*/ 847767 h 847791"/>
                <a:gd name="connsiteX4" fmla="*/ 2190750 w 2686050"/>
                <a:gd name="connsiteY4" fmla="*/ 333417 h 847791"/>
                <a:gd name="connsiteX5" fmla="*/ 2686050 w 2686050"/>
                <a:gd name="connsiteY5" fmla="*/ 42 h 847791"/>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10961 w 2686050"/>
                <a:gd name="connsiteY1" fmla="*/ 10886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10961 w 2686050"/>
                <a:gd name="connsiteY1" fmla="*/ 10886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6050" h="847749">
                  <a:moveTo>
                    <a:pt x="0" y="438150"/>
                  </a:moveTo>
                  <a:cubicBezTo>
                    <a:pt x="203200" y="258762"/>
                    <a:pt x="423636" y="12474"/>
                    <a:pt x="610961" y="10886"/>
                  </a:cubicBezTo>
                  <a:cubicBezTo>
                    <a:pt x="798286" y="9299"/>
                    <a:pt x="965881" y="272824"/>
                    <a:pt x="1123950" y="428625"/>
                  </a:cubicBezTo>
                  <a:cubicBezTo>
                    <a:pt x="1282019" y="584426"/>
                    <a:pt x="1479550" y="844550"/>
                    <a:pt x="1657350" y="847725"/>
                  </a:cubicBezTo>
                  <a:cubicBezTo>
                    <a:pt x="1835150" y="850900"/>
                    <a:pt x="2033587" y="541338"/>
                    <a:pt x="2190750" y="333375"/>
                  </a:cubicBezTo>
                  <a:cubicBezTo>
                    <a:pt x="2319338" y="173037"/>
                    <a:pt x="2520950" y="15875"/>
                    <a:pt x="2686050" y="0"/>
                  </a:cubicBez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Light" panose="020B0402020203020204" pitchFamily="34" charset="77"/>
              </a:endParaRPr>
            </a:p>
          </p:txBody>
        </p:sp>
        <p:cxnSp>
          <p:nvCxnSpPr>
            <p:cNvPr id="35" name="Straight Connector 34">
              <a:extLst>
                <a:ext uri="{FF2B5EF4-FFF2-40B4-BE49-F238E27FC236}">
                  <a16:creationId xmlns:a16="http://schemas.microsoft.com/office/drawing/2014/main" id="{7B4DD634-06CE-C277-6B8F-D9B7245019DD}"/>
                </a:ext>
              </a:extLst>
            </p:cNvPr>
            <p:cNvCxnSpPr>
              <a:cxnSpLocks/>
            </p:cNvCxnSpPr>
            <p:nvPr/>
          </p:nvCxnSpPr>
          <p:spPr>
            <a:xfrm>
              <a:off x="2105025" y="3937940"/>
              <a:ext cx="27336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Oval 18">
            <a:extLst>
              <a:ext uri="{FF2B5EF4-FFF2-40B4-BE49-F238E27FC236}">
                <a16:creationId xmlns:a16="http://schemas.microsoft.com/office/drawing/2014/main" id="{F97CA260-1FBB-A192-1E37-4BABA4E23E19}"/>
              </a:ext>
            </a:extLst>
          </p:cNvPr>
          <p:cNvSpPr/>
          <p:nvPr/>
        </p:nvSpPr>
        <p:spPr>
          <a:xfrm>
            <a:off x="4766423" y="2276035"/>
            <a:ext cx="191066" cy="1015507"/>
          </a:xfrm>
          <a:prstGeom prst="ellipse">
            <a:avLst/>
          </a:prstGeom>
          <a:solidFill>
            <a:schemeClr val="bg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Light" panose="020B0402020203020204" pitchFamily="34" charset="77"/>
            </a:endParaRPr>
          </a:p>
        </p:txBody>
      </p:sp>
      <p:sp>
        <p:nvSpPr>
          <p:cNvPr id="51" name="TextBox 50">
            <a:extLst>
              <a:ext uri="{FF2B5EF4-FFF2-40B4-BE49-F238E27FC236}">
                <a16:creationId xmlns:a16="http://schemas.microsoft.com/office/drawing/2014/main" id="{DE9125C0-32CE-6A2A-FFF2-420C69F0CEF4}"/>
              </a:ext>
            </a:extLst>
          </p:cNvPr>
          <p:cNvSpPr txBox="1"/>
          <p:nvPr/>
        </p:nvSpPr>
        <p:spPr>
          <a:xfrm>
            <a:off x="1537519" y="1172411"/>
            <a:ext cx="3667607" cy="461665"/>
          </a:xfrm>
          <a:prstGeom prst="rect">
            <a:avLst/>
          </a:prstGeom>
          <a:noFill/>
        </p:spPr>
        <p:txBody>
          <a:bodyPr wrap="none" rtlCol="0">
            <a:spAutoFit/>
          </a:bodyPr>
          <a:lstStyle/>
          <a:p>
            <a:pPr algn="l"/>
            <a:r>
              <a:rPr lang="en-US" sz="2400" dirty="0">
                <a:effectLst>
                  <a:outerShdw blurRad="50800" dist="25400" dir="2700000" algn="tl" rotWithShape="0">
                    <a:prstClr val="black">
                      <a:alpha val="20000"/>
                    </a:prstClr>
                  </a:outerShdw>
                </a:effectLst>
                <a:latin typeface="Avenir Light" panose="020B0402020203020204" pitchFamily="34" charset="77"/>
              </a:rPr>
              <a:t>Standing wave resonance</a:t>
            </a:r>
          </a:p>
        </p:txBody>
      </p:sp>
      <p:sp>
        <p:nvSpPr>
          <p:cNvPr id="4" name="TextBox 3">
            <a:extLst>
              <a:ext uri="{FF2B5EF4-FFF2-40B4-BE49-F238E27FC236}">
                <a16:creationId xmlns:a16="http://schemas.microsoft.com/office/drawing/2014/main" id="{4259A764-7515-3A8D-061A-04AEBEACA89F}"/>
              </a:ext>
            </a:extLst>
          </p:cNvPr>
          <p:cNvSpPr txBox="1"/>
          <p:nvPr/>
        </p:nvSpPr>
        <p:spPr>
          <a:xfrm>
            <a:off x="1141688" y="4600654"/>
            <a:ext cx="5216103" cy="1631216"/>
          </a:xfrm>
          <a:prstGeom prst="rect">
            <a:avLst/>
          </a:prstGeom>
          <a:noFill/>
        </p:spPr>
        <p:txBody>
          <a:bodyPr wrap="square" rtlCol="0">
            <a:spAutoFit/>
          </a:bodyPr>
          <a:lstStyle/>
          <a:p>
            <a:pPr algn="l"/>
            <a:r>
              <a:rPr lang="en-US" sz="2000" dirty="0">
                <a:solidFill>
                  <a:schemeClr val="tx1">
                    <a:lumMod val="95000"/>
                    <a:lumOff val="5000"/>
                  </a:schemeClr>
                </a:solidFill>
                <a:latin typeface="Avenir Light" panose="020B0402020203020204" pitchFamily="34" charset="77"/>
              </a:rPr>
              <a:t>Based on interferometry</a:t>
            </a:r>
          </a:p>
          <a:p>
            <a:pPr algn="l"/>
            <a:endParaRPr lang="en-US" sz="2000" dirty="0">
              <a:solidFill>
                <a:schemeClr val="tx1">
                  <a:lumMod val="95000"/>
                  <a:lumOff val="5000"/>
                </a:schemeClr>
              </a:solidFill>
              <a:latin typeface="Avenir Light" panose="020B0402020203020204" pitchFamily="34" charset="77"/>
            </a:endParaRPr>
          </a:p>
          <a:p>
            <a:pPr algn="l"/>
            <a:r>
              <a:rPr lang="en-US" sz="2000" dirty="0">
                <a:solidFill>
                  <a:schemeClr val="tx1">
                    <a:lumMod val="95000"/>
                    <a:lumOff val="5000"/>
                  </a:schemeClr>
                </a:solidFill>
                <a:latin typeface="Avenir Light" panose="020B0402020203020204" pitchFamily="34" charset="77"/>
              </a:rPr>
              <a:t>Single-frequency detection</a:t>
            </a:r>
          </a:p>
          <a:p>
            <a:pPr algn="l"/>
            <a:endParaRPr lang="en-US" sz="2000" dirty="0">
              <a:solidFill>
                <a:schemeClr val="tx1">
                  <a:lumMod val="95000"/>
                  <a:lumOff val="5000"/>
                </a:schemeClr>
              </a:solidFill>
              <a:latin typeface="Avenir Light" panose="020B0402020203020204" pitchFamily="34" charset="77"/>
            </a:endParaRPr>
          </a:p>
          <a:p>
            <a:pPr algn="l"/>
            <a:r>
              <a:rPr lang="en-US" sz="2000" dirty="0">
                <a:solidFill>
                  <a:schemeClr val="tx1">
                    <a:lumMod val="95000"/>
                    <a:lumOff val="5000"/>
                  </a:schemeClr>
                </a:solidFill>
                <a:latin typeface="Avenir Light" panose="020B0402020203020204" pitchFamily="34" charset="77"/>
              </a:rPr>
              <a:t>Parameters: Length &amp; cross-sectional area</a:t>
            </a:r>
          </a:p>
        </p:txBody>
      </p:sp>
      <p:sp>
        <p:nvSpPr>
          <p:cNvPr id="5" name="Date Placeholder 4">
            <a:extLst>
              <a:ext uri="{FF2B5EF4-FFF2-40B4-BE49-F238E27FC236}">
                <a16:creationId xmlns:a16="http://schemas.microsoft.com/office/drawing/2014/main" id="{FE762AC0-DFF0-CD18-FF40-45510D73B79D}"/>
              </a:ext>
            </a:extLst>
          </p:cNvPr>
          <p:cNvSpPr>
            <a:spLocks noGrp="1"/>
          </p:cNvSpPr>
          <p:nvPr>
            <p:ph type="dt" sz="half" idx="10"/>
          </p:nvPr>
        </p:nvSpPr>
        <p:spPr/>
        <p:txBody>
          <a:bodyPr/>
          <a:lstStyle/>
          <a:p>
            <a:fld id="{D83C6B07-CEBC-7E4D-94CA-935638E103B8}" type="datetime1">
              <a:rPr lang="en-US" smtClean="0"/>
              <a:t>5/10/23</a:t>
            </a:fld>
            <a:endParaRPr lang="en-US"/>
          </a:p>
        </p:txBody>
      </p:sp>
      <p:sp>
        <p:nvSpPr>
          <p:cNvPr id="11" name="Slide Number Placeholder 10">
            <a:extLst>
              <a:ext uri="{FF2B5EF4-FFF2-40B4-BE49-F238E27FC236}">
                <a16:creationId xmlns:a16="http://schemas.microsoft.com/office/drawing/2014/main" id="{E1DAE77C-1CBB-7956-4059-6FFCB324D510}"/>
              </a:ext>
            </a:extLst>
          </p:cNvPr>
          <p:cNvSpPr>
            <a:spLocks noGrp="1"/>
          </p:cNvSpPr>
          <p:nvPr>
            <p:ph type="sldNum" sz="quarter" idx="12"/>
          </p:nvPr>
        </p:nvSpPr>
        <p:spPr/>
        <p:txBody>
          <a:bodyPr/>
          <a:lstStyle/>
          <a:p>
            <a:fld id="{B9AA8E4F-4E37-A645-924F-A3490AA4C4C1}" type="slidenum">
              <a:rPr lang="en-US" smtClean="0"/>
              <a:t>31</a:t>
            </a:fld>
            <a:endParaRPr lang="en-US"/>
          </a:p>
        </p:txBody>
      </p:sp>
      <p:sp>
        <p:nvSpPr>
          <p:cNvPr id="27" name="TextBox 26">
            <a:extLst>
              <a:ext uri="{FF2B5EF4-FFF2-40B4-BE49-F238E27FC236}">
                <a16:creationId xmlns:a16="http://schemas.microsoft.com/office/drawing/2014/main" id="{3E569512-2FBE-96A6-A466-B25359B5851B}"/>
              </a:ext>
            </a:extLst>
          </p:cNvPr>
          <p:cNvSpPr txBox="1"/>
          <p:nvPr/>
        </p:nvSpPr>
        <p:spPr>
          <a:xfrm>
            <a:off x="10004740" y="119041"/>
            <a:ext cx="1327608" cy="369332"/>
          </a:xfrm>
          <a:prstGeom prst="rect">
            <a:avLst/>
          </a:prstGeom>
          <a:noFill/>
        </p:spPr>
        <p:txBody>
          <a:bodyPr wrap="none" rtlCol="0">
            <a:spAutoFit/>
          </a:bodyPr>
          <a:lstStyle/>
          <a:p>
            <a:pPr algn="l"/>
            <a:r>
              <a:rPr lang="en-US" dirty="0">
                <a:latin typeface="Avenir Light" panose="020B0402020203020204" pitchFamily="34" charset="77"/>
              </a:rPr>
              <a:t>Conclusion</a:t>
            </a:r>
          </a:p>
        </p:txBody>
      </p:sp>
    </p:spTree>
    <p:extLst>
      <p:ext uri="{BB962C8B-B14F-4D97-AF65-F5344CB8AC3E}">
        <p14:creationId xmlns:p14="http://schemas.microsoft.com/office/powerpoint/2010/main" val="4130770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20" descr="Person Speaking Icon Images – Browse 202,022 Stock Photos, Vectors, and  Video | Adobe Stock">
            <a:extLst>
              <a:ext uri="{FF2B5EF4-FFF2-40B4-BE49-F238E27FC236}">
                <a16:creationId xmlns:a16="http://schemas.microsoft.com/office/drawing/2014/main" id="{4D9CA09B-BA89-8B49-7C69-44D5B05CFEEA}"/>
              </a:ext>
            </a:extLst>
          </p:cNvPr>
          <p:cNvPicPr>
            <a:picLocks noChangeAspect="1" noChangeArrowheads="1"/>
          </p:cNvPicPr>
          <p:nvPr/>
        </p:nvPicPr>
        <p:blipFill rotWithShape="1">
          <a:blip r:embed="rId3">
            <a:alphaModFix amt="80000"/>
            <a:extLst>
              <a:ext uri="{28A0092B-C50C-407E-A947-70E740481C1C}">
                <a14:useLocalDpi xmlns:a14="http://schemas.microsoft.com/office/drawing/2010/main" val="0"/>
              </a:ext>
            </a:extLst>
          </a:blip>
          <a:srcRect l="60674" t="16680" r="10648" b="39002"/>
          <a:stretch/>
        </p:blipFill>
        <p:spPr bwMode="auto">
          <a:xfrm>
            <a:off x="691852" y="2307341"/>
            <a:ext cx="509261" cy="8040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043C0D5-8CCB-D2E7-1871-FF24E2D6BD16}"/>
              </a:ext>
            </a:extLst>
          </p:cNvPr>
          <p:cNvSpPr/>
          <p:nvPr/>
        </p:nvSpPr>
        <p:spPr>
          <a:xfrm>
            <a:off x="0" y="602673"/>
            <a:ext cx="12192000" cy="124692"/>
          </a:xfrm>
          <a:prstGeom prst="rect">
            <a:avLst/>
          </a:prstGeom>
          <a:solidFill>
            <a:srgbClr val="7030A0">
              <a:alpha val="6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6E6DA61-E95A-A507-9AF6-D9E94AD74DA6}"/>
              </a:ext>
            </a:extLst>
          </p:cNvPr>
          <p:cNvSpPr txBox="1"/>
          <p:nvPr/>
        </p:nvSpPr>
        <p:spPr>
          <a:xfrm>
            <a:off x="748148" y="119041"/>
            <a:ext cx="1288045" cy="369332"/>
          </a:xfrm>
          <a:prstGeom prst="rect">
            <a:avLst/>
          </a:prstGeom>
          <a:noFill/>
        </p:spPr>
        <p:txBody>
          <a:bodyPr wrap="none" rtlCol="0">
            <a:spAutoFit/>
          </a:bodyPr>
          <a:lstStyle/>
          <a:p>
            <a:pPr algn="l"/>
            <a:r>
              <a:rPr lang="en-US" dirty="0">
                <a:latin typeface="Avenir Light" panose="020B0402020203020204" pitchFamily="34" charset="77"/>
              </a:rPr>
              <a:t>Motivation</a:t>
            </a:r>
          </a:p>
        </p:txBody>
      </p:sp>
      <p:sp>
        <p:nvSpPr>
          <p:cNvPr id="8" name="TextBox 7">
            <a:extLst>
              <a:ext uri="{FF2B5EF4-FFF2-40B4-BE49-F238E27FC236}">
                <a16:creationId xmlns:a16="http://schemas.microsoft.com/office/drawing/2014/main" id="{C8FE1D1D-069B-91FA-2B17-0113E7FA62B3}"/>
              </a:ext>
            </a:extLst>
          </p:cNvPr>
          <p:cNvSpPr txBox="1"/>
          <p:nvPr/>
        </p:nvSpPr>
        <p:spPr>
          <a:xfrm>
            <a:off x="2978123" y="119041"/>
            <a:ext cx="596125" cy="369332"/>
          </a:xfrm>
          <a:prstGeom prst="rect">
            <a:avLst/>
          </a:prstGeom>
          <a:noFill/>
        </p:spPr>
        <p:txBody>
          <a:bodyPr wrap="none" rtlCol="0">
            <a:spAutoFit/>
          </a:bodyPr>
          <a:lstStyle/>
          <a:p>
            <a:pPr algn="l"/>
            <a:r>
              <a:rPr lang="en-US" dirty="0">
                <a:latin typeface="Avenir Light" panose="020B0402020203020204" pitchFamily="34" charset="77"/>
              </a:rPr>
              <a:t>Lyra</a:t>
            </a:r>
          </a:p>
        </p:txBody>
      </p:sp>
      <p:sp>
        <p:nvSpPr>
          <p:cNvPr id="9" name="TextBox 8">
            <a:extLst>
              <a:ext uri="{FF2B5EF4-FFF2-40B4-BE49-F238E27FC236}">
                <a16:creationId xmlns:a16="http://schemas.microsoft.com/office/drawing/2014/main" id="{A760B425-D642-0D07-8C04-E5DBC7E2F4CB}"/>
              </a:ext>
            </a:extLst>
          </p:cNvPr>
          <p:cNvSpPr txBox="1"/>
          <p:nvPr/>
        </p:nvSpPr>
        <p:spPr>
          <a:xfrm>
            <a:off x="4371215" y="119041"/>
            <a:ext cx="1962653" cy="400110"/>
          </a:xfrm>
          <a:prstGeom prst="rect">
            <a:avLst/>
          </a:prstGeom>
          <a:noFill/>
        </p:spPr>
        <p:txBody>
          <a:bodyPr wrap="none" rtlCol="0">
            <a:spAutoFit/>
          </a:bodyPr>
          <a:lstStyle/>
          <a:p>
            <a:pPr algn="l"/>
            <a:r>
              <a:rPr lang="en-US" sz="2000" b="1" dirty="0">
                <a:solidFill>
                  <a:schemeClr val="accent2">
                    <a:lumMod val="75000"/>
                  </a:schemeClr>
                </a:solidFill>
                <a:latin typeface="Avenir Light" panose="020B0402020203020204" pitchFamily="34" charset="77"/>
              </a:rPr>
              <a:t>Structural filters</a:t>
            </a:r>
          </a:p>
        </p:txBody>
      </p:sp>
      <p:sp>
        <p:nvSpPr>
          <p:cNvPr id="10" name="TextBox 9">
            <a:extLst>
              <a:ext uri="{FF2B5EF4-FFF2-40B4-BE49-F238E27FC236}">
                <a16:creationId xmlns:a16="http://schemas.microsoft.com/office/drawing/2014/main" id="{D9DE9658-E6B5-3E50-5F82-A0486B89DFB4}"/>
              </a:ext>
            </a:extLst>
          </p:cNvPr>
          <p:cNvSpPr txBox="1"/>
          <p:nvPr/>
        </p:nvSpPr>
        <p:spPr>
          <a:xfrm>
            <a:off x="7242826" y="119041"/>
            <a:ext cx="1819985" cy="369332"/>
          </a:xfrm>
          <a:prstGeom prst="rect">
            <a:avLst/>
          </a:prstGeom>
          <a:noFill/>
        </p:spPr>
        <p:txBody>
          <a:bodyPr wrap="none" rtlCol="0">
            <a:spAutoFit/>
          </a:bodyPr>
          <a:lstStyle/>
          <a:p>
            <a:pPr algn="l"/>
            <a:r>
              <a:rPr lang="en-US" dirty="0">
                <a:latin typeface="Avenir Light" panose="020B0402020203020204" pitchFamily="34" charset="77"/>
              </a:rPr>
              <a:t>Feasibility study</a:t>
            </a:r>
          </a:p>
        </p:txBody>
      </p:sp>
      <p:sp>
        <p:nvSpPr>
          <p:cNvPr id="2" name="Rectangle 1">
            <a:extLst>
              <a:ext uri="{FF2B5EF4-FFF2-40B4-BE49-F238E27FC236}">
                <a16:creationId xmlns:a16="http://schemas.microsoft.com/office/drawing/2014/main" id="{FC1D61B7-9C6D-99A5-030D-683AA76E8342}"/>
              </a:ext>
            </a:extLst>
          </p:cNvPr>
          <p:cNvSpPr/>
          <p:nvPr/>
        </p:nvSpPr>
        <p:spPr>
          <a:xfrm>
            <a:off x="4321603" y="561687"/>
            <a:ext cx="2036193" cy="81971"/>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EB4685C-1EE2-BDEE-B12D-6214EDC5426F}"/>
              </a:ext>
            </a:extLst>
          </p:cNvPr>
          <p:cNvSpPr/>
          <p:nvPr/>
        </p:nvSpPr>
        <p:spPr>
          <a:xfrm>
            <a:off x="1521559" y="2276035"/>
            <a:ext cx="3322175" cy="965526"/>
          </a:xfrm>
          <a:prstGeom prst="rect">
            <a:avLst/>
          </a:prstGeom>
          <a:gradFill>
            <a:gsLst>
              <a:gs pos="1000">
                <a:srgbClr val="7030A0">
                  <a:alpha val="30000"/>
                </a:srgbClr>
              </a:gs>
              <a:gs pos="79000">
                <a:srgbClr val="793DA6">
                  <a:alpha val="30000"/>
                </a:srgbClr>
              </a:gs>
              <a:gs pos="58000">
                <a:schemeClr val="bg1"/>
              </a:gs>
              <a:gs pos="38000">
                <a:srgbClr val="9262B7">
                  <a:alpha val="30000"/>
                </a:srgbClr>
              </a:gs>
              <a:gs pos="20000">
                <a:schemeClr val="bg1"/>
              </a:gs>
              <a:gs pos="99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Light" panose="020B0402020203020204" pitchFamily="34" charset="77"/>
            </a:endParaRPr>
          </a:p>
        </p:txBody>
      </p:sp>
      <p:sp>
        <p:nvSpPr>
          <p:cNvPr id="17" name="Oval 16">
            <a:extLst>
              <a:ext uri="{FF2B5EF4-FFF2-40B4-BE49-F238E27FC236}">
                <a16:creationId xmlns:a16="http://schemas.microsoft.com/office/drawing/2014/main" id="{20E31514-D8BE-0AD6-B5BD-66EABEE47043}"/>
              </a:ext>
            </a:extLst>
          </p:cNvPr>
          <p:cNvSpPr/>
          <p:nvPr/>
        </p:nvSpPr>
        <p:spPr>
          <a:xfrm>
            <a:off x="1397086" y="2276035"/>
            <a:ext cx="191066" cy="101550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Light" panose="020B0402020203020204" pitchFamily="34" charset="77"/>
            </a:endParaRPr>
          </a:p>
        </p:txBody>
      </p:sp>
      <p:grpSp>
        <p:nvGrpSpPr>
          <p:cNvPr id="18" name="Group 17">
            <a:extLst>
              <a:ext uri="{FF2B5EF4-FFF2-40B4-BE49-F238E27FC236}">
                <a16:creationId xmlns:a16="http://schemas.microsoft.com/office/drawing/2014/main" id="{45E3D867-01F9-321D-5B0D-1B85412CD4D3}"/>
              </a:ext>
            </a:extLst>
          </p:cNvPr>
          <p:cNvGrpSpPr/>
          <p:nvPr/>
        </p:nvGrpSpPr>
        <p:grpSpPr>
          <a:xfrm rot="10800000">
            <a:off x="1480778" y="2280737"/>
            <a:ext cx="3398480" cy="1002964"/>
            <a:chOff x="2105025" y="3067051"/>
            <a:chExt cx="2733675" cy="870889"/>
          </a:xfrm>
        </p:grpSpPr>
        <p:cxnSp>
          <p:nvCxnSpPr>
            <p:cNvPr id="32" name="Straight Connector 31">
              <a:extLst>
                <a:ext uri="{FF2B5EF4-FFF2-40B4-BE49-F238E27FC236}">
                  <a16:creationId xmlns:a16="http://schemas.microsoft.com/office/drawing/2014/main" id="{0126BCCB-DFCD-D652-6801-DAE9F5F7B15B}"/>
                </a:ext>
              </a:extLst>
            </p:cNvPr>
            <p:cNvCxnSpPr>
              <a:cxnSpLocks/>
            </p:cNvCxnSpPr>
            <p:nvPr/>
          </p:nvCxnSpPr>
          <p:spPr>
            <a:xfrm>
              <a:off x="2105025" y="3071132"/>
              <a:ext cx="27336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Freeform 32">
              <a:extLst>
                <a:ext uri="{FF2B5EF4-FFF2-40B4-BE49-F238E27FC236}">
                  <a16:creationId xmlns:a16="http://schemas.microsoft.com/office/drawing/2014/main" id="{9D721FF8-49BA-2512-9A06-73756F46CD2C}"/>
                </a:ext>
              </a:extLst>
            </p:cNvPr>
            <p:cNvSpPr/>
            <p:nvPr/>
          </p:nvSpPr>
          <p:spPr>
            <a:xfrm>
              <a:off x="2133600" y="3067051"/>
              <a:ext cx="2686050" cy="864076"/>
            </a:xfrm>
            <a:custGeom>
              <a:avLst/>
              <a:gdLst>
                <a:gd name="connsiteX0" fmla="*/ 0 w 2686050"/>
                <a:gd name="connsiteY0" fmla="*/ 438150 h 848196"/>
                <a:gd name="connsiteX1" fmla="*/ 600075 w 2686050"/>
                <a:gd name="connsiteY1" fmla="*/ 76200 h 848196"/>
                <a:gd name="connsiteX2" fmla="*/ 1162050 w 2686050"/>
                <a:gd name="connsiteY2" fmla="*/ 419100 h 848196"/>
                <a:gd name="connsiteX3" fmla="*/ 1685925 w 2686050"/>
                <a:gd name="connsiteY3" fmla="*/ 847725 h 848196"/>
                <a:gd name="connsiteX4" fmla="*/ 2190750 w 2686050"/>
                <a:gd name="connsiteY4" fmla="*/ 333375 h 848196"/>
                <a:gd name="connsiteX5" fmla="*/ 2686050 w 2686050"/>
                <a:gd name="connsiteY5" fmla="*/ 0 h 848196"/>
                <a:gd name="connsiteX0" fmla="*/ 0 w 2686050"/>
                <a:gd name="connsiteY0" fmla="*/ 438150 h 848319"/>
                <a:gd name="connsiteX1" fmla="*/ 600075 w 2686050"/>
                <a:gd name="connsiteY1" fmla="*/ 76200 h 848319"/>
                <a:gd name="connsiteX2" fmla="*/ 1123950 w 2686050"/>
                <a:gd name="connsiteY2" fmla="*/ 428625 h 848319"/>
                <a:gd name="connsiteX3" fmla="*/ 1685925 w 2686050"/>
                <a:gd name="connsiteY3" fmla="*/ 847725 h 848319"/>
                <a:gd name="connsiteX4" fmla="*/ 2190750 w 2686050"/>
                <a:gd name="connsiteY4" fmla="*/ 333375 h 848319"/>
                <a:gd name="connsiteX5" fmla="*/ 2686050 w 2686050"/>
                <a:gd name="connsiteY5" fmla="*/ 0 h 848319"/>
                <a:gd name="connsiteX0" fmla="*/ 0 w 2686050"/>
                <a:gd name="connsiteY0" fmla="*/ 438150 h 848319"/>
                <a:gd name="connsiteX1" fmla="*/ 600075 w 2686050"/>
                <a:gd name="connsiteY1" fmla="*/ 76200 h 848319"/>
                <a:gd name="connsiteX2" fmla="*/ 1123950 w 2686050"/>
                <a:gd name="connsiteY2" fmla="*/ 428625 h 848319"/>
                <a:gd name="connsiteX3" fmla="*/ 1657350 w 2686050"/>
                <a:gd name="connsiteY3" fmla="*/ 847725 h 848319"/>
                <a:gd name="connsiteX4" fmla="*/ 2190750 w 2686050"/>
                <a:gd name="connsiteY4" fmla="*/ 333375 h 848319"/>
                <a:gd name="connsiteX5" fmla="*/ 2686050 w 2686050"/>
                <a:gd name="connsiteY5" fmla="*/ 0 h 848319"/>
                <a:gd name="connsiteX0" fmla="*/ 0 w 2686050"/>
                <a:gd name="connsiteY0" fmla="*/ 438150 h 847744"/>
                <a:gd name="connsiteX1" fmla="*/ 600075 w 2686050"/>
                <a:gd name="connsiteY1" fmla="*/ 76200 h 847744"/>
                <a:gd name="connsiteX2" fmla="*/ 1123950 w 2686050"/>
                <a:gd name="connsiteY2" fmla="*/ 428625 h 847744"/>
                <a:gd name="connsiteX3" fmla="*/ 1657350 w 2686050"/>
                <a:gd name="connsiteY3" fmla="*/ 847725 h 847744"/>
                <a:gd name="connsiteX4" fmla="*/ 2190750 w 2686050"/>
                <a:gd name="connsiteY4" fmla="*/ 333375 h 847744"/>
                <a:gd name="connsiteX5" fmla="*/ 2686050 w 2686050"/>
                <a:gd name="connsiteY5" fmla="*/ 0 h 847744"/>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92 h 847791"/>
                <a:gd name="connsiteX1" fmla="*/ 600075 w 2686050"/>
                <a:gd name="connsiteY1" fmla="*/ 76242 h 847791"/>
                <a:gd name="connsiteX2" fmla="*/ 1123950 w 2686050"/>
                <a:gd name="connsiteY2" fmla="*/ 428667 h 847791"/>
                <a:gd name="connsiteX3" fmla="*/ 1657350 w 2686050"/>
                <a:gd name="connsiteY3" fmla="*/ 847767 h 847791"/>
                <a:gd name="connsiteX4" fmla="*/ 2190750 w 2686050"/>
                <a:gd name="connsiteY4" fmla="*/ 333417 h 847791"/>
                <a:gd name="connsiteX5" fmla="*/ 2686050 w 2686050"/>
                <a:gd name="connsiteY5" fmla="*/ 42 h 847791"/>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771557"/>
                <a:gd name="connsiteX1" fmla="*/ 600075 w 2686050"/>
                <a:gd name="connsiteY1" fmla="*/ 76200 h 771557"/>
                <a:gd name="connsiteX2" fmla="*/ 1123950 w 2686050"/>
                <a:gd name="connsiteY2" fmla="*/ 428625 h 771557"/>
                <a:gd name="connsiteX3" fmla="*/ 1657350 w 2686050"/>
                <a:gd name="connsiteY3" fmla="*/ 771525 h 771557"/>
                <a:gd name="connsiteX4" fmla="*/ 2190750 w 2686050"/>
                <a:gd name="connsiteY4" fmla="*/ 333375 h 771557"/>
                <a:gd name="connsiteX5" fmla="*/ 2686050 w 2686050"/>
                <a:gd name="connsiteY5" fmla="*/ 0 h 771557"/>
                <a:gd name="connsiteX0" fmla="*/ 0 w 2686050"/>
                <a:gd name="connsiteY0" fmla="*/ 438150 h 771557"/>
                <a:gd name="connsiteX1" fmla="*/ 600075 w 2686050"/>
                <a:gd name="connsiteY1" fmla="*/ 76200 h 771557"/>
                <a:gd name="connsiteX2" fmla="*/ 1123950 w 2686050"/>
                <a:gd name="connsiteY2" fmla="*/ 428625 h 771557"/>
                <a:gd name="connsiteX3" fmla="*/ 1657350 w 2686050"/>
                <a:gd name="connsiteY3" fmla="*/ 771525 h 771557"/>
                <a:gd name="connsiteX4" fmla="*/ 2190750 w 2686050"/>
                <a:gd name="connsiteY4" fmla="*/ 333375 h 771557"/>
                <a:gd name="connsiteX5" fmla="*/ 2686050 w 2686050"/>
                <a:gd name="connsiteY5" fmla="*/ 0 h 771557"/>
                <a:gd name="connsiteX0" fmla="*/ 0 w 2686050"/>
                <a:gd name="connsiteY0" fmla="*/ 438150 h 771557"/>
                <a:gd name="connsiteX1" fmla="*/ 600075 w 2686050"/>
                <a:gd name="connsiteY1" fmla="*/ 21771 h 771557"/>
                <a:gd name="connsiteX2" fmla="*/ 1123950 w 2686050"/>
                <a:gd name="connsiteY2" fmla="*/ 428625 h 771557"/>
                <a:gd name="connsiteX3" fmla="*/ 1657350 w 2686050"/>
                <a:gd name="connsiteY3" fmla="*/ 771525 h 771557"/>
                <a:gd name="connsiteX4" fmla="*/ 2190750 w 2686050"/>
                <a:gd name="connsiteY4" fmla="*/ 333375 h 771557"/>
                <a:gd name="connsiteX5" fmla="*/ 2686050 w 2686050"/>
                <a:gd name="connsiteY5" fmla="*/ 0 h 771557"/>
                <a:gd name="connsiteX0" fmla="*/ 0 w 2686050"/>
                <a:gd name="connsiteY0" fmla="*/ 438150 h 864076"/>
                <a:gd name="connsiteX1" fmla="*/ 600075 w 2686050"/>
                <a:gd name="connsiteY1" fmla="*/ 21771 h 864076"/>
                <a:gd name="connsiteX2" fmla="*/ 1123950 w 2686050"/>
                <a:gd name="connsiteY2" fmla="*/ 428625 h 864076"/>
                <a:gd name="connsiteX3" fmla="*/ 1657350 w 2686050"/>
                <a:gd name="connsiteY3" fmla="*/ 864053 h 864076"/>
                <a:gd name="connsiteX4" fmla="*/ 2190750 w 2686050"/>
                <a:gd name="connsiteY4" fmla="*/ 333375 h 864076"/>
                <a:gd name="connsiteX5" fmla="*/ 2686050 w 2686050"/>
                <a:gd name="connsiteY5" fmla="*/ 0 h 864076"/>
                <a:gd name="connsiteX0" fmla="*/ 0 w 2686050"/>
                <a:gd name="connsiteY0" fmla="*/ 438150 h 864076"/>
                <a:gd name="connsiteX1" fmla="*/ 600075 w 2686050"/>
                <a:gd name="connsiteY1" fmla="*/ 21771 h 864076"/>
                <a:gd name="connsiteX2" fmla="*/ 1123950 w 2686050"/>
                <a:gd name="connsiteY2" fmla="*/ 428625 h 864076"/>
                <a:gd name="connsiteX3" fmla="*/ 1657350 w 2686050"/>
                <a:gd name="connsiteY3" fmla="*/ 864053 h 864076"/>
                <a:gd name="connsiteX4" fmla="*/ 2190750 w 2686050"/>
                <a:gd name="connsiteY4" fmla="*/ 333375 h 864076"/>
                <a:gd name="connsiteX5" fmla="*/ 2686050 w 2686050"/>
                <a:gd name="connsiteY5" fmla="*/ 0 h 86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6050" h="864076">
                  <a:moveTo>
                    <a:pt x="0" y="438150"/>
                  </a:moveTo>
                  <a:cubicBezTo>
                    <a:pt x="203200" y="258762"/>
                    <a:pt x="412750" y="23359"/>
                    <a:pt x="600075" y="21771"/>
                  </a:cubicBezTo>
                  <a:cubicBezTo>
                    <a:pt x="787400" y="20184"/>
                    <a:pt x="969509" y="293688"/>
                    <a:pt x="1123950" y="428625"/>
                  </a:cubicBezTo>
                  <a:cubicBezTo>
                    <a:pt x="1278391" y="563562"/>
                    <a:pt x="1479550" y="860878"/>
                    <a:pt x="1657350" y="864053"/>
                  </a:cubicBezTo>
                  <a:cubicBezTo>
                    <a:pt x="1835150" y="867228"/>
                    <a:pt x="2033587" y="541338"/>
                    <a:pt x="2190750" y="333375"/>
                  </a:cubicBezTo>
                  <a:cubicBezTo>
                    <a:pt x="2319338" y="173037"/>
                    <a:pt x="2520950" y="15875"/>
                    <a:pt x="2686050" y="0"/>
                  </a:cubicBez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Light" panose="020B0402020203020204" pitchFamily="34" charset="77"/>
              </a:endParaRPr>
            </a:p>
          </p:txBody>
        </p:sp>
        <p:sp>
          <p:nvSpPr>
            <p:cNvPr id="34" name="Freeform 33">
              <a:extLst>
                <a:ext uri="{FF2B5EF4-FFF2-40B4-BE49-F238E27FC236}">
                  <a16:creationId xmlns:a16="http://schemas.microsoft.com/office/drawing/2014/main" id="{EA754BC1-72AD-0D52-B38E-1F28BABAC65C}"/>
                </a:ext>
              </a:extLst>
            </p:cNvPr>
            <p:cNvSpPr/>
            <p:nvPr/>
          </p:nvSpPr>
          <p:spPr>
            <a:xfrm flipV="1">
              <a:off x="2133600" y="3087461"/>
              <a:ext cx="2686050" cy="847749"/>
            </a:xfrm>
            <a:custGeom>
              <a:avLst/>
              <a:gdLst>
                <a:gd name="connsiteX0" fmla="*/ 0 w 2686050"/>
                <a:gd name="connsiteY0" fmla="*/ 438150 h 848196"/>
                <a:gd name="connsiteX1" fmla="*/ 600075 w 2686050"/>
                <a:gd name="connsiteY1" fmla="*/ 76200 h 848196"/>
                <a:gd name="connsiteX2" fmla="*/ 1162050 w 2686050"/>
                <a:gd name="connsiteY2" fmla="*/ 419100 h 848196"/>
                <a:gd name="connsiteX3" fmla="*/ 1685925 w 2686050"/>
                <a:gd name="connsiteY3" fmla="*/ 847725 h 848196"/>
                <a:gd name="connsiteX4" fmla="*/ 2190750 w 2686050"/>
                <a:gd name="connsiteY4" fmla="*/ 333375 h 848196"/>
                <a:gd name="connsiteX5" fmla="*/ 2686050 w 2686050"/>
                <a:gd name="connsiteY5" fmla="*/ 0 h 848196"/>
                <a:gd name="connsiteX0" fmla="*/ 0 w 2686050"/>
                <a:gd name="connsiteY0" fmla="*/ 438150 h 848319"/>
                <a:gd name="connsiteX1" fmla="*/ 600075 w 2686050"/>
                <a:gd name="connsiteY1" fmla="*/ 76200 h 848319"/>
                <a:gd name="connsiteX2" fmla="*/ 1123950 w 2686050"/>
                <a:gd name="connsiteY2" fmla="*/ 428625 h 848319"/>
                <a:gd name="connsiteX3" fmla="*/ 1685925 w 2686050"/>
                <a:gd name="connsiteY3" fmla="*/ 847725 h 848319"/>
                <a:gd name="connsiteX4" fmla="*/ 2190750 w 2686050"/>
                <a:gd name="connsiteY4" fmla="*/ 333375 h 848319"/>
                <a:gd name="connsiteX5" fmla="*/ 2686050 w 2686050"/>
                <a:gd name="connsiteY5" fmla="*/ 0 h 848319"/>
                <a:gd name="connsiteX0" fmla="*/ 0 w 2686050"/>
                <a:gd name="connsiteY0" fmla="*/ 438150 h 848319"/>
                <a:gd name="connsiteX1" fmla="*/ 600075 w 2686050"/>
                <a:gd name="connsiteY1" fmla="*/ 76200 h 848319"/>
                <a:gd name="connsiteX2" fmla="*/ 1123950 w 2686050"/>
                <a:gd name="connsiteY2" fmla="*/ 428625 h 848319"/>
                <a:gd name="connsiteX3" fmla="*/ 1657350 w 2686050"/>
                <a:gd name="connsiteY3" fmla="*/ 847725 h 848319"/>
                <a:gd name="connsiteX4" fmla="*/ 2190750 w 2686050"/>
                <a:gd name="connsiteY4" fmla="*/ 333375 h 848319"/>
                <a:gd name="connsiteX5" fmla="*/ 2686050 w 2686050"/>
                <a:gd name="connsiteY5" fmla="*/ 0 h 848319"/>
                <a:gd name="connsiteX0" fmla="*/ 0 w 2686050"/>
                <a:gd name="connsiteY0" fmla="*/ 438150 h 847744"/>
                <a:gd name="connsiteX1" fmla="*/ 600075 w 2686050"/>
                <a:gd name="connsiteY1" fmla="*/ 76200 h 847744"/>
                <a:gd name="connsiteX2" fmla="*/ 1123950 w 2686050"/>
                <a:gd name="connsiteY2" fmla="*/ 428625 h 847744"/>
                <a:gd name="connsiteX3" fmla="*/ 1657350 w 2686050"/>
                <a:gd name="connsiteY3" fmla="*/ 847725 h 847744"/>
                <a:gd name="connsiteX4" fmla="*/ 2190750 w 2686050"/>
                <a:gd name="connsiteY4" fmla="*/ 333375 h 847744"/>
                <a:gd name="connsiteX5" fmla="*/ 2686050 w 2686050"/>
                <a:gd name="connsiteY5" fmla="*/ 0 h 847744"/>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92 h 847791"/>
                <a:gd name="connsiteX1" fmla="*/ 600075 w 2686050"/>
                <a:gd name="connsiteY1" fmla="*/ 76242 h 847791"/>
                <a:gd name="connsiteX2" fmla="*/ 1123950 w 2686050"/>
                <a:gd name="connsiteY2" fmla="*/ 428667 h 847791"/>
                <a:gd name="connsiteX3" fmla="*/ 1657350 w 2686050"/>
                <a:gd name="connsiteY3" fmla="*/ 847767 h 847791"/>
                <a:gd name="connsiteX4" fmla="*/ 2190750 w 2686050"/>
                <a:gd name="connsiteY4" fmla="*/ 333417 h 847791"/>
                <a:gd name="connsiteX5" fmla="*/ 2686050 w 2686050"/>
                <a:gd name="connsiteY5" fmla="*/ 42 h 847791"/>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10961 w 2686050"/>
                <a:gd name="connsiteY1" fmla="*/ 10886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10961 w 2686050"/>
                <a:gd name="connsiteY1" fmla="*/ 10886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6050" h="847749">
                  <a:moveTo>
                    <a:pt x="0" y="438150"/>
                  </a:moveTo>
                  <a:cubicBezTo>
                    <a:pt x="203200" y="258762"/>
                    <a:pt x="423636" y="12474"/>
                    <a:pt x="610961" y="10886"/>
                  </a:cubicBezTo>
                  <a:cubicBezTo>
                    <a:pt x="798286" y="9299"/>
                    <a:pt x="965881" y="272824"/>
                    <a:pt x="1123950" y="428625"/>
                  </a:cubicBezTo>
                  <a:cubicBezTo>
                    <a:pt x="1282019" y="584426"/>
                    <a:pt x="1479550" y="844550"/>
                    <a:pt x="1657350" y="847725"/>
                  </a:cubicBezTo>
                  <a:cubicBezTo>
                    <a:pt x="1835150" y="850900"/>
                    <a:pt x="2033587" y="541338"/>
                    <a:pt x="2190750" y="333375"/>
                  </a:cubicBezTo>
                  <a:cubicBezTo>
                    <a:pt x="2319338" y="173037"/>
                    <a:pt x="2520950" y="15875"/>
                    <a:pt x="2686050" y="0"/>
                  </a:cubicBez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Light" panose="020B0402020203020204" pitchFamily="34" charset="77"/>
              </a:endParaRPr>
            </a:p>
          </p:txBody>
        </p:sp>
        <p:cxnSp>
          <p:nvCxnSpPr>
            <p:cNvPr id="35" name="Straight Connector 34">
              <a:extLst>
                <a:ext uri="{FF2B5EF4-FFF2-40B4-BE49-F238E27FC236}">
                  <a16:creationId xmlns:a16="http://schemas.microsoft.com/office/drawing/2014/main" id="{7B4DD634-06CE-C277-6B8F-D9B7245019DD}"/>
                </a:ext>
              </a:extLst>
            </p:cNvPr>
            <p:cNvCxnSpPr>
              <a:cxnSpLocks/>
            </p:cNvCxnSpPr>
            <p:nvPr/>
          </p:nvCxnSpPr>
          <p:spPr>
            <a:xfrm>
              <a:off x="2105025" y="3937940"/>
              <a:ext cx="27336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Oval 18">
            <a:extLst>
              <a:ext uri="{FF2B5EF4-FFF2-40B4-BE49-F238E27FC236}">
                <a16:creationId xmlns:a16="http://schemas.microsoft.com/office/drawing/2014/main" id="{F97CA260-1FBB-A192-1E37-4BABA4E23E19}"/>
              </a:ext>
            </a:extLst>
          </p:cNvPr>
          <p:cNvSpPr/>
          <p:nvPr/>
        </p:nvSpPr>
        <p:spPr>
          <a:xfrm>
            <a:off x="4766423" y="2276035"/>
            <a:ext cx="191066" cy="1015507"/>
          </a:xfrm>
          <a:prstGeom prst="ellipse">
            <a:avLst/>
          </a:prstGeom>
          <a:solidFill>
            <a:schemeClr val="bg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Light" panose="020B0402020203020204" pitchFamily="34" charset="77"/>
            </a:endParaRPr>
          </a:p>
        </p:txBody>
      </p:sp>
      <p:sp>
        <p:nvSpPr>
          <p:cNvPr id="20" name="TextBox 19">
            <a:extLst>
              <a:ext uri="{FF2B5EF4-FFF2-40B4-BE49-F238E27FC236}">
                <a16:creationId xmlns:a16="http://schemas.microsoft.com/office/drawing/2014/main" id="{C55AFB44-F356-C900-9F87-BAA3DC7C277E}"/>
              </a:ext>
            </a:extLst>
          </p:cNvPr>
          <p:cNvSpPr txBox="1"/>
          <p:nvPr/>
        </p:nvSpPr>
        <p:spPr>
          <a:xfrm>
            <a:off x="3014741" y="1782537"/>
            <a:ext cx="793806" cy="338554"/>
          </a:xfrm>
          <a:prstGeom prst="rect">
            <a:avLst/>
          </a:prstGeom>
          <a:noFill/>
        </p:spPr>
        <p:txBody>
          <a:bodyPr wrap="none" rtlCol="0">
            <a:spAutoFit/>
          </a:bodyPr>
          <a:lstStyle/>
          <a:p>
            <a:pPr algn="ctr"/>
            <a:r>
              <a:rPr lang="en-US" sz="1600" dirty="0">
                <a:solidFill>
                  <a:srgbClr val="7030A0"/>
                </a:solidFill>
                <a:latin typeface="Avenir Light" panose="020B0402020203020204" pitchFamily="34" charset="77"/>
              </a:rPr>
              <a:t>Nodes</a:t>
            </a:r>
          </a:p>
        </p:txBody>
      </p:sp>
      <p:sp>
        <p:nvSpPr>
          <p:cNvPr id="21" name="TextBox 20">
            <a:extLst>
              <a:ext uri="{FF2B5EF4-FFF2-40B4-BE49-F238E27FC236}">
                <a16:creationId xmlns:a16="http://schemas.microsoft.com/office/drawing/2014/main" id="{11C9DC53-64D8-332A-4A97-A998A4C9BC26}"/>
              </a:ext>
            </a:extLst>
          </p:cNvPr>
          <p:cNvSpPr txBox="1"/>
          <p:nvPr/>
        </p:nvSpPr>
        <p:spPr>
          <a:xfrm>
            <a:off x="2228245" y="3736454"/>
            <a:ext cx="1121013" cy="338554"/>
          </a:xfrm>
          <a:prstGeom prst="rect">
            <a:avLst/>
          </a:prstGeom>
          <a:noFill/>
        </p:spPr>
        <p:txBody>
          <a:bodyPr wrap="none" rtlCol="0">
            <a:spAutoFit/>
          </a:bodyPr>
          <a:lstStyle/>
          <a:p>
            <a:pPr algn="ctr"/>
            <a:r>
              <a:rPr lang="en-US" sz="1600" dirty="0">
                <a:solidFill>
                  <a:srgbClr val="7030A0"/>
                </a:solidFill>
                <a:latin typeface="Avenir Light" panose="020B0402020203020204" pitchFamily="34" charset="77"/>
              </a:rPr>
              <a:t>Antinodes</a:t>
            </a:r>
          </a:p>
        </p:txBody>
      </p:sp>
      <p:grpSp>
        <p:nvGrpSpPr>
          <p:cNvPr id="22" name="Group 21">
            <a:extLst>
              <a:ext uri="{FF2B5EF4-FFF2-40B4-BE49-F238E27FC236}">
                <a16:creationId xmlns:a16="http://schemas.microsoft.com/office/drawing/2014/main" id="{40A4AF67-2409-7308-43A5-A720A5A97B8B}"/>
              </a:ext>
            </a:extLst>
          </p:cNvPr>
          <p:cNvGrpSpPr/>
          <p:nvPr/>
        </p:nvGrpSpPr>
        <p:grpSpPr>
          <a:xfrm>
            <a:off x="2203988" y="2121115"/>
            <a:ext cx="2660351" cy="520149"/>
            <a:chOff x="5342206" y="1088696"/>
            <a:chExt cx="1362157" cy="370281"/>
          </a:xfrm>
        </p:grpSpPr>
        <p:cxnSp>
          <p:nvCxnSpPr>
            <p:cNvPr id="28" name="Straight Arrow Connector 27">
              <a:extLst>
                <a:ext uri="{FF2B5EF4-FFF2-40B4-BE49-F238E27FC236}">
                  <a16:creationId xmlns:a16="http://schemas.microsoft.com/office/drawing/2014/main" id="{EEB655CF-7E7F-E7C9-9F27-34F294DA5E08}"/>
                </a:ext>
              </a:extLst>
            </p:cNvPr>
            <p:cNvCxnSpPr>
              <a:cxnSpLocks/>
            </p:cNvCxnSpPr>
            <p:nvPr/>
          </p:nvCxnSpPr>
          <p:spPr>
            <a:xfrm>
              <a:off x="5342206" y="1089818"/>
              <a:ext cx="0" cy="360918"/>
            </a:xfrm>
            <a:prstGeom prst="straightConnector1">
              <a:avLst/>
            </a:prstGeom>
            <a:ln w="15875">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8638D3C-5174-0E67-1682-9EC824E2CA77}"/>
                </a:ext>
              </a:extLst>
            </p:cNvPr>
            <p:cNvCxnSpPr>
              <a:cxnSpLocks/>
            </p:cNvCxnSpPr>
            <p:nvPr/>
          </p:nvCxnSpPr>
          <p:spPr>
            <a:xfrm>
              <a:off x="5342206" y="1089818"/>
              <a:ext cx="1360937" cy="8241"/>
            </a:xfrm>
            <a:prstGeom prst="line">
              <a:avLst/>
            </a:prstGeom>
            <a:ln w="19050">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7F28FC2-D428-42DE-DB8F-A34BA82B8301}"/>
                </a:ext>
              </a:extLst>
            </p:cNvPr>
            <p:cNvCxnSpPr>
              <a:cxnSpLocks/>
            </p:cNvCxnSpPr>
            <p:nvPr/>
          </p:nvCxnSpPr>
          <p:spPr>
            <a:xfrm>
              <a:off x="5972908" y="1098059"/>
              <a:ext cx="0" cy="360918"/>
            </a:xfrm>
            <a:prstGeom prst="straightConnector1">
              <a:avLst/>
            </a:prstGeom>
            <a:ln w="15875">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775E878-7072-F388-7FB9-CD4DEC0F00D3}"/>
                </a:ext>
              </a:extLst>
            </p:cNvPr>
            <p:cNvCxnSpPr>
              <a:cxnSpLocks/>
            </p:cNvCxnSpPr>
            <p:nvPr/>
          </p:nvCxnSpPr>
          <p:spPr>
            <a:xfrm>
              <a:off x="6704363" y="1088696"/>
              <a:ext cx="0" cy="360918"/>
            </a:xfrm>
            <a:prstGeom prst="straightConnector1">
              <a:avLst/>
            </a:prstGeom>
            <a:ln w="15875">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A85EEC6E-437E-BCEF-2B59-8CFD59631C74}"/>
              </a:ext>
            </a:extLst>
          </p:cNvPr>
          <p:cNvGrpSpPr/>
          <p:nvPr/>
        </p:nvGrpSpPr>
        <p:grpSpPr>
          <a:xfrm rot="10800000">
            <a:off x="1521559" y="3310344"/>
            <a:ext cx="2605404" cy="422025"/>
            <a:chOff x="5522740" y="1241096"/>
            <a:chExt cx="1334023" cy="370281"/>
          </a:xfrm>
        </p:grpSpPr>
        <p:cxnSp>
          <p:nvCxnSpPr>
            <p:cNvPr id="24" name="Straight Arrow Connector 23">
              <a:extLst>
                <a:ext uri="{FF2B5EF4-FFF2-40B4-BE49-F238E27FC236}">
                  <a16:creationId xmlns:a16="http://schemas.microsoft.com/office/drawing/2014/main" id="{F72C3F11-AA01-7AC2-095F-F85CCC7594BF}"/>
                </a:ext>
              </a:extLst>
            </p:cNvPr>
            <p:cNvCxnSpPr>
              <a:cxnSpLocks/>
            </p:cNvCxnSpPr>
            <p:nvPr/>
          </p:nvCxnSpPr>
          <p:spPr>
            <a:xfrm>
              <a:off x="5522740" y="1242218"/>
              <a:ext cx="0" cy="360918"/>
            </a:xfrm>
            <a:prstGeom prst="straightConnector1">
              <a:avLst/>
            </a:prstGeom>
            <a:ln w="15875">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77D2473-F427-A4AA-C041-5AFEFA2F3945}"/>
                </a:ext>
              </a:extLst>
            </p:cNvPr>
            <p:cNvCxnSpPr>
              <a:cxnSpLocks/>
            </p:cNvCxnSpPr>
            <p:nvPr/>
          </p:nvCxnSpPr>
          <p:spPr>
            <a:xfrm rot="10800000" flipH="1" flipV="1">
              <a:off x="5522740" y="1241096"/>
              <a:ext cx="1332802" cy="9363"/>
            </a:xfrm>
            <a:prstGeom prst="line">
              <a:avLst/>
            </a:prstGeom>
            <a:ln w="19050">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367CB54-D227-1F4C-7E60-29476C02DCAB}"/>
                </a:ext>
              </a:extLst>
            </p:cNvPr>
            <p:cNvCxnSpPr>
              <a:cxnSpLocks/>
            </p:cNvCxnSpPr>
            <p:nvPr/>
          </p:nvCxnSpPr>
          <p:spPr>
            <a:xfrm>
              <a:off x="6209714" y="1250459"/>
              <a:ext cx="0" cy="360918"/>
            </a:xfrm>
            <a:prstGeom prst="straightConnector1">
              <a:avLst/>
            </a:prstGeom>
            <a:ln w="15875">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7438047-4FA5-394C-18AF-BA0D96DB70AF}"/>
                </a:ext>
              </a:extLst>
            </p:cNvPr>
            <p:cNvCxnSpPr>
              <a:cxnSpLocks/>
            </p:cNvCxnSpPr>
            <p:nvPr/>
          </p:nvCxnSpPr>
          <p:spPr>
            <a:xfrm>
              <a:off x="6856763" y="1241096"/>
              <a:ext cx="0" cy="360918"/>
            </a:xfrm>
            <a:prstGeom prst="straightConnector1">
              <a:avLst/>
            </a:prstGeom>
            <a:ln w="15875">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51" name="TextBox 50">
            <a:extLst>
              <a:ext uri="{FF2B5EF4-FFF2-40B4-BE49-F238E27FC236}">
                <a16:creationId xmlns:a16="http://schemas.microsoft.com/office/drawing/2014/main" id="{DE9125C0-32CE-6A2A-FFF2-420C69F0CEF4}"/>
              </a:ext>
            </a:extLst>
          </p:cNvPr>
          <p:cNvSpPr txBox="1"/>
          <p:nvPr/>
        </p:nvSpPr>
        <p:spPr>
          <a:xfrm>
            <a:off x="1537519" y="1172411"/>
            <a:ext cx="3667607" cy="461665"/>
          </a:xfrm>
          <a:prstGeom prst="rect">
            <a:avLst/>
          </a:prstGeom>
          <a:noFill/>
        </p:spPr>
        <p:txBody>
          <a:bodyPr wrap="none" rtlCol="0">
            <a:spAutoFit/>
          </a:bodyPr>
          <a:lstStyle/>
          <a:p>
            <a:pPr algn="l"/>
            <a:r>
              <a:rPr lang="en-US" sz="2400" dirty="0">
                <a:effectLst>
                  <a:outerShdw blurRad="50800" dist="25400" dir="2700000" algn="tl" rotWithShape="0">
                    <a:prstClr val="black">
                      <a:alpha val="20000"/>
                    </a:prstClr>
                  </a:outerShdw>
                </a:effectLst>
                <a:latin typeface="Avenir Light" panose="020B0402020203020204" pitchFamily="34" charset="77"/>
              </a:rPr>
              <a:t>Standing wave resonance</a:t>
            </a:r>
          </a:p>
        </p:txBody>
      </p:sp>
      <p:sp>
        <p:nvSpPr>
          <p:cNvPr id="4" name="TextBox 3">
            <a:extLst>
              <a:ext uri="{FF2B5EF4-FFF2-40B4-BE49-F238E27FC236}">
                <a16:creationId xmlns:a16="http://schemas.microsoft.com/office/drawing/2014/main" id="{BFF818DA-ADB6-E19D-058D-52C6190E6BF6}"/>
              </a:ext>
            </a:extLst>
          </p:cNvPr>
          <p:cNvSpPr txBox="1"/>
          <p:nvPr/>
        </p:nvSpPr>
        <p:spPr>
          <a:xfrm>
            <a:off x="1141688" y="4600654"/>
            <a:ext cx="5216103" cy="1631216"/>
          </a:xfrm>
          <a:prstGeom prst="rect">
            <a:avLst/>
          </a:prstGeom>
          <a:noFill/>
        </p:spPr>
        <p:txBody>
          <a:bodyPr wrap="square" rtlCol="0">
            <a:spAutoFit/>
          </a:bodyPr>
          <a:lstStyle/>
          <a:p>
            <a:pPr algn="l"/>
            <a:r>
              <a:rPr lang="en-US" sz="2000" dirty="0">
                <a:solidFill>
                  <a:schemeClr val="tx1">
                    <a:lumMod val="95000"/>
                    <a:lumOff val="5000"/>
                  </a:schemeClr>
                </a:solidFill>
                <a:latin typeface="Avenir Light" panose="020B0402020203020204" pitchFamily="34" charset="77"/>
              </a:rPr>
              <a:t>Based on interferometry</a:t>
            </a:r>
          </a:p>
          <a:p>
            <a:pPr algn="l"/>
            <a:endParaRPr lang="en-US" sz="2000" dirty="0">
              <a:solidFill>
                <a:schemeClr val="tx1">
                  <a:lumMod val="95000"/>
                  <a:lumOff val="5000"/>
                </a:schemeClr>
              </a:solidFill>
              <a:latin typeface="Avenir Light" panose="020B0402020203020204" pitchFamily="34" charset="77"/>
            </a:endParaRPr>
          </a:p>
          <a:p>
            <a:pPr algn="l"/>
            <a:r>
              <a:rPr lang="en-US" sz="2000" dirty="0">
                <a:solidFill>
                  <a:schemeClr val="tx1">
                    <a:lumMod val="95000"/>
                    <a:lumOff val="5000"/>
                  </a:schemeClr>
                </a:solidFill>
                <a:latin typeface="Avenir Light" panose="020B0402020203020204" pitchFamily="34" charset="77"/>
              </a:rPr>
              <a:t>Single-frequency detection</a:t>
            </a:r>
          </a:p>
          <a:p>
            <a:pPr algn="l"/>
            <a:endParaRPr lang="en-US" sz="2000" dirty="0">
              <a:solidFill>
                <a:schemeClr val="tx1">
                  <a:lumMod val="95000"/>
                  <a:lumOff val="5000"/>
                </a:schemeClr>
              </a:solidFill>
              <a:latin typeface="Avenir Light" panose="020B0402020203020204" pitchFamily="34" charset="77"/>
            </a:endParaRPr>
          </a:p>
          <a:p>
            <a:pPr algn="l"/>
            <a:r>
              <a:rPr lang="en-US" sz="2000" dirty="0">
                <a:solidFill>
                  <a:schemeClr val="tx1">
                    <a:lumMod val="95000"/>
                    <a:lumOff val="5000"/>
                  </a:schemeClr>
                </a:solidFill>
                <a:latin typeface="Avenir Light" panose="020B0402020203020204" pitchFamily="34" charset="77"/>
              </a:rPr>
              <a:t>Parameters: Length &amp; cross-sectional area</a:t>
            </a:r>
          </a:p>
        </p:txBody>
      </p:sp>
      <p:sp>
        <p:nvSpPr>
          <p:cNvPr id="5" name="Date Placeholder 4">
            <a:extLst>
              <a:ext uri="{FF2B5EF4-FFF2-40B4-BE49-F238E27FC236}">
                <a16:creationId xmlns:a16="http://schemas.microsoft.com/office/drawing/2014/main" id="{F634D87B-BF7D-FCD4-BDEC-CE80B87F2383}"/>
              </a:ext>
            </a:extLst>
          </p:cNvPr>
          <p:cNvSpPr>
            <a:spLocks noGrp="1"/>
          </p:cNvSpPr>
          <p:nvPr>
            <p:ph type="dt" sz="half" idx="10"/>
          </p:nvPr>
        </p:nvSpPr>
        <p:spPr/>
        <p:txBody>
          <a:bodyPr/>
          <a:lstStyle/>
          <a:p>
            <a:fld id="{5695EBF6-2A55-7A4A-89F0-CCBD559F68FA}" type="datetime1">
              <a:rPr lang="en-US" smtClean="0"/>
              <a:t>5/10/23</a:t>
            </a:fld>
            <a:endParaRPr lang="en-US"/>
          </a:p>
        </p:txBody>
      </p:sp>
      <p:sp>
        <p:nvSpPr>
          <p:cNvPr id="11" name="Slide Number Placeholder 10">
            <a:extLst>
              <a:ext uri="{FF2B5EF4-FFF2-40B4-BE49-F238E27FC236}">
                <a16:creationId xmlns:a16="http://schemas.microsoft.com/office/drawing/2014/main" id="{F70B5B8D-47E2-823C-4E23-98344B4BA381}"/>
              </a:ext>
            </a:extLst>
          </p:cNvPr>
          <p:cNvSpPr>
            <a:spLocks noGrp="1"/>
          </p:cNvSpPr>
          <p:nvPr>
            <p:ph type="sldNum" sz="quarter" idx="12"/>
          </p:nvPr>
        </p:nvSpPr>
        <p:spPr/>
        <p:txBody>
          <a:bodyPr/>
          <a:lstStyle/>
          <a:p>
            <a:fld id="{B9AA8E4F-4E37-A645-924F-A3490AA4C4C1}" type="slidenum">
              <a:rPr lang="en-US" smtClean="0"/>
              <a:t>32</a:t>
            </a:fld>
            <a:endParaRPr lang="en-US"/>
          </a:p>
        </p:txBody>
      </p:sp>
      <p:sp>
        <p:nvSpPr>
          <p:cNvPr id="12" name="TextBox 11">
            <a:extLst>
              <a:ext uri="{FF2B5EF4-FFF2-40B4-BE49-F238E27FC236}">
                <a16:creationId xmlns:a16="http://schemas.microsoft.com/office/drawing/2014/main" id="{960CFAC9-63A8-7D7C-C3D8-AE44714565F1}"/>
              </a:ext>
            </a:extLst>
          </p:cNvPr>
          <p:cNvSpPr txBox="1"/>
          <p:nvPr/>
        </p:nvSpPr>
        <p:spPr>
          <a:xfrm>
            <a:off x="10004740" y="119041"/>
            <a:ext cx="1327608" cy="369332"/>
          </a:xfrm>
          <a:prstGeom prst="rect">
            <a:avLst/>
          </a:prstGeom>
          <a:noFill/>
        </p:spPr>
        <p:txBody>
          <a:bodyPr wrap="none" rtlCol="0">
            <a:spAutoFit/>
          </a:bodyPr>
          <a:lstStyle/>
          <a:p>
            <a:pPr algn="l"/>
            <a:r>
              <a:rPr lang="en-US" dirty="0">
                <a:latin typeface="Avenir Light" panose="020B0402020203020204" pitchFamily="34" charset="77"/>
              </a:rPr>
              <a:t>Conclusion</a:t>
            </a:r>
          </a:p>
        </p:txBody>
      </p:sp>
    </p:spTree>
    <p:extLst>
      <p:ext uri="{BB962C8B-B14F-4D97-AF65-F5344CB8AC3E}">
        <p14:creationId xmlns:p14="http://schemas.microsoft.com/office/powerpoint/2010/main" val="2270764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20" descr="Person Speaking Icon Images – Browse 202,022 Stock Photos, Vectors, and  Video | Adobe Stock">
            <a:extLst>
              <a:ext uri="{FF2B5EF4-FFF2-40B4-BE49-F238E27FC236}">
                <a16:creationId xmlns:a16="http://schemas.microsoft.com/office/drawing/2014/main" id="{4D9CA09B-BA89-8B49-7C69-44D5B05CFEEA}"/>
              </a:ext>
            </a:extLst>
          </p:cNvPr>
          <p:cNvPicPr>
            <a:picLocks noChangeAspect="1" noChangeArrowheads="1"/>
          </p:cNvPicPr>
          <p:nvPr/>
        </p:nvPicPr>
        <p:blipFill rotWithShape="1">
          <a:blip r:embed="rId3">
            <a:alphaModFix amt="80000"/>
            <a:extLst>
              <a:ext uri="{28A0092B-C50C-407E-A947-70E740481C1C}">
                <a14:useLocalDpi xmlns:a14="http://schemas.microsoft.com/office/drawing/2010/main" val="0"/>
              </a:ext>
            </a:extLst>
          </a:blip>
          <a:srcRect l="60674" t="16680" r="10648" b="39002"/>
          <a:stretch/>
        </p:blipFill>
        <p:spPr bwMode="auto">
          <a:xfrm>
            <a:off x="691852" y="2307341"/>
            <a:ext cx="509261" cy="8040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043C0D5-8CCB-D2E7-1871-FF24E2D6BD16}"/>
              </a:ext>
            </a:extLst>
          </p:cNvPr>
          <p:cNvSpPr/>
          <p:nvPr/>
        </p:nvSpPr>
        <p:spPr>
          <a:xfrm>
            <a:off x="0" y="602673"/>
            <a:ext cx="12192000" cy="124692"/>
          </a:xfrm>
          <a:prstGeom prst="rect">
            <a:avLst/>
          </a:prstGeom>
          <a:solidFill>
            <a:srgbClr val="7030A0">
              <a:alpha val="6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6E6DA61-E95A-A507-9AF6-D9E94AD74DA6}"/>
              </a:ext>
            </a:extLst>
          </p:cNvPr>
          <p:cNvSpPr txBox="1"/>
          <p:nvPr/>
        </p:nvSpPr>
        <p:spPr>
          <a:xfrm>
            <a:off x="748148" y="119041"/>
            <a:ext cx="1288045" cy="369332"/>
          </a:xfrm>
          <a:prstGeom prst="rect">
            <a:avLst/>
          </a:prstGeom>
          <a:noFill/>
        </p:spPr>
        <p:txBody>
          <a:bodyPr wrap="none" rtlCol="0">
            <a:spAutoFit/>
          </a:bodyPr>
          <a:lstStyle/>
          <a:p>
            <a:pPr algn="l"/>
            <a:r>
              <a:rPr lang="en-US" dirty="0">
                <a:latin typeface="Avenir Light" panose="020B0402020203020204" pitchFamily="34" charset="77"/>
              </a:rPr>
              <a:t>Motivation</a:t>
            </a:r>
          </a:p>
        </p:txBody>
      </p:sp>
      <p:sp>
        <p:nvSpPr>
          <p:cNvPr id="8" name="TextBox 7">
            <a:extLst>
              <a:ext uri="{FF2B5EF4-FFF2-40B4-BE49-F238E27FC236}">
                <a16:creationId xmlns:a16="http://schemas.microsoft.com/office/drawing/2014/main" id="{C8FE1D1D-069B-91FA-2B17-0113E7FA62B3}"/>
              </a:ext>
            </a:extLst>
          </p:cNvPr>
          <p:cNvSpPr txBox="1"/>
          <p:nvPr/>
        </p:nvSpPr>
        <p:spPr>
          <a:xfrm>
            <a:off x="2978123" y="119041"/>
            <a:ext cx="596125" cy="369332"/>
          </a:xfrm>
          <a:prstGeom prst="rect">
            <a:avLst/>
          </a:prstGeom>
          <a:noFill/>
        </p:spPr>
        <p:txBody>
          <a:bodyPr wrap="none" rtlCol="0">
            <a:spAutoFit/>
          </a:bodyPr>
          <a:lstStyle/>
          <a:p>
            <a:pPr algn="l"/>
            <a:r>
              <a:rPr lang="en-US" dirty="0">
                <a:latin typeface="Avenir Light" panose="020B0402020203020204" pitchFamily="34" charset="77"/>
              </a:rPr>
              <a:t>Lyra</a:t>
            </a:r>
          </a:p>
        </p:txBody>
      </p:sp>
      <p:sp>
        <p:nvSpPr>
          <p:cNvPr id="9" name="TextBox 8">
            <a:extLst>
              <a:ext uri="{FF2B5EF4-FFF2-40B4-BE49-F238E27FC236}">
                <a16:creationId xmlns:a16="http://schemas.microsoft.com/office/drawing/2014/main" id="{A760B425-D642-0D07-8C04-E5DBC7E2F4CB}"/>
              </a:ext>
            </a:extLst>
          </p:cNvPr>
          <p:cNvSpPr txBox="1"/>
          <p:nvPr/>
        </p:nvSpPr>
        <p:spPr>
          <a:xfrm>
            <a:off x="4371215" y="119041"/>
            <a:ext cx="1962653" cy="400110"/>
          </a:xfrm>
          <a:prstGeom prst="rect">
            <a:avLst/>
          </a:prstGeom>
          <a:noFill/>
        </p:spPr>
        <p:txBody>
          <a:bodyPr wrap="none" rtlCol="0">
            <a:spAutoFit/>
          </a:bodyPr>
          <a:lstStyle/>
          <a:p>
            <a:pPr algn="l"/>
            <a:r>
              <a:rPr lang="en-US" sz="2000" b="1" dirty="0">
                <a:solidFill>
                  <a:schemeClr val="accent2">
                    <a:lumMod val="75000"/>
                  </a:schemeClr>
                </a:solidFill>
                <a:latin typeface="Avenir Light" panose="020B0402020203020204" pitchFamily="34" charset="77"/>
              </a:rPr>
              <a:t>Structural filters</a:t>
            </a:r>
          </a:p>
        </p:txBody>
      </p:sp>
      <p:sp>
        <p:nvSpPr>
          <p:cNvPr id="10" name="TextBox 9">
            <a:extLst>
              <a:ext uri="{FF2B5EF4-FFF2-40B4-BE49-F238E27FC236}">
                <a16:creationId xmlns:a16="http://schemas.microsoft.com/office/drawing/2014/main" id="{D9DE9658-E6B5-3E50-5F82-A0486B89DFB4}"/>
              </a:ext>
            </a:extLst>
          </p:cNvPr>
          <p:cNvSpPr txBox="1"/>
          <p:nvPr/>
        </p:nvSpPr>
        <p:spPr>
          <a:xfrm>
            <a:off x="7242826" y="119041"/>
            <a:ext cx="1819985" cy="369332"/>
          </a:xfrm>
          <a:prstGeom prst="rect">
            <a:avLst/>
          </a:prstGeom>
          <a:noFill/>
        </p:spPr>
        <p:txBody>
          <a:bodyPr wrap="none" rtlCol="0">
            <a:spAutoFit/>
          </a:bodyPr>
          <a:lstStyle/>
          <a:p>
            <a:pPr algn="l"/>
            <a:r>
              <a:rPr lang="en-US" dirty="0">
                <a:latin typeface="Avenir Light" panose="020B0402020203020204" pitchFamily="34" charset="77"/>
              </a:rPr>
              <a:t>Feasibility study</a:t>
            </a:r>
          </a:p>
        </p:txBody>
      </p:sp>
      <p:sp>
        <p:nvSpPr>
          <p:cNvPr id="2" name="Rectangle 1">
            <a:extLst>
              <a:ext uri="{FF2B5EF4-FFF2-40B4-BE49-F238E27FC236}">
                <a16:creationId xmlns:a16="http://schemas.microsoft.com/office/drawing/2014/main" id="{FC1D61B7-9C6D-99A5-030D-683AA76E8342}"/>
              </a:ext>
            </a:extLst>
          </p:cNvPr>
          <p:cNvSpPr/>
          <p:nvPr/>
        </p:nvSpPr>
        <p:spPr>
          <a:xfrm>
            <a:off x="4321603" y="561687"/>
            <a:ext cx="2036193" cy="81971"/>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EB4685C-1EE2-BDEE-B12D-6214EDC5426F}"/>
              </a:ext>
            </a:extLst>
          </p:cNvPr>
          <p:cNvSpPr/>
          <p:nvPr/>
        </p:nvSpPr>
        <p:spPr>
          <a:xfrm>
            <a:off x="1521559" y="2276035"/>
            <a:ext cx="3322175" cy="965526"/>
          </a:xfrm>
          <a:prstGeom prst="rect">
            <a:avLst/>
          </a:prstGeom>
          <a:gradFill>
            <a:gsLst>
              <a:gs pos="1000">
                <a:srgbClr val="7030A0">
                  <a:alpha val="30000"/>
                </a:srgbClr>
              </a:gs>
              <a:gs pos="79000">
                <a:srgbClr val="793DA6">
                  <a:alpha val="30000"/>
                </a:srgbClr>
              </a:gs>
              <a:gs pos="58000">
                <a:schemeClr val="bg1"/>
              </a:gs>
              <a:gs pos="38000">
                <a:srgbClr val="9262B7">
                  <a:alpha val="30000"/>
                </a:srgbClr>
              </a:gs>
              <a:gs pos="20000">
                <a:schemeClr val="bg1"/>
              </a:gs>
              <a:gs pos="99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Light" panose="020B0402020203020204" pitchFamily="34" charset="77"/>
            </a:endParaRPr>
          </a:p>
        </p:txBody>
      </p:sp>
      <p:sp>
        <p:nvSpPr>
          <p:cNvPr id="17" name="Oval 16">
            <a:extLst>
              <a:ext uri="{FF2B5EF4-FFF2-40B4-BE49-F238E27FC236}">
                <a16:creationId xmlns:a16="http://schemas.microsoft.com/office/drawing/2014/main" id="{20E31514-D8BE-0AD6-B5BD-66EABEE47043}"/>
              </a:ext>
            </a:extLst>
          </p:cNvPr>
          <p:cNvSpPr/>
          <p:nvPr/>
        </p:nvSpPr>
        <p:spPr>
          <a:xfrm>
            <a:off x="1397086" y="2276035"/>
            <a:ext cx="191066" cy="101550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Light" panose="020B0402020203020204" pitchFamily="34" charset="77"/>
            </a:endParaRPr>
          </a:p>
        </p:txBody>
      </p:sp>
      <p:grpSp>
        <p:nvGrpSpPr>
          <p:cNvPr id="18" name="Group 17">
            <a:extLst>
              <a:ext uri="{FF2B5EF4-FFF2-40B4-BE49-F238E27FC236}">
                <a16:creationId xmlns:a16="http://schemas.microsoft.com/office/drawing/2014/main" id="{45E3D867-01F9-321D-5B0D-1B85412CD4D3}"/>
              </a:ext>
            </a:extLst>
          </p:cNvPr>
          <p:cNvGrpSpPr/>
          <p:nvPr/>
        </p:nvGrpSpPr>
        <p:grpSpPr>
          <a:xfrm rot="10800000">
            <a:off x="1480778" y="2280737"/>
            <a:ext cx="3398480" cy="1002964"/>
            <a:chOff x="2105025" y="3067051"/>
            <a:chExt cx="2733675" cy="870889"/>
          </a:xfrm>
        </p:grpSpPr>
        <p:cxnSp>
          <p:nvCxnSpPr>
            <p:cNvPr id="32" name="Straight Connector 31">
              <a:extLst>
                <a:ext uri="{FF2B5EF4-FFF2-40B4-BE49-F238E27FC236}">
                  <a16:creationId xmlns:a16="http://schemas.microsoft.com/office/drawing/2014/main" id="{0126BCCB-DFCD-D652-6801-DAE9F5F7B15B}"/>
                </a:ext>
              </a:extLst>
            </p:cNvPr>
            <p:cNvCxnSpPr>
              <a:cxnSpLocks/>
            </p:cNvCxnSpPr>
            <p:nvPr/>
          </p:nvCxnSpPr>
          <p:spPr>
            <a:xfrm>
              <a:off x="2105025" y="3071132"/>
              <a:ext cx="27336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Freeform 32">
              <a:extLst>
                <a:ext uri="{FF2B5EF4-FFF2-40B4-BE49-F238E27FC236}">
                  <a16:creationId xmlns:a16="http://schemas.microsoft.com/office/drawing/2014/main" id="{9D721FF8-49BA-2512-9A06-73756F46CD2C}"/>
                </a:ext>
              </a:extLst>
            </p:cNvPr>
            <p:cNvSpPr/>
            <p:nvPr/>
          </p:nvSpPr>
          <p:spPr>
            <a:xfrm>
              <a:off x="2133600" y="3067051"/>
              <a:ext cx="2686050" cy="864076"/>
            </a:xfrm>
            <a:custGeom>
              <a:avLst/>
              <a:gdLst>
                <a:gd name="connsiteX0" fmla="*/ 0 w 2686050"/>
                <a:gd name="connsiteY0" fmla="*/ 438150 h 848196"/>
                <a:gd name="connsiteX1" fmla="*/ 600075 w 2686050"/>
                <a:gd name="connsiteY1" fmla="*/ 76200 h 848196"/>
                <a:gd name="connsiteX2" fmla="*/ 1162050 w 2686050"/>
                <a:gd name="connsiteY2" fmla="*/ 419100 h 848196"/>
                <a:gd name="connsiteX3" fmla="*/ 1685925 w 2686050"/>
                <a:gd name="connsiteY3" fmla="*/ 847725 h 848196"/>
                <a:gd name="connsiteX4" fmla="*/ 2190750 w 2686050"/>
                <a:gd name="connsiteY4" fmla="*/ 333375 h 848196"/>
                <a:gd name="connsiteX5" fmla="*/ 2686050 w 2686050"/>
                <a:gd name="connsiteY5" fmla="*/ 0 h 848196"/>
                <a:gd name="connsiteX0" fmla="*/ 0 w 2686050"/>
                <a:gd name="connsiteY0" fmla="*/ 438150 h 848319"/>
                <a:gd name="connsiteX1" fmla="*/ 600075 w 2686050"/>
                <a:gd name="connsiteY1" fmla="*/ 76200 h 848319"/>
                <a:gd name="connsiteX2" fmla="*/ 1123950 w 2686050"/>
                <a:gd name="connsiteY2" fmla="*/ 428625 h 848319"/>
                <a:gd name="connsiteX3" fmla="*/ 1685925 w 2686050"/>
                <a:gd name="connsiteY3" fmla="*/ 847725 h 848319"/>
                <a:gd name="connsiteX4" fmla="*/ 2190750 w 2686050"/>
                <a:gd name="connsiteY4" fmla="*/ 333375 h 848319"/>
                <a:gd name="connsiteX5" fmla="*/ 2686050 w 2686050"/>
                <a:gd name="connsiteY5" fmla="*/ 0 h 848319"/>
                <a:gd name="connsiteX0" fmla="*/ 0 w 2686050"/>
                <a:gd name="connsiteY0" fmla="*/ 438150 h 848319"/>
                <a:gd name="connsiteX1" fmla="*/ 600075 w 2686050"/>
                <a:gd name="connsiteY1" fmla="*/ 76200 h 848319"/>
                <a:gd name="connsiteX2" fmla="*/ 1123950 w 2686050"/>
                <a:gd name="connsiteY2" fmla="*/ 428625 h 848319"/>
                <a:gd name="connsiteX3" fmla="*/ 1657350 w 2686050"/>
                <a:gd name="connsiteY3" fmla="*/ 847725 h 848319"/>
                <a:gd name="connsiteX4" fmla="*/ 2190750 w 2686050"/>
                <a:gd name="connsiteY4" fmla="*/ 333375 h 848319"/>
                <a:gd name="connsiteX5" fmla="*/ 2686050 w 2686050"/>
                <a:gd name="connsiteY5" fmla="*/ 0 h 848319"/>
                <a:gd name="connsiteX0" fmla="*/ 0 w 2686050"/>
                <a:gd name="connsiteY0" fmla="*/ 438150 h 847744"/>
                <a:gd name="connsiteX1" fmla="*/ 600075 w 2686050"/>
                <a:gd name="connsiteY1" fmla="*/ 76200 h 847744"/>
                <a:gd name="connsiteX2" fmla="*/ 1123950 w 2686050"/>
                <a:gd name="connsiteY2" fmla="*/ 428625 h 847744"/>
                <a:gd name="connsiteX3" fmla="*/ 1657350 w 2686050"/>
                <a:gd name="connsiteY3" fmla="*/ 847725 h 847744"/>
                <a:gd name="connsiteX4" fmla="*/ 2190750 w 2686050"/>
                <a:gd name="connsiteY4" fmla="*/ 333375 h 847744"/>
                <a:gd name="connsiteX5" fmla="*/ 2686050 w 2686050"/>
                <a:gd name="connsiteY5" fmla="*/ 0 h 847744"/>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92 h 847791"/>
                <a:gd name="connsiteX1" fmla="*/ 600075 w 2686050"/>
                <a:gd name="connsiteY1" fmla="*/ 76242 h 847791"/>
                <a:gd name="connsiteX2" fmla="*/ 1123950 w 2686050"/>
                <a:gd name="connsiteY2" fmla="*/ 428667 h 847791"/>
                <a:gd name="connsiteX3" fmla="*/ 1657350 w 2686050"/>
                <a:gd name="connsiteY3" fmla="*/ 847767 h 847791"/>
                <a:gd name="connsiteX4" fmla="*/ 2190750 w 2686050"/>
                <a:gd name="connsiteY4" fmla="*/ 333417 h 847791"/>
                <a:gd name="connsiteX5" fmla="*/ 2686050 w 2686050"/>
                <a:gd name="connsiteY5" fmla="*/ 42 h 847791"/>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771557"/>
                <a:gd name="connsiteX1" fmla="*/ 600075 w 2686050"/>
                <a:gd name="connsiteY1" fmla="*/ 76200 h 771557"/>
                <a:gd name="connsiteX2" fmla="*/ 1123950 w 2686050"/>
                <a:gd name="connsiteY2" fmla="*/ 428625 h 771557"/>
                <a:gd name="connsiteX3" fmla="*/ 1657350 w 2686050"/>
                <a:gd name="connsiteY3" fmla="*/ 771525 h 771557"/>
                <a:gd name="connsiteX4" fmla="*/ 2190750 w 2686050"/>
                <a:gd name="connsiteY4" fmla="*/ 333375 h 771557"/>
                <a:gd name="connsiteX5" fmla="*/ 2686050 w 2686050"/>
                <a:gd name="connsiteY5" fmla="*/ 0 h 771557"/>
                <a:gd name="connsiteX0" fmla="*/ 0 w 2686050"/>
                <a:gd name="connsiteY0" fmla="*/ 438150 h 771557"/>
                <a:gd name="connsiteX1" fmla="*/ 600075 w 2686050"/>
                <a:gd name="connsiteY1" fmla="*/ 76200 h 771557"/>
                <a:gd name="connsiteX2" fmla="*/ 1123950 w 2686050"/>
                <a:gd name="connsiteY2" fmla="*/ 428625 h 771557"/>
                <a:gd name="connsiteX3" fmla="*/ 1657350 w 2686050"/>
                <a:gd name="connsiteY3" fmla="*/ 771525 h 771557"/>
                <a:gd name="connsiteX4" fmla="*/ 2190750 w 2686050"/>
                <a:gd name="connsiteY4" fmla="*/ 333375 h 771557"/>
                <a:gd name="connsiteX5" fmla="*/ 2686050 w 2686050"/>
                <a:gd name="connsiteY5" fmla="*/ 0 h 771557"/>
                <a:gd name="connsiteX0" fmla="*/ 0 w 2686050"/>
                <a:gd name="connsiteY0" fmla="*/ 438150 h 771557"/>
                <a:gd name="connsiteX1" fmla="*/ 600075 w 2686050"/>
                <a:gd name="connsiteY1" fmla="*/ 21771 h 771557"/>
                <a:gd name="connsiteX2" fmla="*/ 1123950 w 2686050"/>
                <a:gd name="connsiteY2" fmla="*/ 428625 h 771557"/>
                <a:gd name="connsiteX3" fmla="*/ 1657350 w 2686050"/>
                <a:gd name="connsiteY3" fmla="*/ 771525 h 771557"/>
                <a:gd name="connsiteX4" fmla="*/ 2190750 w 2686050"/>
                <a:gd name="connsiteY4" fmla="*/ 333375 h 771557"/>
                <a:gd name="connsiteX5" fmla="*/ 2686050 w 2686050"/>
                <a:gd name="connsiteY5" fmla="*/ 0 h 771557"/>
                <a:gd name="connsiteX0" fmla="*/ 0 w 2686050"/>
                <a:gd name="connsiteY0" fmla="*/ 438150 h 864076"/>
                <a:gd name="connsiteX1" fmla="*/ 600075 w 2686050"/>
                <a:gd name="connsiteY1" fmla="*/ 21771 h 864076"/>
                <a:gd name="connsiteX2" fmla="*/ 1123950 w 2686050"/>
                <a:gd name="connsiteY2" fmla="*/ 428625 h 864076"/>
                <a:gd name="connsiteX3" fmla="*/ 1657350 w 2686050"/>
                <a:gd name="connsiteY3" fmla="*/ 864053 h 864076"/>
                <a:gd name="connsiteX4" fmla="*/ 2190750 w 2686050"/>
                <a:gd name="connsiteY4" fmla="*/ 333375 h 864076"/>
                <a:gd name="connsiteX5" fmla="*/ 2686050 w 2686050"/>
                <a:gd name="connsiteY5" fmla="*/ 0 h 864076"/>
                <a:gd name="connsiteX0" fmla="*/ 0 w 2686050"/>
                <a:gd name="connsiteY0" fmla="*/ 438150 h 864076"/>
                <a:gd name="connsiteX1" fmla="*/ 600075 w 2686050"/>
                <a:gd name="connsiteY1" fmla="*/ 21771 h 864076"/>
                <a:gd name="connsiteX2" fmla="*/ 1123950 w 2686050"/>
                <a:gd name="connsiteY2" fmla="*/ 428625 h 864076"/>
                <a:gd name="connsiteX3" fmla="*/ 1657350 w 2686050"/>
                <a:gd name="connsiteY3" fmla="*/ 864053 h 864076"/>
                <a:gd name="connsiteX4" fmla="*/ 2190750 w 2686050"/>
                <a:gd name="connsiteY4" fmla="*/ 333375 h 864076"/>
                <a:gd name="connsiteX5" fmla="*/ 2686050 w 2686050"/>
                <a:gd name="connsiteY5" fmla="*/ 0 h 86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6050" h="864076">
                  <a:moveTo>
                    <a:pt x="0" y="438150"/>
                  </a:moveTo>
                  <a:cubicBezTo>
                    <a:pt x="203200" y="258762"/>
                    <a:pt x="412750" y="23359"/>
                    <a:pt x="600075" y="21771"/>
                  </a:cubicBezTo>
                  <a:cubicBezTo>
                    <a:pt x="787400" y="20184"/>
                    <a:pt x="969509" y="293688"/>
                    <a:pt x="1123950" y="428625"/>
                  </a:cubicBezTo>
                  <a:cubicBezTo>
                    <a:pt x="1278391" y="563562"/>
                    <a:pt x="1479550" y="860878"/>
                    <a:pt x="1657350" y="864053"/>
                  </a:cubicBezTo>
                  <a:cubicBezTo>
                    <a:pt x="1835150" y="867228"/>
                    <a:pt x="2033587" y="541338"/>
                    <a:pt x="2190750" y="333375"/>
                  </a:cubicBezTo>
                  <a:cubicBezTo>
                    <a:pt x="2319338" y="173037"/>
                    <a:pt x="2520950" y="15875"/>
                    <a:pt x="2686050" y="0"/>
                  </a:cubicBez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Light" panose="020B0402020203020204" pitchFamily="34" charset="77"/>
              </a:endParaRPr>
            </a:p>
          </p:txBody>
        </p:sp>
        <p:sp>
          <p:nvSpPr>
            <p:cNvPr id="34" name="Freeform 33">
              <a:extLst>
                <a:ext uri="{FF2B5EF4-FFF2-40B4-BE49-F238E27FC236}">
                  <a16:creationId xmlns:a16="http://schemas.microsoft.com/office/drawing/2014/main" id="{EA754BC1-72AD-0D52-B38E-1F28BABAC65C}"/>
                </a:ext>
              </a:extLst>
            </p:cNvPr>
            <p:cNvSpPr/>
            <p:nvPr/>
          </p:nvSpPr>
          <p:spPr>
            <a:xfrm flipV="1">
              <a:off x="2133600" y="3087461"/>
              <a:ext cx="2686050" cy="847749"/>
            </a:xfrm>
            <a:custGeom>
              <a:avLst/>
              <a:gdLst>
                <a:gd name="connsiteX0" fmla="*/ 0 w 2686050"/>
                <a:gd name="connsiteY0" fmla="*/ 438150 h 848196"/>
                <a:gd name="connsiteX1" fmla="*/ 600075 w 2686050"/>
                <a:gd name="connsiteY1" fmla="*/ 76200 h 848196"/>
                <a:gd name="connsiteX2" fmla="*/ 1162050 w 2686050"/>
                <a:gd name="connsiteY2" fmla="*/ 419100 h 848196"/>
                <a:gd name="connsiteX3" fmla="*/ 1685925 w 2686050"/>
                <a:gd name="connsiteY3" fmla="*/ 847725 h 848196"/>
                <a:gd name="connsiteX4" fmla="*/ 2190750 w 2686050"/>
                <a:gd name="connsiteY4" fmla="*/ 333375 h 848196"/>
                <a:gd name="connsiteX5" fmla="*/ 2686050 w 2686050"/>
                <a:gd name="connsiteY5" fmla="*/ 0 h 848196"/>
                <a:gd name="connsiteX0" fmla="*/ 0 w 2686050"/>
                <a:gd name="connsiteY0" fmla="*/ 438150 h 848319"/>
                <a:gd name="connsiteX1" fmla="*/ 600075 w 2686050"/>
                <a:gd name="connsiteY1" fmla="*/ 76200 h 848319"/>
                <a:gd name="connsiteX2" fmla="*/ 1123950 w 2686050"/>
                <a:gd name="connsiteY2" fmla="*/ 428625 h 848319"/>
                <a:gd name="connsiteX3" fmla="*/ 1685925 w 2686050"/>
                <a:gd name="connsiteY3" fmla="*/ 847725 h 848319"/>
                <a:gd name="connsiteX4" fmla="*/ 2190750 w 2686050"/>
                <a:gd name="connsiteY4" fmla="*/ 333375 h 848319"/>
                <a:gd name="connsiteX5" fmla="*/ 2686050 w 2686050"/>
                <a:gd name="connsiteY5" fmla="*/ 0 h 848319"/>
                <a:gd name="connsiteX0" fmla="*/ 0 w 2686050"/>
                <a:gd name="connsiteY0" fmla="*/ 438150 h 848319"/>
                <a:gd name="connsiteX1" fmla="*/ 600075 w 2686050"/>
                <a:gd name="connsiteY1" fmla="*/ 76200 h 848319"/>
                <a:gd name="connsiteX2" fmla="*/ 1123950 w 2686050"/>
                <a:gd name="connsiteY2" fmla="*/ 428625 h 848319"/>
                <a:gd name="connsiteX3" fmla="*/ 1657350 w 2686050"/>
                <a:gd name="connsiteY3" fmla="*/ 847725 h 848319"/>
                <a:gd name="connsiteX4" fmla="*/ 2190750 w 2686050"/>
                <a:gd name="connsiteY4" fmla="*/ 333375 h 848319"/>
                <a:gd name="connsiteX5" fmla="*/ 2686050 w 2686050"/>
                <a:gd name="connsiteY5" fmla="*/ 0 h 848319"/>
                <a:gd name="connsiteX0" fmla="*/ 0 w 2686050"/>
                <a:gd name="connsiteY0" fmla="*/ 438150 h 847744"/>
                <a:gd name="connsiteX1" fmla="*/ 600075 w 2686050"/>
                <a:gd name="connsiteY1" fmla="*/ 76200 h 847744"/>
                <a:gd name="connsiteX2" fmla="*/ 1123950 w 2686050"/>
                <a:gd name="connsiteY2" fmla="*/ 428625 h 847744"/>
                <a:gd name="connsiteX3" fmla="*/ 1657350 w 2686050"/>
                <a:gd name="connsiteY3" fmla="*/ 847725 h 847744"/>
                <a:gd name="connsiteX4" fmla="*/ 2190750 w 2686050"/>
                <a:gd name="connsiteY4" fmla="*/ 333375 h 847744"/>
                <a:gd name="connsiteX5" fmla="*/ 2686050 w 2686050"/>
                <a:gd name="connsiteY5" fmla="*/ 0 h 847744"/>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92 h 847791"/>
                <a:gd name="connsiteX1" fmla="*/ 600075 w 2686050"/>
                <a:gd name="connsiteY1" fmla="*/ 76242 h 847791"/>
                <a:gd name="connsiteX2" fmla="*/ 1123950 w 2686050"/>
                <a:gd name="connsiteY2" fmla="*/ 428667 h 847791"/>
                <a:gd name="connsiteX3" fmla="*/ 1657350 w 2686050"/>
                <a:gd name="connsiteY3" fmla="*/ 847767 h 847791"/>
                <a:gd name="connsiteX4" fmla="*/ 2190750 w 2686050"/>
                <a:gd name="connsiteY4" fmla="*/ 333417 h 847791"/>
                <a:gd name="connsiteX5" fmla="*/ 2686050 w 2686050"/>
                <a:gd name="connsiteY5" fmla="*/ 42 h 847791"/>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10961 w 2686050"/>
                <a:gd name="connsiteY1" fmla="*/ 10886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10961 w 2686050"/>
                <a:gd name="connsiteY1" fmla="*/ 10886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6050" h="847749">
                  <a:moveTo>
                    <a:pt x="0" y="438150"/>
                  </a:moveTo>
                  <a:cubicBezTo>
                    <a:pt x="203200" y="258762"/>
                    <a:pt x="423636" y="12474"/>
                    <a:pt x="610961" y="10886"/>
                  </a:cubicBezTo>
                  <a:cubicBezTo>
                    <a:pt x="798286" y="9299"/>
                    <a:pt x="965881" y="272824"/>
                    <a:pt x="1123950" y="428625"/>
                  </a:cubicBezTo>
                  <a:cubicBezTo>
                    <a:pt x="1282019" y="584426"/>
                    <a:pt x="1479550" y="844550"/>
                    <a:pt x="1657350" y="847725"/>
                  </a:cubicBezTo>
                  <a:cubicBezTo>
                    <a:pt x="1835150" y="850900"/>
                    <a:pt x="2033587" y="541338"/>
                    <a:pt x="2190750" y="333375"/>
                  </a:cubicBezTo>
                  <a:cubicBezTo>
                    <a:pt x="2319338" y="173037"/>
                    <a:pt x="2520950" y="15875"/>
                    <a:pt x="2686050" y="0"/>
                  </a:cubicBez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Light" panose="020B0402020203020204" pitchFamily="34" charset="77"/>
              </a:endParaRPr>
            </a:p>
          </p:txBody>
        </p:sp>
        <p:cxnSp>
          <p:nvCxnSpPr>
            <p:cNvPr id="35" name="Straight Connector 34">
              <a:extLst>
                <a:ext uri="{FF2B5EF4-FFF2-40B4-BE49-F238E27FC236}">
                  <a16:creationId xmlns:a16="http://schemas.microsoft.com/office/drawing/2014/main" id="{7B4DD634-06CE-C277-6B8F-D9B7245019DD}"/>
                </a:ext>
              </a:extLst>
            </p:cNvPr>
            <p:cNvCxnSpPr>
              <a:cxnSpLocks/>
            </p:cNvCxnSpPr>
            <p:nvPr/>
          </p:nvCxnSpPr>
          <p:spPr>
            <a:xfrm>
              <a:off x="2105025" y="3937940"/>
              <a:ext cx="27336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Oval 18">
            <a:extLst>
              <a:ext uri="{FF2B5EF4-FFF2-40B4-BE49-F238E27FC236}">
                <a16:creationId xmlns:a16="http://schemas.microsoft.com/office/drawing/2014/main" id="{F97CA260-1FBB-A192-1E37-4BABA4E23E19}"/>
              </a:ext>
            </a:extLst>
          </p:cNvPr>
          <p:cNvSpPr/>
          <p:nvPr/>
        </p:nvSpPr>
        <p:spPr>
          <a:xfrm>
            <a:off x="4766423" y="2276035"/>
            <a:ext cx="191066" cy="1015507"/>
          </a:xfrm>
          <a:prstGeom prst="ellipse">
            <a:avLst/>
          </a:prstGeom>
          <a:solidFill>
            <a:schemeClr val="bg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Light" panose="020B0402020203020204" pitchFamily="34" charset="77"/>
            </a:endParaRPr>
          </a:p>
        </p:txBody>
      </p:sp>
      <p:sp>
        <p:nvSpPr>
          <p:cNvPr id="20" name="TextBox 19">
            <a:extLst>
              <a:ext uri="{FF2B5EF4-FFF2-40B4-BE49-F238E27FC236}">
                <a16:creationId xmlns:a16="http://schemas.microsoft.com/office/drawing/2014/main" id="{C55AFB44-F356-C900-9F87-BAA3DC7C277E}"/>
              </a:ext>
            </a:extLst>
          </p:cNvPr>
          <p:cNvSpPr txBox="1"/>
          <p:nvPr/>
        </p:nvSpPr>
        <p:spPr>
          <a:xfrm>
            <a:off x="3014741" y="1782537"/>
            <a:ext cx="793806" cy="338554"/>
          </a:xfrm>
          <a:prstGeom prst="rect">
            <a:avLst/>
          </a:prstGeom>
          <a:noFill/>
        </p:spPr>
        <p:txBody>
          <a:bodyPr wrap="none" rtlCol="0">
            <a:spAutoFit/>
          </a:bodyPr>
          <a:lstStyle/>
          <a:p>
            <a:pPr algn="ctr"/>
            <a:r>
              <a:rPr lang="en-US" sz="1600" dirty="0">
                <a:solidFill>
                  <a:srgbClr val="7030A0"/>
                </a:solidFill>
                <a:latin typeface="Avenir Light" panose="020B0402020203020204" pitchFamily="34" charset="77"/>
              </a:rPr>
              <a:t>Nodes</a:t>
            </a:r>
          </a:p>
        </p:txBody>
      </p:sp>
      <p:sp>
        <p:nvSpPr>
          <p:cNvPr id="21" name="TextBox 20">
            <a:extLst>
              <a:ext uri="{FF2B5EF4-FFF2-40B4-BE49-F238E27FC236}">
                <a16:creationId xmlns:a16="http://schemas.microsoft.com/office/drawing/2014/main" id="{11C9DC53-64D8-332A-4A97-A998A4C9BC26}"/>
              </a:ext>
            </a:extLst>
          </p:cNvPr>
          <p:cNvSpPr txBox="1"/>
          <p:nvPr/>
        </p:nvSpPr>
        <p:spPr>
          <a:xfrm>
            <a:off x="2228245" y="3736454"/>
            <a:ext cx="1121013" cy="338554"/>
          </a:xfrm>
          <a:prstGeom prst="rect">
            <a:avLst/>
          </a:prstGeom>
          <a:noFill/>
        </p:spPr>
        <p:txBody>
          <a:bodyPr wrap="none" rtlCol="0">
            <a:spAutoFit/>
          </a:bodyPr>
          <a:lstStyle/>
          <a:p>
            <a:pPr algn="ctr"/>
            <a:r>
              <a:rPr lang="en-US" sz="1600" dirty="0">
                <a:solidFill>
                  <a:srgbClr val="7030A0"/>
                </a:solidFill>
                <a:latin typeface="Avenir Light" panose="020B0402020203020204" pitchFamily="34" charset="77"/>
              </a:rPr>
              <a:t>Antinodes</a:t>
            </a:r>
          </a:p>
        </p:txBody>
      </p:sp>
      <p:grpSp>
        <p:nvGrpSpPr>
          <p:cNvPr id="22" name="Group 21">
            <a:extLst>
              <a:ext uri="{FF2B5EF4-FFF2-40B4-BE49-F238E27FC236}">
                <a16:creationId xmlns:a16="http://schemas.microsoft.com/office/drawing/2014/main" id="{40A4AF67-2409-7308-43A5-A720A5A97B8B}"/>
              </a:ext>
            </a:extLst>
          </p:cNvPr>
          <p:cNvGrpSpPr/>
          <p:nvPr/>
        </p:nvGrpSpPr>
        <p:grpSpPr>
          <a:xfrm>
            <a:off x="2203988" y="2121115"/>
            <a:ext cx="2660351" cy="520149"/>
            <a:chOff x="5342206" y="1088696"/>
            <a:chExt cx="1362157" cy="370281"/>
          </a:xfrm>
        </p:grpSpPr>
        <p:cxnSp>
          <p:nvCxnSpPr>
            <p:cNvPr id="28" name="Straight Arrow Connector 27">
              <a:extLst>
                <a:ext uri="{FF2B5EF4-FFF2-40B4-BE49-F238E27FC236}">
                  <a16:creationId xmlns:a16="http://schemas.microsoft.com/office/drawing/2014/main" id="{EEB655CF-7E7F-E7C9-9F27-34F294DA5E08}"/>
                </a:ext>
              </a:extLst>
            </p:cNvPr>
            <p:cNvCxnSpPr>
              <a:cxnSpLocks/>
            </p:cNvCxnSpPr>
            <p:nvPr/>
          </p:nvCxnSpPr>
          <p:spPr>
            <a:xfrm>
              <a:off x="5342206" y="1089818"/>
              <a:ext cx="0" cy="360918"/>
            </a:xfrm>
            <a:prstGeom prst="straightConnector1">
              <a:avLst/>
            </a:prstGeom>
            <a:ln w="15875">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8638D3C-5174-0E67-1682-9EC824E2CA77}"/>
                </a:ext>
              </a:extLst>
            </p:cNvPr>
            <p:cNvCxnSpPr>
              <a:cxnSpLocks/>
            </p:cNvCxnSpPr>
            <p:nvPr/>
          </p:nvCxnSpPr>
          <p:spPr>
            <a:xfrm>
              <a:off x="5342206" y="1089818"/>
              <a:ext cx="1360937" cy="8241"/>
            </a:xfrm>
            <a:prstGeom prst="line">
              <a:avLst/>
            </a:prstGeom>
            <a:ln w="19050">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7F28FC2-D428-42DE-DB8F-A34BA82B8301}"/>
                </a:ext>
              </a:extLst>
            </p:cNvPr>
            <p:cNvCxnSpPr>
              <a:cxnSpLocks/>
            </p:cNvCxnSpPr>
            <p:nvPr/>
          </p:nvCxnSpPr>
          <p:spPr>
            <a:xfrm>
              <a:off x="5972908" y="1098059"/>
              <a:ext cx="0" cy="360918"/>
            </a:xfrm>
            <a:prstGeom prst="straightConnector1">
              <a:avLst/>
            </a:prstGeom>
            <a:ln w="15875">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775E878-7072-F388-7FB9-CD4DEC0F00D3}"/>
                </a:ext>
              </a:extLst>
            </p:cNvPr>
            <p:cNvCxnSpPr>
              <a:cxnSpLocks/>
            </p:cNvCxnSpPr>
            <p:nvPr/>
          </p:nvCxnSpPr>
          <p:spPr>
            <a:xfrm>
              <a:off x="6704363" y="1088696"/>
              <a:ext cx="0" cy="360918"/>
            </a:xfrm>
            <a:prstGeom prst="straightConnector1">
              <a:avLst/>
            </a:prstGeom>
            <a:ln w="15875">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A85EEC6E-437E-BCEF-2B59-8CFD59631C74}"/>
              </a:ext>
            </a:extLst>
          </p:cNvPr>
          <p:cNvGrpSpPr/>
          <p:nvPr/>
        </p:nvGrpSpPr>
        <p:grpSpPr>
          <a:xfrm rot="10800000">
            <a:off x="1521559" y="3310344"/>
            <a:ext cx="2605404" cy="422025"/>
            <a:chOff x="5522740" y="1241096"/>
            <a:chExt cx="1334023" cy="370281"/>
          </a:xfrm>
        </p:grpSpPr>
        <p:cxnSp>
          <p:nvCxnSpPr>
            <p:cNvPr id="24" name="Straight Arrow Connector 23">
              <a:extLst>
                <a:ext uri="{FF2B5EF4-FFF2-40B4-BE49-F238E27FC236}">
                  <a16:creationId xmlns:a16="http://schemas.microsoft.com/office/drawing/2014/main" id="{F72C3F11-AA01-7AC2-095F-F85CCC7594BF}"/>
                </a:ext>
              </a:extLst>
            </p:cNvPr>
            <p:cNvCxnSpPr>
              <a:cxnSpLocks/>
            </p:cNvCxnSpPr>
            <p:nvPr/>
          </p:nvCxnSpPr>
          <p:spPr>
            <a:xfrm>
              <a:off x="5522740" y="1242218"/>
              <a:ext cx="0" cy="360918"/>
            </a:xfrm>
            <a:prstGeom prst="straightConnector1">
              <a:avLst/>
            </a:prstGeom>
            <a:ln w="15875">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77D2473-F427-A4AA-C041-5AFEFA2F3945}"/>
                </a:ext>
              </a:extLst>
            </p:cNvPr>
            <p:cNvCxnSpPr>
              <a:cxnSpLocks/>
            </p:cNvCxnSpPr>
            <p:nvPr/>
          </p:nvCxnSpPr>
          <p:spPr>
            <a:xfrm rot="10800000" flipH="1" flipV="1">
              <a:off x="5522740" y="1241096"/>
              <a:ext cx="1332802" cy="9363"/>
            </a:xfrm>
            <a:prstGeom prst="line">
              <a:avLst/>
            </a:prstGeom>
            <a:ln w="19050">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367CB54-D227-1F4C-7E60-29476C02DCAB}"/>
                </a:ext>
              </a:extLst>
            </p:cNvPr>
            <p:cNvCxnSpPr>
              <a:cxnSpLocks/>
            </p:cNvCxnSpPr>
            <p:nvPr/>
          </p:nvCxnSpPr>
          <p:spPr>
            <a:xfrm>
              <a:off x="6209714" y="1250459"/>
              <a:ext cx="0" cy="360918"/>
            </a:xfrm>
            <a:prstGeom prst="straightConnector1">
              <a:avLst/>
            </a:prstGeom>
            <a:ln w="15875">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7438047-4FA5-394C-18AF-BA0D96DB70AF}"/>
                </a:ext>
              </a:extLst>
            </p:cNvPr>
            <p:cNvCxnSpPr>
              <a:cxnSpLocks/>
            </p:cNvCxnSpPr>
            <p:nvPr/>
          </p:nvCxnSpPr>
          <p:spPr>
            <a:xfrm>
              <a:off x="6856763" y="1241096"/>
              <a:ext cx="0" cy="360918"/>
            </a:xfrm>
            <a:prstGeom prst="straightConnector1">
              <a:avLst/>
            </a:prstGeom>
            <a:ln w="15875">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51" name="TextBox 50">
            <a:extLst>
              <a:ext uri="{FF2B5EF4-FFF2-40B4-BE49-F238E27FC236}">
                <a16:creationId xmlns:a16="http://schemas.microsoft.com/office/drawing/2014/main" id="{DE9125C0-32CE-6A2A-FFF2-420C69F0CEF4}"/>
              </a:ext>
            </a:extLst>
          </p:cNvPr>
          <p:cNvSpPr txBox="1"/>
          <p:nvPr/>
        </p:nvSpPr>
        <p:spPr>
          <a:xfrm>
            <a:off x="1537519" y="1172411"/>
            <a:ext cx="3667607" cy="461665"/>
          </a:xfrm>
          <a:prstGeom prst="rect">
            <a:avLst/>
          </a:prstGeom>
          <a:noFill/>
        </p:spPr>
        <p:txBody>
          <a:bodyPr wrap="none" rtlCol="0">
            <a:spAutoFit/>
          </a:bodyPr>
          <a:lstStyle/>
          <a:p>
            <a:pPr algn="l"/>
            <a:r>
              <a:rPr lang="en-US" sz="2400" dirty="0">
                <a:effectLst>
                  <a:outerShdw blurRad="50800" dist="25400" dir="2700000" algn="tl" rotWithShape="0">
                    <a:prstClr val="black">
                      <a:alpha val="20000"/>
                    </a:prstClr>
                  </a:outerShdw>
                </a:effectLst>
                <a:latin typeface="Avenir Light" panose="020B0402020203020204" pitchFamily="34" charset="77"/>
              </a:rPr>
              <a:t>Standing wave resonance</a:t>
            </a:r>
          </a:p>
        </p:txBody>
      </p:sp>
      <p:sp>
        <p:nvSpPr>
          <p:cNvPr id="52" name="TextBox 51">
            <a:extLst>
              <a:ext uri="{FF2B5EF4-FFF2-40B4-BE49-F238E27FC236}">
                <a16:creationId xmlns:a16="http://schemas.microsoft.com/office/drawing/2014/main" id="{2ECBEA25-1685-845F-4DDF-C11FDE694C74}"/>
              </a:ext>
            </a:extLst>
          </p:cNvPr>
          <p:cNvSpPr txBox="1"/>
          <p:nvPr/>
        </p:nvSpPr>
        <p:spPr>
          <a:xfrm>
            <a:off x="7897886" y="1191167"/>
            <a:ext cx="3063274" cy="461665"/>
          </a:xfrm>
          <a:prstGeom prst="rect">
            <a:avLst/>
          </a:prstGeom>
          <a:noFill/>
        </p:spPr>
        <p:txBody>
          <a:bodyPr wrap="none" rtlCol="0">
            <a:spAutoFit/>
          </a:bodyPr>
          <a:lstStyle/>
          <a:p>
            <a:pPr algn="l"/>
            <a:r>
              <a:rPr lang="en-US" sz="2400" dirty="0">
                <a:effectLst>
                  <a:outerShdw blurRad="50800" dist="25400" dir="2700000" algn="tl" rotWithShape="0">
                    <a:prstClr val="black">
                      <a:alpha val="20000"/>
                    </a:prstClr>
                  </a:outerShdw>
                </a:effectLst>
                <a:latin typeface="Avenir Light" panose="020B0402020203020204" pitchFamily="34" charset="77"/>
              </a:rPr>
              <a:t>Helmholtz resonance</a:t>
            </a:r>
          </a:p>
        </p:txBody>
      </p:sp>
      <p:sp>
        <p:nvSpPr>
          <p:cNvPr id="55" name="TextBox 54">
            <a:extLst>
              <a:ext uri="{FF2B5EF4-FFF2-40B4-BE49-F238E27FC236}">
                <a16:creationId xmlns:a16="http://schemas.microsoft.com/office/drawing/2014/main" id="{AD184218-51F8-33BD-269B-FB76F5892287}"/>
              </a:ext>
            </a:extLst>
          </p:cNvPr>
          <p:cNvSpPr txBox="1"/>
          <p:nvPr/>
        </p:nvSpPr>
        <p:spPr>
          <a:xfrm>
            <a:off x="1141688" y="4600654"/>
            <a:ext cx="5216103" cy="1631216"/>
          </a:xfrm>
          <a:prstGeom prst="rect">
            <a:avLst/>
          </a:prstGeom>
          <a:noFill/>
        </p:spPr>
        <p:txBody>
          <a:bodyPr wrap="square" rtlCol="0">
            <a:spAutoFit/>
          </a:bodyPr>
          <a:lstStyle/>
          <a:p>
            <a:pPr algn="l"/>
            <a:r>
              <a:rPr lang="en-US" sz="2000" dirty="0">
                <a:solidFill>
                  <a:schemeClr val="tx1">
                    <a:lumMod val="95000"/>
                    <a:lumOff val="5000"/>
                  </a:schemeClr>
                </a:solidFill>
                <a:latin typeface="Avenir Light" panose="020B0402020203020204" pitchFamily="34" charset="77"/>
              </a:rPr>
              <a:t>Based on interferometry</a:t>
            </a:r>
          </a:p>
          <a:p>
            <a:pPr algn="l"/>
            <a:endParaRPr lang="en-US" sz="2000" dirty="0">
              <a:solidFill>
                <a:schemeClr val="tx1">
                  <a:lumMod val="95000"/>
                  <a:lumOff val="5000"/>
                </a:schemeClr>
              </a:solidFill>
              <a:latin typeface="Avenir Light" panose="020B0402020203020204" pitchFamily="34" charset="77"/>
            </a:endParaRPr>
          </a:p>
          <a:p>
            <a:pPr algn="l"/>
            <a:r>
              <a:rPr lang="en-US" sz="2000" dirty="0">
                <a:solidFill>
                  <a:schemeClr val="tx1">
                    <a:lumMod val="95000"/>
                    <a:lumOff val="5000"/>
                  </a:schemeClr>
                </a:solidFill>
                <a:latin typeface="Avenir Light" panose="020B0402020203020204" pitchFamily="34" charset="77"/>
              </a:rPr>
              <a:t>Single-frequency detection</a:t>
            </a:r>
          </a:p>
          <a:p>
            <a:pPr algn="l"/>
            <a:endParaRPr lang="en-US" sz="2000" dirty="0">
              <a:solidFill>
                <a:schemeClr val="tx1">
                  <a:lumMod val="95000"/>
                  <a:lumOff val="5000"/>
                </a:schemeClr>
              </a:solidFill>
              <a:latin typeface="Avenir Light" panose="020B0402020203020204" pitchFamily="34" charset="77"/>
            </a:endParaRPr>
          </a:p>
          <a:p>
            <a:pPr algn="l"/>
            <a:r>
              <a:rPr lang="en-US" sz="2000" dirty="0">
                <a:solidFill>
                  <a:schemeClr val="tx1">
                    <a:lumMod val="95000"/>
                    <a:lumOff val="5000"/>
                  </a:schemeClr>
                </a:solidFill>
                <a:latin typeface="Avenir Light" panose="020B0402020203020204" pitchFamily="34" charset="77"/>
              </a:rPr>
              <a:t>Parameters: Length &amp; cross-sectional area</a:t>
            </a:r>
          </a:p>
        </p:txBody>
      </p:sp>
      <p:sp>
        <p:nvSpPr>
          <p:cNvPr id="4" name="TextBox 3">
            <a:extLst>
              <a:ext uri="{FF2B5EF4-FFF2-40B4-BE49-F238E27FC236}">
                <a16:creationId xmlns:a16="http://schemas.microsoft.com/office/drawing/2014/main" id="{F41525DB-FED4-7B2E-6E17-B5B89144C5CE}"/>
              </a:ext>
            </a:extLst>
          </p:cNvPr>
          <p:cNvSpPr txBox="1"/>
          <p:nvPr/>
        </p:nvSpPr>
        <p:spPr>
          <a:xfrm>
            <a:off x="7289991" y="4599318"/>
            <a:ext cx="4403572" cy="1938992"/>
          </a:xfrm>
          <a:prstGeom prst="rect">
            <a:avLst/>
          </a:prstGeom>
          <a:noFill/>
        </p:spPr>
        <p:txBody>
          <a:bodyPr wrap="square" rtlCol="0">
            <a:spAutoFit/>
          </a:bodyPr>
          <a:lstStyle/>
          <a:p>
            <a:pPr algn="l"/>
            <a:r>
              <a:rPr lang="en-US" sz="2000" dirty="0">
                <a:solidFill>
                  <a:schemeClr val="tx1">
                    <a:lumMod val="95000"/>
                    <a:lumOff val="5000"/>
                  </a:schemeClr>
                </a:solidFill>
                <a:latin typeface="Avenir Light" panose="020B0402020203020204" pitchFamily="34" charset="77"/>
              </a:rPr>
              <a:t>Based on mass-spring model</a:t>
            </a:r>
          </a:p>
          <a:p>
            <a:pPr algn="l"/>
            <a:endParaRPr lang="en-US" sz="2000" dirty="0">
              <a:solidFill>
                <a:schemeClr val="tx1">
                  <a:lumMod val="95000"/>
                  <a:lumOff val="5000"/>
                </a:schemeClr>
              </a:solidFill>
              <a:latin typeface="Avenir Light" panose="020B0402020203020204" pitchFamily="34" charset="77"/>
            </a:endParaRPr>
          </a:p>
          <a:p>
            <a:pPr algn="l"/>
            <a:r>
              <a:rPr lang="en-US" sz="2000" dirty="0">
                <a:solidFill>
                  <a:schemeClr val="tx1">
                    <a:lumMod val="95000"/>
                    <a:lumOff val="5000"/>
                  </a:schemeClr>
                </a:solidFill>
                <a:latin typeface="Avenir Light" panose="020B0402020203020204" pitchFamily="34" charset="77"/>
              </a:rPr>
              <a:t>Multi-frequency detection</a:t>
            </a:r>
          </a:p>
          <a:p>
            <a:pPr algn="l"/>
            <a:endParaRPr lang="en-US" sz="2000" dirty="0">
              <a:solidFill>
                <a:schemeClr val="tx1">
                  <a:lumMod val="95000"/>
                  <a:lumOff val="5000"/>
                </a:schemeClr>
              </a:solidFill>
              <a:latin typeface="Avenir Light" panose="020B0402020203020204" pitchFamily="34" charset="77"/>
            </a:endParaRPr>
          </a:p>
          <a:p>
            <a:pPr algn="l"/>
            <a:r>
              <a:rPr lang="en-US" sz="2000" dirty="0">
                <a:solidFill>
                  <a:schemeClr val="tx1">
                    <a:lumMod val="95000"/>
                    <a:lumOff val="5000"/>
                  </a:schemeClr>
                </a:solidFill>
                <a:latin typeface="Avenir Light" panose="020B0402020203020204" pitchFamily="34" charset="77"/>
              </a:rPr>
              <a:t>Parameters: Volume, length &amp; cross-sectional area</a:t>
            </a:r>
          </a:p>
        </p:txBody>
      </p:sp>
      <p:pic>
        <p:nvPicPr>
          <p:cNvPr id="5" name="Picture 20" descr="Person Speaking Icon Images – Browse 202,022 Stock Photos, Vectors, and  Video | Adobe Stock">
            <a:extLst>
              <a:ext uri="{FF2B5EF4-FFF2-40B4-BE49-F238E27FC236}">
                <a16:creationId xmlns:a16="http://schemas.microsoft.com/office/drawing/2014/main" id="{1BD1153A-ED13-C729-F014-6D314760B2C1}"/>
              </a:ext>
            </a:extLst>
          </p:cNvPr>
          <p:cNvPicPr>
            <a:picLocks noChangeAspect="1" noChangeArrowheads="1"/>
          </p:cNvPicPr>
          <p:nvPr/>
        </p:nvPicPr>
        <p:blipFill rotWithShape="1">
          <a:blip r:embed="rId3">
            <a:alphaModFix amt="80000"/>
            <a:extLst>
              <a:ext uri="{28A0092B-C50C-407E-A947-70E740481C1C}">
                <a14:useLocalDpi xmlns:a14="http://schemas.microsoft.com/office/drawing/2010/main" val="0"/>
              </a:ext>
            </a:extLst>
          </a:blip>
          <a:srcRect l="60674" t="16680" r="10648" b="39002"/>
          <a:stretch/>
        </p:blipFill>
        <p:spPr bwMode="auto">
          <a:xfrm>
            <a:off x="7187250" y="2283881"/>
            <a:ext cx="509261" cy="80408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77796C5-0DE2-1239-3A90-26BCE9A5EBA4}"/>
              </a:ext>
            </a:extLst>
          </p:cNvPr>
          <p:cNvSpPr/>
          <p:nvPr/>
        </p:nvSpPr>
        <p:spPr>
          <a:xfrm>
            <a:off x="7865108" y="2479871"/>
            <a:ext cx="1022289" cy="453727"/>
          </a:xfrm>
          <a:prstGeom prst="rect">
            <a:avLst/>
          </a:prstGeom>
          <a:gradFill flip="none" rotWithShape="1">
            <a:gsLst>
              <a:gs pos="10000">
                <a:srgbClr val="7030A0">
                  <a:alpha val="32659"/>
                </a:srgbClr>
              </a:gs>
              <a:gs pos="5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Light" panose="020B0402020203020204" pitchFamily="34" charset="77"/>
            </a:endParaRPr>
          </a:p>
        </p:txBody>
      </p:sp>
      <p:sp>
        <p:nvSpPr>
          <p:cNvPr id="12" name="Rectangle 11">
            <a:extLst>
              <a:ext uri="{FF2B5EF4-FFF2-40B4-BE49-F238E27FC236}">
                <a16:creationId xmlns:a16="http://schemas.microsoft.com/office/drawing/2014/main" id="{E8B10456-533A-4A81-E36E-CDEAA8F2056C}"/>
              </a:ext>
            </a:extLst>
          </p:cNvPr>
          <p:cNvSpPr/>
          <p:nvPr/>
        </p:nvSpPr>
        <p:spPr>
          <a:xfrm>
            <a:off x="8711172" y="2507046"/>
            <a:ext cx="269566" cy="426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Light" panose="020B0402020203020204" pitchFamily="34" charset="77"/>
            </a:endParaRPr>
          </a:p>
        </p:txBody>
      </p:sp>
      <p:sp>
        <p:nvSpPr>
          <p:cNvPr id="13" name="Oval 12">
            <a:extLst>
              <a:ext uri="{FF2B5EF4-FFF2-40B4-BE49-F238E27FC236}">
                <a16:creationId xmlns:a16="http://schemas.microsoft.com/office/drawing/2014/main" id="{114B32CB-8FCF-D763-8E5A-AD599B5CA1FE}"/>
              </a:ext>
            </a:extLst>
          </p:cNvPr>
          <p:cNvSpPr/>
          <p:nvPr/>
        </p:nvSpPr>
        <p:spPr>
          <a:xfrm>
            <a:off x="8805764" y="1782537"/>
            <a:ext cx="1881776" cy="1856365"/>
          </a:xfrm>
          <a:prstGeom prst="ellipse">
            <a:avLst/>
          </a:prstGeom>
          <a:gradFill flip="none" rotWithShape="1">
            <a:gsLst>
              <a:gs pos="48000">
                <a:schemeClr val="accent1">
                  <a:lumMod val="5000"/>
                  <a:lumOff val="95000"/>
                </a:schemeClr>
              </a:gs>
              <a:gs pos="97000">
                <a:srgbClr val="7030A0">
                  <a:alpha val="29297"/>
                </a:srgbClr>
              </a:gs>
            </a:gsLst>
            <a:lin ang="0" scaled="1"/>
            <a:tileRect/>
          </a:gra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Light" panose="020B0402020203020204" pitchFamily="34" charset="77"/>
            </a:endParaRPr>
          </a:p>
        </p:txBody>
      </p:sp>
      <p:sp>
        <p:nvSpPr>
          <p:cNvPr id="14" name="Oval 13">
            <a:extLst>
              <a:ext uri="{FF2B5EF4-FFF2-40B4-BE49-F238E27FC236}">
                <a16:creationId xmlns:a16="http://schemas.microsoft.com/office/drawing/2014/main" id="{3C2176D5-AC6D-CEC9-417B-30DE69F6D4AF}"/>
              </a:ext>
            </a:extLst>
          </p:cNvPr>
          <p:cNvSpPr/>
          <p:nvPr/>
        </p:nvSpPr>
        <p:spPr>
          <a:xfrm>
            <a:off x="8801081" y="2482698"/>
            <a:ext cx="115857" cy="478268"/>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Light" panose="020B0402020203020204" pitchFamily="34" charset="77"/>
            </a:endParaRPr>
          </a:p>
        </p:txBody>
      </p:sp>
      <p:sp>
        <p:nvSpPr>
          <p:cNvPr id="15" name="Rectangle 14">
            <a:extLst>
              <a:ext uri="{FF2B5EF4-FFF2-40B4-BE49-F238E27FC236}">
                <a16:creationId xmlns:a16="http://schemas.microsoft.com/office/drawing/2014/main" id="{07D1DEAE-7260-C39E-CA5F-E7796782F17F}"/>
              </a:ext>
            </a:extLst>
          </p:cNvPr>
          <p:cNvSpPr/>
          <p:nvPr/>
        </p:nvSpPr>
        <p:spPr>
          <a:xfrm>
            <a:off x="8509804" y="2507046"/>
            <a:ext cx="345862" cy="426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Light" panose="020B0402020203020204" pitchFamily="34" charset="77"/>
            </a:endParaRPr>
          </a:p>
        </p:txBody>
      </p:sp>
      <p:grpSp>
        <p:nvGrpSpPr>
          <p:cNvPr id="57" name="Group 56">
            <a:extLst>
              <a:ext uri="{FF2B5EF4-FFF2-40B4-BE49-F238E27FC236}">
                <a16:creationId xmlns:a16="http://schemas.microsoft.com/office/drawing/2014/main" id="{7D465CBB-EDBF-35AE-47A3-B1E91A25144E}"/>
              </a:ext>
            </a:extLst>
          </p:cNvPr>
          <p:cNvGrpSpPr/>
          <p:nvPr/>
        </p:nvGrpSpPr>
        <p:grpSpPr>
          <a:xfrm>
            <a:off x="7761818" y="2496216"/>
            <a:ext cx="1120604" cy="460479"/>
            <a:chOff x="7051526" y="1242874"/>
            <a:chExt cx="1832148" cy="595770"/>
          </a:xfrm>
        </p:grpSpPr>
        <p:grpSp>
          <p:nvGrpSpPr>
            <p:cNvPr id="58" name="Group 57">
              <a:extLst>
                <a:ext uri="{FF2B5EF4-FFF2-40B4-BE49-F238E27FC236}">
                  <a16:creationId xmlns:a16="http://schemas.microsoft.com/office/drawing/2014/main" id="{B2997661-4767-B921-9770-EAB5620F8D18}"/>
                </a:ext>
              </a:extLst>
            </p:cNvPr>
            <p:cNvGrpSpPr/>
            <p:nvPr/>
          </p:nvGrpSpPr>
          <p:grpSpPr>
            <a:xfrm>
              <a:off x="7143579" y="1242874"/>
              <a:ext cx="1740095" cy="595770"/>
              <a:chOff x="2105025" y="3071132"/>
              <a:chExt cx="2733675" cy="866808"/>
            </a:xfrm>
          </p:grpSpPr>
          <p:cxnSp>
            <p:nvCxnSpPr>
              <p:cNvPr id="61" name="Straight Connector 60">
                <a:extLst>
                  <a:ext uri="{FF2B5EF4-FFF2-40B4-BE49-F238E27FC236}">
                    <a16:creationId xmlns:a16="http://schemas.microsoft.com/office/drawing/2014/main" id="{D7044F09-83DE-FAEB-73C0-F389B94E72D6}"/>
                  </a:ext>
                </a:extLst>
              </p:cNvPr>
              <p:cNvCxnSpPr>
                <a:cxnSpLocks/>
              </p:cNvCxnSpPr>
              <p:nvPr/>
            </p:nvCxnSpPr>
            <p:spPr>
              <a:xfrm>
                <a:off x="2105025" y="3071132"/>
                <a:ext cx="273367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85F377A-62A4-BB92-0A92-2E8CCADEB30D}"/>
                  </a:ext>
                </a:extLst>
              </p:cNvPr>
              <p:cNvCxnSpPr>
                <a:cxnSpLocks/>
              </p:cNvCxnSpPr>
              <p:nvPr/>
            </p:nvCxnSpPr>
            <p:spPr>
              <a:xfrm>
                <a:off x="2105025" y="3937940"/>
                <a:ext cx="273367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9" name="Oval 58">
              <a:extLst>
                <a:ext uri="{FF2B5EF4-FFF2-40B4-BE49-F238E27FC236}">
                  <a16:creationId xmlns:a16="http://schemas.microsoft.com/office/drawing/2014/main" id="{E90358CB-3821-429E-8A71-753BE80D4068}"/>
                </a:ext>
              </a:extLst>
            </p:cNvPr>
            <p:cNvSpPr/>
            <p:nvPr/>
          </p:nvSpPr>
          <p:spPr>
            <a:xfrm>
              <a:off x="7051526" y="1244752"/>
              <a:ext cx="189423" cy="593892"/>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Light" panose="020B0402020203020204" pitchFamily="34" charset="77"/>
              </a:endParaRPr>
            </a:p>
          </p:txBody>
        </p:sp>
      </p:grpSp>
      <p:sp>
        <p:nvSpPr>
          <p:cNvPr id="36" name="Date Placeholder 35">
            <a:extLst>
              <a:ext uri="{FF2B5EF4-FFF2-40B4-BE49-F238E27FC236}">
                <a16:creationId xmlns:a16="http://schemas.microsoft.com/office/drawing/2014/main" id="{8A4A43A1-E2D8-B15A-1A16-29A65B3FD9D6}"/>
              </a:ext>
            </a:extLst>
          </p:cNvPr>
          <p:cNvSpPr>
            <a:spLocks noGrp="1"/>
          </p:cNvSpPr>
          <p:nvPr>
            <p:ph type="dt" sz="half" idx="10"/>
          </p:nvPr>
        </p:nvSpPr>
        <p:spPr/>
        <p:txBody>
          <a:bodyPr/>
          <a:lstStyle/>
          <a:p>
            <a:fld id="{EE4ACF24-DC58-EF49-A799-7541F9427F18}" type="datetime1">
              <a:rPr lang="en-US" smtClean="0"/>
              <a:t>5/10/23</a:t>
            </a:fld>
            <a:endParaRPr lang="en-US"/>
          </a:p>
        </p:txBody>
      </p:sp>
      <p:sp>
        <p:nvSpPr>
          <p:cNvPr id="37" name="Slide Number Placeholder 36">
            <a:extLst>
              <a:ext uri="{FF2B5EF4-FFF2-40B4-BE49-F238E27FC236}">
                <a16:creationId xmlns:a16="http://schemas.microsoft.com/office/drawing/2014/main" id="{2477ED44-216E-6B5A-9B60-99DB7C42EFAF}"/>
              </a:ext>
            </a:extLst>
          </p:cNvPr>
          <p:cNvSpPr>
            <a:spLocks noGrp="1"/>
          </p:cNvSpPr>
          <p:nvPr>
            <p:ph type="sldNum" sz="quarter" idx="12"/>
          </p:nvPr>
        </p:nvSpPr>
        <p:spPr/>
        <p:txBody>
          <a:bodyPr/>
          <a:lstStyle/>
          <a:p>
            <a:fld id="{B9AA8E4F-4E37-A645-924F-A3490AA4C4C1}" type="slidenum">
              <a:rPr lang="en-US" smtClean="0"/>
              <a:t>33</a:t>
            </a:fld>
            <a:endParaRPr lang="en-US"/>
          </a:p>
        </p:txBody>
      </p:sp>
      <p:sp>
        <p:nvSpPr>
          <p:cNvPr id="38" name="TextBox 37">
            <a:extLst>
              <a:ext uri="{FF2B5EF4-FFF2-40B4-BE49-F238E27FC236}">
                <a16:creationId xmlns:a16="http://schemas.microsoft.com/office/drawing/2014/main" id="{3218C1B8-3A0F-530F-B24A-CE3FCEA61A4E}"/>
              </a:ext>
            </a:extLst>
          </p:cNvPr>
          <p:cNvSpPr txBox="1"/>
          <p:nvPr/>
        </p:nvSpPr>
        <p:spPr>
          <a:xfrm>
            <a:off x="10004740" y="119041"/>
            <a:ext cx="1327608" cy="369332"/>
          </a:xfrm>
          <a:prstGeom prst="rect">
            <a:avLst/>
          </a:prstGeom>
          <a:noFill/>
        </p:spPr>
        <p:txBody>
          <a:bodyPr wrap="none" rtlCol="0">
            <a:spAutoFit/>
          </a:bodyPr>
          <a:lstStyle/>
          <a:p>
            <a:pPr algn="l"/>
            <a:r>
              <a:rPr lang="en-US" dirty="0">
                <a:latin typeface="Avenir Light" panose="020B0402020203020204" pitchFamily="34" charset="77"/>
              </a:rPr>
              <a:t>Conclusion</a:t>
            </a:r>
          </a:p>
        </p:txBody>
      </p:sp>
    </p:spTree>
    <p:extLst>
      <p:ext uri="{BB962C8B-B14F-4D97-AF65-F5344CB8AC3E}">
        <p14:creationId xmlns:p14="http://schemas.microsoft.com/office/powerpoint/2010/main" val="3627392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20" descr="Person Speaking Icon Images – Browse 202,022 Stock Photos, Vectors, and  Video | Adobe Stock">
            <a:extLst>
              <a:ext uri="{FF2B5EF4-FFF2-40B4-BE49-F238E27FC236}">
                <a16:creationId xmlns:a16="http://schemas.microsoft.com/office/drawing/2014/main" id="{4D9CA09B-BA89-8B49-7C69-44D5B05CFEEA}"/>
              </a:ext>
            </a:extLst>
          </p:cNvPr>
          <p:cNvPicPr>
            <a:picLocks noChangeAspect="1" noChangeArrowheads="1"/>
          </p:cNvPicPr>
          <p:nvPr/>
        </p:nvPicPr>
        <p:blipFill rotWithShape="1">
          <a:blip r:embed="rId3">
            <a:alphaModFix amt="80000"/>
            <a:extLst>
              <a:ext uri="{28A0092B-C50C-407E-A947-70E740481C1C}">
                <a14:useLocalDpi xmlns:a14="http://schemas.microsoft.com/office/drawing/2010/main" val="0"/>
              </a:ext>
            </a:extLst>
          </a:blip>
          <a:srcRect l="60674" t="16680" r="10648" b="39002"/>
          <a:stretch/>
        </p:blipFill>
        <p:spPr bwMode="auto">
          <a:xfrm>
            <a:off x="691852" y="2307341"/>
            <a:ext cx="509261" cy="8040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043C0D5-8CCB-D2E7-1871-FF24E2D6BD16}"/>
              </a:ext>
            </a:extLst>
          </p:cNvPr>
          <p:cNvSpPr/>
          <p:nvPr/>
        </p:nvSpPr>
        <p:spPr>
          <a:xfrm>
            <a:off x="0" y="602673"/>
            <a:ext cx="12192000" cy="124692"/>
          </a:xfrm>
          <a:prstGeom prst="rect">
            <a:avLst/>
          </a:prstGeom>
          <a:solidFill>
            <a:srgbClr val="7030A0">
              <a:alpha val="6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6E6DA61-E95A-A507-9AF6-D9E94AD74DA6}"/>
              </a:ext>
            </a:extLst>
          </p:cNvPr>
          <p:cNvSpPr txBox="1"/>
          <p:nvPr/>
        </p:nvSpPr>
        <p:spPr>
          <a:xfrm>
            <a:off x="748148" y="119041"/>
            <a:ext cx="1288045" cy="369332"/>
          </a:xfrm>
          <a:prstGeom prst="rect">
            <a:avLst/>
          </a:prstGeom>
          <a:noFill/>
        </p:spPr>
        <p:txBody>
          <a:bodyPr wrap="none" rtlCol="0">
            <a:spAutoFit/>
          </a:bodyPr>
          <a:lstStyle/>
          <a:p>
            <a:pPr algn="l"/>
            <a:r>
              <a:rPr lang="en-US" dirty="0">
                <a:latin typeface="Avenir Light" panose="020B0402020203020204" pitchFamily="34" charset="77"/>
              </a:rPr>
              <a:t>Motivation</a:t>
            </a:r>
          </a:p>
        </p:txBody>
      </p:sp>
      <p:sp>
        <p:nvSpPr>
          <p:cNvPr id="8" name="TextBox 7">
            <a:extLst>
              <a:ext uri="{FF2B5EF4-FFF2-40B4-BE49-F238E27FC236}">
                <a16:creationId xmlns:a16="http://schemas.microsoft.com/office/drawing/2014/main" id="{C8FE1D1D-069B-91FA-2B17-0113E7FA62B3}"/>
              </a:ext>
            </a:extLst>
          </p:cNvPr>
          <p:cNvSpPr txBox="1"/>
          <p:nvPr/>
        </p:nvSpPr>
        <p:spPr>
          <a:xfrm>
            <a:off x="2978123" y="119041"/>
            <a:ext cx="596125" cy="369332"/>
          </a:xfrm>
          <a:prstGeom prst="rect">
            <a:avLst/>
          </a:prstGeom>
          <a:noFill/>
        </p:spPr>
        <p:txBody>
          <a:bodyPr wrap="none" rtlCol="0">
            <a:spAutoFit/>
          </a:bodyPr>
          <a:lstStyle/>
          <a:p>
            <a:pPr algn="l"/>
            <a:r>
              <a:rPr lang="en-US" dirty="0">
                <a:latin typeface="Avenir Light" panose="020B0402020203020204" pitchFamily="34" charset="77"/>
              </a:rPr>
              <a:t>Lyra</a:t>
            </a:r>
          </a:p>
        </p:txBody>
      </p:sp>
      <p:sp>
        <p:nvSpPr>
          <p:cNvPr id="9" name="TextBox 8">
            <a:extLst>
              <a:ext uri="{FF2B5EF4-FFF2-40B4-BE49-F238E27FC236}">
                <a16:creationId xmlns:a16="http://schemas.microsoft.com/office/drawing/2014/main" id="{A760B425-D642-0D07-8C04-E5DBC7E2F4CB}"/>
              </a:ext>
            </a:extLst>
          </p:cNvPr>
          <p:cNvSpPr txBox="1"/>
          <p:nvPr/>
        </p:nvSpPr>
        <p:spPr>
          <a:xfrm>
            <a:off x="4371215" y="119041"/>
            <a:ext cx="1962653" cy="400110"/>
          </a:xfrm>
          <a:prstGeom prst="rect">
            <a:avLst/>
          </a:prstGeom>
          <a:noFill/>
        </p:spPr>
        <p:txBody>
          <a:bodyPr wrap="none" rtlCol="0">
            <a:spAutoFit/>
          </a:bodyPr>
          <a:lstStyle/>
          <a:p>
            <a:pPr algn="l"/>
            <a:r>
              <a:rPr lang="en-US" sz="2000" b="1" dirty="0">
                <a:solidFill>
                  <a:schemeClr val="accent2">
                    <a:lumMod val="75000"/>
                  </a:schemeClr>
                </a:solidFill>
                <a:latin typeface="Avenir Light" panose="020B0402020203020204" pitchFamily="34" charset="77"/>
              </a:rPr>
              <a:t>Structural filters</a:t>
            </a:r>
          </a:p>
        </p:txBody>
      </p:sp>
      <p:sp>
        <p:nvSpPr>
          <p:cNvPr id="10" name="TextBox 9">
            <a:extLst>
              <a:ext uri="{FF2B5EF4-FFF2-40B4-BE49-F238E27FC236}">
                <a16:creationId xmlns:a16="http://schemas.microsoft.com/office/drawing/2014/main" id="{D9DE9658-E6B5-3E50-5F82-A0486B89DFB4}"/>
              </a:ext>
            </a:extLst>
          </p:cNvPr>
          <p:cNvSpPr txBox="1"/>
          <p:nvPr/>
        </p:nvSpPr>
        <p:spPr>
          <a:xfrm>
            <a:off x="7242826" y="119041"/>
            <a:ext cx="1819985" cy="369332"/>
          </a:xfrm>
          <a:prstGeom prst="rect">
            <a:avLst/>
          </a:prstGeom>
          <a:noFill/>
        </p:spPr>
        <p:txBody>
          <a:bodyPr wrap="none" rtlCol="0">
            <a:spAutoFit/>
          </a:bodyPr>
          <a:lstStyle/>
          <a:p>
            <a:pPr algn="l"/>
            <a:r>
              <a:rPr lang="en-US" dirty="0">
                <a:latin typeface="Avenir Light" panose="020B0402020203020204" pitchFamily="34" charset="77"/>
              </a:rPr>
              <a:t>Feasibility study</a:t>
            </a:r>
          </a:p>
        </p:txBody>
      </p:sp>
      <p:sp>
        <p:nvSpPr>
          <p:cNvPr id="2" name="Rectangle 1">
            <a:extLst>
              <a:ext uri="{FF2B5EF4-FFF2-40B4-BE49-F238E27FC236}">
                <a16:creationId xmlns:a16="http://schemas.microsoft.com/office/drawing/2014/main" id="{FC1D61B7-9C6D-99A5-030D-683AA76E8342}"/>
              </a:ext>
            </a:extLst>
          </p:cNvPr>
          <p:cNvSpPr/>
          <p:nvPr/>
        </p:nvSpPr>
        <p:spPr>
          <a:xfrm>
            <a:off x="4321603" y="561687"/>
            <a:ext cx="2036193" cy="81971"/>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EB4685C-1EE2-BDEE-B12D-6214EDC5426F}"/>
              </a:ext>
            </a:extLst>
          </p:cNvPr>
          <p:cNvSpPr/>
          <p:nvPr/>
        </p:nvSpPr>
        <p:spPr>
          <a:xfrm>
            <a:off x="1521559" y="2276035"/>
            <a:ext cx="3322175" cy="965526"/>
          </a:xfrm>
          <a:prstGeom prst="rect">
            <a:avLst/>
          </a:prstGeom>
          <a:gradFill>
            <a:gsLst>
              <a:gs pos="1000">
                <a:srgbClr val="7030A0">
                  <a:alpha val="30000"/>
                </a:srgbClr>
              </a:gs>
              <a:gs pos="79000">
                <a:srgbClr val="793DA6">
                  <a:alpha val="30000"/>
                </a:srgbClr>
              </a:gs>
              <a:gs pos="58000">
                <a:schemeClr val="bg1"/>
              </a:gs>
              <a:gs pos="38000">
                <a:srgbClr val="9262B7">
                  <a:alpha val="30000"/>
                </a:srgbClr>
              </a:gs>
              <a:gs pos="20000">
                <a:schemeClr val="bg1"/>
              </a:gs>
              <a:gs pos="99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Light" panose="020B0402020203020204" pitchFamily="34" charset="77"/>
            </a:endParaRPr>
          </a:p>
        </p:txBody>
      </p:sp>
      <p:sp>
        <p:nvSpPr>
          <p:cNvPr id="17" name="Oval 16">
            <a:extLst>
              <a:ext uri="{FF2B5EF4-FFF2-40B4-BE49-F238E27FC236}">
                <a16:creationId xmlns:a16="http://schemas.microsoft.com/office/drawing/2014/main" id="{20E31514-D8BE-0AD6-B5BD-66EABEE47043}"/>
              </a:ext>
            </a:extLst>
          </p:cNvPr>
          <p:cNvSpPr/>
          <p:nvPr/>
        </p:nvSpPr>
        <p:spPr>
          <a:xfrm>
            <a:off x="1397086" y="2276035"/>
            <a:ext cx="191066" cy="101550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Light" panose="020B0402020203020204" pitchFamily="34" charset="77"/>
            </a:endParaRPr>
          </a:p>
        </p:txBody>
      </p:sp>
      <p:grpSp>
        <p:nvGrpSpPr>
          <p:cNvPr id="18" name="Group 17">
            <a:extLst>
              <a:ext uri="{FF2B5EF4-FFF2-40B4-BE49-F238E27FC236}">
                <a16:creationId xmlns:a16="http://schemas.microsoft.com/office/drawing/2014/main" id="{45E3D867-01F9-321D-5B0D-1B85412CD4D3}"/>
              </a:ext>
            </a:extLst>
          </p:cNvPr>
          <p:cNvGrpSpPr/>
          <p:nvPr/>
        </p:nvGrpSpPr>
        <p:grpSpPr>
          <a:xfrm rot="10800000">
            <a:off x="1480778" y="2280737"/>
            <a:ext cx="3398480" cy="1002964"/>
            <a:chOff x="2105025" y="3067051"/>
            <a:chExt cx="2733675" cy="870889"/>
          </a:xfrm>
        </p:grpSpPr>
        <p:cxnSp>
          <p:nvCxnSpPr>
            <p:cNvPr id="32" name="Straight Connector 31">
              <a:extLst>
                <a:ext uri="{FF2B5EF4-FFF2-40B4-BE49-F238E27FC236}">
                  <a16:creationId xmlns:a16="http://schemas.microsoft.com/office/drawing/2014/main" id="{0126BCCB-DFCD-D652-6801-DAE9F5F7B15B}"/>
                </a:ext>
              </a:extLst>
            </p:cNvPr>
            <p:cNvCxnSpPr>
              <a:cxnSpLocks/>
            </p:cNvCxnSpPr>
            <p:nvPr/>
          </p:nvCxnSpPr>
          <p:spPr>
            <a:xfrm>
              <a:off x="2105025" y="3071132"/>
              <a:ext cx="27336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Freeform 32">
              <a:extLst>
                <a:ext uri="{FF2B5EF4-FFF2-40B4-BE49-F238E27FC236}">
                  <a16:creationId xmlns:a16="http://schemas.microsoft.com/office/drawing/2014/main" id="{9D721FF8-49BA-2512-9A06-73756F46CD2C}"/>
                </a:ext>
              </a:extLst>
            </p:cNvPr>
            <p:cNvSpPr/>
            <p:nvPr/>
          </p:nvSpPr>
          <p:spPr>
            <a:xfrm>
              <a:off x="2133600" y="3067051"/>
              <a:ext cx="2686050" cy="864076"/>
            </a:xfrm>
            <a:custGeom>
              <a:avLst/>
              <a:gdLst>
                <a:gd name="connsiteX0" fmla="*/ 0 w 2686050"/>
                <a:gd name="connsiteY0" fmla="*/ 438150 h 848196"/>
                <a:gd name="connsiteX1" fmla="*/ 600075 w 2686050"/>
                <a:gd name="connsiteY1" fmla="*/ 76200 h 848196"/>
                <a:gd name="connsiteX2" fmla="*/ 1162050 w 2686050"/>
                <a:gd name="connsiteY2" fmla="*/ 419100 h 848196"/>
                <a:gd name="connsiteX3" fmla="*/ 1685925 w 2686050"/>
                <a:gd name="connsiteY3" fmla="*/ 847725 h 848196"/>
                <a:gd name="connsiteX4" fmla="*/ 2190750 w 2686050"/>
                <a:gd name="connsiteY4" fmla="*/ 333375 h 848196"/>
                <a:gd name="connsiteX5" fmla="*/ 2686050 w 2686050"/>
                <a:gd name="connsiteY5" fmla="*/ 0 h 848196"/>
                <a:gd name="connsiteX0" fmla="*/ 0 w 2686050"/>
                <a:gd name="connsiteY0" fmla="*/ 438150 h 848319"/>
                <a:gd name="connsiteX1" fmla="*/ 600075 w 2686050"/>
                <a:gd name="connsiteY1" fmla="*/ 76200 h 848319"/>
                <a:gd name="connsiteX2" fmla="*/ 1123950 w 2686050"/>
                <a:gd name="connsiteY2" fmla="*/ 428625 h 848319"/>
                <a:gd name="connsiteX3" fmla="*/ 1685925 w 2686050"/>
                <a:gd name="connsiteY3" fmla="*/ 847725 h 848319"/>
                <a:gd name="connsiteX4" fmla="*/ 2190750 w 2686050"/>
                <a:gd name="connsiteY4" fmla="*/ 333375 h 848319"/>
                <a:gd name="connsiteX5" fmla="*/ 2686050 w 2686050"/>
                <a:gd name="connsiteY5" fmla="*/ 0 h 848319"/>
                <a:gd name="connsiteX0" fmla="*/ 0 w 2686050"/>
                <a:gd name="connsiteY0" fmla="*/ 438150 h 848319"/>
                <a:gd name="connsiteX1" fmla="*/ 600075 w 2686050"/>
                <a:gd name="connsiteY1" fmla="*/ 76200 h 848319"/>
                <a:gd name="connsiteX2" fmla="*/ 1123950 w 2686050"/>
                <a:gd name="connsiteY2" fmla="*/ 428625 h 848319"/>
                <a:gd name="connsiteX3" fmla="*/ 1657350 w 2686050"/>
                <a:gd name="connsiteY3" fmla="*/ 847725 h 848319"/>
                <a:gd name="connsiteX4" fmla="*/ 2190750 w 2686050"/>
                <a:gd name="connsiteY4" fmla="*/ 333375 h 848319"/>
                <a:gd name="connsiteX5" fmla="*/ 2686050 w 2686050"/>
                <a:gd name="connsiteY5" fmla="*/ 0 h 848319"/>
                <a:gd name="connsiteX0" fmla="*/ 0 w 2686050"/>
                <a:gd name="connsiteY0" fmla="*/ 438150 h 847744"/>
                <a:gd name="connsiteX1" fmla="*/ 600075 w 2686050"/>
                <a:gd name="connsiteY1" fmla="*/ 76200 h 847744"/>
                <a:gd name="connsiteX2" fmla="*/ 1123950 w 2686050"/>
                <a:gd name="connsiteY2" fmla="*/ 428625 h 847744"/>
                <a:gd name="connsiteX3" fmla="*/ 1657350 w 2686050"/>
                <a:gd name="connsiteY3" fmla="*/ 847725 h 847744"/>
                <a:gd name="connsiteX4" fmla="*/ 2190750 w 2686050"/>
                <a:gd name="connsiteY4" fmla="*/ 333375 h 847744"/>
                <a:gd name="connsiteX5" fmla="*/ 2686050 w 2686050"/>
                <a:gd name="connsiteY5" fmla="*/ 0 h 847744"/>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92 h 847791"/>
                <a:gd name="connsiteX1" fmla="*/ 600075 w 2686050"/>
                <a:gd name="connsiteY1" fmla="*/ 76242 h 847791"/>
                <a:gd name="connsiteX2" fmla="*/ 1123950 w 2686050"/>
                <a:gd name="connsiteY2" fmla="*/ 428667 h 847791"/>
                <a:gd name="connsiteX3" fmla="*/ 1657350 w 2686050"/>
                <a:gd name="connsiteY3" fmla="*/ 847767 h 847791"/>
                <a:gd name="connsiteX4" fmla="*/ 2190750 w 2686050"/>
                <a:gd name="connsiteY4" fmla="*/ 333417 h 847791"/>
                <a:gd name="connsiteX5" fmla="*/ 2686050 w 2686050"/>
                <a:gd name="connsiteY5" fmla="*/ 42 h 847791"/>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771557"/>
                <a:gd name="connsiteX1" fmla="*/ 600075 w 2686050"/>
                <a:gd name="connsiteY1" fmla="*/ 76200 h 771557"/>
                <a:gd name="connsiteX2" fmla="*/ 1123950 w 2686050"/>
                <a:gd name="connsiteY2" fmla="*/ 428625 h 771557"/>
                <a:gd name="connsiteX3" fmla="*/ 1657350 w 2686050"/>
                <a:gd name="connsiteY3" fmla="*/ 771525 h 771557"/>
                <a:gd name="connsiteX4" fmla="*/ 2190750 w 2686050"/>
                <a:gd name="connsiteY4" fmla="*/ 333375 h 771557"/>
                <a:gd name="connsiteX5" fmla="*/ 2686050 w 2686050"/>
                <a:gd name="connsiteY5" fmla="*/ 0 h 771557"/>
                <a:gd name="connsiteX0" fmla="*/ 0 w 2686050"/>
                <a:gd name="connsiteY0" fmla="*/ 438150 h 771557"/>
                <a:gd name="connsiteX1" fmla="*/ 600075 w 2686050"/>
                <a:gd name="connsiteY1" fmla="*/ 76200 h 771557"/>
                <a:gd name="connsiteX2" fmla="*/ 1123950 w 2686050"/>
                <a:gd name="connsiteY2" fmla="*/ 428625 h 771557"/>
                <a:gd name="connsiteX3" fmla="*/ 1657350 w 2686050"/>
                <a:gd name="connsiteY3" fmla="*/ 771525 h 771557"/>
                <a:gd name="connsiteX4" fmla="*/ 2190750 w 2686050"/>
                <a:gd name="connsiteY4" fmla="*/ 333375 h 771557"/>
                <a:gd name="connsiteX5" fmla="*/ 2686050 w 2686050"/>
                <a:gd name="connsiteY5" fmla="*/ 0 h 771557"/>
                <a:gd name="connsiteX0" fmla="*/ 0 w 2686050"/>
                <a:gd name="connsiteY0" fmla="*/ 438150 h 771557"/>
                <a:gd name="connsiteX1" fmla="*/ 600075 w 2686050"/>
                <a:gd name="connsiteY1" fmla="*/ 21771 h 771557"/>
                <a:gd name="connsiteX2" fmla="*/ 1123950 w 2686050"/>
                <a:gd name="connsiteY2" fmla="*/ 428625 h 771557"/>
                <a:gd name="connsiteX3" fmla="*/ 1657350 w 2686050"/>
                <a:gd name="connsiteY3" fmla="*/ 771525 h 771557"/>
                <a:gd name="connsiteX4" fmla="*/ 2190750 w 2686050"/>
                <a:gd name="connsiteY4" fmla="*/ 333375 h 771557"/>
                <a:gd name="connsiteX5" fmla="*/ 2686050 w 2686050"/>
                <a:gd name="connsiteY5" fmla="*/ 0 h 771557"/>
                <a:gd name="connsiteX0" fmla="*/ 0 w 2686050"/>
                <a:gd name="connsiteY0" fmla="*/ 438150 h 864076"/>
                <a:gd name="connsiteX1" fmla="*/ 600075 w 2686050"/>
                <a:gd name="connsiteY1" fmla="*/ 21771 h 864076"/>
                <a:gd name="connsiteX2" fmla="*/ 1123950 w 2686050"/>
                <a:gd name="connsiteY2" fmla="*/ 428625 h 864076"/>
                <a:gd name="connsiteX3" fmla="*/ 1657350 w 2686050"/>
                <a:gd name="connsiteY3" fmla="*/ 864053 h 864076"/>
                <a:gd name="connsiteX4" fmla="*/ 2190750 w 2686050"/>
                <a:gd name="connsiteY4" fmla="*/ 333375 h 864076"/>
                <a:gd name="connsiteX5" fmla="*/ 2686050 w 2686050"/>
                <a:gd name="connsiteY5" fmla="*/ 0 h 864076"/>
                <a:gd name="connsiteX0" fmla="*/ 0 w 2686050"/>
                <a:gd name="connsiteY0" fmla="*/ 438150 h 864076"/>
                <a:gd name="connsiteX1" fmla="*/ 600075 w 2686050"/>
                <a:gd name="connsiteY1" fmla="*/ 21771 h 864076"/>
                <a:gd name="connsiteX2" fmla="*/ 1123950 w 2686050"/>
                <a:gd name="connsiteY2" fmla="*/ 428625 h 864076"/>
                <a:gd name="connsiteX3" fmla="*/ 1657350 w 2686050"/>
                <a:gd name="connsiteY3" fmla="*/ 864053 h 864076"/>
                <a:gd name="connsiteX4" fmla="*/ 2190750 w 2686050"/>
                <a:gd name="connsiteY4" fmla="*/ 333375 h 864076"/>
                <a:gd name="connsiteX5" fmla="*/ 2686050 w 2686050"/>
                <a:gd name="connsiteY5" fmla="*/ 0 h 86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6050" h="864076">
                  <a:moveTo>
                    <a:pt x="0" y="438150"/>
                  </a:moveTo>
                  <a:cubicBezTo>
                    <a:pt x="203200" y="258762"/>
                    <a:pt x="412750" y="23359"/>
                    <a:pt x="600075" y="21771"/>
                  </a:cubicBezTo>
                  <a:cubicBezTo>
                    <a:pt x="787400" y="20184"/>
                    <a:pt x="969509" y="293688"/>
                    <a:pt x="1123950" y="428625"/>
                  </a:cubicBezTo>
                  <a:cubicBezTo>
                    <a:pt x="1278391" y="563562"/>
                    <a:pt x="1479550" y="860878"/>
                    <a:pt x="1657350" y="864053"/>
                  </a:cubicBezTo>
                  <a:cubicBezTo>
                    <a:pt x="1835150" y="867228"/>
                    <a:pt x="2033587" y="541338"/>
                    <a:pt x="2190750" y="333375"/>
                  </a:cubicBezTo>
                  <a:cubicBezTo>
                    <a:pt x="2319338" y="173037"/>
                    <a:pt x="2520950" y="15875"/>
                    <a:pt x="2686050" y="0"/>
                  </a:cubicBez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Light" panose="020B0402020203020204" pitchFamily="34" charset="77"/>
              </a:endParaRPr>
            </a:p>
          </p:txBody>
        </p:sp>
        <p:sp>
          <p:nvSpPr>
            <p:cNvPr id="34" name="Freeform 33">
              <a:extLst>
                <a:ext uri="{FF2B5EF4-FFF2-40B4-BE49-F238E27FC236}">
                  <a16:creationId xmlns:a16="http://schemas.microsoft.com/office/drawing/2014/main" id="{EA754BC1-72AD-0D52-B38E-1F28BABAC65C}"/>
                </a:ext>
              </a:extLst>
            </p:cNvPr>
            <p:cNvSpPr/>
            <p:nvPr/>
          </p:nvSpPr>
          <p:spPr>
            <a:xfrm flipV="1">
              <a:off x="2133600" y="3087461"/>
              <a:ext cx="2686050" cy="847749"/>
            </a:xfrm>
            <a:custGeom>
              <a:avLst/>
              <a:gdLst>
                <a:gd name="connsiteX0" fmla="*/ 0 w 2686050"/>
                <a:gd name="connsiteY0" fmla="*/ 438150 h 848196"/>
                <a:gd name="connsiteX1" fmla="*/ 600075 w 2686050"/>
                <a:gd name="connsiteY1" fmla="*/ 76200 h 848196"/>
                <a:gd name="connsiteX2" fmla="*/ 1162050 w 2686050"/>
                <a:gd name="connsiteY2" fmla="*/ 419100 h 848196"/>
                <a:gd name="connsiteX3" fmla="*/ 1685925 w 2686050"/>
                <a:gd name="connsiteY3" fmla="*/ 847725 h 848196"/>
                <a:gd name="connsiteX4" fmla="*/ 2190750 w 2686050"/>
                <a:gd name="connsiteY4" fmla="*/ 333375 h 848196"/>
                <a:gd name="connsiteX5" fmla="*/ 2686050 w 2686050"/>
                <a:gd name="connsiteY5" fmla="*/ 0 h 848196"/>
                <a:gd name="connsiteX0" fmla="*/ 0 w 2686050"/>
                <a:gd name="connsiteY0" fmla="*/ 438150 h 848319"/>
                <a:gd name="connsiteX1" fmla="*/ 600075 w 2686050"/>
                <a:gd name="connsiteY1" fmla="*/ 76200 h 848319"/>
                <a:gd name="connsiteX2" fmla="*/ 1123950 w 2686050"/>
                <a:gd name="connsiteY2" fmla="*/ 428625 h 848319"/>
                <a:gd name="connsiteX3" fmla="*/ 1685925 w 2686050"/>
                <a:gd name="connsiteY3" fmla="*/ 847725 h 848319"/>
                <a:gd name="connsiteX4" fmla="*/ 2190750 w 2686050"/>
                <a:gd name="connsiteY4" fmla="*/ 333375 h 848319"/>
                <a:gd name="connsiteX5" fmla="*/ 2686050 w 2686050"/>
                <a:gd name="connsiteY5" fmla="*/ 0 h 848319"/>
                <a:gd name="connsiteX0" fmla="*/ 0 w 2686050"/>
                <a:gd name="connsiteY0" fmla="*/ 438150 h 848319"/>
                <a:gd name="connsiteX1" fmla="*/ 600075 w 2686050"/>
                <a:gd name="connsiteY1" fmla="*/ 76200 h 848319"/>
                <a:gd name="connsiteX2" fmla="*/ 1123950 w 2686050"/>
                <a:gd name="connsiteY2" fmla="*/ 428625 h 848319"/>
                <a:gd name="connsiteX3" fmla="*/ 1657350 w 2686050"/>
                <a:gd name="connsiteY3" fmla="*/ 847725 h 848319"/>
                <a:gd name="connsiteX4" fmla="*/ 2190750 w 2686050"/>
                <a:gd name="connsiteY4" fmla="*/ 333375 h 848319"/>
                <a:gd name="connsiteX5" fmla="*/ 2686050 w 2686050"/>
                <a:gd name="connsiteY5" fmla="*/ 0 h 848319"/>
                <a:gd name="connsiteX0" fmla="*/ 0 w 2686050"/>
                <a:gd name="connsiteY0" fmla="*/ 438150 h 847744"/>
                <a:gd name="connsiteX1" fmla="*/ 600075 w 2686050"/>
                <a:gd name="connsiteY1" fmla="*/ 76200 h 847744"/>
                <a:gd name="connsiteX2" fmla="*/ 1123950 w 2686050"/>
                <a:gd name="connsiteY2" fmla="*/ 428625 h 847744"/>
                <a:gd name="connsiteX3" fmla="*/ 1657350 w 2686050"/>
                <a:gd name="connsiteY3" fmla="*/ 847725 h 847744"/>
                <a:gd name="connsiteX4" fmla="*/ 2190750 w 2686050"/>
                <a:gd name="connsiteY4" fmla="*/ 333375 h 847744"/>
                <a:gd name="connsiteX5" fmla="*/ 2686050 w 2686050"/>
                <a:gd name="connsiteY5" fmla="*/ 0 h 847744"/>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92 h 847791"/>
                <a:gd name="connsiteX1" fmla="*/ 600075 w 2686050"/>
                <a:gd name="connsiteY1" fmla="*/ 76242 h 847791"/>
                <a:gd name="connsiteX2" fmla="*/ 1123950 w 2686050"/>
                <a:gd name="connsiteY2" fmla="*/ 428667 h 847791"/>
                <a:gd name="connsiteX3" fmla="*/ 1657350 w 2686050"/>
                <a:gd name="connsiteY3" fmla="*/ 847767 h 847791"/>
                <a:gd name="connsiteX4" fmla="*/ 2190750 w 2686050"/>
                <a:gd name="connsiteY4" fmla="*/ 333417 h 847791"/>
                <a:gd name="connsiteX5" fmla="*/ 2686050 w 2686050"/>
                <a:gd name="connsiteY5" fmla="*/ 42 h 847791"/>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10961 w 2686050"/>
                <a:gd name="connsiteY1" fmla="*/ 10886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10961 w 2686050"/>
                <a:gd name="connsiteY1" fmla="*/ 10886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6050" h="847749">
                  <a:moveTo>
                    <a:pt x="0" y="438150"/>
                  </a:moveTo>
                  <a:cubicBezTo>
                    <a:pt x="203200" y="258762"/>
                    <a:pt x="423636" y="12474"/>
                    <a:pt x="610961" y="10886"/>
                  </a:cubicBezTo>
                  <a:cubicBezTo>
                    <a:pt x="798286" y="9299"/>
                    <a:pt x="965881" y="272824"/>
                    <a:pt x="1123950" y="428625"/>
                  </a:cubicBezTo>
                  <a:cubicBezTo>
                    <a:pt x="1282019" y="584426"/>
                    <a:pt x="1479550" y="844550"/>
                    <a:pt x="1657350" y="847725"/>
                  </a:cubicBezTo>
                  <a:cubicBezTo>
                    <a:pt x="1835150" y="850900"/>
                    <a:pt x="2033587" y="541338"/>
                    <a:pt x="2190750" y="333375"/>
                  </a:cubicBezTo>
                  <a:cubicBezTo>
                    <a:pt x="2319338" y="173037"/>
                    <a:pt x="2520950" y="15875"/>
                    <a:pt x="2686050" y="0"/>
                  </a:cubicBez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Light" panose="020B0402020203020204" pitchFamily="34" charset="77"/>
              </a:endParaRPr>
            </a:p>
          </p:txBody>
        </p:sp>
        <p:cxnSp>
          <p:nvCxnSpPr>
            <p:cNvPr id="35" name="Straight Connector 34">
              <a:extLst>
                <a:ext uri="{FF2B5EF4-FFF2-40B4-BE49-F238E27FC236}">
                  <a16:creationId xmlns:a16="http://schemas.microsoft.com/office/drawing/2014/main" id="{7B4DD634-06CE-C277-6B8F-D9B7245019DD}"/>
                </a:ext>
              </a:extLst>
            </p:cNvPr>
            <p:cNvCxnSpPr>
              <a:cxnSpLocks/>
            </p:cNvCxnSpPr>
            <p:nvPr/>
          </p:nvCxnSpPr>
          <p:spPr>
            <a:xfrm>
              <a:off x="2105025" y="3937940"/>
              <a:ext cx="27336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Oval 18">
            <a:extLst>
              <a:ext uri="{FF2B5EF4-FFF2-40B4-BE49-F238E27FC236}">
                <a16:creationId xmlns:a16="http://schemas.microsoft.com/office/drawing/2014/main" id="{F97CA260-1FBB-A192-1E37-4BABA4E23E19}"/>
              </a:ext>
            </a:extLst>
          </p:cNvPr>
          <p:cNvSpPr/>
          <p:nvPr/>
        </p:nvSpPr>
        <p:spPr>
          <a:xfrm>
            <a:off x="4766423" y="2276035"/>
            <a:ext cx="191066" cy="1015507"/>
          </a:xfrm>
          <a:prstGeom prst="ellipse">
            <a:avLst/>
          </a:prstGeom>
          <a:solidFill>
            <a:schemeClr val="bg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Light" panose="020B0402020203020204" pitchFamily="34" charset="77"/>
            </a:endParaRPr>
          </a:p>
        </p:txBody>
      </p:sp>
      <p:sp>
        <p:nvSpPr>
          <p:cNvPr id="20" name="TextBox 19">
            <a:extLst>
              <a:ext uri="{FF2B5EF4-FFF2-40B4-BE49-F238E27FC236}">
                <a16:creationId xmlns:a16="http://schemas.microsoft.com/office/drawing/2014/main" id="{C55AFB44-F356-C900-9F87-BAA3DC7C277E}"/>
              </a:ext>
            </a:extLst>
          </p:cNvPr>
          <p:cNvSpPr txBox="1"/>
          <p:nvPr/>
        </p:nvSpPr>
        <p:spPr>
          <a:xfrm>
            <a:off x="3014741" y="1782537"/>
            <a:ext cx="793806" cy="338554"/>
          </a:xfrm>
          <a:prstGeom prst="rect">
            <a:avLst/>
          </a:prstGeom>
          <a:noFill/>
        </p:spPr>
        <p:txBody>
          <a:bodyPr wrap="none" rtlCol="0">
            <a:spAutoFit/>
          </a:bodyPr>
          <a:lstStyle/>
          <a:p>
            <a:pPr algn="ctr"/>
            <a:r>
              <a:rPr lang="en-US" sz="1600" dirty="0">
                <a:solidFill>
                  <a:srgbClr val="7030A0"/>
                </a:solidFill>
                <a:latin typeface="Avenir Light" panose="020B0402020203020204" pitchFamily="34" charset="77"/>
              </a:rPr>
              <a:t>Nodes</a:t>
            </a:r>
          </a:p>
        </p:txBody>
      </p:sp>
      <p:sp>
        <p:nvSpPr>
          <p:cNvPr id="21" name="TextBox 20">
            <a:extLst>
              <a:ext uri="{FF2B5EF4-FFF2-40B4-BE49-F238E27FC236}">
                <a16:creationId xmlns:a16="http://schemas.microsoft.com/office/drawing/2014/main" id="{11C9DC53-64D8-332A-4A97-A998A4C9BC26}"/>
              </a:ext>
            </a:extLst>
          </p:cNvPr>
          <p:cNvSpPr txBox="1"/>
          <p:nvPr/>
        </p:nvSpPr>
        <p:spPr>
          <a:xfrm>
            <a:off x="2228245" y="3736454"/>
            <a:ext cx="1121013" cy="338554"/>
          </a:xfrm>
          <a:prstGeom prst="rect">
            <a:avLst/>
          </a:prstGeom>
          <a:noFill/>
        </p:spPr>
        <p:txBody>
          <a:bodyPr wrap="none" rtlCol="0">
            <a:spAutoFit/>
          </a:bodyPr>
          <a:lstStyle/>
          <a:p>
            <a:pPr algn="ctr"/>
            <a:r>
              <a:rPr lang="en-US" sz="1600" dirty="0">
                <a:solidFill>
                  <a:srgbClr val="7030A0"/>
                </a:solidFill>
                <a:latin typeface="Avenir Light" panose="020B0402020203020204" pitchFamily="34" charset="77"/>
              </a:rPr>
              <a:t>Antinodes</a:t>
            </a:r>
          </a:p>
        </p:txBody>
      </p:sp>
      <p:grpSp>
        <p:nvGrpSpPr>
          <p:cNvPr id="22" name="Group 21">
            <a:extLst>
              <a:ext uri="{FF2B5EF4-FFF2-40B4-BE49-F238E27FC236}">
                <a16:creationId xmlns:a16="http://schemas.microsoft.com/office/drawing/2014/main" id="{40A4AF67-2409-7308-43A5-A720A5A97B8B}"/>
              </a:ext>
            </a:extLst>
          </p:cNvPr>
          <p:cNvGrpSpPr/>
          <p:nvPr/>
        </p:nvGrpSpPr>
        <p:grpSpPr>
          <a:xfrm>
            <a:off x="2203988" y="2121115"/>
            <a:ext cx="2660351" cy="520149"/>
            <a:chOff x="5342206" y="1088696"/>
            <a:chExt cx="1362157" cy="370281"/>
          </a:xfrm>
        </p:grpSpPr>
        <p:cxnSp>
          <p:nvCxnSpPr>
            <p:cNvPr id="28" name="Straight Arrow Connector 27">
              <a:extLst>
                <a:ext uri="{FF2B5EF4-FFF2-40B4-BE49-F238E27FC236}">
                  <a16:creationId xmlns:a16="http://schemas.microsoft.com/office/drawing/2014/main" id="{EEB655CF-7E7F-E7C9-9F27-34F294DA5E08}"/>
                </a:ext>
              </a:extLst>
            </p:cNvPr>
            <p:cNvCxnSpPr>
              <a:cxnSpLocks/>
            </p:cNvCxnSpPr>
            <p:nvPr/>
          </p:nvCxnSpPr>
          <p:spPr>
            <a:xfrm>
              <a:off x="5342206" y="1089818"/>
              <a:ext cx="0" cy="360918"/>
            </a:xfrm>
            <a:prstGeom prst="straightConnector1">
              <a:avLst/>
            </a:prstGeom>
            <a:ln w="15875">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8638D3C-5174-0E67-1682-9EC824E2CA77}"/>
                </a:ext>
              </a:extLst>
            </p:cNvPr>
            <p:cNvCxnSpPr>
              <a:cxnSpLocks/>
            </p:cNvCxnSpPr>
            <p:nvPr/>
          </p:nvCxnSpPr>
          <p:spPr>
            <a:xfrm>
              <a:off x="5342206" y="1089818"/>
              <a:ext cx="1360937" cy="8241"/>
            </a:xfrm>
            <a:prstGeom prst="line">
              <a:avLst/>
            </a:prstGeom>
            <a:ln w="19050">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7F28FC2-D428-42DE-DB8F-A34BA82B8301}"/>
                </a:ext>
              </a:extLst>
            </p:cNvPr>
            <p:cNvCxnSpPr>
              <a:cxnSpLocks/>
            </p:cNvCxnSpPr>
            <p:nvPr/>
          </p:nvCxnSpPr>
          <p:spPr>
            <a:xfrm>
              <a:off x="5972908" y="1098059"/>
              <a:ext cx="0" cy="360918"/>
            </a:xfrm>
            <a:prstGeom prst="straightConnector1">
              <a:avLst/>
            </a:prstGeom>
            <a:ln w="15875">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775E878-7072-F388-7FB9-CD4DEC0F00D3}"/>
                </a:ext>
              </a:extLst>
            </p:cNvPr>
            <p:cNvCxnSpPr>
              <a:cxnSpLocks/>
            </p:cNvCxnSpPr>
            <p:nvPr/>
          </p:nvCxnSpPr>
          <p:spPr>
            <a:xfrm>
              <a:off x="6704363" y="1088696"/>
              <a:ext cx="0" cy="360918"/>
            </a:xfrm>
            <a:prstGeom prst="straightConnector1">
              <a:avLst/>
            </a:prstGeom>
            <a:ln w="15875">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A85EEC6E-437E-BCEF-2B59-8CFD59631C74}"/>
              </a:ext>
            </a:extLst>
          </p:cNvPr>
          <p:cNvGrpSpPr/>
          <p:nvPr/>
        </p:nvGrpSpPr>
        <p:grpSpPr>
          <a:xfrm rot="10800000">
            <a:off x="1521559" y="3310344"/>
            <a:ext cx="2605404" cy="422025"/>
            <a:chOff x="5522740" y="1241096"/>
            <a:chExt cx="1334023" cy="370281"/>
          </a:xfrm>
        </p:grpSpPr>
        <p:cxnSp>
          <p:nvCxnSpPr>
            <p:cNvPr id="24" name="Straight Arrow Connector 23">
              <a:extLst>
                <a:ext uri="{FF2B5EF4-FFF2-40B4-BE49-F238E27FC236}">
                  <a16:creationId xmlns:a16="http://schemas.microsoft.com/office/drawing/2014/main" id="{F72C3F11-AA01-7AC2-095F-F85CCC7594BF}"/>
                </a:ext>
              </a:extLst>
            </p:cNvPr>
            <p:cNvCxnSpPr>
              <a:cxnSpLocks/>
            </p:cNvCxnSpPr>
            <p:nvPr/>
          </p:nvCxnSpPr>
          <p:spPr>
            <a:xfrm>
              <a:off x="5522740" y="1242218"/>
              <a:ext cx="0" cy="360918"/>
            </a:xfrm>
            <a:prstGeom prst="straightConnector1">
              <a:avLst/>
            </a:prstGeom>
            <a:ln w="15875">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77D2473-F427-A4AA-C041-5AFEFA2F3945}"/>
                </a:ext>
              </a:extLst>
            </p:cNvPr>
            <p:cNvCxnSpPr>
              <a:cxnSpLocks/>
            </p:cNvCxnSpPr>
            <p:nvPr/>
          </p:nvCxnSpPr>
          <p:spPr>
            <a:xfrm rot="10800000" flipH="1" flipV="1">
              <a:off x="5522740" y="1241096"/>
              <a:ext cx="1332802" cy="9363"/>
            </a:xfrm>
            <a:prstGeom prst="line">
              <a:avLst/>
            </a:prstGeom>
            <a:ln w="19050">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367CB54-D227-1F4C-7E60-29476C02DCAB}"/>
                </a:ext>
              </a:extLst>
            </p:cNvPr>
            <p:cNvCxnSpPr>
              <a:cxnSpLocks/>
            </p:cNvCxnSpPr>
            <p:nvPr/>
          </p:nvCxnSpPr>
          <p:spPr>
            <a:xfrm>
              <a:off x="6209714" y="1250459"/>
              <a:ext cx="0" cy="360918"/>
            </a:xfrm>
            <a:prstGeom prst="straightConnector1">
              <a:avLst/>
            </a:prstGeom>
            <a:ln w="15875">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7438047-4FA5-394C-18AF-BA0D96DB70AF}"/>
                </a:ext>
              </a:extLst>
            </p:cNvPr>
            <p:cNvCxnSpPr>
              <a:cxnSpLocks/>
            </p:cNvCxnSpPr>
            <p:nvPr/>
          </p:nvCxnSpPr>
          <p:spPr>
            <a:xfrm>
              <a:off x="6856763" y="1241096"/>
              <a:ext cx="0" cy="360918"/>
            </a:xfrm>
            <a:prstGeom prst="straightConnector1">
              <a:avLst/>
            </a:prstGeom>
            <a:ln w="15875">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grpSp>
      <p:pic>
        <p:nvPicPr>
          <p:cNvPr id="54" name="Picture 20" descr="Person Speaking Icon Images – Browse 202,022 Stock Photos, Vectors, and  Video | Adobe Stock">
            <a:extLst>
              <a:ext uri="{FF2B5EF4-FFF2-40B4-BE49-F238E27FC236}">
                <a16:creationId xmlns:a16="http://schemas.microsoft.com/office/drawing/2014/main" id="{FAAB7AE7-A225-74F4-FBF6-53731B8FB619}"/>
              </a:ext>
            </a:extLst>
          </p:cNvPr>
          <p:cNvPicPr>
            <a:picLocks noChangeAspect="1" noChangeArrowheads="1"/>
          </p:cNvPicPr>
          <p:nvPr/>
        </p:nvPicPr>
        <p:blipFill rotWithShape="1">
          <a:blip r:embed="rId3">
            <a:alphaModFix amt="80000"/>
            <a:extLst>
              <a:ext uri="{28A0092B-C50C-407E-A947-70E740481C1C}">
                <a14:useLocalDpi xmlns:a14="http://schemas.microsoft.com/office/drawing/2010/main" val="0"/>
              </a:ext>
            </a:extLst>
          </a:blip>
          <a:srcRect l="60674" t="16680" r="10648" b="39002"/>
          <a:stretch/>
        </p:blipFill>
        <p:spPr bwMode="auto">
          <a:xfrm>
            <a:off x="7187250" y="2283881"/>
            <a:ext cx="509261" cy="804089"/>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DFF8432E-97F5-97B9-E70F-D4B0D00719B7}"/>
              </a:ext>
            </a:extLst>
          </p:cNvPr>
          <p:cNvSpPr/>
          <p:nvPr/>
        </p:nvSpPr>
        <p:spPr>
          <a:xfrm>
            <a:off x="7865108" y="2479871"/>
            <a:ext cx="1022289" cy="453727"/>
          </a:xfrm>
          <a:prstGeom prst="rect">
            <a:avLst/>
          </a:prstGeom>
          <a:gradFill flip="none" rotWithShape="1">
            <a:gsLst>
              <a:gs pos="10000">
                <a:srgbClr val="7030A0">
                  <a:alpha val="32659"/>
                </a:srgbClr>
              </a:gs>
              <a:gs pos="5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Light" panose="020B0402020203020204" pitchFamily="34" charset="77"/>
            </a:endParaRPr>
          </a:p>
        </p:txBody>
      </p:sp>
      <p:sp>
        <p:nvSpPr>
          <p:cNvPr id="42" name="Rectangle 41">
            <a:extLst>
              <a:ext uri="{FF2B5EF4-FFF2-40B4-BE49-F238E27FC236}">
                <a16:creationId xmlns:a16="http://schemas.microsoft.com/office/drawing/2014/main" id="{05132A2B-057D-9415-299E-5C2D4E8AEEAB}"/>
              </a:ext>
            </a:extLst>
          </p:cNvPr>
          <p:cNvSpPr/>
          <p:nvPr/>
        </p:nvSpPr>
        <p:spPr>
          <a:xfrm>
            <a:off x="8711172" y="2507046"/>
            <a:ext cx="269566" cy="426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Light" panose="020B0402020203020204" pitchFamily="34" charset="77"/>
            </a:endParaRPr>
          </a:p>
        </p:txBody>
      </p:sp>
      <p:sp>
        <p:nvSpPr>
          <p:cNvPr id="43" name="Oval 42">
            <a:extLst>
              <a:ext uri="{FF2B5EF4-FFF2-40B4-BE49-F238E27FC236}">
                <a16:creationId xmlns:a16="http://schemas.microsoft.com/office/drawing/2014/main" id="{4DF2D85B-28AA-BAE8-DB03-460312D43E3C}"/>
              </a:ext>
            </a:extLst>
          </p:cNvPr>
          <p:cNvSpPr/>
          <p:nvPr/>
        </p:nvSpPr>
        <p:spPr>
          <a:xfrm>
            <a:off x="8805764" y="1782537"/>
            <a:ext cx="1881776" cy="1856365"/>
          </a:xfrm>
          <a:prstGeom prst="ellipse">
            <a:avLst/>
          </a:prstGeom>
          <a:gradFill flip="none" rotWithShape="1">
            <a:gsLst>
              <a:gs pos="48000">
                <a:schemeClr val="accent1">
                  <a:lumMod val="5000"/>
                  <a:lumOff val="95000"/>
                </a:schemeClr>
              </a:gs>
              <a:gs pos="97000">
                <a:srgbClr val="7030A0">
                  <a:alpha val="29297"/>
                </a:srgbClr>
              </a:gs>
            </a:gsLst>
            <a:lin ang="0" scaled="1"/>
            <a:tileRect/>
          </a:gra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Light" panose="020B0402020203020204" pitchFamily="34" charset="77"/>
            </a:endParaRPr>
          </a:p>
        </p:txBody>
      </p:sp>
      <p:sp>
        <p:nvSpPr>
          <p:cNvPr id="44" name="Oval 43">
            <a:extLst>
              <a:ext uri="{FF2B5EF4-FFF2-40B4-BE49-F238E27FC236}">
                <a16:creationId xmlns:a16="http://schemas.microsoft.com/office/drawing/2014/main" id="{F9026994-AC29-FC70-45A7-C1FBF0023BED}"/>
              </a:ext>
            </a:extLst>
          </p:cNvPr>
          <p:cNvSpPr/>
          <p:nvPr/>
        </p:nvSpPr>
        <p:spPr>
          <a:xfrm>
            <a:off x="8801081" y="2482698"/>
            <a:ext cx="115857" cy="478268"/>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Light" panose="020B0402020203020204" pitchFamily="34" charset="77"/>
            </a:endParaRPr>
          </a:p>
        </p:txBody>
      </p:sp>
      <p:sp>
        <p:nvSpPr>
          <p:cNvPr id="45" name="Rectangle 44">
            <a:extLst>
              <a:ext uri="{FF2B5EF4-FFF2-40B4-BE49-F238E27FC236}">
                <a16:creationId xmlns:a16="http://schemas.microsoft.com/office/drawing/2014/main" id="{D6A3905A-2935-1632-6D80-2C42E8645160}"/>
              </a:ext>
            </a:extLst>
          </p:cNvPr>
          <p:cNvSpPr/>
          <p:nvPr/>
        </p:nvSpPr>
        <p:spPr>
          <a:xfrm>
            <a:off x="8509804" y="2507046"/>
            <a:ext cx="345862" cy="426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Light" panose="020B0402020203020204" pitchFamily="34" charset="77"/>
            </a:endParaRPr>
          </a:p>
        </p:txBody>
      </p:sp>
      <p:grpSp>
        <p:nvGrpSpPr>
          <p:cNvPr id="46" name="Group 45">
            <a:extLst>
              <a:ext uri="{FF2B5EF4-FFF2-40B4-BE49-F238E27FC236}">
                <a16:creationId xmlns:a16="http://schemas.microsoft.com/office/drawing/2014/main" id="{85644EFF-83DF-70CA-7B9A-7BDA310BF42C}"/>
              </a:ext>
            </a:extLst>
          </p:cNvPr>
          <p:cNvGrpSpPr/>
          <p:nvPr/>
        </p:nvGrpSpPr>
        <p:grpSpPr>
          <a:xfrm>
            <a:off x="7761818" y="2496216"/>
            <a:ext cx="1120604" cy="460479"/>
            <a:chOff x="7051526" y="1242874"/>
            <a:chExt cx="1832148" cy="595770"/>
          </a:xfrm>
        </p:grpSpPr>
        <p:grpSp>
          <p:nvGrpSpPr>
            <p:cNvPr id="47" name="Group 46">
              <a:extLst>
                <a:ext uri="{FF2B5EF4-FFF2-40B4-BE49-F238E27FC236}">
                  <a16:creationId xmlns:a16="http://schemas.microsoft.com/office/drawing/2014/main" id="{741ABA93-3F88-EF36-C68C-E3AEA23382D2}"/>
                </a:ext>
              </a:extLst>
            </p:cNvPr>
            <p:cNvGrpSpPr/>
            <p:nvPr/>
          </p:nvGrpSpPr>
          <p:grpSpPr>
            <a:xfrm>
              <a:off x="7143579" y="1242874"/>
              <a:ext cx="1740095" cy="595770"/>
              <a:chOff x="2105025" y="3071132"/>
              <a:chExt cx="2733675" cy="866808"/>
            </a:xfrm>
          </p:grpSpPr>
          <p:cxnSp>
            <p:nvCxnSpPr>
              <p:cNvPr id="49" name="Straight Connector 48">
                <a:extLst>
                  <a:ext uri="{FF2B5EF4-FFF2-40B4-BE49-F238E27FC236}">
                    <a16:creationId xmlns:a16="http://schemas.microsoft.com/office/drawing/2014/main" id="{C7C75017-CA39-9AC7-B9A9-47064442EEE4}"/>
                  </a:ext>
                </a:extLst>
              </p:cNvPr>
              <p:cNvCxnSpPr>
                <a:cxnSpLocks/>
              </p:cNvCxnSpPr>
              <p:nvPr/>
            </p:nvCxnSpPr>
            <p:spPr>
              <a:xfrm>
                <a:off x="2105025" y="3071132"/>
                <a:ext cx="273367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00C43B7-9253-7E5A-69D5-9B7006165B49}"/>
                  </a:ext>
                </a:extLst>
              </p:cNvPr>
              <p:cNvCxnSpPr>
                <a:cxnSpLocks/>
              </p:cNvCxnSpPr>
              <p:nvPr/>
            </p:nvCxnSpPr>
            <p:spPr>
              <a:xfrm>
                <a:off x="2105025" y="3937940"/>
                <a:ext cx="273367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 name="Oval 47">
              <a:extLst>
                <a:ext uri="{FF2B5EF4-FFF2-40B4-BE49-F238E27FC236}">
                  <a16:creationId xmlns:a16="http://schemas.microsoft.com/office/drawing/2014/main" id="{95F094B5-3A7A-6379-11CB-ADFE979FF301}"/>
                </a:ext>
              </a:extLst>
            </p:cNvPr>
            <p:cNvSpPr/>
            <p:nvPr/>
          </p:nvSpPr>
          <p:spPr>
            <a:xfrm>
              <a:off x="7051526" y="1244752"/>
              <a:ext cx="189423" cy="593892"/>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Light" panose="020B0402020203020204" pitchFamily="34" charset="77"/>
              </a:endParaRPr>
            </a:p>
          </p:txBody>
        </p:sp>
      </p:grpSp>
      <p:sp>
        <p:nvSpPr>
          <p:cNvPr id="40" name="TextBox 39">
            <a:extLst>
              <a:ext uri="{FF2B5EF4-FFF2-40B4-BE49-F238E27FC236}">
                <a16:creationId xmlns:a16="http://schemas.microsoft.com/office/drawing/2014/main" id="{EA2CCF02-C489-5C91-212F-CF72EC96D214}"/>
              </a:ext>
            </a:extLst>
          </p:cNvPr>
          <p:cNvSpPr txBox="1"/>
          <p:nvPr/>
        </p:nvSpPr>
        <p:spPr>
          <a:xfrm>
            <a:off x="9162019" y="2472966"/>
            <a:ext cx="1104725" cy="584775"/>
          </a:xfrm>
          <a:prstGeom prst="rect">
            <a:avLst/>
          </a:prstGeom>
          <a:noFill/>
        </p:spPr>
        <p:txBody>
          <a:bodyPr wrap="none" rtlCol="0">
            <a:spAutoFit/>
          </a:bodyPr>
          <a:lstStyle/>
          <a:p>
            <a:pPr algn="ctr"/>
            <a:r>
              <a:rPr lang="en-US" sz="1600" dirty="0">
                <a:solidFill>
                  <a:srgbClr val="7030A0"/>
                </a:solidFill>
                <a:latin typeface="Avenir Light" panose="020B0402020203020204" pitchFamily="34" charset="77"/>
              </a:rPr>
              <a:t>Volume of</a:t>
            </a:r>
          </a:p>
          <a:p>
            <a:pPr algn="ctr"/>
            <a:r>
              <a:rPr lang="en-US" sz="1600" dirty="0">
                <a:solidFill>
                  <a:srgbClr val="7030A0"/>
                </a:solidFill>
                <a:latin typeface="Avenir Light" panose="020B0402020203020204" pitchFamily="34" charset="77"/>
              </a:rPr>
              <a:t>cavity</a:t>
            </a:r>
          </a:p>
        </p:txBody>
      </p:sp>
      <p:sp>
        <p:nvSpPr>
          <p:cNvPr id="41" name="TextBox 40">
            <a:extLst>
              <a:ext uri="{FF2B5EF4-FFF2-40B4-BE49-F238E27FC236}">
                <a16:creationId xmlns:a16="http://schemas.microsoft.com/office/drawing/2014/main" id="{595CB3DC-9D7F-438F-A946-C834BA753E69}"/>
              </a:ext>
            </a:extLst>
          </p:cNvPr>
          <p:cNvSpPr txBox="1"/>
          <p:nvPr/>
        </p:nvSpPr>
        <p:spPr>
          <a:xfrm>
            <a:off x="8042080" y="2124712"/>
            <a:ext cx="657551" cy="338553"/>
          </a:xfrm>
          <a:prstGeom prst="rect">
            <a:avLst/>
          </a:prstGeom>
          <a:noFill/>
        </p:spPr>
        <p:txBody>
          <a:bodyPr wrap="none" rtlCol="0">
            <a:spAutoFit/>
          </a:bodyPr>
          <a:lstStyle/>
          <a:p>
            <a:pPr algn="ctr"/>
            <a:r>
              <a:rPr lang="en-US" sz="1600" dirty="0">
                <a:solidFill>
                  <a:srgbClr val="7030A0"/>
                </a:solidFill>
                <a:latin typeface="Avenir Light" panose="020B0402020203020204" pitchFamily="34" charset="77"/>
              </a:rPr>
              <a:t>Neck</a:t>
            </a:r>
          </a:p>
        </p:txBody>
      </p:sp>
      <p:sp>
        <p:nvSpPr>
          <p:cNvPr id="51" name="TextBox 50">
            <a:extLst>
              <a:ext uri="{FF2B5EF4-FFF2-40B4-BE49-F238E27FC236}">
                <a16:creationId xmlns:a16="http://schemas.microsoft.com/office/drawing/2014/main" id="{DE9125C0-32CE-6A2A-FFF2-420C69F0CEF4}"/>
              </a:ext>
            </a:extLst>
          </p:cNvPr>
          <p:cNvSpPr txBox="1"/>
          <p:nvPr/>
        </p:nvSpPr>
        <p:spPr>
          <a:xfrm>
            <a:off x="1537519" y="1172411"/>
            <a:ext cx="3667607" cy="461665"/>
          </a:xfrm>
          <a:prstGeom prst="rect">
            <a:avLst/>
          </a:prstGeom>
          <a:noFill/>
        </p:spPr>
        <p:txBody>
          <a:bodyPr wrap="none" rtlCol="0">
            <a:spAutoFit/>
          </a:bodyPr>
          <a:lstStyle/>
          <a:p>
            <a:pPr algn="l"/>
            <a:r>
              <a:rPr lang="en-US" sz="2400" dirty="0">
                <a:effectLst>
                  <a:outerShdw blurRad="50800" dist="25400" dir="2700000" algn="tl" rotWithShape="0">
                    <a:prstClr val="black">
                      <a:alpha val="20000"/>
                    </a:prstClr>
                  </a:outerShdw>
                </a:effectLst>
                <a:latin typeface="Avenir Light" panose="020B0402020203020204" pitchFamily="34" charset="77"/>
              </a:rPr>
              <a:t>Standing wave resonance</a:t>
            </a:r>
          </a:p>
        </p:txBody>
      </p:sp>
      <p:sp>
        <p:nvSpPr>
          <p:cNvPr id="52" name="TextBox 51">
            <a:extLst>
              <a:ext uri="{FF2B5EF4-FFF2-40B4-BE49-F238E27FC236}">
                <a16:creationId xmlns:a16="http://schemas.microsoft.com/office/drawing/2014/main" id="{2ECBEA25-1685-845F-4DDF-C11FDE694C74}"/>
              </a:ext>
            </a:extLst>
          </p:cNvPr>
          <p:cNvSpPr txBox="1"/>
          <p:nvPr/>
        </p:nvSpPr>
        <p:spPr>
          <a:xfrm>
            <a:off x="7897886" y="1191167"/>
            <a:ext cx="3063274" cy="461665"/>
          </a:xfrm>
          <a:prstGeom prst="rect">
            <a:avLst/>
          </a:prstGeom>
          <a:noFill/>
        </p:spPr>
        <p:txBody>
          <a:bodyPr wrap="none" rtlCol="0">
            <a:spAutoFit/>
          </a:bodyPr>
          <a:lstStyle/>
          <a:p>
            <a:pPr algn="l"/>
            <a:r>
              <a:rPr lang="en-US" sz="2400" dirty="0">
                <a:effectLst>
                  <a:outerShdw blurRad="50800" dist="25400" dir="2700000" algn="tl" rotWithShape="0">
                    <a:prstClr val="black">
                      <a:alpha val="20000"/>
                    </a:prstClr>
                  </a:outerShdw>
                </a:effectLst>
                <a:latin typeface="Avenir Light" panose="020B0402020203020204" pitchFamily="34" charset="77"/>
              </a:rPr>
              <a:t>Helmholtz resonance</a:t>
            </a:r>
          </a:p>
        </p:txBody>
      </p:sp>
      <p:sp>
        <p:nvSpPr>
          <p:cNvPr id="55" name="TextBox 54">
            <a:extLst>
              <a:ext uri="{FF2B5EF4-FFF2-40B4-BE49-F238E27FC236}">
                <a16:creationId xmlns:a16="http://schemas.microsoft.com/office/drawing/2014/main" id="{AD184218-51F8-33BD-269B-FB76F5892287}"/>
              </a:ext>
            </a:extLst>
          </p:cNvPr>
          <p:cNvSpPr txBox="1"/>
          <p:nvPr/>
        </p:nvSpPr>
        <p:spPr>
          <a:xfrm>
            <a:off x="1141688" y="4600654"/>
            <a:ext cx="5216103" cy="1631216"/>
          </a:xfrm>
          <a:prstGeom prst="rect">
            <a:avLst/>
          </a:prstGeom>
          <a:noFill/>
        </p:spPr>
        <p:txBody>
          <a:bodyPr wrap="square" rtlCol="0">
            <a:spAutoFit/>
          </a:bodyPr>
          <a:lstStyle/>
          <a:p>
            <a:pPr algn="l"/>
            <a:r>
              <a:rPr lang="en-US" sz="2000" dirty="0">
                <a:solidFill>
                  <a:schemeClr val="tx1">
                    <a:lumMod val="95000"/>
                    <a:lumOff val="5000"/>
                  </a:schemeClr>
                </a:solidFill>
                <a:latin typeface="Avenir Light" panose="020B0402020203020204" pitchFamily="34" charset="77"/>
              </a:rPr>
              <a:t>Based on interferometry</a:t>
            </a:r>
          </a:p>
          <a:p>
            <a:pPr algn="l"/>
            <a:endParaRPr lang="en-US" sz="2000" dirty="0">
              <a:solidFill>
                <a:schemeClr val="tx1">
                  <a:lumMod val="95000"/>
                  <a:lumOff val="5000"/>
                </a:schemeClr>
              </a:solidFill>
              <a:latin typeface="Avenir Light" panose="020B0402020203020204" pitchFamily="34" charset="77"/>
            </a:endParaRPr>
          </a:p>
          <a:p>
            <a:pPr algn="l"/>
            <a:r>
              <a:rPr lang="en-US" sz="2000" dirty="0">
                <a:solidFill>
                  <a:schemeClr val="tx1">
                    <a:lumMod val="95000"/>
                    <a:lumOff val="5000"/>
                  </a:schemeClr>
                </a:solidFill>
                <a:latin typeface="Avenir Light" panose="020B0402020203020204" pitchFamily="34" charset="77"/>
              </a:rPr>
              <a:t>Single-frequency detection</a:t>
            </a:r>
          </a:p>
          <a:p>
            <a:pPr algn="l"/>
            <a:endParaRPr lang="en-US" sz="2000" dirty="0">
              <a:solidFill>
                <a:schemeClr val="tx1">
                  <a:lumMod val="95000"/>
                  <a:lumOff val="5000"/>
                </a:schemeClr>
              </a:solidFill>
              <a:latin typeface="Avenir Light" panose="020B0402020203020204" pitchFamily="34" charset="77"/>
            </a:endParaRPr>
          </a:p>
          <a:p>
            <a:pPr algn="l"/>
            <a:r>
              <a:rPr lang="en-US" sz="2000" dirty="0">
                <a:solidFill>
                  <a:schemeClr val="tx1">
                    <a:lumMod val="95000"/>
                    <a:lumOff val="5000"/>
                  </a:schemeClr>
                </a:solidFill>
                <a:latin typeface="Avenir Light" panose="020B0402020203020204" pitchFamily="34" charset="77"/>
              </a:rPr>
              <a:t>Parameters: Length &amp; cross-sectional area</a:t>
            </a:r>
          </a:p>
        </p:txBody>
      </p:sp>
      <p:sp>
        <p:nvSpPr>
          <p:cNvPr id="4" name="TextBox 3">
            <a:extLst>
              <a:ext uri="{FF2B5EF4-FFF2-40B4-BE49-F238E27FC236}">
                <a16:creationId xmlns:a16="http://schemas.microsoft.com/office/drawing/2014/main" id="{ADC30B7C-D01F-7509-1A2C-7765E9CF3E51}"/>
              </a:ext>
            </a:extLst>
          </p:cNvPr>
          <p:cNvSpPr txBox="1"/>
          <p:nvPr/>
        </p:nvSpPr>
        <p:spPr>
          <a:xfrm>
            <a:off x="7289991" y="4599318"/>
            <a:ext cx="4403572" cy="1938992"/>
          </a:xfrm>
          <a:prstGeom prst="rect">
            <a:avLst/>
          </a:prstGeom>
          <a:noFill/>
        </p:spPr>
        <p:txBody>
          <a:bodyPr wrap="square" rtlCol="0">
            <a:spAutoFit/>
          </a:bodyPr>
          <a:lstStyle/>
          <a:p>
            <a:pPr algn="l"/>
            <a:r>
              <a:rPr lang="en-US" sz="2000" dirty="0">
                <a:solidFill>
                  <a:schemeClr val="tx1">
                    <a:lumMod val="95000"/>
                    <a:lumOff val="5000"/>
                  </a:schemeClr>
                </a:solidFill>
                <a:latin typeface="Avenir Light" panose="020B0402020203020204" pitchFamily="34" charset="77"/>
              </a:rPr>
              <a:t>Based on mass-spring model</a:t>
            </a:r>
          </a:p>
          <a:p>
            <a:pPr algn="l"/>
            <a:endParaRPr lang="en-US" sz="2000" dirty="0">
              <a:solidFill>
                <a:schemeClr val="tx1">
                  <a:lumMod val="95000"/>
                  <a:lumOff val="5000"/>
                </a:schemeClr>
              </a:solidFill>
              <a:latin typeface="Avenir Light" panose="020B0402020203020204" pitchFamily="34" charset="77"/>
            </a:endParaRPr>
          </a:p>
          <a:p>
            <a:pPr algn="l"/>
            <a:r>
              <a:rPr lang="en-US" sz="2000" dirty="0">
                <a:solidFill>
                  <a:schemeClr val="tx1">
                    <a:lumMod val="95000"/>
                    <a:lumOff val="5000"/>
                  </a:schemeClr>
                </a:solidFill>
                <a:latin typeface="Avenir Light" panose="020B0402020203020204" pitchFamily="34" charset="77"/>
              </a:rPr>
              <a:t>Multi-frequency detection</a:t>
            </a:r>
          </a:p>
          <a:p>
            <a:pPr algn="l"/>
            <a:endParaRPr lang="en-US" sz="2000" dirty="0">
              <a:solidFill>
                <a:schemeClr val="tx1">
                  <a:lumMod val="95000"/>
                  <a:lumOff val="5000"/>
                </a:schemeClr>
              </a:solidFill>
              <a:latin typeface="Avenir Light" panose="020B0402020203020204" pitchFamily="34" charset="77"/>
            </a:endParaRPr>
          </a:p>
          <a:p>
            <a:pPr algn="l"/>
            <a:r>
              <a:rPr lang="en-US" sz="2000" dirty="0">
                <a:solidFill>
                  <a:schemeClr val="tx1">
                    <a:lumMod val="95000"/>
                    <a:lumOff val="5000"/>
                  </a:schemeClr>
                </a:solidFill>
                <a:latin typeface="Avenir Light" panose="020B0402020203020204" pitchFamily="34" charset="77"/>
              </a:rPr>
              <a:t>Parameters: Volume, length &amp; cross-sectional area</a:t>
            </a:r>
          </a:p>
        </p:txBody>
      </p:sp>
      <p:sp>
        <p:nvSpPr>
          <p:cNvPr id="5" name="Date Placeholder 4">
            <a:extLst>
              <a:ext uri="{FF2B5EF4-FFF2-40B4-BE49-F238E27FC236}">
                <a16:creationId xmlns:a16="http://schemas.microsoft.com/office/drawing/2014/main" id="{9CA9B70E-0E41-6C47-CF32-560CE0778A72}"/>
              </a:ext>
            </a:extLst>
          </p:cNvPr>
          <p:cNvSpPr>
            <a:spLocks noGrp="1"/>
          </p:cNvSpPr>
          <p:nvPr>
            <p:ph type="dt" sz="half" idx="10"/>
          </p:nvPr>
        </p:nvSpPr>
        <p:spPr/>
        <p:txBody>
          <a:bodyPr/>
          <a:lstStyle/>
          <a:p>
            <a:fld id="{0C5B4F47-881C-174F-A15B-A0527A8BDA3A}" type="datetime1">
              <a:rPr lang="en-US" smtClean="0"/>
              <a:t>5/10/23</a:t>
            </a:fld>
            <a:endParaRPr lang="en-US"/>
          </a:p>
        </p:txBody>
      </p:sp>
      <p:sp>
        <p:nvSpPr>
          <p:cNvPr id="11" name="Slide Number Placeholder 10">
            <a:extLst>
              <a:ext uri="{FF2B5EF4-FFF2-40B4-BE49-F238E27FC236}">
                <a16:creationId xmlns:a16="http://schemas.microsoft.com/office/drawing/2014/main" id="{A0ED3540-0F05-4951-8A28-5C0A19F9544B}"/>
              </a:ext>
            </a:extLst>
          </p:cNvPr>
          <p:cNvSpPr>
            <a:spLocks noGrp="1"/>
          </p:cNvSpPr>
          <p:nvPr>
            <p:ph type="sldNum" sz="quarter" idx="12"/>
          </p:nvPr>
        </p:nvSpPr>
        <p:spPr/>
        <p:txBody>
          <a:bodyPr/>
          <a:lstStyle/>
          <a:p>
            <a:fld id="{B9AA8E4F-4E37-A645-924F-A3490AA4C4C1}" type="slidenum">
              <a:rPr lang="en-US" smtClean="0"/>
              <a:t>34</a:t>
            </a:fld>
            <a:endParaRPr lang="en-US"/>
          </a:p>
        </p:txBody>
      </p:sp>
      <p:sp>
        <p:nvSpPr>
          <p:cNvPr id="12" name="TextBox 11">
            <a:extLst>
              <a:ext uri="{FF2B5EF4-FFF2-40B4-BE49-F238E27FC236}">
                <a16:creationId xmlns:a16="http://schemas.microsoft.com/office/drawing/2014/main" id="{31F24C52-15A3-4353-3268-A507BAA0D7D3}"/>
              </a:ext>
            </a:extLst>
          </p:cNvPr>
          <p:cNvSpPr txBox="1"/>
          <p:nvPr/>
        </p:nvSpPr>
        <p:spPr>
          <a:xfrm>
            <a:off x="10004740" y="119041"/>
            <a:ext cx="1327608" cy="369332"/>
          </a:xfrm>
          <a:prstGeom prst="rect">
            <a:avLst/>
          </a:prstGeom>
          <a:noFill/>
        </p:spPr>
        <p:txBody>
          <a:bodyPr wrap="none" rtlCol="0">
            <a:spAutoFit/>
          </a:bodyPr>
          <a:lstStyle/>
          <a:p>
            <a:pPr algn="l"/>
            <a:r>
              <a:rPr lang="en-US" dirty="0">
                <a:latin typeface="Avenir Light" panose="020B0402020203020204" pitchFamily="34" charset="77"/>
              </a:rPr>
              <a:t>Conclusion</a:t>
            </a:r>
          </a:p>
        </p:txBody>
      </p:sp>
    </p:spTree>
    <p:extLst>
      <p:ext uri="{BB962C8B-B14F-4D97-AF65-F5344CB8AC3E}">
        <p14:creationId xmlns:p14="http://schemas.microsoft.com/office/powerpoint/2010/main" val="1201741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43C0D5-8CCB-D2E7-1871-FF24E2D6BD16}"/>
              </a:ext>
            </a:extLst>
          </p:cNvPr>
          <p:cNvSpPr/>
          <p:nvPr/>
        </p:nvSpPr>
        <p:spPr>
          <a:xfrm>
            <a:off x="0" y="602673"/>
            <a:ext cx="12192000" cy="124692"/>
          </a:xfrm>
          <a:prstGeom prst="rect">
            <a:avLst/>
          </a:prstGeom>
          <a:solidFill>
            <a:srgbClr val="7030A0">
              <a:alpha val="6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6E6DA61-E95A-A507-9AF6-D9E94AD74DA6}"/>
              </a:ext>
            </a:extLst>
          </p:cNvPr>
          <p:cNvSpPr txBox="1"/>
          <p:nvPr/>
        </p:nvSpPr>
        <p:spPr>
          <a:xfrm>
            <a:off x="748148" y="119041"/>
            <a:ext cx="1288045" cy="369332"/>
          </a:xfrm>
          <a:prstGeom prst="rect">
            <a:avLst/>
          </a:prstGeom>
          <a:noFill/>
        </p:spPr>
        <p:txBody>
          <a:bodyPr wrap="none" rtlCol="0">
            <a:spAutoFit/>
          </a:bodyPr>
          <a:lstStyle/>
          <a:p>
            <a:pPr algn="l"/>
            <a:r>
              <a:rPr lang="en-US" dirty="0">
                <a:latin typeface="Avenir Light" panose="020B0402020203020204" pitchFamily="34" charset="77"/>
              </a:rPr>
              <a:t>Motivation</a:t>
            </a:r>
          </a:p>
        </p:txBody>
      </p:sp>
      <p:sp>
        <p:nvSpPr>
          <p:cNvPr id="8" name="TextBox 7">
            <a:extLst>
              <a:ext uri="{FF2B5EF4-FFF2-40B4-BE49-F238E27FC236}">
                <a16:creationId xmlns:a16="http://schemas.microsoft.com/office/drawing/2014/main" id="{C8FE1D1D-069B-91FA-2B17-0113E7FA62B3}"/>
              </a:ext>
            </a:extLst>
          </p:cNvPr>
          <p:cNvSpPr txBox="1"/>
          <p:nvPr/>
        </p:nvSpPr>
        <p:spPr>
          <a:xfrm>
            <a:off x="2978123" y="119041"/>
            <a:ext cx="596125" cy="369332"/>
          </a:xfrm>
          <a:prstGeom prst="rect">
            <a:avLst/>
          </a:prstGeom>
          <a:noFill/>
        </p:spPr>
        <p:txBody>
          <a:bodyPr wrap="none" rtlCol="0">
            <a:spAutoFit/>
          </a:bodyPr>
          <a:lstStyle/>
          <a:p>
            <a:pPr algn="l"/>
            <a:r>
              <a:rPr lang="en-US" dirty="0">
                <a:latin typeface="Avenir Light" panose="020B0402020203020204" pitchFamily="34" charset="77"/>
              </a:rPr>
              <a:t>Lyra</a:t>
            </a:r>
          </a:p>
        </p:txBody>
      </p:sp>
      <p:pic>
        <p:nvPicPr>
          <p:cNvPr id="58" name="Picture 20" descr="Person Speaking Icon Images – Browse 202,022 Stock Photos, Vectors, and  Video | Adobe Stock">
            <a:extLst>
              <a:ext uri="{FF2B5EF4-FFF2-40B4-BE49-F238E27FC236}">
                <a16:creationId xmlns:a16="http://schemas.microsoft.com/office/drawing/2014/main" id="{24BB4F75-9243-574B-B4BC-9168020B963D}"/>
              </a:ext>
            </a:extLst>
          </p:cNvPr>
          <p:cNvPicPr>
            <a:picLocks noChangeAspect="1" noChangeArrowheads="1"/>
          </p:cNvPicPr>
          <p:nvPr/>
        </p:nvPicPr>
        <p:blipFill rotWithShape="1">
          <a:blip r:embed="rId3">
            <a:alphaModFix amt="80000"/>
            <a:extLst>
              <a:ext uri="{28A0092B-C50C-407E-A947-70E740481C1C}">
                <a14:useLocalDpi xmlns:a14="http://schemas.microsoft.com/office/drawing/2010/main" val="0"/>
              </a:ext>
            </a:extLst>
          </a:blip>
          <a:srcRect l="60674" t="16680" r="10648" b="39002"/>
          <a:stretch/>
        </p:blipFill>
        <p:spPr bwMode="auto">
          <a:xfrm>
            <a:off x="1059877" y="1637848"/>
            <a:ext cx="509261" cy="804089"/>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a:extLst>
              <a:ext uri="{FF2B5EF4-FFF2-40B4-BE49-F238E27FC236}">
                <a16:creationId xmlns:a16="http://schemas.microsoft.com/office/drawing/2014/main" id="{60737A24-646A-3D87-BD10-B866EDF90956}"/>
              </a:ext>
            </a:extLst>
          </p:cNvPr>
          <p:cNvSpPr/>
          <p:nvPr/>
        </p:nvSpPr>
        <p:spPr>
          <a:xfrm>
            <a:off x="1916611" y="1592365"/>
            <a:ext cx="3322175" cy="965526"/>
          </a:xfrm>
          <a:prstGeom prst="rect">
            <a:avLst/>
          </a:prstGeom>
          <a:gradFill>
            <a:gsLst>
              <a:gs pos="1000">
                <a:srgbClr val="7030A0">
                  <a:alpha val="30000"/>
                </a:srgbClr>
              </a:gs>
              <a:gs pos="79000">
                <a:srgbClr val="793DA6">
                  <a:alpha val="30000"/>
                </a:srgbClr>
              </a:gs>
              <a:gs pos="58000">
                <a:schemeClr val="bg1"/>
              </a:gs>
              <a:gs pos="38000">
                <a:srgbClr val="9262B7">
                  <a:alpha val="30000"/>
                </a:srgbClr>
              </a:gs>
              <a:gs pos="20000">
                <a:schemeClr val="bg1"/>
              </a:gs>
              <a:gs pos="99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Light" panose="020B0402020203020204" pitchFamily="34" charset="77"/>
            </a:endParaRPr>
          </a:p>
        </p:txBody>
      </p:sp>
      <p:sp>
        <p:nvSpPr>
          <p:cNvPr id="61" name="Oval 60">
            <a:extLst>
              <a:ext uri="{FF2B5EF4-FFF2-40B4-BE49-F238E27FC236}">
                <a16:creationId xmlns:a16="http://schemas.microsoft.com/office/drawing/2014/main" id="{835FD191-7059-2036-37CC-A4418373CB53}"/>
              </a:ext>
            </a:extLst>
          </p:cNvPr>
          <p:cNvSpPr/>
          <p:nvPr/>
        </p:nvSpPr>
        <p:spPr>
          <a:xfrm>
            <a:off x="1792138" y="1592365"/>
            <a:ext cx="191066" cy="101550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Light" panose="020B0402020203020204" pitchFamily="34" charset="77"/>
            </a:endParaRPr>
          </a:p>
        </p:txBody>
      </p:sp>
      <p:grpSp>
        <p:nvGrpSpPr>
          <p:cNvPr id="62" name="Group 61">
            <a:extLst>
              <a:ext uri="{FF2B5EF4-FFF2-40B4-BE49-F238E27FC236}">
                <a16:creationId xmlns:a16="http://schemas.microsoft.com/office/drawing/2014/main" id="{8ACC888D-87E4-1346-53B8-EB7B0DE3AF55}"/>
              </a:ext>
            </a:extLst>
          </p:cNvPr>
          <p:cNvGrpSpPr/>
          <p:nvPr/>
        </p:nvGrpSpPr>
        <p:grpSpPr>
          <a:xfrm rot="10800000">
            <a:off x="1875830" y="1597067"/>
            <a:ext cx="3398480" cy="1002964"/>
            <a:chOff x="2105025" y="3067051"/>
            <a:chExt cx="2733675" cy="870889"/>
          </a:xfrm>
        </p:grpSpPr>
        <p:cxnSp>
          <p:nvCxnSpPr>
            <p:cNvPr id="17421" name="Straight Connector 17420">
              <a:extLst>
                <a:ext uri="{FF2B5EF4-FFF2-40B4-BE49-F238E27FC236}">
                  <a16:creationId xmlns:a16="http://schemas.microsoft.com/office/drawing/2014/main" id="{10448008-EFFD-5229-240F-9156FBE2A411}"/>
                </a:ext>
              </a:extLst>
            </p:cNvPr>
            <p:cNvCxnSpPr>
              <a:cxnSpLocks/>
            </p:cNvCxnSpPr>
            <p:nvPr/>
          </p:nvCxnSpPr>
          <p:spPr>
            <a:xfrm>
              <a:off x="2105025" y="3071132"/>
              <a:ext cx="27336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422" name="Freeform 17421">
              <a:extLst>
                <a:ext uri="{FF2B5EF4-FFF2-40B4-BE49-F238E27FC236}">
                  <a16:creationId xmlns:a16="http://schemas.microsoft.com/office/drawing/2014/main" id="{BDCB7D6F-DEBA-3FA5-EEAF-2F03CFDFB47B}"/>
                </a:ext>
              </a:extLst>
            </p:cNvPr>
            <p:cNvSpPr/>
            <p:nvPr/>
          </p:nvSpPr>
          <p:spPr>
            <a:xfrm>
              <a:off x="2133600" y="3067051"/>
              <a:ext cx="2686050" cy="864076"/>
            </a:xfrm>
            <a:custGeom>
              <a:avLst/>
              <a:gdLst>
                <a:gd name="connsiteX0" fmla="*/ 0 w 2686050"/>
                <a:gd name="connsiteY0" fmla="*/ 438150 h 848196"/>
                <a:gd name="connsiteX1" fmla="*/ 600075 w 2686050"/>
                <a:gd name="connsiteY1" fmla="*/ 76200 h 848196"/>
                <a:gd name="connsiteX2" fmla="*/ 1162050 w 2686050"/>
                <a:gd name="connsiteY2" fmla="*/ 419100 h 848196"/>
                <a:gd name="connsiteX3" fmla="*/ 1685925 w 2686050"/>
                <a:gd name="connsiteY3" fmla="*/ 847725 h 848196"/>
                <a:gd name="connsiteX4" fmla="*/ 2190750 w 2686050"/>
                <a:gd name="connsiteY4" fmla="*/ 333375 h 848196"/>
                <a:gd name="connsiteX5" fmla="*/ 2686050 w 2686050"/>
                <a:gd name="connsiteY5" fmla="*/ 0 h 848196"/>
                <a:gd name="connsiteX0" fmla="*/ 0 w 2686050"/>
                <a:gd name="connsiteY0" fmla="*/ 438150 h 848319"/>
                <a:gd name="connsiteX1" fmla="*/ 600075 w 2686050"/>
                <a:gd name="connsiteY1" fmla="*/ 76200 h 848319"/>
                <a:gd name="connsiteX2" fmla="*/ 1123950 w 2686050"/>
                <a:gd name="connsiteY2" fmla="*/ 428625 h 848319"/>
                <a:gd name="connsiteX3" fmla="*/ 1685925 w 2686050"/>
                <a:gd name="connsiteY3" fmla="*/ 847725 h 848319"/>
                <a:gd name="connsiteX4" fmla="*/ 2190750 w 2686050"/>
                <a:gd name="connsiteY4" fmla="*/ 333375 h 848319"/>
                <a:gd name="connsiteX5" fmla="*/ 2686050 w 2686050"/>
                <a:gd name="connsiteY5" fmla="*/ 0 h 848319"/>
                <a:gd name="connsiteX0" fmla="*/ 0 w 2686050"/>
                <a:gd name="connsiteY0" fmla="*/ 438150 h 848319"/>
                <a:gd name="connsiteX1" fmla="*/ 600075 w 2686050"/>
                <a:gd name="connsiteY1" fmla="*/ 76200 h 848319"/>
                <a:gd name="connsiteX2" fmla="*/ 1123950 w 2686050"/>
                <a:gd name="connsiteY2" fmla="*/ 428625 h 848319"/>
                <a:gd name="connsiteX3" fmla="*/ 1657350 w 2686050"/>
                <a:gd name="connsiteY3" fmla="*/ 847725 h 848319"/>
                <a:gd name="connsiteX4" fmla="*/ 2190750 w 2686050"/>
                <a:gd name="connsiteY4" fmla="*/ 333375 h 848319"/>
                <a:gd name="connsiteX5" fmla="*/ 2686050 w 2686050"/>
                <a:gd name="connsiteY5" fmla="*/ 0 h 848319"/>
                <a:gd name="connsiteX0" fmla="*/ 0 w 2686050"/>
                <a:gd name="connsiteY0" fmla="*/ 438150 h 847744"/>
                <a:gd name="connsiteX1" fmla="*/ 600075 w 2686050"/>
                <a:gd name="connsiteY1" fmla="*/ 76200 h 847744"/>
                <a:gd name="connsiteX2" fmla="*/ 1123950 w 2686050"/>
                <a:gd name="connsiteY2" fmla="*/ 428625 h 847744"/>
                <a:gd name="connsiteX3" fmla="*/ 1657350 w 2686050"/>
                <a:gd name="connsiteY3" fmla="*/ 847725 h 847744"/>
                <a:gd name="connsiteX4" fmla="*/ 2190750 w 2686050"/>
                <a:gd name="connsiteY4" fmla="*/ 333375 h 847744"/>
                <a:gd name="connsiteX5" fmla="*/ 2686050 w 2686050"/>
                <a:gd name="connsiteY5" fmla="*/ 0 h 847744"/>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92 h 847791"/>
                <a:gd name="connsiteX1" fmla="*/ 600075 w 2686050"/>
                <a:gd name="connsiteY1" fmla="*/ 76242 h 847791"/>
                <a:gd name="connsiteX2" fmla="*/ 1123950 w 2686050"/>
                <a:gd name="connsiteY2" fmla="*/ 428667 h 847791"/>
                <a:gd name="connsiteX3" fmla="*/ 1657350 w 2686050"/>
                <a:gd name="connsiteY3" fmla="*/ 847767 h 847791"/>
                <a:gd name="connsiteX4" fmla="*/ 2190750 w 2686050"/>
                <a:gd name="connsiteY4" fmla="*/ 333417 h 847791"/>
                <a:gd name="connsiteX5" fmla="*/ 2686050 w 2686050"/>
                <a:gd name="connsiteY5" fmla="*/ 42 h 847791"/>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771557"/>
                <a:gd name="connsiteX1" fmla="*/ 600075 w 2686050"/>
                <a:gd name="connsiteY1" fmla="*/ 76200 h 771557"/>
                <a:gd name="connsiteX2" fmla="*/ 1123950 w 2686050"/>
                <a:gd name="connsiteY2" fmla="*/ 428625 h 771557"/>
                <a:gd name="connsiteX3" fmla="*/ 1657350 w 2686050"/>
                <a:gd name="connsiteY3" fmla="*/ 771525 h 771557"/>
                <a:gd name="connsiteX4" fmla="*/ 2190750 w 2686050"/>
                <a:gd name="connsiteY4" fmla="*/ 333375 h 771557"/>
                <a:gd name="connsiteX5" fmla="*/ 2686050 w 2686050"/>
                <a:gd name="connsiteY5" fmla="*/ 0 h 771557"/>
                <a:gd name="connsiteX0" fmla="*/ 0 w 2686050"/>
                <a:gd name="connsiteY0" fmla="*/ 438150 h 771557"/>
                <a:gd name="connsiteX1" fmla="*/ 600075 w 2686050"/>
                <a:gd name="connsiteY1" fmla="*/ 76200 h 771557"/>
                <a:gd name="connsiteX2" fmla="*/ 1123950 w 2686050"/>
                <a:gd name="connsiteY2" fmla="*/ 428625 h 771557"/>
                <a:gd name="connsiteX3" fmla="*/ 1657350 w 2686050"/>
                <a:gd name="connsiteY3" fmla="*/ 771525 h 771557"/>
                <a:gd name="connsiteX4" fmla="*/ 2190750 w 2686050"/>
                <a:gd name="connsiteY4" fmla="*/ 333375 h 771557"/>
                <a:gd name="connsiteX5" fmla="*/ 2686050 w 2686050"/>
                <a:gd name="connsiteY5" fmla="*/ 0 h 771557"/>
                <a:gd name="connsiteX0" fmla="*/ 0 w 2686050"/>
                <a:gd name="connsiteY0" fmla="*/ 438150 h 771557"/>
                <a:gd name="connsiteX1" fmla="*/ 600075 w 2686050"/>
                <a:gd name="connsiteY1" fmla="*/ 21771 h 771557"/>
                <a:gd name="connsiteX2" fmla="*/ 1123950 w 2686050"/>
                <a:gd name="connsiteY2" fmla="*/ 428625 h 771557"/>
                <a:gd name="connsiteX3" fmla="*/ 1657350 w 2686050"/>
                <a:gd name="connsiteY3" fmla="*/ 771525 h 771557"/>
                <a:gd name="connsiteX4" fmla="*/ 2190750 w 2686050"/>
                <a:gd name="connsiteY4" fmla="*/ 333375 h 771557"/>
                <a:gd name="connsiteX5" fmla="*/ 2686050 w 2686050"/>
                <a:gd name="connsiteY5" fmla="*/ 0 h 771557"/>
                <a:gd name="connsiteX0" fmla="*/ 0 w 2686050"/>
                <a:gd name="connsiteY0" fmla="*/ 438150 h 864076"/>
                <a:gd name="connsiteX1" fmla="*/ 600075 w 2686050"/>
                <a:gd name="connsiteY1" fmla="*/ 21771 h 864076"/>
                <a:gd name="connsiteX2" fmla="*/ 1123950 w 2686050"/>
                <a:gd name="connsiteY2" fmla="*/ 428625 h 864076"/>
                <a:gd name="connsiteX3" fmla="*/ 1657350 w 2686050"/>
                <a:gd name="connsiteY3" fmla="*/ 864053 h 864076"/>
                <a:gd name="connsiteX4" fmla="*/ 2190750 w 2686050"/>
                <a:gd name="connsiteY4" fmla="*/ 333375 h 864076"/>
                <a:gd name="connsiteX5" fmla="*/ 2686050 w 2686050"/>
                <a:gd name="connsiteY5" fmla="*/ 0 h 864076"/>
                <a:gd name="connsiteX0" fmla="*/ 0 w 2686050"/>
                <a:gd name="connsiteY0" fmla="*/ 438150 h 864076"/>
                <a:gd name="connsiteX1" fmla="*/ 600075 w 2686050"/>
                <a:gd name="connsiteY1" fmla="*/ 21771 h 864076"/>
                <a:gd name="connsiteX2" fmla="*/ 1123950 w 2686050"/>
                <a:gd name="connsiteY2" fmla="*/ 428625 h 864076"/>
                <a:gd name="connsiteX3" fmla="*/ 1657350 w 2686050"/>
                <a:gd name="connsiteY3" fmla="*/ 864053 h 864076"/>
                <a:gd name="connsiteX4" fmla="*/ 2190750 w 2686050"/>
                <a:gd name="connsiteY4" fmla="*/ 333375 h 864076"/>
                <a:gd name="connsiteX5" fmla="*/ 2686050 w 2686050"/>
                <a:gd name="connsiteY5" fmla="*/ 0 h 86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6050" h="864076">
                  <a:moveTo>
                    <a:pt x="0" y="438150"/>
                  </a:moveTo>
                  <a:cubicBezTo>
                    <a:pt x="203200" y="258762"/>
                    <a:pt x="412750" y="23359"/>
                    <a:pt x="600075" y="21771"/>
                  </a:cubicBezTo>
                  <a:cubicBezTo>
                    <a:pt x="787400" y="20184"/>
                    <a:pt x="969509" y="293688"/>
                    <a:pt x="1123950" y="428625"/>
                  </a:cubicBezTo>
                  <a:cubicBezTo>
                    <a:pt x="1278391" y="563562"/>
                    <a:pt x="1479550" y="860878"/>
                    <a:pt x="1657350" y="864053"/>
                  </a:cubicBezTo>
                  <a:cubicBezTo>
                    <a:pt x="1835150" y="867228"/>
                    <a:pt x="2033587" y="541338"/>
                    <a:pt x="2190750" y="333375"/>
                  </a:cubicBezTo>
                  <a:cubicBezTo>
                    <a:pt x="2319338" y="173037"/>
                    <a:pt x="2520950" y="15875"/>
                    <a:pt x="2686050" y="0"/>
                  </a:cubicBez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Light" panose="020B0402020203020204" pitchFamily="34" charset="77"/>
              </a:endParaRPr>
            </a:p>
          </p:txBody>
        </p:sp>
        <p:sp>
          <p:nvSpPr>
            <p:cNvPr id="17423" name="Freeform 17422">
              <a:extLst>
                <a:ext uri="{FF2B5EF4-FFF2-40B4-BE49-F238E27FC236}">
                  <a16:creationId xmlns:a16="http://schemas.microsoft.com/office/drawing/2014/main" id="{D6ABD329-3F54-44AD-B9E0-4C332C2DAA42}"/>
                </a:ext>
              </a:extLst>
            </p:cNvPr>
            <p:cNvSpPr/>
            <p:nvPr/>
          </p:nvSpPr>
          <p:spPr>
            <a:xfrm flipV="1">
              <a:off x="2133600" y="3087461"/>
              <a:ext cx="2686050" cy="847749"/>
            </a:xfrm>
            <a:custGeom>
              <a:avLst/>
              <a:gdLst>
                <a:gd name="connsiteX0" fmla="*/ 0 w 2686050"/>
                <a:gd name="connsiteY0" fmla="*/ 438150 h 848196"/>
                <a:gd name="connsiteX1" fmla="*/ 600075 w 2686050"/>
                <a:gd name="connsiteY1" fmla="*/ 76200 h 848196"/>
                <a:gd name="connsiteX2" fmla="*/ 1162050 w 2686050"/>
                <a:gd name="connsiteY2" fmla="*/ 419100 h 848196"/>
                <a:gd name="connsiteX3" fmla="*/ 1685925 w 2686050"/>
                <a:gd name="connsiteY3" fmla="*/ 847725 h 848196"/>
                <a:gd name="connsiteX4" fmla="*/ 2190750 w 2686050"/>
                <a:gd name="connsiteY4" fmla="*/ 333375 h 848196"/>
                <a:gd name="connsiteX5" fmla="*/ 2686050 w 2686050"/>
                <a:gd name="connsiteY5" fmla="*/ 0 h 848196"/>
                <a:gd name="connsiteX0" fmla="*/ 0 w 2686050"/>
                <a:gd name="connsiteY0" fmla="*/ 438150 h 848319"/>
                <a:gd name="connsiteX1" fmla="*/ 600075 w 2686050"/>
                <a:gd name="connsiteY1" fmla="*/ 76200 h 848319"/>
                <a:gd name="connsiteX2" fmla="*/ 1123950 w 2686050"/>
                <a:gd name="connsiteY2" fmla="*/ 428625 h 848319"/>
                <a:gd name="connsiteX3" fmla="*/ 1685925 w 2686050"/>
                <a:gd name="connsiteY3" fmla="*/ 847725 h 848319"/>
                <a:gd name="connsiteX4" fmla="*/ 2190750 w 2686050"/>
                <a:gd name="connsiteY4" fmla="*/ 333375 h 848319"/>
                <a:gd name="connsiteX5" fmla="*/ 2686050 w 2686050"/>
                <a:gd name="connsiteY5" fmla="*/ 0 h 848319"/>
                <a:gd name="connsiteX0" fmla="*/ 0 w 2686050"/>
                <a:gd name="connsiteY0" fmla="*/ 438150 h 848319"/>
                <a:gd name="connsiteX1" fmla="*/ 600075 w 2686050"/>
                <a:gd name="connsiteY1" fmla="*/ 76200 h 848319"/>
                <a:gd name="connsiteX2" fmla="*/ 1123950 w 2686050"/>
                <a:gd name="connsiteY2" fmla="*/ 428625 h 848319"/>
                <a:gd name="connsiteX3" fmla="*/ 1657350 w 2686050"/>
                <a:gd name="connsiteY3" fmla="*/ 847725 h 848319"/>
                <a:gd name="connsiteX4" fmla="*/ 2190750 w 2686050"/>
                <a:gd name="connsiteY4" fmla="*/ 333375 h 848319"/>
                <a:gd name="connsiteX5" fmla="*/ 2686050 w 2686050"/>
                <a:gd name="connsiteY5" fmla="*/ 0 h 848319"/>
                <a:gd name="connsiteX0" fmla="*/ 0 w 2686050"/>
                <a:gd name="connsiteY0" fmla="*/ 438150 h 847744"/>
                <a:gd name="connsiteX1" fmla="*/ 600075 w 2686050"/>
                <a:gd name="connsiteY1" fmla="*/ 76200 h 847744"/>
                <a:gd name="connsiteX2" fmla="*/ 1123950 w 2686050"/>
                <a:gd name="connsiteY2" fmla="*/ 428625 h 847744"/>
                <a:gd name="connsiteX3" fmla="*/ 1657350 w 2686050"/>
                <a:gd name="connsiteY3" fmla="*/ 847725 h 847744"/>
                <a:gd name="connsiteX4" fmla="*/ 2190750 w 2686050"/>
                <a:gd name="connsiteY4" fmla="*/ 333375 h 847744"/>
                <a:gd name="connsiteX5" fmla="*/ 2686050 w 2686050"/>
                <a:gd name="connsiteY5" fmla="*/ 0 h 847744"/>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92 h 847791"/>
                <a:gd name="connsiteX1" fmla="*/ 600075 w 2686050"/>
                <a:gd name="connsiteY1" fmla="*/ 76242 h 847791"/>
                <a:gd name="connsiteX2" fmla="*/ 1123950 w 2686050"/>
                <a:gd name="connsiteY2" fmla="*/ 428667 h 847791"/>
                <a:gd name="connsiteX3" fmla="*/ 1657350 w 2686050"/>
                <a:gd name="connsiteY3" fmla="*/ 847767 h 847791"/>
                <a:gd name="connsiteX4" fmla="*/ 2190750 w 2686050"/>
                <a:gd name="connsiteY4" fmla="*/ 333417 h 847791"/>
                <a:gd name="connsiteX5" fmla="*/ 2686050 w 2686050"/>
                <a:gd name="connsiteY5" fmla="*/ 42 h 847791"/>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10961 w 2686050"/>
                <a:gd name="connsiteY1" fmla="*/ 10886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10961 w 2686050"/>
                <a:gd name="connsiteY1" fmla="*/ 10886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6050" h="847749">
                  <a:moveTo>
                    <a:pt x="0" y="438150"/>
                  </a:moveTo>
                  <a:cubicBezTo>
                    <a:pt x="203200" y="258762"/>
                    <a:pt x="423636" y="12474"/>
                    <a:pt x="610961" y="10886"/>
                  </a:cubicBezTo>
                  <a:cubicBezTo>
                    <a:pt x="798286" y="9299"/>
                    <a:pt x="965881" y="272824"/>
                    <a:pt x="1123950" y="428625"/>
                  </a:cubicBezTo>
                  <a:cubicBezTo>
                    <a:pt x="1282019" y="584426"/>
                    <a:pt x="1479550" y="844550"/>
                    <a:pt x="1657350" y="847725"/>
                  </a:cubicBezTo>
                  <a:cubicBezTo>
                    <a:pt x="1835150" y="850900"/>
                    <a:pt x="2033587" y="541338"/>
                    <a:pt x="2190750" y="333375"/>
                  </a:cubicBezTo>
                  <a:cubicBezTo>
                    <a:pt x="2319338" y="173037"/>
                    <a:pt x="2520950" y="15875"/>
                    <a:pt x="2686050" y="0"/>
                  </a:cubicBez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Light" panose="020B0402020203020204" pitchFamily="34" charset="77"/>
              </a:endParaRPr>
            </a:p>
          </p:txBody>
        </p:sp>
        <p:cxnSp>
          <p:nvCxnSpPr>
            <p:cNvPr id="17424" name="Straight Connector 17423">
              <a:extLst>
                <a:ext uri="{FF2B5EF4-FFF2-40B4-BE49-F238E27FC236}">
                  <a16:creationId xmlns:a16="http://schemas.microsoft.com/office/drawing/2014/main" id="{156E9E03-663B-C727-3930-30F0566FAB4E}"/>
                </a:ext>
              </a:extLst>
            </p:cNvPr>
            <p:cNvCxnSpPr>
              <a:cxnSpLocks/>
            </p:cNvCxnSpPr>
            <p:nvPr/>
          </p:nvCxnSpPr>
          <p:spPr>
            <a:xfrm>
              <a:off x="2105025" y="3937940"/>
              <a:ext cx="27336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3" name="Oval 62">
            <a:extLst>
              <a:ext uri="{FF2B5EF4-FFF2-40B4-BE49-F238E27FC236}">
                <a16:creationId xmlns:a16="http://schemas.microsoft.com/office/drawing/2014/main" id="{ED9D2B47-C831-5A12-FBB6-C11495F116BA}"/>
              </a:ext>
            </a:extLst>
          </p:cNvPr>
          <p:cNvSpPr/>
          <p:nvPr/>
        </p:nvSpPr>
        <p:spPr>
          <a:xfrm>
            <a:off x="5161475" y="1592365"/>
            <a:ext cx="191066" cy="1015507"/>
          </a:xfrm>
          <a:prstGeom prst="ellipse">
            <a:avLst/>
          </a:prstGeom>
          <a:solidFill>
            <a:schemeClr val="bg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Light" panose="020B0402020203020204" pitchFamily="34" charset="77"/>
            </a:endParaRPr>
          </a:p>
        </p:txBody>
      </p:sp>
      <p:sp>
        <p:nvSpPr>
          <p:cNvPr id="17439" name="TextBox 17438">
            <a:extLst>
              <a:ext uri="{FF2B5EF4-FFF2-40B4-BE49-F238E27FC236}">
                <a16:creationId xmlns:a16="http://schemas.microsoft.com/office/drawing/2014/main" id="{5AE1F4D4-67CC-32CA-8971-A9B9F638BD0D}"/>
              </a:ext>
            </a:extLst>
          </p:cNvPr>
          <p:cNvSpPr txBox="1"/>
          <p:nvPr/>
        </p:nvSpPr>
        <p:spPr>
          <a:xfrm>
            <a:off x="2329035" y="2686964"/>
            <a:ext cx="2552686" cy="338554"/>
          </a:xfrm>
          <a:prstGeom prst="rect">
            <a:avLst/>
          </a:prstGeom>
          <a:solidFill>
            <a:schemeClr val="bg1"/>
          </a:solidFill>
        </p:spPr>
        <p:txBody>
          <a:bodyPr wrap="none" rtlCol="0">
            <a:spAutoFit/>
          </a:bodyPr>
          <a:lstStyle/>
          <a:p>
            <a:pPr algn="l"/>
            <a:r>
              <a:rPr lang="en-US" sz="1600" dirty="0">
                <a:latin typeface="Avenir Light" panose="020B0402020203020204" pitchFamily="34" charset="77"/>
              </a:rPr>
              <a:t>Standing wave in the tube</a:t>
            </a:r>
          </a:p>
        </p:txBody>
      </p:sp>
      <p:grpSp>
        <p:nvGrpSpPr>
          <p:cNvPr id="17716" name="Group 17715">
            <a:extLst>
              <a:ext uri="{FF2B5EF4-FFF2-40B4-BE49-F238E27FC236}">
                <a16:creationId xmlns:a16="http://schemas.microsoft.com/office/drawing/2014/main" id="{0D1F10FB-3149-579E-B50C-78E83D33BFA5}"/>
              </a:ext>
            </a:extLst>
          </p:cNvPr>
          <p:cNvGrpSpPr/>
          <p:nvPr/>
        </p:nvGrpSpPr>
        <p:grpSpPr>
          <a:xfrm>
            <a:off x="1106177" y="3112450"/>
            <a:ext cx="4246364" cy="3241949"/>
            <a:chOff x="1106177" y="3112450"/>
            <a:chExt cx="4246364" cy="3241949"/>
          </a:xfrm>
        </p:grpSpPr>
        <p:sp>
          <p:nvSpPr>
            <p:cNvPr id="54" name="TextBox 53">
              <a:extLst>
                <a:ext uri="{FF2B5EF4-FFF2-40B4-BE49-F238E27FC236}">
                  <a16:creationId xmlns:a16="http://schemas.microsoft.com/office/drawing/2014/main" id="{EFEDAB5E-CE6F-59D9-16D1-955AFDB8A182}"/>
                </a:ext>
              </a:extLst>
            </p:cNvPr>
            <p:cNvSpPr txBox="1"/>
            <p:nvPr/>
          </p:nvSpPr>
          <p:spPr>
            <a:xfrm>
              <a:off x="2705375" y="4452500"/>
              <a:ext cx="2175155" cy="338554"/>
            </a:xfrm>
            <a:prstGeom prst="rect">
              <a:avLst/>
            </a:prstGeom>
            <a:solidFill>
              <a:schemeClr val="bg1"/>
            </a:solidFill>
          </p:spPr>
          <p:txBody>
            <a:bodyPr wrap="square" rtlCol="0">
              <a:spAutoFit/>
            </a:bodyPr>
            <a:lstStyle/>
            <a:p>
              <a:pPr algn="l"/>
              <a:endParaRPr lang="en-US" sz="1600" dirty="0">
                <a:latin typeface="Avenir Light" panose="020B0402020203020204" pitchFamily="34" charset="77"/>
              </a:endParaRPr>
            </a:p>
          </p:txBody>
        </p:sp>
        <p:grpSp>
          <p:nvGrpSpPr>
            <p:cNvPr id="17714" name="Group 17713">
              <a:extLst>
                <a:ext uri="{FF2B5EF4-FFF2-40B4-BE49-F238E27FC236}">
                  <a16:creationId xmlns:a16="http://schemas.microsoft.com/office/drawing/2014/main" id="{44421445-53FD-1E8C-2099-C0B320534EE9}"/>
                </a:ext>
              </a:extLst>
            </p:cNvPr>
            <p:cNvGrpSpPr/>
            <p:nvPr/>
          </p:nvGrpSpPr>
          <p:grpSpPr>
            <a:xfrm>
              <a:off x="1106177" y="3112450"/>
              <a:ext cx="4246364" cy="3018654"/>
              <a:chOff x="1106177" y="3112450"/>
              <a:chExt cx="4246364" cy="3018654"/>
            </a:xfrm>
          </p:grpSpPr>
          <p:grpSp>
            <p:nvGrpSpPr>
              <p:cNvPr id="17433" name="Group 17432">
                <a:extLst>
                  <a:ext uri="{FF2B5EF4-FFF2-40B4-BE49-F238E27FC236}">
                    <a16:creationId xmlns:a16="http://schemas.microsoft.com/office/drawing/2014/main" id="{BC433C96-434A-D420-F29C-63B9DC1D957B}"/>
                  </a:ext>
                </a:extLst>
              </p:cNvPr>
              <p:cNvGrpSpPr/>
              <p:nvPr/>
            </p:nvGrpSpPr>
            <p:grpSpPr>
              <a:xfrm>
                <a:off x="1503845" y="3112450"/>
                <a:ext cx="3848696" cy="3018654"/>
                <a:chOff x="1213466" y="4447332"/>
                <a:chExt cx="3848696" cy="3018654"/>
              </a:xfrm>
            </p:grpSpPr>
            <p:pic>
              <p:nvPicPr>
                <p:cNvPr id="17428" name="Picture 2" descr="Standing Sound Waves (Longitudinal Standing Waves)">
                  <a:extLst>
                    <a:ext uri="{FF2B5EF4-FFF2-40B4-BE49-F238E27FC236}">
                      <a16:creationId xmlns:a16="http://schemas.microsoft.com/office/drawing/2014/main" id="{09CC2608-9E93-509E-88A0-CCFACB567B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065" r="35249" b="34047"/>
                <a:stretch/>
              </p:blipFill>
              <p:spPr bwMode="auto">
                <a:xfrm>
                  <a:off x="1213466" y="4447332"/>
                  <a:ext cx="3848696" cy="3018654"/>
                </a:xfrm>
                <a:prstGeom prst="rect">
                  <a:avLst/>
                </a:prstGeom>
                <a:noFill/>
                <a:extLst>
                  <a:ext uri="{909E8E84-426E-40DD-AFC4-6F175D3DCCD1}">
                    <a14:hiddenFill xmlns:a14="http://schemas.microsoft.com/office/drawing/2010/main">
                      <a:solidFill>
                        <a:srgbClr val="FFFFFF"/>
                      </a:solidFill>
                    </a14:hiddenFill>
                  </a:ext>
                </a:extLst>
              </p:spPr>
            </p:pic>
            <p:cxnSp>
              <p:nvCxnSpPr>
                <p:cNvPr id="17429" name="Straight Connector 17428">
                  <a:extLst>
                    <a:ext uri="{FF2B5EF4-FFF2-40B4-BE49-F238E27FC236}">
                      <a16:creationId xmlns:a16="http://schemas.microsoft.com/office/drawing/2014/main" id="{6E6D3777-E179-13F1-3143-164333C8ED7A}"/>
                    </a:ext>
                  </a:extLst>
                </p:cNvPr>
                <p:cNvCxnSpPr>
                  <a:cxnSpLocks/>
                </p:cNvCxnSpPr>
                <p:nvPr/>
              </p:nvCxnSpPr>
              <p:spPr>
                <a:xfrm>
                  <a:off x="5042853" y="4579708"/>
                  <a:ext cx="0" cy="1094595"/>
                </a:xfrm>
                <a:prstGeom prst="line">
                  <a:avLst/>
                </a:prstGeom>
                <a:ln w="41275">
                  <a:solidFill>
                    <a:srgbClr val="030303"/>
                  </a:solidFill>
                </a:ln>
              </p:spPr>
              <p:style>
                <a:lnRef idx="1">
                  <a:schemeClr val="accent1"/>
                </a:lnRef>
                <a:fillRef idx="0">
                  <a:schemeClr val="accent1"/>
                </a:fillRef>
                <a:effectRef idx="0">
                  <a:schemeClr val="accent1"/>
                </a:effectRef>
                <a:fontRef idx="minor">
                  <a:schemeClr val="tx1"/>
                </a:fontRef>
              </p:style>
            </p:cxnSp>
            <p:cxnSp>
              <p:nvCxnSpPr>
                <p:cNvPr id="17430" name="Straight Connector 17429">
                  <a:extLst>
                    <a:ext uri="{FF2B5EF4-FFF2-40B4-BE49-F238E27FC236}">
                      <a16:creationId xmlns:a16="http://schemas.microsoft.com/office/drawing/2014/main" id="{4E4BE183-7255-1DEF-1B50-9B340F424418}"/>
                    </a:ext>
                  </a:extLst>
                </p:cNvPr>
                <p:cNvCxnSpPr>
                  <a:cxnSpLocks/>
                </p:cNvCxnSpPr>
                <p:nvPr/>
              </p:nvCxnSpPr>
              <p:spPr>
                <a:xfrm>
                  <a:off x="5055427" y="6144738"/>
                  <a:ext cx="0" cy="1173934"/>
                </a:xfrm>
                <a:prstGeom prst="line">
                  <a:avLst/>
                </a:prstGeom>
                <a:ln w="9525">
                  <a:solidFill>
                    <a:srgbClr val="676767"/>
                  </a:solidFill>
                </a:ln>
              </p:spPr>
              <p:style>
                <a:lnRef idx="1">
                  <a:schemeClr val="accent1"/>
                </a:lnRef>
                <a:fillRef idx="0">
                  <a:schemeClr val="accent1"/>
                </a:fillRef>
                <a:effectRef idx="0">
                  <a:schemeClr val="accent1"/>
                </a:effectRef>
                <a:fontRef idx="minor">
                  <a:schemeClr val="tx1"/>
                </a:fontRef>
              </p:style>
            </p:cxnSp>
          </p:grpSp>
          <p:pic>
            <p:nvPicPr>
              <p:cNvPr id="17438" name="Picture 20" descr="Person Speaking Icon Images – Browse 202,022 Stock Photos, Vectors, and  Video | Adobe Stock">
                <a:extLst>
                  <a:ext uri="{FF2B5EF4-FFF2-40B4-BE49-F238E27FC236}">
                    <a16:creationId xmlns:a16="http://schemas.microsoft.com/office/drawing/2014/main" id="{277F2BC6-00FD-4E66-FA6C-B4083E3348DB}"/>
                  </a:ext>
                </a:extLst>
              </p:cNvPr>
              <p:cNvPicPr>
                <a:picLocks noChangeAspect="1" noChangeArrowheads="1"/>
              </p:cNvPicPr>
              <p:nvPr/>
            </p:nvPicPr>
            <p:blipFill rotWithShape="1">
              <a:blip r:embed="rId3">
                <a:alphaModFix amt="80000"/>
                <a:extLst>
                  <a:ext uri="{28A0092B-C50C-407E-A947-70E740481C1C}">
                    <a14:useLocalDpi xmlns:a14="http://schemas.microsoft.com/office/drawing/2010/main" val="0"/>
                  </a:ext>
                </a:extLst>
              </a:blip>
              <a:srcRect l="60674" t="16680" r="10648" b="39002"/>
              <a:stretch/>
            </p:blipFill>
            <p:spPr bwMode="auto">
              <a:xfrm>
                <a:off x="1106177" y="4949094"/>
                <a:ext cx="509261" cy="804089"/>
              </a:xfrm>
              <a:prstGeom prst="rect">
                <a:avLst/>
              </a:prstGeom>
              <a:noFill/>
              <a:extLst>
                <a:ext uri="{909E8E84-426E-40DD-AFC4-6F175D3DCCD1}">
                  <a14:hiddenFill xmlns:a14="http://schemas.microsoft.com/office/drawing/2010/main">
                    <a:solidFill>
                      <a:srgbClr val="FFFFFF"/>
                    </a:solidFill>
                  </a14:hiddenFill>
                </a:ext>
              </a:extLst>
            </p:spPr>
          </p:pic>
          <p:pic>
            <p:nvPicPr>
              <p:cNvPr id="17436" name="Picture 20" descr="Person Speaking Icon Images – Browse 202,022 Stock Photos, Vectors, and  Video | Adobe Stock">
                <a:extLst>
                  <a:ext uri="{FF2B5EF4-FFF2-40B4-BE49-F238E27FC236}">
                    <a16:creationId xmlns:a16="http://schemas.microsoft.com/office/drawing/2014/main" id="{D5F19CE0-E6CF-4EF4-EAC8-C8C39A3B1517}"/>
                  </a:ext>
                </a:extLst>
              </p:cNvPr>
              <p:cNvPicPr>
                <a:picLocks noChangeAspect="1" noChangeArrowheads="1"/>
              </p:cNvPicPr>
              <p:nvPr/>
            </p:nvPicPr>
            <p:blipFill rotWithShape="1">
              <a:blip r:embed="rId3">
                <a:alphaModFix amt="80000"/>
                <a:extLst>
                  <a:ext uri="{28A0092B-C50C-407E-A947-70E740481C1C}">
                    <a14:useLocalDpi xmlns:a14="http://schemas.microsoft.com/office/drawing/2010/main" val="0"/>
                  </a:ext>
                </a:extLst>
              </a:blip>
              <a:srcRect l="60674" t="16680" r="10648" b="39002"/>
              <a:stretch/>
            </p:blipFill>
            <p:spPr bwMode="auto">
              <a:xfrm>
                <a:off x="1117752" y="3325795"/>
                <a:ext cx="509261" cy="804089"/>
              </a:xfrm>
              <a:prstGeom prst="rect">
                <a:avLst/>
              </a:prstGeom>
              <a:noFill/>
              <a:extLst>
                <a:ext uri="{909E8E84-426E-40DD-AFC4-6F175D3DCCD1}">
                  <a14:hiddenFill xmlns:a14="http://schemas.microsoft.com/office/drawing/2010/main">
                    <a:solidFill>
                      <a:srgbClr val="FFFFFF"/>
                    </a:solidFill>
                  </a14:hiddenFill>
                </a:ext>
              </a:extLst>
            </p:spPr>
          </p:pic>
        </p:grpSp>
        <p:sp>
          <p:nvSpPr>
            <p:cNvPr id="17449" name="TextBox 17448">
              <a:extLst>
                <a:ext uri="{FF2B5EF4-FFF2-40B4-BE49-F238E27FC236}">
                  <a16:creationId xmlns:a16="http://schemas.microsoft.com/office/drawing/2014/main" id="{081BD02F-0EDF-EAEA-FACE-2F25C863DC7E}"/>
                </a:ext>
              </a:extLst>
            </p:cNvPr>
            <p:cNvSpPr txBox="1"/>
            <p:nvPr/>
          </p:nvSpPr>
          <p:spPr>
            <a:xfrm>
              <a:off x="2839542" y="6015845"/>
              <a:ext cx="1531673" cy="338554"/>
            </a:xfrm>
            <a:prstGeom prst="rect">
              <a:avLst/>
            </a:prstGeom>
            <a:solidFill>
              <a:schemeClr val="bg1"/>
            </a:solidFill>
          </p:spPr>
          <p:txBody>
            <a:bodyPr wrap="square" rtlCol="0">
              <a:spAutoFit/>
            </a:bodyPr>
            <a:lstStyle/>
            <a:p>
              <a:pPr algn="l"/>
              <a:r>
                <a:rPr lang="en-US" sz="1600" dirty="0">
                  <a:latin typeface="Avenir Light" panose="020B0402020203020204" pitchFamily="34" charset="77"/>
                </a:rPr>
                <a:t>Pressure signal</a:t>
              </a:r>
            </a:p>
          </p:txBody>
        </p:sp>
        <p:sp>
          <p:nvSpPr>
            <p:cNvPr id="17450" name="TextBox 17449">
              <a:extLst>
                <a:ext uri="{FF2B5EF4-FFF2-40B4-BE49-F238E27FC236}">
                  <a16:creationId xmlns:a16="http://schemas.microsoft.com/office/drawing/2014/main" id="{C6E566F2-7B41-939B-D732-3A0D8697CBA1}"/>
                </a:ext>
              </a:extLst>
            </p:cNvPr>
            <p:cNvSpPr txBox="1"/>
            <p:nvPr/>
          </p:nvSpPr>
          <p:spPr>
            <a:xfrm>
              <a:off x="2925359" y="4435678"/>
              <a:ext cx="2175155" cy="338554"/>
            </a:xfrm>
            <a:prstGeom prst="rect">
              <a:avLst/>
            </a:prstGeom>
            <a:solidFill>
              <a:schemeClr val="bg1"/>
            </a:solidFill>
          </p:spPr>
          <p:txBody>
            <a:bodyPr wrap="square" rtlCol="0">
              <a:spAutoFit/>
            </a:bodyPr>
            <a:lstStyle/>
            <a:p>
              <a:pPr algn="l"/>
              <a:endParaRPr lang="en-US" sz="1600" dirty="0">
                <a:latin typeface="Avenir Light" panose="020B0402020203020204" pitchFamily="34" charset="77"/>
              </a:endParaRPr>
            </a:p>
          </p:txBody>
        </p:sp>
        <p:sp>
          <p:nvSpPr>
            <p:cNvPr id="55" name="TextBox 54">
              <a:extLst>
                <a:ext uri="{FF2B5EF4-FFF2-40B4-BE49-F238E27FC236}">
                  <a16:creationId xmlns:a16="http://schemas.microsoft.com/office/drawing/2014/main" id="{4C7A63E1-6491-1213-ED6C-D355A1AE6B86}"/>
                </a:ext>
              </a:extLst>
            </p:cNvPr>
            <p:cNvSpPr txBox="1"/>
            <p:nvPr/>
          </p:nvSpPr>
          <p:spPr>
            <a:xfrm>
              <a:off x="2391201" y="4360868"/>
              <a:ext cx="2307427" cy="338554"/>
            </a:xfrm>
            <a:prstGeom prst="rect">
              <a:avLst/>
            </a:prstGeom>
            <a:solidFill>
              <a:schemeClr val="bg1"/>
            </a:solidFill>
          </p:spPr>
          <p:txBody>
            <a:bodyPr wrap="none" rtlCol="0">
              <a:spAutoFit/>
            </a:bodyPr>
            <a:lstStyle/>
            <a:p>
              <a:pPr algn="l"/>
              <a:r>
                <a:rPr lang="en-US" sz="1600" dirty="0">
                  <a:latin typeface="Avenir Light" panose="020B0402020203020204" pitchFamily="34" charset="77"/>
                </a:rPr>
                <a:t>Air particles in the tube</a:t>
              </a:r>
            </a:p>
          </p:txBody>
        </p:sp>
      </p:grpSp>
      <p:pic>
        <p:nvPicPr>
          <p:cNvPr id="17579" name="Picture 17578">
            <a:extLst>
              <a:ext uri="{FF2B5EF4-FFF2-40B4-BE49-F238E27FC236}">
                <a16:creationId xmlns:a16="http://schemas.microsoft.com/office/drawing/2014/main" id="{A14E289D-E2A2-D601-A4DC-44C9E957B552}"/>
              </a:ext>
            </a:extLst>
          </p:cNvPr>
          <p:cNvPicPr>
            <a:picLocks noChangeAspect="1"/>
          </p:cNvPicPr>
          <p:nvPr/>
        </p:nvPicPr>
        <p:blipFill>
          <a:blip r:embed="rId5"/>
          <a:stretch>
            <a:fillRect/>
          </a:stretch>
        </p:blipFill>
        <p:spPr>
          <a:xfrm>
            <a:off x="6310768" y="789149"/>
            <a:ext cx="4378954" cy="2891762"/>
          </a:xfrm>
          <a:prstGeom prst="rect">
            <a:avLst/>
          </a:prstGeom>
        </p:spPr>
      </p:pic>
      <p:sp>
        <p:nvSpPr>
          <p:cNvPr id="17580" name="Rounded Rectangle 17579">
            <a:extLst>
              <a:ext uri="{FF2B5EF4-FFF2-40B4-BE49-F238E27FC236}">
                <a16:creationId xmlns:a16="http://schemas.microsoft.com/office/drawing/2014/main" id="{B896DCCF-F1F9-3353-5D63-A18AF047E707}"/>
              </a:ext>
            </a:extLst>
          </p:cNvPr>
          <p:cNvSpPr/>
          <p:nvPr/>
        </p:nvSpPr>
        <p:spPr>
          <a:xfrm>
            <a:off x="8347182" y="1008699"/>
            <a:ext cx="147458" cy="2200677"/>
          </a:xfrm>
          <a:prstGeom prst="roundRect">
            <a:avLst/>
          </a:prstGeom>
          <a:solidFill>
            <a:schemeClr val="tx1">
              <a:alpha val="2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679" name="Group 17678">
            <a:extLst>
              <a:ext uri="{FF2B5EF4-FFF2-40B4-BE49-F238E27FC236}">
                <a16:creationId xmlns:a16="http://schemas.microsoft.com/office/drawing/2014/main" id="{66194668-6758-6164-BA73-560258CB56DA}"/>
              </a:ext>
            </a:extLst>
          </p:cNvPr>
          <p:cNvGrpSpPr/>
          <p:nvPr/>
        </p:nvGrpSpPr>
        <p:grpSpPr>
          <a:xfrm>
            <a:off x="6014084" y="3999649"/>
            <a:ext cx="1140312" cy="2158300"/>
            <a:chOff x="6014084" y="4071089"/>
            <a:chExt cx="1140312" cy="2158300"/>
          </a:xfrm>
        </p:grpSpPr>
        <p:pic>
          <p:nvPicPr>
            <p:cNvPr id="17583" name="Picture 8" descr="Microphone - Free technology icons">
              <a:extLst>
                <a:ext uri="{FF2B5EF4-FFF2-40B4-BE49-F238E27FC236}">
                  <a16:creationId xmlns:a16="http://schemas.microsoft.com/office/drawing/2014/main" id="{73C80BBA-C749-66CA-1E0D-EBB3FB3EC741}"/>
                </a:ext>
              </a:extLst>
            </p:cNvPr>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04651" y="4071089"/>
              <a:ext cx="453235" cy="419932"/>
            </a:xfrm>
            <a:prstGeom prst="rect">
              <a:avLst/>
            </a:prstGeom>
            <a:noFill/>
            <a:extLst>
              <a:ext uri="{909E8E84-426E-40DD-AFC4-6F175D3DCCD1}">
                <a14:hiddenFill xmlns:a14="http://schemas.microsoft.com/office/drawing/2010/main">
                  <a:solidFill>
                    <a:srgbClr val="FFFFFF"/>
                  </a:solidFill>
                </a14:hiddenFill>
              </a:ext>
            </a:extLst>
          </p:spPr>
        </p:pic>
        <p:pic>
          <p:nvPicPr>
            <p:cNvPr id="17584" name="Picture 8" descr="Microphone - Free technology icons">
              <a:extLst>
                <a:ext uri="{FF2B5EF4-FFF2-40B4-BE49-F238E27FC236}">
                  <a16:creationId xmlns:a16="http://schemas.microsoft.com/office/drawing/2014/main" id="{44E162BD-87E1-465F-2934-B4C0E5BCE61C}"/>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99523" y="5436115"/>
              <a:ext cx="453235" cy="419932"/>
            </a:xfrm>
            <a:prstGeom prst="rect">
              <a:avLst/>
            </a:prstGeom>
            <a:noFill/>
            <a:extLst>
              <a:ext uri="{909E8E84-426E-40DD-AFC4-6F175D3DCCD1}">
                <a14:hiddenFill xmlns:a14="http://schemas.microsoft.com/office/drawing/2010/main">
                  <a:solidFill>
                    <a:srgbClr val="FFFFFF"/>
                  </a:solidFill>
                </a14:hiddenFill>
              </a:ext>
            </a:extLst>
          </p:spPr>
        </p:pic>
        <p:sp>
          <p:nvSpPr>
            <p:cNvPr id="17585" name="TextBox 17584">
              <a:extLst>
                <a:ext uri="{FF2B5EF4-FFF2-40B4-BE49-F238E27FC236}">
                  <a16:creationId xmlns:a16="http://schemas.microsoft.com/office/drawing/2014/main" id="{2C1E1F53-4A07-9896-2BC9-FE0A4FF61E97}"/>
                </a:ext>
              </a:extLst>
            </p:cNvPr>
            <p:cNvSpPr txBox="1"/>
            <p:nvPr/>
          </p:nvSpPr>
          <p:spPr>
            <a:xfrm>
              <a:off x="6156314" y="4498057"/>
              <a:ext cx="771365" cy="369332"/>
            </a:xfrm>
            <a:prstGeom prst="rect">
              <a:avLst/>
            </a:prstGeom>
            <a:noFill/>
            <a:effectLst>
              <a:softEdge rad="63500"/>
            </a:effectLst>
          </p:spPr>
          <p:txBody>
            <a:bodyPr wrap="none" rtlCol="0">
              <a:spAutoFit/>
            </a:bodyPr>
            <a:lstStyle/>
            <a:p>
              <a:pPr algn="l"/>
              <a:r>
                <a:rPr lang="en-US" dirty="0">
                  <a:solidFill>
                    <a:schemeClr val="accent2">
                      <a:lumMod val="75000"/>
                    </a:schemeClr>
                  </a:solidFill>
                  <a:latin typeface="Avenir Light" panose="020B0402020203020204" pitchFamily="34" charset="77"/>
                </a:rPr>
                <a:t>Node</a:t>
              </a:r>
            </a:p>
          </p:txBody>
        </p:sp>
        <p:sp>
          <p:nvSpPr>
            <p:cNvPr id="17588" name="TextBox 17587">
              <a:extLst>
                <a:ext uri="{FF2B5EF4-FFF2-40B4-BE49-F238E27FC236}">
                  <a16:creationId xmlns:a16="http://schemas.microsoft.com/office/drawing/2014/main" id="{0B02AA4B-9982-228B-9A5A-801C9A19C691}"/>
                </a:ext>
              </a:extLst>
            </p:cNvPr>
            <p:cNvSpPr txBox="1"/>
            <p:nvPr/>
          </p:nvSpPr>
          <p:spPr>
            <a:xfrm>
              <a:off x="6014084" y="5860057"/>
              <a:ext cx="1140312" cy="369332"/>
            </a:xfrm>
            <a:prstGeom prst="rect">
              <a:avLst/>
            </a:prstGeom>
            <a:noFill/>
            <a:effectLst>
              <a:softEdge rad="63500"/>
            </a:effectLst>
          </p:spPr>
          <p:txBody>
            <a:bodyPr wrap="none" rtlCol="0">
              <a:spAutoFit/>
            </a:bodyPr>
            <a:lstStyle/>
            <a:p>
              <a:pPr algn="l"/>
              <a:r>
                <a:rPr lang="en-US" dirty="0">
                  <a:solidFill>
                    <a:schemeClr val="accent1">
                      <a:lumMod val="75000"/>
                    </a:schemeClr>
                  </a:solidFill>
                  <a:latin typeface="Avenir Light" panose="020B0402020203020204" pitchFamily="34" charset="77"/>
                </a:rPr>
                <a:t>Antinode</a:t>
              </a:r>
            </a:p>
          </p:txBody>
        </p:sp>
      </p:grpSp>
      <p:sp>
        <p:nvSpPr>
          <p:cNvPr id="17710" name="TextBox 17709">
            <a:extLst>
              <a:ext uri="{FF2B5EF4-FFF2-40B4-BE49-F238E27FC236}">
                <a16:creationId xmlns:a16="http://schemas.microsoft.com/office/drawing/2014/main" id="{7707B80C-472D-27FD-D2C3-2D4117AA5419}"/>
              </a:ext>
            </a:extLst>
          </p:cNvPr>
          <p:cNvSpPr txBox="1"/>
          <p:nvPr/>
        </p:nvSpPr>
        <p:spPr>
          <a:xfrm>
            <a:off x="4516178" y="119041"/>
            <a:ext cx="1784719" cy="369332"/>
          </a:xfrm>
          <a:prstGeom prst="rect">
            <a:avLst/>
          </a:prstGeom>
          <a:noFill/>
        </p:spPr>
        <p:txBody>
          <a:bodyPr wrap="none" rtlCol="0">
            <a:spAutoFit/>
          </a:bodyPr>
          <a:lstStyle/>
          <a:p>
            <a:pPr algn="l"/>
            <a:r>
              <a:rPr lang="en-US" dirty="0">
                <a:latin typeface="Avenir Light" panose="020B0402020203020204" pitchFamily="34" charset="77"/>
              </a:rPr>
              <a:t>Structural filters</a:t>
            </a:r>
          </a:p>
        </p:txBody>
      </p:sp>
      <p:sp>
        <p:nvSpPr>
          <p:cNvPr id="17711" name="TextBox 17710">
            <a:extLst>
              <a:ext uri="{FF2B5EF4-FFF2-40B4-BE49-F238E27FC236}">
                <a16:creationId xmlns:a16="http://schemas.microsoft.com/office/drawing/2014/main" id="{A1D9D5D4-16F7-B733-8876-75FACEBF6EDC}"/>
              </a:ext>
            </a:extLst>
          </p:cNvPr>
          <p:cNvSpPr txBox="1"/>
          <p:nvPr/>
        </p:nvSpPr>
        <p:spPr>
          <a:xfrm>
            <a:off x="7164769" y="119041"/>
            <a:ext cx="2002728" cy="400110"/>
          </a:xfrm>
          <a:prstGeom prst="rect">
            <a:avLst/>
          </a:prstGeom>
          <a:noFill/>
        </p:spPr>
        <p:txBody>
          <a:bodyPr wrap="none" rtlCol="0">
            <a:spAutoFit/>
          </a:bodyPr>
          <a:lstStyle/>
          <a:p>
            <a:pPr algn="l"/>
            <a:r>
              <a:rPr lang="en-US" sz="2000" b="1" dirty="0">
                <a:solidFill>
                  <a:schemeClr val="accent2">
                    <a:lumMod val="75000"/>
                  </a:schemeClr>
                </a:solidFill>
                <a:latin typeface="Avenir Light" panose="020B0402020203020204" pitchFamily="34" charset="77"/>
              </a:rPr>
              <a:t>Feasibility study</a:t>
            </a:r>
          </a:p>
        </p:txBody>
      </p:sp>
      <p:sp>
        <p:nvSpPr>
          <p:cNvPr id="17712" name="Rectangle 17711">
            <a:extLst>
              <a:ext uri="{FF2B5EF4-FFF2-40B4-BE49-F238E27FC236}">
                <a16:creationId xmlns:a16="http://schemas.microsoft.com/office/drawing/2014/main" id="{9E462DD8-3244-8D7E-349B-FD425ADFC797}"/>
              </a:ext>
            </a:extLst>
          </p:cNvPr>
          <p:cNvSpPr/>
          <p:nvPr/>
        </p:nvSpPr>
        <p:spPr>
          <a:xfrm>
            <a:off x="7142860" y="561687"/>
            <a:ext cx="2036193" cy="81971"/>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17" name="Group 17716">
            <a:extLst>
              <a:ext uri="{FF2B5EF4-FFF2-40B4-BE49-F238E27FC236}">
                <a16:creationId xmlns:a16="http://schemas.microsoft.com/office/drawing/2014/main" id="{6C0BC7E7-93C3-FBE2-D09C-8B8A396551A5}"/>
              </a:ext>
            </a:extLst>
          </p:cNvPr>
          <p:cNvGrpSpPr/>
          <p:nvPr/>
        </p:nvGrpSpPr>
        <p:grpSpPr>
          <a:xfrm>
            <a:off x="2224184" y="4893011"/>
            <a:ext cx="2997330" cy="1075596"/>
            <a:chOff x="2234344" y="4893011"/>
            <a:chExt cx="2997330" cy="1075596"/>
          </a:xfrm>
        </p:grpSpPr>
        <p:grpSp>
          <p:nvGrpSpPr>
            <p:cNvPr id="17718" name="Group 17717">
              <a:extLst>
                <a:ext uri="{FF2B5EF4-FFF2-40B4-BE49-F238E27FC236}">
                  <a16:creationId xmlns:a16="http://schemas.microsoft.com/office/drawing/2014/main" id="{3172B009-B228-6B53-12D5-BC4DBA761B0F}"/>
                </a:ext>
              </a:extLst>
            </p:cNvPr>
            <p:cNvGrpSpPr/>
            <p:nvPr/>
          </p:nvGrpSpPr>
          <p:grpSpPr>
            <a:xfrm>
              <a:off x="2234344" y="4926300"/>
              <a:ext cx="771365" cy="1035178"/>
              <a:chOff x="2234344" y="4926300"/>
              <a:chExt cx="771365" cy="1035178"/>
            </a:xfrm>
          </p:grpSpPr>
          <p:pic>
            <p:nvPicPr>
              <p:cNvPr id="17722" name="Picture 8" descr="Microphone - Free technology icons">
                <a:extLst>
                  <a:ext uri="{FF2B5EF4-FFF2-40B4-BE49-F238E27FC236}">
                    <a16:creationId xmlns:a16="http://schemas.microsoft.com/office/drawing/2014/main" id="{6C29C70D-A865-8A4F-9187-003079FC2B5B}"/>
                  </a:ext>
                </a:extLst>
              </p:cNvPr>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82650" y="5541546"/>
                <a:ext cx="453235" cy="419932"/>
              </a:xfrm>
              <a:prstGeom prst="rect">
                <a:avLst/>
              </a:prstGeom>
              <a:noFill/>
              <a:extLst>
                <a:ext uri="{909E8E84-426E-40DD-AFC4-6F175D3DCCD1}">
                  <a14:hiddenFill xmlns:a14="http://schemas.microsoft.com/office/drawing/2010/main">
                    <a:solidFill>
                      <a:srgbClr val="FFFFFF"/>
                    </a:solidFill>
                  </a14:hiddenFill>
                </a:ext>
              </a:extLst>
            </p:spPr>
          </p:pic>
          <p:sp>
            <p:nvSpPr>
              <p:cNvPr id="17723" name="TextBox 17722">
                <a:extLst>
                  <a:ext uri="{FF2B5EF4-FFF2-40B4-BE49-F238E27FC236}">
                    <a16:creationId xmlns:a16="http://schemas.microsoft.com/office/drawing/2014/main" id="{FA405833-2A15-718F-DEB7-0327D7E94C00}"/>
                  </a:ext>
                </a:extLst>
              </p:cNvPr>
              <p:cNvSpPr txBox="1"/>
              <p:nvPr/>
            </p:nvSpPr>
            <p:spPr>
              <a:xfrm>
                <a:off x="2234344" y="4926300"/>
                <a:ext cx="771365" cy="369332"/>
              </a:xfrm>
              <a:prstGeom prst="rect">
                <a:avLst/>
              </a:prstGeom>
              <a:solidFill>
                <a:schemeClr val="bg1"/>
              </a:solidFill>
              <a:effectLst>
                <a:softEdge rad="63500"/>
              </a:effectLst>
            </p:spPr>
            <p:txBody>
              <a:bodyPr wrap="none" rtlCol="0">
                <a:spAutoFit/>
              </a:bodyPr>
              <a:lstStyle/>
              <a:p>
                <a:pPr algn="l"/>
                <a:r>
                  <a:rPr lang="en-US" dirty="0">
                    <a:solidFill>
                      <a:schemeClr val="accent2">
                        <a:lumMod val="75000"/>
                      </a:schemeClr>
                    </a:solidFill>
                    <a:latin typeface="Avenir Light" panose="020B0402020203020204" pitchFamily="34" charset="77"/>
                  </a:rPr>
                  <a:t>Node</a:t>
                </a:r>
              </a:p>
            </p:txBody>
          </p:sp>
        </p:grpSp>
        <p:grpSp>
          <p:nvGrpSpPr>
            <p:cNvPr id="17719" name="Group 17718">
              <a:extLst>
                <a:ext uri="{FF2B5EF4-FFF2-40B4-BE49-F238E27FC236}">
                  <a16:creationId xmlns:a16="http://schemas.microsoft.com/office/drawing/2014/main" id="{2BA023E9-E93A-2856-58E2-1A7B8ED0C854}"/>
                </a:ext>
              </a:extLst>
            </p:cNvPr>
            <p:cNvGrpSpPr/>
            <p:nvPr/>
          </p:nvGrpSpPr>
          <p:grpSpPr>
            <a:xfrm>
              <a:off x="4091362" y="4893011"/>
              <a:ext cx="1140312" cy="1075596"/>
              <a:chOff x="4091362" y="4893011"/>
              <a:chExt cx="1140312" cy="1075596"/>
            </a:xfrm>
          </p:grpSpPr>
          <p:pic>
            <p:nvPicPr>
              <p:cNvPr id="17720" name="Picture 8" descr="Microphone - Free technology icons">
                <a:extLst>
                  <a:ext uri="{FF2B5EF4-FFF2-40B4-BE49-F238E27FC236}">
                    <a16:creationId xmlns:a16="http://schemas.microsoft.com/office/drawing/2014/main" id="{55E89B98-CD96-C30D-D1A7-07C0F1067AD0}"/>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36184" y="5548675"/>
                <a:ext cx="453235" cy="419932"/>
              </a:xfrm>
              <a:prstGeom prst="rect">
                <a:avLst/>
              </a:prstGeom>
              <a:noFill/>
              <a:extLst>
                <a:ext uri="{909E8E84-426E-40DD-AFC4-6F175D3DCCD1}">
                  <a14:hiddenFill xmlns:a14="http://schemas.microsoft.com/office/drawing/2010/main">
                    <a:solidFill>
                      <a:srgbClr val="FFFFFF"/>
                    </a:solidFill>
                  </a14:hiddenFill>
                </a:ext>
              </a:extLst>
            </p:spPr>
          </p:pic>
          <p:sp>
            <p:nvSpPr>
              <p:cNvPr id="17721" name="TextBox 17720">
                <a:extLst>
                  <a:ext uri="{FF2B5EF4-FFF2-40B4-BE49-F238E27FC236}">
                    <a16:creationId xmlns:a16="http://schemas.microsoft.com/office/drawing/2014/main" id="{25F84777-B201-1C02-E360-F7B3A726E653}"/>
                  </a:ext>
                </a:extLst>
              </p:cNvPr>
              <p:cNvSpPr txBox="1"/>
              <p:nvPr/>
            </p:nvSpPr>
            <p:spPr>
              <a:xfrm>
                <a:off x="4091362" y="4893011"/>
                <a:ext cx="1140312" cy="369332"/>
              </a:xfrm>
              <a:prstGeom prst="rect">
                <a:avLst/>
              </a:prstGeom>
              <a:solidFill>
                <a:schemeClr val="bg1"/>
              </a:solidFill>
              <a:effectLst>
                <a:softEdge rad="63500"/>
              </a:effectLst>
            </p:spPr>
            <p:txBody>
              <a:bodyPr wrap="none" rtlCol="0">
                <a:spAutoFit/>
              </a:bodyPr>
              <a:lstStyle/>
              <a:p>
                <a:pPr algn="l"/>
                <a:r>
                  <a:rPr lang="en-US" dirty="0">
                    <a:solidFill>
                      <a:schemeClr val="accent1">
                        <a:lumMod val="75000"/>
                      </a:schemeClr>
                    </a:solidFill>
                    <a:latin typeface="Avenir Light" panose="020B0402020203020204" pitchFamily="34" charset="77"/>
                  </a:rPr>
                  <a:t>Antinode</a:t>
                </a:r>
              </a:p>
            </p:txBody>
          </p:sp>
        </p:grpSp>
      </p:grpSp>
      <p:sp>
        <p:nvSpPr>
          <p:cNvPr id="2" name="Date Placeholder 1">
            <a:extLst>
              <a:ext uri="{FF2B5EF4-FFF2-40B4-BE49-F238E27FC236}">
                <a16:creationId xmlns:a16="http://schemas.microsoft.com/office/drawing/2014/main" id="{C960EF77-4578-4A68-F968-9114E69093F6}"/>
              </a:ext>
            </a:extLst>
          </p:cNvPr>
          <p:cNvSpPr>
            <a:spLocks noGrp="1"/>
          </p:cNvSpPr>
          <p:nvPr>
            <p:ph type="dt" sz="half" idx="10"/>
          </p:nvPr>
        </p:nvSpPr>
        <p:spPr/>
        <p:txBody>
          <a:bodyPr/>
          <a:lstStyle/>
          <a:p>
            <a:fld id="{1461C4E8-FCA5-6846-B87F-822F8788A01D}" type="datetime1">
              <a:rPr lang="en-US" smtClean="0"/>
              <a:t>5/10/23</a:t>
            </a:fld>
            <a:endParaRPr lang="en-US"/>
          </a:p>
        </p:txBody>
      </p:sp>
      <p:sp>
        <p:nvSpPr>
          <p:cNvPr id="3" name="Slide Number Placeholder 2">
            <a:extLst>
              <a:ext uri="{FF2B5EF4-FFF2-40B4-BE49-F238E27FC236}">
                <a16:creationId xmlns:a16="http://schemas.microsoft.com/office/drawing/2014/main" id="{594AF343-78C5-CA75-198F-0A28F6C968C6}"/>
              </a:ext>
            </a:extLst>
          </p:cNvPr>
          <p:cNvSpPr>
            <a:spLocks noGrp="1"/>
          </p:cNvSpPr>
          <p:nvPr>
            <p:ph type="sldNum" sz="quarter" idx="12"/>
          </p:nvPr>
        </p:nvSpPr>
        <p:spPr/>
        <p:txBody>
          <a:bodyPr/>
          <a:lstStyle/>
          <a:p>
            <a:fld id="{B9AA8E4F-4E37-A645-924F-A3490AA4C4C1}" type="slidenum">
              <a:rPr lang="en-US" smtClean="0"/>
              <a:t>35</a:t>
            </a:fld>
            <a:endParaRPr lang="en-US"/>
          </a:p>
        </p:txBody>
      </p:sp>
      <p:sp>
        <p:nvSpPr>
          <p:cNvPr id="4" name="TextBox 3">
            <a:extLst>
              <a:ext uri="{FF2B5EF4-FFF2-40B4-BE49-F238E27FC236}">
                <a16:creationId xmlns:a16="http://schemas.microsoft.com/office/drawing/2014/main" id="{C4B5C8B1-CE1B-6DBC-70DD-2591338CD1DA}"/>
              </a:ext>
            </a:extLst>
          </p:cNvPr>
          <p:cNvSpPr txBox="1"/>
          <p:nvPr/>
        </p:nvSpPr>
        <p:spPr>
          <a:xfrm>
            <a:off x="10004740" y="119041"/>
            <a:ext cx="1327608" cy="369332"/>
          </a:xfrm>
          <a:prstGeom prst="rect">
            <a:avLst/>
          </a:prstGeom>
          <a:noFill/>
        </p:spPr>
        <p:txBody>
          <a:bodyPr wrap="none" rtlCol="0">
            <a:spAutoFit/>
          </a:bodyPr>
          <a:lstStyle/>
          <a:p>
            <a:pPr algn="l"/>
            <a:r>
              <a:rPr lang="en-US" dirty="0">
                <a:latin typeface="Avenir Light" panose="020B0402020203020204" pitchFamily="34" charset="77"/>
              </a:rPr>
              <a:t>Conclusion</a:t>
            </a:r>
          </a:p>
        </p:txBody>
      </p:sp>
      <p:grpSp>
        <p:nvGrpSpPr>
          <p:cNvPr id="15" name="Group 14">
            <a:extLst>
              <a:ext uri="{FF2B5EF4-FFF2-40B4-BE49-F238E27FC236}">
                <a16:creationId xmlns:a16="http://schemas.microsoft.com/office/drawing/2014/main" id="{C299F69C-8B5C-9BE2-5B67-9838A0686FAD}"/>
              </a:ext>
            </a:extLst>
          </p:cNvPr>
          <p:cNvGrpSpPr/>
          <p:nvPr/>
        </p:nvGrpSpPr>
        <p:grpSpPr>
          <a:xfrm>
            <a:off x="6752758" y="3894182"/>
            <a:ext cx="2197100" cy="2903009"/>
            <a:chOff x="6752758" y="3894182"/>
            <a:chExt cx="2197100" cy="2903009"/>
          </a:xfrm>
        </p:grpSpPr>
        <p:grpSp>
          <p:nvGrpSpPr>
            <p:cNvPr id="17680" name="Group 17679">
              <a:extLst>
                <a:ext uri="{FF2B5EF4-FFF2-40B4-BE49-F238E27FC236}">
                  <a16:creationId xmlns:a16="http://schemas.microsoft.com/office/drawing/2014/main" id="{8C4EF6DB-E19E-EA33-F9D0-047E17EB74E9}"/>
                </a:ext>
              </a:extLst>
            </p:cNvPr>
            <p:cNvGrpSpPr/>
            <p:nvPr/>
          </p:nvGrpSpPr>
          <p:grpSpPr>
            <a:xfrm>
              <a:off x="6752758" y="4041346"/>
              <a:ext cx="2197100" cy="2380061"/>
              <a:chOff x="6752758" y="4112786"/>
              <a:chExt cx="2197100" cy="2380061"/>
            </a:xfrm>
          </p:grpSpPr>
          <p:grpSp>
            <p:nvGrpSpPr>
              <p:cNvPr id="17637" name="Group 17636">
                <a:extLst>
                  <a:ext uri="{FF2B5EF4-FFF2-40B4-BE49-F238E27FC236}">
                    <a16:creationId xmlns:a16="http://schemas.microsoft.com/office/drawing/2014/main" id="{82901635-0E01-3227-06B8-AADB649AF4C7}"/>
                  </a:ext>
                </a:extLst>
              </p:cNvPr>
              <p:cNvGrpSpPr/>
              <p:nvPr/>
            </p:nvGrpSpPr>
            <p:grpSpPr>
              <a:xfrm>
                <a:off x="6752758" y="5463472"/>
                <a:ext cx="2197099" cy="1029375"/>
                <a:chOff x="8534098" y="3584343"/>
                <a:chExt cx="2197099" cy="1029375"/>
              </a:xfrm>
            </p:grpSpPr>
            <p:grpSp>
              <p:nvGrpSpPr>
                <p:cNvPr id="17654" name="Group 218">
                  <a:extLst>
                    <a:ext uri="{FF2B5EF4-FFF2-40B4-BE49-F238E27FC236}">
                      <a16:creationId xmlns:a16="http://schemas.microsoft.com/office/drawing/2014/main" id="{CF09B5B3-F950-82FF-F337-1ED967AD568B}"/>
                    </a:ext>
                  </a:extLst>
                </p:cNvPr>
                <p:cNvGrpSpPr>
                  <a:grpSpLocks/>
                </p:cNvGrpSpPr>
                <p:nvPr/>
              </p:nvGrpSpPr>
              <p:grpSpPr bwMode="auto">
                <a:xfrm rot="5400000">
                  <a:off x="9359604" y="3355967"/>
                  <a:ext cx="152400" cy="762000"/>
                  <a:chOff x="5280" y="1200"/>
                  <a:chExt cx="96" cy="480"/>
                </a:xfrm>
              </p:grpSpPr>
              <p:sp>
                <p:nvSpPr>
                  <p:cNvPr id="17675" name="Line 106">
                    <a:extLst>
                      <a:ext uri="{FF2B5EF4-FFF2-40B4-BE49-F238E27FC236}">
                        <a16:creationId xmlns:a16="http://schemas.microsoft.com/office/drawing/2014/main" id="{806A7AD8-4667-A349-4EEA-A6180F386C22}"/>
                      </a:ext>
                    </a:extLst>
                  </p:cNvPr>
                  <p:cNvSpPr>
                    <a:spLocks noChangeAspect="1" noChangeShapeType="1"/>
                  </p:cNvSpPr>
                  <p:nvPr/>
                </p:nvSpPr>
                <p:spPr bwMode="auto">
                  <a:xfrm>
                    <a:off x="5328" y="1200"/>
                    <a:ext cx="0" cy="192"/>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7676" name="Line 107">
                    <a:extLst>
                      <a:ext uri="{FF2B5EF4-FFF2-40B4-BE49-F238E27FC236}">
                        <a16:creationId xmlns:a16="http://schemas.microsoft.com/office/drawing/2014/main" id="{9DDCA9BE-0267-E5D6-C2BE-75C8BFB26A81}"/>
                      </a:ext>
                    </a:extLst>
                  </p:cNvPr>
                  <p:cNvSpPr>
                    <a:spLocks noChangeAspect="1" noChangeShapeType="1"/>
                  </p:cNvSpPr>
                  <p:nvPr/>
                </p:nvSpPr>
                <p:spPr bwMode="auto">
                  <a:xfrm>
                    <a:off x="5280" y="1392"/>
                    <a:ext cx="96"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7677" name="Freeform 17676">
                    <a:extLst>
                      <a:ext uri="{FF2B5EF4-FFF2-40B4-BE49-F238E27FC236}">
                        <a16:creationId xmlns:a16="http://schemas.microsoft.com/office/drawing/2014/main" id="{954806E9-CB51-2158-C788-2728BF942FB0}"/>
                      </a:ext>
                    </a:extLst>
                  </p:cNvPr>
                  <p:cNvSpPr>
                    <a:spLocks noChangeAspect="1"/>
                  </p:cNvSpPr>
                  <p:nvPr/>
                </p:nvSpPr>
                <p:spPr bwMode="auto">
                  <a:xfrm>
                    <a:off x="5280" y="1392"/>
                    <a:ext cx="96" cy="96"/>
                  </a:xfrm>
                  <a:custGeom>
                    <a:avLst/>
                    <a:gdLst>
                      <a:gd name="T0" fmla="*/ 16 w 288"/>
                      <a:gd name="T1" fmla="*/ 0 h 240"/>
                      <a:gd name="T2" fmla="*/ 0 w 288"/>
                      <a:gd name="T3" fmla="*/ 38 h 240"/>
                      <a:gd name="T4" fmla="*/ 32 w 288"/>
                      <a:gd name="T5" fmla="*/ 38 h 240"/>
                      <a:gd name="T6" fmla="*/ 16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144" y="0"/>
                        </a:moveTo>
                        <a:lnTo>
                          <a:pt x="0" y="240"/>
                        </a:lnTo>
                        <a:lnTo>
                          <a:pt x="288" y="240"/>
                        </a:lnTo>
                        <a:lnTo>
                          <a:pt x="144" y="0"/>
                        </a:lnTo>
                        <a:close/>
                      </a:path>
                    </a:pathLst>
                  </a:custGeom>
                  <a:solidFill>
                    <a:schemeClr val="tx1"/>
                  </a:solidFill>
                  <a:ln w="22225" cmpd="sng">
                    <a:solidFill>
                      <a:schemeClr val="tx1"/>
                    </a:solidFill>
                    <a:round/>
                    <a:headEnd/>
                    <a:tailEnd/>
                  </a:ln>
                </p:spPr>
                <p:txBody>
                  <a:bodyPr/>
                  <a:lstStyle/>
                  <a:p>
                    <a:endParaRPr lang="en-US" sz="1000"/>
                  </a:p>
                </p:txBody>
              </p:sp>
              <p:sp>
                <p:nvSpPr>
                  <p:cNvPr id="17678" name="Line 109">
                    <a:extLst>
                      <a:ext uri="{FF2B5EF4-FFF2-40B4-BE49-F238E27FC236}">
                        <a16:creationId xmlns:a16="http://schemas.microsoft.com/office/drawing/2014/main" id="{207B5E49-2579-BC9C-DD42-5401F549AFDA}"/>
                      </a:ext>
                    </a:extLst>
                  </p:cNvPr>
                  <p:cNvSpPr>
                    <a:spLocks noChangeAspect="1" noChangeShapeType="1"/>
                  </p:cNvSpPr>
                  <p:nvPr/>
                </p:nvSpPr>
                <p:spPr bwMode="auto">
                  <a:xfrm>
                    <a:off x="5328" y="1488"/>
                    <a:ext cx="0" cy="192"/>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grpSp>
            <p:grpSp>
              <p:nvGrpSpPr>
                <p:cNvPr id="17655" name="Group 218">
                  <a:extLst>
                    <a:ext uri="{FF2B5EF4-FFF2-40B4-BE49-F238E27FC236}">
                      <a16:creationId xmlns:a16="http://schemas.microsoft.com/office/drawing/2014/main" id="{9AA3056D-FC4B-EC1C-AC5B-E7431A1CF2F5}"/>
                    </a:ext>
                  </a:extLst>
                </p:cNvPr>
                <p:cNvGrpSpPr>
                  <a:grpSpLocks/>
                </p:cNvGrpSpPr>
                <p:nvPr/>
              </p:nvGrpSpPr>
              <p:grpSpPr bwMode="auto">
                <a:xfrm rot="10800000">
                  <a:off x="9740605" y="3736967"/>
                  <a:ext cx="152400" cy="762000"/>
                  <a:chOff x="5280" y="1200"/>
                  <a:chExt cx="96" cy="480"/>
                </a:xfrm>
              </p:grpSpPr>
              <p:sp>
                <p:nvSpPr>
                  <p:cNvPr id="17671" name="Line 106">
                    <a:extLst>
                      <a:ext uri="{FF2B5EF4-FFF2-40B4-BE49-F238E27FC236}">
                        <a16:creationId xmlns:a16="http://schemas.microsoft.com/office/drawing/2014/main" id="{E8169288-2FE6-326E-5679-004332EBC9CD}"/>
                      </a:ext>
                    </a:extLst>
                  </p:cNvPr>
                  <p:cNvSpPr>
                    <a:spLocks noChangeAspect="1" noChangeShapeType="1"/>
                  </p:cNvSpPr>
                  <p:nvPr/>
                </p:nvSpPr>
                <p:spPr bwMode="auto">
                  <a:xfrm>
                    <a:off x="5328" y="1200"/>
                    <a:ext cx="0" cy="192"/>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7672" name="Line 107">
                    <a:extLst>
                      <a:ext uri="{FF2B5EF4-FFF2-40B4-BE49-F238E27FC236}">
                        <a16:creationId xmlns:a16="http://schemas.microsoft.com/office/drawing/2014/main" id="{62B4806F-33F4-3795-2DCF-9F366C484C90}"/>
                      </a:ext>
                    </a:extLst>
                  </p:cNvPr>
                  <p:cNvSpPr>
                    <a:spLocks noChangeAspect="1" noChangeShapeType="1"/>
                  </p:cNvSpPr>
                  <p:nvPr/>
                </p:nvSpPr>
                <p:spPr bwMode="auto">
                  <a:xfrm>
                    <a:off x="5280" y="1392"/>
                    <a:ext cx="96"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7673" name="Freeform 17672">
                    <a:extLst>
                      <a:ext uri="{FF2B5EF4-FFF2-40B4-BE49-F238E27FC236}">
                        <a16:creationId xmlns:a16="http://schemas.microsoft.com/office/drawing/2014/main" id="{BAE6C1E4-B918-601F-9A67-99C335EE153B}"/>
                      </a:ext>
                    </a:extLst>
                  </p:cNvPr>
                  <p:cNvSpPr>
                    <a:spLocks noChangeAspect="1"/>
                  </p:cNvSpPr>
                  <p:nvPr/>
                </p:nvSpPr>
                <p:spPr bwMode="auto">
                  <a:xfrm>
                    <a:off x="5280" y="1392"/>
                    <a:ext cx="96" cy="96"/>
                  </a:xfrm>
                  <a:custGeom>
                    <a:avLst/>
                    <a:gdLst>
                      <a:gd name="T0" fmla="*/ 16 w 288"/>
                      <a:gd name="T1" fmla="*/ 0 h 240"/>
                      <a:gd name="T2" fmla="*/ 0 w 288"/>
                      <a:gd name="T3" fmla="*/ 38 h 240"/>
                      <a:gd name="T4" fmla="*/ 32 w 288"/>
                      <a:gd name="T5" fmla="*/ 38 h 240"/>
                      <a:gd name="T6" fmla="*/ 16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144" y="0"/>
                        </a:moveTo>
                        <a:lnTo>
                          <a:pt x="0" y="240"/>
                        </a:lnTo>
                        <a:lnTo>
                          <a:pt x="288" y="240"/>
                        </a:lnTo>
                        <a:lnTo>
                          <a:pt x="144" y="0"/>
                        </a:lnTo>
                        <a:close/>
                      </a:path>
                    </a:pathLst>
                  </a:custGeom>
                  <a:solidFill>
                    <a:schemeClr val="tx1"/>
                  </a:solidFill>
                  <a:ln w="22225" cmpd="sng">
                    <a:solidFill>
                      <a:schemeClr val="tx1"/>
                    </a:solidFill>
                    <a:round/>
                    <a:headEnd/>
                    <a:tailEnd/>
                  </a:ln>
                </p:spPr>
                <p:txBody>
                  <a:bodyPr/>
                  <a:lstStyle/>
                  <a:p>
                    <a:endParaRPr lang="en-US" sz="1000"/>
                  </a:p>
                </p:txBody>
              </p:sp>
              <p:sp>
                <p:nvSpPr>
                  <p:cNvPr id="17674" name="Line 109">
                    <a:extLst>
                      <a:ext uri="{FF2B5EF4-FFF2-40B4-BE49-F238E27FC236}">
                        <a16:creationId xmlns:a16="http://schemas.microsoft.com/office/drawing/2014/main" id="{78F9465E-0DA6-7C1B-A410-88A823113A48}"/>
                      </a:ext>
                    </a:extLst>
                  </p:cNvPr>
                  <p:cNvSpPr>
                    <a:spLocks noChangeAspect="1" noChangeShapeType="1"/>
                  </p:cNvSpPr>
                  <p:nvPr/>
                </p:nvSpPr>
                <p:spPr bwMode="auto">
                  <a:xfrm>
                    <a:off x="5328" y="1488"/>
                    <a:ext cx="0" cy="192"/>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grpSp>
            <p:grpSp>
              <p:nvGrpSpPr>
                <p:cNvPr id="17656" name="Group 17655">
                  <a:extLst>
                    <a:ext uri="{FF2B5EF4-FFF2-40B4-BE49-F238E27FC236}">
                      <a16:creationId xmlns:a16="http://schemas.microsoft.com/office/drawing/2014/main" id="{BCC2BBC0-0E39-9414-A690-AFD021AAEC6A}"/>
                    </a:ext>
                  </a:extLst>
                </p:cNvPr>
                <p:cNvGrpSpPr/>
                <p:nvPr/>
              </p:nvGrpSpPr>
              <p:grpSpPr>
                <a:xfrm>
                  <a:off x="9669186" y="4499418"/>
                  <a:ext cx="304800" cy="114300"/>
                  <a:chOff x="8244289" y="2225749"/>
                  <a:chExt cx="304800" cy="114300"/>
                </a:xfrm>
              </p:grpSpPr>
              <p:sp>
                <p:nvSpPr>
                  <p:cNvPr id="17667" name="Line 99">
                    <a:extLst>
                      <a:ext uri="{FF2B5EF4-FFF2-40B4-BE49-F238E27FC236}">
                        <a16:creationId xmlns:a16="http://schemas.microsoft.com/office/drawing/2014/main" id="{0A736DC2-FDC6-E28B-28F5-87E262FD7990}"/>
                      </a:ext>
                    </a:extLst>
                  </p:cNvPr>
                  <p:cNvSpPr>
                    <a:spLocks noChangeAspect="1" noChangeShapeType="1"/>
                  </p:cNvSpPr>
                  <p:nvPr/>
                </p:nvSpPr>
                <p:spPr bwMode="auto">
                  <a:xfrm>
                    <a:off x="8244289" y="2225749"/>
                    <a:ext cx="3048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7668" name="Line 101">
                    <a:extLst>
                      <a:ext uri="{FF2B5EF4-FFF2-40B4-BE49-F238E27FC236}">
                        <a16:creationId xmlns:a16="http://schemas.microsoft.com/office/drawing/2014/main" id="{1749B9A7-1E87-2239-02D3-D2FA9893AFB1}"/>
                      </a:ext>
                    </a:extLst>
                  </p:cNvPr>
                  <p:cNvSpPr>
                    <a:spLocks noChangeAspect="1" noChangeShapeType="1"/>
                  </p:cNvSpPr>
                  <p:nvPr/>
                </p:nvSpPr>
                <p:spPr bwMode="auto">
                  <a:xfrm>
                    <a:off x="8282389" y="2263849"/>
                    <a:ext cx="2286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7669" name="Line 102">
                    <a:extLst>
                      <a:ext uri="{FF2B5EF4-FFF2-40B4-BE49-F238E27FC236}">
                        <a16:creationId xmlns:a16="http://schemas.microsoft.com/office/drawing/2014/main" id="{FCDB387A-C94A-C08B-49A2-8F6480B09315}"/>
                      </a:ext>
                    </a:extLst>
                  </p:cNvPr>
                  <p:cNvSpPr>
                    <a:spLocks noChangeAspect="1" noChangeShapeType="1"/>
                  </p:cNvSpPr>
                  <p:nvPr/>
                </p:nvSpPr>
                <p:spPr bwMode="auto">
                  <a:xfrm>
                    <a:off x="8320489" y="2301949"/>
                    <a:ext cx="1524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7670" name="Line 103">
                    <a:extLst>
                      <a:ext uri="{FF2B5EF4-FFF2-40B4-BE49-F238E27FC236}">
                        <a16:creationId xmlns:a16="http://schemas.microsoft.com/office/drawing/2014/main" id="{A8EC5F48-41BB-D993-9360-AB46FBD3714F}"/>
                      </a:ext>
                    </a:extLst>
                  </p:cNvPr>
                  <p:cNvSpPr>
                    <a:spLocks noChangeAspect="1" noChangeShapeType="1"/>
                  </p:cNvSpPr>
                  <p:nvPr/>
                </p:nvSpPr>
                <p:spPr bwMode="auto">
                  <a:xfrm>
                    <a:off x="8358589" y="2340049"/>
                    <a:ext cx="762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grpSp>
            <p:grpSp>
              <p:nvGrpSpPr>
                <p:cNvPr id="17657" name="Group 210">
                  <a:extLst>
                    <a:ext uri="{FF2B5EF4-FFF2-40B4-BE49-F238E27FC236}">
                      <a16:creationId xmlns:a16="http://schemas.microsoft.com/office/drawing/2014/main" id="{3BCF28D7-2BB2-6126-0425-D19FCFA5DB06}"/>
                    </a:ext>
                  </a:extLst>
                </p:cNvPr>
                <p:cNvGrpSpPr>
                  <a:grpSpLocks/>
                </p:cNvGrpSpPr>
                <p:nvPr/>
              </p:nvGrpSpPr>
              <p:grpSpPr bwMode="auto">
                <a:xfrm rot="5400000">
                  <a:off x="8753967" y="3364475"/>
                  <a:ext cx="304800" cy="744538"/>
                  <a:chOff x="3216" y="1728"/>
                  <a:chExt cx="192" cy="469"/>
                </a:xfrm>
              </p:grpSpPr>
              <p:sp>
                <p:nvSpPr>
                  <p:cNvPr id="17663" name="Line 8">
                    <a:extLst>
                      <a:ext uri="{FF2B5EF4-FFF2-40B4-BE49-F238E27FC236}">
                        <a16:creationId xmlns:a16="http://schemas.microsoft.com/office/drawing/2014/main" id="{BA88038D-A676-4A05-4D36-821EE87BE638}"/>
                      </a:ext>
                    </a:extLst>
                  </p:cNvPr>
                  <p:cNvSpPr>
                    <a:spLocks noChangeAspect="1" noChangeShapeType="1"/>
                  </p:cNvSpPr>
                  <p:nvPr/>
                </p:nvSpPr>
                <p:spPr bwMode="auto">
                  <a:xfrm>
                    <a:off x="3312" y="1728"/>
                    <a:ext cx="0" cy="216"/>
                  </a:xfrm>
                  <a:prstGeom prst="line">
                    <a:avLst/>
                  </a:prstGeom>
                  <a:noFill/>
                  <a:ln w="22225">
                    <a:solidFill>
                      <a:schemeClr val="tx1"/>
                    </a:solidFill>
                    <a:round/>
                    <a:headEnd type="none"/>
                    <a:tailEnd/>
                  </a:ln>
                  <a:extLst>
                    <a:ext uri="{909E8E84-426E-40DD-AFC4-6F175D3DCCD1}">
                      <a14:hiddenFill xmlns:a14="http://schemas.microsoft.com/office/drawing/2010/main">
                        <a:noFill/>
                      </a14:hiddenFill>
                    </a:ext>
                  </a:extLst>
                </p:spPr>
                <p:txBody>
                  <a:bodyPr/>
                  <a:lstStyle/>
                  <a:p>
                    <a:endParaRPr lang="en-US" sz="1000"/>
                  </a:p>
                </p:txBody>
              </p:sp>
              <p:sp>
                <p:nvSpPr>
                  <p:cNvPr id="17664" name="Line 9">
                    <a:extLst>
                      <a:ext uri="{FF2B5EF4-FFF2-40B4-BE49-F238E27FC236}">
                        <a16:creationId xmlns:a16="http://schemas.microsoft.com/office/drawing/2014/main" id="{44B92E7E-9819-243E-AC3E-7E384FF1441F}"/>
                      </a:ext>
                    </a:extLst>
                  </p:cNvPr>
                  <p:cNvSpPr>
                    <a:spLocks noChangeAspect="1" noChangeShapeType="1"/>
                  </p:cNvSpPr>
                  <p:nvPr/>
                </p:nvSpPr>
                <p:spPr bwMode="auto">
                  <a:xfrm>
                    <a:off x="3312" y="1992"/>
                    <a:ext cx="0" cy="205"/>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7665" name="Line 10">
                    <a:extLst>
                      <a:ext uri="{FF2B5EF4-FFF2-40B4-BE49-F238E27FC236}">
                        <a16:creationId xmlns:a16="http://schemas.microsoft.com/office/drawing/2014/main" id="{578FBB4F-39DA-3ADB-5F64-A1C7C204F49D}"/>
                      </a:ext>
                    </a:extLst>
                  </p:cNvPr>
                  <p:cNvSpPr>
                    <a:spLocks noChangeAspect="1" noChangeShapeType="1"/>
                  </p:cNvSpPr>
                  <p:nvPr/>
                </p:nvSpPr>
                <p:spPr bwMode="auto">
                  <a:xfrm>
                    <a:off x="3216" y="1944"/>
                    <a:ext cx="192"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7666" name="Line 11">
                    <a:extLst>
                      <a:ext uri="{FF2B5EF4-FFF2-40B4-BE49-F238E27FC236}">
                        <a16:creationId xmlns:a16="http://schemas.microsoft.com/office/drawing/2014/main" id="{1E6FC64E-53B6-0AC8-A0DB-293C49DE6E2C}"/>
                      </a:ext>
                    </a:extLst>
                  </p:cNvPr>
                  <p:cNvSpPr>
                    <a:spLocks noChangeAspect="1" noChangeShapeType="1"/>
                  </p:cNvSpPr>
                  <p:nvPr/>
                </p:nvSpPr>
                <p:spPr bwMode="auto">
                  <a:xfrm>
                    <a:off x="3216" y="1992"/>
                    <a:ext cx="192"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grpSp>
            <p:grpSp>
              <p:nvGrpSpPr>
                <p:cNvPr id="17658" name="Group 210">
                  <a:extLst>
                    <a:ext uri="{FF2B5EF4-FFF2-40B4-BE49-F238E27FC236}">
                      <a16:creationId xmlns:a16="http://schemas.microsoft.com/office/drawing/2014/main" id="{F909C0A0-621D-0938-7D4F-B9D832E5715E}"/>
                    </a:ext>
                  </a:extLst>
                </p:cNvPr>
                <p:cNvGrpSpPr>
                  <a:grpSpLocks/>
                </p:cNvGrpSpPr>
                <p:nvPr/>
              </p:nvGrpSpPr>
              <p:grpSpPr bwMode="auto">
                <a:xfrm rot="5400000">
                  <a:off x="10119216" y="3277161"/>
                  <a:ext cx="304800" cy="919163"/>
                  <a:chOff x="3216" y="1629"/>
                  <a:chExt cx="192" cy="579"/>
                </a:xfrm>
              </p:grpSpPr>
              <p:sp>
                <p:nvSpPr>
                  <p:cNvPr id="17659" name="Line 8">
                    <a:extLst>
                      <a:ext uri="{FF2B5EF4-FFF2-40B4-BE49-F238E27FC236}">
                        <a16:creationId xmlns:a16="http://schemas.microsoft.com/office/drawing/2014/main" id="{738C1286-6EFE-291D-8522-7B35A3296E1A}"/>
                      </a:ext>
                    </a:extLst>
                  </p:cNvPr>
                  <p:cNvSpPr>
                    <a:spLocks noChangeAspect="1" noChangeShapeType="1"/>
                  </p:cNvSpPr>
                  <p:nvPr/>
                </p:nvSpPr>
                <p:spPr bwMode="auto">
                  <a:xfrm>
                    <a:off x="3312" y="1629"/>
                    <a:ext cx="0" cy="315"/>
                  </a:xfrm>
                  <a:prstGeom prst="line">
                    <a:avLst/>
                  </a:prstGeom>
                  <a:noFill/>
                  <a:ln w="22225">
                    <a:solidFill>
                      <a:schemeClr val="tx1"/>
                    </a:solidFill>
                    <a:round/>
                    <a:headEnd type="none"/>
                    <a:tailEnd/>
                  </a:ln>
                  <a:extLst>
                    <a:ext uri="{909E8E84-426E-40DD-AFC4-6F175D3DCCD1}">
                      <a14:hiddenFill xmlns:a14="http://schemas.microsoft.com/office/drawing/2010/main">
                        <a:noFill/>
                      </a14:hiddenFill>
                    </a:ext>
                  </a:extLst>
                </p:spPr>
                <p:txBody>
                  <a:bodyPr/>
                  <a:lstStyle/>
                  <a:p>
                    <a:endParaRPr lang="en-US" sz="1000"/>
                  </a:p>
                </p:txBody>
              </p:sp>
              <p:sp>
                <p:nvSpPr>
                  <p:cNvPr id="17660" name="Line 9">
                    <a:extLst>
                      <a:ext uri="{FF2B5EF4-FFF2-40B4-BE49-F238E27FC236}">
                        <a16:creationId xmlns:a16="http://schemas.microsoft.com/office/drawing/2014/main" id="{1C98C565-51E7-77C4-2956-039EBC95AD78}"/>
                      </a:ext>
                    </a:extLst>
                  </p:cNvPr>
                  <p:cNvSpPr>
                    <a:spLocks noChangeAspect="1" noChangeShapeType="1"/>
                  </p:cNvSpPr>
                  <p:nvPr/>
                </p:nvSpPr>
                <p:spPr bwMode="auto">
                  <a:xfrm>
                    <a:off x="3312" y="1992"/>
                    <a:ext cx="0" cy="216"/>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7661" name="Line 10">
                    <a:extLst>
                      <a:ext uri="{FF2B5EF4-FFF2-40B4-BE49-F238E27FC236}">
                        <a16:creationId xmlns:a16="http://schemas.microsoft.com/office/drawing/2014/main" id="{55BE8C93-BC2A-CD16-3B97-6F4B357069B6}"/>
                      </a:ext>
                    </a:extLst>
                  </p:cNvPr>
                  <p:cNvSpPr>
                    <a:spLocks noChangeAspect="1" noChangeShapeType="1"/>
                  </p:cNvSpPr>
                  <p:nvPr/>
                </p:nvSpPr>
                <p:spPr bwMode="auto">
                  <a:xfrm>
                    <a:off x="3216" y="1944"/>
                    <a:ext cx="192"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7662" name="Line 11">
                    <a:extLst>
                      <a:ext uri="{FF2B5EF4-FFF2-40B4-BE49-F238E27FC236}">
                        <a16:creationId xmlns:a16="http://schemas.microsoft.com/office/drawing/2014/main" id="{5BC869E6-DB19-92C8-7C51-FB21B5C55ED1}"/>
                      </a:ext>
                    </a:extLst>
                  </p:cNvPr>
                  <p:cNvSpPr>
                    <a:spLocks noChangeAspect="1" noChangeShapeType="1"/>
                  </p:cNvSpPr>
                  <p:nvPr/>
                </p:nvSpPr>
                <p:spPr bwMode="auto">
                  <a:xfrm>
                    <a:off x="3216" y="1992"/>
                    <a:ext cx="192"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grpSp>
          </p:grpSp>
          <p:grpSp>
            <p:nvGrpSpPr>
              <p:cNvPr id="17595" name="Group 17594">
                <a:extLst>
                  <a:ext uri="{FF2B5EF4-FFF2-40B4-BE49-F238E27FC236}">
                    <a16:creationId xmlns:a16="http://schemas.microsoft.com/office/drawing/2014/main" id="{32F1ACA1-8D5A-4B05-E5C1-AEABD4C53823}"/>
                  </a:ext>
                </a:extLst>
              </p:cNvPr>
              <p:cNvGrpSpPr/>
              <p:nvPr/>
            </p:nvGrpSpPr>
            <p:grpSpPr>
              <a:xfrm>
                <a:off x="6752759" y="4112786"/>
                <a:ext cx="2197099" cy="1029375"/>
                <a:chOff x="8534098" y="3584343"/>
                <a:chExt cx="2197099" cy="1029375"/>
              </a:xfrm>
            </p:grpSpPr>
            <p:grpSp>
              <p:nvGrpSpPr>
                <p:cNvPr id="17612" name="Group 218">
                  <a:extLst>
                    <a:ext uri="{FF2B5EF4-FFF2-40B4-BE49-F238E27FC236}">
                      <a16:creationId xmlns:a16="http://schemas.microsoft.com/office/drawing/2014/main" id="{0D459F7C-798D-3CC6-BC35-4D0E9703C4D3}"/>
                    </a:ext>
                  </a:extLst>
                </p:cNvPr>
                <p:cNvGrpSpPr>
                  <a:grpSpLocks/>
                </p:cNvGrpSpPr>
                <p:nvPr/>
              </p:nvGrpSpPr>
              <p:grpSpPr bwMode="auto">
                <a:xfrm rot="5400000">
                  <a:off x="9359604" y="3355967"/>
                  <a:ext cx="152400" cy="762000"/>
                  <a:chOff x="5280" y="1200"/>
                  <a:chExt cx="96" cy="480"/>
                </a:xfrm>
              </p:grpSpPr>
              <p:sp>
                <p:nvSpPr>
                  <p:cNvPr id="17633" name="Line 106">
                    <a:extLst>
                      <a:ext uri="{FF2B5EF4-FFF2-40B4-BE49-F238E27FC236}">
                        <a16:creationId xmlns:a16="http://schemas.microsoft.com/office/drawing/2014/main" id="{BDC625E8-BB20-74CB-571B-189581E246F4}"/>
                      </a:ext>
                    </a:extLst>
                  </p:cNvPr>
                  <p:cNvSpPr>
                    <a:spLocks noChangeAspect="1" noChangeShapeType="1"/>
                  </p:cNvSpPr>
                  <p:nvPr/>
                </p:nvSpPr>
                <p:spPr bwMode="auto">
                  <a:xfrm>
                    <a:off x="5328" y="1200"/>
                    <a:ext cx="0" cy="192"/>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7634" name="Line 107">
                    <a:extLst>
                      <a:ext uri="{FF2B5EF4-FFF2-40B4-BE49-F238E27FC236}">
                        <a16:creationId xmlns:a16="http://schemas.microsoft.com/office/drawing/2014/main" id="{5A65AA2F-21B3-DC79-21AF-79C8FC6EA675}"/>
                      </a:ext>
                    </a:extLst>
                  </p:cNvPr>
                  <p:cNvSpPr>
                    <a:spLocks noChangeAspect="1" noChangeShapeType="1"/>
                  </p:cNvSpPr>
                  <p:nvPr/>
                </p:nvSpPr>
                <p:spPr bwMode="auto">
                  <a:xfrm>
                    <a:off x="5280" y="1392"/>
                    <a:ext cx="96"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7635" name="Freeform 17634">
                    <a:extLst>
                      <a:ext uri="{FF2B5EF4-FFF2-40B4-BE49-F238E27FC236}">
                        <a16:creationId xmlns:a16="http://schemas.microsoft.com/office/drawing/2014/main" id="{BD6A3CA3-AD44-B3B3-F974-DAB65E7BF426}"/>
                      </a:ext>
                    </a:extLst>
                  </p:cNvPr>
                  <p:cNvSpPr>
                    <a:spLocks noChangeAspect="1"/>
                  </p:cNvSpPr>
                  <p:nvPr/>
                </p:nvSpPr>
                <p:spPr bwMode="auto">
                  <a:xfrm>
                    <a:off x="5280" y="1392"/>
                    <a:ext cx="96" cy="96"/>
                  </a:xfrm>
                  <a:custGeom>
                    <a:avLst/>
                    <a:gdLst>
                      <a:gd name="T0" fmla="*/ 16 w 288"/>
                      <a:gd name="T1" fmla="*/ 0 h 240"/>
                      <a:gd name="T2" fmla="*/ 0 w 288"/>
                      <a:gd name="T3" fmla="*/ 38 h 240"/>
                      <a:gd name="T4" fmla="*/ 32 w 288"/>
                      <a:gd name="T5" fmla="*/ 38 h 240"/>
                      <a:gd name="T6" fmla="*/ 16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144" y="0"/>
                        </a:moveTo>
                        <a:lnTo>
                          <a:pt x="0" y="240"/>
                        </a:lnTo>
                        <a:lnTo>
                          <a:pt x="288" y="240"/>
                        </a:lnTo>
                        <a:lnTo>
                          <a:pt x="144" y="0"/>
                        </a:lnTo>
                        <a:close/>
                      </a:path>
                    </a:pathLst>
                  </a:custGeom>
                  <a:solidFill>
                    <a:schemeClr val="tx1"/>
                  </a:solidFill>
                  <a:ln w="22225" cmpd="sng">
                    <a:solidFill>
                      <a:schemeClr val="tx1"/>
                    </a:solidFill>
                    <a:round/>
                    <a:headEnd/>
                    <a:tailEnd/>
                  </a:ln>
                </p:spPr>
                <p:txBody>
                  <a:bodyPr/>
                  <a:lstStyle/>
                  <a:p>
                    <a:endParaRPr lang="en-US" sz="1000"/>
                  </a:p>
                </p:txBody>
              </p:sp>
              <p:sp>
                <p:nvSpPr>
                  <p:cNvPr id="17636" name="Line 109">
                    <a:extLst>
                      <a:ext uri="{FF2B5EF4-FFF2-40B4-BE49-F238E27FC236}">
                        <a16:creationId xmlns:a16="http://schemas.microsoft.com/office/drawing/2014/main" id="{2C896225-4846-ED2E-4094-B34CE106D5AE}"/>
                      </a:ext>
                    </a:extLst>
                  </p:cNvPr>
                  <p:cNvSpPr>
                    <a:spLocks noChangeAspect="1" noChangeShapeType="1"/>
                  </p:cNvSpPr>
                  <p:nvPr/>
                </p:nvSpPr>
                <p:spPr bwMode="auto">
                  <a:xfrm>
                    <a:off x="5328" y="1488"/>
                    <a:ext cx="0" cy="192"/>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grpSp>
            <p:grpSp>
              <p:nvGrpSpPr>
                <p:cNvPr id="17613" name="Group 218">
                  <a:extLst>
                    <a:ext uri="{FF2B5EF4-FFF2-40B4-BE49-F238E27FC236}">
                      <a16:creationId xmlns:a16="http://schemas.microsoft.com/office/drawing/2014/main" id="{045AC037-E5BF-BBED-430B-8E9F46CB2FD9}"/>
                    </a:ext>
                  </a:extLst>
                </p:cNvPr>
                <p:cNvGrpSpPr>
                  <a:grpSpLocks/>
                </p:cNvGrpSpPr>
                <p:nvPr/>
              </p:nvGrpSpPr>
              <p:grpSpPr bwMode="auto">
                <a:xfrm rot="10800000">
                  <a:off x="9740605" y="3736967"/>
                  <a:ext cx="152400" cy="762000"/>
                  <a:chOff x="5280" y="1200"/>
                  <a:chExt cx="96" cy="480"/>
                </a:xfrm>
              </p:grpSpPr>
              <p:sp>
                <p:nvSpPr>
                  <p:cNvPr id="17629" name="Line 106">
                    <a:extLst>
                      <a:ext uri="{FF2B5EF4-FFF2-40B4-BE49-F238E27FC236}">
                        <a16:creationId xmlns:a16="http://schemas.microsoft.com/office/drawing/2014/main" id="{EFBF65BA-2026-B3A0-8B05-FBA656DF560C}"/>
                      </a:ext>
                    </a:extLst>
                  </p:cNvPr>
                  <p:cNvSpPr>
                    <a:spLocks noChangeAspect="1" noChangeShapeType="1"/>
                  </p:cNvSpPr>
                  <p:nvPr/>
                </p:nvSpPr>
                <p:spPr bwMode="auto">
                  <a:xfrm>
                    <a:off x="5328" y="1200"/>
                    <a:ext cx="0" cy="192"/>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7630" name="Line 107">
                    <a:extLst>
                      <a:ext uri="{FF2B5EF4-FFF2-40B4-BE49-F238E27FC236}">
                        <a16:creationId xmlns:a16="http://schemas.microsoft.com/office/drawing/2014/main" id="{E4BC82F6-BA25-86BA-D1FF-1C6D7F33AC71}"/>
                      </a:ext>
                    </a:extLst>
                  </p:cNvPr>
                  <p:cNvSpPr>
                    <a:spLocks noChangeAspect="1" noChangeShapeType="1"/>
                  </p:cNvSpPr>
                  <p:nvPr/>
                </p:nvSpPr>
                <p:spPr bwMode="auto">
                  <a:xfrm>
                    <a:off x="5280" y="1392"/>
                    <a:ext cx="96"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7631" name="Freeform 17630">
                    <a:extLst>
                      <a:ext uri="{FF2B5EF4-FFF2-40B4-BE49-F238E27FC236}">
                        <a16:creationId xmlns:a16="http://schemas.microsoft.com/office/drawing/2014/main" id="{3E7B6B2B-E299-0D9F-9399-D17B566FF50D}"/>
                      </a:ext>
                    </a:extLst>
                  </p:cNvPr>
                  <p:cNvSpPr>
                    <a:spLocks noChangeAspect="1"/>
                  </p:cNvSpPr>
                  <p:nvPr/>
                </p:nvSpPr>
                <p:spPr bwMode="auto">
                  <a:xfrm>
                    <a:off x="5280" y="1392"/>
                    <a:ext cx="96" cy="96"/>
                  </a:xfrm>
                  <a:custGeom>
                    <a:avLst/>
                    <a:gdLst>
                      <a:gd name="T0" fmla="*/ 16 w 288"/>
                      <a:gd name="T1" fmla="*/ 0 h 240"/>
                      <a:gd name="T2" fmla="*/ 0 w 288"/>
                      <a:gd name="T3" fmla="*/ 38 h 240"/>
                      <a:gd name="T4" fmla="*/ 32 w 288"/>
                      <a:gd name="T5" fmla="*/ 38 h 240"/>
                      <a:gd name="T6" fmla="*/ 16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144" y="0"/>
                        </a:moveTo>
                        <a:lnTo>
                          <a:pt x="0" y="240"/>
                        </a:lnTo>
                        <a:lnTo>
                          <a:pt x="288" y="240"/>
                        </a:lnTo>
                        <a:lnTo>
                          <a:pt x="144" y="0"/>
                        </a:lnTo>
                        <a:close/>
                      </a:path>
                    </a:pathLst>
                  </a:custGeom>
                  <a:solidFill>
                    <a:schemeClr val="tx1"/>
                  </a:solidFill>
                  <a:ln w="22225" cmpd="sng">
                    <a:solidFill>
                      <a:schemeClr val="tx1"/>
                    </a:solidFill>
                    <a:round/>
                    <a:headEnd/>
                    <a:tailEnd/>
                  </a:ln>
                </p:spPr>
                <p:txBody>
                  <a:bodyPr/>
                  <a:lstStyle/>
                  <a:p>
                    <a:endParaRPr lang="en-US" sz="1000"/>
                  </a:p>
                </p:txBody>
              </p:sp>
              <p:sp>
                <p:nvSpPr>
                  <p:cNvPr id="17632" name="Line 109">
                    <a:extLst>
                      <a:ext uri="{FF2B5EF4-FFF2-40B4-BE49-F238E27FC236}">
                        <a16:creationId xmlns:a16="http://schemas.microsoft.com/office/drawing/2014/main" id="{AB58D62D-D1B5-7EBE-0128-238935778CE4}"/>
                      </a:ext>
                    </a:extLst>
                  </p:cNvPr>
                  <p:cNvSpPr>
                    <a:spLocks noChangeAspect="1" noChangeShapeType="1"/>
                  </p:cNvSpPr>
                  <p:nvPr/>
                </p:nvSpPr>
                <p:spPr bwMode="auto">
                  <a:xfrm>
                    <a:off x="5328" y="1488"/>
                    <a:ext cx="0" cy="192"/>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grpSp>
            <p:grpSp>
              <p:nvGrpSpPr>
                <p:cNvPr id="17614" name="Group 17613">
                  <a:extLst>
                    <a:ext uri="{FF2B5EF4-FFF2-40B4-BE49-F238E27FC236}">
                      <a16:creationId xmlns:a16="http://schemas.microsoft.com/office/drawing/2014/main" id="{A0A53FC1-3626-6874-E6BF-54A6FCE3A187}"/>
                    </a:ext>
                  </a:extLst>
                </p:cNvPr>
                <p:cNvGrpSpPr/>
                <p:nvPr/>
              </p:nvGrpSpPr>
              <p:grpSpPr>
                <a:xfrm>
                  <a:off x="9669186" y="4499418"/>
                  <a:ext cx="304800" cy="114300"/>
                  <a:chOff x="8244289" y="2225749"/>
                  <a:chExt cx="304800" cy="114300"/>
                </a:xfrm>
              </p:grpSpPr>
              <p:sp>
                <p:nvSpPr>
                  <p:cNvPr id="17625" name="Line 99">
                    <a:extLst>
                      <a:ext uri="{FF2B5EF4-FFF2-40B4-BE49-F238E27FC236}">
                        <a16:creationId xmlns:a16="http://schemas.microsoft.com/office/drawing/2014/main" id="{8021FFE9-BB7A-53E1-8772-AFC89B89EB8E}"/>
                      </a:ext>
                    </a:extLst>
                  </p:cNvPr>
                  <p:cNvSpPr>
                    <a:spLocks noChangeAspect="1" noChangeShapeType="1"/>
                  </p:cNvSpPr>
                  <p:nvPr/>
                </p:nvSpPr>
                <p:spPr bwMode="auto">
                  <a:xfrm>
                    <a:off x="8244289" y="2225749"/>
                    <a:ext cx="3048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7626" name="Line 101">
                    <a:extLst>
                      <a:ext uri="{FF2B5EF4-FFF2-40B4-BE49-F238E27FC236}">
                        <a16:creationId xmlns:a16="http://schemas.microsoft.com/office/drawing/2014/main" id="{DEBD6E9F-4186-336B-A3C1-064ED262FBB4}"/>
                      </a:ext>
                    </a:extLst>
                  </p:cNvPr>
                  <p:cNvSpPr>
                    <a:spLocks noChangeAspect="1" noChangeShapeType="1"/>
                  </p:cNvSpPr>
                  <p:nvPr/>
                </p:nvSpPr>
                <p:spPr bwMode="auto">
                  <a:xfrm>
                    <a:off x="8282389" y="2263849"/>
                    <a:ext cx="2286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7627" name="Line 102">
                    <a:extLst>
                      <a:ext uri="{FF2B5EF4-FFF2-40B4-BE49-F238E27FC236}">
                        <a16:creationId xmlns:a16="http://schemas.microsoft.com/office/drawing/2014/main" id="{6ACDD2A0-E71C-845E-837F-BDDF104FB5DC}"/>
                      </a:ext>
                    </a:extLst>
                  </p:cNvPr>
                  <p:cNvSpPr>
                    <a:spLocks noChangeAspect="1" noChangeShapeType="1"/>
                  </p:cNvSpPr>
                  <p:nvPr/>
                </p:nvSpPr>
                <p:spPr bwMode="auto">
                  <a:xfrm>
                    <a:off x="8320489" y="2301949"/>
                    <a:ext cx="1524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7628" name="Line 103">
                    <a:extLst>
                      <a:ext uri="{FF2B5EF4-FFF2-40B4-BE49-F238E27FC236}">
                        <a16:creationId xmlns:a16="http://schemas.microsoft.com/office/drawing/2014/main" id="{5EEEB2EB-902C-EC05-6461-AB996814B388}"/>
                      </a:ext>
                    </a:extLst>
                  </p:cNvPr>
                  <p:cNvSpPr>
                    <a:spLocks noChangeAspect="1" noChangeShapeType="1"/>
                  </p:cNvSpPr>
                  <p:nvPr/>
                </p:nvSpPr>
                <p:spPr bwMode="auto">
                  <a:xfrm>
                    <a:off x="8358589" y="2340049"/>
                    <a:ext cx="762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grpSp>
            <p:grpSp>
              <p:nvGrpSpPr>
                <p:cNvPr id="17615" name="Group 210">
                  <a:extLst>
                    <a:ext uri="{FF2B5EF4-FFF2-40B4-BE49-F238E27FC236}">
                      <a16:creationId xmlns:a16="http://schemas.microsoft.com/office/drawing/2014/main" id="{CEC1F2CB-93B0-B981-E7C8-CAA2C0EE591E}"/>
                    </a:ext>
                  </a:extLst>
                </p:cNvPr>
                <p:cNvGrpSpPr>
                  <a:grpSpLocks/>
                </p:cNvGrpSpPr>
                <p:nvPr/>
              </p:nvGrpSpPr>
              <p:grpSpPr bwMode="auto">
                <a:xfrm rot="5400000">
                  <a:off x="8753967" y="3364475"/>
                  <a:ext cx="304800" cy="744538"/>
                  <a:chOff x="3216" y="1728"/>
                  <a:chExt cx="192" cy="469"/>
                </a:xfrm>
              </p:grpSpPr>
              <p:sp>
                <p:nvSpPr>
                  <p:cNvPr id="17621" name="Line 8">
                    <a:extLst>
                      <a:ext uri="{FF2B5EF4-FFF2-40B4-BE49-F238E27FC236}">
                        <a16:creationId xmlns:a16="http://schemas.microsoft.com/office/drawing/2014/main" id="{800CB545-2448-FCB8-D0B1-A9BCC73735C8}"/>
                      </a:ext>
                    </a:extLst>
                  </p:cNvPr>
                  <p:cNvSpPr>
                    <a:spLocks noChangeAspect="1" noChangeShapeType="1"/>
                  </p:cNvSpPr>
                  <p:nvPr/>
                </p:nvSpPr>
                <p:spPr bwMode="auto">
                  <a:xfrm>
                    <a:off x="3312" y="1728"/>
                    <a:ext cx="0" cy="216"/>
                  </a:xfrm>
                  <a:prstGeom prst="line">
                    <a:avLst/>
                  </a:prstGeom>
                  <a:noFill/>
                  <a:ln w="22225">
                    <a:solidFill>
                      <a:schemeClr val="tx1"/>
                    </a:solidFill>
                    <a:round/>
                    <a:headEnd type="none"/>
                    <a:tailEnd/>
                  </a:ln>
                  <a:extLst>
                    <a:ext uri="{909E8E84-426E-40DD-AFC4-6F175D3DCCD1}">
                      <a14:hiddenFill xmlns:a14="http://schemas.microsoft.com/office/drawing/2010/main">
                        <a:noFill/>
                      </a14:hiddenFill>
                    </a:ext>
                  </a:extLst>
                </p:spPr>
                <p:txBody>
                  <a:bodyPr/>
                  <a:lstStyle/>
                  <a:p>
                    <a:endParaRPr lang="en-US" sz="1000"/>
                  </a:p>
                </p:txBody>
              </p:sp>
              <p:sp>
                <p:nvSpPr>
                  <p:cNvPr id="17622" name="Line 9">
                    <a:extLst>
                      <a:ext uri="{FF2B5EF4-FFF2-40B4-BE49-F238E27FC236}">
                        <a16:creationId xmlns:a16="http://schemas.microsoft.com/office/drawing/2014/main" id="{228C9832-C983-3C4C-C32B-6CD00314F5A8}"/>
                      </a:ext>
                    </a:extLst>
                  </p:cNvPr>
                  <p:cNvSpPr>
                    <a:spLocks noChangeAspect="1" noChangeShapeType="1"/>
                  </p:cNvSpPr>
                  <p:nvPr/>
                </p:nvSpPr>
                <p:spPr bwMode="auto">
                  <a:xfrm>
                    <a:off x="3312" y="1992"/>
                    <a:ext cx="0" cy="205"/>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7623" name="Line 10">
                    <a:extLst>
                      <a:ext uri="{FF2B5EF4-FFF2-40B4-BE49-F238E27FC236}">
                        <a16:creationId xmlns:a16="http://schemas.microsoft.com/office/drawing/2014/main" id="{C9EA6A07-83D1-0AE4-D45A-1072C7DBC3AF}"/>
                      </a:ext>
                    </a:extLst>
                  </p:cNvPr>
                  <p:cNvSpPr>
                    <a:spLocks noChangeAspect="1" noChangeShapeType="1"/>
                  </p:cNvSpPr>
                  <p:nvPr/>
                </p:nvSpPr>
                <p:spPr bwMode="auto">
                  <a:xfrm>
                    <a:off x="3216" y="1944"/>
                    <a:ext cx="192"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7624" name="Line 11">
                    <a:extLst>
                      <a:ext uri="{FF2B5EF4-FFF2-40B4-BE49-F238E27FC236}">
                        <a16:creationId xmlns:a16="http://schemas.microsoft.com/office/drawing/2014/main" id="{6EC299BC-863A-DE0B-9A10-24A81DF560E1}"/>
                      </a:ext>
                    </a:extLst>
                  </p:cNvPr>
                  <p:cNvSpPr>
                    <a:spLocks noChangeAspect="1" noChangeShapeType="1"/>
                  </p:cNvSpPr>
                  <p:nvPr/>
                </p:nvSpPr>
                <p:spPr bwMode="auto">
                  <a:xfrm>
                    <a:off x="3216" y="1992"/>
                    <a:ext cx="192"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grpSp>
            <p:grpSp>
              <p:nvGrpSpPr>
                <p:cNvPr id="17616" name="Group 210">
                  <a:extLst>
                    <a:ext uri="{FF2B5EF4-FFF2-40B4-BE49-F238E27FC236}">
                      <a16:creationId xmlns:a16="http://schemas.microsoft.com/office/drawing/2014/main" id="{33BB6CB0-73A0-EE6D-0CD8-A8623C7BE587}"/>
                    </a:ext>
                  </a:extLst>
                </p:cNvPr>
                <p:cNvGrpSpPr>
                  <a:grpSpLocks/>
                </p:cNvGrpSpPr>
                <p:nvPr/>
              </p:nvGrpSpPr>
              <p:grpSpPr bwMode="auto">
                <a:xfrm rot="5400000">
                  <a:off x="10119216" y="3277161"/>
                  <a:ext cx="304800" cy="919163"/>
                  <a:chOff x="3216" y="1629"/>
                  <a:chExt cx="192" cy="579"/>
                </a:xfrm>
              </p:grpSpPr>
              <p:sp>
                <p:nvSpPr>
                  <p:cNvPr id="17617" name="Line 8">
                    <a:extLst>
                      <a:ext uri="{FF2B5EF4-FFF2-40B4-BE49-F238E27FC236}">
                        <a16:creationId xmlns:a16="http://schemas.microsoft.com/office/drawing/2014/main" id="{CA2E4318-5051-D0AA-411F-88E09D716B29}"/>
                      </a:ext>
                    </a:extLst>
                  </p:cNvPr>
                  <p:cNvSpPr>
                    <a:spLocks noChangeAspect="1" noChangeShapeType="1"/>
                  </p:cNvSpPr>
                  <p:nvPr/>
                </p:nvSpPr>
                <p:spPr bwMode="auto">
                  <a:xfrm>
                    <a:off x="3312" y="1629"/>
                    <a:ext cx="0" cy="315"/>
                  </a:xfrm>
                  <a:prstGeom prst="line">
                    <a:avLst/>
                  </a:prstGeom>
                  <a:noFill/>
                  <a:ln w="22225">
                    <a:solidFill>
                      <a:schemeClr val="tx1"/>
                    </a:solidFill>
                    <a:round/>
                    <a:headEnd type="none"/>
                    <a:tailEnd/>
                  </a:ln>
                  <a:extLst>
                    <a:ext uri="{909E8E84-426E-40DD-AFC4-6F175D3DCCD1}">
                      <a14:hiddenFill xmlns:a14="http://schemas.microsoft.com/office/drawing/2010/main">
                        <a:noFill/>
                      </a14:hiddenFill>
                    </a:ext>
                  </a:extLst>
                </p:spPr>
                <p:txBody>
                  <a:bodyPr/>
                  <a:lstStyle/>
                  <a:p>
                    <a:endParaRPr lang="en-US" sz="1000"/>
                  </a:p>
                </p:txBody>
              </p:sp>
              <p:sp>
                <p:nvSpPr>
                  <p:cNvPr id="17618" name="Line 9">
                    <a:extLst>
                      <a:ext uri="{FF2B5EF4-FFF2-40B4-BE49-F238E27FC236}">
                        <a16:creationId xmlns:a16="http://schemas.microsoft.com/office/drawing/2014/main" id="{CCBA32B4-8A8E-8750-BDD3-35179D02E24F}"/>
                      </a:ext>
                    </a:extLst>
                  </p:cNvPr>
                  <p:cNvSpPr>
                    <a:spLocks noChangeAspect="1" noChangeShapeType="1"/>
                  </p:cNvSpPr>
                  <p:nvPr/>
                </p:nvSpPr>
                <p:spPr bwMode="auto">
                  <a:xfrm>
                    <a:off x="3312" y="1992"/>
                    <a:ext cx="0" cy="216"/>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7619" name="Line 10">
                    <a:extLst>
                      <a:ext uri="{FF2B5EF4-FFF2-40B4-BE49-F238E27FC236}">
                        <a16:creationId xmlns:a16="http://schemas.microsoft.com/office/drawing/2014/main" id="{1F8E29CD-738A-706D-C91B-88FD7D7DB078}"/>
                      </a:ext>
                    </a:extLst>
                  </p:cNvPr>
                  <p:cNvSpPr>
                    <a:spLocks noChangeAspect="1" noChangeShapeType="1"/>
                  </p:cNvSpPr>
                  <p:nvPr/>
                </p:nvSpPr>
                <p:spPr bwMode="auto">
                  <a:xfrm>
                    <a:off x="3216" y="1944"/>
                    <a:ext cx="192"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7620" name="Line 11">
                    <a:extLst>
                      <a:ext uri="{FF2B5EF4-FFF2-40B4-BE49-F238E27FC236}">
                        <a16:creationId xmlns:a16="http://schemas.microsoft.com/office/drawing/2014/main" id="{6C73328B-541C-7187-D440-38788F551CB3}"/>
                      </a:ext>
                    </a:extLst>
                  </p:cNvPr>
                  <p:cNvSpPr>
                    <a:spLocks noChangeAspect="1" noChangeShapeType="1"/>
                  </p:cNvSpPr>
                  <p:nvPr/>
                </p:nvSpPr>
                <p:spPr bwMode="auto">
                  <a:xfrm>
                    <a:off x="3216" y="1992"/>
                    <a:ext cx="192"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grpSp>
          </p:grpSp>
        </p:grpSp>
        <p:sp>
          <p:nvSpPr>
            <p:cNvPr id="5" name="TextBox 4">
              <a:extLst>
                <a:ext uri="{FF2B5EF4-FFF2-40B4-BE49-F238E27FC236}">
                  <a16:creationId xmlns:a16="http://schemas.microsoft.com/office/drawing/2014/main" id="{649D1E4D-5449-A4F2-BDA4-2C2C6CD9F4AC}"/>
                </a:ext>
              </a:extLst>
            </p:cNvPr>
            <p:cNvSpPr txBox="1"/>
            <p:nvPr/>
          </p:nvSpPr>
          <p:spPr>
            <a:xfrm>
              <a:off x="6905832" y="6474031"/>
              <a:ext cx="1657826" cy="307777"/>
            </a:xfrm>
            <a:prstGeom prst="rect">
              <a:avLst/>
            </a:prstGeom>
            <a:noFill/>
          </p:spPr>
          <p:txBody>
            <a:bodyPr wrap="none" rtlCol="0">
              <a:spAutoFit/>
            </a:bodyPr>
            <a:lstStyle/>
            <a:p>
              <a:pPr algn="l"/>
              <a:r>
                <a:rPr lang="en-US" sz="1400" dirty="0">
                  <a:latin typeface="Avenir Light" panose="020B0402020203020204" pitchFamily="34" charset="77"/>
                </a:rPr>
                <a:t>Envelope detector</a:t>
              </a:r>
            </a:p>
          </p:txBody>
        </p:sp>
        <p:sp>
          <p:nvSpPr>
            <p:cNvPr id="11" name="Rounded Rectangle 10">
              <a:extLst>
                <a:ext uri="{FF2B5EF4-FFF2-40B4-BE49-F238E27FC236}">
                  <a16:creationId xmlns:a16="http://schemas.microsoft.com/office/drawing/2014/main" id="{E948A600-C9B8-FE68-99B1-C5B31619515F}"/>
                </a:ext>
              </a:extLst>
            </p:cNvPr>
            <p:cNvSpPr/>
            <p:nvPr/>
          </p:nvSpPr>
          <p:spPr>
            <a:xfrm>
              <a:off x="6952957" y="3894182"/>
              <a:ext cx="1574203" cy="2903009"/>
            </a:xfrm>
            <a:prstGeom prst="roundRect">
              <a:avLst/>
            </a:prstGeom>
            <a:noFill/>
            <a:ln>
              <a:solidFill>
                <a:schemeClr val="tx1"/>
              </a:solidFill>
              <a:prstDash val="dash"/>
              <a:extLst>
                <a:ext uri="{C807C97D-BFC1-408E-A445-0C87EB9F89A2}">
                  <ask:lineSketchStyleProps xmlns:ask="http://schemas.microsoft.com/office/drawing/2018/sketchyshapes" sd="1219033472">
                    <a:custGeom>
                      <a:avLst/>
                      <a:gdLst>
                        <a:gd name="connsiteX0" fmla="*/ 0 w 1604961"/>
                        <a:gd name="connsiteY0" fmla="*/ 267499 h 2577761"/>
                        <a:gd name="connsiteX1" fmla="*/ 267499 w 1604961"/>
                        <a:gd name="connsiteY1" fmla="*/ 0 h 2577761"/>
                        <a:gd name="connsiteX2" fmla="*/ 823880 w 1604961"/>
                        <a:gd name="connsiteY2" fmla="*/ 0 h 2577761"/>
                        <a:gd name="connsiteX3" fmla="*/ 1337462 w 1604961"/>
                        <a:gd name="connsiteY3" fmla="*/ 0 h 2577761"/>
                        <a:gd name="connsiteX4" fmla="*/ 1604961 w 1604961"/>
                        <a:gd name="connsiteY4" fmla="*/ 267499 h 2577761"/>
                        <a:gd name="connsiteX5" fmla="*/ 1604961 w 1604961"/>
                        <a:gd name="connsiteY5" fmla="*/ 737334 h 2577761"/>
                        <a:gd name="connsiteX6" fmla="*/ 1604961 w 1604961"/>
                        <a:gd name="connsiteY6" fmla="*/ 1288881 h 2577761"/>
                        <a:gd name="connsiteX7" fmla="*/ 1604961 w 1604961"/>
                        <a:gd name="connsiteY7" fmla="*/ 1758716 h 2577761"/>
                        <a:gd name="connsiteX8" fmla="*/ 1604961 w 1604961"/>
                        <a:gd name="connsiteY8" fmla="*/ 2310262 h 2577761"/>
                        <a:gd name="connsiteX9" fmla="*/ 1337462 w 1604961"/>
                        <a:gd name="connsiteY9" fmla="*/ 2577761 h 2577761"/>
                        <a:gd name="connsiteX10" fmla="*/ 802481 w 1604961"/>
                        <a:gd name="connsiteY10" fmla="*/ 2577761 h 2577761"/>
                        <a:gd name="connsiteX11" fmla="*/ 267499 w 1604961"/>
                        <a:gd name="connsiteY11" fmla="*/ 2577761 h 2577761"/>
                        <a:gd name="connsiteX12" fmla="*/ 0 w 1604961"/>
                        <a:gd name="connsiteY12" fmla="*/ 2310262 h 2577761"/>
                        <a:gd name="connsiteX13" fmla="*/ 0 w 1604961"/>
                        <a:gd name="connsiteY13" fmla="*/ 1799571 h 2577761"/>
                        <a:gd name="connsiteX14" fmla="*/ 0 w 1604961"/>
                        <a:gd name="connsiteY14" fmla="*/ 1288881 h 2577761"/>
                        <a:gd name="connsiteX15" fmla="*/ 0 w 1604961"/>
                        <a:gd name="connsiteY15" fmla="*/ 737334 h 2577761"/>
                        <a:gd name="connsiteX16" fmla="*/ 0 w 1604961"/>
                        <a:gd name="connsiteY16" fmla="*/ 267499 h 257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04961" h="2577761" extrusionOk="0">
                          <a:moveTo>
                            <a:pt x="0" y="267499"/>
                          </a:moveTo>
                          <a:cubicBezTo>
                            <a:pt x="-21498" y="106502"/>
                            <a:pt x="113044" y="2522"/>
                            <a:pt x="267499" y="0"/>
                          </a:cubicBezTo>
                          <a:cubicBezTo>
                            <a:pt x="461966" y="-18605"/>
                            <a:pt x="615366" y="25894"/>
                            <a:pt x="823880" y="0"/>
                          </a:cubicBezTo>
                          <a:cubicBezTo>
                            <a:pt x="1032394" y="-25894"/>
                            <a:pt x="1139322" y="17739"/>
                            <a:pt x="1337462" y="0"/>
                          </a:cubicBezTo>
                          <a:cubicBezTo>
                            <a:pt x="1468714" y="-9019"/>
                            <a:pt x="1623858" y="128792"/>
                            <a:pt x="1604961" y="267499"/>
                          </a:cubicBezTo>
                          <a:cubicBezTo>
                            <a:pt x="1635738" y="379263"/>
                            <a:pt x="1556640" y="635904"/>
                            <a:pt x="1604961" y="737334"/>
                          </a:cubicBezTo>
                          <a:cubicBezTo>
                            <a:pt x="1653282" y="838764"/>
                            <a:pt x="1581210" y="1172796"/>
                            <a:pt x="1604961" y="1288881"/>
                          </a:cubicBezTo>
                          <a:cubicBezTo>
                            <a:pt x="1628712" y="1404966"/>
                            <a:pt x="1577874" y="1590834"/>
                            <a:pt x="1604961" y="1758716"/>
                          </a:cubicBezTo>
                          <a:cubicBezTo>
                            <a:pt x="1632048" y="1926599"/>
                            <a:pt x="1580776" y="2165322"/>
                            <a:pt x="1604961" y="2310262"/>
                          </a:cubicBezTo>
                          <a:cubicBezTo>
                            <a:pt x="1608551" y="2458861"/>
                            <a:pt x="1477161" y="2576461"/>
                            <a:pt x="1337462" y="2577761"/>
                          </a:cubicBezTo>
                          <a:cubicBezTo>
                            <a:pt x="1164474" y="2603003"/>
                            <a:pt x="1048511" y="2539682"/>
                            <a:pt x="802481" y="2577761"/>
                          </a:cubicBezTo>
                          <a:cubicBezTo>
                            <a:pt x="556451" y="2615840"/>
                            <a:pt x="410161" y="2537184"/>
                            <a:pt x="267499" y="2577761"/>
                          </a:cubicBezTo>
                          <a:cubicBezTo>
                            <a:pt x="130037" y="2590346"/>
                            <a:pt x="6867" y="2451986"/>
                            <a:pt x="0" y="2310262"/>
                          </a:cubicBezTo>
                          <a:cubicBezTo>
                            <a:pt x="-24596" y="2164210"/>
                            <a:pt x="13801" y="1972796"/>
                            <a:pt x="0" y="1799571"/>
                          </a:cubicBezTo>
                          <a:cubicBezTo>
                            <a:pt x="-13801" y="1626346"/>
                            <a:pt x="42601" y="1419922"/>
                            <a:pt x="0" y="1288881"/>
                          </a:cubicBezTo>
                          <a:cubicBezTo>
                            <a:pt x="-42601" y="1157840"/>
                            <a:pt x="437" y="861244"/>
                            <a:pt x="0" y="737334"/>
                          </a:cubicBezTo>
                          <a:cubicBezTo>
                            <a:pt x="-437" y="613424"/>
                            <a:pt x="25757" y="475350"/>
                            <a:pt x="0" y="26749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682" name="Group 17681">
            <a:extLst>
              <a:ext uri="{FF2B5EF4-FFF2-40B4-BE49-F238E27FC236}">
                <a16:creationId xmlns:a16="http://schemas.microsoft.com/office/drawing/2014/main" id="{C31DCFEB-2234-A0EA-61E8-A4E0EC4A73C8}"/>
              </a:ext>
            </a:extLst>
          </p:cNvPr>
          <p:cNvGrpSpPr/>
          <p:nvPr/>
        </p:nvGrpSpPr>
        <p:grpSpPr>
          <a:xfrm>
            <a:off x="9871842" y="4029330"/>
            <a:ext cx="2017838" cy="646331"/>
            <a:chOff x="9871842" y="4100770"/>
            <a:chExt cx="2017838" cy="646331"/>
          </a:xfrm>
        </p:grpSpPr>
        <p:pic>
          <p:nvPicPr>
            <p:cNvPr id="17582" name="Picture 4" descr="Download And Gate Clip Art - Gate Png - Full Size PNG Image - PNGkit">
              <a:extLst>
                <a:ext uri="{FF2B5EF4-FFF2-40B4-BE49-F238E27FC236}">
                  <a16:creationId xmlns:a16="http://schemas.microsoft.com/office/drawing/2014/main" id="{210CE07C-0444-A3E3-63FE-CD94944BBD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06065" y="4234750"/>
              <a:ext cx="630620" cy="378372"/>
            </a:xfrm>
            <a:prstGeom prst="rect">
              <a:avLst/>
            </a:prstGeom>
            <a:noFill/>
            <a:extLst>
              <a:ext uri="{909E8E84-426E-40DD-AFC4-6F175D3DCCD1}">
                <a14:hiddenFill xmlns:a14="http://schemas.microsoft.com/office/drawing/2010/main">
                  <a:solidFill>
                    <a:srgbClr val="FFFFFF"/>
                  </a:solidFill>
                </a14:hiddenFill>
              </a:ext>
            </a:extLst>
          </p:spPr>
        </p:pic>
        <p:sp>
          <p:nvSpPr>
            <p:cNvPr id="17593" name="Triangle 17592">
              <a:extLst>
                <a:ext uri="{FF2B5EF4-FFF2-40B4-BE49-F238E27FC236}">
                  <a16:creationId xmlns:a16="http://schemas.microsoft.com/office/drawing/2014/main" id="{0A39DE2A-59BA-169C-DED4-26EF46E36391}"/>
                </a:ext>
              </a:extLst>
            </p:cNvPr>
            <p:cNvSpPr/>
            <p:nvPr/>
          </p:nvSpPr>
          <p:spPr>
            <a:xfrm rot="5400000">
              <a:off x="9824605" y="4255704"/>
              <a:ext cx="238063" cy="143590"/>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94" name="Oval 17593">
              <a:extLst>
                <a:ext uri="{FF2B5EF4-FFF2-40B4-BE49-F238E27FC236}">
                  <a16:creationId xmlns:a16="http://schemas.microsoft.com/office/drawing/2014/main" id="{DC97B1F8-461D-AF5B-921A-E122554E0922}"/>
                </a:ext>
              </a:extLst>
            </p:cNvPr>
            <p:cNvSpPr/>
            <p:nvPr/>
          </p:nvSpPr>
          <p:spPr>
            <a:xfrm>
              <a:off x="10015432" y="4304391"/>
              <a:ext cx="50485" cy="46215"/>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90" name="Line 8">
              <a:extLst>
                <a:ext uri="{FF2B5EF4-FFF2-40B4-BE49-F238E27FC236}">
                  <a16:creationId xmlns:a16="http://schemas.microsoft.com/office/drawing/2014/main" id="{73033279-F29B-823C-66D4-5A37D5E2DC15}"/>
                </a:ext>
              </a:extLst>
            </p:cNvPr>
            <p:cNvSpPr>
              <a:spLocks noChangeAspect="1" noChangeShapeType="1"/>
            </p:cNvSpPr>
            <p:nvPr/>
          </p:nvSpPr>
          <p:spPr bwMode="auto">
            <a:xfrm rot="5400000">
              <a:off x="10248508" y="4163401"/>
              <a:ext cx="0" cy="337366"/>
            </a:xfrm>
            <a:prstGeom prst="line">
              <a:avLst/>
            </a:prstGeom>
            <a:noFill/>
            <a:ln w="22225">
              <a:solidFill>
                <a:schemeClr val="tx1"/>
              </a:solidFill>
              <a:round/>
              <a:headEnd type="none"/>
              <a:tailEnd/>
            </a:ln>
            <a:extLst>
              <a:ext uri="{909E8E84-426E-40DD-AFC4-6F175D3DCCD1}">
                <a14:hiddenFill xmlns:a14="http://schemas.microsoft.com/office/drawing/2010/main">
                  <a:noFill/>
                </a14:hiddenFill>
              </a:ext>
            </a:extLst>
          </p:spPr>
          <p:txBody>
            <a:bodyPr/>
            <a:lstStyle/>
            <a:p>
              <a:endParaRPr lang="en-US" sz="1000" dirty="0"/>
            </a:p>
          </p:txBody>
        </p:sp>
        <p:sp>
          <p:nvSpPr>
            <p:cNvPr id="17592" name="TextBox 17591">
              <a:extLst>
                <a:ext uri="{FF2B5EF4-FFF2-40B4-BE49-F238E27FC236}">
                  <a16:creationId xmlns:a16="http://schemas.microsoft.com/office/drawing/2014/main" id="{5CFC1747-8DFC-BF1B-BD86-623FB41F6663}"/>
                </a:ext>
              </a:extLst>
            </p:cNvPr>
            <p:cNvSpPr txBox="1"/>
            <p:nvPr/>
          </p:nvSpPr>
          <p:spPr>
            <a:xfrm>
              <a:off x="11015723" y="4100770"/>
              <a:ext cx="873957" cy="646331"/>
            </a:xfrm>
            <a:prstGeom prst="rect">
              <a:avLst/>
            </a:prstGeom>
            <a:noFill/>
          </p:spPr>
          <p:txBody>
            <a:bodyPr wrap="none" rtlCol="0">
              <a:spAutoFit/>
            </a:bodyPr>
            <a:lstStyle/>
            <a:p>
              <a:pPr algn="ctr"/>
              <a:r>
                <a:rPr lang="en-US" dirty="0">
                  <a:latin typeface="Avenir Light" panose="020B0402020203020204" pitchFamily="34" charset="77"/>
                </a:rPr>
                <a:t>Binary</a:t>
              </a:r>
            </a:p>
            <a:p>
              <a:pPr algn="ctr"/>
              <a:r>
                <a:rPr lang="en-US" dirty="0">
                  <a:latin typeface="Avenir Light" panose="020B0402020203020204" pitchFamily="34" charset="77"/>
                </a:rPr>
                <a:t>output</a:t>
              </a:r>
            </a:p>
          </p:txBody>
        </p:sp>
      </p:grpSp>
      <p:sp>
        <p:nvSpPr>
          <p:cNvPr id="10" name="TextBox 9">
            <a:extLst>
              <a:ext uri="{FF2B5EF4-FFF2-40B4-BE49-F238E27FC236}">
                <a16:creationId xmlns:a16="http://schemas.microsoft.com/office/drawing/2014/main" id="{84EF245C-140C-0884-316C-5D6CC975730B}"/>
              </a:ext>
            </a:extLst>
          </p:cNvPr>
          <p:cNvSpPr txBox="1"/>
          <p:nvPr/>
        </p:nvSpPr>
        <p:spPr>
          <a:xfrm>
            <a:off x="9814688" y="6489415"/>
            <a:ext cx="1104790" cy="307777"/>
          </a:xfrm>
          <a:prstGeom prst="rect">
            <a:avLst/>
          </a:prstGeom>
          <a:noFill/>
        </p:spPr>
        <p:txBody>
          <a:bodyPr wrap="none" rtlCol="0">
            <a:spAutoFit/>
          </a:bodyPr>
          <a:lstStyle/>
          <a:p>
            <a:pPr algn="l"/>
            <a:r>
              <a:rPr lang="en-US" sz="1400" dirty="0">
                <a:latin typeface="Avenir Light" panose="020B0402020203020204" pitchFamily="34" charset="77"/>
              </a:rPr>
              <a:t>Logic gates</a:t>
            </a:r>
          </a:p>
        </p:txBody>
      </p:sp>
      <p:grpSp>
        <p:nvGrpSpPr>
          <p:cNvPr id="17" name="Group 16">
            <a:extLst>
              <a:ext uri="{FF2B5EF4-FFF2-40B4-BE49-F238E27FC236}">
                <a16:creationId xmlns:a16="http://schemas.microsoft.com/office/drawing/2014/main" id="{5E661D92-4279-2651-BDE0-C27AC0F6AAE5}"/>
              </a:ext>
            </a:extLst>
          </p:cNvPr>
          <p:cNvGrpSpPr/>
          <p:nvPr/>
        </p:nvGrpSpPr>
        <p:grpSpPr>
          <a:xfrm>
            <a:off x="8533893" y="3875573"/>
            <a:ext cx="1768997" cy="2909044"/>
            <a:chOff x="8533893" y="3875573"/>
            <a:chExt cx="1768997" cy="2909044"/>
          </a:xfrm>
        </p:grpSpPr>
        <p:grpSp>
          <p:nvGrpSpPr>
            <p:cNvPr id="17684" name="Group 17683">
              <a:extLst>
                <a:ext uri="{FF2B5EF4-FFF2-40B4-BE49-F238E27FC236}">
                  <a16:creationId xmlns:a16="http://schemas.microsoft.com/office/drawing/2014/main" id="{510FB451-5871-4B52-F4BF-F6B2B1B299CE}"/>
                </a:ext>
              </a:extLst>
            </p:cNvPr>
            <p:cNvGrpSpPr/>
            <p:nvPr/>
          </p:nvGrpSpPr>
          <p:grpSpPr>
            <a:xfrm>
              <a:off x="8533893" y="4081034"/>
              <a:ext cx="1768997" cy="2367701"/>
              <a:chOff x="8533893" y="4152474"/>
              <a:chExt cx="1768997" cy="2367701"/>
            </a:xfrm>
          </p:grpSpPr>
          <p:grpSp>
            <p:nvGrpSpPr>
              <p:cNvPr id="17681" name="Group 17680">
                <a:extLst>
                  <a:ext uri="{FF2B5EF4-FFF2-40B4-BE49-F238E27FC236}">
                    <a16:creationId xmlns:a16="http://schemas.microsoft.com/office/drawing/2014/main" id="{0AC15190-9920-3C7E-D63B-5704024FDFBC}"/>
                  </a:ext>
                </a:extLst>
              </p:cNvPr>
              <p:cNvGrpSpPr/>
              <p:nvPr/>
            </p:nvGrpSpPr>
            <p:grpSpPr>
              <a:xfrm>
                <a:off x="8533893" y="4152474"/>
                <a:ext cx="1768997" cy="2367701"/>
                <a:chOff x="8533893" y="4152474"/>
                <a:chExt cx="1768997" cy="2367701"/>
              </a:xfrm>
            </p:grpSpPr>
            <p:grpSp>
              <p:nvGrpSpPr>
                <p:cNvPr id="17638" name="Group 17637">
                  <a:extLst>
                    <a:ext uri="{FF2B5EF4-FFF2-40B4-BE49-F238E27FC236}">
                      <a16:creationId xmlns:a16="http://schemas.microsoft.com/office/drawing/2014/main" id="{0EF7B5F4-9284-1278-5625-FA5F97C1F613}"/>
                    </a:ext>
                  </a:extLst>
                </p:cNvPr>
                <p:cNvGrpSpPr/>
                <p:nvPr/>
              </p:nvGrpSpPr>
              <p:grpSpPr>
                <a:xfrm>
                  <a:off x="8533893" y="5503160"/>
                  <a:ext cx="1768997" cy="1017015"/>
                  <a:chOff x="9619926" y="3065749"/>
                  <a:chExt cx="1768997" cy="1017015"/>
                </a:xfrm>
              </p:grpSpPr>
              <p:sp>
                <p:nvSpPr>
                  <p:cNvPr id="17639" name="Freeform 12">
                    <a:extLst>
                      <a:ext uri="{FF2B5EF4-FFF2-40B4-BE49-F238E27FC236}">
                        <a16:creationId xmlns:a16="http://schemas.microsoft.com/office/drawing/2014/main" id="{A8CD852A-DFEC-3716-3AF5-4755FF41D77F}"/>
                      </a:ext>
                    </a:extLst>
                  </p:cNvPr>
                  <p:cNvSpPr>
                    <a:spLocks noChangeAspect="1"/>
                  </p:cNvSpPr>
                  <p:nvPr/>
                </p:nvSpPr>
                <p:spPr bwMode="auto">
                  <a:xfrm>
                    <a:off x="9718389" y="3442499"/>
                    <a:ext cx="108025" cy="525965"/>
                  </a:xfrm>
                  <a:custGeom>
                    <a:avLst/>
                    <a:gdLst>
                      <a:gd name="T0" fmla="*/ 60483750 w 192"/>
                      <a:gd name="T1" fmla="*/ 0 h 960"/>
                      <a:gd name="T2" fmla="*/ 60483750 w 192"/>
                      <a:gd name="T3" fmla="*/ 120967500 h 960"/>
                      <a:gd name="T4" fmla="*/ 120967500 w 192"/>
                      <a:gd name="T5" fmla="*/ 151209375 h 960"/>
                      <a:gd name="T6" fmla="*/ 0 w 192"/>
                      <a:gd name="T7" fmla="*/ 211693125 h 960"/>
                      <a:gd name="T8" fmla="*/ 120967500 w 192"/>
                      <a:gd name="T9" fmla="*/ 272176875 h 960"/>
                      <a:gd name="T10" fmla="*/ 0 w 192"/>
                      <a:gd name="T11" fmla="*/ 332660625 h 960"/>
                      <a:gd name="T12" fmla="*/ 120967500 w 192"/>
                      <a:gd name="T13" fmla="*/ 393144375 h 960"/>
                      <a:gd name="T14" fmla="*/ 0 w 192"/>
                      <a:gd name="T15" fmla="*/ 453628125 h 960"/>
                      <a:gd name="T16" fmla="*/ 60483750 w 192"/>
                      <a:gd name="T17" fmla="*/ 483870000 h 960"/>
                      <a:gd name="T18" fmla="*/ 60483750 w 192"/>
                      <a:gd name="T19" fmla="*/ 604837500 h 9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2"/>
                      <a:gd name="T31" fmla="*/ 0 h 960"/>
                      <a:gd name="T32" fmla="*/ 192 w 192"/>
                      <a:gd name="T33" fmla="*/ 960 h 9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2" h="960">
                        <a:moveTo>
                          <a:pt x="96" y="0"/>
                        </a:moveTo>
                        <a:lnTo>
                          <a:pt x="96" y="192"/>
                        </a:lnTo>
                        <a:lnTo>
                          <a:pt x="192" y="240"/>
                        </a:lnTo>
                        <a:lnTo>
                          <a:pt x="0" y="336"/>
                        </a:lnTo>
                        <a:lnTo>
                          <a:pt x="192" y="432"/>
                        </a:lnTo>
                        <a:lnTo>
                          <a:pt x="0" y="528"/>
                        </a:lnTo>
                        <a:lnTo>
                          <a:pt x="192" y="624"/>
                        </a:lnTo>
                        <a:lnTo>
                          <a:pt x="0" y="720"/>
                        </a:lnTo>
                        <a:lnTo>
                          <a:pt x="96" y="768"/>
                        </a:lnTo>
                        <a:lnTo>
                          <a:pt x="96" y="960"/>
                        </a:lnTo>
                      </a:path>
                    </a:pathLst>
                  </a:custGeom>
                  <a:noFill/>
                  <a:ln w="2222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000"/>
                  </a:p>
                </p:txBody>
              </p:sp>
              <p:grpSp>
                <p:nvGrpSpPr>
                  <p:cNvPr id="17640" name="Group 17639">
                    <a:extLst>
                      <a:ext uri="{FF2B5EF4-FFF2-40B4-BE49-F238E27FC236}">
                        <a16:creationId xmlns:a16="http://schemas.microsoft.com/office/drawing/2014/main" id="{A50A545F-653F-DFF5-34FB-0A7B2DE66A75}"/>
                      </a:ext>
                    </a:extLst>
                  </p:cNvPr>
                  <p:cNvGrpSpPr/>
                  <p:nvPr/>
                </p:nvGrpSpPr>
                <p:grpSpPr>
                  <a:xfrm>
                    <a:off x="9619926" y="3968464"/>
                    <a:ext cx="304800" cy="114300"/>
                    <a:chOff x="8244289" y="2225749"/>
                    <a:chExt cx="304800" cy="114300"/>
                  </a:xfrm>
                </p:grpSpPr>
                <p:sp>
                  <p:nvSpPr>
                    <p:cNvPr id="17650" name="Line 99">
                      <a:extLst>
                        <a:ext uri="{FF2B5EF4-FFF2-40B4-BE49-F238E27FC236}">
                          <a16:creationId xmlns:a16="http://schemas.microsoft.com/office/drawing/2014/main" id="{DC2B2AE9-FF75-5B40-FFB2-D398F8F4302B}"/>
                        </a:ext>
                      </a:extLst>
                    </p:cNvPr>
                    <p:cNvSpPr>
                      <a:spLocks noChangeAspect="1" noChangeShapeType="1"/>
                    </p:cNvSpPr>
                    <p:nvPr/>
                  </p:nvSpPr>
                  <p:spPr bwMode="auto">
                    <a:xfrm>
                      <a:off x="8244289" y="2225749"/>
                      <a:ext cx="3048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7651" name="Line 101">
                      <a:extLst>
                        <a:ext uri="{FF2B5EF4-FFF2-40B4-BE49-F238E27FC236}">
                          <a16:creationId xmlns:a16="http://schemas.microsoft.com/office/drawing/2014/main" id="{4B7FA0F5-2F77-C827-93DE-2CC3DBDB7903}"/>
                        </a:ext>
                      </a:extLst>
                    </p:cNvPr>
                    <p:cNvSpPr>
                      <a:spLocks noChangeAspect="1" noChangeShapeType="1"/>
                    </p:cNvSpPr>
                    <p:nvPr/>
                  </p:nvSpPr>
                  <p:spPr bwMode="auto">
                    <a:xfrm>
                      <a:off x="8282389" y="2263849"/>
                      <a:ext cx="2286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7652" name="Line 102">
                      <a:extLst>
                        <a:ext uri="{FF2B5EF4-FFF2-40B4-BE49-F238E27FC236}">
                          <a16:creationId xmlns:a16="http://schemas.microsoft.com/office/drawing/2014/main" id="{5F303018-E7D9-4007-D6FD-DE93EEEB69E8}"/>
                        </a:ext>
                      </a:extLst>
                    </p:cNvPr>
                    <p:cNvSpPr>
                      <a:spLocks noChangeAspect="1" noChangeShapeType="1"/>
                    </p:cNvSpPr>
                    <p:nvPr/>
                  </p:nvSpPr>
                  <p:spPr bwMode="auto">
                    <a:xfrm>
                      <a:off x="8320489" y="2301949"/>
                      <a:ext cx="1524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7653" name="Line 103">
                      <a:extLst>
                        <a:ext uri="{FF2B5EF4-FFF2-40B4-BE49-F238E27FC236}">
                          <a16:creationId xmlns:a16="http://schemas.microsoft.com/office/drawing/2014/main" id="{2AD2D51F-7233-4A1F-E1A8-84DFF5788786}"/>
                        </a:ext>
                      </a:extLst>
                    </p:cNvPr>
                    <p:cNvSpPr>
                      <a:spLocks noChangeAspect="1" noChangeShapeType="1"/>
                    </p:cNvSpPr>
                    <p:nvPr/>
                  </p:nvSpPr>
                  <p:spPr bwMode="auto">
                    <a:xfrm>
                      <a:off x="8358589" y="2340049"/>
                      <a:ext cx="762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grpSp>
              <p:sp>
                <p:nvSpPr>
                  <p:cNvPr id="17641" name="Triangle 17640">
                    <a:extLst>
                      <a:ext uri="{FF2B5EF4-FFF2-40B4-BE49-F238E27FC236}">
                        <a16:creationId xmlns:a16="http://schemas.microsoft.com/office/drawing/2014/main" id="{FE80C16E-8731-6398-5696-1E479F3D6823}"/>
                      </a:ext>
                    </a:extLst>
                  </p:cNvPr>
                  <p:cNvSpPr/>
                  <p:nvPr/>
                </p:nvSpPr>
                <p:spPr>
                  <a:xfrm rot="5400000">
                    <a:off x="10048152" y="3062396"/>
                    <a:ext cx="350774" cy="357480"/>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42" name="Line 8">
                    <a:extLst>
                      <a:ext uri="{FF2B5EF4-FFF2-40B4-BE49-F238E27FC236}">
                        <a16:creationId xmlns:a16="http://schemas.microsoft.com/office/drawing/2014/main" id="{4DE185ED-007D-1818-F840-6163BE6A1DC9}"/>
                      </a:ext>
                    </a:extLst>
                  </p:cNvPr>
                  <p:cNvSpPr>
                    <a:spLocks noChangeAspect="1" noChangeShapeType="1"/>
                  </p:cNvSpPr>
                  <p:nvPr/>
                </p:nvSpPr>
                <p:spPr bwMode="auto">
                  <a:xfrm rot="5400000">
                    <a:off x="9904894" y="3144579"/>
                    <a:ext cx="0" cy="279807"/>
                  </a:xfrm>
                  <a:prstGeom prst="line">
                    <a:avLst/>
                  </a:prstGeom>
                  <a:noFill/>
                  <a:ln w="22225">
                    <a:solidFill>
                      <a:schemeClr val="tx1"/>
                    </a:solidFill>
                    <a:round/>
                    <a:headEnd type="none"/>
                    <a:tailEnd/>
                  </a:ln>
                  <a:extLst>
                    <a:ext uri="{909E8E84-426E-40DD-AFC4-6F175D3DCCD1}">
                      <a14:hiddenFill xmlns:a14="http://schemas.microsoft.com/office/drawing/2010/main">
                        <a:noFill/>
                      </a14:hiddenFill>
                    </a:ext>
                  </a:extLst>
                </p:spPr>
                <p:txBody>
                  <a:bodyPr/>
                  <a:lstStyle/>
                  <a:p>
                    <a:endParaRPr lang="en-US" sz="1000" dirty="0"/>
                  </a:p>
                </p:txBody>
              </p:sp>
              <p:sp>
                <p:nvSpPr>
                  <p:cNvPr id="17643" name="Line 109">
                    <a:extLst>
                      <a:ext uri="{FF2B5EF4-FFF2-40B4-BE49-F238E27FC236}">
                        <a16:creationId xmlns:a16="http://schemas.microsoft.com/office/drawing/2014/main" id="{E489118C-E982-EC3C-7F1C-F63A573C9F3A}"/>
                      </a:ext>
                    </a:extLst>
                  </p:cNvPr>
                  <p:cNvSpPr>
                    <a:spLocks noChangeAspect="1" noChangeShapeType="1"/>
                  </p:cNvSpPr>
                  <p:nvPr/>
                </p:nvSpPr>
                <p:spPr bwMode="auto">
                  <a:xfrm rot="10800000">
                    <a:off x="9770914" y="3278977"/>
                    <a:ext cx="0" cy="229526"/>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grpSp>
                <p:nvGrpSpPr>
                  <p:cNvPr id="17644" name="Group 17643">
                    <a:extLst>
                      <a:ext uri="{FF2B5EF4-FFF2-40B4-BE49-F238E27FC236}">
                        <a16:creationId xmlns:a16="http://schemas.microsoft.com/office/drawing/2014/main" id="{E06291EA-8222-E65A-2197-DE516EA9DCA5}"/>
                      </a:ext>
                    </a:extLst>
                  </p:cNvPr>
                  <p:cNvGrpSpPr/>
                  <p:nvPr/>
                </p:nvGrpSpPr>
                <p:grpSpPr>
                  <a:xfrm>
                    <a:off x="9768947" y="3434298"/>
                    <a:ext cx="955157" cy="108025"/>
                    <a:chOff x="9126016" y="2283198"/>
                    <a:chExt cx="955157" cy="108025"/>
                  </a:xfrm>
                </p:grpSpPr>
                <p:sp>
                  <p:nvSpPr>
                    <p:cNvPr id="17647" name="Freeform 12">
                      <a:extLst>
                        <a:ext uri="{FF2B5EF4-FFF2-40B4-BE49-F238E27FC236}">
                          <a16:creationId xmlns:a16="http://schemas.microsoft.com/office/drawing/2014/main" id="{9E35647A-E874-1905-A041-1A8AA0B5B8DB}"/>
                        </a:ext>
                      </a:extLst>
                    </p:cNvPr>
                    <p:cNvSpPr>
                      <a:spLocks noChangeAspect="1"/>
                    </p:cNvSpPr>
                    <p:nvPr/>
                  </p:nvSpPr>
                  <p:spPr bwMode="auto">
                    <a:xfrm rot="16200000">
                      <a:off x="9545645" y="2074228"/>
                      <a:ext cx="108025" cy="525965"/>
                    </a:xfrm>
                    <a:custGeom>
                      <a:avLst/>
                      <a:gdLst>
                        <a:gd name="T0" fmla="*/ 60483750 w 192"/>
                        <a:gd name="T1" fmla="*/ 0 h 960"/>
                        <a:gd name="T2" fmla="*/ 60483750 w 192"/>
                        <a:gd name="T3" fmla="*/ 120967500 h 960"/>
                        <a:gd name="T4" fmla="*/ 120967500 w 192"/>
                        <a:gd name="T5" fmla="*/ 151209375 h 960"/>
                        <a:gd name="T6" fmla="*/ 0 w 192"/>
                        <a:gd name="T7" fmla="*/ 211693125 h 960"/>
                        <a:gd name="T8" fmla="*/ 120967500 w 192"/>
                        <a:gd name="T9" fmla="*/ 272176875 h 960"/>
                        <a:gd name="T10" fmla="*/ 0 w 192"/>
                        <a:gd name="T11" fmla="*/ 332660625 h 960"/>
                        <a:gd name="T12" fmla="*/ 120967500 w 192"/>
                        <a:gd name="T13" fmla="*/ 393144375 h 960"/>
                        <a:gd name="T14" fmla="*/ 0 w 192"/>
                        <a:gd name="T15" fmla="*/ 453628125 h 960"/>
                        <a:gd name="T16" fmla="*/ 60483750 w 192"/>
                        <a:gd name="T17" fmla="*/ 483870000 h 960"/>
                        <a:gd name="T18" fmla="*/ 60483750 w 192"/>
                        <a:gd name="T19" fmla="*/ 604837500 h 9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2"/>
                        <a:gd name="T31" fmla="*/ 0 h 960"/>
                        <a:gd name="T32" fmla="*/ 192 w 192"/>
                        <a:gd name="T33" fmla="*/ 960 h 9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2" h="960">
                          <a:moveTo>
                            <a:pt x="96" y="0"/>
                          </a:moveTo>
                          <a:lnTo>
                            <a:pt x="96" y="192"/>
                          </a:lnTo>
                          <a:lnTo>
                            <a:pt x="192" y="240"/>
                          </a:lnTo>
                          <a:lnTo>
                            <a:pt x="0" y="336"/>
                          </a:lnTo>
                          <a:lnTo>
                            <a:pt x="192" y="432"/>
                          </a:lnTo>
                          <a:lnTo>
                            <a:pt x="0" y="528"/>
                          </a:lnTo>
                          <a:lnTo>
                            <a:pt x="192" y="624"/>
                          </a:lnTo>
                          <a:lnTo>
                            <a:pt x="0" y="720"/>
                          </a:lnTo>
                          <a:lnTo>
                            <a:pt x="96" y="768"/>
                          </a:lnTo>
                          <a:lnTo>
                            <a:pt x="96" y="960"/>
                          </a:lnTo>
                        </a:path>
                      </a:pathLst>
                    </a:custGeom>
                    <a:noFill/>
                    <a:ln w="2222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000"/>
                    </a:p>
                  </p:txBody>
                </p:sp>
                <p:sp>
                  <p:nvSpPr>
                    <p:cNvPr id="17648" name="Line 8">
                      <a:extLst>
                        <a:ext uri="{FF2B5EF4-FFF2-40B4-BE49-F238E27FC236}">
                          <a16:creationId xmlns:a16="http://schemas.microsoft.com/office/drawing/2014/main" id="{8DF2CD1B-D6A2-C5CE-FE4D-7DA728956C24}"/>
                        </a:ext>
                      </a:extLst>
                    </p:cNvPr>
                    <p:cNvSpPr>
                      <a:spLocks noChangeAspect="1" noChangeShapeType="1"/>
                    </p:cNvSpPr>
                    <p:nvPr/>
                  </p:nvSpPr>
                  <p:spPr bwMode="auto">
                    <a:xfrm rot="5400000">
                      <a:off x="9249570" y="2214423"/>
                      <a:ext cx="0" cy="247108"/>
                    </a:xfrm>
                    <a:prstGeom prst="line">
                      <a:avLst/>
                    </a:prstGeom>
                    <a:noFill/>
                    <a:ln w="22225">
                      <a:solidFill>
                        <a:schemeClr val="tx1"/>
                      </a:solidFill>
                      <a:round/>
                      <a:headEnd type="none"/>
                      <a:tailEnd/>
                    </a:ln>
                    <a:extLst>
                      <a:ext uri="{909E8E84-426E-40DD-AFC4-6F175D3DCCD1}">
                        <a14:hiddenFill xmlns:a14="http://schemas.microsoft.com/office/drawing/2010/main">
                          <a:noFill/>
                        </a14:hiddenFill>
                      </a:ext>
                    </a:extLst>
                  </p:spPr>
                  <p:txBody>
                    <a:bodyPr/>
                    <a:lstStyle/>
                    <a:p>
                      <a:endParaRPr lang="en-US" sz="1000" dirty="0"/>
                    </a:p>
                  </p:txBody>
                </p:sp>
                <p:sp>
                  <p:nvSpPr>
                    <p:cNvPr id="17649" name="Line 8">
                      <a:extLst>
                        <a:ext uri="{FF2B5EF4-FFF2-40B4-BE49-F238E27FC236}">
                          <a16:creationId xmlns:a16="http://schemas.microsoft.com/office/drawing/2014/main" id="{36E80EF9-4A1E-A5F1-A888-6975AAA0E419}"/>
                        </a:ext>
                      </a:extLst>
                    </p:cNvPr>
                    <p:cNvSpPr>
                      <a:spLocks noChangeAspect="1" noChangeShapeType="1"/>
                    </p:cNvSpPr>
                    <p:nvPr/>
                  </p:nvSpPr>
                  <p:spPr bwMode="auto">
                    <a:xfrm rot="5400000">
                      <a:off x="9957619" y="2214422"/>
                      <a:ext cx="0" cy="247108"/>
                    </a:xfrm>
                    <a:prstGeom prst="line">
                      <a:avLst/>
                    </a:prstGeom>
                    <a:noFill/>
                    <a:ln w="22225">
                      <a:solidFill>
                        <a:schemeClr val="tx1"/>
                      </a:solidFill>
                      <a:round/>
                      <a:headEnd type="none"/>
                      <a:tailEnd/>
                    </a:ln>
                    <a:extLst>
                      <a:ext uri="{909E8E84-426E-40DD-AFC4-6F175D3DCCD1}">
                        <a14:hiddenFill xmlns:a14="http://schemas.microsoft.com/office/drawing/2010/main">
                          <a:noFill/>
                        </a14:hiddenFill>
                      </a:ext>
                    </a:extLst>
                  </p:spPr>
                  <p:txBody>
                    <a:bodyPr/>
                    <a:lstStyle/>
                    <a:p>
                      <a:endParaRPr lang="en-US" sz="1000" dirty="0"/>
                    </a:p>
                  </p:txBody>
                </p:sp>
              </p:grpSp>
              <p:sp>
                <p:nvSpPr>
                  <p:cNvPr id="17645" name="Line 8">
                    <a:extLst>
                      <a:ext uri="{FF2B5EF4-FFF2-40B4-BE49-F238E27FC236}">
                        <a16:creationId xmlns:a16="http://schemas.microsoft.com/office/drawing/2014/main" id="{66E45189-D919-2F5B-0600-87AB7329A362}"/>
                      </a:ext>
                    </a:extLst>
                  </p:cNvPr>
                  <p:cNvSpPr>
                    <a:spLocks noChangeAspect="1" noChangeShapeType="1"/>
                  </p:cNvSpPr>
                  <p:nvPr/>
                </p:nvSpPr>
                <p:spPr bwMode="auto">
                  <a:xfrm rot="5400000">
                    <a:off x="10893304" y="2746370"/>
                    <a:ext cx="0" cy="991238"/>
                  </a:xfrm>
                  <a:prstGeom prst="line">
                    <a:avLst/>
                  </a:prstGeom>
                  <a:noFill/>
                  <a:ln w="22225">
                    <a:solidFill>
                      <a:schemeClr val="tx1"/>
                    </a:solidFill>
                    <a:round/>
                    <a:headEnd type="none"/>
                    <a:tailEnd/>
                  </a:ln>
                  <a:extLst>
                    <a:ext uri="{909E8E84-426E-40DD-AFC4-6F175D3DCCD1}">
                      <a14:hiddenFill xmlns:a14="http://schemas.microsoft.com/office/drawing/2010/main">
                        <a:noFill/>
                      </a14:hiddenFill>
                    </a:ext>
                  </a:extLst>
                </p:spPr>
                <p:txBody>
                  <a:bodyPr/>
                  <a:lstStyle/>
                  <a:p>
                    <a:endParaRPr lang="en-US" sz="1000" dirty="0"/>
                  </a:p>
                </p:txBody>
              </p:sp>
              <p:sp>
                <p:nvSpPr>
                  <p:cNvPr id="17646" name="Line 109">
                    <a:extLst>
                      <a:ext uri="{FF2B5EF4-FFF2-40B4-BE49-F238E27FC236}">
                        <a16:creationId xmlns:a16="http://schemas.microsoft.com/office/drawing/2014/main" id="{0277250C-90E7-D629-BFB9-790DAF311540}"/>
                      </a:ext>
                    </a:extLst>
                  </p:cNvPr>
                  <p:cNvSpPr>
                    <a:spLocks noChangeAspect="1" noChangeShapeType="1"/>
                  </p:cNvSpPr>
                  <p:nvPr/>
                </p:nvSpPr>
                <p:spPr bwMode="auto">
                  <a:xfrm rot="10800000">
                    <a:off x="10714579" y="3228204"/>
                    <a:ext cx="0" cy="260872"/>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grpSp>
            <p:grpSp>
              <p:nvGrpSpPr>
                <p:cNvPr id="17596" name="Group 17595">
                  <a:extLst>
                    <a:ext uri="{FF2B5EF4-FFF2-40B4-BE49-F238E27FC236}">
                      <a16:creationId xmlns:a16="http://schemas.microsoft.com/office/drawing/2014/main" id="{49A2A6F3-4575-A81E-5382-6F00F007D3E9}"/>
                    </a:ext>
                  </a:extLst>
                </p:cNvPr>
                <p:cNvGrpSpPr/>
                <p:nvPr/>
              </p:nvGrpSpPr>
              <p:grpSpPr>
                <a:xfrm>
                  <a:off x="8533894" y="4152474"/>
                  <a:ext cx="1321542" cy="1017015"/>
                  <a:chOff x="9619926" y="3065749"/>
                  <a:chExt cx="1321542" cy="1017015"/>
                </a:xfrm>
              </p:grpSpPr>
              <p:sp>
                <p:nvSpPr>
                  <p:cNvPr id="17597" name="Freeform 12">
                    <a:extLst>
                      <a:ext uri="{FF2B5EF4-FFF2-40B4-BE49-F238E27FC236}">
                        <a16:creationId xmlns:a16="http://schemas.microsoft.com/office/drawing/2014/main" id="{48FCE8ED-3934-5B95-9EBE-B6BD357234C2}"/>
                      </a:ext>
                    </a:extLst>
                  </p:cNvPr>
                  <p:cNvSpPr>
                    <a:spLocks noChangeAspect="1"/>
                  </p:cNvSpPr>
                  <p:nvPr/>
                </p:nvSpPr>
                <p:spPr bwMode="auto">
                  <a:xfrm>
                    <a:off x="9718389" y="3442499"/>
                    <a:ext cx="108025" cy="525965"/>
                  </a:xfrm>
                  <a:custGeom>
                    <a:avLst/>
                    <a:gdLst>
                      <a:gd name="T0" fmla="*/ 60483750 w 192"/>
                      <a:gd name="T1" fmla="*/ 0 h 960"/>
                      <a:gd name="T2" fmla="*/ 60483750 w 192"/>
                      <a:gd name="T3" fmla="*/ 120967500 h 960"/>
                      <a:gd name="T4" fmla="*/ 120967500 w 192"/>
                      <a:gd name="T5" fmla="*/ 151209375 h 960"/>
                      <a:gd name="T6" fmla="*/ 0 w 192"/>
                      <a:gd name="T7" fmla="*/ 211693125 h 960"/>
                      <a:gd name="T8" fmla="*/ 120967500 w 192"/>
                      <a:gd name="T9" fmla="*/ 272176875 h 960"/>
                      <a:gd name="T10" fmla="*/ 0 w 192"/>
                      <a:gd name="T11" fmla="*/ 332660625 h 960"/>
                      <a:gd name="T12" fmla="*/ 120967500 w 192"/>
                      <a:gd name="T13" fmla="*/ 393144375 h 960"/>
                      <a:gd name="T14" fmla="*/ 0 w 192"/>
                      <a:gd name="T15" fmla="*/ 453628125 h 960"/>
                      <a:gd name="T16" fmla="*/ 60483750 w 192"/>
                      <a:gd name="T17" fmla="*/ 483870000 h 960"/>
                      <a:gd name="T18" fmla="*/ 60483750 w 192"/>
                      <a:gd name="T19" fmla="*/ 604837500 h 9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2"/>
                      <a:gd name="T31" fmla="*/ 0 h 960"/>
                      <a:gd name="T32" fmla="*/ 192 w 192"/>
                      <a:gd name="T33" fmla="*/ 960 h 9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2" h="960">
                        <a:moveTo>
                          <a:pt x="96" y="0"/>
                        </a:moveTo>
                        <a:lnTo>
                          <a:pt x="96" y="192"/>
                        </a:lnTo>
                        <a:lnTo>
                          <a:pt x="192" y="240"/>
                        </a:lnTo>
                        <a:lnTo>
                          <a:pt x="0" y="336"/>
                        </a:lnTo>
                        <a:lnTo>
                          <a:pt x="192" y="432"/>
                        </a:lnTo>
                        <a:lnTo>
                          <a:pt x="0" y="528"/>
                        </a:lnTo>
                        <a:lnTo>
                          <a:pt x="192" y="624"/>
                        </a:lnTo>
                        <a:lnTo>
                          <a:pt x="0" y="720"/>
                        </a:lnTo>
                        <a:lnTo>
                          <a:pt x="96" y="768"/>
                        </a:lnTo>
                        <a:lnTo>
                          <a:pt x="96" y="960"/>
                        </a:lnTo>
                      </a:path>
                    </a:pathLst>
                  </a:custGeom>
                  <a:noFill/>
                  <a:ln w="2222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000"/>
                  </a:p>
                </p:txBody>
              </p:sp>
              <p:grpSp>
                <p:nvGrpSpPr>
                  <p:cNvPr id="17598" name="Group 17597">
                    <a:extLst>
                      <a:ext uri="{FF2B5EF4-FFF2-40B4-BE49-F238E27FC236}">
                        <a16:creationId xmlns:a16="http://schemas.microsoft.com/office/drawing/2014/main" id="{990CC8AA-71B3-6FC8-96D2-863D49ABDDB5}"/>
                      </a:ext>
                    </a:extLst>
                  </p:cNvPr>
                  <p:cNvGrpSpPr/>
                  <p:nvPr/>
                </p:nvGrpSpPr>
                <p:grpSpPr>
                  <a:xfrm>
                    <a:off x="9619926" y="3968464"/>
                    <a:ext cx="304800" cy="114300"/>
                    <a:chOff x="8244289" y="2225749"/>
                    <a:chExt cx="304800" cy="114300"/>
                  </a:xfrm>
                </p:grpSpPr>
                <p:sp>
                  <p:nvSpPr>
                    <p:cNvPr id="17608" name="Line 99">
                      <a:extLst>
                        <a:ext uri="{FF2B5EF4-FFF2-40B4-BE49-F238E27FC236}">
                          <a16:creationId xmlns:a16="http://schemas.microsoft.com/office/drawing/2014/main" id="{ABC9F21C-BCE1-4716-0047-3756FB460137}"/>
                        </a:ext>
                      </a:extLst>
                    </p:cNvPr>
                    <p:cNvSpPr>
                      <a:spLocks noChangeAspect="1" noChangeShapeType="1"/>
                    </p:cNvSpPr>
                    <p:nvPr/>
                  </p:nvSpPr>
                  <p:spPr bwMode="auto">
                    <a:xfrm>
                      <a:off x="8244289" y="2225749"/>
                      <a:ext cx="3048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7609" name="Line 101">
                      <a:extLst>
                        <a:ext uri="{FF2B5EF4-FFF2-40B4-BE49-F238E27FC236}">
                          <a16:creationId xmlns:a16="http://schemas.microsoft.com/office/drawing/2014/main" id="{C4816501-A0F7-5571-FEEC-15647916DD1D}"/>
                        </a:ext>
                      </a:extLst>
                    </p:cNvPr>
                    <p:cNvSpPr>
                      <a:spLocks noChangeAspect="1" noChangeShapeType="1"/>
                    </p:cNvSpPr>
                    <p:nvPr/>
                  </p:nvSpPr>
                  <p:spPr bwMode="auto">
                    <a:xfrm>
                      <a:off x="8282389" y="2263849"/>
                      <a:ext cx="2286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7610" name="Line 102">
                      <a:extLst>
                        <a:ext uri="{FF2B5EF4-FFF2-40B4-BE49-F238E27FC236}">
                          <a16:creationId xmlns:a16="http://schemas.microsoft.com/office/drawing/2014/main" id="{D4B12BF7-498E-C56C-C82A-4F705434DE7D}"/>
                        </a:ext>
                      </a:extLst>
                    </p:cNvPr>
                    <p:cNvSpPr>
                      <a:spLocks noChangeAspect="1" noChangeShapeType="1"/>
                    </p:cNvSpPr>
                    <p:nvPr/>
                  </p:nvSpPr>
                  <p:spPr bwMode="auto">
                    <a:xfrm>
                      <a:off x="8320489" y="2301949"/>
                      <a:ext cx="1524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sp>
                  <p:nvSpPr>
                    <p:cNvPr id="17611" name="Line 103">
                      <a:extLst>
                        <a:ext uri="{FF2B5EF4-FFF2-40B4-BE49-F238E27FC236}">
                          <a16:creationId xmlns:a16="http://schemas.microsoft.com/office/drawing/2014/main" id="{DD2C86A8-488B-7137-B046-4398E40EF909}"/>
                        </a:ext>
                      </a:extLst>
                    </p:cNvPr>
                    <p:cNvSpPr>
                      <a:spLocks noChangeAspect="1" noChangeShapeType="1"/>
                    </p:cNvSpPr>
                    <p:nvPr/>
                  </p:nvSpPr>
                  <p:spPr bwMode="auto">
                    <a:xfrm>
                      <a:off x="8358589" y="2340049"/>
                      <a:ext cx="762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grpSp>
              <p:sp>
                <p:nvSpPr>
                  <p:cNvPr id="17599" name="Triangle 17598">
                    <a:extLst>
                      <a:ext uri="{FF2B5EF4-FFF2-40B4-BE49-F238E27FC236}">
                        <a16:creationId xmlns:a16="http://schemas.microsoft.com/office/drawing/2014/main" id="{4636A8CB-0263-1B58-CD88-63F220A70864}"/>
                      </a:ext>
                    </a:extLst>
                  </p:cNvPr>
                  <p:cNvSpPr/>
                  <p:nvPr/>
                </p:nvSpPr>
                <p:spPr>
                  <a:xfrm rot="5400000">
                    <a:off x="10048152" y="3062396"/>
                    <a:ext cx="350774" cy="357480"/>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00" name="Line 8">
                    <a:extLst>
                      <a:ext uri="{FF2B5EF4-FFF2-40B4-BE49-F238E27FC236}">
                        <a16:creationId xmlns:a16="http://schemas.microsoft.com/office/drawing/2014/main" id="{691524A7-5FB4-A4E0-869A-F782B52A76BA}"/>
                      </a:ext>
                    </a:extLst>
                  </p:cNvPr>
                  <p:cNvSpPr>
                    <a:spLocks noChangeAspect="1" noChangeShapeType="1"/>
                  </p:cNvSpPr>
                  <p:nvPr/>
                </p:nvSpPr>
                <p:spPr bwMode="auto">
                  <a:xfrm rot="5400000">
                    <a:off x="9904894" y="3144579"/>
                    <a:ext cx="0" cy="279807"/>
                  </a:xfrm>
                  <a:prstGeom prst="line">
                    <a:avLst/>
                  </a:prstGeom>
                  <a:noFill/>
                  <a:ln w="22225">
                    <a:solidFill>
                      <a:schemeClr val="tx1"/>
                    </a:solidFill>
                    <a:round/>
                    <a:headEnd type="none"/>
                    <a:tailEnd/>
                  </a:ln>
                  <a:extLst>
                    <a:ext uri="{909E8E84-426E-40DD-AFC4-6F175D3DCCD1}">
                      <a14:hiddenFill xmlns:a14="http://schemas.microsoft.com/office/drawing/2010/main">
                        <a:noFill/>
                      </a14:hiddenFill>
                    </a:ext>
                  </a:extLst>
                </p:spPr>
                <p:txBody>
                  <a:bodyPr/>
                  <a:lstStyle/>
                  <a:p>
                    <a:endParaRPr lang="en-US" sz="1000" dirty="0"/>
                  </a:p>
                </p:txBody>
              </p:sp>
              <p:sp>
                <p:nvSpPr>
                  <p:cNvPr id="17601" name="Line 109">
                    <a:extLst>
                      <a:ext uri="{FF2B5EF4-FFF2-40B4-BE49-F238E27FC236}">
                        <a16:creationId xmlns:a16="http://schemas.microsoft.com/office/drawing/2014/main" id="{D74DFF25-03F7-B964-5EB3-F3A2C3DF51D1}"/>
                      </a:ext>
                    </a:extLst>
                  </p:cNvPr>
                  <p:cNvSpPr>
                    <a:spLocks noChangeAspect="1" noChangeShapeType="1"/>
                  </p:cNvSpPr>
                  <p:nvPr/>
                </p:nvSpPr>
                <p:spPr bwMode="auto">
                  <a:xfrm rot="10800000">
                    <a:off x="9770914" y="3278977"/>
                    <a:ext cx="0" cy="229526"/>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grpSp>
                <p:nvGrpSpPr>
                  <p:cNvPr id="17602" name="Group 17601">
                    <a:extLst>
                      <a:ext uri="{FF2B5EF4-FFF2-40B4-BE49-F238E27FC236}">
                        <a16:creationId xmlns:a16="http://schemas.microsoft.com/office/drawing/2014/main" id="{50686777-A8E3-866E-DD91-CADF8AB82360}"/>
                      </a:ext>
                    </a:extLst>
                  </p:cNvPr>
                  <p:cNvGrpSpPr/>
                  <p:nvPr/>
                </p:nvGrpSpPr>
                <p:grpSpPr>
                  <a:xfrm>
                    <a:off x="9768947" y="3434298"/>
                    <a:ext cx="955157" cy="108025"/>
                    <a:chOff x="9126016" y="2283198"/>
                    <a:chExt cx="955157" cy="108025"/>
                  </a:xfrm>
                </p:grpSpPr>
                <p:sp>
                  <p:nvSpPr>
                    <p:cNvPr id="17605" name="Freeform 12">
                      <a:extLst>
                        <a:ext uri="{FF2B5EF4-FFF2-40B4-BE49-F238E27FC236}">
                          <a16:creationId xmlns:a16="http://schemas.microsoft.com/office/drawing/2014/main" id="{213788CA-7A73-CFCE-1586-0734D1482C90}"/>
                        </a:ext>
                      </a:extLst>
                    </p:cNvPr>
                    <p:cNvSpPr>
                      <a:spLocks noChangeAspect="1"/>
                    </p:cNvSpPr>
                    <p:nvPr/>
                  </p:nvSpPr>
                  <p:spPr bwMode="auto">
                    <a:xfrm rot="16200000">
                      <a:off x="9545645" y="2074228"/>
                      <a:ext cx="108025" cy="525965"/>
                    </a:xfrm>
                    <a:custGeom>
                      <a:avLst/>
                      <a:gdLst>
                        <a:gd name="T0" fmla="*/ 60483750 w 192"/>
                        <a:gd name="T1" fmla="*/ 0 h 960"/>
                        <a:gd name="T2" fmla="*/ 60483750 w 192"/>
                        <a:gd name="T3" fmla="*/ 120967500 h 960"/>
                        <a:gd name="T4" fmla="*/ 120967500 w 192"/>
                        <a:gd name="T5" fmla="*/ 151209375 h 960"/>
                        <a:gd name="T6" fmla="*/ 0 w 192"/>
                        <a:gd name="T7" fmla="*/ 211693125 h 960"/>
                        <a:gd name="T8" fmla="*/ 120967500 w 192"/>
                        <a:gd name="T9" fmla="*/ 272176875 h 960"/>
                        <a:gd name="T10" fmla="*/ 0 w 192"/>
                        <a:gd name="T11" fmla="*/ 332660625 h 960"/>
                        <a:gd name="T12" fmla="*/ 120967500 w 192"/>
                        <a:gd name="T13" fmla="*/ 393144375 h 960"/>
                        <a:gd name="T14" fmla="*/ 0 w 192"/>
                        <a:gd name="T15" fmla="*/ 453628125 h 960"/>
                        <a:gd name="T16" fmla="*/ 60483750 w 192"/>
                        <a:gd name="T17" fmla="*/ 483870000 h 960"/>
                        <a:gd name="T18" fmla="*/ 60483750 w 192"/>
                        <a:gd name="T19" fmla="*/ 604837500 h 9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2"/>
                        <a:gd name="T31" fmla="*/ 0 h 960"/>
                        <a:gd name="T32" fmla="*/ 192 w 192"/>
                        <a:gd name="T33" fmla="*/ 960 h 9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2" h="960">
                          <a:moveTo>
                            <a:pt x="96" y="0"/>
                          </a:moveTo>
                          <a:lnTo>
                            <a:pt x="96" y="192"/>
                          </a:lnTo>
                          <a:lnTo>
                            <a:pt x="192" y="240"/>
                          </a:lnTo>
                          <a:lnTo>
                            <a:pt x="0" y="336"/>
                          </a:lnTo>
                          <a:lnTo>
                            <a:pt x="192" y="432"/>
                          </a:lnTo>
                          <a:lnTo>
                            <a:pt x="0" y="528"/>
                          </a:lnTo>
                          <a:lnTo>
                            <a:pt x="192" y="624"/>
                          </a:lnTo>
                          <a:lnTo>
                            <a:pt x="0" y="720"/>
                          </a:lnTo>
                          <a:lnTo>
                            <a:pt x="96" y="768"/>
                          </a:lnTo>
                          <a:lnTo>
                            <a:pt x="96" y="960"/>
                          </a:lnTo>
                        </a:path>
                      </a:pathLst>
                    </a:custGeom>
                    <a:noFill/>
                    <a:ln w="2222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000"/>
                    </a:p>
                  </p:txBody>
                </p:sp>
                <p:sp>
                  <p:nvSpPr>
                    <p:cNvPr id="17606" name="Line 8">
                      <a:extLst>
                        <a:ext uri="{FF2B5EF4-FFF2-40B4-BE49-F238E27FC236}">
                          <a16:creationId xmlns:a16="http://schemas.microsoft.com/office/drawing/2014/main" id="{ABAF9BD2-274F-5A6F-1CDE-AC1C3C5ACB11}"/>
                        </a:ext>
                      </a:extLst>
                    </p:cNvPr>
                    <p:cNvSpPr>
                      <a:spLocks noChangeAspect="1" noChangeShapeType="1"/>
                    </p:cNvSpPr>
                    <p:nvPr/>
                  </p:nvSpPr>
                  <p:spPr bwMode="auto">
                    <a:xfrm rot="5400000">
                      <a:off x="9249570" y="2214423"/>
                      <a:ext cx="0" cy="247108"/>
                    </a:xfrm>
                    <a:prstGeom prst="line">
                      <a:avLst/>
                    </a:prstGeom>
                    <a:noFill/>
                    <a:ln w="22225">
                      <a:solidFill>
                        <a:schemeClr val="tx1"/>
                      </a:solidFill>
                      <a:round/>
                      <a:headEnd type="none"/>
                      <a:tailEnd/>
                    </a:ln>
                    <a:extLst>
                      <a:ext uri="{909E8E84-426E-40DD-AFC4-6F175D3DCCD1}">
                        <a14:hiddenFill xmlns:a14="http://schemas.microsoft.com/office/drawing/2010/main">
                          <a:noFill/>
                        </a14:hiddenFill>
                      </a:ext>
                    </a:extLst>
                  </p:spPr>
                  <p:txBody>
                    <a:bodyPr/>
                    <a:lstStyle/>
                    <a:p>
                      <a:endParaRPr lang="en-US" sz="1000" dirty="0"/>
                    </a:p>
                  </p:txBody>
                </p:sp>
                <p:sp>
                  <p:nvSpPr>
                    <p:cNvPr id="17607" name="Line 8">
                      <a:extLst>
                        <a:ext uri="{FF2B5EF4-FFF2-40B4-BE49-F238E27FC236}">
                          <a16:creationId xmlns:a16="http://schemas.microsoft.com/office/drawing/2014/main" id="{276E137D-A92E-7B77-94F6-838241B3A393}"/>
                        </a:ext>
                      </a:extLst>
                    </p:cNvPr>
                    <p:cNvSpPr>
                      <a:spLocks noChangeAspect="1" noChangeShapeType="1"/>
                    </p:cNvSpPr>
                    <p:nvPr/>
                  </p:nvSpPr>
                  <p:spPr bwMode="auto">
                    <a:xfrm rot="5400000">
                      <a:off x="9957619" y="2214422"/>
                      <a:ext cx="0" cy="247108"/>
                    </a:xfrm>
                    <a:prstGeom prst="line">
                      <a:avLst/>
                    </a:prstGeom>
                    <a:noFill/>
                    <a:ln w="22225">
                      <a:solidFill>
                        <a:schemeClr val="tx1"/>
                      </a:solidFill>
                      <a:round/>
                      <a:headEnd type="none"/>
                      <a:tailEnd/>
                    </a:ln>
                    <a:extLst>
                      <a:ext uri="{909E8E84-426E-40DD-AFC4-6F175D3DCCD1}">
                        <a14:hiddenFill xmlns:a14="http://schemas.microsoft.com/office/drawing/2010/main">
                          <a:noFill/>
                        </a14:hiddenFill>
                      </a:ext>
                    </a:extLst>
                  </p:spPr>
                  <p:txBody>
                    <a:bodyPr/>
                    <a:lstStyle/>
                    <a:p>
                      <a:endParaRPr lang="en-US" sz="1000" dirty="0"/>
                    </a:p>
                  </p:txBody>
                </p:sp>
              </p:grpSp>
              <p:sp>
                <p:nvSpPr>
                  <p:cNvPr id="17603" name="Line 8">
                    <a:extLst>
                      <a:ext uri="{FF2B5EF4-FFF2-40B4-BE49-F238E27FC236}">
                        <a16:creationId xmlns:a16="http://schemas.microsoft.com/office/drawing/2014/main" id="{F0CB393F-6847-8249-4355-4EC03A5A1B96}"/>
                      </a:ext>
                    </a:extLst>
                  </p:cNvPr>
                  <p:cNvSpPr>
                    <a:spLocks noChangeAspect="1" noChangeShapeType="1"/>
                  </p:cNvSpPr>
                  <p:nvPr/>
                </p:nvSpPr>
                <p:spPr bwMode="auto">
                  <a:xfrm rot="5400000">
                    <a:off x="10669576" y="2970097"/>
                    <a:ext cx="0" cy="543784"/>
                  </a:xfrm>
                  <a:prstGeom prst="line">
                    <a:avLst/>
                  </a:prstGeom>
                  <a:noFill/>
                  <a:ln w="22225">
                    <a:solidFill>
                      <a:schemeClr val="tx1"/>
                    </a:solidFill>
                    <a:round/>
                    <a:headEnd type="none"/>
                    <a:tailEnd/>
                  </a:ln>
                  <a:extLst>
                    <a:ext uri="{909E8E84-426E-40DD-AFC4-6F175D3DCCD1}">
                      <a14:hiddenFill xmlns:a14="http://schemas.microsoft.com/office/drawing/2010/main">
                        <a:noFill/>
                      </a14:hiddenFill>
                    </a:ext>
                  </a:extLst>
                </p:spPr>
                <p:txBody>
                  <a:bodyPr/>
                  <a:lstStyle/>
                  <a:p>
                    <a:endParaRPr lang="en-US" sz="1000" dirty="0"/>
                  </a:p>
                </p:txBody>
              </p:sp>
              <p:sp>
                <p:nvSpPr>
                  <p:cNvPr id="17604" name="Line 109">
                    <a:extLst>
                      <a:ext uri="{FF2B5EF4-FFF2-40B4-BE49-F238E27FC236}">
                        <a16:creationId xmlns:a16="http://schemas.microsoft.com/office/drawing/2014/main" id="{9A0F6FD9-402B-2F6F-18ED-E37C2ACB7622}"/>
                      </a:ext>
                    </a:extLst>
                  </p:cNvPr>
                  <p:cNvSpPr>
                    <a:spLocks noChangeAspect="1" noChangeShapeType="1"/>
                  </p:cNvSpPr>
                  <p:nvPr/>
                </p:nvSpPr>
                <p:spPr bwMode="auto">
                  <a:xfrm rot="10800000">
                    <a:off x="10714579" y="3228204"/>
                    <a:ext cx="0" cy="260872"/>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grpSp>
          </p:grpSp>
          <p:sp>
            <p:nvSpPr>
              <p:cNvPr id="17591" name="Line 109">
                <a:extLst>
                  <a:ext uri="{FF2B5EF4-FFF2-40B4-BE49-F238E27FC236}">
                    <a16:creationId xmlns:a16="http://schemas.microsoft.com/office/drawing/2014/main" id="{AAC4EABE-422E-0FB9-FF77-72499A506F66}"/>
                  </a:ext>
                </a:extLst>
              </p:cNvPr>
              <p:cNvSpPr>
                <a:spLocks noChangeAspect="1" noChangeShapeType="1"/>
              </p:cNvSpPr>
              <p:nvPr/>
            </p:nvSpPr>
            <p:spPr bwMode="auto">
              <a:xfrm rot="10800000">
                <a:off x="10302890" y="4504406"/>
                <a:ext cx="0" cy="1181342"/>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00"/>
              </a:p>
            </p:txBody>
          </p:sp>
        </p:grpSp>
        <p:sp>
          <p:nvSpPr>
            <p:cNvPr id="9" name="TextBox 8">
              <a:extLst>
                <a:ext uri="{FF2B5EF4-FFF2-40B4-BE49-F238E27FC236}">
                  <a16:creationId xmlns:a16="http://schemas.microsoft.com/office/drawing/2014/main" id="{E398847B-CC83-67C8-6CCC-E036B689099F}"/>
                </a:ext>
              </a:extLst>
            </p:cNvPr>
            <p:cNvSpPr txBox="1"/>
            <p:nvPr/>
          </p:nvSpPr>
          <p:spPr>
            <a:xfrm>
              <a:off x="8614926" y="6476840"/>
              <a:ext cx="1151277" cy="307777"/>
            </a:xfrm>
            <a:prstGeom prst="rect">
              <a:avLst/>
            </a:prstGeom>
            <a:noFill/>
          </p:spPr>
          <p:txBody>
            <a:bodyPr wrap="none" rtlCol="0">
              <a:spAutoFit/>
            </a:bodyPr>
            <a:lstStyle/>
            <a:p>
              <a:pPr algn="l"/>
              <a:r>
                <a:rPr lang="en-US" sz="1400" dirty="0">
                  <a:latin typeface="Avenir Light" panose="020B0402020203020204" pitchFamily="34" charset="77"/>
                </a:rPr>
                <a:t>Comparator</a:t>
              </a:r>
            </a:p>
          </p:txBody>
        </p:sp>
        <p:sp>
          <p:nvSpPr>
            <p:cNvPr id="12" name="Rounded Rectangle 11">
              <a:extLst>
                <a:ext uri="{FF2B5EF4-FFF2-40B4-BE49-F238E27FC236}">
                  <a16:creationId xmlns:a16="http://schemas.microsoft.com/office/drawing/2014/main" id="{D430C3D4-2B4E-2133-53D4-6229AE47FFD6}"/>
                </a:ext>
              </a:extLst>
            </p:cNvPr>
            <p:cNvSpPr/>
            <p:nvPr/>
          </p:nvSpPr>
          <p:spPr>
            <a:xfrm>
              <a:off x="8556659" y="3875573"/>
              <a:ext cx="1221163" cy="2903009"/>
            </a:xfrm>
            <a:prstGeom prst="roundRect">
              <a:avLst/>
            </a:prstGeom>
            <a:noFill/>
            <a:ln>
              <a:solidFill>
                <a:schemeClr val="tx1"/>
              </a:solidFill>
              <a:prstDash val="dash"/>
              <a:extLst>
                <a:ext uri="{C807C97D-BFC1-408E-A445-0C87EB9F89A2}">
                  <ask:lineSketchStyleProps xmlns:ask="http://schemas.microsoft.com/office/drawing/2018/sketchyshapes" sd="1219033472">
                    <a:custGeom>
                      <a:avLst/>
                      <a:gdLst>
                        <a:gd name="connsiteX0" fmla="*/ 0 w 1604961"/>
                        <a:gd name="connsiteY0" fmla="*/ 267499 h 2577761"/>
                        <a:gd name="connsiteX1" fmla="*/ 267499 w 1604961"/>
                        <a:gd name="connsiteY1" fmla="*/ 0 h 2577761"/>
                        <a:gd name="connsiteX2" fmla="*/ 823880 w 1604961"/>
                        <a:gd name="connsiteY2" fmla="*/ 0 h 2577761"/>
                        <a:gd name="connsiteX3" fmla="*/ 1337462 w 1604961"/>
                        <a:gd name="connsiteY3" fmla="*/ 0 h 2577761"/>
                        <a:gd name="connsiteX4" fmla="*/ 1604961 w 1604961"/>
                        <a:gd name="connsiteY4" fmla="*/ 267499 h 2577761"/>
                        <a:gd name="connsiteX5" fmla="*/ 1604961 w 1604961"/>
                        <a:gd name="connsiteY5" fmla="*/ 737334 h 2577761"/>
                        <a:gd name="connsiteX6" fmla="*/ 1604961 w 1604961"/>
                        <a:gd name="connsiteY6" fmla="*/ 1288881 h 2577761"/>
                        <a:gd name="connsiteX7" fmla="*/ 1604961 w 1604961"/>
                        <a:gd name="connsiteY7" fmla="*/ 1758716 h 2577761"/>
                        <a:gd name="connsiteX8" fmla="*/ 1604961 w 1604961"/>
                        <a:gd name="connsiteY8" fmla="*/ 2310262 h 2577761"/>
                        <a:gd name="connsiteX9" fmla="*/ 1337462 w 1604961"/>
                        <a:gd name="connsiteY9" fmla="*/ 2577761 h 2577761"/>
                        <a:gd name="connsiteX10" fmla="*/ 802481 w 1604961"/>
                        <a:gd name="connsiteY10" fmla="*/ 2577761 h 2577761"/>
                        <a:gd name="connsiteX11" fmla="*/ 267499 w 1604961"/>
                        <a:gd name="connsiteY11" fmla="*/ 2577761 h 2577761"/>
                        <a:gd name="connsiteX12" fmla="*/ 0 w 1604961"/>
                        <a:gd name="connsiteY12" fmla="*/ 2310262 h 2577761"/>
                        <a:gd name="connsiteX13" fmla="*/ 0 w 1604961"/>
                        <a:gd name="connsiteY13" fmla="*/ 1799571 h 2577761"/>
                        <a:gd name="connsiteX14" fmla="*/ 0 w 1604961"/>
                        <a:gd name="connsiteY14" fmla="*/ 1288881 h 2577761"/>
                        <a:gd name="connsiteX15" fmla="*/ 0 w 1604961"/>
                        <a:gd name="connsiteY15" fmla="*/ 737334 h 2577761"/>
                        <a:gd name="connsiteX16" fmla="*/ 0 w 1604961"/>
                        <a:gd name="connsiteY16" fmla="*/ 267499 h 257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04961" h="2577761" extrusionOk="0">
                          <a:moveTo>
                            <a:pt x="0" y="267499"/>
                          </a:moveTo>
                          <a:cubicBezTo>
                            <a:pt x="-21498" y="106502"/>
                            <a:pt x="113044" y="2522"/>
                            <a:pt x="267499" y="0"/>
                          </a:cubicBezTo>
                          <a:cubicBezTo>
                            <a:pt x="461966" y="-18605"/>
                            <a:pt x="615366" y="25894"/>
                            <a:pt x="823880" y="0"/>
                          </a:cubicBezTo>
                          <a:cubicBezTo>
                            <a:pt x="1032394" y="-25894"/>
                            <a:pt x="1139322" y="17739"/>
                            <a:pt x="1337462" y="0"/>
                          </a:cubicBezTo>
                          <a:cubicBezTo>
                            <a:pt x="1468714" y="-9019"/>
                            <a:pt x="1623858" y="128792"/>
                            <a:pt x="1604961" y="267499"/>
                          </a:cubicBezTo>
                          <a:cubicBezTo>
                            <a:pt x="1635738" y="379263"/>
                            <a:pt x="1556640" y="635904"/>
                            <a:pt x="1604961" y="737334"/>
                          </a:cubicBezTo>
                          <a:cubicBezTo>
                            <a:pt x="1653282" y="838764"/>
                            <a:pt x="1581210" y="1172796"/>
                            <a:pt x="1604961" y="1288881"/>
                          </a:cubicBezTo>
                          <a:cubicBezTo>
                            <a:pt x="1628712" y="1404966"/>
                            <a:pt x="1577874" y="1590834"/>
                            <a:pt x="1604961" y="1758716"/>
                          </a:cubicBezTo>
                          <a:cubicBezTo>
                            <a:pt x="1632048" y="1926599"/>
                            <a:pt x="1580776" y="2165322"/>
                            <a:pt x="1604961" y="2310262"/>
                          </a:cubicBezTo>
                          <a:cubicBezTo>
                            <a:pt x="1608551" y="2458861"/>
                            <a:pt x="1477161" y="2576461"/>
                            <a:pt x="1337462" y="2577761"/>
                          </a:cubicBezTo>
                          <a:cubicBezTo>
                            <a:pt x="1164474" y="2603003"/>
                            <a:pt x="1048511" y="2539682"/>
                            <a:pt x="802481" y="2577761"/>
                          </a:cubicBezTo>
                          <a:cubicBezTo>
                            <a:pt x="556451" y="2615840"/>
                            <a:pt x="410161" y="2537184"/>
                            <a:pt x="267499" y="2577761"/>
                          </a:cubicBezTo>
                          <a:cubicBezTo>
                            <a:pt x="130037" y="2590346"/>
                            <a:pt x="6867" y="2451986"/>
                            <a:pt x="0" y="2310262"/>
                          </a:cubicBezTo>
                          <a:cubicBezTo>
                            <a:pt x="-24596" y="2164210"/>
                            <a:pt x="13801" y="1972796"/>
                            <a:pt x="0" y="1799571"/>
                          </a:cubicBezTo>
                          <a:cubicBezTo>
                            <a:pt x="-13801" y="1626346"/>
                            <a:pt x="42601" y="1419922"/>
                            <a:pt x="0" y="1288881"/>
                          </a:cubicBezTo>
                          <a:cubicBezTo>
                            <a:pt x="-42601" y="1157840"/>
                            <a:pt x="437" y="861244"/>
                            <a:pt x="0" y="737334"/>
                          </a:cubicBezTo>
                          <a:cubicBezTo>
                            <a:pt x="-437" y="613424"/>
                            <a:pt x="25757" y="475350"/>
                            <a:pt x="0" y="26749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ounded Rectangle 12">
            <a:extLst>
              <a:ext uri="{FF2B5EF4-FFF2-40B4-BE49-F238E27FC236}">
                <a16:creationId xmlns:a16="http://schemas.microsoft.com/office/drawing/2014/main" id="{5B867749-4E0E-CCAC-A3CB-2FAC79734B82}"/>
              </a:ext>
            </a:extLst>
          </p:cNvPr>
          <p:cNvSpPr/>
          <p:nvPr/>
        </p:nvSpPr>
        <p:spPr>
          <a:xfrm>
            <a:off x="9807657" y="3861934"/>
            <a:ext cx="1111821" cy="2903009"/>
          </a:xfrm>
          <a:prstGeom prst="roundRect">
            <a:avLst/>
          </a:prstGeom>
          <a:noFill/>
          <a:ln>
            <a:solidFill>
              <a:schemeClr val="tx1"/>
            </a:solidFill>
            <a:prstDash val="dash"/>
            <a:extLst>
              <a:ext uri="{C807C97D-BFC1-408E-A445-0C87EB9F89A2}">
                <ask:lineSketchStyleProps xmlns:ask="http://schemas.microsoft.com/office/drawing/2018/sketchyshapes" sd="1219033472">
                  <a:custGeom>
                    <a:avLst/>
                    <a:gdLst>
                      <a:gd name="connsiteX0" fmla="*/ 0 w 1604961"/>
                      <a:gd name="connsiteY0" fmla="*/ 267499 h 2577761"/>
                      <a:gd name="connsiteX1" fmla="*/ 267499 w 1604961"/>
                      <a:gd name="connsiteY1" fmla="*/ 0 h 2577761"/>
                      <a:gd name="connsiteX2" fmla="*/ 823880 w 1604961"/>
                      <a:gd name="connsiteY2" fmla="*/ 0 h 2577761"/>
                      <a:gd name="connsiteX3" fmla="*/ 1337462 w 1604961"/>
                      <a:gd name="connsiteY3" fmla="*/ 0 h 2577761"/>
                      <a:gd name="connsiteX4" fmla="*/ 1604961 w 1604961"/>
                      <a:gd name="connsiteY4" fmla="*/ 267499 h 2577761"/>
                      <a:gd name="connsiteX5" fmla="*/ 1604961 w 1604961"/>
                      <a:gd name="connsiteY5" fmla="*/ 737334 h 2577761"/>
                      <a:gd name="connsiteX6" fmla="*/ 1604961 w 1604961"/>
                      <a:gd name="connsiteY6" fmla="*/ 1288881 h 2577761"/>
                      <a:gd name="connsiteX7" fmla="*/ 1604961 w 1604961"/>
                      <a:gd name="connsiteY7" fmla="*/ 1758716 h 2577761"/>
                      <a:gd name="connsiteX8" fmla="*/ 1604961 w 1604961"/>
                      <a:gd name="connsiteY8" fmla="*/ 2310262 h 2577761"/>
                      <a:gd name="connsiteX9" fmla="*/ 1337462 w 1604961"/>
                      <a:gd name="connsiteY9" fmla="*/ 2577761 h 2577761"/>
                      <a:gd name="connsiteX10" fmla="*/ 802481 w 1604961"/>
                      <a:gd name="connsiteY10" fmla="*/ 2577761 h 2577761"/>
                      <a:gd name="connsiteX11" fmla="*/ 267499 w 1604961"/>
                      <a:gd name="connsiteY11" fmla="*/ 2577761 h 2577761"/>
                      <a:gd name="connsiteX12" fmla="*/ 0 w 1604961"/>
                      <a:gd name="connsiteY12" fmla="*/ 2310262 h 2577761"/>
                      <a:gd name="connsiteX13" fmla="*/ 0 w 1604961"/>
                      <a:gd name="connsiteY13" fmla="*/ 1799571 h 2577761"/>
                      <a:gd name="connsiteX14" fmla="*/ 0 w 1604961"/>
                      <a:gd name="connsiteY14" fmla="*/ 1288881 h 2577761"/>
                      <a:gd name="connsiteX15" fmla="*/ 0 w 1604961"/>
                      <a:gd name="connsiteY15" fmla="*/ 737334 h 2577761"/>
                      <a:gd name="connsiteX16" fmla="*/ 0 w 1604961"/>
                      <a:gd name="connsiteY16" fmla="*/ 267499 h 257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04961" h="2577761" extrusionOk="0">
                        <a:moveTo>
                          <a:pt x="0" y="267499"/>
                        </a:moveTo>
                        <a:cubicBezTo>
                          <a:pt x="-21498" y="106502"/>
                          <a:pt x="113044" y="2522"/>
                          <a:pt x="267499" y="0"/>
                        </a:cubicBezTo>
                        <a:cubicBezTo>
                          <a:pt x="461966" y="-18605"/>
                          <a:pt x="615366" y="25894"/>
                          <a:pt x="823880" y="0"/>
                        </a:cubicBezTo>
                        <a:cubicBezTo>
                          <a:pt x="1032394" y="-25894"/>
                          <a:pt x="1139322" y="17739"/>
                          <a:pt x="1337462" y="0"/>
                        </a:cubicBezTo>
                        <a:cubicBezTo>
                          <a:pt x="1468714" y="-9019"/>
                          <a:pt x="1623858" y="128792"/>
                          <a:pt x="1604961" y="267499"/>
                        </a:cubicBezTo>
                        <a:cubicBezTo>
                          <a:pt x="1635738" y="379263"/>
                          <a:pt x="1556640" y="635904"/>
                          <a:pt x="1604961" y="737334"/>
                        </a:cubicBezTo>
                        <a:cubicBezTo>
                          <a:pt x="1653282" y="838764"/>
                          <a:pt x="1581210" y="1172796"/>
                          <a:pt x="1604961" y="1288881"/>
                        </a:cubicBezTo>
                        <a:cubicBezTo>
                          <a:pt x="1628712" y="1404966"/>
                          <a:pt x="1577874" y="1590834"/>
                          <a:pt x="1604961" y="1758716"/>
                        </a:cubicBezTo>
                        <a:cubicBezTo>
                          <a:pt x="1632048" y="1926599"/>
                          <a:pt x="1580776" y="2165322"/>
                          <a:pt x="1604961" y="2310262"/>
                        </a:cubicBezTo>
                        <a:cubicBezTo>
                          <a:pt x="1608551" y="2458861"/>
                          <a:pt x="1477161" y="2576461"/>
                          <a:pt x="1337462" y="2577761"/>
                        </a:cubicBezTo>
                        <a:cubicBezTo>
                          <a:pt x="1164474" y="2603003"/>
                          <a:pt x="1048511" y="2539682"/>
                          <a:pt x="802481" y="2577761"/>
                        </a:cubicBezTo>
                        <a:cubicBezTo>
                          <a:pt x="556451" y="2615840"/>
                          <a:pt x="410161" y="2537184"/>
                          <a:pt x="267499" y="2577761"/>
                        </a:cubicBezTo>
                        <a:cubicBezTo>
                          <a:pt x="130037" y="2590346"/>
                          <a:pt x="6867" y="2451986"/>
                          <a:pt x="0" y="2310262"/>
                        </a:cubicBezTo>
                        <a:cubicBezTo>
                          <a:pt x="-24596" y="2164210"/>
                          <a:pt x="13801" y="1972796"/>
                          <a:pt x="0" y="1799571"/>
                        </a:cubicBezTo>
                        <a:cubicBezTo>
                          <a:pt x="-13801" y="1626346"/>
                          <a:pt x="42601" y="1419922"/>
                          <a:pt x="0" y="1288881"/>
                        </a:cubicBezTo>
                        <a:cubicBezTo>
                          <a:pt x="-42601" y="1157840"/>
                          <a:pt x="437" y="861244"/>
                          <a:pt x="0" y="737334"/>
                        </a:cubicBezTo>
                        <a:cubicBezTo>
                          <a:pt x="-437" y="613424"/>
                          <a:pt x="25757" y="475350"/>
                          <a:pt x="0" y="26749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3758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717"/>
                                        </p:tgtEl>
                                        <p:attrNameLst>
                                          <p:attrName>style.visibility</p:attrName>
                                        </p:attrNameLst>
                                      </p:cBhvr>
                                      <p:to>
                                        <p:strVal val="visible"/>
                                      </p:to>
                                    </p:set>
                                    <p:animEffect transition="in" filter="fade">
                                      <p:cBhvr>
                                        <p:cTn id="7" dur="500"/>
                                        <p:tgtEl>
                                          <p:spTgt spid="177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579"/>
                                        </p:tgtEl>
                                        <p:attrNameLst>
                                          <p:attrName>style.visibility</p:attrName>
                                        </p:attrNameLst>
                                      </p:cBhvr>
                                      <p:to>
                                        <p:strVal val="visible"/>
                                      </p:to>
                                    </p:set>
                                    <p:animEffect transition="in" filter="fade">
                                      <p:cBhvr>
                                        <p:cTn id="12" dur="500"/>
                                        <p:tgtEl>
                                          <p:spTgt spid="175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580"/>
                                        </p:tgtEl>
                                        <p:attrNameLst>
                                          <p:attrName>style.visibility</p:attrName>
                                        </p:attrNameLst>
                                      </p:cBhvr>
                                      <p:to>
                                        <p:strVal val="visible"/>
                                      </p:to>
                                    </p:set>
                                    <p:animEffect transition="in" filter="fade">
                                      <p:cBhvr>
                                        <p:cTn id="17" dur="500"/>
                                        <p:tgtEl>
                                          <p:spTgt spid="175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679"/>
                                        </p:tgtEl>
                                        <p:attrNameLst>
                                          <p:attrName>style.visibility</p:attrName>
                                        </p:attrNameLst>
                                      </p:cBhvr>
                                      <p:to>
                                        <p:strVal val="visible"/>
                                      </p:to>
                                    </p:set>
                                    <p:animEffect transition="in" filter="fade">
                                      <p:cBhvr>
                                        <p:cTn id="22" dur="500"/>
                                        <p:tgtEl>
                                          <p:spTgt spid="1767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682"/>
                                        </p:tgtEl>
                                        <p:attrNameLst>
                                          <p:attrName>style.visibility</p:attrName>
                                        </p:attrNameLst>
                                      </p:cBhvr>
                                      <p:to>
                                        <p:strVal val="visible"/>
                                      </p:to>
                                    </p:set>
                                    <p:animEffect transition="in" filter="fade">
                                      <p:cBhvr>
                                        <p:cTn id="37" dur="500"/>
                                        <p:tgtEl>
                                          <p:spTgt spid="1768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80" grpId="0" animBg="1"/>
      <p:bldP spid="10" grpId="0"/>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43C0D5-8CCB-D2E7-1871-FF24E2D6BD16}"/>
              </a:ext>
            </a:extLst>
          </p:cNvPr>
          <p:cNvSpPr/>
          <p:nvPr/>
        </p:nvSpPr>
        <p:spPr>
          <a:xfrm>
            <a:off x="0" y="602673"/>
            <a:ext cx="12192000" cy="124692"/>
          </a:xfrm>
          <a:prstGeom prst="rect">
            <a:avLst/>
          </a:prstGeom>
          <a:solidFill>
            <a:srgbClr val="7030A0">
              <a:alpha val="6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6E6DA61-E95A-A507-9AF6-D9E94AD74DA6}"/>
              </a:ext>
            </a:extLst>
          </p:cNvPr>
          <p:cNvSpPr txBox="1"/>
          <p:nvPr/>
        </p:nvSpPr>
        <p:spPr>
          <a:xfrm>
            <a:off x="748148" y="119041"/>
            <a:ext cx="1288045" cy="369332"/>
          </a:xfrm>
          <a:prstGeom prst="rect">
            <a:avLst/>
          </a:prstGeom>
          <a:noFill/>
        </p:spPr>
        <p:txBody>
          <a:bodyPr wrap="none" rtlCol="0">
            <a:spAutoFit/>
          </a:bodyPr>
          <a:lstStyle/>
          <a:p>
            <a:pPr algn="l"/>
            <a:r>
              <a:rPr lang="en-US" dirty="0">
                <a:latin typeface="Avenir Light" panose="020B0402020203020204" pitchFamily="34" charset="77"/>
              </a:rPr>
              <a:t>Motivation</a:t>
            </a:r>
          </a:p>
        </p:txBody>
      </p:sp>
      <p:sp>
        <p:nvSpPr>
          <p:cNvPr id="8" name="TextBox 7">
            <a:extLst>
              <a:ext uri="{FF2B5EF4-FFF2-40B4-BE49-F238E27FC236}">
                <a16:creationId xmlns:a16="http://schemas.microsoft.com/office/drawing/2014/main" id="{C8FE1D1D-069B-91FA-2B17-0113E7FA62B3}"/>
              </a:ext>
            </a:extLst>
          </p:cNvPr>
          <p:cNvSpPr txBox="1"/>
          <p:nvPr/>
        </p:nvSpPr>
        <p:spPr>
          <a:xfrm>
            <a:off x="2978123" y="119041"/>
            <a:ext cx="596125" cy="369332"/>
          </a:xfrm>
          <a:prstGeom prst="rect">
            <a:avLst/>
          </a:prstGeom>
          <a:noFill/>
        </p:spPr>
        <p:txBody>
          <a:bodyPr wrap="none" rtlCol="0">
            <a:spAutoFit/>
          </a:bodyPr>
          <a:lstStyle/>
          <a:p>
            <a:pPr algn="l"/>
            <a:r>
              <a:rPr lang="en-US" dirty="0">
                <a:latin typeface="Avenir Light" panose="020B0402020203020204" pitchFamily="34" charset="77"/>
              </a:rPr>
              <a:t>Lyra</a:t>
            </a:r>
          </a:p>
        </p:txBody>
      </p:sp>
      <p:pic>
        <p:nvPicPr>
          <p:cNvPr id="14" name="Picture 13">
            <a:extLst>
              <a:ext uri="{FF2B5EF4-FFF2-40B4-BE49-F238E27FC236}">
                <a16:creationId xmlns:a16="http://schemas.microsoft.com/office/drawing/2014/main" id="{8AC73DDE-3145-0685-5A19-40B7F0D13EA8}"/>
              </a:ext>
            </a:extLst>
          </p:cNvPr>
          <p:cNvPicPr>
            <a:picLocks noChangeAspect="1"/>
          </p:cNvPicPr>
          <p:nvPr/>
        </p:nvPicPr>
        <p:blipFill>
          <a:blip r:embed="rId3"/>
          <a:stretch>
            <a:fillRect/>
          </a:stretch>
        </p:blipFill>
        <p:spPr>
          <a:xfrm>
            <a:off x="7285748" y="1504585"/>
            <a:ext cx="3826879" cy="1534405"/>
          </a:xfrm>
          <a:prstGeom prst="rect">
            <a:avLst/>
          </a:prstGeom>
        </p:spPr>
      </p:pic>
      <p:sp>
        <p:nvSpPr>
          <p:cNvPr id="15" name="TextBox 14">
            <a:extLst>
              <a:ext uri="{FF2B5EF4-FFF2-40B4-BE49-F238E27FC236}">
                <a16:creationId xmlns:a16="http://schemas.microsoft.com/office/drawing/2014/main" id="{CABA0DF5-4593-F4C6-9540-663A304F5E7A}"/>
              </a:ext>
            </a:extLst>
          </p:cNvPr>
          <p:cNvSpPr txBox="1"/>
          <p:nvPr/>
        </p:nvSpPr>
        <p:spPr>
          <a:xfrm>
            <a:off x="7954295" y="3080214"/>
            <a:ext cx="2489784" cy="369332"/>
          </a:xfrm>
          <a:prstGeom prst="rect">
            <a:avLst/>
          </a:prstGeom>
          <a:noFill/>
        </p:spPr>
        <p:txBody>
          <a:bodyPr wrap="none" rtlCol="0">
            <a:spAutoFit/>
          </a:bodyPr>
          <a:lstStyle/>
          <a:p>
            <a:pPr algn="l"/>
            <a:r>
              <a:rPr lang="en-US" dirty="0">
                <a:latin typeface="Avenir Light" panose="020B0402020203020204" pitchFamily="34" charset="77"/>
              </a:rPr>
              <a:t>Real world experiment</a:t>
            </a:r>
          </a:p>
        </p:txBody>
      </p:sp>
      <p:grpSp>
        <p:nvGrpSpPr>
          <p:cNvPr id="17689" name="Group 17688">
            <a:extLst>
              <a:ext uri="{FF2B5EF4-FFF2-40B4-BE49-F238E27FC236}">
                <a16:creationId xmlns:a16="http://schemas.microsoft.com/office/drawing/2014/main" id="{D5E5AFF2-A9C2-DBD4-3EDC-9973FA5EE3AF}"/>
              </a:ext>
            </a:extLst>
          </p:cNvPr>
          <p:cNvGrpSpPr/>
          <p:nvPr/>
        </p:nvGrpSpPr>
        <p:grpSpPr>
          <a:xfrm>
            <a:off x="7194306" y="3756317"/>
            <a:ext cx="4024030" cy="2999881"/>
            <a:chOff x="7194306" y="3756317"/>
            <a:chExt cx="4024030" cy="2999881"/>
          </a:xfrm>
        </p:grpSpPr>
        <p:pic>
          <p:nvPicPr>
            <p:cNvPr id="17547" name="Picture 17546" descr="A screenshot of a computer&#10;&#10;Description automatically generated with medium confidence">
              <a:extLst>
                <a:ext uri="{FF2B5EF4-FFF2-40B4-BE49-F238E27FC236}">
                  <a16:creationId xmlns:a16="http://schemas.microsoft.com/office/drawing/2014/main" id="{E40EFEB7-D0E5-7C9B-0E68-8627964F779C}"/>
                </a:ext>
              </a:extLst>
            </p:cNvPr>
            <p:cNvPicPr>
              <a:picLocks noChangeAspect="1"/>
            </p:cNvPicPr>
            <p:nvPr/>
          </p:nvPicPr>
          <p:blipFill rotWithShape="1">
            <a:blip r:embed="rId4"/>
            <a:srcRect l="36789" t="40045" r="26584" b="43633"/>
            <a:stretch/>
          </p:blipFill>
          <p:spPr>
            <a:xfrm>
              <a:off x="7199229" y="3759428"/>
              <a:ext cx="4019107" cy="1119276"/>
            </a:xfrm>
            <a:prstGeom prst="rect">
              <a:avLst/>
            </a:prstGeom>
          </p:spPr>
        </p:pic>
        <p:pic>
          <p:nvPicPr>
            <p:cNvPr id="17546" name="Picture 17545" descr="A screenshot of a computer&#10;&#10;Description automatically generated with medium confidence">
              <a:extLst>
                <a:ext uri="{FF2B5EF4-FFF2-40B4-BE49-F238E27FC236}">
                  <a16:creationId xmlns:a16="http://schemas.microsoft.com/office/drawing/2014/main" id="{BA578425-F6C6-EFE7-ED4B-8C0E51911E31}"/>
                </a:ext>
              </a:extLst>
            </p:cNvPr>
            <p:cNvPicPr>
              <a:picLocks noChangeAspect="1"/>
            </p:cNvPicPr>
            <p:nvPr/>
          </p:nvPicPr>
          <p:blipFill rotWithShape="1">
            <a:blip r:embed="rId4"/>
            <a:srcRect l="36789" t="23412" r="26584" b="60267"/>
            <a:stretch/>
          </p:blipFill>
          <p:spPr>
            <a:xfrm>
              <a:off x="7194306" y="4899586"/>
              <a:ext cx="4019107" cy="1119276"/>
            </a:xfrm>
            <a:prstGeom prst="rect">
              <a:avLst/>
            </a:prstGeom>
          </p:spPr>
        </p:pic>
        <p:sp>
          <p:nvSpPr>
            <p:cNvPr id="17" name="TextBox 16">
              <a:extLst>
                <a:ext uri="{FF2B5EF4-FFF2-40B4-BE49-F238E27FC236}">
                  <a16:creationId xmlns:a16="http://schemas.microsoft.com/office/drawing/2014/main" id="{A7244A73-B23E-FDBC-FA18-9CBC59F041D7}"/>
                </a:ext>
              </a:extLst>
            </p:cNvPr>
            <p:cNvSpPr txBox="1"/>
            <p:nvPr/>
          </p:nvSpPr>
          <p:spPr>
            <a:xfrm>
              <a:off x="9014377" y="6086846"/>
              <a:ext cx="494046" cy="215444"/>
            </a:xfrm>
            <a:prstGeom prst="rect">
              <a:avLst/>
            </a:prstGeom>
            <a:noFill/>
          </p:spPr>
          <p:txBody>
            <a:bodyPr wrap="square" rtlCol="0">
              <a:spAutoFit/>
            </a:bodyPr>
            <a:lstStyle/>
            <a:p>
              <a:pPr algn="ctr"/>
              <a:r>
                <a:rPr lang="en-US" sz="800" dirty="0"/>
                <a:t>4200Hz</a:t>
              </a:r>
            </a:p>
          </p:txBody>
        </p:sp>
        <p:sp>
          <p:nvSpPr>
            <p:cNvPr id="19" name="TextBox 18">
              <a:extLst>
                <a:ext uri="{FF2B5EF4-FFF2-40B4-BE49-F238E27FC236}">
                  <a16:creationId xmlns:a16="http://schemas.microsoft.com/office/drawing/2014/main" id="{8A6D10C1-02A9-C0F0-0A5F-355D1D5B046C}"/>
                </a:ext>
              </a:extLst>
            </p:cNvPr>
            <p:cNvSpPr txBox="1"/>
            <p:nvPr/>
          </p:nvSpPr>
          <p:spPr>
            <a:xfrm>
              <a:off x="7412849" y="6080457"/>
              <a:ext cx="442750" cy="215444"/>
            </a:xfrm>
            <a:prstGeom prst="rect">
              <a:avLst/>
            </a:prstGeom>
            <a:noFill/>
          </p:spPr>
          <p:txBody>
            <a:bodyPr wrap="square" rtlCol="0">
              <a:spAutoFit/>
            </a:bodyPr>
            <a:lstStyle/>
            <a:p>
              <a:pPr algn="ctr"/>
              <a:r>
                <a:rPr lang="en-US" sz="800" dirty="0"/>
                <a:t>200Hz</a:t>
              </a:r>
            </a:p>
          </p:txBody>
        </p:sp>
        <p:sp>
          <p:nvSpPr>
            <p:cNvPr id="20" name="TextBox 19">
              <a:extLst>
                <a:ext uri="{FF2B5EF4-FFF2-40B4-BE49-F238E27FC236}">
                  <a16:creationId xmlns:a16="http://schemas.microsoft.com/office/drawing/2014/main" id="{C88D336C-CB4B-EA2A-AA44-FA6A8DF7E250}"/>
                </a:ext>
              </a:extLst>
            </p:cNvPr>
            <p:cNvSpPr txBox="1"/>
            <p:nvPr/>
          </p:nvSpPr>
          <p:spPr>
            <a:xfrm>
              <a:off x="7793250" y="6080457"/>
              <a:ext cx="494046" cy="215444"/>
            </a:xfrm>
            <a:prstGeom prst="rect">
              <a:avLst/>
            </a:prstGeom>
            <a:noFill/>
          </p:spPr>
          <p:txBody>
            <a:bodyPr wrap="square" rtlCol="0">
              <a:spAutoFit/>
            </a:bodyPr>
            <a:lstStyle/>
            <a:p>
              <a:pPr algn="ctr"/>
              <a:r>
                <a:rPr lang="en-US" sz="800" dirty="0"/>
                <a:t>1200Hz</a:t>
              </a:r>
            </a:p>
          </p:txBody>
        </p:sp>
        <p:sp>
          <p:nvSpPr>
            <p:cNvPr id="21" name="TextBox 20">
              <a:extLst>
                <a:ext uri="{FF2B5EF4-FFF2-40B4-BE49-F238E27FC236}">
                  <a16:creationId xmlns:a16="http://schemas.microsoft.com/office/drawing/2014/main" id="{B8474FE4-B522-CE95-81EA-E728575689E7}"/>
                </a:ext>
              </a:extLst>
            </p:cNvPr>
            <p:cNvSpPr txBox="1"/>
            <p:nvPr/>
          </p:nvSpPr>
          <p:spPr>
            <a:xfrm>
              <a:off x="8199617" y="6080457"/>
              <a:ext cx="494046" cy="215444"/>
            </a:xfrm>
            <a:prstGeom prst="rect">
              <a:avLst/>
            </a:prstGeom>
            <a:noFill/>
          </p:spPr>
          <p:txBody>
            <a:bodyPr wrap="square" rtlCol="0">
              <a:spAutoFit/>
            </a:bodyPr>
            <a:lstStyle/>
            <a:p>
              <a:pPr algn="ctr"/>
              <a:r>
                <a:rPr lang="en-US" sz="800" dirty="0"/>
                <a:t>2200Hz</a:t>
              </a:r>
            </a:p>
          </p:txBody>
        </p:sp>
        <p:sp>
          <p:nvSpPr>
            <p:cNvPr id="22" name="TextBox 21">
              <a:extLst>
                <a:ext uri="{FF2B5EF4-FFF2-40B4-BE49-F238E27FC236}">
                  <a16:creationId xmlns:a16="http://schemas.microsoft.com/office/drawing/2014/main" id="{0699BE3A-8375-3EBD-463C-CEEF4B52DCBC}"/>
                </a:ext>
              </a:extLst>
            </p:cNvPr>
            <p:cNvSpPr txBox="1"/>
            <p:nvPr/>
          </p:nvSpPr>
          <p:spPr>
            <a:xfrm>
              <a:off x="8598712" y="6080457"/>
              <a:ext cx="494046" cy="215444"/>
            </a:xfrm>
            <a:prstGeom prst="rect">
              <a:avLst/>
            </a:prstGeom>
            <a:noFill/>
          </p:spPr>
          <p:txBody>
            <a:bodyPr wrap="square" rtlCol="0">
              <a:spAutoFit/>
            </a:bodyPr>
            <a:lstStyle/>
            <a:p>
              <a:pPr algn="ctr"/>
              <a:r>
                <a:rPr lang="en-US" sz="800" dirty="0"/>
                <a:t>3200Hz</a:t>
              </a:r>
            </a:p>
          </p:txBody>
        </p:sp>
        <p:sp>
          <p:nvSpPr>
            <p:cNvPr id="23" name="TextBox 22">
              <a:extLst>
                <a:ext uri="{FF2B5EF4-FFF2-40B4-BE49-F238E27FC236}">
                  <a16:creationId xmlns:a16="http://schemas.microsoft.com/office/drawing/2014/main" id="{F79F7158-11B3-9565-D919-9784FF766223}"/>
                </a:ext>
              </a:extLst>
            </p:cNvPr>
            <p:cNvSpPr txBox="1"/>
            <p:nvPr/>
          </p:nvSpPr>
          <p:spPr>
            <a:xfrm>
              <a:off x="9442539" y="6085326"/>
              <a:ext cx="494046" cy="215444"/>
            </a:xfrm>
            <a:prstGeom prst="rect">
              <a:avLst/>
            </a:prstGeom>
            <a:noFill/>
          </p:spPr>
          <p:txBody>
            <a:bodyPr wrap="square" rtlCol="0">
              <a:spAutoFit/>
            </a:bodyPr>
            <a:lstStyle/>
            <a:p>
              <a:pPr algn="ctr"/>
              <a:r>
                <a:rPr lang="en-US" sz="800" dirty="0"/>
                <a:t>5200Hz</a:t>
              </a:r>
            </a:p>
          </p:txBody>
        </p:sp>
        <p:sp>
          <p:nvSpPr>
            <p:cNvPr id="24" name="TextBox 23">
              <a:extLst>
                <a:ext uri="{FF2B5EF4-FFF2-40B4-BE49-F238E27FC236}">
                  <a16:creationId xmlns:a16="http://schemas.microsoft.com/office/drawing/2014/main" id="{914FF7A6-34F8-FE7F-CD55-53CB5FF3F6BE}"/>
                </a:ext>
              </a:extLst>
            </p:cNvPr>
            <p:cNvSpPr txBox="1"/>
            <p:nvPr/>
          </p:nvSpPr>
          <p:spPr>
            <a:xfrm>
              <a:off x="9846153" y="6085326"/>
              <a:ext cx="494046" cy="215444"/>
            </a:xfrm>
            <a:prstGeom prst="rect">
              <a:avLst/>
            </a:prstGeom>
            <a:noFill/>
          </p:spPr>
          <p:txBody>
            <a:bodyPr wrap="square" rtlCol="0">
              <a:spAutoFit/>
            </a:bodyPr>
            <a:lstStyle/>
            <a:p>
              <a:pPr algn="ctr"/>
              <a:r>
                <a:rPr lang="en-US" sz="800" dirty="0"/>
                <a:t>6200Hz</a:t>
              </a:r>
            </a:p>
          </p:txBody>
        </p:sp>
        <p:sp>
          <p:nvSpPr>
            <p:cNvPr id="25" name="Rectangle 24">
              <a:extLst>
                <a:ext uri="{FF2B5EF4-FFF2-40B4-BE49-F238E27FC236}">
                  <a16:creationId xmlns:a16="http://schemas.microsoft.com/office/drawing/2014/main" id="{253FC1D3-4754-56FD-9DB6-93E4BC8DD267}"/>
                </a:ext>
              </a:extLst>
            </p:cNvPr>
            <p:cNvSpPr/>
            <p:nvPr/>
          </p:nvSpPr>
          <p:spPr>
            <a:xfrm>
              <a:off x="9034235" y="6086409"/>
              <a:ext cx="461004" cy="215881"/>
            </a:xfrm>
            <a:prstGeom prst="rect">
              <a:avLst/>
            </a:prstGeom>
            <a:noFill/>
            <a:ln w="317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092B3CA9-ED04-4F6A-69A0-C348569C8F13}"/>
                </a:ext>
              </a:extLst>
            </p:cNvPr>
            <p:cNvCxnSpPr>
              <a:cxnSpLocks/>
            </p:cNvCxnSpPr>
            <p:nvPr/>
          </p:nvCxnSpPr>
          <p:spPr>
            <a:xfrm>
              <a:off x="7837463" y="3801631"/>
              <a:ext cx="0" cy="2258383"/>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095E1FD-A271-D1AE-9C44-B5212C3254CE}"/>
                </a:ext>
              </a:extLst>
            </p:cNvPr>
            <p:cNvCxnSpPr>
              <a:cxnSpLocks/>
            </p:cNvCxnSpPr>
            <p:nvPr/>
          </p:nvCxnSpPr>
          <p:spPr>
            <a:xfrm>
              <a:off x="8232829" y="3801631"/>
              <a:ext cx="0" cy="2258383"/>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1F77125-BC89-18EC-C16A-9E909F41D55D}"/>
                </a:ext>
              </a:extLst>
            </p:cNvPr>
            <p:cNvCxnSpPr>
              <a:cxnSpLocks/>
            </p:cNvCxnSpPr>
            <p:nvPr/>
          </p:nvCxnSpPr>
          <p:spPr>
            <a:xfrm>
              <a:off x="8635311" y="3801631"/>
              <a:ext cx="0" cy="2258383"/>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846645F-41D5-7728-E54B-A1EAA0F8908D}"/>
                </a:ext>
              </a:extLst>
            </p:cNvPr>
            <p:cNvCxnSpPr>
              <a:cxnSpLocks/>
            </p:cNvCxnSpPr>
            <p:nvPr/>
          </p:nvCxnSpPr>
          <p:spPr>
            <a:xfrm>
              <a:off x="9034235" y="3756317"/>
              <a:ext cx="0" cy="2303697"/>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E74BEE2-229B-14C4-D473-766867F96844}"/>
                </a:ext>
              </a:extLst>
            </p:cNvPr>
            <p:cNvCxnSpPr>
              <a:cxnSpLocks/>
            </p:cNvCxnSpPr>
            <p:nvPr/>
          </p:nvCxnSpPr>
          <p:spPr>
            <a:xfrm>
              <a:off x="9493645" y="3801631"/>
              <a:ext cx="0" cy="2258383"/>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D46890A-1AB9-F763-E178-5D37A56A6875}"/>
                </a:ext>
              </a:extLst>
            </p:cNvPr>
            <p:cNvCxnSpPr>
              <a:cxnSpLocks/>
            </p:cNvCxnSpPr>
            <p:nvPr/>
          </p:nvCxnSpPr>
          <p:spPr>
            <a:xfrm>
              <a:off x="9885451" y="3801631"/>
              <a:ext cx="0" cy="2258383"/>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5951D60-4DC8-BC99-A26A-3FD6D6D2BCAA}"/>
                </a:ext>
              </a:extLst>
            </p:cNvPr>
            <p:cNvCxnSpPr>
              <a:cxnSpLocks/>
            </p:cNvCxnSpPr>
            <p:nvPr/>
          </p:nvCxnSpPr>
          <p:spPr>
            <a:xfrm>
              <a:off x="10283418" y="3801631"/>
              <a:ext cx="0" cy="2258383"/>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A72E9E35-25CC-35D9-8FEF-B652DA816D30}"/>
                </a:ext>
              </a:extLst>
            </p:cNvPr>
            <p:cNvSpPr txBox="1"/>
            <p:nvPr/>
          </p:nvSpPr>
          <p:spPr>
            <a:xfrm>
              <a:off x="8903358" y="6340700"/>
              <a:ext cx="737702" cy="415498"/>
            </a:xfrm>
            <a:prstGeom prst="rect">
              <a:avLst/>
            </a:prstGeom>
            <a:solidFill>
              <a:schemeClr val="accent2">
                <a:lumMod val="75000"/>
              </a:schemeClr>
            </a:solidFill>
          </p:spPr>
          <p:txBody>
            <a:bodyPr wrap="none" rtlCol="0">
              <a:spAutoFit/>
            </a:bodyPr>
            <a:lstStyle/>
            <a:p>
              <a:pPr algn="ctr"/>
              <a:r>
                <a:rPr lang="en-US" sz="1050" dirty="0">
                  <a:solidFill>
                    <a:schemeClr val="bg1"/>
                  </a:solidFill>
                </a:rPr>
                <a:t>Resonant</a:t>
              </a:r>
            </a:p>
            <a:p>
              <a:pPr algn="ctr"/>
              <a:r>
                <a:rPr lang="en-US" sz="1050" dirty="0">
                  <a:solidFill>
                    <a:schemeClr val="bg1"/>
                  </a:solidFill>
                </a:rPr>
                <a:t>frequency</a:t>
              </a:r>
            </a:p>
          </p:txBody>
        </p:sp>
      </p:grpSp>
      <p:grpSp>
        <p:nvGrpSpPr>
          <p:cNvPr id="17548" name="Group 17547">
            <a:extLst>
              <a:ext uri="{FF2B5EF4-FFF2-40B4-BE49-F238E27FC236}">
                <a16:creationId xmlns:a16="http://schemas.microsoft.com/office/drawing/2014/main" id="{85523E55-A926-A85C-6651-5BB3D3D0427A}"/>
              </a:ext>
            </a:extLst>
          </p:cNvPr>
          <p:cNvGrpSpPr/>
          <p:nvPr/>
        </p:nvGrpSpPr>
        <p:grpSpPr>
          <a:xfrm>
            <a:off x="6014084" y="4071089"/>
            <a:ext cx="1140312" cy="2158300"/>
            <a:chOff x="6014084" y="4071089"/>
            <a:chExt cx="1140312" cy="2158300"/>
          </a:xfrm>
        </p:grpSpPr>
        <p:pic>
          <p:nvPicPr>
            <p:cNvPr id="17549" name="Picture 8" descr="Microphone - Free technology icons">
              <a:extLst>
                <a:ext uri="{FF2B5EF4-FFF2-40B4-BE49-F238E27FC236}">
                  <a16:creationId xmlns:a16="http://schemas.microsoft.com/office/drawing/2014/main" id="{06C783AB-E997-946A-6EAD-BB657A8F82FD}"/>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04651" y="4071089"/>
              <a:ext cx="453235" cy="419932"/>
            </a:xfrm>
            <a:prstGeom prst="rect">
              <a:avLst/>
            </a:prstGeom>
            <a:noFill/>
            <a:extLst>
              <a:ext uri="{909E8E84-426E-40DD-AFC4-6F175D3DCCD1}">
                <a14:hiddenFill xmlns:a14="http://schemas.microsoft.com/office/drawing/2010/main">
                  <a:solidFill>
                    <a:srgbClr val="FFFFFF"/>
                  </a:solidFill>
                </a14:hiddenFill>
              </a:ext>
            </a:extLst>
          </p:spPr>
        </p:pic>
        <p:pic>
          <p:nvPicPr>
            <p:cNvPr id="17550" name="Picture 8" descr="Microphone - Free technology icons">
              <a:extLst>
                <a:ext uri="{FF2B5EF4-FFF2-40B4-BE49-F238E27FC236}">
                  <a16:creationId xmlns:a16="http://schemas.microsoft.com/office/drawing/2014/main" id="{02621A9F-5510-E7B6-AA9E-499D394C48FA}"/>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99523" y="5436115"/>
              <a:ext cx="453235" cy="419932"/>
            </a:xfrm>
            <a:prstGeom prst="rect">
              <a:avLst/>
            </a:prstGeom>
            <a:noFill/>
            <a:extLst>
              <a:ext uri="{909E8E84-426E-40DD-AFC4-6F175D3DCCD1}">
                <a14:hiddenFill xmlns:a14="http://schemas.microsoft.com/office/drawing/2010/main">
                  <a:solidFill>
                    <a:srgbClr val="FFFFFF"/>
                  </a:solidFill>
                </a14:hiddenFill>
              </a:ext>
            </a:extLst>
          </p:spPr>
        </p:pic>
        <p:sp>
          <p:nvSpPr>
            <p:cNvPr id="17551" name="TextBox 17550">
              <a:extLst>
                <a:ext uri="{FF2B5EF4-FFF2-40B4-BE49-F238E27FC236}">
                  <a16:creationId xmlns:a16="http://schemas.microsoft.com/office/drawing/2014/main" id="{60B0DED5-EE97-C8B6-2634-84782BB6A452}"/>
                </a:ext>
              </a:extLst>
            </p:cNvPr>
            <p:cNvSpPr txBox="1"/>
            <p:nvPr/>
          </p:nvSpPr>
          <p:spPr>
            <a:xfrm>
              <a:off x="6156314" y="4498057"/>
              <a:ext cx="771365" cy="369332"/>
            </a:xfrm>
            <a:prstGeom prst="rect">
              <a:avLst/>
            </a:prstGeom>
            <a:noFill/>
            <a:effectLst>
              <a:softEdge rad="63500"/>
            </a:effectLst>
          </p:spPr>
          <p:txBody>
            <a:bodyPr wrap="none" rtlCol="0">
              <a:spAutoFit/>
            </a:bodyPr>
            <a:lstStyle/>
            <a:p>
              <a:pPr algn="l"/>
              <a:r>
                <a:rPr lang="en-US" dirty="0">
                  <a:solidFill>
                    <a:schemeClr val="accent2">
                      <a:lumMod val="75000"/>
                    </a:schemeClr>
                  </a:solidFill>
                  <a:latin typeface="Avenir Light" panose="020B0402020203020204" pitchFamily="34" charset="77"/>
                </a:rPr>
                <a:t>Node</a:t>
              </a:r>
            </a:p>
          </p:txBody>
        </p:sp>
        <p:sp>
          <p:nvSpPr>
            <p:cNvPr id="17552" name="TextBox 17551">
              <a:extLst>
                <a:ext uri="{FF2B5EF4-FFF2-40B4-BE49-F238E27FC236}">
                  <a16:creationId xmlns:a16="http://schemas.microsoft.com/office/drawing/2014/main" id="{5587056D-87FF-4277-8ABD-0E5152D8E73C}"/>
                </a:ext>
              </a:extLst>
            </p:cNvPr>
            <p:cNvSpPr txBox="1"/>
            <p:nvPr/>
          </p:nvSpPr>
          <p:spPr>
            <a:xfrm>
              <a:off x="6014084" y="5860057"/>
              <a:ext cx="1140312" cy="369332"/>
            </a:xfrm>
            <a:prstGeom prst="rect">
              <a:avLst/>
            </a:prstGeom>
            <a:noFill/>
            <a:effectLst>
              <a:softEdge rad="63500"/>
            </a:effectLst>
          </p:spPr>
          <p:txBody>
            <a:bodyPr wrap="none" rtlCol="0">
              <a:spAutoFit/>
            </a:bodyPr>
            <a:lstStyle/>
            <a:p>
              <a:pPr algn="l"/>
              <a:r>
                <a:rPr lang="en-US" dirty="0">
                  <a:solidFill>
                    <a:schemeClr val="accent1">
                      <a:lumMod val="75000"/>
                    </a:schemeClr>
                  </a:solidFill>
                  <a:latin typeface="Avenir Light" panose="020B0402020203020204" pitchFamily="34" charset="77"/>
                </a:rPr>
                <a:t>Antinode</a:t>
              </a:r>
            </a:p>
          </p:txBody>
        </p:sp>
      </p:grpSp>
      <p:sp>
        <p:nvSpPr>
          <p:cNvPr id="17553" name="TextBox 17552">
            <a:extLst>
              <a:ext uri="{FF2B5EF4-FFF2-40B4-BE49-F238E27FC236}">
                <a16:creationId xmlns:a16="http://schemas.microsoft.com/office/drawing/2014/main" id="{172F2C36-EE26-2E5A-6135-D01D21EB2E7C}"/>
              </a:ext>
            </a:extLst>
          </p:cNvPr>
          <p:cNvSpPr txBox="1"/>
          <p:nvPr/>
        </p:nvSpPr>
        <p:spPr>
          <a:xfrm>
            <a:off x="4516178" y="119041"/>
            <a:ext cx="1784719" cy="369332"/>
          </a:xfrm>
          <a:prstGeom prst="rect">
            <a:avLst/>
          </a:prstGeom>
          <a:noFill/>
        </p:spPr>
        <p:txBody>
          <a:bodyPr wrap="none" rtlCol="0">
            <a:spAutoFit/>
          </a:bodyPr>
          <a:lstStyle/>
          <a:p>
            <a:pPr algn="l"/>
            <a:r>
              <a:rPr lang="en-US" dirty="0">
                <a:latin typeface="Avenir Light" panose="020B0402020203020204" pitchFamily="34" charset="77"/>
              </a:rPr>
              <a:t>Structural filters</a:t>
            </a:r>
          </a:p>
        </p:txBody>
      </p:sp>
      <p:sp>
        <p:nvSpPr>
          <p:cNvPr id="17554" name="TextBox 17553">
            <a:extLst>
              <a:ext uri="{FF2B5EF4-FFF2-40B4-BE49-F238E27FC236}">
                <a16:creationId xmlns:a16="http://schemas.microsoft.com/office/drawing/2014/main" id="{66A38B6A-CF1A-C28F-50BA-A027C513351A}"/>
              </a:ext>
            </a:extLst>
          </p:cNvPr>
          <p:cNvSpPr txBox="1"/>
          <p:nvPr/>
        </p:nvSpPr>
        <p:spPr>
          <a:xfrm>
            <a:off x="7164769" y="119041"/>
            <a:ext cx="2002728" cy="400110"/>
          </a:xfrm>
          <a:prstGeom prst="rect">
            <a:avLst/>
          </a:prstGeom>
          <a:noFill/>
        </p:spPr>
        <p:txBody>
          <a:bodyPr wrap="none" rtlCol="0">
            <a:spAutoFit/>
          </a:bodyPr>
          <a:lstStyle/>
          <a:p>
            <a:pPr algn="l"/>
            <a:r>
              <a:rPr lang="en-US" sz="2000" b="1" dirty="0">
                <a:solidFill>
                  <a:schemeClr val="accent2">
                    <a:lumMod val="75000"/>
                  </a:schemeClr>
                </a:solidFill>
                <a:latin typeface="Avenir Light" panose="020B0402020203020204" pitchFamily="34" charset="77"/>
              </a:rPr>
              <a:t>Feasibility study</a:t>
            </a:r>
          </a:p>
        </p:txBody>
      </p:sp>
      <p:sp>
        <p:nvSpPr>
          <p:cNvPr id="17555" name="Rectangle 17554">
            <a:extLst>
              <a:ext uri="{FF2B5EF4-FFF2-40B4-BE49-F238E27FC236}">
                <a16:creationId xmlns:a16="http://schemas.microsoft.com/office/drawing/2014/main" id="{F39504ED-F2B1-CDBC-23C5-0D67165EF7E6}"/>
              </a:ext>
            </a:extLst>
          </p:cNvPr>
          <p:cNvSpPr/>
          <p:nvPr/>
        </p:nvSpPr>
        <p:spPr>
          <a:xfrm>
            <a:off x="7142860" y="561687"/>
            <a:ext cx="2036193" cy="81971"/>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557" name="Picture 20" descr="Person Speaking Icon Images – Browse 202,022 Stock Photos, Vectors, and  Video | Adobe Stock">
            <a:extLst>
              <a:ext uri="{FF2B5EF4-FFF2-40B4-BE49-F238E27FC236}">
                <a16:creationId xmlns:a16="http://schemas.microsoft.com/office/drawing/2014/main" id="{8F339462-43C9-CCB2-501B-7E52E9BB40CA}"/>
              </a:ext>
            </a:extLst>
          </p:cNvPr>
          <p:cNvPicPr>
            <a:picLocks noChangeAspect="1" noChangeArrowheads="1"/>
          </p:cNvPicPr>
          <p:nvPr/>
        </p:nvPicPr>
        <p:blipFill rotWithShape="1">
          <a:blip r:embed="rId6">
            <a:alphaModFix amt="80000"/>
            <a:extLst>
              <a:ext uri="{28A0092B-C50C-407E-A947-70E740481C1C}">
                <a14:useLocalDpi xmlns:a14="http://schemas.microsoft.com/office/drawing/2010/main" val="0"/>
              </a:ext>
            </a:extLst>
          </a:blip>
          <a:srcRect l="60674" t="16680" r="10648" b="39002"/>
          <a:stretch/>
        </p:blipFill>
        <p:spPr bwMode="auto">
          <a:xfrm>
            <a:off x="1059877" y="1637848"/>
            <a:ext cx="509261" cy="804089"/>
          </a:xfrm>
          <a:prstGeom prst="rect">
            <a:avLst/>
          </a:prstGeom>
          <a:noFill/>
          <a:extLst>
            <a:ext uri="{909E8E84-426E-40DD-AFC4-6F175D3DCCD1}">
              <a14:hiddenFill xmlns:a14="http://schemas.microsoft.com/office/drawing/2010/main">
                <a:solidFill>
                  <a:srgbClr val="FFFFFF"/>
                </a:solidFill>
              </a14:hiddenFill>
            </a:ext>
          </a:extLst>
        </p:spPr>
      </p:pic>
      <p:sp>
        <p:nvSpPr>
          <p:cNvPr id="17558" name="Rectangle 17557">
            <a:extLst>
              <a:ext uri="{FF2B5EF4-FFF2-40B4-BE49-F238E27FC236}">
                <a16:creationId xmlns:a16="http://schemas.microsoft.com/office/drawing/2014/main" id="{BF139DF2-EF85-B255-75AA-69C3D314FE8E}"/>
              </a:ext>
            </a:extLst>
          </p:cNvPr>
          <p:cNvSpPr/>
          <p:nvPr/>
        </p:nvSpPr>
        <p:spPr>
          <a:xfrm>
            <a:off x="1916611" y="1592365"/>
            <a:ext cx="3322175" cy="965526"/>
          </a:xfrm>
          <a:prstGeom prst="rect">
            <a:avLst/>
          </a:prstGeom>
          <a:gradFill>
            <a:gsLst>
              <a:gs pos="1000">
                <a:srgbClr val="7030A0">
                  <a:alpha val="30000"/>
                </a:srgbClr>
              </a:gs>
              <a:gs pos="79000">
                <a:srgbClr val="793DA6">
                  <a:alpha val="30000"/>
                </a:srgbClr>
              </a:gs>
              <a:gs pos="58000">
                <a:schemeClr val="bg1"/>
              </a:gs>
              <a:gs pos="38000">
                <a:srgbClr val="9262B7">
                  <a:alpha val="30000"/>
                </a:srgbClr>
              </a:gs>
              <a:gs pos="20000">
                <a:schemeClr val="bg1"/>
              </a:gs>
              <a:gs pos="99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Light" panose="020B0402020203020204" pitchFamily="34" charset="77"/>
            </a:endParaRPr>
          </a:p>
        </p:txBody>
      </p:sp>
      <p:sp>
        <p:nvSpPr>
          <p:cNvPr id="17559" name="Oval 17558">
            <a:extLst>
              <a:ext uri="{FF2B5EF4-FFF2-40B4-BE49-F238E27FC236}">
                <a16:creationId xmlns:a16="http://schemas.microsoft.com/office/drawing/2014/main" id="{91351208-5300-C2D4-5754-C916B2EAD64F}"/>
              </a:ext>
            </a:extLst>
          </p:cNvPr>
          <p:cNvSpPr/>
          <p:nvPr/>
        </p:nvSpPr>
        <p:spPr>
          <a:xfrm>
            <a:off x="1792138" y="1592365"/>
            <a:ext cx="191066" cy="101550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Light" panose="020B0402020203020204" pitchFamily="34" charset="77"/>
            </a:endParaRPr>
          </a:p>
        </p:txBody>
      </p:sp>
      <p:grpSp>
        <p:nvGrpSpPr>
          <p:cNvPr id="17560" name="Group 17559">
            <a:extLst>
              <a:ext uri="{FF2B5EF4-FFF2-40B4-BE49-F238E27FC236}">
                <a16:creationId xmlns:a16="http://schemas.microsoft.com/office/drawing/2014/main" id="{3E227393-B774-C618-652A-D50E9D9044F3}"/>
              </a:ext>
            </a:extLst>
          </p:cNvPr>
          <p:cNvGrpSpPr/>
          <p:nvPr/>
        </p:nvGrpSpPr>
        <p:grpSpPr>
          <a:xfrm rot="10800000">
            <a:off x="1875830" y="1597067"/>
            <a:ext cx="3398480" cy="1002964"/>
            <a:chOff x="2105025" y="3067051"/>
            <a:chExt cx="2733675" cy="870889"/>
          </a:xfrm>
        </p:grpSpPr>
        <p:cxnSp>
          <p:nvCxnSpPr>
            <p:cNvPr id="17561" name="Straight Connector 17560">
              <a:extLst>
                <a:ext uri="{FF2B5EF4-FFF2-40B4-BE49-F238E27FC236}">
                  <a16:creationId xmlns:a16="http://schemas.microsoft.com/office/drawing/2014/main" id="{261B7A7C-7618-BD82-6AFA-8D7E51283452}"/>
                </a:ext>
              </a:extLst>
            </p:cNvPr>
            <p:cNvCxnSpPr>
              <a:cxnSpLocks/>
            </p:cNvCxnSpPr>
            <p:nvPr/>
          </p:nvCxnSpPr>
          <p:spPr>
            <a:xfrm>
              <a:off x="2105025" y="3071132"/>
              <a:ext cx="27336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562" name="Freeform 17561">
              <a:extLst>
                <a:ext uri="{FF2B5EF4-FFF2-40B4-BE49-F238E27FC236}">
                  <a16:creationId xmlns:a16="http://schemas.microsoft.com/office/drawing/2014/main" id="{02319B2C-E28B-0F86-B705-860ADA5DC6D6}"/>
                </a:ext>
              </a:extLst>
            </p:cNvPr>
            <p:cNvSpPr/>
            <p:nvPr/>
          </p:nvSpPr>
          <p:spPr>
            <a:xfrm>
              <a:off x="2133600" y="3067051"/>
              <a:ext cx="2686050" cy="864076"/>
            </a:xfrm>
            <a:custGeom>
              <a:avLst/>
              <a:gdLst>
                <a:gd name="connsiteX0" fmla="*/ 0 w 2686050"/>
                <a:gd name="connsiteY0" fmla="*/ 438150 h 848196"/>
                <a:gd name="connsiteX1" fmla="*/ 600075 w 2686050"/>
                <a:gd name="connsiteY1" fmla="*/ 76200 h 848196"/>
                <a:gd name="connsiteX2" fmla="*/ 1162050 w 2686050"/>
                <a:gd name="connsiteY2" fmla="*/ 419100 h 848196"/>
                <a:gd name="connsiteX3" fmla="*/ 1685925 w 2686050"/>
                <a:gd name="connsiteY3" fmla="*/ 847725 h 848196"/>
                <a:gd name="connsiteX4" fmla="*/ 2190750 w 2686050"/>
                <a:gd name="connsiteY4" fmla="*/ 333375 h 848196"/>
                <a:gd name="connsiteX5" fmla="*/ 2686050 w 2686050"/>
                <a:gd name="connsiteY5" fmla="*/ 0 h 848196"/>
                <a:gd name="connsiteX0" fmla="*/ 0 w 2686050"/>
                <a:gd name="connsiteY0" fmla="*/ 438150 h 848319"/>
                <a:gd name="connsiteX1" fmla="*/ 600075 w 2686050"/>
                <a:gd name="connsiteY1" fmla="*/ 76200 h 848319"/>
                <a:gd name="connsiteX2" fmla="*/ 1123950 w 2686050"/>
                <a:gd name="connsiteY2" fmla="*/ 428625 h 848319"/>
                <a:gd name="connsiteX3" fmla="*/ 1685925 w 2686050"/>
                <a:gd name="connsiteY3" fmla="*/ 847725 h 848319"/>
                <a:gd name="connsiteX4" fmla="*/ 2190750 w 2686050"/>
                <a:gd name="connsiteY4" fmla="*/ 333375 h 848319"/>
                <a:gd name="connsiteX5" fmla="*/ 2686050 w 2686050"/>
                <a:gd name="connsiteY5" fmla="*/ 0 h 848319"/>
                <a:gd name="connsiteX0" fmla="*/ 0 w 2686050"/>
                <a:gd name="connsiteY0" fmla="*/ 438150 h 848319"/>
                <a:gd name="connsiteX1" fmla="*/ 600075 w 2686050"/>
                <a:gd name="connsiteY1" fmla="*/ 76200 h 848319"/>
                <a:gd name="connsiteX2" fmla="*/ 1123950 w 2686050"/>
                <a:gd name="connsiteY2" fmla="*/ 428625 h 848319"/>
                <a:gd name="connsiteX3" fmla="*/ 1657350 w 2686050"/>
                <a:gd name="connsiteY3" fmla="*/ 847725 h 848319"/>
                <a:gd name="connsiteX4" fmla="*/ 2190750 w 2686050"/>
                <a:gd name="connsiteY4" fmla="*/ 333375 h 848319"/>
                <a:gd name="connsiteX5" fmla="*/ 2686050 w 2686050"/>
                <a:gd name="connsiteY5" fmla="*/ 0 h 848319"/>
                <a:gd name="connsiteX0" fmla="*/ 0 w 2686050"/>
                <a:gd name="connsiteY0" fmla="*/ 438150 h 847744"/>
                <a:gd name="connsiteX1" fmla="*/ 600075 w 2686050"/>
                <a:gd name="connsiteY1" fmla="*/ 76200 h 847744"/>
                <a:gd name="connsiteX2" fmla="*/ 1123950 w 2686050"/>
                <a:gd name="connsiteY2" fmla="*/ 428625 h 847744"/>
                <a:gd name="connsiteX3" fmla="*/ 1657350 w 2686050"/>
                <a:gd name="connsiteY3" fmla="*/ 847725 h 847744"/>
                <a:gd name="connsiteX4" fmla="*/ 2190750 w 2686050"/>
                <a:gd name="connsiteY4" fmla="*/ 333375 h 847744"/>
                <a:gd name="connsiteX5" fmla="*/ 2686050 w 2686050"/>
                <a:gd name="connsiteY5" fmla="*/ 0 h 847744"/>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92 h 847791"/>
                <a:gd name="connsiteX1" fmla="*/ 600075 w 2686050"/>
                <a:gd name="connsiteY1" fmla="*/ 76242 h 847791"/>
                <a:gd name="connsiteX2" fmla="*/ 1123950 w 2686050"/>
                <a:gd name="connsiteY2" fmla="*/ 428667 h 847791"/>
                <a:gd name="connsiteX3" fmla="*/ 1657350 w 2686050"/>
                <a:gd name="connsiteY3" fmla="*/ 847767 h 847791"/>
                <a:gd name="connsiteX4" fmla="*/ 2190750 w 2686050"/>
                <a:gd name="connsiteY4" fmla="*/ 333417 h 847791"/>
                <a:gd name="connsiteX5" fmla="*/ 2686050 w 2686050"/>
                <a:gd name="connsiteY5" fmla="*/ 42 h 847791"/>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771557"/>
                <a:gd name="connsiteX1" fmla="*/ 600075 w 2686050"/>
                <a:gd name="connsiteY1" fmla="*/ 76200 h 771557"/>
                <a:gd name="connsiteX2" fmla="*/ 1123950 w 2686050"/>
                <a:gd name="connsiteY2" fmla="*/ 428625 h 771557"/>
                <a:gd name="connsiteX3" fmla="*/ 1657350 w 2686050"/>
                <a:gd name="connsiteY3" fmla="*/ 771525 h 771557"/>
                <a:gd name="connsiteX4" fmla="*/ 2190750 w 2686050"/>
                <a:gd name="connsiteY4" fmla="*/ 333375 h 771557"/>
                <a:gd name="connsiteX5" fmla="*/ 2686050 w 2686050"/>
                <a:gd name="connsiteY5" fmla="*/ 0 h 771557"/>
                <a:gd name="connsiteX0" fmla="*/ 0 w 2686050"/>
                <a:gd name="connsiteY0" fmla="*/ 438150 h 771557"/>
                <a:gd name="connsiteX1" fmla="*/ 600075 w 2686050"/>
                <a:gd name="connsiteY1" fmla="*/ 76200 h 771557"/>
                <a:gd name="connsiteX2" fmla="*/ 1123950 w 2686050"/>
                <a:gd name="connsiteY2" fmla="*/ 428625 h 771557"/>
                <a:gd name="connsiteX3" fmla="*/ 1657350 w 2686050"/>
                <a:gd name="connsiteY3" fmla="*/ 771525 h 771557"/>
                <a:gd name="connsiteX4" fmla="*/ 2190750 w 2686050"/>
                <a:gd name="connsiteY4" fmla="*/ 333375 h 771557"/>
                <a:gd name="connsiteX5" fmla="*/ 2686050 w 2686050"/>
                <a:gd name="connsiteY5" fmla="*/ 0 h 771557"/>
                <a:gd name="connsiteX0" fmla="*/ 0 w 2686050"/>
                <a:gd name="connsiteY0" fmla="*/ 438150 h 771557"/>
                <a:gd name="connsiteX1" fmla="*/ 600075 w 2686050"/>
                <a:gd name="connsiteY1" fmla="*/ 21771 h 771557"/>
                <a:gd name="connsiteX2" fmla="*/ 1123950 w 2686050"/>
                <a:gd name="connsiteY2" fmla="*/ 428625 h 771557"/>
                <a:gd name="connsiteX3" fmla="*/ 1657350 w 2686050"/>
                <a:gd name="connsiteY3" fmla="*/ 771525 h 771557"/>
                <a:gd name="connsiteX4" fmla="*/ 2190750 w 2686050"/>
                <a:gd name="connsiteY4" fmla="*/ 333375 h 771557"/>
                <a:gd name="connsiteX5" fmla="*/ 2686050 w 2686050"/>
                <a:gd name="connsiteY5" fmla="*/ 0 h 771557"/>
                <a:gd name="connsiteX0" fmla="*/ 0 w 2686050"/>
                <a:gd name="connsiteY0" fmla="*/ 438150 h 864076"/>
                <a:gd name="connsiteX1" fmla="*/ 600075 w 2686050"/>
                <a:gd name="connsiteY1" fmla="*/ 21771 h 864076"/>
                <a:gd name="connsiteX2" fmla="*/ 1123950 w 2686050"/>
                <a:gd name="connsiteY2" fmla="*/ 428625 h 864076"/>
                <a:gd name="connsiteX3" fmla="*/ 1657350 w 2686050"/>
                <a:gd name="connsiteY3" fmla="*/ 864053 h 864076"/>
                <a:gd name="connsiteX4" fmla="*/ 2190750 w 2686050"/>
                <a:gd name="connsiteY4" fmla="*/ 333375 h 864076"/>
                <a:gd name="connsiteX5" fmla="*/ 2686050 w 2686050"/>
                <a:gd name="connsiteY5" fmla="*/ 0 h 864076"/>
                <a:gd name="connsiteX0" fmla="*/ 0 w 2686050"/>
                <a:gd name="connsiteY0" fmla="*/ 438150 h 864076"/>
                <a:gd name="connsiteX1" fmla="*/ 600075 w 2686050"/>
                <a:gd name="connsiteY1" fmla="*/ 21771 h 864076"/>
                <a:gd name="connsiteX2" fmla="*/ 1123950 w 2686050"/>
                <a:gd name="connsiteY2" fmla="*/ 428625 h 864076"/>
                <a:gd name="connsiteX3" fmla="*/ 1657350 w 2686050"/>
                <a:gd name="connsiteY3" fmla="*/ 864053 h 864076"/>
                <a:gd name="connsiteX4" fmla="*/ 2190750 w 2686050"/>
                <a:gd name="connsiteY4" fmla="*/ 333375 h 864076"/>
                <a:gd name="connsiteX5" fmla="*/ 2686050 w 2686050"/>
                <a:gd name="connsiteY5" fmla="*/ 0 h 86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6050" h="864076">
                  <a:moveTo>
                    <a:pt x="0" y="438150"/>
                  </a:moveTo>
                  <a:cubicBezTo>
                    <a:pt x="203200" y="258762"/>
                    <a:pt x="412750" y="23359"/>
                    <a:pt x="600075" y="21771"/>
                  </a:cubicBezTo>
                  <a:cubicBezTo>
                    <a:pt x="787400" y="20184"/>
                    <a:pt x="969509" y="293688"/>
                    <a:pt x="1123950" y="428625"/>
                  </a:cubicBezTo>
                  <a:cubicBezTo>
                    <a:pt x="1278391" y="563562"/>
                    <a:pt x="1479550" y="860878"/>
                    <a:pt x="1657350" y="864053"/>
                  </a:cubicBezTo>
                  <a:cubicBezTo>
                    <a:pt x="1835150" y="867228"/>
                    <a:pt x="2033587" y="541338"/>
                    <a:pt x="2190750" y="333375"/>
                  </a:cubicBezTo>
                  <a:cubicBezTo>
                    <a:pt x="2319338" y="173037"/>
                    <a:pt x="2520950" y="15875"/>
                    <a:pt x="2686050" y="0"/>
                  </a:cubicBez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Light" panose="020B0402020203020204" pitchFamily="34" charset="77"/>
              </a:endParaRPr>
            </a:p>
          </p:txBody>
        </p:sp>
        <p:sp>
          <p:nvSpPr>
            <p:cNvPr id="17563" name="Freeform 17562">
              <a:extLst>
                <a:ext uri="{FF2B5EF4-FFF2-40B4-BE49-F238E27FC236}">
                  <a16:creationId xmlns:a16="http://schemas.microsoft.com/office/drawing/2014/main" id="{D7E04BD3-D4F0-CD73-CF58-123BCA8DA726}"/>
                </a:ext>
              </a:extLst>
            </p:cNvPr>
            <p:cNvSpPr/>
            <p:nvPr/>
          </p:nvSpPr>
          <p:spPr>
            <a:xfrm flipV="1">
              <a:off x="2133600" y="3087461"/>
              <a:ext cx="2686050" cy="847749"/>
            </a:xfrm>
            <a:custGeom>
              <a:avLst/>
              <a:gdLst>
                <a:gd name="connsiteX0" fmla="*/ 0 w 2686050"/>
                <a:gd name="connsiteY0" fmla="*/ 438150 h 848196"/>
                <a:gd name="connsiteX1" fmla="*/ 600075 w 2686050"/>
                <a:gd name="connsiteY1" fmla="*/ 76200 h 848196"/>
                <a:gd name="connsiteX2" fmla="*/ 1162050 w 2686050"/>
                <a:gd name="connsiteY2" fmla="*/ 419100 h 848196"/>
                <a:gd name="connsiteX3" fmla="*/ 1685925 w 2686050"/>
                <a:gd name="connsiteY3" fmla="*/ 847725 h 848196"/>
                <a:gd name="connsiteX4" fmla="*/ 2190750 w 2686050"/>
                <a:gd name="connsiteY4" fmla="*/ 333375 h 848196"/>
                <a:gd name="connsiteX5" fmla="*/ 2686050 w 2686050"/>
                <a:gd name="connsiteY5" fmla="*/ 0 h 848196"/>
                <a:gd name="connsiteX0" fmla="*/ 0 w 2686050"/>
                <a:gd name="connsiteY0" fmla="*/ 438150 h 848319"/>
                <a:gd name="connsiteX1" fmla="*/ 600075 w 2686050"/>
                <a:gd name="connsiteY1" fmla="*/ 76200 h 848319"/>
                <a:gd name="connsiteX2" fmla="*/ 1123950 w 2686050"/>
                <a:gd name="connsiteY2" fmla="*/ 428625 h 848319"/>
                <a:gd name="connsiteX3" fmla="*/ 1685925 w 2686050"/>
                <a:gd name="connsiteY3" fmla="*/ 847725 h 848319"/>
                <a:gd name="connsiteX4" fmla="*/ 2190750 w 2686050"/>
                <a:gd name="connsiteY4" fmla="*/ 333375 h 848319"/>
                <a:gd name="connsiteX5" fmla="*/ 2686050 w 2686050"/>
                <a:gd name="connsiteY5" fmla="*/ 0 h 848319"/>
                <a:gd name="connsiteX0" fmla="*/ 0 w 2686050"/>
                <a:gd name="connsiteY0" fmla="*/ 438150 h 848319"/>
                <a:gd name="connsiteX1" fmla="*/ 600075 w 2686050"/>
                <a:gd name="connsiteY1" fmla="*/ 76200 h 848319"/>
                <a:gd name="connsiteX2" fmla="*/ 1123950 w 2686050"/>
                <a:gd name="connsiteY2" fmla="*/ 428625 h 848319"/>
                <a:gd name="connsiteX3" fmla="*/ 1657350 w 2686050"/>
                <a:gd name="connsiteY3" fmla="*/ 847725 h 848319"/>
                <a:gd name="connsiteX4" fmla="*/ 2190750 w 2686050"/>
                <a:gd name="connsiteY4" fmla="*/ 333375 h 848319"/>
                <a:gd name="connsiteX5" fmla="*/ 2686050 w 2686050"/>
                <a:gd name="connsiteY5" fmla="*/ 0 h 848319"/>
                <a:gd name="connsiteX0" fmla="*/ 0 w 2686050"/>
                <a:gd name="connsiteY0" fmla="*/ 438150 h 847744"/>
                <a:gd name="connsiteX1" fmla="*/ 600075 w 2686050"/>
                <a:gd name="connsiteY1" fmla="*/ 76200 h 847744"/>
                <a:gd name="connsiteX2" fmla="*/ 1123950 w 2686050"/>
                <a:gd name="connsiteY2" fmla="*/ 428625 h 847744"/>
                <a:gd name="connsiteX3" fmla="*/ 1657350 w 2686050"/>
                <a:gd name="connsiteY3" fmla="*/ 847725 h 847744"/>
                <a:gd name="connsiteX4" fmla="*/ 2190750 w 2686050"/>
                <a:gd name="connsiteY4" fmla="*/ 333375 h 847744"/>
                <a:gd name="connsiteX5" fmla="*/ 2686050 w 2686050"/>
                <a:gd name="connsiteY5" fmla="*/ 0 h 847744"/>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92 h 847791"/>
                <a:gd name="connsiteX1" fmla="*/ 600075 w 2686050"/>
                <a:gd name="connsiteY1" fmla="*/ 76242 h 847791"/>
                <a:gd name="connsiteX2" fmla="*/ 1123950 w 2686050"/>
                <a:gd name="connsiteY2" fmla="*/ 428667 h 847791"/>
                <a:gd name="connsiteX3" fmla="*/ 1657350 w 2686050"/>
                <a:gd name="connsiteY3" fmla="*/ 847767 h 847791"/>
                <a:gd name="connsiteX4" fmla="*/ 2190750 w 2686050"/>
                <a:gd name="connsiteY4" fmla="*/ 333417 h 847791"/>
                <a:gd name="connsiteX5" fmla="*/ 2686050 w 2686050"/>
                <a:gd name="connsiteY5" fmla="*/ 42 h 847791"/>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00075 w 2686050"/>
                <a:gd name="connsiteY1" fmla="*/ 76200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10961 w 2686050"/>
                <a:gd name="connsiteY1" fmla="*/ 10886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 name="connsiteX0" fmla="*/ 0 w 2686050"/>
                <a:gd name="connsiteY0" fmla="*/ 438150 h 847749"/>
                <a:gd name="connsiteX1" fmla="*/ 610961 w 2686050"/>
                <a:gd name="connsiteY1" fmla="*/ 10886 h 847749"/>
                <a:gd name="connsiteX2" fmla="*/ 1123950 w 2686050"/>
                <a:gd name="connsiteY2" fmla="*/ 428625 h 847749"/>
                <a:gd name="connsiteX3" fmla="*/ 1657350 w 2686050"/>
                <a:gd name="connsiteY3" fmla="*/ 847725 h 847749"/>
                <a:gd name="connsiteX4" fmla="*/ 2190750 w 2686050"/>
                <a:gd name="connsiteY4" fmla="*/ 333375 h 847749"/>
                <a:gd name="connsiteX5" fmla="*/ 2686050 w 2686050"/>
                <a:gd name="connsiteY5" fmla="*/ 0 h 84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6050" h="847749">
                  <a:moveTo>
                    <a:pt x="0" y="438150"/>
                  </a:moveTo>
                  <a:cubicBezTo>
                    <a:pt x="203200" y="258762"/>
                    <a:pt x="423636" y="12474"/>
                    <a:pt x="610961" y="10886"/>
                  </a:cubicBezTo>
                  <a:cubicBezTo>
                    <a:pt x="798286" y="9299"/>
                    <a:pt x="965881" y="272824"/>
                    <a:pt x="1123950" y="428625"/>
                  </a:cubicBezTo>
                  <a:cubicBezTo>
                    <a:pt x="1282019" y="584426"/>
                    <a:pt x="1479550" y="844550"/>
                    <a:pt x="1657350" y="847725"/>
                  </a:cubicBezTo>
                  <a:cubicBezTo>
                    <a:pt x="1835150" y="850900"/>
                    <a:pt x="2033587" y="541338"/>
                    <a:pt x="2190750" y="333375"/>
                  </a:cubicBezTo>
                  <a:cubicBezTo>
                    <a:pt x="2319338" y="173037"/>
                    <a:pt x="2520950" y="15875"/>
                    <a:pt x="2686050" y="0"/>
                  </a:cubicBez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Light" panose="020B0402020203020204" pitchFamily="34" charset="77"/>
              </a:endParaRPr>
            </a:p>
          </p:txBody>
        </p:sp>
        <p:cxnSp>
          <p:nvCxnSpPr>
            <p:cNvPr id="17564" name="Straight Connector 17563">
              <a:extLst>
                <a:ext uri="{FF2B5EF4-FFF2-40B4-BE49-F238E27FC236}">
                  <a16:creationId xmlns:a16="http://schemas.microsoft.com/office/drawing/2014/main" id="{734059AB-98AC-6C94-F129-252D1801E926}"/>
                </a:ext>
              </a:extLst>
            </p:cNvPr>
            <p:cNvCxnSpPr>
              <a:cxnSpLocks/>
            </p:cNvCxnSpPr>
            <p:nvPr/>
          </p:nvCxnSpPr>
          <p:spPr>
            <a:xfrm>
              <a:off x="2105025" y="3937940"/>
              <a:ext cx="27336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565" name="Oval 17564">
            <a:extLst>
              <a:ext uri="{FF2B5EF4-FFF2-40B4-BE49-F238E27FC236}">
                <a16:creationId xmlns:a16="http://schemas.microsoft.com/office/drawing/2014/main" id="{6609A4BF-E9E5-BB88-1BAF-27CD3AF995DA}"/>
              </a:ext>
            </a:extLst>
          </p:cNvPr>
          <p:cNvSpPr/>
          <p:nvPr/>
        </p:nvSpPr>
        <p:spPr>
          <a:xfrm>
            <a:off x="5161475" y="1592365"/>
            <a:ext cx="191066" cy="1015507"/>
          </a:xfrm>
          <a:prstGeom prst="ellipse">
            <a:avLst/>
          </a:prstGeom>
          <a:solidFill>
            <a:schemeClr val="bg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Light" panose="020B0402020203020204" pitchFamily="34" charset="77"/>
            </a:endParaRPr>
          </a:p>
        </p:txBody>
      </p:sp>
      <p:sp>
        <p:nvSpPr>
          <p:cNvPr id="17566" name="TextBox 17565">
            <a:extLst>
              <a:ext uri="{FF2B5EF4-FFF2-40B4-BE49-F238E27FC236}">
                <a16:creationId xmlns:a16="http://schemas.microsoft.com/office/drawing/2014/main" id="{90C9CA3E-541E-86A8-F774-59D72241B967}"/>
              </a:ext>
            </a:extLst>
          </p:cNvPr>
          <p:cNvSpPr txBox="1"/>
          <p:nvPr/>
        </p:nvSpPr>
        <p:spPr>
          <a:xfrm>
            <a:off x="2329035" y="2686964"/>
            <a:ext cx="2552686" cy="338554"/>
          </a:xfrm>
          <a:prstGeom prst="rect">
            <a:avLst/>
          </a:prstGeom>
          <a:solidFill>
            <a:schemeClr val="bg1"/>
          </a:solidFill>
        </p:spPr>
        <p:txBody>
          <a:bodyPr wrap="none" rtlCol="0">
            <a:spAutoFit/>
          </a:bodyPr>
          <a:lstStyle/>
          <a:p>
            <a:pPr algn="l"/>
            <a:r>
              <a:rPr lang="en-US" sz="1600" dirty="0">
                <a:latin typeface="Avenir Light" panose="020B0402020203020204" pitchFamily="34" charset="77"/>
              </a:rPr>
              <a:t>Standing wave in the tube</a:t>
            </a:r>
          </a:p>
        </p:txBody>
      </p:sp>
      <p:grpSp>
        <p:nvGrpSpPr>
          <p:cNvPr id="17567" name="Group 17566">
            <a:extLst>
              <a:ext uri="{FF2B5EF4-FFF2-40B4-BE49-F238E27FC236}">
                <a16:creationId xmlns:a16="http://schemas.microsoft.com/office/drawing/2014/main" id="{A4FE1EBB-A3E3-6275-BC21-E2B9D3452439}"/>
              </a:ext>
            </a:extLst>
          </p:cNvPr>
          <p:cNvGrpSpPr/>
          <p:nvPr/>
        </p:nvGrpSpPr>
        <p:grpSpPr>
          <a:xfrm>
            <a:off x="1106177" y="3112450"/>
            <a:ext cx="4246364" cy="3241949"/>
            <a:chOff x="1106177" y="3112450"/>
            <a:chExt cx="4246364" cy="3241949"/>
          </a:xfrm>
        </p:grpSpPr>
        <p:sp>
          <p:nvSpPr>
            <p:cNvPr id="17568" name="TextBox 17567">
              <a:extLst>
                <a:ext uri="{FF2B5EF4-FFF2-40B4-BE49-F238E27FC236}">
                  <a16:creationId xmlns:a16="http://schemas.microsoft.com/office/drawing/2014/main" id="{2250A1A6-274A-C3CA-940B-5E6156C699F3}"/>
                </a:ext>
              </a:extLst>
            </p:cNvPr>
            <p:cNvSpPr txBox="1"/>
            <p:nvPr/>
          </p:nvSpPr>
          <p:spPr>
            <a:xfrm>
              <a:off x="2705375" y="4452500"/>
              <a:ext cx="2175155" cy="338554"/>
            </a:xfrm>
            <a:prstGeom prst="rect">
              <a:avLst/>
            </a:prstGeom>
            <a:solidFill>
              <a:schemeClr val="bg1"/>
            </a:solidFill>
          </p:spPr>
          <p:txBody>
            <a:bodyPr wrap="square" rtlCol="0">
              <a:spAutoFit/>
            </a:bodyPr>
            <a:lstStyle/>
            <a:p>
              <a:pPr algn="l"/>
              <a:endParaRPr lang="en-US" sz="1600" dirty="0">
                <a:latin typeface="Avenir Light" panose="020B0402020203020204" pitchFamily="34" charset="77"/>
              </a:endParaRPr>
            </a:p>
          </p:txBody>
        </p:sp>
        <p:grpSp>
          <p:nvGrpSpPr>
            <p:cNvPr id="17569" name="Group 17568">
              <a:extLst>
                <a:ext uri="{FF2B5EF4-FFF2-40B4-BE49-F238E27FC236}">
                  <a16:creationId xmlns:a16="http://schemas.microsoft.com/office/drawing/2014/main" id="{CED6A8D8-F9C4-ED92-6EF1-71FD11227CD1}"/>
                </a:ext>
              </a:extLst>
            </p:cNvPr>
            <p:cNvGrpSpPr/>
            <p:nvPr/>
          </p:nvGrpSpPr>
          <p:grpSpPr>
            <a:xfrm>
              <a:off x="1106177" y="3112450"/>
              <a:ext cx="4246364" cy="3018654"/>
              <a:chOff x="1106177" y="3112450"/>
              <a:chExt cx="4246364" cy="3018654"/>
            </a:xfrm>
          </p:grpSpPr>
          <p:grpSp>
            <p:nvGrpSpPr>
              <p:cNvPr id="17573" name="Group 17572">
                <a:extLst>
                  <a:ext uri="{FF2B5EF4-FFF2-40B4-BE49-F238E27FC236}">
                    <a16:creationId xmlns:a16="http://schemas.microsoft.com/office/drawing/2014/main" id="{5F9291AE-983A-0E51-A1BA-32F4B398F419}"/>
                  </a:ext>
                </a:extLst>
              </p:cNvPr>
              <p:cNvGrpSpPr/>
              <p:nvPr/>
            </p:nvGrpSpPr>
            <p:grpSpPr>
              <a:xfrm>
                <a:off x="1503845" y="3112450"/>
                <a:ext cx="3848696" cy="3018654"/>
                <a:chOff x="1213466" y="4447332"/>
                <a:chExt cx="3848696" cy="3018654"/>
              </a:xfrm>
            </p:grpSpPr>
            <p:pic>
              <p:nvPicPr>
                <p:cNvPr id="17576" name="Picture 2" descr="Standing Sound Waves (Longitudinal Standing Waves)">
                  <a:extLst>
                    <a:ext uri="{FF2B5EF4-FFF2-40B4-BE49-F238E27FC236}">
                      <a16:creationId xmlns:a16="http://schemas.microsoft.com/office/drawing/2014/main" id="{9561843F-B63F-A6A3-B5CA-527ED001A63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065" r="35249" b="34047"/>
                <a:stretch/>
              </p:blipFill>
              <p:spPr bwMode="auto">
                <a:xfrm>
                  <a:off x="1213466" y="4447332"/>
                  <a:ext cx="3848696" cy="3018654"/>
                </a:xfrm>
                <a:prstGeom prst="rect">
                  <a:avLst/>
                </a:prstGeom>
                <a:noFill/>
                <a:extLst>
                  <a:ext uri="{909E8E84-426E-40DD-AFC4-6F175D3DCCD1}">
                    <a14:hiddenFill xmlns:a14="http://schemas.microsoft.com/office/drawing/2010/main">
                      <a:solidFill>
                        <a:srgbClr val="FFFFFF"/>
                      </a:solidFill>
                    </a14:hiddenFill>
                  </a:ext>
                </a:extLst>
              </p:spPr>
            </p:pic>
            <p:cxnSp>
              <p:nvCxnSpPr>
                <p:cNvPr id="17577" name="Straight Connector 17576">
                  <a:extLst>
                    <a:ext uri="{FF2B5EF4-FFF2-40B4-BE49-F238E27FC236}">
                      <a16:creationId xmlns:a16="http://schemas.microsoft.com/office/drawing/2014/main" id="{5CD91F0F-9FB4-2C69-6933-CB5633A7164E}"/>
                    </a:ext>
                  </a:extLst>
                </p:cNvPr>
                <p:cNvCxnSpPr>
                  <a:cxnSpLocks/>
                </p:cNvCxnSpPr>
                <p:nvPr/>
              </p:nvCxnSpPr>
              <p:spPr>
                <a:xfrm>
                  <a:off x="5042853" y="4579708"/>
                  <a:ext cx="0" cy="1094595"/>
                </a:xfrm>
                <a:prstGeom prst="line">
                  <a:avLst/>
                </a:prstGeom>
                <a:ln w="41275">
                  <a:solidFill>
                    <a:srgbClr val="030303"/>
                  </a:solidFill>
                </a:ln>
              </p:spPr>
              <p:style>
                <a:lnRef idx="1">
                  <a:schemeClr val="accent1"/>
                </a:lnRef>
                <a:fillRef idx="0">
                  <a:schemeClr val="accent1"/>
                </a:fillRef>
                <a:effectRef idx="0">
                  <a:schemeClr val="accent1"/>
                </a:effectRef>
                <a:fontRef idx="minor">
                  <a:schemeClr val="tx1"/>
                </a:fontRef>
              </p:style>
            </p:cxnSp>
            <p:cxnSp>
              <p:nvCxnSpPr>
                <p:cNvPr id="17578" name="Straight Connector 17577">
                  <a:extLst>
                    <a:ext uri="{FF2B5EF4-FFF2-40B4-BE49-F238E27FC236}">
                      <a16:creationId xmlns:a16="http://schemas.microsoft.com/office/drawing/2014/main" id="{F53E76FA-A7F7-DD78-E090-5B192CA383FB}"/>
                    </a:ext>
                  </a:extLst>
                </p:cNvPr>
                <p:cNvCxnSpPr>
                  <a:cxnSpLocks/>
                </p:cNvCxnSpPr>
                <p:nvPr/>
              </p:nvCxnSpPr>
              <p:spPr>
                <a:xfrm>
                  <a:off x="5055427" y="6144738"/>
                  <a:ext cx="0" cy="1173934"/>
                </a:xfrm>
                <a:prstGeom prst="line">
                  <a:avLst/>
                </a:prstGeom>
                <a:ln w="9525">
                  <a:solidFill>
                    <a:srgbClr val="676767"/>
                  </a:solidFill>
                </a:ln>
              </p:spPr>
              <p:style>
                <a:lnRef idx="1">
                  <a:schemeClr val="accent1"/>
                </a:lnRef>
                <a:fillRef idx="0">
                  <a:schemeClr val="accent1"/>
                </a:fillRef>
                <a:effectRef idx="0">
                  <a:schemeClr val="accent1"/>
                </a:effectRef>
                <a:fontRef idx="minor">
                  <a:schemeClr val="tx1"/>
                </a:fontRef>
              </p:style>
            </p:cxnSp>
          </p:grpSp>
          <p:pic>
            <p:nvPicPr>
              <p:cNvPr id="17574" name="Picture 20" descr="Person Speaking Icon Images – Browse 202,022 Stock Photos, Vectors, and  Video | Adobe Stock">
                <a:extLst>
                  <a:ext uri="{FF2B5EF4-FFF2-40B4-BE49-F238E27FC236}">
                    <a16:creationId xmlns:a16="http://schemas.microsoft.com/office/drawing/2014/main" id="{958B4106-1C54-C482-5E69-6368C05D3E3E}"/>
                  </a:ext>
                </a:extLst>
              </p:cNvPr>
              <p:cNvPicPr>
                <a:picLocks noChangeAspect="1" noChangeArrowheads="1"/>
              </p:cNvPicPr>
              <p:nvPr/>
            </p:nvPicPr>
            <p:blipFill rotWithShape="1">
              <a:blip r:embed="rId6">
                <a:alphaModFix amt="80000"/>
                <a:extLst>
                  <a:ext uri="{28A0092B-C50C-407E-A947-70E740481C1C}">
                    <a14:useLocalDpi xmlns:a14="http://schemas.microsoft.com/office/drawing/2010/main" val="0"/>
                  </a:ext>
                </a:extLst>
              </a:blip>
              <a:srcRect l="60674" t="16680" r="10648" b="39002"/>
              <a:stretch/>
            </p:blipFill>
            <p:spPr bwMode="auto">
              <a:xfrm>
                <a:off x="1106177" y="4949094"/>
                <a:ext cx="509261" cy="804089"/>
              </a:xfrm>
              <a:prstGeom prst="rect">
                <a:avLst/>
              </a:prstGeom>
              <a:noFill/>
              <a:extLst>
                <a:ext uri="{909E8E84-426E-40DD-AFC4-6F175D3DCCD1}">
                  <a14:hiddenFill xmlns:a14="http://schemas.microsoft.com/office/drawing/2010/main">
                    <a:solidFill>
                      <a:srgbClr val="FFFFFF"/>
                    </a:solidFill>
                  </a14:hiddenFill>
                </a:ext>
              </a:extLst>
            </p:spPr>
          </p:pic>
          <p:pic>
            <p:nvPicPr>
              <p:cNvPr id="17575" name="Picture 20" descr="Person Speaking Icon Images – Browse 202,022 Stock Photos, Vectors, and  Video | Adobe Stock">
                <a:extLst>
                  <a:ext uri="{FF2B5EF4-FFF2-40B4-BE49-F238E27FC236}">
                    <a16:creationId xmlns:a16="http://schemas.microsoft.com/office/drawing/2014/main" id="{719BD215-0002-DCD0-31FD-70A07C0C152A}"/>
                  </a:ext>
                </a:extLst>
              </p:cNvPr>
              <p:cNvPicPr>
                <a:picLocks noChangeAspect="1" noChangeArrowheads="1"/>
              </p:cNvPicPr>
              <p:nvPr/>
            </p:nvPicPr>
            <p:blipFill rotWithShape="1">
              <a:blip r:embed="rId6">
                <a:alphaModFix amt="80000"/>
                <a:extLst>
                  <a:ext uri="{28A0092B-C50C-407E-A947-70E740481C1C}">
                    <a14:useLocalDpi xmlns:a14="http://schemas.microsoft.com/office/drawing/2010/main" val="0"/>
                  </a:ext>
                </a:extLst>
              </a:blip>
              <a:srcRect l="60674" t="16680" r="10648" b="39002"/>
              <a:stretch/>
            </p:blipFill>
            <p:spPr bwMode="auto">
              <a:xfrm>
                <a:off x="1117752" y="3325795"/>
                <a:ext cx="509261" cy="804089"/>
              </a:xfrm>
              <a:prstGeom prst="rect">
                <a:avLst/>
              </a:prstGeom>
              <a:noFill/>
              <a:extLst>
                <a:ext uri="{909E8E84-426E-40DD-AFC4-6F175D3DCCD1}">
                  <a14:hiddenFill xmlns:a14="http://schemas.microsoft.com/office/drawing/2010/main">
                    <a:solidFill>
                      <a:srgbClr val="FFFFFF"/>
                    </a:solidFill>
                  </a14:hiddenFill>
                </a:ext>
              </a:extLst>
            </p:spPr>
          </p:pic>
        </p:grpSp>
        <p:sp>
          <p:nvSpPr>
            <p:cNvPr id="17570" name="TextBox 17569">
              <a:extLst>
                <a:ext uri="{FF2B5EF4-FFF2-40B4-BE49-F238E27FC236}">
                  <a16:creationId xmlns:a16="http://schemas.microsoft.com/office/drawing/2014/main" id="{65705835-E355-5E06-6697-A6271D7CFA24}"/>
                </a:ext>
              </a:extLst>
            </p:cNvPr>
            <p:cNvSpPr txBox="1"/>
            <p:nvPr/>
          </p:nvSpPr>
          <p:spPr>
            <a:xfrm>
              <a:off x="2839542" y="6015845"/>
              <a:ext cx="1531673" cy="338554"/>
            </a:xfrm>
            <a:prstGeom prst="rect">
              <a:avLst/>
            </a:prstGeom>
            <a:solidFill>
              <a:schemeClr val="bg1"/>
            </a:solidFill>
          </p:spPr>
          <p:txBody>
            <a:bodyPr wrap="square" rtlCol="0">
              <a:spAutoFit/>
            </a:bodyPr>
            <a:lstStyle/>
            <a:p>
              <a:pPr algn="l"/>
              <a:r>
                <a:rPr lang="en-US" sz="1600" dirty="0">
                  <a:latin typeface="Avenir Light" panose="020B0402020203020204" pitchFamily="34" charset="77"/>
                </a:rPr>
                <a:t>Pressure signal</a:t>
              </a:r>
            </a:p>
          </p:txBody>
        </p:sp>
        <p:sp>
          <p:nvSpPr>
            <p:cNvPr id="17571" name="TextBox 17570">
              <a:extLst>
                <a:ext uri="{FF2B5EF4-FFF2-40B4-BE49-F238E27FC236}">
                  <a16:creationId xmlns:a16="http://schemas.microsoft.com/office/drawing/2014/main" id="{8ABECDDA-0297-81E1-5A0E-B031096B922D}"/>
                </a:ext>
              </a:extLst>
            </p:cNvPr>
            <p:cNvSpPr txBox="1"/>
            <p:nvPr/>
          </p:nvSpPr>
          <p:spPr>
            <a:xfrm>
              <a:off x="1800911" y="4356726"/>
              <a:ext cx="2175155" cy="338554"/>
            </a:xfrm>
            <a:prstGeom prst="rect">
              <a:avLst/>
            </a:prstGeom>
            <a:solidFill>
              <a:schemeClr val="bg1"/>
            </a:solidFill>
          </p:spPr>
          <p:txBody>
            <a:bodyPr wrap="square" rtlCol="0">
              <a:spAutoFit/>
            </a:bodyPr>
            <a:lstStyle/>
            <a:p>
              <a:pPr algn="l"/>
              <a:endParaRPr lang="en-US" sz="1600" dirty="0">
                <a:latin typeface="Avenir Light" panose="020B0402020203020204" pitchFamily="34" charset="77"/>
              </a:endParaRPr>
            </a:p>
          </p:txBody>
        </p:sp>
        <p:sp>
          <p:nvSpPr>
            <p:cNvPr id="17572" name="TextBox 17571">
              <a:extLst>
                <a:ext uri="{FF2B5EF4-FFF2-40B4-BE49-F238E27FC236}">
                  <a16:creationId xmlns:a16="http://schemas.microsoft.com/office/drawing/2014/main" id="{B8414390-14E8-6954-7B2B-1462039B1173}"/>
                </a:ext>
              </a:extLst>
            </p:cNvPr>
            <p:cNvSpPr txBox="1"/>
            <p:nvPr/>
          </p:nvSpPr>
          <p:spPr>
            <a:xfrm>
              <a:off x="2391201" y="4360868"/>
              <a:ext cx="2307427" cy="338554"/>
            </a:xfrm>
            <a:prstGeom prst="rect">
              <a:avLst/>
            </a:prstGeom>
            <a:solidFill>
              <a:schemeClr val="bg1"/>
            </a:solidFill>
          </p:spPr>
          <p:txBody>
            <a:bodyPr wrap="none" rtlCol="0">
              <a:spAutoFit/>
            </a:bodyPr>
            <a:lstStyle/>
            <a:p>
              <a:pPr algn="l"/>
              <a:r>
                <a:rPr lang="en-US" sz="1600" dirty="0">
                  <a:latin typeface="Avenir Light" panose="020B0402020203020204" pitchFamily="34" charset="77"/>
                </a:rPr>
                <a:t>Air particles in the tube</a:t>
              </a:r>
            </a:p>
          </p:txBody>
        </p:sp>
      </p:grpSp>
      <p:grpSp>
        <p:nvGrpSpPr>
          <p:cNvPr id="17581" name="Group 17580">
            <a:extLst>
              <a:ext uri="{FF2B5EF4-FFF2-40B4-BE49-F238E27FC236}">
                <a16:creationId xmlns:a16="http://schemas.microsoft.com/office/drawing/2014/main" id="{F1AE870C-AD16-8205-3D4A-9493F5788A83}"/>
              </a:ext>
            </a:extLst>
          </p:cNvPr>
          <p:cNvGrpSpPr/>
          <p:nvPr/>
        </p:nvGrpSpPr>
        <p:grpSpPr>
          <a:xfrm>
            <a:off x="2224184" y="4893011"/>
            <a:ext cx="2997330" cy="1075596"/>
            <a:chOff x="2234344" y="4893011"/>
            <a:chExt cx="2997330" cy="1075596"/>
          </a:xfrm>
        </p:grpSpPr>
        <p:grpSp>
          <p:nvGrpSpPr>
            <p:cNvPr id="17586" name="Group 17585">
              <a:extLst>
                <a:ext uri="{FF2B5EF4-FFF2-40B4-BE49-F238E27FC236}">
                  <a16:creationId xmlns:a16="http://schemas.microsoft.com/office/drawing/2014/main" id="{18959B25-9F62-A415-DE88-2233501F6F80}"/>
                </a:ext>
              </a:extLst>
            </p:cNvPr>
            <p:cNvGrpSpPr/>
            <p:nvPr/>
          </p:nvGrpSpPr>
          <p:grpSpPr>
            <a:xfrm>
              <a:off x="2234344" y="4926300"/>
              <a:ext cx="771365" cy="1035178"/>
              <a:chOff x="2234344" y="4926300"/>
              <a:chExt cx="771365" cy="1035178"/>
            </a:xfrm>
          </p:grpSpPr>
          <p:pic>
            <p:nvPicPr>
              <p:cNvPr id="17686" name="Picture 8" descr="Microphone - Free technology icons">
                <a:extLst>
                  <a:ext uri="{FF2B5EF4-FFF2-40B4-BE49-F238E27FC236}">
                    <a16:creationId xmlns:a16="http://schemas.microsoft.com/office/drawing/2014/main" id="{04ABFF48-A28D-7E4E-9F5D-0F8DED17E15E}"/>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82650" y="5541546"/>
                <a:ext cx="453235" cy="419932"/>
              </a:xfrm>
              <a:prstGeom prst="rect">
                <a:avLst/>
              </a:prstGeom>
              <a:noFill/>
              <a:extLst>
                <a:ext uri="{909E8E84-426E-40DD-AFC4-6F175D3DCCD1}">
                  <a14:hiddenFill xmlns:a14="http://schemas.microsoft.com/office/drawing/2010/main">
                    <a:solidFill>
                      <a:srgbClr val="FFFFFF"/>
                    </a:solidFill>
                  </a14:hiddenFill>
                </a:ext>
              </a:extLst>
            </p:spPr>
          </p:pic>
          <p:sp>
            <p:nvSpPr>
              <p:cNvPr id="17687" name="TextBox 17686">
                <a:extLst>
                  <a:ext uri="{FF2B5EF4-FFF2-40B4-BE49-F238E27FC236}">
                    <a16:creationId xmlns:a16="http://schemas.microsoft.com/office/drawing/2014/main" id="{8DF72679-491B-6DBE-3ED1-2FF56900C6B4}"/>
                  </a:ext>
                </a:extLst>
              </p:cNvPr>
              <p:cNvSpPr txBox="1"/>
              <p:nvPr/>
            </p:nvSpPr>
            <p:spPr>
              <a:xfrm>
                <a:off x="2234344" y="4926300"/>
                <a:ext cx="771365" cy="369332"/>
              </a:xfrm>
              <a:prstGeom prst="rect">
                <a:avLst/>
              </a:prstGeom>
              <a:solidFill>
                <a:schemeClr val="bg1"/>
              </a:solidFill>
              <a:effectLst>
                <a:softEdge rad="63500"/>
              </a:effectLst>
            </p:spPr>
            <p:txBody>
              <a:bodyPr wrap="none" rtlCol="0">
                <a:spAutoFit/>
              </a:bodyPr>
              <a:lstStyle/>
              <a:p>
                <a:pPr algn="l"/>
                <a:r>
                  <a:rPr lang="en-US" dirty="0">
                    <a:solidFill>
                      <a:schemeClr val="accent2">
                        <a:lumMod val="75000"/>
                      </a:schemeClr>
                    </a:solidFill>
                    <a:latin typeface="Avenir Light" panose="020B0402020203020204" pitchFamily="34" charset="77"/>
                  </a:rPr>
                  <a:t>Node</a:t>
                </a:r>
              </a:p>
            </p:txBody>
          </p:sp>
        </p:grpSp>
        <p:grpSp>
          <p:nvGrpSpPr>
            <p:cNvPr id="17587" name="Group 17586">
              <a:extLst>
                <a:ext uri="{FF2B5EF4-FFF2-40B4-BE49-F238E27FC236}">
                  <a16:creationId xmlns:a16="http://schemas.microsoft.com/office/drawing/2014/main" id="{C8B81E3E-BF65-AB16-2B04-8B3A35AD27AF}"/>
                </a:ext>
              </a:extLst>
            </p:cNvPr>
            <p:cNvGrpSpPr/>
            <p:nvPr/>
          </p:nvGrpSpPr>
          <p:grpSpPr>
            <a:xfrm>
              <a:off x="4091362" y="4893011"/>
              <a:ext cx="1140312" cy="1075596"/>
              <a:chOff x="4091362" y="4893011"/>
              <a:chExt cx="1140312" cy="1075596"/>
            </a:xfrm>
          </p:grpSpPr>
          <p:pic>
            <p:nvPicPr>
              <p:cNvPr id="17589" name="Picture 8" descr="Microphone - Free technology icons">
                <a:extLst>
                  <a:ext uri="{FF2B5EF4-FFF2-40B4-BE49-F238E27FC236}">
                    <a16:creationId xmlns:a16="http://schemas.microsoft.com/office/drawing/2014/main" id="{DE57026B-893B-216E-F3E5-767267F52FBF}"/>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36184" y="5548675"/>
                <a:ext cx="453235" cy="419932"/>
              </a:xfrm>
              <a:prstGeom prst="rect">
                <a:avLst/>
              </a:prstGeom>
              <a:noFill/>
              <a:extLst>
                <a:ext uri="{909E8E84-426E-40DD-AFC4-6F175D3DCCD1}">
                  <a14:hiddenFill xmlns:a14="http://schemas.microsoft.com/office/drawing/2010/main">
                    <a:solidFill>
                      <a:srgbClr val="FFFFFF"/>
                    </a:solidFill>
                  </a14:hiddenFill>
                </a:ext>
              </a:extLst>
            </p:spPr>
          </p:pic>
          <p:sp>
            <p:nvSpPr>
              <p:cNvPr id="17683" name="TextBox 17682">
                <a:extLst>
                  <a:ext uri="{FF2B5EF4-FFF2-40B4-BE49-F238E27FC236}">
                    <a16:creationId xmlns:a16="http://schemas.microsoft.com/office/drawing/2014/main" id="{DFFDBDCB-1B07-01A8-25D7-11EB92F793EE}"/>
                  </a:ext>
                </a:extLst>
              </p:cNvPr>
              <p:cNvSpPr txBox="1"/>
              <p:nvPr/>
            </p:nvSpPr>
            <p:spPr>
              <a:xfrm>
                <a:off x="4091362" y="4893011"/>
                <a:ext cx="1140312" cy="369332"/>
              </a:xfrm>
              <a:prstGeom prst="rect">
                <a:avLst/>
              </a:prstGeom>
              <a:solidFill>
                <a:schemeClr val="bg1"/>
              </a:solidFill>
              <a:effectLst>
                <a:softEdge rad="63500"/>
              </a:effectLst>
            </p:spPr>
            <p:txBody>
              <a:bodyPr wrap="none" rtlCol="0">
                <a:spAutoFit/>
              </a:bodyPr>
              <a:lstStyle/>
              <a:p>
                <a:pPr algn="l"/>
                <a:r>
                  <a:rPr lang="en-US" dirty="0">
                    <a:solidFill>
                      <a:schemeClr val="accent1">
                        <a:lumMod val="75000"/>
                      </a:schemeClr>
                    </a:solidFill>
                    <a:latin typeface="Avenir Light" panose="020B0402020203020204" pitchFamily="34" charset="77"/>
                  </a:rPr>
                  <a:t>Antinode</a:t>
                </a:r>
              </a:p>
            </p:txBody>
          </p:sp>
        </p:grpSp>
      </p:grpSp>
      <p:grpSp>
        <p:nvGrpSpPr>
          <p:cNvPr id="17690" name="Group 17689">
            <a:extLst>
              <a:ext uri="{FF2B5EF4-FFF2-40B4-BE49-F238E27FC236}">
                <a16:creationId xmlns:a16="http://schemas.microsoft.com/office/drawing/2014/main" id="{ED40BD81-1901-80CB-95CE-518E982E95F4}"/>
              </a:ext>
            </a:extLst>
          </p:cNvPr>
          <p:cNvGrpSpPr/>
          <p:nvPr/>
        </p:nvGrpSpPr>
        <p:grpSpPr>
          <a:xfrm>
            <a:off x="8796919" y="3871156"/>
            <a:ext cx="950581" cy="1804458"/>
            <a:chOff x="8796919" y="3871156"/>
            <a:chExt cx="950581" cy="1804458"/>
          </a:xfrm>
        </p:grpSpPr>
        <p:sp>
          <p:nvSpPr>
            <p:cNvPr id="26" name="Rectangle 25">
              <a:extLst>
                <a:ext uri="{FF2B5EF4-FFF2-40B4-BE49-F238E27FC236}">
                  <a16:creationId xmlns:a16="http://schemas.microsoft.com/office/drawing/2014/main" id="{B539BA82-7A6D-96AF-632B-083707C3C160}"/>
                </a:ext>
              </a:extLst>
            </p:cNvPr>
            <p:cNvSpPr/>
            <p:nvPr/>
          </p:nvSpPr>
          <p:spPr>
            <a:xfrm>
              <a:off x="8950534" y="5264441"/>
              <a:ext cx="620411" cy="411173"/>
            </a:xfrm>
            <a:prstGeom prst="rect">
              <a:avLst/>
            </a:prstGeom>
            <a:noFill/>
            <a:ln w="317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3E3BD81-A95C-44ED-F309-39A16A047CBA}"/>
                </a:ext>
              </a:extLst>
            </p:cNvPr>
            <p:cNvSpPr/>
            <p:nvPr/>
          </p:nvSpPr>
          <p:spPr>
            <a:xfrm>
              <a:off x="8927405" y="4256279"/>
              <a:ext cx="620411" cy="241666"/>
            </a:xfrm>
            <a:prstGeom prst="rect">
              <a:avLst/>
            </a:prstGeom>
            <a:noFill/>
            <a:ln w="317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0EC743F2-6966-D7DD-EAF5-935F02D081B3}"/>
                </a:ext>
              </a:extLst>
            </p:cNvPr>
            <p:cNvSpPr txBox="1"/>
            <p:nvPr/>
          </p:nvSpPr>
          <p:spPr>
            <a:xfrm>
              <a:off x="8796919" y="4856080"/>
              <a:ext cx="950581" cy="338554"/>
            </a:xfrm>
            <a:prstGeom prst="rect">
              <a:avLst/>
            </a:prstGeom>
            <a:solidFill>
              <a:schemeClr val="accent2">
                <a:lumMod val="75000"/>
              </a:schemeClr>
            </a:solidFill>
          </p:spPr>
          <p:txBody>
            <a:bodyPr wrap="square" rtlCol="0">
              <a:spAutoFit/>
            </a:bodyPr>
            <a:lstStyle/>
            <a:p>
              <a:pPr algn="ctr"/>
              <a:r>
                <a:rPr lang="en-US" sz="1600" dirty="0">
                  <a:solidFill>
                    <a:schemeClr val="bg1"/>
                  </a:solidFill>
                </a:rPr>
                <a:t>Antinode</a:t>
              </a:r>
            </a:p>
          </p:txBody>
        </p:sp>
        <p:sp>
          <p:nvSpPr>
            <p:cNvPr id="36" name="TextBox 35">
              <a:extLst>
                <a:ext uri="{FF2B5EF4-FFF2-40B4-BE49-F238E27FC236}">
                  <a16:creationId xmlns:a16="http://schemas.microsoft.com/office/drawing/2014/main" id="{8A524FAB-D260-D817-74CF-7355DC5AED18}"/>
                </a:ext>
              </a:extLst>
            </p:cNvPr>
            <p:cNvSpPr txBox="1"/>
            <p:nvPr/>
          </p:nvSpPr>
          <p:spPr>
            <a:xfrm>
              <a:off x="8925391" y="3871156"/>
              <a:ext cx="636713" cy="338554"/>
            </a:xfrm>
            <a:prstGeom prst="rect">
              <a:avLst/>
            </a:prstGeom>
            <a:solidFill>
              <a:schemeClr val="accent2">
                <a:lumMod val="75000"/>
              </a:schemeClr>
            </a:solidFill>
          </p:spPr>
          <p:txBody>
            <a:bodyPr wrap="none" rtlCol="0">
              <a:spAutoFit/>
            </a:bodyPr>
            <a:lstStyle/>
            <a:p>
              <a:pPr algn="ctr"/>
              <a:r>
                <a:rPr lang="en-US" sz="1600" dirty="0">
                  <a:solidFill>
                    <a:schemeClr val="bg1"/>
                  </a:solidFill>
                </a:rPr>
                <a:t>Node</a:t>
              </a:r>
            </a:p>
          </p:txBody>
        </p:sp>
      </p:grpSp>
      <p:sp>
        <p:nvSpPr>
          <p:cNvPr id="2" name="Date Placeholder 1">
            <a:extLst>
              <a:ext uri="{FF2B5EF4-FFF2-40B4-BE49-F238E27FC236}">
                <a16:creationId xmlns:a16="http://schemas.microsoft.com/office/drawing/2014/main" id="{3FDFF9DC-6ED7-A7E1-1411-CEA7B3DD3816}"/>
              </a:ext>
            </a:extLst>
          </p:cNvPr>
          <p:cNvSpPr>
            <a:spLocks noGrp="1"/>
          </p:cNvSpPr>
          <p:nvPr>
            <p:ph type="dt" sz="half" idx="10"/>
          </p:nvPr>
        </p:nvSpPr>
        <p:spPr/>
        <p:txBody>
          <a:bodyPr/>
          <a:lstStyle/>
          <a:p>
            <a:fld id="{B1261B97-2A74-DD45-AA4C-4A845D20B112}" type="datetime1">
              <a:rPr lang="en-US" smtClean="0"/>
              <a:t>5/10/23</a:t>
            </a:fld>
            <a:endParaRPr lang="en-US"/>
          </a:p>
        </p:txBody>
      </p:sp>
      <p:sp>
        <p:nvSpPr>
          <p:cNvPr id="3" name="Slide Number Placeholder 2">
            <a:extLst>
              <a:ext uri="{FF2B5EF4-FFF2-40B4-BE49-F238E27FC236}">
                <a16:creationId xmlns:a16="http://schemas.microsoft.com/office/drawing/2014/main" id="{77DFB5F6-34E1-CC56-68C2-71DEBAF0F678}"/>
              </a:ext>
            </a:extLst>
          </p:cNvPr>
          <p:cNvSpPr>
            <a:spLocks noGrp="1"/>
          </p:cNvSpPr>
          <p:nvPr>
            <p:ph type="sldNum" sz="quarter" idx="12"/>
          </p:nvPr>
        </p:nvSpPr>
        <p:spPr/>
        <p:txBody>
          <a:bodyPr/>
          <a:lstStyle/>
          <a:p>
            <a:fld id="{B9AA8E4F-4E37-A645-924F-A3490AA4C4C1}" type="slidenum">
              <a:rPr lang="en-US" smtClean="0"/>
              <a:t>36</a:t>
            </a:fld>
            <a:endParaRPr lang="en-US"/>
          </a:p>
        </p:txBody>
      </p:sp>
      <p:sp>
        <p:nvSpPr>
          <p:cNvPr id="4" name="TextBox 3">
            <a:extLst>
              <a:ext uri="{FF2B5EF4-FFF2-40B4-BE49-F238E27FC236}">
                <a16:creationId xmlns:a16="http://schemas.microsoft.com/office/drawing/2014/main" id="{99344562-FDCC-3F1F-80CC-60CEEC1BB254}"/>
              </a:ext>
            </a:extLst>
          </p:cNvPr>
          <p:cNvSpPr txBox="1"/>
          <p:nvPr/>
        </p:nvSpPr>
        <p:spPr>
          <a:xfrm>
            <a:off x="10004740" y="119041"/>
            <a:ext cx="1327608" cy="369332"/>
          </a:xfrm>
          <a:prstGeom prst="rect">
            <a:avLst/>
          </a:prstGeom>
          <a:noFill/>
        </p:spPr>
        <p:txBody>
          <a:bodyPr wrap="none" rtlCol="0">
            <a:spAutoFit/>
          </a:bodyPr>
          <a:lstStyle/>
          <a:p>
            <a:pPr algn="l"/>
            <a:r>
              <a:rPr lang="en-US" dirty="0">
                <a:latin typeface="Avenir Light" panose="020B0402020203020204" pitchFamily="34" charset="77"/>
              </a:rPr>
              <a:t>Conclusion</a:t>
            </a:r>
          </a:p>
        </p:txBody>
      </p:sp>
    </p:spTree>
    <p:extLst>
      <p:ext uri="{BB962C8B-B14F-4D97-AF65-F5344CB8AC3E}">
        <p14:creationId xmlns:p14="http://schemas.microsoft.com/office/powerpoint/2010/main" val="49425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548"/>
                                        </p:tgtEl>
                                        <p:attrNameLst>
                                          <p:attrName>style.visibility</p:attrName>
                                        </p:attrNameLst>
                                      </p:cBhvr>
                                      <p:to>
                                        <p:strVal val="visible"/>
                                      </p:to>
                                    </p:set>
                                    <p:animEffect transition="in" filter="fade">
                                      <p:cBhvr>
                                        <p:cTn id="15" dur="500"/>
                                        <p:tgtEl>
                                          <p:spTgt spid="17548"/>
                                        </p:tgtEl>
                                      </p:cBhvr>
                                    </p:animEffect>
                                  </p:childTnLst>
                                </p:cTn>
                              </p:par>
                              <p:par>
                                <p:cTn id="16" presetID="10" presetClass="entr" presetSubtype="0" fill="hold" nodeType="withEffect">
                                  <p:stCondLst>
                                    <p:cond delay="0"/>
                                  </p:stCondLst>
                                  <p:childTnLst>
                                    <p:set>
                                      <p:cBhvr>
                                        <p:cTn id="17" dur="1" fill="hold">
                                          <p:stCondLst>
                                            <p:cond delay="0"/>
                                          </p:stCondLst>
                                        </p:cTn>
                                        <p:tgtEl>
                                          <p:spTgt spid="17689"/>
                                        </p:tgtEl>
                                        <p:attrNameLst>
                                          <p:attrName>style.visibility</p:attrName>
                                        </p:attrNameLst>
                                      </p:cBhvr>
                                      <p:to>
                                        <p:strVal val="visible"/>
                                      </p:to>
                                    </p:set>
                                    <p:animEffect transition="in" filter="fade">
                                      <p:cBhvr>
                                        <p:cTn id="18" dur="500"/>
                                        <p:tgtEl>
                                          <p:spTgt spid="1768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6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43C0D5-8CCB-D2E7-1871-FF24E2D6BD16}"/>
              </a:ext>
            </a:extLst>
          </p:cNvPr>
          <p:cNvSpPr/>
          <p:nvPr/>
        </p:nvSpPr>
        <p:spPr>
          <a:xfrm>
            <a:off x="0" y="602673"/>
            <a:ext cx="12192000" cy="124692"/>
          </a:xfrm>
          <a:prstGeom prst="rect">
            <a:avLst/>
          </a:prstGeom>
          <a:solidFill>
            <a:srgbClr val="7030A0">
              <a:alpha val="6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6E6DA61-E95A-A507-9AF6-D9E94AD74DA6}"/>
              </a:ext>
            </a:extLst>
          </p:cNvPr>
          <p:cNvSpPr txBox="1"/>
          <p:nvPr/>
        </p:nvSpPr>
        <p:spPr>
          <a:xfrm>
            <a:off x="748148" y="119041"/>
            <a:ext cx="1288045" cy="369332"/>
          </a:xfrm>
          <a:prstGeom prst="rect">
            <a:avLst/>
          </a:prstGeom>
          <a:noFill/>
        </p:spPr>
        <p:txBody>
          <a:bodyPr wrap="none" rtlCol="0">
            <a:spAutoFit/>
          </a:bodyPr>
          <a:lstStyle/>
          <a:p>
            <a:pPr algn="l"/>
            <a:r>
              <a:rPr lang="en-US" dirty="0">
                <a:latin typeface="Avenir Light" panose="020B0402020203020204" pitchFamily="34" charset="77"/>
              </a:rPr>
              <a:t>Motivation</a:t>
            </a:r>
          </a:p>
        </p:txBody>
      </p:sp>
      <p:sp>
        <p:nvSpPr>
          <p:cNvPr id="8" name="TextBox 7">
            <a:extLst>
              <a:ext uri="{FF2B5EF4-FFF2-40B4-BE49-F238E27FC236}">
                <a16:creationId xmlns:a16="http://schemas.microsoft.com/office/drawing/2014/main" id="{C8FE1D1D-069B-91FA-2B17-0113E7FA62B3}"/>
              </a:ext>
            </a:extLst>
          </p:cNvPr>
          <p:cNvSpPr txBox="1"/>
          <p:nvPr/>
        </p:nvSpPr>
        <p:spPr>
          <a:xfrm>
            <a:off x="2978123" y="119041"/>
            <a:ext cx="596125" cy="369332"/>
          </a:xfrm>
          <a:prstGeom prst="rect">
            <a:avLst/>
          </a:prstGeom>
          <a:noFill/>
        </p:spPr>
        <p:txBody>
          <a:bodyPr wrap="none" rtlCol="0">
            <a:spAutoFit/>
          </a:bodyPr>
          <a:lstStyle/>
          <a:p>
            <a:pPr algn="l"/>
            <a:r>
              <a:rPr lang="en-US" dirty="0">
                <a:latin typeface="Avenir Light" panose="020B0402020203020204" pitchFamily="34" charset="77"/>
              </a:rPr>
              <a:t>Lyra</a:t>
            </a:r>
          </a:p>
        </p:txBody>
      </p:sp>
      <p:pic>
        <p:nvPicPr>
          <p:cNvPr id="56" name="Picture 55">
            <a:extLst>
              <a:ext uri="{FF2B5EF4-FFF2-40B4-BE49-F238E27FC236}">
                <a16:creationId xmlns:a16="http://schemas.microsoft.com/office/drawing/2014/main" id="{34B62FED-625E-8B3F-7358-06684E10037D}"/>
              </a:ext>
            </a:extLst>
          </p:cNvPr>
          <p:cNvPicPr>
            <a:picLocks noChangeAspect="1"/>
          </p:cNvPicPr>
          <p:nvPr/>
        </p:nvPicPr>
        <p:blipFill>
          <a:blip r:embed="rId3"/>
          <a:stretch>
            <a:fillRect/>
          </a:stretch>
        </p:blipFill>
        <p:spPr>
          <a:xfrm>
            <a:off x="1228333" y="3575689"/>
            <a:ext cx="4005477" cy="2780661"/>
          </a:xfrm>
          <a:prstGeom prst="rect">
            <a:avLst/>
          </a:prstGeom>
        </p:spPr>
      </p:pic>
      <p:sp>
        <p:nvSpPr>
          <p:cNvPr id="4" name="TextBox 3">
            <a:extLst>
              <a:ext uri="{FF2B5EF4-FFF2-40B4-BE49-F238E27FC236}">
                <a16:creationId xmlns:a16="http://schemas.microsoft.com/office/drawing/2014/main" id="{9EEA4B3D-C2F7-C978-0695-8203BACF67DB}"/>
              </a:ext>
            </a:extLst>
          </p:cNvPr>
          <p:cNvSpPr txBox="1"/>
          <p:nvPr/>
        </p:nvSpPr>
        <p:spPr>
          <a:xfrm>
            <a:off x="4516178" y="119041"/>
            <a:ext cx="1784719" cy="369332"/>
          </a:xfrm>
          <a:prstGeom prst="rect">
            <a:avLst/>
          </a:prstGeom>
          <a:noFill/>
        </p:spPr>
        <p:txBody>
          <a:bodyPr wrap="none" rtlCol="0">
            <a:spAutoFit/>
          </a:bodyPr>
          <a:lstStyle/>
          <a:p>
            <a:pPr algn="l"/>
            <a:r>
              <a:rPr lang="en-US" dirty="0">
                <a:latin typeface="Avenir Light" panose="020B0402020203020204" pitchFamily="34" charset="77"/>
              </a:rPr>
              <a:t>Structural filters</a:t>
            </a:r>
          </a:p>
        </p:txBody>
      </p:sp>
      <p:sp>
        <p:nvSpPr>
          <p:cNvPr id="49" name="TextBox 48">
            <a:extLst>
              <a:ext uri="{FF2B5EF4-FFF2-40B4-BE49-F238E27FC236}">
                <a16:creationId xmlns:a16="http://schemas.microsoft.com/office/drawing/2014/main" id="{E7C66B91-AF21-8CEF-543D-B7137F849432}"/>
              </a:ext>
            </a:extLst>
          </p:cNvPr>
          <p:cNvSpPr txBox="1"/>
          <p:nvPr/>
        </p:nvSpPr>
        <p:spPr>
          <a:xfrm>
            <a:off x="7164769" y="119041"/>
            <a:ext cx="2002728" cy="400110"/>
          </a:xfrm>
          <a:prstGeom prst="rect">
            <a:avLst/>
          </a:prstGeom>
          <a:noFill/>
        </p:spPr>
        <p:txBody>
          <a:bodyPr wrap="none" rtlCol="0">
            <a:spAutoFit/>
          </a:bodyPr>
          <a:lstStyle/>
          <a:p>
            <a:pPr algn="l"/>
            <a:r>
              <a:rPr lang="en-US" sz="2000" b="1" dirty="0">
                <a:solidFill>
                  <a:schemeClr val="accent2">
                    <a:lumMod val="75000"/>
                  </a:schemeClr>
                </a:solidFill>
                <a:latin typeface="Avenir Light" panose="020B0402020203020204" pitchFamily="34" charset="77"/>
              </a:rPr>
              <a:t>Feasibility study</a:t>
            </a:r>
          </a:p>
        </p:txBody>
      </p:sp>
      <p:sp>
        <p:nvSpPr>
          <p:cNvPr id="50" name="Rectangle 49">
            <a:extLst>
              <a:ext uri="{FF2B5EF4-FFF2-40B4-BE49-F238E27FC236}">
                <a16:creationId xmlns:a16="http://schemas.microsoft.com/office/drawing/2014/main" id="{CF96D8CB-A02F-439E-F2D0-BC98926B927D}"/>
              </a:ext>
            </a:extLst>
          </p:cNvPr>
          <p:cNvSpPr/>
          <p:nvPr/>
        </p:nvSpPr>
        <p:spPr>
          <a:xfrm>
            <a:off x="7142860" y="561687"/>
            <a:ext cx="2036193" cy="81971"/>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C166357C-4EE3-64AE-6238-5FB0DD4E3DB9}"/>
              </a:ext>
            </a:extLst>
          </p:cNvPr>
          <p:cNvSpPr txBox="1"/>
          <p:nvPr/>
        </p:nvSpPr>
        <p:spPr>
          <a:xfrm>
            <a:off x="10004740" y="119041"/>
            <a:ext cx="1327608" cy="369332"/>
          </a:xfrm>
          <a:prstGeom prst="rect">
            <a:avLst/>
          </a:prstGeom>
          <a:noFill/>
        </p:spPr>
        <p:txBody>
          <a:bodyPr wrap="none" rtlCol="0">
            <a:spAutoFit/>
          </a:bodyPr>
          <a:lstStyle/>
          <a:p>
            <a:pPr algn="l"/>
            <a:r>
              <a:rPr lang="en-US" dirty="0">
                <a:latin typeface="Avenir Light" panose="020B0402020203020204" pitchFamily="34" charset="77"/>
              </a:rPr>
              <a:t>Conclusion</a:t>
            </a:r>
          </a:p>
        </p:txBody>
      </p:sp>
      <p:sp>
        <p:nvSpPr>
          <p:cNvPr id="2" name="Date Placeholder 1">
            <a:extLst>
              <a:ext uri="{FF2B5EF4-FFF2-40B4-BE49-F238E27FC236}">
                <a16:creationId xmlns:a16="http://schemas.microsoft.com/office/drawing/2014/main" id="{D9AD53AD-9BB3-CA2A-2D02-4C27E1067185}"/>
              </a:ext>
            </a:extLst>
          </p:cNvPr>
          <p:cNvSpPr>
            <a:spLocks noGrp="1"/>
          </p:cNvSpPr>
          <p:nvPr>
            <p:ph type="dt" sz="half" idx="10"/>
          </p:nvPr>
        </p:nvSpPr>
        <p:spPr/>
        <p:txBody>
          <a:bodyPr/>
          <a:lstStyle/>
          <a:p>
            <a:fld id="{3AC88A08-AD88-9F4F-97FE-47C8CB9043B0}" type="datetime1">
              <a:rPr lang="en-US" smtClean="0"/>
              <a:t>5/10/23</a:t>
            </a:fld>
            <a:endParaRPr lang="en-US"/>
          </a:p>
        </p:txBody>
      </p:sp>
      <p:sp>
        <p:nvSpPr>
          <p:cNvPr id="3" name="Slide Number Placeholder 2">
            <a:extLst>
              <a:ext uri="{FF2B5EF4-FFF2-40B4-BE49-F238E27FC236}">
                <a16:creationId xmlns:a16="http://schemas.microsoft.com/office/drawing/2014/main" id="{885E3AEC-427E-904E-CF3D-0616F11E26CA}"/>
              </a:ext>
            </a:extLst>
          </p:cNvPr>
          <p:cNvSpPr>
            <a:spLocks noGrp="1"/>
          </p:cNvSpPr>
          <p:nvPr>
            <p:ph type="sldNum" sz="quarter" idx="12"/>
          </p:nvPr>
        </p:nvSpPr>
        <p:spPr/>
        <p:txBody>
          <a:bodyPr/>
          <a:lstStyle/>
          <a:p>
            <a:fld id="{B9AA8E4F-4E37-A645-924F-A3490AA4C4C1}" type="slidenum">
              <a:rPr lang="en-US" smtClean="0"/>
              <a:t>37</a:t>
            </a:fld>
            <a:endParaRPr lang="en-US"/>
          </a:p>
        </p:txBody>
      </p:sp>
      <p:pic>
        <p:nvPicPr>
          <p:cNvPr id="55298" name="Picture 2" descr="Helmholtz Resonator with Flow: A Multiphysics Tutorial Model">
            <a:extLst>
              <a:ext uri="{FF2B5EF4-FFF2-40B4-BE49-F238E27FC236}">
                <a16:creationId xmlns:a16="http://schemas.microsoft.com/office/drawing/2014/main" id="{4D7980D4-102A-A80D-CC2B-8A26B808D3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1852" y="1058928"/>
            <a:ext cx="3208665" cy="206958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11CCCFB-C712-9A41-CD19-EF907313FCDD}"/>
              </a:ext>
            </a:extLst>
          </p:cNvPr>
          <p:cNvSpPr txBox="1"/>
          <p:nvPr/>
        </p:nvSpPr>
        <p:spPr>
          <a:xfrm>
            <a:off x="2588025" y="3128517"/>
            <a:ext cx="1342034" cy="261610"/>
          </a:xfrm>
          <a:prstGeom prst="rect">
            <a:avLst/>
          </a:prstGeom>
          <a:noFill/>
        </p:spPr>
        <p:txBody>
          <a:bodyPr wrap="none" rtlCol="0">
            <a:spAutoFit/>
          </a:bodyPr>
          <a:lstStyle/>
          <a:p>
            <a:pPr algn="l"/>
            <a:r>
              <a:rPr lang="en-US" sz="1100" dirty="0" err="1">
                <a:latin typeface="Avenir Light" panose="020B0402020203020204" pitchFamily="34" charset="77"/>
              </a:rPr>
              <a:t>Comsol</a:t>
            </a:r>
            <a:r>
              <a:rPr lang="en-US" sz="1100" dirty="0">
                <a:latin typeface="Avenir Light" panose="020B0402020203020204" pitchFamily="34" charset="77"/>
              </a:rPr>
              <a:t> simulation</a:t>
            </a:r>
          </a:p>
        </p:txBody>
      </p:sp>
      <p:sp>
        <p:nvSpPr>
          <p:cNvPr id="61" name="TextBox 60">
            <a:extLst>
              <a:ext uri="{FF2B5EF4-FFF2-40B4-BE49-F238E27FC236}">
                <a16:creationId xmlns:a16="http://schemas.microsoft.com/office/drawing/2014/main" id="{AF020FAD-57EC-F738-9487-A3860D6645AD}"/>
              </a:ext>
            </a:extLst>
          </p:cNvPr>
          <p:cNvSpPr txBox="1"/>
          <p:nvPr/>
        </p:nvSpPr>
        <p:spPr>
          <a:xfrm>
            <a:off x="2344033" y="801686"/>
            <a:ext cx="887038" cy="369332"/>
          </a:xfrm>
          <a:prstGeom prst="rect">
            <a:avLst/>
          </a:prstGeom>
          <a:noFill/>
        </p:spPr>
        <p:txBody>
          <a:bodyPr wrap="none" rtlCol="0">
            <a:spAutoFit/>
          </a:bodyPr>
          <a:lstStyle/>
          <a:p>
            <a:pPr algn="l"/>
            <a:r>
              <a:rPr lang="en-US" dirty="0">
                <a:latin typeface="Avenir Light" panose="020B0402020203020204" pitchFamily="34" charset="77"/>
              </a:rPr>
              <a:t>Filter 1</a:t>
            </a:r>
          </a:p>
        </p:txBody>
      </p:sp>
      <p:sp>
        <p:nvSpPr>
          <p:cNvPr id="62" name="TextBox 61">
            <a:extLst>
              <a:ext uri="{FF2B5EF4-FFF2-40B4-BE49-F238E27FC236}">
                <a16:creationId xmlns:a16="http://schemas.microsoft.com/office/drawing/2014/main" id="{291E6DA5-BB80-56E4-BD12-F37E8C0EE4A3}"/>
              </a:ext>
            </a:extLst>
          </p:cNvPr>
          <p:cNvSpPr txBox="1"/>
          <p:nvPr/>
        </p:nvSpPr>
        <p:spPr>
          <a:xfrm>
            <a:off x="3299044" y="963492"/>
            <a:ext cx="887038" cy="369332"/>
          </a:xfrm>
          <a:prstGeom prst="rect">
            <a:avLst/>
          </a:prstGeom>
          <a:noFill/>
        </p:spPr>
        <p:txBody>
          <a:bodyPr wrap="none" rtlCol="0">
            <a:spAutoFit/>
          </a:bodyPr>
          <a:lstStyle/>
          <a:p>
            <a:pPr algn="l"/>
            <a:r>
              <a:rPr lang="en-US" dirty="0">
                <a:latin typeface="Avenir Light" panose="020B0402020203020204" pitchFamily="34" charset="77"/>
              </a:rPr>
              <a:t>Filter 2</a:t>
            </a:r>
          </a:p>
        </p:txBody>
      </p:sp>
      <p:sp>
        <p:nvSpPr>
          <p:cNvPr id="63" name="TextBox 62">
            <a:extLst>
              <a:ext uri="{FF2B5EF4-FFF2-40B4-BE49-F238E27FC236}">
                <a16:creationId xmlns:a16="http://schemas.microsoft.com/office/drawing/2014/main" id="{5D695F4B-9880-35C7-B168-BE8E1C5418A0}"/>
              </a:ext>
            </a:extLst>
          </p:cNvPr>
          <p:cNvSpPr txBox="1"/>
          <p:nvPr/>
        </p:nvSpPr>
        <p:spPr>
          <a:xfrm>
            <a:off x="4254055" y="1146831"/>
            <a:ext cx="887038" cy="369332"/>
          </a:xfrm>
          <a:prstGeom prst="rect">
            <a:avLst/>
          </a:prstGeom>
          <a:noFill/>
        </p:spPr>
        <p:txBody>
          <a:bodyPr wrap="none" rtlCol="0">
            <a:spAutoFit/>
          </a:bodyPr>
          <a:lstStyle/>
          <a:p>
            <a:pPr algn="l"/>
            <a:r>
              <a:rPr lang="en-US" dirty="0">
                <a:latin typeface="Avenir Light" panose="020B0402020203020204" pitchFamily="34" charset="77"/>
              </a:rPr>
              <a:t>Filter 3</a:t>
            </a:r>
          </a:p>
        </p:txBody>
      </p:sp>
    </p:spTree>
    <p:extLst>
      <p:ext uri="{BB962C8B-B14F-4D97-AF65-F5344CB8AC3E}">
        <p14:creationId xmlns:p14="http://schemas.microsoft.com/office/powerpoint/2010/main" val="3858578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43C0D5-8CCB-D2E7-1871-FF24E2D6BD16}"/>
              </a:ext>
            </a:extLst>
          </p:cNvPr>
          <p:cNvSpPr/>
          <p:nvPr/>
        </p:nvSpPr>
        <p:spPr>
          <a:xfrm>
            <a:off x="0" y="602673"/>
            <a:ext cx="12192000" cy="124692"/>
          </a:xfrm>
          <a:prstGeom prst="rect">
            <a:avLst/>
          </a:prstGeom>
          <a:solidFill>
            <a:srgbClr val="7030A0">
              <a:alpha val="6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6E6DA61-E95A-A507-9AF6-D9E94AD74DA6}"/>
              </a:ext>
            </a:extLst>
          </p:cNvPr>
          <p:cNvSpPr txBox="1"/>
          <p:nvPr/>
        </p:nvSpPr>
        <p:spPr>
          <a:xfrm>
            <a:off x="748148" y="119041"/>
            <a:ext cx="1288045" cy="369332"/>
          </a:xfrm>
          <a:prstGeom prst="rect">
            <a:avLst/>
          </a:prstGeom>
          <a:noFill/>
        </p:spPr>
        <p:txBody>
          <a:bodyPr wrap="none" rtlCol="0">
            <a:spAutoFit/>
          </a:bodyPr>
          <a:lstStyle/>
          <a:p>
            <a:pPr algn="l"/>
            <a:r>
              <a:rPr lang="en-US" dirty="0">
                <a:latin typeface="Avenir Light" panose="020B0402020203020204" pitchFamily="34" charset="77"/>
              </a:rPr>
              <a:t>Motivation</a:t>
            </a:r>
          </a:p>
        </p:txBody>
      </p:sp>
      <p:sp>
        <p:nvSpPr>
          <p:cNvPr id="8" name="TextBox 7">
            <a:extLst>
              <a:ext uri="{FF2B5EF4-FFF2-40B4-BE49-F238E27FC236}">
                <a16:creationId xmlns:a16="http://schemas.microsoft.com/office/drawing/2014/main" id="{C8FE1D1D-069B-91FA-2B17-0113E7FA62B3}"/>
              </a:ext>
            </a:extLst>
          </p:cNvPr>
          <p:cNvSpPr txBox="1"/>
          <p:nvPr/>
        </p:nvSpPr>
        <p:spPr>
          <a:xfrm>
            <a:off x="2978123" y="119041"/>
            <a:ext cx="596125" cy="369332"/>
          </a:xfrm>
          <a:prstGeom prst="rect">
            <a:avLst/>
          </a:prstGeom>
          <a:noFill/>
        </p:spPr>
        <p:txBody>
          <a:bodyPr wrap="none" rtlCol="0">
            <a:spAutoFit/>
          </a:bodyPr>
          <a:lstStyle/>
          <a:p>
            <a:pPr algn="l"/>
            <a:r>
              <a:rPr lang="en-US" dirty="0">
                <a:latin typeface="Avenir Light" panose="020B0402020203020204" pitchFamily="34" charset="77"/>
              </a:rPr>
              <a:t>Lyra</a:t>
            </a:r>
          </a:p>
        </p:txBody>
      </p:sp>
      <p:pic>
        <p:nvPicPr>
          <p:cNvPr id="56" name="Picture 55">
            <a:extLst>
              <a:ext uri="{FF2B5EF4-FFF2-40B4-BE49-F238E27FC236}">
                <a16:creationId xmlns:a16="http://schemas.microsoft.com/office/drawing/2014/main" id="{34B62FED-625E-8B3F-7358-06684E10037D}"/>
              </a:ext>
            </a:extLst>
          </p:cNvPr>
          <p:cNvPicPr>
            <a:picLocks noChangeAspect="1"/>
          </p:cNvPicPr>
          <p:nvPr/>
        </p:nvPicPr>
        <p:blipFill>
          <a:blip r:embed="rId3"/>
          <a:stretch>
            <a:fillRect/>
          </a:stretch>
        </p:blipFill>
        <p:spPr>
          <a:xfrm>
            <a:off x="1228333" y="3575689"/>
            <a:ext cx="4005477" cy="2780661"/>
          </a:xfrm>
          <a:prstGeom prst="rect">
            <a:avLst/>
          </a:prstGeom>
        </p:spPr>
      </p:pic>
      <p:grpSp>
        <p:nvGrpSpPr>
          <p:cNvPr id="53" name="Group 52">
            <a:extLst>
              <a:ext uri="{FF2B5EF4-FFF2-40B4-BE49-F238E27FC236}">
                <a16:creationId xmlns:a16="http://schemas.microsoft.com/office/drawing/2014/main" id="{222341DE-8270-FAB2-E081-724F69B750A6}"/>
              </a:ext>
            </a:extLst>
          </p:cNvPr>
          <p:cNvGrpSpPr/>
          <p:nvPr/>
        </p:nvGrpSpPr>
        <p:grpSpPr>
          <a:xfrm>
            <a:off x="6922946" y="841665"/>
            <a:ext cx="4683759" cy="1407763"/>
            <a:chOff x="6922946" y="841665"/>
            <a:chExt cx="4683759" cy="1407763"/>
          </a:xfrm>
        </p:grpSpPr>
        <p:pic>
          <p:nvPicPr>
            <p:cNvPr id="41" name="Picture 40">
              <a:extLst>
                <a:ext uri="{FF2B5EF4-FFF2-40B4-BE49-F238E27FC236}">
                  <a16:creationId xmlns:a16="http://schemas.microsoft.com/office/drawing/2014/main" id="{7AD666C1-4CD1-1684-178C-DE2C04C07AC2}"/>
                </a:ext>
              </a:extLst>
            </p:cNvPr>
            <p:cNvPicPr>
              <a:picLocks noChangeAspect="1"/>
            </p:cNvPicPr>
            <p:nvPr/>
          </p:nvPicPr>
          <p:blipFill>
            <a:blip r:embed="rId4"/>
            <a:stretch>
              <a:fillRect/>
            </a:stretch>
          </p:blipFill>
          <p:spPr>
            <a:xfrm>
              <a:off x="6922946" y="841665"/>
              <a:ext cx="3720271" cy="1407763"/>
            </a:xfrm>
            <a:prstGeom prst="rect">
              <a:avLst/>
            </a:prstGeom>
          </p:spPr>
        </p:pic>
        <p:sp>
          <p:nvSpPr>
            <p:cNvPr id="43" name="TextBox 42">
              <a:extLst>
                <a:ext uri="{FF2B5EF4-FFF2-40B4-BE49-F238E27FC236}">
                  <a16:creationId xmlns:a16="http://schemas.microsoft.com/office/drawing/2014/main" id="{1EB2AA18-22E4-045A-1F97-E1BA06D19BE1}"/>
                </a:ext>
              </a:extLst>
            </p:cNvPr>
            <p:cNvSpPr txBox="1"/>
            <p:nvPr/>
          </p:nvSpPr>
          <p:spPr>
            <a:xfrm>
              <a:off x="10345847" y="1251487"/>
              <a:ext cx="1260858" cy="584775"/>
            </a:xfrm>
            <a:prstGeom prst="rect">
              <a:avLst/>
            </a:prstGeom>
            <a:noFill/>
          </p:spPr>
          <p:txBody>
            <a:bodyPr wrap="none" rtlCol="0">
              <a:spAutoFit/>
            </a:bodyPr>
            <a:lstStyle/>
            <a:p>
              <a:pPr algn="ctr"/>
              <a:r>
                <a:rPr lang="en-US" sz="1600" dirty="0">
                  <a:latin typeface="Avenir Light" panose="020B0402020203020204" pitchFamily="34" charset="77"/>
                </a:rPr>
                <a:t>Transmitted</a:t>
              </a:r>
            </a:p>
            <a:p>
              <a:pPr algn="ctr"/>
              <a:r>
                <a:rPr lang="en-US" sz="1600" dirty="0">
                  <a:latin typeface="Avenir Light" panose="020B0402020203020204" pitchFamily="34" charset="77"/>
                </a:rPr>
                <a:t>signal</a:t>
              </a:r>
            </a:p>
          </p:txBody>
        </p:sp>
      </p:grpSp>
      <p:grpSp>
        <p:nvGrpSpPr>
          <p:cNvPr id="54" name="Group 53">
            <a:extLst>
              <a:ext uri="{FF2B5EF4-FFF2-40B4-BE49-F238E27FC236}">
                <a16:creationId xmlns:a16="http://schemas.microsoft.com/office/drawing/2014/main" id="{E1B9ABF7-0FAC-CB82-9B0A-99BC67033B81}"/>
              </a:ext>
            </a:extLst>
          </p:cNvPr>
          <p:cNvGrpSpPr/>
          <p:nvPr/>
        </p:nvGrpSpPr>
        <p:grpSpPr>
          <a:xfrm>
            <a:off x="6922945" y="2292265"/>
            <a:ext cx="4458346" cy="1407763"/>
            <a:chOff x="6922945" y="2292265"/>
            <a:chExt cx="4458346" cy="1407763"/>
          </a:xfrm>
        </p:grpSpPr>
        <p:pic>
          <p:nvPicPr>
            <p:cNvPr id="5" name="Picture 4">
              <a:extLst>
                <a:ext uri="{FF2B5EF4-FFF2-40B4-BE49-F238E27FC236}">
                  <a16:creationId xmlns:a16="http://schemas.microsoft.com/office/drawing/2014/main" id="{DFCC0EBB-113F-1195-8BF0-BFE5777128A8}"/>
                </a:ext>
              </a:extLst>
            </p:cNvPr>
            <p:cNvPicPr>
              <a:picLocks noChangeAspect="1"/>
            </p:cNvPicPr>
            <p:nvPr/>
          </p:nvPicPr>
          <p:blipFill>
            <a:blip r:embed="rId5"/>
            <a:stretch>
              <a:fillRect/>
            </a:stretch>
          </p:blipFill>
          <p:spPr>
            <a:xfrm>
              <a:off x="6922945" y="2292265"/>
              <a:ext cx="3720272" cy="1407763"/>
            </a:xfrm>
            <a:prstGeom prst="rect">
              <a:avLst/>
            </a:prstGeom>
          </p:spPr>
        </p:pic>
        <p:sp>
          <p:nvSpPr>
            <p:cNvPr id="46" name="TextBox 45">
              <a:extLst>
                <a:ext uri="{FF2B5EF4-FFF2-40B4-BE49-F238E27FC236}">
                  <a16:creationId xmlns:a16="http://schemas.microsoft.com/office/drawing/2014/main" id="{227D9C47-F06E-C942-EF44-B7A84B26857D}"/>
                </a:ext>
              </a:extLst>
            </p:cNvPr>
            <p:cNvSpPr txBox="1"/>
            <p:nvPr/>
          </p:nvSpPr>
          <p:spPr>
            <a:xfrm>
              <a:off x="10571261" y="2879230"/>
              <a:ext cx="810030" cy="338554"/>
            </a:xfrm>
            <a:prstGeom prst="rect">
              <a:avLst/>
            </a:prstGeom>
            <a:noFill/>
          </p:spPr>
          <p:txBody>
            <a:bodyPr wrap="none" rtlCol="0">
              <a:spAutoFit/>
            </a:bodyPr>
            <a:lstStyle/>
            <a:p>
              <a:pPr algn="ctr"/>
              <a:r>
                <a:rPr lang="en-US" sz="1600" dirty="0">
                  <a:latin typeface="Avenir Light" panose="020B0402020203020204" pitchFamily="34" charset="77"/>
                </a:rPr>
                <a:t>Filter 1</a:t>
              </a:r>
            </a:p>
          </p:txBody>
        </p:sp>
      </p:grpSp>
      <p:grpSp>
        <p:nvGrpSpPr>
          <p:cNvPr id="64" name="Group 63">
            <a:extLst>
              <a:ext uri="{FF2B5EF4-FFF2-40B4-BE49-F238E27FC236}">
                <a16:creationId xmlns:a16="http://schemas.microsoft.com/office/drawing/2014/main" id="{E303612A-B06A-DE7A-6A53-576B69424C63}"/>
              </a:ext>
            </a:extLst>
          </p:cNvPr>
          <p:cNvGrpSpPr/>
          <p:nvPr/>
        </p:nvGrpSpPr>
        <p:grpSpPr>
          <a:xfrm>
            <a:off x="6922945" y="3742865"/>
            <a:ext cx="4458346" cy="1407763"/>
            <a:chOff x="6922945" y="3742865"/>
            <a:chExt cx="4458346" cy="1407763"/>
          </a:xfrm>
        </p:grpSpPr>
        <p:pic>
          <p:nvPicPr>
            <p:cNvPr id="11" name="Picture 10">
              <a:extLst>
                <a:ext uri="{FF2B5EF4-FFF2-40B4-BE49-F238E27FC236}">
                  <a16:creationId xmlns:a16="http://schemas.microsoft.com/office/drawing/2014/main" id="{0BF6D4B4-ADF7-BB50-43F9-A16A4E695C2C}"/>
                </a:ext>
              </a:extLst>
            </p:cNvPr>
            <p:cNvPicPr>
              <a:picLocks noChangeAspect="1"/>
            </p:cNvPicPr>
            <p:nvPr/>
          </p:nvPicPr>
          <p:blipFill>
            <a:blip r:embed="rId6"/>
            <a:stretch>
              <a:fillRect/>
            </a:stretch>
          </p:blipFill>
          <p:spPr>
            <a:xfrm>
              <a:off x="6922945" y="3742865"/>
              <a:ext cx="3720272" cy="1407763"/>
            </a:xfrm>
            <a:prstGeom prst="rect">
              <a:avLst/>
            </a:prstGeom>
          </p:spPr>
        </p:pic>
        <p:sp>
          <p:nvSpPr>
            <p:cNvPr id="47" name="TextBox 46">
              <a:extLst>
                <a:ext uri="{FF2B5EF4-FFF2-40B4-BE49-F238E27FC236}">
                  <a16:creationId xmlns:a16="http://schemas.microsoft.com/office/drawing/2014/main" id="{265110CC-C1BB-C96A-AC50-0201DBC85C38}"/>
                </a:ext>
              </a:extLst>
            </p:cNvPr>
            <p:cNvSpPr txBox="1"/>
            <p:nvPr/>
          </p:nvSpPr>
          <p:spPr>
            <a:xfrm>
              <a:off x="10571261" y="4260752"/>
              <a:ext cx="810030" cy="338554"/>
            </a:xfrm>
            <a:prstGeom prst="rect">
              <a:avLst/>
            </a:prstGeom>
            <a:noFill/>
          </p:spPr>
          <p:txBody>
            <a:bodyPr wrap="none" rtlCol="0">
              <a:spAutoFit/>
            </a:bodyPr>
            <a:lstStyle/>
            <a:p>
              <a:pPr algn="ctr"/>
              <a:r>
                <a:rPr lang="en-US" sz="1600" dirty="0">
                  <a:latin typeface="Avenir Light" panose="020B0402020203020204" pitchFamily="34" charset="77"/>
                </a:rPr>
                <a:t>Filter 2</a:t>
              </a:r>
            </a:p>
          </p:txBody>
        </p:sp>
      </p:grpSp>
      <p:grpSp>
        <p:nvGrpSpPr>
          <p:cNvPr id="65" name="Group 64">
            <a:extLst>
              <a:ext uri="{FF2B5EF4-FFF2-40B4-BE49-F238E27FC236}">
                <a16:creationId xmlns:a16="http://schemas.microsoft.com/office/drawing/2014/main" id="{FCF25299-A231-9450-F1FB-41BEC883C32E}"/>
              </a:ext>
            </a:extLst>
          </p:cNvPr>
          <p:cNvGrpSpPr/>
          <p:nvPr/>
        </p:nvGrpSpPr>
        <p:grpSpPr>
          <a:xfrm>
            <a:off x="6922946" y="5193464"/>
            <a:ext cx="4458345" cy="1407763"/>
            <a:chOff x="6922946" y="5193464"/>
            <a:chExt cx="4458345" cy="1407763"/>
          </a:xfrm>
        </p:grpSpPr>
        <p:pic>
          <p:nvPicPr>
            <p:cNvPr id="40" name="Picture 39">
              <a:extLst>
                <a:ext uri="{FF2B5EF4-FFF2-40B4-BE49-F238E27FC236}">
                  <a16:creationId xmlns:a16="http://schemas.microsoft.com/office/drawing/2014/main" id="{B9388E1C-05A4-304A-78CA-EE63F75E90A7}"/>
                </a:ext>
              </a:extLst>
            </p:cNvPr>
            <p:cNvPicPr>
              <a:picLocks noChangeAspect="1"/>
            </p:cNvPicPr>
            <p:nvPr/>
          </p:nvPicPr>
          <p:blipFill>
            <a:blip r:embed="rId7"/>
            <a:stretch>
              <a:fillRect/>
            </a:stretch>
          </p:blipFill>
          <p:spPr>
            <a:xfrm>
              <a:off x="6922946" y="5193464"/>
              <a:ext cx="3720271" cy="1407763"/>
            </a:xfrm>
            <a:prstGeom prst="rect">
              <a:avLst/>
            </a:prstGeom>
          </p:spPr>
        </p:pic>
        <p:sp>
          <p:nvSpPr>
            <p:cNvPr id="48" name="TextBox 47">
              <a:extLst>
                <a:ext uri="{FF2B5EF4-FFF2-40B4-BE49-F238E27FC236}">
                  <a16:creationId xmlns:a16="http://schemas.microsoft.com/office/drawing/2014/main" id="{E8E5F2CD-9BDB-155A-92A3-65A3531021C8}"/>
                </a:ext>
              </a:extLst>
            </p:cNvPr>
            <p:cNvSpPr txBox="1"/>
            <p:nvPr/>
          </p:nvSpPr>
          <p:spPr>
            <a:xfrm>
              <a:off x="10571261" y="5642275"/>
              <a:ext cx="810030" cy="338554"/>
            </a:xfrm>
            <a:prstGeom prst="rect">
              <a:avLst/>
            </a:prstGeom>
            <a:noFill/>
          </p:spPr>
          <p:txBody>
            <a:bodyPr wrap="none" rtlCol="0">
              <a:spAutoFit/>
            </a:bodyPr>
            <a:lstStyle/>
            <a:p>
              <a:pPr algn="ctr"/>
              <a:r>
                <a:rPr lang="en-US" sz="1600" dirty="0">
                  <a:latin typeface="Avenir Light" panose="020B0402020203020204" pitchFamily="34" charset="77"/>
                </a:rPr>
                <a:t>Filter 3</a:t>
              </a:r>
            </a:p>
          </p:txBody>
        </p:sp>
      </p:grpSp>
      <p:sp>
        <p:nvSpPr>
          <p:cNvPr id="4" name="TextBox 3">
            <a:extLst>
              <a:ext uri="{FF2B5EF4-FFF2-40B4-BE49-F238E27FC236}">
                <a16:creationId xmlns:a16="http://schemas.microsoft.com/office/drawing/2014/main" id="{9EEA4B3D-C2F7-C978-0695-8203BACF67DB}"/>
              </a:ext>
            </a:extLst>
          </p:cNvPr>
          <p:cNvSpPr txBox="1"/>
          <p:nvPr/>
        </p:nvSpPr>
        <p:spPr>
          <a:xfrm>
            <a:off x="4516178" y="119041"/>
            <a:ext cx="1784719" cy="369332"/>
          </a:xfrm>
          <a:prstGeom prst="rect">
            <a:avLst/>
          </a:prstGeom>
          <a:noFill/>
        </p:spPr>
        <p:txBody>
          <a:bodyPr wrap="none" rtlCol="0">
            <a:spAutoFit/>
          </a:bodyPr>
          <a:lstStyle/>
          <a:p>
            <a:pPr algn="l"/>
            <a:r>
              <a:rPr lang="en-US" dirty="0">
                <a:latin typeface="Avenir Light" panose="020B0402020203020204" pitchFamily="34" charset="77"/>
              </a:rPr>
              <a:t>Structural filters</a:t>
            </a:r>
          </a:p>
        </p:txBody>
      </p:sp>
      <p:sp>
        <p:nvSpPr>
          <p:cNvPr id="49" name="TextBox 48">
            <a:extLst>
              <a:ext uri="{FF2B5EF4-FFF2-40B4-BE49-F238E27FC236}">
                <a16:creationId xmlns:a16="http://schemas.microsoft.com/office/drawing/2014/main" id="{E7C66B91-AF21-8CEF-543D-B7137F849432}"/>
              </a:ext>
            </a:extLst>
          </p:cNvPr>
          <p:cNvSpPr txBox="1"/>
          <p:nvPr/>
        </p:nvSpPr>
        <p:spPr>
          <a:xfrm>
            <a:off x="7164769" y="119041"/>
            <a:ext cx="2002728" cy="400110"/>
          </a:xfrm>
          <a:prstGeom prst="rect">
            <a:avLst/>
          </a:prstGeom>
          <a:noFill/>
        </p:spPr>
        <p:txBody>
          <a:bodyPr wrap="none" rtlCol="0">
            <a:spAutoFit/>
          </a:bodyPr>
          <a:lstStyle/>
          <a:p>
            <a:pPr algn="l"/>
            <a:r>
              <a:rPr lang="en-US" sz="2000" b="1" dirty="0">
                <a:solidFill>
                  <a:schemeClr val="accent2">
                    <a:lumMod val="75000"/>
                  </a:schemeClr>
                </a:solidFill>
                <a:latin typeface="Avenir Light" panose="020B0402020203020204" pitchFamily="34" charset="77"/>
              </a:rPr>
              <a:t>Feasibility study</a:t>
            </a:r>
          </a:p>
        </p:txBody>
      </p:sp>
      <p:sp>
        <p:nvSpPr>
          <p:cNvPr id="50" name="Rectangle 49">
            <a:extLst>
              <a:ext uri="{FF2B5EF4-FFF2-40B4-BE49-F238E27FC236}">
                <a16:creationId xmlns:a16="http://schemas.microsoft.com/office/drawing/2014/main" id="{CF96D8CB-A02F-439E-F2D0-BC98926B927D}"/>
              </a:ext>
            </a:extLst>
          </p:cNvPr>
          <p:cNvSpPr/>
          <p:nvPr/>
        </p:nvSpPr>
        <p:spPr>
          <a:xfrm>
            <a:off x="7142860" y="561687"/>
            <a:ext cx="2036193" cy="81971"/>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C166357C-4EE3-64AE-6238-5FB0DD4E3DB9}"/>
              </a:ext>
            </a:extLst>
          </p:cNvPr>
          <p:cNvSpPr txBox="1"/>
          <p:nvPr/>
        </p:nvSpPr>
        <p:spPr>
          <a:xfrm>
            <a:off x="10004740" y="119041"/>
            <a:ext cx="1327608" cy="369332"/>
          </a:xfrm>
          <a:prstGeom prst="rect">
            <a:avLst/>
          </a:prstGeom>
          <a:noFill/>
        </p:spPr>
        <p:txBody>
          <a:bodyPr wrap="none" rtlCol="0">
            <a:spAutoFit/>
          </a:bodyPr>
          <a:lstStyle/>
          <a:p>
            <a:pPr algn="l"/>
            <a:r>
              <a:rPr lang="en-US" dirty="0">
                <a:latin typeface="Avenir Light" panose="020B0402020203020204" pitchFamily="34" charset="77"/>
              </a:rPr>
              <a:t>Conclusion</a:t>
            </a:r>
          </a:p>
        </p:txBody>
      </p:sp>
      <p:sp>
        <p:nvSpPr>
          <p:cNvPr id="2" name="Date Placeholder 1">
            <a:extLst>
              <a:ext uri="{FF2B5EF4-FFF2-40B4-BE49-F238E27FC236}">
                <a16:creationId xmlns:a16="http://schemas.microsoft.com/office/drawing/2014/main" id="{D9AD53AD-9BB3-CA2A-2D02-4C27E1067185}"/>
              </a:ext>
            </a:extLst>
          </p:cNvPr>
          <p:cNvSpPr>
            <a:spLocks noGrp="1"/>
          </p:cNvSpPr>
          <p:nvPr>
            <p:ph type="dt" sz="half" idx="10"/>
          </p:nvPr>
        </p:nvSpPr>
        <p:spPr/>
        <p:txBody>
          <a:bodyPr/>
          <a:lstStyle/>
          <a:p>
            <a:fld id="{3AC88A08-AD88-9F4F-97FE-47C8CB9043B0}" type="datetime1">
              <a:rPr lang="en-US" smtClean="0"/>
              <a:t>5/10/23</a:t>
            </a:fld>
            <a:endParaRPr lang="en-US"/>
          </a:p>
        </p:txBody>
      </p:sp>
      <p:sp>
        <p:nvSpPr>
          <p:cNvPr id="3" name="Slide Number Placeholder 2">
            <a:extLst>
              <a:ext uri="{FF2B5EF4-FFF2-40B4-BE49-F238E27FC236}">
                <a16:creationId xmlns:a16="http://schemas.microsoft.com/office/drawing/2014/main" id="{885E3AEC-427E-904E-CF3D-0616F11E26CA}"/>
              </a:ext>
            </a:extLst>
          </p:cNvPr>
          <p:cNvSpPr>
            <a:spLocks noGrp="1"/>
          </p:cNvSpPr>
          <p:nvPr>
            <p:ph type="sldNum" sz="quarter" idx="12"/>
          </p:nvPr>
        </p:nvSpPr>
        <p:spPr/>
        <p:txBody>
          <a:bodyPr/>
          <a:lstStyle/>
          <a:p>
            <a:fld id="{B9AA8E4F-4E37-A645-924F-A3490AA4C4C1}" type="slidenum">
              <a:rPr lang="en-US" smtClean="0"/>
              <a:t>38</a:t>
            </a:fld>
            <a:endParaRPr lang="en-US"/>
          </a:p>
        </p:txBody>
      </p:sp>
      <p:pic>
        <p:nvPicPr>
          <p:cNvPr id="55298" name="Picture 2" descr="Helmholtz Resonator with Flow: A Multiphysics Tutorial Model">
            <a:extLst>
              <a:ext uri="{FF2B5EF4-FFF2-40B4-BE49-F238E27FC236}">
                <a16:creationId xmlns:a16="http://schemas.microsoft.com/office/drawing/2014/main" id="{4D7980D4-102A-A80D-CC2B-8A26B808D3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1852" y="1058928"/>
            <a:ext cx="3208665" cy="206958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11CCCFB-C712-9A41-CD19-EF907313FCDD}"/>
              </a:ext>
            </a:extLst>
          </p:cNvPr>
          <p:cNvSpPr txBox="1"/>
          <p:nvPr/>
        </p:nvSpPr>
        <p:spPr>
          <a:xfrm>
            <a:off x="2588025" y="3128517"/>
            <a:ext cx="1342034" cy="261610"/>
          </a:xfrm>
          <a:prstGeom prst="rect">
            <a:avLst/>
          </a:prstGeom>
          <a:noFill/>
        </p:spPr>
        <p:txBody>
          <a:bodyPr wrap="none" rtlCol="0">
            <a:spAutoFit/>
          </a:bodyPr>
          <a:lstStyle/>
          <a:p>
            <a:pPr algn="l"/>
            <a:r>
              <a:rPr lang="en-US" sz="1100" dirty="0" err="1">
                <a:latin typeface="Avenir Light" panose="020B0402020203020204" pitchFamily="34" charset="77"/>
              </a:rPr>
              <a:t>Comsol</a:t>
            </a:r>
            <a:r>
              <a:rPr lang="en-US" sz="1100" dirty="0">
                <a:latin typeface="Avenir Light" panose="020B0402020203020204" pitchFamily="34" charset="77"/>
              </a:rPr>
              <a:t> simulation</a:t>
            </a:r>
          </a:p>
        </p:txBody>
      </p:sp>
      <p:sp>
        <p:nvSpPr>
          <p:cNvPr id="61" name="TextBox 60">
            <a:extLst>
              <a:ext uri="{FF2B5EF4-FFF2-40B4-BE49-F238E27FC236}">
                <a16:creationId xmlns:a16="http://schemas.microsoft.com/office/drawing/2014/main" id="{AF020FAD-57EC-F738-9487-A3860D6645AD}"/>
              </a:ext>
            </a:extLst>
          </p:cNvPr>
          <p:cNvSpPr txBox="1"/>
          <p:nvPr/>
        </p:nvSpPr>
        <p:spPr>
          <a:xfrm>
            <a:off x="2344033" y="801686"/>
            <a:ext cx="887038" cy="369332"/>
          </a:xfrm>
          <a:prstGeom prst="rect">
            <a:avLst/>
          </a:prstGeom>
          <a:noFill/>
        </p:spPr>
        <p:txBody>
          <a:bodyPr wrap="none" rtlCol="0">
            <a:spAutoFit/>
          </a:bodyPr>
          <a:lstStyle/>
          <a:p>
            <a:pPr algn="l"/>
            <a:r>
              <a:rPr lang="en-US" dirty="0">
                <a:latin typeface="Avenir Light" panose="020B0402020203020204" pitchFamily="34" charset="77"/>
              </a:rPr>
              <a:t>Filter 1</a:t>
            </a:r>
          </a:p>
        </p:txBody>
      </p:sp>
      <p:sp>
        <p:nvSpPr>
          <p:cNvPr id="62" name="TextBox 61">
            <a:extLst>
              <a:ext uri="{FF2B5EF4-FFF2-40B4-BE49-F238E27FC236}">
                <a16:creationId xmlns:a16="http://schemas.microsoft.com/office/drawing/2014/main" id="{291E6DA5-BB80-56E4-BD12-F37E8C0EE4A3}"/>
              </a:ext>
            </a:extLst>
          </p:cNvPr>
          <p:cNvSpPr txBox="1"/>
          <p:nvPr/>
        </p:nvSpPr>
        <p:spPr>
          <a:xfrm>
            <a:off x="3299044" y="963492"/>
            <a:ext cx="887038" cy="369332"/>
          </a:xfrm>
          <a:prstGeom prst="rect">
            <a:avLst/>
          </a:prstGeom>
          <a:noFill/>
        </p:spPr>
        <p:txBody>
          <a:bodyPr wrap="none" rtlCol="0">
            <a:spAutoFit/>
          </a:bodyPr>
          <a:lstStyle/>
          <a:p>
            <a:pPr algn="l"/>
            <a:r>
              <a:rPr lang="en-US" dirty="0">
                <a:latin typeface="Avenir Light" panose="020B0402020203020204" pitchFamily="34" charset="77"/>
              </a:rPr>
              <a:t>Filter 2</a:t>
            </a:r>
          </a:p>
        </p:txBody>
      </p:sp>
      <p:sp>
        <p:nvSpPr>
          <p:cNvPr id="63" name="TextBox 62">
            <a:extLst>
              <a:ext uri="{FF2B5EF4-FFF2-40B4-BE49-F238E27FC236}">
                <a16:creationId xmlns:a16="http://schemas.microsoft.com/office/drawing/2014/main" id="{5D695F4B-9880-35C7-B168-BE8E1C5418A0}"/>
              </a:ext>
            </a:extLst>
          </p:cNvPr>
          <p:cNvSpPr txBox="1"/>
          <p:nvPr/>
        </p:nvSpPr>
        <p:spPr>
          <a:xfrm>
            <a:off x="4254055" y="1146831"/>
            <a:ext cx="887038" cy="369332"/>
          </a:xfrm>
          <a:prstGeom prst="rect">
            <a:avLst/>
          </a:prstGeom>
          <a:noFill/>
        </p:spPr>
        <p:txBody>
          <a:bodyPr wrap="none" rtlCol="0">
            <a:spAutoFit/>
          </a:bodyPr>
          <a:lstStyle/>
          <a:p>
            <a:pPr algn="l"/>
            <a:r>
              <a:rPr lang="en-US" dirty="0">
                <a:latin typeface="Avenir Light" panose="020B0402020203020204" pitchFamily="34" charset="77"/>
              </a:rPr>
              <a:t>Filter 3</a:t>
            </a:r>
          </a:p>
        </p:txBody>
      </p:sp>
    </p:spTree>
    <p:extLst>
      <p:ext uri="{BB962C8B-B14F-4D97-AF65-F5344CB8AC3E}">
        <p14:creationId xmlns:p14="http://schemas.microsoft.com/office/powerpoint/2010/main" val="3366599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43C0D5-8CCB-D2E7-1871-FF24E2D6BD16}"/>
              </a:ext>
            </a:extLst>
          </p:cNvPr>
          <p:cNvSpPr/>
          <p:nvPr/>
        </p:nvSpPr>
        <p:spPr>
          <a:xfrm>
            <a:off x="0" y="602673"/>
            <a:ext cx="12192000" cy="124692"/>
          </a:xfrm>
          <a:prstGeom prst="rect">
            <a:avLst/>
          </a:prstGeom>
          <a:solidFill>
            <a:srgbClr val="7030A0">
              <a:alpha val="6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6E6DA61-E95A-A507-9AF6-D9E94AD74DA6}"/>
              </a:ext>
            </a:extLst>
          </p:cNvPr>
          <p:cNvSpPr txBox="1"/>
          <p:nvPr/>
        </p:nvSpPr>
        <p:spPr>
          <a:xfrm>
            <a:off x="748148" y="119041"/>
            <a:ext cx="1288045" cy="369332"/>
          </a:xfrm>
          <a:prstGeom prst="rect">
            <a:avLst/>
          </a:prstGeom>
          <a:noFill/>
        </p:spPr>
        <p:txBody>
          <a:bodyPr wrap="none" rtlCol="0">
            <a:spAutoFit/>
          </a:bodyPr>
          <a:lstStyle/>
          <a:p>
            <a:pPr algn="l"/>
            <a:r>
              <a:rPr lang="en-US" dirty="0">
                <a:latin typeface="Avenir Light" panose="020B0402020203020204" pitchFamily="34" charset="77"/>
              </a:rPr>
              <a:t>Motivation</a:t>
            </a:r>
          </a:p>
        </p:txBody>
      </p:sp>
      <p:sp>
        <p:nvSpPr>
          <p:cNvPr id="8" name="TextBox 7">
            <a:extLst>
              <a:ext uri="{FF2B5EF4-FFF2-40B4-BE49-F238E27FC236}">
                <a16:creationId xmlns:a16="http://schemas.microsoft.com/office/drawing/2014/main" id="{C8FE1D1D-069B-91FA-2B17-0113E7FA62B3}"/>
              </a:ext>
            </a:extLst>
          </p:cNvPr>
          <p:cNvSpPr txBox="1"/>
          <p:nvPr/>
        </p:nvSpPr>
        <p:spPr>
          <a:xfrm>
            <a:off x="2978123" y="119041"/>
            <a:ext cx="596125" cy="369332"/>
          </a:xfrm>
          <a:prstGeom prst="rect">
            <a:avLst/>
          </a:prstGeom>
          <a:noFill/>
        </p:spPr>
        <p:txBody>
          <a:bodyPr wrap="none" rtlCol="0">
            <a:spAutoFit/>
          </a:bodyPr>
          <a:lstStyle/>
          <a:p>
            <a:pPr algn="l"/>
            <a:r>
              <a:rPr lang="en-US" dirty="0">
                <a:latin typeface="Avenir Light" panose="020B0402020203020204" pitchFamily="34" charset="77"/>
              </a:rPr>
              <a:t>Lyra</a:t>
            </a:r>
          </a:p>
        </p:txBody>
      </p:sp>
      <p:sp>
        <p:nvSpPr>
          <p:cNvPr id="9" name="TextBox 8">
            <a:extLst>
              <a:ext uri="{FF2B5EF4-FFF2-40B4-BE49-F238E27FC236}">
                <a16:creationId xmlns:a16="http://schemas.microsoft.com/office/drawing/2014/main" id="{A760B425-D642-0D07-8C04-E5DBC7E2F4CB}"/>
              </a:ext>
            </a:extLst>
          </p:cNvPr>
          <p:cNvSpPr txBox="1"/>
          <p:nvPr/>
        </p:nvSpPr>
        <p:spPr>
          <a:xfrm>
            <a:off x="4516178" y="119041"/>
            <a:ext cx="1784719" cy="369332"/>
          </a:xfrm>
          <a:prstGeom prst="rect">
            <a:avLst/>
          </a:prstGeom>
          <a:noFill/>
        </p:spPr>
        <p:txBody>
          <a:bodyPr wrap="none" rtlCol="0">
            <a:spAutoFit/>
          </a:bodyPr>
          <a:lstStyle/>
          <a:p>
            <a:pPr algn="l"/>
            <a:r>
              <a:rPr lang="en-US" dirty="0">
                <a:latin typeface="Avenir Light" panose="020B0402020203020204" pitchFamily="34" charset="77"/>
              </a:rPr>
              <a:t>Structural filters</a:t>
            </a:r>
          </a:p>
        </p:txBody>
      </p:sp>
      <p:sp>
        <p:nvSpPr>
          <p:cNvPr id="10" name="TextBox 9">
            <a:extLst>
              <a:ext uri="{FF2B5EF4-FFF2-40B4-BE49-F238E27FC236}">
                <a16:creationId xmlns:a16="http://schemas.microsoft.com/office/drawing/2014/main" id="{D9DE9658-E6B5-3E50-5F82-A0486B89DFB4}"/>
              </a:ext>
            </a:extLst>
          </p:cNvPr>
          <p:cNvSpPr txBox="1"/>
          <p:nvPr/>
        </p:nvSpPr>
        <p:spPr>
          <a:xfrm>
            <a:off x="7242826" y="119041"/>
            <a:ext cx="1819985" cy="369332"/>
          </a:xfrm>
          <a:prstGeom prst="rect">
            <a:avLst/>
          </a:prstGeom>
          <a:noFill/>
        </p:spPr>
        <p:txBody>
          <a:bodyPr wrap="none" rtlCol="0">
            <a:spAutoFit/>
          </a:bodyPr>
          <a:lstStyle/>
          <a:p>
            <a:pPr algn="l"/>
            <a:r>
              <a:rPr lang="en-US" dirty="0">
                <a:latin typeface="Avenir Light" panose="020B0402020203020204" pitchFamily="34" charset="77"/>
              </a:rPr>
              <a:t>Feasibility study</a:t>
            </a:r>
          </a:p>
        </p:txBody>
      </p:sp>
      <p:sp>
        <p:nvSpPr>
          <p:cNvPr id="11" name="TextBox 10">
            <a:extLst>
              <a:ext uri="{FF2B5EF4-FFF2-40B4-BE49-F238E27FC236}">
                <a16:creationId xmlns:a16="http://schemas.microsoft.com/office/drawing/2014/main" id="{9FAF524B-5995-123A-CFA4-89D65695881E}"/>
              </a:ext>
            </a:extLst>
          </p:cNvPr>
          <p:cNvSpPr txBox="1"/>
          <p:nvPr/>
        </p:nvSpPr>
        <p:spPr>
          <a:xfrm>
            <a:off x="9893230" y="119041"/>
            <a:ext cx="1455848" cy="400110"/>
          </a:xfrm>
          <a:prstGeom prst="rect">
            <a:avLst/>
          </a:prstGeom>
          <a:noFill/>
        </p:spPr>
        <p:txBody>
          <a:bodyPr wrap="none" rtlCol="0">
            <a:spAutoFit/>
          </a:bodyPr>
          <a:lstStyle/>
          <a:p>
            <a:pPr algn="l"/>
            <a:r>
              <a:rPr lang="en-US" sz="2000" b="1" dirty="0">
                <a:solidFill>
                  <a:schemeClr val="accent2">
                    <a:lumMod val="75000"/>
                  </a:schemeClr>
                </a:solidFill>
                <a:latin typeface="Avenir Light" panose="020B0402020203020204" pitchFamily="34" charset="77"/>
              </a:rPr>
              <a:t>Conclusion</a:t>
            </a:r>
          </a:p>
        </p:txBody>
      </p:sp>
      <p:sp>
        <p:nvSpPr>
          <p:cNvPr id="2" name="Rectangle 1">
            <a:extLst>
              <a:ext uri="{FF2B5EF4-FFF2-40B4-BE49-F238E27FC236}">
                <a16:creationId xmlns:a16="http://schemas.microsoft.com/office/drawing/2014/main" id="{FC1D61B7-9C6D-99A5-030D-683AA76E8342}"/>
              </a:ext>
            </a:extLst>
          </p:cNvPr>
          <p:cNvSpPr/>
          <p:nvPr/>
        </p:nvSpPr>
        <p:spPr>
          <a:xfrm>
            <a:off x="9618426" y="561687"/>
            <a:ext cx="2036193" cy="81971"/>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95DA350C-7BE1-278B-6250-A3BCBCC71FB0}"/>
              </a:ext>
            </a:extLst>
          </p:cNvPr>
          <p:cNvSpPr>
            <a:spLocks noGrp="1"/>
          </p:cNvSpPr>
          <p:nvPr>
            <p:ph type="dt" sz="half" idx="10"/>
          </p:nvPr>
        </p:nvSpPr>
        <p:spPr/>
        <p:txBody>
          <a:bodyPr/>
          <a:lstStyle/>
          <a:p>
            <a:fld id="{4C9EE5FE-3318-3B46-BF32-3BC2E9EDB530}" type="datetime1">
              <a:rPr lang="en-US" smtClean="0"/>
              <a:t>5/10/23</a:t>
            </a:fld>
            <a:endParaRPr lang="en-US"/>
          </a:p>
        </p:txBody>
      </p:sp>
      <p:sp>
        <p:nvSpPr>
          <p:cNvPr id="4" name="Slide Number Placeholder 3">
            <a:extLst>
              <a:ext uri="{FF2B5EF4-FFF2-40B4-BE49-F238E27FC236}">
                <a16:creationId xmlns:a16="http://schemas.microsoft.com/office/drawing/2014/main" id="{682E0F7A-83C3-441D-30F5-4070DA556088}"/>
              </a:ext>
            </a:extLst>
          </p:cNvPr>
          <p:cNvSpPr>
            <a:spLocks noGrp="1"/>
          </p:cNvSpPr>
          <p:nvPr>
            <p:ph type="sldNum" sz="quarter" idx="12"/>
          </p:nvPr>
        </p:nvSpPr>
        <p:spPr/>
        <p:txBody>
          <a:bodyPr/>
          <a:lstStyle/>
          <a:p>
            <a:fld id="{B9AA8E4F-4E37-A645-924F-A3490AA4C4C1}" type="slidenum">
              <a:rPr lang="en-US" smtClean="0"/>
              <a:t>39</a:t>
            </a:fld>
            <a:endParaRPr lang="en-US"/>
          </a:p>
        </p:txBody>
      </p:sp>
      <p:sp>
        <p:nvSpPr>
          <p:cNvPr id="60" name="TextBox 59">
            <a:extLst>
              <a:ext uri="{FF2B5EF4-FFF2-40B4-BE49-F238E27FC236}">
                <a16:creationId xmlns:a16="http://schemas.microsoft.com/office/drawing/2014/main" id="{643D284B-3698-41F6-3F4F-CE51F72CA32F}"/>
              </a:ext>
            </a:extLst>
          </p:cNvPr>
          <p:cNvSpPr txBox="1"/>
          <p:nvPr/>
        </p:nvSpPr>
        <p:spPr>
          <a:xfrm>
            <a:off x="377260" y="1708840"/>
            <a:ext cx="2636047" cy="556324"/>
          </a:xfrm>
          <a:prstGeom prst="rect">
            <a:avLst/>
          </a:prstGeom>
          <a:noFill/>
        </p:spPr>
        <p:txBody>
          <a:bodyPr wrap="none" rtlCol="0">
            <a:spAutoFit/>
          </a:bodyPr>
          <a:lstStyle/>
          <a:p>
            <a:pPr algn="l"/>
            <a:r>
              <a:rPr lang="en-US" sz="2400" b="1" i="1" dirty="0">
                <a:solidFill>
                  <a:schemeClr val="accent6">
                    <a:lumMod val="75000"/>
                  </a:schemeClr>
                </a:solidFill>
                <a:latin typeface="Avenir Light" panose="020B0402020203020204" pitchFamily="34" charset="77"/>
              </a:rPr>
              <a:t>Lyra</a:t>
            </a:r>
            <a:r>
              <a:rPr lang="en-US" sz="2400" dirty="0">
                <a:solidFill>
                  <a:schemeClr val="accent6">
                    <a:lumMod val="75000"/>
                  </a:schemeClr>
                </a:solidFill>
                <a:latin typeface="Avenir Light" panose="020B0402020203020204" pitchFamily="34" charset="77"/>
              </a:rPr>
              <a:t> approach:</a:t>
            </a:r>
          </a:p>
        </p:txBody>
      </p:sp>
      <p:grpSp>
        <p:nvGrpSpPr>
          <p:cNvPr id="61" name="Group 60">
            <a:extLst>
              <a:ext uri="{FF2B5EF4-FFF2-40B4-BE49-F238E27FC236}">
                <a16:creationId xmlns:a16="http://schemas.microsoft.com/office/drawing/2014/main" id="{3AC67B8A-E5C9-C1DE-E7B5-6228B4A23EF5}"/>
              </a:ext>
            </a:extLst>
          </p:cNvPr>
          <p:cNvGrpSpPr/>
          <p:nvPr/>
        </p:nvGrpSpPr>
        <p:grpSpPr>
          <a:xfrm>
            <a:off x="2497029" y="1730718"/>
            <a:ext cx="1405544" cy="395475"/>
            <a:chOff x="2679705" y="3643164"/>
            <a:chExt cx="1166391" cy="328185"/>
          </a:xfrm>
        </p:grpSpPr>
        <p:pic>
          <p:nvPicPr>
            <p:cNvPr id="62" name="Picture 2" descr="21,102 Battery Life Images, Stock Photos &amp; Vectors | Shutterstock">
              <a:extLst>
                <a:ext uri="{FF2B5EF4-FFF2-40B4-BE49-F238E27FC236}">
                  <a16:creationId xmlns:a16="http://schemas.microsoft.com/office/drawing/2014/main" id="{37212082-5628-D143-B4BC-B8C75C9F16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889" t="7824" r="813" b="13661"/>
            <a:stretch/>
          </p:blipFill>
          <p:spPr bwMode="auto">
            <a:xfrm rot="5400000">
              <a:off x="2761056" y="3561813"/>
              <a:ext cx="328185" cy="490888"/>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CE0E6726-DB60-4BE5-5EC8-DAFB85911E70}"/>
                </a:ext>
              </a:extLst>
            </p:cNvPr>
            <p:cNvSpPr txBox="1"/>
            <p:nvPr/>
          </p:nvSpPr>
          <p:spPr>
            <a:xfrm>
              <a:off x="3127334" y="3662750"/>
              <a:ext cx="718762" cy="280949"/>
            </a:xfrm>
            <a:prstGeom prst="rect">
              <a:avLst/>
            </a:prstGeom>
            <a:noFill/>
          </p:spPr>
          <p:txBody>
            <a:bodyPr wrap="none" rtlCol="0">
              <a:spAutoFit/>
            </a:bodyPr>
            <a:lstStyle/>
            <a:p>
              <a:pPr algn="ctr"/>
              <a:r>
                <a:rPr lang="en-US" sz="1600" b="1" dirty="0">
                  <a:solidFill>
                    <a:schemeClr val="accent6">
                      <a:lumMod val="75000"/>
                      <a:alpha val="70000"/>
                    </a:schemeClr>
                  </a:solidFill>
                  <a:latin typeface="Avenir Light" panose="020B0402020203020204" pitchFamily="34" charset="77"/>
                </a:rPr>
                <a:t>months</a:t>
              </a:r>
            </a:p>
          </p:txBody>
        </p:sp>
      </p:grpSp>
      <p:grpSp>
        <p:nvGrpSpPr>
          <p:cNvPr id="64" name="Group 63">
            <a:extLst>
              <a:ext uri="{FF2B5EF4-FFF2-40B4-BE49-F238E27FC236}">
                <a16:creationId xmlns:a16="http://schemas.microsoft.com/office/drawing/2014/main" id="{385E5978-545A-5C91-CA30-AE095CA6E249}"/>
              </a:ext>
            </a:extLst>
          </p:cNvPr>
          <p:cNvGrpSpPr/>
          <p:nvPr/>
        </p:nvGrpSpPr>
        <p:grpSpPr>
          <a:xfrm>
            <a:off x="4362007" y="2997003"/>
            <a:ext cx="886876" cy="1077716"/>
            <a:chOff x="5403509" y="4720161"/>
            <a:chExt cx="894564" cy="1221055"/>
          </a:xfrm>
        </p:grpSpPr>
        <p:pic>
          <p:nvPicPr>
            <p:cNvPr id="65" name="Picture 2" descr="Sine Wave Icons - Free SVG &amp; PNG Sine Wave Images - Noun Project">
              <a:extLst>
                <a:ext uri="{FF2B5EF4-FFF2-40B4-BE49-F238E27FC236}">
                  <a16:creationId xmlns:a16="http://schemas.microsoft.com/office/drawing/2014/main" id="{69912C16-FCEC-E78C-61C1-69C582CB94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3509" y="4720161"/>
              <a:ext cx="894564" cy="894564"/>
            </a:xfrm>
            <a:prstGeom prst="rect">
              <a:avLst/>
            </a:prstGeom>
            <a:noFill/>
            <a:extLst>
              <a:ext uri="{909E8E84-426E-40DD-AFC4-6F175D3DCCD1}">
                <a14:hiddenFill xmlns:a14="http://schemas.microsoft.com/office/drawing/2010/main">
                  <a:solidFill>
                    <a:srgbClr val="FFFFFF"/>
                  </a:solidFill>
                </a14:hiddenFill>
              </a:ext>
            </a:extLst>
          </p:spPr>
        </p:pic>
        <p:grpSp>
          <p:nvGrpSpPr>
            <p:cNvPr id="66" name="Group 65">
              <a:extLst>
                <a:ext uri="{FF2B5EF4-FFF2-40B4-BE49-F238E27FC236}">
                  <a16:creationId xmlns:a16="http://schemas.microsoft.com/office/drawing/2014/main" id="{6F44E8BD-3025-98D6-8E99-7C96ED451C5C}"/>
                </a:ext>
              </a:extLst>
            </p:cNvPr>
            <p:cNvGrpSpPr/>
            <p:nvPr/>
          </p:nvGrpSpPr>
          <p:grpSpPr>
            <a:xfrm>
              <a:off x="5464659" y="4859118"/>
              <a:ext cx="727470" cy="1082098"/>
              <a:chOff x="5452547" y="4859118"/>
              <a:chExt cx="727470" cy="1082098"/>
            </a:xfrm>
          </p:grpSpPr>
          <p:pic>
            <p:nvPicPr>
              <p:cNvPr id="67" name="Picture 2" descr="Sine Wave Icons - Free SVG &amp; PNG Sine Wave Images - Noun Project">
                <a:extLst>
                  <a:ext uri="{FF2B5EF4-FFF2-40B4-BE49-F238E27FC236}">
                    <a16:creationId xmlns:a16="http://schemas.microsoft.com/office/drawing/2014/main" id="{ED17D5EE-458F-314E-9F95-8709F3459B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2547" y="4859118"/>
                <a:ext cx="602325" cy="108209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Sine Wave Icons - Free SVG &amp; PNG Sine Wave Images - Noun Project">
                <a:extLst>
                  <a:ext uri="{FF2B5EF4-FFF2-40B4-BE49-F238E27FC236}">
                    <a16:creationId xmlns:a16="http://schemas.microsoft.com/office/drawing/2014/main" id="{00FB7779-EA12-DBF7-6761-CBACAEBED7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r="40753"/>
              <a:stretch/>
            </p:blipFill>
            <p:spPr bwMode="auto">
              <a:xfrm>
                <a:off x="5823163" y="4859118"/>
                <a:ext cx="356854" cy="1082098"/>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69" name="Picture 20" descr="Person Speaking Icon Images – Browse 202,022 Stock Photos, Vectors, and  Video | Adobe Stock">
            <a:extLst>
              <a:ext uri="{FF2B5EF4-FFF2-40B4-BE49-F238E27FC236}">
                <a16:creationId xmlns:a16="http://schemas.microsoft.com/office/drawing/2014/main" id="{A54C9C63-CD03-4E0C-C14F-5C4C972196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990" y="2555560"/>
            <a:ext cx="1420680" cy="1316292"/>
          </a:xfrm>
          <a:prstGeom prst="rect">
            <a:avLst/>
          </a:prstGeom>
          <a:noFill/>
          <a:extLst>
            <a:ext uri="{909E8E84-426E-40DD-AFC4-6F175D3DCCD1}">
              <a14:hiddenFill xmlns:a14="http://schemas.microsoft.com/office/drawing/2010/main">
                <a:solidFill>
                  <a:srgbClr val="FFFFFF"/>
                </a:solidFill>
              </a14:hiddenFill>
            </a:ext>
          </a:extLst>
        </p:spPr>
      </p:pic>
      <p:sp>
        <p:nvSpPr>
          <p:cNvPr id="70" name="Right Arrow 69">
            <a:extLst>
              <a:ext uri="{FF2B5EF4-FFF2-40B4-BE49-F238E27FC236}">
                <a16:creationId xmlns:a16="http://schemas.microsoft.com/office/drawing/2014/main" id="{CF7939D4-2F55-B277-24F9-BEE3085F57B8}"/>
              </a:ext>
            </a:extLst>
          </p:cNvPr>
          <p:cNvSpPr/>
          <p:nvPr/>
        </p:nvSpPr>
        <p:spPr>
          <a:xfrm>
            <a:off x="1826846" y="3033758"/>
            <a:ext cx="476815" cy="257417"/>
          </a:xfrm>
          <a:prstGeom prst="rightArrow">
            <a:avLst/>
          </a:prstGeom>
          <a:solidFill>
            <a:schemeClr val="accent6"/>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5D59F468-8CDB-9FD7-A0D8-7B25D634F874}"/>
              </a:ext>
            </a:extLst>
          </p:cNvPr>
          <p:cNvSpPr txBox="1"/>
          <p:nvPr/>
        </p:nvSpPr>
        <p:spPr>
          <a:xfrm>
            <a:off x="509359" y="3947756"/>
            <a:ext cx="824011" cy="407970"/>
          </a:xfrm>
          <a:prstGeom prst="rect">
            <a:avLst/>
          </a:prstGeom>
          <a:noFill/>
        </p:spPr>
        <p:txBody>
          <a:bodyPr wrap="none" rtlCol="0">
            <a:spAutoFit/>
          </a:bodyPr>
          <a:lstStyle/>
          <a:p>
            <a:pPr algn="ctr"/>
            <a:r>
              <a:rPr lang="en-US" sz="1600" dirty="0">
                <a:latin typeface="Avenir Light" panose="020B0402020203020204" pitchFamily="34" charset="77"/>
              </a:rPr>
              <a:t>Event</a:t>
            </a:r>
          </a:p>
        </p:txBody>
      </p:sp>
      <p:sp>
        <p:nvSpPr>
          <p:cNvPr id="72" name="Right Arrow 71">
            <a:extLst>
              <a:ext uri="{FF2B5EF4-FFF2-40B4-BE49-F238E27FC236}">
                <a16:creationId xmlns:a16="http://schemas.microsoft.com/office/drawing/2014/main" id="{FD17521C-A95C-5394-1435-B110ED261998}"/>
              </a:ext>
            </a:extLst>
          </p:cNvPr>
          <p:cNvSpPr/>
          <p:nvPr/>
        </p:nvSpPr>
        <p:spPr>
          <a:xfrm>
            <a:off x="9566821" y="3020591"/>
            <a:ext cx="476815" cy="257417"/>
          </a:xfrm>
          <a:prstGeom prst="rightArrow">
            <a:avLst/>
          </a:prstGeom>
          <a:solidFill>
            <a:schemeClr val="accent6"/>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40" descr="Electricity Icon Free Vector - SuperAwesomeVectors | Electric icon, Paint  icon, Icon">
            <a:extLst>
              <a:ext uri="{FF2B5EF4-FFF2-40B4-BE49-F238E27FC236}">
                <a16:creationId xmlns:a16="http://schemas.microsoft.com/office/drawing/2014/main" id="{A792318E-EAE0-CFF2-B831-8459C0F7F82C}"/>
              </a:ext>
            </a:extLst>
          </p:cNvPr>
          <p:cNvPicPr>
            <a:picLocks noChangeAspect="1" noChangeArrowheads="1"/>
          </p:cNvPicPr>
          <p:nvPr/>
        </p:nvPicPr>
        <p:blipFill rotWithShape="1">
          <a:blip r:embed="rId6">
            <a:duotone>
              <a:schemeClr val="accent6">
                <a:shade val="45000"/>
                <a:satMod val="135000"/>
              </a:schemeClr>
              <a:prstClr val="white"/>
            </a:duotone>
            <a:extLst>
              <a:ext uri="{28A0092B-C50C-407E-A947-70E740481C1C}">
                <a14:useLocalDpi xmlns:a14="http://schemas.microsoft.com/office/drawing/2010/main" val="0"/>
              </a:ext>
            </a:extLst>
          </a:blip>
          <a:srcRect l="22405" r="24469"/>
          <a:stretch/>
        </p:blipFill>
        <p:spPr bwMode="auto">
          <a:xfrm>
            <a:off x="2524688" y="2395739"/>
            <a:ext cx="433514" cy="534913"/>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4" descr="Pipes Icons - Free SVG &amp; PNG Pipes Images - Noun Project">
            <a:extLst>
              <a:ext uri="{FF2B5EF4-FFF2-40B4-BE49-F238E27FC236}">
                <a16:creationId xmlns:a16="http://schemas.microsoft.com/office/drawing/2014/main" id="{B62B81F4-739E-C40B-0694-F50063A0558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contrast="100000"/>
                    </a14:imgEffect>
                  </a14:imgLayer>
                </a14:imgProps>
              </a:ext>
              <a:ext uri="{28A0092B-C50C-407E-A947-70E740481C1C}">
                <a14:useLocalDpi xmlns:a14="http://schemas.microsoft.com/office/drawing/2010/main" val="0"/>
              </a:ext>
            </a:extLst>
          </a:blip>
          <a:srcRect/>
          <a:stretch>
            <a:fillRect/>
          </a:stretch>
        </p:blipFill>
        <p:spPr bwMode="auto">
          <a:xfrm rot="1894317">
            <a:off x="2655888" y="2552280"/>
            <a:ext cx="1259025" cy="1166514"/>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8" descr="Microphone - Free technology icons">
            <a:extLst>
              <a:ext uri="{FF2B5EF4-FFF2-40B4-BE49-F238E27FC236}">
                <a16:creationId xmlns:a16="http://schemas.microsoft.com/office/drawing/2014/main" id="{012F8FB1-EC58-581A-5FF7-CB498675EE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5025" y="2813812"/>
            <a:ext cx="335376" cy="31073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8" descr="Microphone - Free technology icons">
            <a:extLst>
              <a:ext uri="{FF2B5EF4-FFF2-40B4-BE49-F238E27FC236}">
                <a16:creationId xmlns:a16="http://schemas.microsoft.com/office/drawing/2014/main" id="{C3C0ABC2-CB7C-06E8-3544-9CC6D6A8AE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2637" y="3140530"/>
            <a:ext cx="335376" cy="310733"/>
          </a:xfrm>
          <a:prstGeom prst="rect">
            <a:avLst/>
          </a:prstGeom>
          <a:noFill/>
          <a:extLst>
            <a:ext uri="{909E8E84-426E-40DD-AFC4-6F175D3DCCD1}">
              <a14:hiddenFill xmlns:a14="http://schemas.microsoft.com/office/drawing/2010/main">
                <a:solidFill>
                  <a:srgbClr val="FFFFFF"/>
                </a:solidFill>
              </a14:hiddenFill>
            </a:ext>
          </a:extLst>
        </p:spPr>
      </p:pic>
      <p:sp>
        <p:nvSpPr>
          <p:cNvPr id="77" name="Right Arrow 76">
            <a:extLst>
              <a:ext uri="{FF2B5EF4-FFF2-40B4-BE49-F238E27FC236}">
                <a16:creationId xmlns:a16="http://schemas.microsoft.com/office/drawing/2014/main" id="{D3924C82-01B8-9C78-B6A0-D1C78DB7EDEC}"/>
              </a:ext>
            </a:extLst>
          </p:cNvPr>
          <p:cNvSpPr/>
          <p:nvPr/>
        </p:nvSpPr>
        <p:spPr>
          <a:xfrm>
            <a:off x="4598956" y="3023661"/>
            <a:ext cx="476815" cy="257417"/>
          </a:xfrm>
          <a:prstGeom prst="rightArrow">
            <a:avLst/>
          </a:prstGeom>
          <a:solidFill>
            <a:schemeClr val="accent6"/>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a:extLst>
              <a:ext uri="{FF2B5EF4-FFF2-40B4-BE49-F238E27FC236}">
                <a16:creationId xmlns:a16="http://schemas.microsoft.com/office/drawing/2014/main" id="{7F3C7667-FFCB-36CC-8820-D150A75DD728}"/>
              </a:ext>
            </a:extLst>
          </p:cNvPr>
          <p:cNvGrpSpPr/>
          <p:nvPr/>
        </p:nvGrpSpPr>
        <p:grpSpPr>
          <a:xfrm>
            <a:off x="5130900" y="2352669"/>
            <a:ext cx="2078021" cy="1068971"/>
            <a:chOff x="6458004" y="4153638"/>
            <a:chExt cx="2138291" cy="1187209"/>
          </a:xfrm>
        </p:grpSpPr>
        <p:pic>
          <p:nvPicPr>
            <p:cNvPr id="79" name="Picture 40" descr="Electricity Icon Free Vector - SuperAwesomeVectors | Electric icon, Paint  icon, Icon">
              <a:extLst>
                <a:ext uri="{FF2B5EF4-FFF2-40B4-BE49-F238E27FC236}">
                  <a16:creationId xmlns:a16="http://schemas.microsoft.com/office/drawing/2014/main" id="{97955D8A-720F-6F21-697C-30F0A251D9DF}"/>
                </a:ext>
              </a:extLst>
            </p:cNvPr>
            <p:cNvPicPr>
              <a:picLocks noChangeAspect="1" noChangeArrowheads="1"/>
            </p:cNvPicPr>
            <p:nvPr/>
          </p:nvPicPr>
          <p:blipFill rotWithShape="1">
            <a:blip r:embed="rId6">
              <a:duotone>
                <a:schemeClr val="accent6">
                  <a:shade val="45000"/>
                  <a:satMod val="135000"/>
                </a:schemeClr>
                <a:prstClr val="white"/>
              </a:duotone>
              <a:extLst>
                <a:ext uri="{28A0092B-C50C-407E-A947-70E740481C1C}">
                  <a14:useLocalDpi xmlns:a14="http://schemas.microsoft.com/office/drawing/2010/main" val="0"/>
                </a:ext>
              </a:extLst>
            </a:blip>
            <a:srcRect l="22405" r="24469"/>
            <a:stretch/>
          </p:blipFill>
          <p:spPr bwMode="auto">
            <a:xfrm>
              <a:off x="6458004" y="4153638"/>
              <a:ext cx="446088" cy="594079"/>
            </a:xfrm>
            <a:prstGeom prst="rect">
              <a:avLst/>
            </a:prstGeom>
            <a:noFill/>
            <a:extLst>
              <a:ext uri="{909E8E84-426E-40DD-AFC4-6F175D3DCCD1}">
                <a14:hiddenFill xmlns:a14="http://schemas.microsoft.com/office/drawing/2010/main">
                  <a:solidFill>
                    <a:srgbClr val="FFFFFF"/>
                  </a:solidFill>
                </a14:hiddenFill>
              </a:ext>
            </a:extLst>
          </p:spPr>
        </p:pic>
        <p:sp>
          <p:nvSpPr>
            <p:cNvPr id="80" name="Rounded Rectangle 79">
              <a:extLst>
                <a:ext uri="{FF2B5EF4-FFF2-40B4-BE49-F238E27FC236}">
                  <a16:creationId xmlns:a16="http://schemas.microsoft.com/office/drawing/2014/main" id="{DCA95D34-5C76-8BFA-A0A2-C2A56A6BD29D}"/>
                </a:ext>
              </a:extLst>
            </p:cNvPr>
            <p:cNvSpPr/>
            <p:nvPr/>
          </p:nvSpPr>
          <p:spPr>
            <a:xfrm>
              <a:off x="6713768" y="4680930"/>
              <a:ext cx="1882527" cy="659917"/>
            </a:xfrm>
            <a:prstGeom prst="roundRect">
              <a:avLst/>
            </a:pr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grpSp>
      <p:sp>
        <p:nvSpPr>
          <p:cNvPr id="81" name="Right Arrow 80">
            <a:extLst>
              <a:ext uri="{FF2B5EF4-FFF2-40B4-BE49-F238E27FC236}">
                <a16:creationId xmlns:a16="http://schemas.microsoft.com/office/drawing/2014/main" id="{ACF1A6FB-CE38-8104-FD83-339FDFC607E1}"/>
              </a:ext>
            </a:extLst>
          </p:cNvPr>
          <p:cNvSpPr/>
          <p:nvPr/>
        </p:nvSpPr>
        <p:spPr>
          <a:xfrm>
            <a:off x="7457476" y="3021058"/>
            <a:ext cx="476815" cy="257417"/>
          </a:xfrm>
          <a:prstGeom prst="rightArrow">
            <a:avLst/>
          </a:prstGeom>
          <a:solidFill>
            <a:schemeClr val="accent6"/>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5A341167-DC59-8069-67AF-E62879CFA10F}"/>
              </a:ext>
            </a:extLst>
          </p:cNvPr>
          <p:cNvSpPr txBox="1"/>
          <p:nvPr/>
        </p:nvSpPr>
        <p:spPr>
          <a:xfrm>
            <a:off x="2228086" y="3799404"/>
            <a:ext cx="2128186" cy="704676"/>
          </a:xfrm>
          <a:prstGeom prst="rect">
            <a:avLst/>
          </a:prstGeom>
          <a:noFill/>
        </p:spPr>
        <p:txBody>
          <a:bodyPr wrap="none" rtlCol="0">
            <a:spAutoFit/>
          </a:bodyPr>
          <a:lstStyle/>
          <a:p>
            <a:pPr algn="ctr"/>
            <a:r>
              <a:rPr lang="en-US" sz="1600" dirty="0">
                <a:latin typeface="Avenir Light" panose="020B0402020203020204" pitchFamily="34" charset="77"/>
              </a:rPr>
              <a:t>Structural filters</a:t>
            </a:r>
          </a:p>
          <a:p>
            <a:pPr algn="ctr"/>
            <a:r>
              <a:rPr lang="en-US" sz="1600" dirty="0">
                <a:latin typeface="Avenir Light" panose="020B0402020203020204" pitchFamily="34" charset="77"/>
              </a:rPr>
              <a:t>with microphones</a:t>
            </a:r>
          </a:p>
        </p:txBody>
      </p:sp>
      <p:sp>
        <p:nvSpPr>
          <p:cNvPr id="83" name="TextBox 82">
            <a:extLst>
              <a:ext uri="{FF2B5EF4-FFF2-40B4-BE49-F238E27FC236}">
                <a16:creationId xmlns:a16="http://schemas.microsoft.com/office/drawing/2014/main" id="{921AF6BB-1FC9-DEE4-329A-69A93BDC50EE}"/>
              </a:ext>
            </a:extLst>
          </p:cNvPr>
          <p:cNvSpPr txBox="1"/>
          <p:nvPr/>
        </p:nvSpPr>
        <p:spPr>
          <a:xfrm>
            <a:off x="7776506" y="3799404"/>
            <a:ext cx="2151513" cy="704676"/>
          </a:xfrm>
          <a:prstGeom prst="rect">
            <a:avLst/>
          </a:prstGeom>
          <a:noFill/>
        </p:spPr>
        <p:txBody>
          <a:bodyPr wrap="none" rtlCol="0">
            <a:spAutoFit/>
          </a:bodyPr>
          <a:lstStyle/>
          <a:p>
            <a:pPr algn="ctr"/>
            <a:r>
              <a:rPr lang="en-US" sz="1600" dirty="0">
                <a:latin typeface="Avenir Light" panose="020B0402020203020204" pitchFamily="34" charset="77"/>
              </a:rPr>
              <a:t>Frequency</a:t>
            </a:r>
          </a:p>
          <a:p>
            <a:pPr algn="ctr"/>
            <a:r>
              <a:rPr lang="en-US" sz="1600" dirty="0">
                <a:latin typeface="Avenir Light" panose="020B0402020203020204" pitchFamily="34" charset="77"/>
              </a:rPr>
              <a:t>detection triggers</a:t>
            </a:r>
          </a:p>
        </p:txBody>
      </p:sp>
      <p:sp>
        <p:nvSpPr>
          <p:cNvPr id="84" name="TextBox 83">
            <a:extLst>
              <a:ext uri="{FF2B5EF4-FFF2-40B4-BE49-F238E27FC236}">
                <a16:creationId xmlns:a16="http://schemas.microsoft.com/office/drawing/2014/main" id="{82D359D1-9FC7-1EC0-3356-24591695938D}"/>
              </a:ext>
            </a:extLst>
          </p:cNvPr>
          <p:cNvSpPr txBox="1"/>
          <p:nvPr/>
        </p:nvSpPr>
        <p:spPr>
          <a:xfrm>
            <a:off x="5157105" y="3799404"/>
            <a:ext cx="2372812" cy="704676"/>
          </a:xfrm>
          <a:prstGeom prst="rect">
            <a:avLst/>
          </a:prstGeom>
          <a:noFill/>
        </p:spPr>
        <p:txBody>
          <a:bodyPr wrap="none" rtlCol="0">
            <a:spAutoFit/>
          </a:bodyPr>
          <a:lstStyle/>
          <a:p>
            <a:pPr algn="ctr"/>
            <a:r>
              <a:rPr lang="en-US" sz="1600" dirty="0">
                <a:latin typeface="Avenir Light" panose="020B0402020203020204" pitchFamily="34" charset="77"/>
              </a:rPr>
              <a:t>Low-power</a:t>
            </a:r>
          </a:p>
          <a:p>
            <a:pPr algn="ctr"/>
            <a:r>
              <a:rPr lang="en-US" sz="1600" dirty="0">
                <a:latin typeface="Avenir Light" panose="020B0402020203020204" pitchFamily="34" charset="77"/>
              </a:rPr>
              <a:t>analog comparators</a:t>
            </a:r>
          </a:p>
        </p:txBody>
      </p:sp>
      <p:pic>
        <p:nvPicPr>
          <p:cNvPr id="85" name="Picture 42" descr="operational amplifier - comparator schematic symbol - Electrical  Engineering Stack Exchange">
            <a:extLst>
              <a:ext uri="{FF2B5EF4-FFF2-40B4-BE49-F238E27FC236}">
                <a16:creationId xmlns:a16="http://schemas.microsoft.com/office/drawing/2014/main" id="{C6652F29-8BE9-A01C-752D-E93C5BB38A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94377" y="2915752"/>
            <a:ext cx="532415" cy="337997"/>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42" descr="operational amplifier - comparator schematic symbol - Electrical  Engineering Stack Exchange">
            <a:extLst>
              <a:ext uri="{FF2B5EF4-FFF2-40B4-BE49-F238E27FC236}">
                <a16:creationId xmlns:a16="http://schemas.microsoft.com/office/drawing/2014/main" id="{43DF3CC2-25D0-9038-2D93-28A20323541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64268" y="3004781"/>
            <a:ext cx="532415" cy="337997"/>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descr="operational amplifier - comparator schematic symbol - Electrical  Engineering Stack Exchange">
            <a:extLst>
              <a:ext uri="{FF2B5EF4-FFF2-40B4-BE49-F238E27FC236}">
                <a16:creationId xmlns:a16="http://schemas.microsoft.com/office/drawing/2014/main" id="{F08FDAE5-166F-4F56-675C-DD4969B1591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15018" y="2929004"/>
            <a:ext cx="532415" cy="337997"/>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4" descr="HW Solution: Signal Characterization">
            <a:extLst>
              <a:ext uri="{FF2B5EF4-FFF2-40B4-BE49-F238E27FC236}">
                <a16:creationId xmlns:a16="http://schemas.microsoft.com/office/drawing/2014/main" id="{0BA1274B-1557-0C74-7472-745BB82543A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9758" t="9160" r="62002" b="65365"/>
          <a:stretch/>
        </p:blipFill>
        <p:spPr bwMode="auto">
          <a:xfrm>
            <a:off x="8338051" y="2824785"/>
            <a:ext cx="1005573" cy="471111"/>
          </a:xfrm>
          <a:prstGeom prst="rect">
            <a:avLst/>
          </a:prstGeom>
          <a:noFill/>
          <a:extLst>
            <a:ext uri="{909E8E84-426E-40DD-AFC4-6F175D3DCCD1}">
              <a14:hiddenFill xmlns:a14="http://schemas.microsoft.com/office/drawing/2010/main">
                <a:solidFill>
                  <a:srgbClr val="FFFFFF"/>
                </a:solidFill>
              </a14:hiddenFill>
            </a:ext>
          </a:extLst>
        </p:spPr>
      </p:pic>
      <p:sp>
        <p:nvSpPr>
          <p:cNvPr id="89" name="Rounded Rectangle 88">
            <a:extLst>
              <a:ext uri="{FF2B5EF4-FFF2-40B4-BE49-F238E27FC236}">
                <a16:creationId xmlns:a16="http://schemas.microsoft.com/office/drawing/2014/main" id="{1C310BA7-79FC-A465-5E1C-D5D1994E6849}"/>
              </a:ext>
            </a:extLst>
          </p:cNvPr>
          <p:cNvSpPr/>
          <p:nvPr/>
        </p:nvSpPr>
        <p:spPr>
          <a:xfrm>
            <a:off x="312990" y="2268836"/>
            <a:ext cx="11566020" cy="2320327"/>
          </a:xfrm>
          <a:prstGeom prst="roundRect">
            <a:avLst/>
          </a:prstGeom>
          <a:noFill/>
          <a:ln w="254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a:extLst>
              <a:ext uri="{FF2B5EF4-FFF2-40B4-BE49-F238E27FC236}">
                <a16:creationId xmlns:a16="http://schemas.microsoft.com/office/drawing/2014/main" id="{5E042066-F71F-4CE2-644C-F726F38E809E}"/>
              </a:ext>
            </a:extLst>
          </p:cNvPr>
          <p:cNvGrpSpPr/>
          <p:nvPr/>
        </p:nvGrpSpPr>
        <p:grpSpPr>
          <a:xfrm>
            <a:off x="10153724" y="2582205"/>
            <a:ext cx="1295717" cy="1156184"/>
            <a:chOff x="9541071" y="4519481"/>
            <a:chExt cx="1075250" cy="959459"/>
          </a:xfrm>
        </p:grpSpPr>
        <p:pic>
          <p:nvPicPr>
            <p:cNvPr id="91" name="Picture 2" descr="Processor Icon Vector Art, Icons, and Graphics for Free Download">
              <a:extLst>
                <a:ext uri="{FF2B5EF4-FFF2-40B4-BE49-F238E27FC236}">
                  <a16:creationId xmlns:a16="http://schemas.microsoft.com/office/drawing/2014/main" id="{DC079432-7378-7453-E142-FE8A856DEF34}"/>
                </a:ext>
              </a:extLst>
            </p:cNvPr>
            <p:cNvPicPr>
              <a:picLocks noChangeAspect="1" noChangeArrowheads="1"/>
            </p:cNvPicPr>
            <p:nvPr/>
          </p:nvPicPr>
          <p:blipFill rotWithShape="1">
            <a:blip r:embed="rId13">
              <a:duotone>
                <a:schemeClr val="accent3">
                  <a:shade val="45000"/>
                  <a:satMod val="135000"/>
                </a:schemeClr>
                <a:prstClr val="white"/>
              </a:duotone>
              <a:extLst>
                <a:ext uri="{BEBA8EAE-BF5A-486C-A8C5-ECC9F3942E4B}">
                  <a14:imgProps xmlns:a14="http://schemas.microsoft.com/office/drawing/2010/main">
                    <a14:imgLayer r:embed="rId14">
                      <a14:imgEffect>
                        <a14:backgroundRemoval t="18232" b="82551" l="28073" r="71875">
                          <a14:foregroundMark x1="33750" y1="37324" x2="33750" y2="37324"/>
                          <a14:foregroundMark x1="29063" y1="37324" x2="29063" y2="37324"/>
                          <a14:foregroundMark x1="69375" y1="64085" x2="69375" y2="64085"/>
                          <a14:foregroundMark x1="69688" y1="53599" x2="69688" y2="53599"/>
                          <a14:foregroundMark x1="69688" y1="55321" x2="69688" y2="55321"/>
                          <a14:foregroundMark x1="69688" y1="45696" x2="69688" y2="45696"/>
                          <a14:foregroundMark x1="69688" y1="38185" x2="69688" y2="38185"/>
                          <a14:foregroundMark x1="69948" y1="64945" x2="69948" y2="64945"/>
                          <a14:foregroundMark x1="69688" y1="63224" x2="69688" y2="63224"/>
                          <a14:foregroundMark x1="70260" y1="62754" x2="70260" y2="62754"/>
                          <a14:foregroundMark x1="69375" y1="63693" x2="69375" y2="63693"/>
                          <a14:foregroundMark x1="69948" y1="54851" x2="69948" y2="54851"/>
                          <a14:foregroundMark x1="69948" y1="46088" x2="69948" y2="46088"/>
                          <a14:foregroundMark x1="69948" y1="37324" x2="69948" y2="37324"/>
                          <a14:foregroundMark x1="40677" y1="25900" x2="41094" y2="19718"/>
                          <a14:foregroundMark x1="46719" y1="21753" x2="46719" y2="18232"/>
                          <a14:foregroundMark x1="52656" y1="21362" x2="52656" y2="21362"/>
                          <a14:foregroundMark x1="68438" y1="38498" x2="71042" y2="38732"/>
                          <a14:foregroundMark x1="41250" y1="74648" x2="41250" y2="80595"/>
                          <a14:foregroundMark x1="56927" y1="76056" x2="57448" y2="81612"/>
                          <a14:foregroundMark x1="28073" y1="65336" x2="28958" y2="35759"/>
                          <a14:foregroundMark x1="39219" y1="82551" x2="56719" y2="80125"/>
                          <a14:foregroundMark x1="56719" y1="80125" x2="52083" y2="81534"/>
                          <a14:foregroundMark x1="70729" y1="66197" x2="70729" y2="34742"/>
                          <a14:foregroundMark x1="71875" y1="43192" x2="70729" y2="47418"/>
                        </a14:backgroundRemoval>
                      </a14:imgEffect>
                    </a14:imgLayer>
                  </a14:imgProps>
                </a:ext>
                <a:ext uri="{28A0092B-C50C-407E-A947-70E740481C1C}">
                  <a14:useLocalDpi xmlns:a14="http://schemas.microsoft.com/office/drawing/2010/main" val="0"/>
                </a:ext>
              </a:extLst>
            </a:blip>
            <a:srcRect l="27060" t="15956" r="25654" b="15629"/>
            <a:stretch/>
          </p:blipFill>
          <p:spPr bwMode="auto">
            <a:xfrm>
              <a:off x="9541071" y="4519481"/>
              <a:ext cx="1075250" cy="959459"/>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6" descr="710+ Machine Learning Data Science Stock Photos, Pictures &amp; Royalty-Free  Images - iStock">
              <a:extLst>
                <a:ext uri="{FF2B5EF4-FFF2-40B4-BE49-F238E27FC236}">
                  <a16:creationId xmlns:a16="http://schemas.microsoft.com/office/drawing/2014/main" id="{E1D3B742-5531-1310-C310-F061DEDFA70A}"/>
                </a:ext>
              </a:extLst>
            </p:cNvPr>
            <p:cNvPicPr>
              <a:picLocks noChangeAspect="1" noChangeArrowheads="1"/>
            </p:cNvPicPr>
            <p:nvPr/>
          </p:nvPicPr>
          <p:blipFill rotWithShape="1">
            <a:blip r:embed="rId15">
              <a:grayscl/>
              <a:extLst>
                <a:ext uri="{BEBA8EAE-BF5A-486C-A8C5-ECC9F3942E4B}">
                  <a14:imgProps xmlns:a14="http://schemas.microsoft.com/office/drawing/2010/main">
                    <a14:imgLayer r:embed="rId16">
                      <a14:imgEffect>
                        <a14:sharpenSoften amount="80000"/>
                      </a14:imgEffect>
                    </a14:imgLayer>
                  </a14:imgProps>
                </a:ext>
                <a:ext uri="{28A0092B-C50C-407E-A947-70E740481C1C}">
                  <a14:useLocalDpi xmlns:a14="http://schemas.microsoft.com/office/drawing/2010/main" val="0"/>
                </a:ext>
              </a:extLst>
            </a:blip>
            <a:srcRect l="8038" t="35563" r="68871" b="34622"/>
            <a:stretch/>
          </p:blipFill>
          <p:spPr bwMode="auto">
            <a:xfrm>
              <a:off x="9834645" y="4827543"/>
              <a:ext cx="505175" cy="339712"/>
            </a:xfrm>
            <a:prstGeom prst="rect">
              <a:avLst/>
            </a:prstGeom>
            <a:noFill/>
            <a:extLst>
              <a:ext uri="{909E8E84-426E-40DD-AFC4-6F175D3DCCD1}">
                <a14:hiddenFill xmlns:a14="http://schemas.microsoft.com/office/drawing/2010/main">
                  <a:solidFill>
                    <a:srgbClr val="FFFFFF"/>
                  </a:solidFill>
                </a14:hiddenFill>
              </a:ext>
            </a:extLst>
          </p:spPr>
        </p:pic>
      </p:grpSp>
      <p:sp>
        <p:nvSpPr>
          <p:cNvPr id="93" name="TextBox 92">
            <a:extLst>
              <a:ext uri="{FF2B5EF4-FFF2-40B4-BE49-F238E27FC236}">
                <a16:creationId xmlns:a16="http://schemas.microsoft.com/office/drawing/2014/main" id="{ED8AF462-B4D8-40B9-7D19-4C85B8BD7291}"/>
              </a:ext>
            </a:extLst>
          </p:cNvPr>
          <p:cNvSpPr txBox="1"/>
          <p:nvPr/>
        </p:nvSpPr>
        <p:spPr>
          <a:xfrm>
            <a:off x="9987754" y="3947756"/>
            <a:ext cx="1663793" cy="407970"/>
          </a:xfrm>
          <a:prstGeom prst="rect">
            <a:avLst/>
          </a:prstGeom>
          <a:noFill/>
        </p:spPr>
        <p:txBody>
          <a:bodyPr wrap="none" rtlCol="0">
            <a:spAutoFit/>
          </a:bodyPr>
          <a:lstStyle/>
          <a:p>
            <a:pPr algn="ctr"/>
            <a:r>
              <a:rPr lang="en-US" sz="1600" dirty="0">
                <a:latin typeface="Avenir Light" panose="020B0402020203020204" pitchFamily="34" charset="77"/>
              </a:rPr>
              <a:t>Classification</a:t>
            </a:r>
          </a:p>
        </p:txBody>
      </p:sp>
    </p:spTree>
    <p:extLst>
      <p:ext uri="{BB962C8B-B14F-4D97-AF65-F5344CB8AC3E}">
        <p14:creationId xmlns:p14="http://schemas.microsoft.com/office/powerpoint/2010/main" val="1121940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5DA350C-7BE1-278B-6250-A3BCBCC71FB0}"/>
              </a:ext>
            </a:extLst>
          </p:cNvPr>
          <p:cNvSpPr>
            <a:spLocks noGrp="1"/>
          </p:cNvSpPr>
          <p:nvPr>
            <p:ph type="dt" sz="half" idx="10"/>
          </p:nvPr>
        </p:nvSpPr>
        <p:spPr/>
        <p:txBody>
          <a:bodyPr/>
          <a:lstStyle/>
          <a:p>
            <a:fld id="{4C9EE5FE-3318-3B46-BF32-3BC2E9EDB530}" type="datetime1">
              <a:rPr lang="en-US" smtClean="0"/>
              <a:t>5/10/23</a:t>
            </a:fld>
            <a:endParaRPr lang="en-US"/>
          </a:p>
        </p:txBody>
      </p:sp>
      <p:sp>
        <p:nvSpPr>
          <p:cNvPr id="4" name="Slide Number Placeholder 3">
            <a:extLst>
              <a:ext uri="{FF2B5EF4-FFF2-40B4-BE49-F238E27FC236}">
                <a16:creationId xmlns:a16="http://schemas.microsoft.com/office/drawing/2014/main" id="{682E0F7A-83C3-441D-30F5-4070DA556088}"/>
              </a:ext>
            </a:extLst>
          </p:cNvPr>
          <p:cNvSpPr>
            <a:spLocks noGrp="1"/>
          </p:cNvSpPr>
          <p:nvPr>
            <p:ph type="sldNum" sz="quarter" idx="12"/>
          </p:nvPr>
        </p:nvSpPr>
        <p:spPr/>
        <p:txBody>
          <a:bodyPr/>
          <a:lstStyle/>
          <a:p>
            <a:fld id="{B9AA8E4F-4E37-A645-924F-A3490AA4C4C1}" type="slidenum">
              <a:rPr lang="en-US" smtClean="0"/>
              <a:t>4</a:t>
            </a:fld>
            <a:endParaRPr lang="en-US"/>
          </a:p>
        </p:txBody>
      </p:sp>
      <p:sp>
        <p:nvSpPr>
          <p:cNvPr id="46" name="TextBox 45">
            <a:extLst>
              <a:ext uri="{FF2B5EF4-FFF2-40B4-BE49-F238E27FC236}">
                <a16:creationId xmlns:a16="http://schemas.microsoft.com/office/drawing/2014/main" id="{65B4FB73-9D3D-77F0-95EC-253182660AFA}"/>
              </a:ext>
            </a:extLst>
          </p:cNvPr>
          <p:cNvSpPr txBox="1"/>
          <p:nvPr/>
        </p:nvSpPr>
        <p:spPr>
          <a:xfrm>
            <a:off x="1935855" y="3007207"/>
            <a:ext cx="2731374" cy="646331"/>
          </a:xfrm>
          <a:prstGeom prst="rect">
            <a:avLst/>
          </a:prstGeom>
          <a:noFill/>
        </p:spPr>
        <p:txBody>
          <a:bodyPr wrap="square" rtlCol="0">
            <a:spAutoFit/>
          </a:bodyPr>
          <a:lstStyle/>
          <a:p>
            <a:pPr algn="ctr"/>
            <a:r>
              <a:rPr lang="en-US" dirty="0">
                <a:latin typeface="Avenir Light" panose="020B0402020203020204" pitchFamily="34" charset="77"/>
              </a:rPr>
              <a:t>Continuous wake word detection</a:t>
            </a:r>
          </a:p>
        </p:txBody>
      </p:sp>
      <p:pic>
        <p:nvPicPr>
          <p:cNvPr id="49" name="Picture 2" descr="CEO Behind Amazon Alexa-Enabled Wearable: Why Smart Glasses Have Failed so  Far - TheStreet">
            <a:extLst>
              <a:ext uri="{FF2B5EF4-FFF2-40B4-BE49-F238E27FC236}">
                <a16:creationId xmlns:a16="http://schemas.microsoft.com/office/drawing/2014/main" id="{0DA6B5D1-966D-FA13-2C6C-67FA374BA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1656" y="1443149"/>
            <a:ext cx="1470301" cy="1470301"/>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47D6DFC7-BDF0-2170-C022-1062B6B6002D}"/>
              </a:ext>
            </a:extLst>
          </p:cNvPr>
          <p:cNvSpPr txBox="1"/>
          <p:nvPr/>
        </p:nvSpPr>
        <p:spPr>
          <a:xfrm>
            <a:off x="1761656" y="2698006"/>
            <a:ext cx="715260" cy="215444"/>
          </a:xfrm>
          <a:prstGeom prst="rect">
            <a:avLst/>
          </a:prstGeom>
          <a:noFill/>
        </p:spPr>
        <p:txBody>
          <a:bodyPr wrap="none" rtlCol="0">
            <a:spAutoFit/>
          </a:bodyPr>
          <a:lstStyle/>
          <a:p>
            <a:pPr algn="l"/>
            <a:r>
              <a:rPr lang="en-US" sz="800" dirty="0">
                <a:solidFill>
                  <a:schemeClr val="bg1"/>
                </a:solidFill>
                <a:latin typeface="Avenir Light" panose="020B0402020203020204" pitchFamily="34" charset="77"/>
              </a:rPr>
              <a:t>@TheStreet</a:t>
            </a:r>
          </a:p>
        </p:txBody>
      </p:sp>
      <p:pic>
        <p:nvPicPr>
          <p:cNvPr id="51" name="Picture 4" descr="Talk to the wrist: Alexa is the best smartwatch assistant | Digital Trends">
            <a:extLst>
              <a:ext uri="{FF2B5EF4-FFF2-40B4-BE49-F238E27FC236}">
                <a16:creationId xmlns:a16="http://schemas.microsoft.com/office/drawing/2014/main" id="{7002B772-2A2A-B183-6F1D-8684CA5E68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467" r="13867"/>
          <a:stretch/>
        </p:blipFill>
        <p:spPr bwMode="auto">
          <a:xfrm>
            <a:off x="3371309" y="1446518"/>
            <a:ext cx="1470301" cy="147030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307D0B90-9032-4974-D1DA-B02026921C27}"/>
              </a:ext>
            </a:extLst>
          </p:cNvPr>
          <p:cNvSpPr txBox="1"/>
          <p:nvPr/>
        </p:nvSpPr>
        <p:spPr>
          <a:xfrm>
            <a:off x="3301542" y="2723761"/>
            <a:ext cx="877163" cy="215444"/>
          </a:xfrm>
          <a:prstGeom prst="rect">
            <a:avLst/>
          </a:prstGeom>
          <a:noFill/>
        </p:spPr>
        <p:txBody>
          <a:bodyPr wrap="none" rtlCol="0">
            <a:spAutoFit/>
          </a:bodyPr>
          <a:lstStyle/>
          <a:p>
            <a:pPr algn="l"/>
            <a:r>
              <a:rPr lang="en-US" sz="800" dirty="0">
                <a:solidFill>
                  <a:schemeClr val="bg1"/>
                </a:solidFill>
                <a:latin typeface="Avenir Light" panose="020B0402020203020204" pitchFamily="34" charset="77"/>
              </a:rPr>
              <a:t>@</a:t>
            </a:r>
            <a:r>
              <a:rPr lang="en-US" sz="800" dirty="0" err="1">
                <a:solidFill>
                  <a:schemeClr val="bg1"/>
                </a:solidFill>
                <a:latin typeface="Avenir Light" panose="020B0402020203020204" pitchFamily="34" charset="77"/>
              </a:rPr>
              <a:t>DigitalTrends</a:t>
            </a:r>
            <a:endParaRPr lang="en-US" sz="800" dirty="0">
              <a:solidFill>
                <a:schemeClr val="bg1"/>
              </a:solidFill>
              <a:latin typeface="Avenir Light" panose="020B0402020203020204" pitchFamily="34" charset="77"/>
            </a:endParaRPr>
          </a:p>
        </p:txBody>
      </p:sp>
      <p:sp>
        <p:nvSpPr>
          <p:cNvPr id="5" name="Rectangle 4">
            <a:extLst>
              <a:ext uri="{FF2B5EF4-FFF2-40B4-BE49-F238E27FC236}">
                <a16:creationId xmlns:a16="http://schemas.microsoft.com/office/drawing/2014/main" id="{2020D76B-BB76-DFCF-0028-17B7716951E2}"/>
              </a:ext>
            </a:extLst>
          </p:cNvPr>
          <p:cNvSpPr/>
          <p:nvPr/>
        </p:nvSpPr>
        <p:spPr>
          <a:xfrm>
            <a:off x="0" y="602673"/>
            <a:ext cx="12192000" cy="124692"/>
          </a:xfrm>
          <a:prstGeom prst="rect">
            <a:avLst/>
          </a:prstGeom>
          <a:solidFill>
            <a:srgbClr val="7030A0">
              <a:alpha val="6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1798955-53C3-94B6-7849-918C85A759C5}"/>
              </a:ext>
            </a:extLst>
          </p:cNvPr>
          <p:cNvSpPr txBox="1"/>
          <p:nvPr/>
        </p:nvSpPr>
        <p:spPr>
          <a:xfrm>
            <a:off x="714695" y="119041"/>
            <a:ext cx="1406667" cy="400110"/>
          </a:xfrm>
          <a:prstGeom prst="rect">
            <a:avLst/>
          </a:prstGeom>
          <a:noFill/>
        </p:spPr>
        <p:txBody>
          <a:bodyPr wrap="none" rtlCol="0">
            <a:spAutoFit/>
          </a:bodyPr>
          <a:lstStyle/>
          <a:p>
            <a:pPr algn="l"/>
            <a:r>
              <a:rPr lang="en-US" sz="2000" b="1" dirty="0">
                <a:solidFill>
                  <a:schemeClr val="accent2">
                    <a:lumMod val="75000"/>
                  </a:schemeClr>
                </a:solidFill>
                <a:latin typeface="Avenir Light" panose="020B0402020203020204" pitchFamily="34" charset="77"/>
              </a:rPr>
              <a:t>Motivation</a:t>
            </a:r>
          </a:p>
        </p:txBody>
      </p:sp>
      <p:sp>
        <p:nvSpPr>
          <p:cNvPr id="13" name="TextBox 12">
            <a:extLst>
              <a:ext uri="{FF2B5EF4-FFF2-40B4-BE49-F238E27FC236}">
                <a16:creationId xmlns:a16="http://schemas.microsoft.com/office/drawing/2014/main" id="{9445C88E-10E6-56F0-2D41-0BBF01348DE8}"/>
              </a:ext>
            </a:extLst>
          </p:cNvPr>
          <p:cNvSpPr txBox="1"/>
          <p:nvPr/>
        </p:nvSpPr>
        <p:spPr>
          <a:xfrm>
            <a:off x="2978123" y="119041"/>
            <a:ext cx="596125" cy="369332"/>
          </a:xfrm>
          <a:prstGeom prst="rect">
            <a:avLst/>
          </a:prstGeom>
          <a:noFill/>
        </p:spPr>
        <p:txBody>
          <a:bodyPr wrap="none" rtlCol="0">
            <a:spAutoFit/>
          </a:bodyPr>
          <a:lstStyle/>
          <a:p>
            <a:pPr algn="l"/>
            <a:r>
              <a:rPr lang="en-US" dirty="0">
                <a:latin typeface="Avenir Light" panose="020B0402020203020204" pitchFamily="34" charset="77"/>
              </a:rPr>
              <a:t>Lyra</a:t>
            </a:r>
          </a:p>
        </p:txBody>
      </p:sp>
      <p:sp>
        <p:nvSpPr>
          <p:cNvPr id="14" name="TextBox 13">
            <a:extLst>
              <a:ext uri="{FF2B5EF4-FFF2-40B4-BE49-F238E27FC236}">
                <a16:creationId xmlns:a16="http://schemas.microsoft.com/office/drawing/2014/main" id="{05F154A9-419C-5C65-3B49-DA3181FA4CE3}"/>
              </a:ext>
            </a:extLst>
          </p:cNvPr>
          <p:cNvSpPr txBox="1"/>
          <p:nvPr/>
        </p:nvSpPr>
        <p:spPr>
          <a:xfrm>
            <a:off x="4516178" y="119041"/>
            <a:ext cx="1784719" cy="369332"/>
          </a:xfrm>
          <a:prstGeom prst="rect">
            <a:avLst/>
          </a:prstGeom>
          <a:noFill/>
        </p:spPr>
        <p:txBody>
          <a:bodyPr wrap="none" rtlCol="0">
            <a:spAutoFit/>
          </a:bodyPr>
          <a:lstStyle/>
          <a:p>
            <a:pPr algn="l"/>
            <a:r>
              <a:rPr lang="en-US" dirty="0">
                <a:latin typeface="Avenir Light" panose="020B0402020203020204" pitchFamily="34" charset="77"/>
              </a:rPr>
              <a:t>Structural filters</a:t>
            </a:r>
          </a:p>
        </p:txBody>
      </p:sp>
      <p:sp>
        <p:nvSpPr>
          <p:cNvPr id="15" name="TextBox 14">
            <a:extLst>
              <a:ext uri="{FF2B5EF4-FFF2-40B4-BE49-F238E27FC236}">
                <a16:creationId xmlns:a16="http://schemas.microsoft.com/office/drawing/2014/main" id="{2EAA56EF-D710-34FD-5AC0-6F502C216315}"/>
              </a:ext>
            </a:extLst>
          </p:cNvPr>
          <p:cNvSpPr txBox="1"/>
          <p:nvPr/>
        </p:nvSpPr>
        <p:spPr>
          <a:xfrm>
            <a:off x="7242826" y="119041"/>
            <a:ext cx="1819985" cy="369332"/>
          </a:xfrm>
          <a:prstGeom prst="rect">
            <a:avLst/>
          </a:prstGeom>
          <a:noFill/>
        </p:spPr>
        <p:txBody>
          <a:bodyPr wrap="none" rtlCol="0">
            <a:spAutoFit/>
          </a:bodyPr>
          <a:lstStyle/>
          <a:p>
            <a:pPr algn="l"/>
            <a:r>
              <a:rPr lang="en-US" dirty="0">
                <a:latin typeface="Avenir Light" panose="020B0402020203020204" pitchFamily="34" charset="77"/>
              </a:rPr>
              <a:t>Feasibility study</a:t>
            </a:r>
          </a:p>
        </p:txBody>
      </p:sp>
      <p:sp>
        <p:nvSpPr>
          <p:cNvPr id="16" name="Rectangle 15">
            <a:extLst>
              <a:ext uri="{FF2B5EF4-FFF2-40B4-BE49-F238E27FC236}">
                <a16:creationId xmlns:a16="http://schemas.microsoft.com/office/drawing/2014/main" id="{B2BEBB3B-A8D3-E175-B83D-AF955AD2B107}"/>
              </a:ext>
            </a:extLst>
          </p:cNvPr>
          <p:cNvSpPr/>
          <p:nvPr/>
        </p:nvSpPr>
        <p:spPr>
          <a:xfrm>
            <a:off x="374073" y="561687"/>
            <a:ext cx="2036193" cy="81971"/>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FF621DD-D771-5063-02DF-706B8827099D}"/>
              </a:ext>
            </a:extLst>
          </p:cNvPr>
          <p:cNvSpPr txBox="1"/>
          <p:nvPr/>
        </p:nvSpPr>
        <p:spPr>
          <a:xfrm>
            <a:off x="10004740" y="119041"/>
            <a:ext cx="1393971" cy="369332"/>
          </a:xfrm>
          <a:prstGeom prst="rect">
            <a:avLst/>
          </a:prstGeom>
          <a:noFill/>
        </p:spPr>
        <p:txBody>
          <a:bodyPr wrap="none" rtlCol="0">
            <a:spAutoFit/>
          </a:bodyPr>
          <a:lstStyle/>
          <a:p>
            <a:pPr algn="l"/>
            <a:r>
              <a:rPr lang="en-US" dirty="0">
                <a:latin typeface="Avenir Light" panose="020B0402020203020204" pitchFamily="34" charset="77"/>
              </a:rPr>
              <a:t>Future work</a:t>
            </a:r>
          </a:p>
        </p:txBody>
      </p:sp>
      <p:sp>
        <p:nvSpPr>
          <p:cNvPr id="18" name="TextBox 17">
            <a:extLst>
              <a:ext uri="{FF2B5EF4-FFF2-40B4-BE49-F238E27FC236}">
                <a16:creationId xmlns:a16="http://schemas.microsoft.com/office/drawing/2014/main" id="{9F86B8D0-5829-58F2-16BD-9846A81C77C0}"/>
              </a:ext>
            </a:extLst>
          </p:cNvPr>
          <p:cNvSpPr txBox="1"/>
          <p:nvPr/>
        </p:nvSpPr>
        <p:spPr>
          <a:xfrm>
            <a:off x="10004740" y="119041"/>
            <a:ext cx="1327608" cy="369332"/>
          </a:xfrm>
          <a:prstGeom prst="rect">
            <a:avLst/>
          </a:prstGeom>
          <a:solidFill>
            <a:schemeClr val="bg1"/>
          </a:solidFill>
        </p:spPr>
        <p:txBody>
          <a:bodyPr wrap="none" rtlCol="0">
            <a:spAutoFit/>
          </a:bodyPr>
          <a:lstStyle/>
          <a:p>
            <a:pPr algn="l"/>
            <a:r>
              <a:rPr lang="en-US" dirty="0">
                <a:latin typeface="Avenir Light" panose="020B0402020203020204" pitchFamily="34" charset="77"/>
              </a:rPr>
              <a:t>Conclusion</a:t>
            </a:r>
          </a:p>
        </p:txBody>
      </p:sp>
    </p:spTree>
    <p:extLst>
      <p:ext uri="{BB962C8B-B14F-4D97-AF65-F5344CB8AC3E}">
        <p14:creationId xmlns:p14="http://schemas.microsoft.com/office/powerpoint/2010/main" val="1338692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1EC50DF-7E6A-0138-A8AB-8B791F7D60FC}"/>
              </a:ext>
            </a:extLst>
          </p:cNvPr>
          <p:cNvSpPr txBox="1"/>
          <p:nvPr/>
        </p:nvSpPr>
        <p:spPr>
          <a:xfrm>
            <a:off x="272980" y="1794668"/>
            <a:ext cx="11646038" cy="400110"/>
          </a:xfrm>
          <a:prstGeom prst="rect">
            <a:avLst/>
          </a:prstGeom>
          <a:noFill/>
        </p:spPr>
        <p:txBody>
          <a:bodyPr wrap="square" rtlCol="0">
            <a:spAutoFit/>
          </a:bodyPr>
          <a:lstStyle/>
          <a:p>
            <a:pPr algn="ctr"/>
            <a:r>
              <a:rPr lang="en-US" sz="2000" b="1" dirty="0">
                <a:solidFill>
                  <a:schemeClr val="tx1">
                    <a:lumMod val="65000"/>
                    <a:lumOff val="35000"/>
                  </a:schemeClr>
                </a:solidFill>
                <a:latin typeface="Avenir Light" panose="020B0402020203020204" pitchFamily="34" charset="77"/>
                <a:ea typeface="Roboto" panose="02000000000000000000" pitchFamily="2" charset="0"/>
              </a:rPr>
              <a:t>Nakul Garg</a:t>
            </a:r>
            <a:r>
              <a:rPr lang="en-US" sz="2000" dirty="0">
                <a:solidFill>
                  <a:schemeClr val="tx1">
                    <a:lumMod val="65000"/>
                    <a:lumOff val="35000"/>
                  </a:schemeClr>
                </a:solidFill>
                <a:latin typeface="Avenir Light" panose="020B0402020203020204" pitchFamily="34" charset="77"/>
                <a:ea typeface="Roboto" panose="02000000000000000000" pitchFamily="2" charset="0"/>
              </a:rPr>
              <a:t>, Harshvardhan Takawale, Yang Bai, Irtaza Shahid, Nirupam Roy</a:t>
            </a:r>
          </a:p>
        </p:txBody>
      </p:sp>
      <p:pic>
        <p:nvPicPr>
          <p:cNvPr id="6" name="Picture 2" descr="University of Maryland Primary logo">
            <a:extLst>
              <a:ext uri="{FF2B5EF4-FFF2-40B4-BE49-F238E27FC236}">
                <a16:creationId xmlns:a16="http://schemas.microsoft.com/office/drawing/2014/main" id="{2A4578E7-9F87-128C-8AF9-F5013E0B12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2226" y="5785031"/>
            <a:ext cx="3215139" cy="10729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5545207-4502-1AB0-EE20-8E52A1A90AC4}"/>
              </a:ext>
            </a:extLst>
          </p:cNvPr>
          <p:cNvSpPr txBox="1"/>
          <p:nvPr/>
        </p:nvSpPr>
        <p:spPr>
          <a:xfrm>
            <a:off x="517369" y="190903"/>
            <a:ext cx="11157260" cy="1569660"/>
          </a:xfrm>
          <a:prstGeom prst="rect">
            <a:avLst/>
          </a:prstGeom>
          <a:noFill/>
        </p:spPr>
        <p:txBody>
          <a:bodyPr wrap="square" rtlCol="0">
            <a:spAutoFit/>
          </a:bodyPr>
          <a:lstStyle/>
          <a:p>
            <a:pPr algn="ctr"/>
            <a:r>
              <a:rPr lang="en-US" sz="4800" b="1" dirty="0">
                <a:solidFill>
                  <a:schemeClr val="tx1">
                    <a:lumMod val="65000"/>
                    <a:lumOff val="35000"/>
                  </a:schemeClr>
                </a:solidFill>
                <a:latin typeface="Avenir Light" panose="020B0402020203020204" pitchFamily="34" charset="77"/>
                <a:ea typeface="Roboto" panose="02000000000000000000" pitchFamily="2" charset="0"/>
              </a:rPr>
              <a:t>Structure Assisted Spectrum Sensing for Low-power Acoustic Event Detection</a:t>
            </a:r>
          </a:p>
        </p:txBody>
      </p:sp>
      <p:pic>
        <p:nvPicPr>
          <p:cNvPr id="22530" name="Picture 2" descr="iCoSMoS">
            <a:extLst>
              <a:ext uri="{FF2B5EF4-FFF2-40B4-BE49-F238E27FC236}">
                <a16:creationId xmlns:a16="http://schemas.microsoft.com/office/drawing/2014/main" id="{B02FA76E-ECEE-66DE-8EBE-A00A72B6BB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980" y="5899040"/>
            <a:ext cx="2712217" cy="7520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F102A7F-BA8F-16F3-58F5-E33158B513DA}"/>
              </a:ext>
            </a:extLst>
          </p:cNvPr>
          <p:cNvPicPr>
            <a:picLocks noChangeAspect="1"/>
          </p:cNvPicPr>
          <p:nvPr/>
        </p:nvPicPr>
        <p:blipFill>
          <a:blip r:embed="rId5"/>
          <a:stretch>
            <a:fillRect/>
          </a:stretch>
        </p:blipFill>
        <p:spPr>
          <a:xfrm>
            <a:off x="5046688" y="2555015"/>
            <a:ext cx="2098624" cy="2108208"/>
          </a:xfrm>
          <a:prstGeom prst="rect">
            <a:avLst/>
          </a:prstGeom>
        </p:spPr>
      </p:pic>
      <p:sp>
        <p:nvSpPr>
          <p:cNvPr id="5" name="TextBox 4">
            <a:extLst>
              <a:ext uri="{FF2B5EF4-FFF2-40B4-BE49-F238E27FC236}">
                <a16:creationId xmlns:a16="http://schemas.microsoft.com/office/drawing/2014/main" id="{D9B77D60-C7F6-BF70-13C3-084C8AC4854F}"/>
              </a:ext>
            </a:extLst>
          </p:cNvPr>
          <p:cNvSpPr txBox="1"/>
          <p:nvPr/>
        </p:nvSpPr>
        <p:spPr>
          <a:xfrm>
            <a:off x="4328303" y="4616635"/>
            <a:ext cx="3535391" cy="646331"/>
          </a:xfrm>
          <a:prstGeom prst="rect">
            <a:avLst/>
          </a:prstGeom>
          <a:noFill/>
        </p:spPr>
        <p:txBody>
          <a:bodyPr wrap="none" rtlCol="0">
            <a:spAutoFit/>
          </a:bodyPr>
          <a:lstStyle/>
          <a:p>
            <a:pPr algn="ctr"/>
            <a:r>
              <a:rPr lang="en-US" dirty="0">
                <a:latin typeface="Avenir Light" panose="020B0402020203020204" pitchFamily="34" charset="77"/>
              </a:rPr>
              <a:t>Visit our website for more details</a:t>
            </a:r>
          </a:p>
          <a:p>
            <a:pPr algn="ctr"/>
            <a:r>
              <a:rPr lang="en-US" dirty="0">
                <a:latin typeface="Avenir Light" panose="020B0402020203020204" pitchFamily="34" charset="77"/>
                <a:hlinkClick r:id="rId6"/>
              </a:rPr>
              <a:t>http://icosmos.cs.umd.edu</a:t>
            </a:r>
            <a:endParaRPr lang="en-US" dirty="0">
              <a:latin typeface="Avenir Light" panose="020B0402020203020204" pitchFamily="34" charset="77"/>
            </a:endParaRPr>
          </a:p>
        </p:txBody>
      </p:sp>
      <p:sp>
        <p:nvSpPr>
          <p:cNvPr id="2" name="Date Placeholder 1">
            <a:extLst>
              <a:ext uri="{FF2B5EF4-FFF2-40B4-BE49-F238E27FC236}">
                <a16:creationId xmlns:a16="http://schemas.microsoft.com/office/drawing/2014/main" id="{429340DE-3983-12F4-0326-A1A5293D2184}"/>
              </a:ext>
            </a:extLst>
          </p:cNvPr>
          <p:cNvSpPr>
            <a:spLocks noGrp="1"/>
          </p:cNvSpPr>
          <p:nvPr>
            <p:ph type="dt" sz="half" idx="10"/>
          </p:nvPr>
        </p:nvSpPr>
        <p:spPr/>
        <p:txBody>
          <a:bodyPr/>
          <a:lstStyle/>
          <a:p>
            <a:fld id="{C0BB7104-4489-FE47-823D-D12B2188CF62}" type="datetime1">
              <a:rPr lang="en-US" smtClean="0"/>
              <a:t>5/10/23</a:t>
            </a:fld>
            <a:endParaRPr lang="en-US"/>
          </a:p>
        </p:txBody>
      </p:sp>
      <p:sp>
        <p:nvSpPr>
          <p:cNvPr id="7" name="Slide Number Placeholder 6">
            <a:extLst>
              <a:ext uri="{FF2B5EF4-FFF2-40B4-BE49-F238E27FC236}">
                <a16:creationId xmlns:a16="http://schemas.microsoft.com/office/drawing/2014/main" id="{E6EEC704-4888-DBB4-4D20-367E9B6A927E}"/>
              </a:ext>
            </a:extLst>
          </p:cNvPr>
          <p:cNvSpPr>
            <a:spLocks noGrp="1"/>
          </p:cNvSpPr>
          <p:nvPr>
            <p:ph type="sldNum" sz="quarter" idx="12"/>
          </p:nvPr>
        </p:nvSpPr>
        <p:spPr/>
        <p:txBody>
          <a:bodyPr/>
          <a:lstStyle/>
          <a:p>
            <a:fld id="{B9AA8E4F-4E37-A645-924F-A3490AA4C4C1}" type="slidenum">
              <a:rPr lang="en-US" smtClean="0"/>
              <a:t>40</a:t>
            </a:fld>
            <a:endParaRPr lang="en-US"/>
          </a:p>
        </p:txBody>
      </p:sp>
    </p:spTree>
    <p:extLst>
      <p:ext uri="{BB962C8B-B14F-4D97-AF65-F5344CB8AC3E}">
        <p14:creationId xmlns:p14="http://schemas.microsoft.com/office/powerpoint/2010/main" val="1042283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5DA350C-7BE1-278B-6250-A3BCBCC71FB0}"/>
              </a:ext>
            </a:extLst>
          </p:cNvPr>
          <p:cNvSpPr>
            <a:spLocks noGrp="1"/>
          </p:cNvSpPr>
          <p:nvPr>
            <p:ph type="dt" sz="half" idx="10"/>
          </p:nvPr>
        </p:nvSpPr>
        <p:spPr/>
        <p:txBody>
          <a:bodyPr/>
          <a:lstStyle/>
          <a:p>
            <a:fld id="{4C9EE5FE-3318-3B46-BF32-3BC2E9EDB530}" type="datetime1">
              <a:rPr lang="en-US" smtClean="0"/>
              <a:t>5/10/23</a:t>
            </a:fld>
            <a:endParaRPr lang="en-US"/>
          </a:p>
        </p:txBody>
      </p:sp>
      <p:sp>
        <p:nvSpPr>
          <p:cNvPr id="4" name="Slide Number Placeholder 3">
            <a:extLst>
              <a:ext uri="{FF2B5EF4-FFF2-40B4-BE49-F238E27FC236}">
                <a16:creationId xmlns:a16="http://schemas.microsoft.com/office/drawing/2014/main" id="{682E0F7A-83C3-441D-30F5-4070DA556088}"/>
              </a:ext>
            </a:extLst>
          </p:cNvPr>
          <p:cNvSpPr>
            <a:spLocks noGrp="1"/>
          </p:cNvSpPr>
          <p:nvPr>
            <p:ph type="sldNum" sz="quarter" idx="12"/>
          </p:nvPr>
        </p:nvSpPr>
        <p:spPr/>
        <p:txBody>
          <a:bodyPr/>
          <a:lstStyle/>
          <a:p>
            <a:fld id="{B9AA8E4F-4E37-A645-924F-A3490AA4C4C1}" type="slidenum">
              <a:rPr lang="en-US" smtClean="0"/>
              <a:t>5</a:t>
            </a:fld>
            <a:endParaRPr lang="en-US"/>
          </a:p>
        </p:txBody>
      </p:sp>
      <p:sp>
        <p:nvSpPr>
          <p:cNvPr id="45" name="TextBox 44">
            <a:extLst>
              <a:ext uri="{FF2B5EF4-FFF2-40B4-BE49-F238E27FC236}">
                <a16:creationId xmlns:a16="http://schemas.microsoft.com/office/drawing/2014/main" id="{DB2753C5-612F-1F7E-D6A0-9C2F1187CDB9}"/>
              </a:ext>
            </a:extLst>
          </p:cNvPr>
          <p:cNvSpPr txBox="1"/>
          <p:nvPr/>
        </p:nvSpPr>
        <p:spPr>
          <a:xfrm>
            <a:off x="6593385" y="2924555"/>
            <a:ext cx="4253948" cy="646331"/>
          </a:xfrm>
          <a:prstGeom prst="rect">
            <a:avLst/>
          </a:prstGeom>
          <a:noFill/>
        </p:spPr>
        <p:txBody>
          <a:bodyPr wrap="square" rtlCol="0">
            <a:spAutoFit/>
          </a:bodyPr>
          <a:lstStyle/>
          <a:p>
            <a:pPr algn="ctr"/>
            <a:r>
              <a:rPr lang="en-US" dirty="0">
                <a:latin typeface="Avenir Light" panose="020B0402020203020204" pitchFamily="34" charset="77"/>
              </a:rPr>
              <a:t>Sensing in large areas and remote locations like farms, forests</a:t>
            </a:r>
          </a:p>
        </p:txBody>
      </p:sp>
      <p:sp>
        <p:nvSpPr>
          <p:cNvPr id="46" name="TextBox 45">
            <a:extLst>
              <a:ext uri="{FF2B5EF4-FFF2-40B4-BE49-F238E27FC236}">
                <a16:creationId xmlns:a16="http://schemas.microsoft.com/office/drawing/2014/main" id="{65B4FB73-9D3D-77F0-95EC-253182660AFA}"/>
              </a:ext>
            </a:extLst>
          </p:cNvPr>
          <p:cNvSpPr txBox="1"/>
          <p:nvPr/>
        </p:nvSpPr>
        <p:spPr>
          <a:xfrm>
            <a:off x="1935855" y="3007207"/>
            <a:ext cx="2731374" cy="646331"/>
          </a:xfrm>
          <a:prstGeom prst="rect">
            <a:avLst/>
          </a:prstGeom>
          <a:noFill/>
        </p:spPr>
        <p:txBody>
          <a:bodyPr wrap="square" rtlCol="0">
            <a:spAutoFit/>
          </a:bodyPr>
          <a:lstStyle/>
          <a:p>
            <a:pPr algn="ctr"/>
            <a:r>
              <a:rPr lang="en-US" dirty="0">
                <a:latin typeface="Avenir Light" panose="020B0402020203020204" pitchFamily="34" charset="77"/>
              </a:rPr>
              <a:t>Continuous wake word detection</a:t>
            </a:r>
          </a:p>
        </p:txBody>
      </p:sp>
      <p:pic>
        <p:nvPicPr>
          <p:cNvPr id="49" name="Picture 2" descr="CEO Behind Amazon Alexa-Enabled Wearable: Why Smart Glasses Have Failed so  Far - TheStreet">
            <a:extLst>
              <a:ext uri="{FF2B5EF4-FFF2-40B4-BE49-F238E27FC236}">
                <a16:creationId xmlns:a16="http://schemas.microsoft.com/office/drawing/2014/main" id="{0DA6B5D1-966D-FA13-2C6C-67FA374BA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1656" y="1443149"/>
            <a:ext cx="1470301" cy="1470301"/>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47D6DFC7-BDF0-2170-C022-1062B6B6002D}"/>
              </a:ext>
            </a:extLst>
          </p:cNvPr>
          <p:cNvSpPr txBox="1"/>
          <p:nvPr/>
        </p:nvSpPr>
        <p:spPr>
          <a:xfrm>
            <a:off x="1761656" y="2698006"/>
            <a:ext cx="715260" cy="215444"/>
          </a:xfrm>
          <a:prstGeom prst="rect">
            <a:avLst/>
          </a:prstGeom>
          <a:noFill/>
        </p:spPr>
        <p:txBody>
          <a:bodyPr wrap="none" rtlCol="0">
            <a:spAutoFit/>
          </a:bodyPr>
          <a:lstStyle/>
          <a:p>
            <a:pPr algn="l"/>
            <a:r>
              <a:rPr lang="en-US" sz="800" dirty="0">
                <a:solidFill>
                  <a:schemeClr val="bg1"/>
                </a:solidFill>
                <a:latin typeface="Avenir Light" panose="020B0402020203020204" pitchFamily="34" charset="77"/>
              </a:rPr>
              <a:t>@TheStreet</a:t>
            </a:r>
          </a:p>
        </p:txBody>
      </p:sp>
      <p:pic>
        <p:nvPicPr>
          <p:cNvPr id="51" name="Picture 4" descr="Talk to the wrist: Alexa is the best smartwatch assistant | Digital Trends">
            <a:extLst>
              <a:ext uri="{FF2B5EF4-FFF2-40B4-BE49-F238E27FC236}">
                <a16:creationId xmlns:a16="http://schemas.microsoft.com/office/drawing/2014/main" id="{7002B772-2A2A-B183-6F1D-8684CA5E68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467" r="13867"/>
          <a:stretch/>
        </p:blipFill>
        <p:spPr bwMode="auto">
          <a:xfrm>
            <a:off x="3371309" y="1446518"/>
            <a:ext cx="1470301" cy="147030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307D0B90-9032-4974-D1DA-B02026921C27}"/>
              </a:ext>
            </a:extLst>
          </p:cNvPr>
          <p:cNvSpPr txBox="1"/>
          <p:nvPr/>
        </p:nvSpPr>
        <p:spPr>
          <a:xfrm>
            <a:off x="3301542" y="2723761"/>
            <a:ext cx="877163" cy="215444"/>
          </a:xfrm>
          <a:prstGeom prst="rect">
            <a:avLst/>
          </a:prstGeom>
          <a:noFill/>
        </p:spPr>
        <p:txBody>
          <a:bodyPr wrap="none" rtlCol="0">
            <a:spAutoFit/>
          </a:bodyPr>
          <a:lstStyle/>
          <a:p>
            <a:pPr algn="l"/>
            <a:r>
              <a:rPr lang="en-US" sz="800" dirty="0">
                <a:solidFill>
                  <a:schemeClr val="bg1"/>
                </a:solidFill>
                <a:latin typeface="Avenir Light" panose="020B0402020203020204" pitchFamily="34" charset="77"/>
              </a:rPr>
              <a:t>@</a:t>
            </a:r>
            <a:r>
              <a:rPr lang="en-US" sz="800" dirty="0" err="1">
                <a:solidFill>
                  <a:schemeClr val="bg1"/>
                </a:solidFill>
                <a:latin typeface="Avenir Light" panose="020B0402020203020204" pitchFamily="34" charset="77"/>
              </a:rPr>
              <a:t>DigitalTrends</a:t>
            </a:r>
            <a:endParaRPr lang="en-US" sz="800" dirty="0">
              <a:solidFill>
                <a:schemeClr val="bg1"/>
              </a:solidFill>
              <a:latin typeface="Avenir Light" panose="020B0402020203020204" pitchFamily="34" charset="77"/>
            </a:endParaRPr>
          </a:p>
        </p:txBody>
      </p:sp>
      <p:pic>
        <p:nvPicPr>
          <p:cNvPr id="53" name="Picture 6" descr="Saudi Arabia buying up farmland in US Southwest">
            <a:extLst>
              <a:ext uri="{FF2B5EF4-FFF2-40B4-BE49-F238E27FC236}">
                <a16:creationId xmlns:a16="http://schemas.microsoft.com/office/drawing/2014/main" id="{30076731-0E59-98E9-C8C3-0D1458E08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9958" y="1419888"/>
            <a:ext cx="2100401" cy="13998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8" descr="NASA grant funds UMaine remote sensing research for large-scale forest  health assessment - UMaine News - University of Maine">
            <a:extLst>
              <a:ext uri="{FF2B5EF4-FFF2-40B4-BE49-F238E27FC236}">
                <a16:creationId xmlns:a16="http://schemas.microsoft.com/office/drawing/2014/main" id="{8D045DBF-CF49-B470-5613-B542D236D1D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4467"/>
          <a:stretch/>
        </p:blipFill>
        <p:spPr bwMode="auto">
          <a:xfrm>
            <a:off x="8834070" y="1419889"/>
            <a:ext cx="2118319" cy="13998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6A8CA9B-041A-3FE8-2AF9-638940EECC98}"/>
              </a:ext>
            </a:extLst>
          </p:cNvPr>
          <p:cNvSpPr/>
          <p:nvPr/>
        </p:nvSpPr>
        <p:spPr>
          <a:xfrm>
            <a:off x="0" y="602673"/>
            <a:ext cx="12192000" cy="124692"/>
          </a:xfrm>
          <a:prstGeom prst="rect">
            <a:avLst/>
          </a:prstGeom>
          <a:solidFill>
            <a:srgbClr val="7030A0">
              <a:alpha val="6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5CC9CA6-55AD-D39F-29F5-DED4E09367C4}"/>
              </a:ext>
            </a:extLst>
          </p:cNvPr>
          <p:cNvSpPr txBox="1"/>
          <p:nvPr/>
        </p:nvSpPr>
        <p:spPr>
          <a:xfrm>
            <a:off x="714695" y="119041"/>
            <a:ext cx="1406667" cy="400110"/>
          </a:xfrm>
          <a:prstGeom prst="rect">
            <a:avLst/>
          </a:prstGeom>
          <a:noFill/>
        </p:spPr>
        <p:txBody>
          <a:bodyPr wrap="none" rtlCol="0">
            <a:spAutoFit/>
          </a:bodyPr>
          <a:lstStyle/>
          <a:p>
            <a:pPr algn="l"/>
            <a:r>
              <a:rPr lang="en-US" sz="2000" b="1" dirty="0">
                <a:solidFill>
                  <a:schemeClr val="accent2">
                    <a:lumMod val="75000"/>
                  </a:schemeClr>
                </a:solidFill>
                <a:latin typeface="Avenir Light" panose="020B0402020203020204" pitchFamily="34" charset="77"/>
              </a:rPr>
              <a:t>Motivation</a:t>
            </a:r>
          </a:p>
        </p:txBody>
      </p:sp>
      <p:sp>
        <p:nvSpPr>
          <p:cNvPr id="13" name="TextBox 12">
            <a:extLst>
              <a:ext uri="{FF2B5EF4-FFF2-40B4-BE49-F238E27FC236}">
                <a16:creationId xmlns:a16="http://schemas.microsoft.com/office/drawing/2014/main" id="{828DD8DA-1601-83BF-52AD-9199DB40F54C}"/>
              </a:ext>
            </a:extLst>
          </p:cNvPr>
          <p:cNvSpPr txBox="1"/>
          <p:nvPr/>
        </p:nvSpPr>
        <p:spPr>
          <a:xfrm>
            <a:off x="2978123" y="119041"/>
            <a:ext cx="596125" cy="369332"/>
          </a:xfrm>
          <a:prstGeom prst="rect">
            <a:avLst/>
          </a:prstGeom>
          <a:noFill/>
        </p:spPr>
        <p:txBody>
          <a:bodyPr wrap="none" rtlCol="0">
            <a:spAutoFit/>
          </a:bodyPr>
          <a:lstStyle/>
          <a:p>
            <a:pPr algn="l"/>
            <a:r>
              <a:rPr lang="en-US" dirty="0">
                <a:latin typeface="Avenir Light" panose="020B0402020203020204" pitchFamily="34" charset="77"/>
              </a:rPr>
              <a:t>Lyra</a:t>
            </a:r>
          </a:p>
        </p:txBody>
      </p:sp>
      <p:sp>
        <p:nvSpPr>
          <p:cNvPr id="14" name="TextBox 13">
            <a:extLst>
              <a:ext uri="{FF2B5EF4-FFF2-40B4-BE49-F238E27FC236}">
                <a16:creationId xmlns:a16="http://schemas.microsoft.com/office/drawing/2014/main" id="{B6DAEC51-3B16-675E-42CB-4FC5D16E883A}"/>
              </a:ext>
            </a:extLst>
          </p:cNvPr>
          <p:cNvSpPr txBox="1"/>
          <p:nvPr/>
        </p:nvSpPr>
        <p:spPr>
          <a:xfrm>
            <a:off x="4516178" y="119041"/>
            <a:ext cx="1784719" cy="369332"/>
          </a:xfrm>
          <a:prstGeom prst="rect">
            <a:avLst/>
          </a:prstGeom>
          <a:noFill/>
        </p:spPr>
        <p:txBody>
          <a:bodyPr wrap="none" rtlCol="0">
            <a:spAutoFit/>
          </a:bodyPr>
          <a:lstStyle/>
          <a:p>
            <a:pPr algn="l"/>
            <a:r>
              <a:rPr lang="en-US" dirty="0">
                <a:latin typeface="Avenir Light" panose="020B0402020203020204" pitchFamily="34" charset="77"/>
              </a:rPr>
              <a:t>Structural filters</a:t>
            </a:r>
          </a:p>
        </p:txBody>
      </p:sp>
      <p:sp>
        <p:nvSpPr>
          <p:cNvPr id="15" name="TextBox 14">
            <a:extLst>
              <a:ext uri="{FF2B5EF4-FFF2-40B4-BE49-F238E27FC236}">
                <a16:creationId xmlns:a16="http://schemas.microsoft.com/office/drawing/2014/main" id="{ACA14AA5-453E-45B8-BFAF-7A671E3E9F32}"/>
              </a:ext>
            </a:extLst>
          </p:cNvPr>
          <p:cNvSpPr txBox="1"/>
          <p:nvPr/>
        </p:nvSpPr>
        <p:spPr>
          <a:xfrm>
            <a:off x="7242826" y="119041"/>
            <a:ext cx="1819985" cy="369332"/>
          </a:xfrm>
          <a:prstGeom prst="rect">
            <a:avLst/>
          </a:prstGeom>
          <a:noFill/>
        </p:spPr>
        <p:txBody>
          <a:bodyPr wrap="none" rtlCol="0">
            <a:spAutoFit/>
          </a:bodyPr>
          <a:lstStyle/>
          <a:p>
            <a:pPr algn="l"/>
            <a:r>
              <a:rPr lang="en-US" dirty="0">
                <a:latin typeface="Avenir Light" panose="020B0402020203020204" pitchFamily="34" charset="77"/>
              </a:rPr>
              <a:t>Feasibility study</a:t>
            </a:r>
          </a:p>
        </p:txBody>
      </p:sp>
      <p:sp>
        <p:nvSpPr>
          <p:cNvPr id="16" name="Rectangle 15">
            <a:extLst>
              <a:ext uri="{FF2B5EF4-FFF2-40B4-BE49-F238E27FC236}">
                <a16:creationId xmlns:a16="http://schemas.microsoft.com/office/drawing/2014/main" id="{6C8CD639-33FF-89B4-302B-323DD12561ED}"/>
              </a:ext>
            </a:extLst>
          </p:cNvPr>
          <p:cNvSpPr/>
          <p:nvPr/>
        </p:nvSpPr>
        <p:spPr>
          <a:xfrm>
            <a:off x="374073" y="561687"/>
            <a:ext cx="2036193" cy="81971"/>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D7BB4CF-2AF1-94D1-E3F3-035546F602AF}"/>
              </a:ext>
            </a:extLst>
          </p:cNvPr>
          <p:cNvSpPr txBox="1"/>
          <p:nvPr/>
        </p:nvSpPr>
        <p:spPr>
          <a:xfrm>
            <a:off x="10004740" y="119041"/>
            <a:ext cx="1393971" cy="369332"/>
          </a:xfrm>
          <a:prstGeom prst="rect">
            <a:avLst/>
          </a:prstGeom>
          <a:noFill/>
        </p:spPr>
        <p:txBody>
          <a:bodyPr wrap="none" rtlCol="0">
            <a:spAutoFit/>
          </a:bodyPr>
          <a:lstStyle/>
          <a:p>
            <a:pPr algn="l"/>
            <a:r>
              <a:rPr lang="en-US" dirty="0">
                <a:latin typeface="Avenir Light" panose="020B0402020203020204" pitchFamily="34" charset="77"/>
              </a:rPr>
              <a:t>Future work</a:t>
            </a:r>
          </a:p>
        </p:txBody>
      </p:sp>
      <p:sp>
        <p:nvSpPr>
          <p:cNvPr id="18" name="TextBox 17">
            <a:extLst>
              <a:ext uri="{FF2B5EF4-FFF2-40B4-BE49-F238E27FC236}">
                <a16:creationId xmlns:a16="http://schemas.microsoft.com/office/drawing/2014/main" id="{980AAB19-F481-C35D-E30A-ED8600C8A888}"/>
              </a:ext>
            </a:extLst>
          </p:cNvPr>
          <p:cNvSpPr txBox="1"/>
          <p:nvPr/>
        </p:nvSpPr>
        <p:spPr>
          <a:xfrm>
            <a:off x="10004740" y="119041"/>
            <a:ext cx="1327608" cy="369332"/>
          </a:xfrm>
          <a:prstGeom prst="rect">
            <a:avLst/>
          </a:prstGeom>
          <a:solidFill>
            <a:schemeClr val="bg1"/>
          </a:solidFill>
        </p:spPr>
        <p:txBody>
          <a:bodyPr wrap="none" rtlCol="0">
            <a:spAutoFit/>
          </a:bodyPr>
          <a:lstStyle/>
          <a:p>
            <a:pPr algn="l"/>
            <a:r>
              <a:rPr lang="en-US" dirty="0">
                <a:latin typeface="Avenir Light" panose="020B0402020203020204" pitchFamily="34" charset="77"/>
              </a:rPr>
              <a:t>Conclusion</a:t>
            </a:r>
          </a:p>
        </p:txBody>
      </p:sp>
    </p:spTree>
    <p:extLst>
      <p:ext uri="{BB962C8B-B14F-4D97-AF65-F5344CB8AC3E}">
        <p14:creationId xmlns:p14="http://schemas.microsoft.com/office/powerpoint/2010/main" val="1574750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5DA350C-7BE1-278B-6250-A3BCBCC71FB0}"/>
              </a:ext>
            </a:extLst>
          </p:cNvPr>
          <p:cNvSpPr>
            <a:spLocks noGrp="1"/>
          </p:cNvSpPr>
          <p:nvPr>
            <p:ph type="dt" sz="half" idx="10"/>
          </p:nvPr>
        </p:nvSpPr>
        <p:spPr/>
        <p:txBody>
          <a:bodyPr/>
          <a:lstStyle/>
          <a:p>
            <a:fld id="{4C9EE5FE-3318-3B46-BF32-3BC2E9EDB530}" type="datetime1">
              <a:rPr lang="en-US" smtClean="0"/>
              <a:t>5/10/23</a:t>
            </a:fld>
            <a:endParaRPr lang="en-US"/>
          </a:p>
        </p:txBody>
      </p:sp>
      <p:sp>
        <p:nvSpPr>
          <p:cNvPr id="4" name="Slide Number Placeholder 3">
            <a:extLst>
              <a:ext uri="{FF2B5EF4-FFF2-40B4-BE49-F238E27FC236}">
                <a16:creationId xmlns:a16="http://schemas.microsoft.com/office/drawing/2014/main" id="{682E0F7A-83C3-441D-30F5-4070DA556088}"/>
              </a:ext>
            </a:extLst>
          </p:cNvPr>
          <p:cNvSpPr>
            <a:spLocks noGrp="1"/>
          </p:cNvSpPr>
          <p:nvPr>
            <p:ph type="sldNum" sz="quarter" idx="12"/>
          </p:nvPr>
        </p:nvSpPr>
        <p:spPr/>
        <p:txBody>
          <a:bodyPr/>
          <a:lstStyle/>
          <a:p>
            <a:fld id="{B9AA8E4F-4E37-A645-924F-A3490AA4C4C1}" type="slidenum">
              <a:rPr lang="en-US" smtClean="0"/>
              <a:t>6</a:t>
            </a:fld>
            <a:endParaRPr lang="en-US"/>
          </a:p>
        </p:txBody>
      </p:sp>
      <p:sp>
        <p:nvSpPr>
          <p:cNvPr id="45" name="TextBox 44">
            <a:extLst>
              <a:ext uri="{FF2B5EF4-FFF2-40B4-BE49-F238E27FC236}">
                <a16:creationId xmlns:a16="http://schemas.microsoft.com/office/drawing/2014/main" id="{DB2753C5-612F-1F7E-D6A0-9C2F1187CDB9}"/>
              </a:ext>
            </a:extLst>
          </p:cNvPr>
          <p:cNvSpPr txBox="1"/>
          <p:nvPr/>
        </p:nvSpPr>
        <p:spPr>
          <a:xfrm>
            <a:off x="6593385" y="2924555"/>
            <a:ext cx="4253948" cy="646331"/>
          </a:xfrm>
          <a:prstGeom prst="rect">
            <a:avLst/>
          </a:prstGeom>
          <a:noFill/>
        </p:spPr>
        <p:txBody>
          <a:bodyPr wrap="square" rtlCol="0">
            <a:spAutoFit/>
          </a:bodyPr>
          <a:lstStyle/>
          <a:p>
            <a:pPr algn="ctr"/>
            <a:r>
              <a:rPr lang="en-US" dirty="0">
                <a:latin typeface="Avenir Light" panose="020B0402020203020204" pitchFamily="34" charset="77"/>
              </a:rPr>
              <a:t>Sensing in large areas and remote locations like farms, forests</a:t>
            </a:r>
          </a:p>
        </p:txBody>
      </p:sp>
      <p:sp>
        <p:nvSpPr>
          <p:cNvPr id="46" name="TextBox 45">
            <a:extLst>
              <a:ext uri="{FF2B5EF4-FFF2-40B4-BE49-F238E27FC236}">
                <a16:creationId xmlns:a16="http://schemas.microsoft.com/office/drawing/2014/main" id="{65B4FB73-9D3D-77F0-95EC-253182660AFA}"/>
              </a:ext>
            </a:extLst>
          </p:cNvPr>
          <p:cNvSpPr txBox="1"/>
          <p:nvPr/>
        </p:nvSpPr>
        <p:spPr>
          <a:xfrm>
            <a:off x="1935855" y="3007207"/>
            <a:ext cx="2731374" cy="646331"/>
          </a:xfrm>
          <a:prstGeom prst="rect">
            <a:avLst/>
          </a:prstGeom>
          <a:noFill/>
        </p:spPr>
        <p:txBody>
          <a:bodyPr wrap="square" rtlCol="0">
            <a:spAutoFit/>
          </a:bodyPr>
          <a:lstStyle/>
          <a:p>
            <a:pPr algn="ctr"/>
            <a:r>
              <a:rPr lang="en-US" dirty="0">
                <a:latin typeface="Avenir Light" panose="020B0402020203020204" pitchFamily="34" charset="77"/>
              </a:rPr>
              <a:t>Continuous wake word detection</a:t>
            </a:r>
          </a:p>
        </p:txBody>
      </p:sp>
      <p:sp>
        <p:nvSpPr>
          <p:cNvPr id="47" name="TextBox 46">
            <a:extLst>
              <a:ext uri="{FF2B5EF4-FFF2-40B4-BE49-F238E27FC236}">
                <a16:creationId xmlns:a16="http://schemas.microsoft.com/office/drawing/2014/main" id="{FD6895E9-527C-F3D8-0AFA-9E43C29068A9}"/>
              </a:ext>
            </a:extLst>
          </p:cNvPr>
          <p:cNvSpPr txBox="1"/>
          <p:nvPr/>
        </p:nvSpPr>
        <p:spPr>
          <a:xfrm>
            <a:off x="2119286" y="5332805"/>
            <a:ext cx="2345741" cy="646331"/>
          </a:xfrm>
          <a:prstGeom prst="rect">
            <a:avLst/>
          </a:prstGeom>
          <a:noFill/>
        </p:spPr>
        <p:txBody>
          <a:bodyPr wrap="square" rtlCol="0">
            <a:spAutoFit/>
          </a:bodyPr>
          <a:lstStyle/>
          <a:p>
            <a:pPr algn="ctr"/>
            <a:r>
              <a:rPr lang="en-US" dirty="0">
                <a:latin typeface="Avenir Light" panose="020B0402020203020204" pitchFamily="34" charset="77"/>
              </a:rPr>
              <a:t>Maintenance-free SOS system</a:t>
            </a:r>
          </a:p>
        </p:txBody>
      </p:sp>
      <p:pic>
        <p:nvPicPr>
          <p:cNvPr id="49" name="Picture 2" descr="CEO Behind Amazon Alexa-Enabled Wearable: Why Smart Glasses Have Failed so  Far - TheStreet">
            <a:extLst>
              <a:ext uri="{FF2B5EF4-FFF2-40B4-BE49-F238E27FC236}">
                <a16:creationId xmlns:a16="http://schemas.microsoft.com/office/drawing/2014/main" id="{0DA6B5D1-966D-FA13-2C6C-67FA374BA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1656" y="1443149"/>
            <a:ext cx="1470301" cy="1470301"/>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47D6DFC7-BDF0-2170-C022-1062B6B6002D}"/>
              </a:ext>
            </a:extLst>
          </p:cNvPr>
          <p:cNvSpPr txBox="1"/>
          <p:nvPr/>
        </p:nvSpPr>
        <p:spPr>
          <a:xfrm>
            <a:off x="1761656" y="2698006"/>
            <a:ext cx="715260" cy="215444"/>
          </a:xfrm>
          <a:prstGeom prst="rect">
            <a:avLst/>
          </a:prstGeom>
          <a:noFill/>
        </p:spPr>
        <p:txBody>
          <a:bodyPr wrap="none" rtlCol="0">
            <a:spAutoFit/>
          </a:bodyPr>
          <a:lstStyle/>
          <a:p>
            <a:pPr algn="l"/>
            <a:r>
              <a:rPr lang="en-US" sz="800" dirty="0">
                <a:solidFill>
                  <a:schemeClr val="bg1"/>
                </a:solidFill>
                <a:latin typeface="Avenir Light" panose="020B0402020203020204" pitchFamily="34" charset="77"/>
              </a:rPr>
              <a:t>@TheStreet</a:t>
            </a:r>
          </a:p>
        </p:txBody>
      </p:sp>
      <p:pic>
        <p:nvPicPr>
          <p:cNvPr id="51" name="Picture 4" descr="Talk to the wrist: Alexa is the best smartwatch assistant | Digital Trends">
            <a:extLst>
              <a:ext uri="{FF2B5EF4-FFF2-40B4-BE49-F238E27FC236}">
                <a16:creationId xmlns:a16="http://schemas.microsoft.com/office/drawing/2014/main" id="{7002B772-2A2A-B183-6F1D-8684CA5E68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467" r="13867"/>
          <a:stretch/>
        </p:blipFill>
        <p:spPr bwMode="auto">
          <a:xfrm>
            <a:off x="3371309" y="1446518"/>
            <a:ext cx="1470301" cy="147030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307D0B90-9032-4974-D1DA-B02026921C27}"/>
              </a:ext>
            </a:extLst>
          </p:cNvPr>
          <p:cNvSpPr txBox="1"/>
          <p:nvPr/>
        </p:nvSpPr>
        <p:spPr>
          <a:xfrm>
            <a:off x="3301542" y="2723761"/>
            <a:ext cx="877163" cy="215444"/>
          </a:xfrm>
          <a:prstGeom prst="rect">
            <a:avLst/>
          </a:prstGeom>
          <a:noFill/>
        </p:spPr>
        <p:txBody>
          <a:bodyPr wrap="none" rtlCol="0">
            <a:spAutoFit/>
          </a:bodyPr>
          <a:lstStyle/>
          <a:p>
            <a:pPr algn="l"/>
            <a:r>
              <a:rPr lang="en-US" sz="800" dirty="0">
                <a:solidFill>
                  <a:schemeClr val="bg1"/>
                </a:solidFill>
                <a:latin typeface="Avenir Light" panose="020B0402020203020204" pitchFamily="34" charset="77"/>
              </a:rPr>
              <a:t>@</a:t>
            </a:r>
            <a:r>
              <a:rPr lang="en-US" sz="800" dirty="0" err="1">
                <a:solidFill>
                  <a:schemeClr val="bg1"/>
                </a:solidFill>
                <a:latin typeface="Avenir Light" panose="020B0402020203020204" pitchFamily="34" charset="77"/>
              </a:rPr>
              <a:t>DigitalTrends</a:t>
            </a:r>
            <a:endParaRPr lang="en-US" sz="800" dirty="0">
              <a:solidFill>
                <a:schemeClr val="bg1"/>
              </a:solidFill>
              <a:latin typeface="Avenir Light" panose="020B0402020203020204" pitchFamily="34" charset="77"/>
            </a:endParaRPr>
          </a:p>
        </p:txBody>
      </p:sp>
      <p:pic>
        <p:nvPicPr>
          <p:cNvPr id="53" name="Picture 6" descr="Saudi Arabia buying up farmland in US Southwest">
            <a:extLst>
              <a:ext uri="{FF2B5EF4-FFF2-40B4-BE49-F238E27FC236}">
                <a16:creationId xmlns:a16="http://schemas.microsoft.com/office/drawing/2014/main" id="{30076731-0E59-98E9-C8C3-0D1458E08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9958" y="1419888"/>
            <a:ext cx="2100401" cy="13998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8" descr="NASA grant funds UMaine remote sensing research for large-scale forest  health assessment - UMaine News - University of Maine">
            <a:extLst>
              <a:ext uri="{FF2B5EF4-FFF2-40B4-BE49-F238E27FC236}">
                <a16:creationId xmlns:a16="http://schemas.microsoft.com/office/drawing/2014/main" id="{8D045DBF-CF49-B470-5613-B542D236D1D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4467"/>
          <a:stretch/>
        </p:blipFill>
        <p:spPr bwMode="auto">
          <a:xfrm>
            <a:off x="8834070" y="1419889"/>
            <a:ext cx="2118319" cy="13998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11 Backpacking Trips Near San Francisco - Modern Hiker">
            <a:extLst>
              <a:ext uri="{FF2B5EF4-FFF2-40B4-BE49-F238E27FC236}">
                <a16:creationId xmlns:a16="http://schemas.microsoft.com/office/drawing/2014/main" id="{7A460AAC-B054-422D-5CA7-9A1C0CE8842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228"/>
          <a:stretch/>
        </p:blipFill>
        <p:spPr bwMode="auto">
          <a:xfrm>
            <a:off x="1761656" y="3907899"/>
            <a:ext cx="1470301" cy="135172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6" descr="The 5 Best Telluride Hikes According to A Local Guide | 57hours">
            <a:extLst>
              <a:ext uri="{FF2B5EF4-FFF2-40B4-BE49-F238E27FC236}">
                <a16:creationId xmlns:a16="http://schemas.microsoft.com/office/drawing/2014/main" id="{EBAFF604-59C0-AFD1-C634-2961237375C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943" r="19942"/>
          <a:stretch/>
        </p:blipFill>
        <p:spPr bwMode="auto">
          <a:xfrm>
            <a:off x="2981515" y="3907899"/>
            <a:ext cx="1836552" cy="1351722"/>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790656B9-205D-9547-7BB1-0F9A55943FDA}"/>
              </a:ext>
            </a:extLst>
          </p:cNvPr>
          <p:cNvSpPr txBox="1"/>
          <p:nvPr/>
        </p:nvSpPr>
        <p:spPr>
          <a:xfrm>
            <a:off x="3301542" y="5042228"/>
            <a:ext cx="625492" cy="215444"/>
          </a:xfrm>
          <a:prstGeom prst="rect">
            <a:avLst/>
          </a:prstGeom>
          <a:noFill/>
        </p:spPr>
        <p:txBody>
          <a:bodyPr wrap="none" rtlCol="0">
            <a:spAutoFit/>
          </a:bodyPr>
          <a:lstStyle/>
          <a:p>
            <a:pPr algn="l"/>
            <a:r>
              <a:rPr lang="en-US" sz="800" dirty="0">
                <a:solidFill>
                  <a:schemeClr val="bg1"/>
                </a:solidFill>
                <a:latin typeface="Avenir Light" panose="020B0402020203020204" pitchFamily="34" charset="77"/>
              </a:rPr>
              <a:t>@57hours</a:t>
            </a:r>
          </a:p>
        </p:txBody>
      </p:sp>
      <p:sp>
        <p:nvSpPr>
          <p:cNvPr id="5" name="Rectangle 4">
            <a:extLst>
              <a:ext uri="{FF2B5EF4-FFF2-40B4-BE49-F238E27FC236}">
                <a16:creationId xmlns:a16="http://schemas.microsoft.com/office/drawing/2014/main" id="{646D5EDC-8CE8-335B-2624-BB3D186CFE80}"/>
              </a:ext>
            </a:extLst>
          </p:cNvPr>
          <p:cNvSpPr/>
          <p:nvPr/>
        </p:nvSpPr>
        <p:spPr>
          <a:xfrm>
            <a:off x="0" y="602673"/>
            <a:ext cx="12192000" cy="124692"/>
          </a:xfrm>
          <a:prstGeom prst="rect">
            <a:avLst/>
          </a:prstGeom>
          <a:solidFill>
            <a:srgbClr val="7030A0">
              <a:alpha val="6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A2259EC-0E2F-90E1-D58B-6D356F7DB136}"/>
              </a:ext>
            </a:extLst>
          </p:cNvPr>
          <p:cNvSpPr txBox="1"/>
          <p:nvPr/>
        </p:nvSpPr>
        <p:spPr>
          <a:xfrm>
            <a:off x="714695" y="119041"/>
            <a:ext cx="1406667" cy="400110"/>
          </a:xfrm>
          <a:prstGeom prst="rect">
            <a:avLst/>
          </a:prstGeom>
          <a:noFill/>
        </p:spPr>
        <p:txBody>
          <a:bodyPr wrap="none" rtlCol="0">
            <a:spAutoFit/>
          </a:bodyPr>
          <a:lstStyle/>
          <a:p>
            <a:pPr algn="l"/>
            <a:r>
              <a:rPr lang="en-US" sz="2000" b="1" dirty="0">
                <a:solidFill>
                  <a:schemeClr val="accent2">
                    <a:lumMod val="75000"/>
                  </a:schemeClr>
                </a:solidFill>
                <a:latin typeface="Avenir Light" panose="020B0402020203020204" pitchFamily="34" charset="77"/>
              </a:rPr>
              <a:t>Motivation</a:t>
            </a:r>
          </a:p>
        </p:txBody>
      </p:sp>
      <p:sp>
        <p:nvSpPr>
          <p:cNvPr id="13" name="TextBox 12">
            <a:extLst>
              <a:ext uri="{FF2B5EF4-FFF2-40B4-BE49-F238E27FC236}">
                <a16:creationId xmlns:a16="http://schemas.microsoft.com/office/drawing/2014/main" id="{944DD1B8-C06B-042C-DEF9-2FE7A4598099}"/>
              </a:ext>
            </a:extLst>
          </p:cNvPr>
          <p:cNvSpPr txBox="1"/>
          <p:nvPr/>
        </p:nvSpPr>
        <p:spPr>
          <a:xfrm>
            <a:off x="2978123" y="119041"/>
            <a:ext cx="596125" cy="369332"/>
          </a:xfrm>
          <a:prstGeom prst="rect">
            <a:avLst/>
          </a:prstGeom>
          <a:noFill/>
        </p:spPr>
        <p:txBody>
          <a:bodyPr wrap="none" rtlCol="0">
            <a:spAutoFit/>
          </a:bodyPr>
          <a:lstStyle/>
          <a:p>
            <a:pPr algn="l"/>
            <a:r>
              <a:rPr lang="en-US" dirty="0">
                <a:latin typeface="Avenir Light" panose="020B0402020203020204" pitchFamily="34" charset="77"/>
              </a:rPr>
              <a:t>Lyra</a:t>
            </a:r>
          </a:p>
        </p:txBody>
      </p:sp>
      <p:sp>
        <p:nvSpPr>
          <p:cNvPr id="14" name="TextBox 13">
            <a:extLst>
              <a:ext uri="{FF2B5EF4-FFF2-40B4-BE49-F238E27FC236}">
                <a16:creationId xmlns:a16="http://schemas.microsoft.com/office/drawing/2014/main" id="{13E2864B-3678-7042-C4FD-42830A39DE47}"/>
              </a:ext>
            </a:extLst>
          </p:cNvPr>
          <p:cNvSpPr txBox="1"/>
          <p:nvPr/>
        </p:nvSpPr>
        <p:spPr>
          <a:xfrm>
            <a:off x="4516178" y="119041"/>
            <a:ext cx="1784719" cy="369332"/>
          </a:xfrm>
          <a:prstGeom prst="rect">
            <a:avLst/>
          </a:prstGeom>
          <a:noFill/>
        </p:spPr>
        <p:txBody>
          <a:bodyPr wrap="none" rtlCol="0">
            <a:spAutoFit/>
          </a:bodyPr>
          <a:lstStyle/>
          <a:p>
            <a:pPr algn="l"/>
            <a:r>
              <a:rPr lang="en-US" dirty="0">
                <a:latin typeface="Avenir Light" panose="020B0402020203020204" pitchFamily="34" charset="77"/>
              </a:rPr>
              <a:t>Structural filters</a:t>
            </a:r>
          </a:p>
        </p:txBody>
      </p:sp>
      <p:sp>
        <p:nvSpPr>
          <p:cNvPr id="15" name="TextBox 14">
            <a:extLst>
              <a:ext uri="{FF2B5EF4-FFF2-40B4-BE49-F238E27FC236}">
                <a16:creationId xmlns:a16="http://schemas.microsoft.com/office/drawing/2014/main" id="{12A110F2-7CD4-EFA5-E27D-437B70D3EBC7}"/>
              </a:ext>
            </a:extLst>
          </p:cNvPr>
          <p:cNvSpPr txBox="1"/>
          <p:nvPr/>
        </p:nvSpPr>
        <p:spPr>
          <a:xfrm>
            <a:off x="7242826" y="119041"/>
            <a:ext cx="1819985" cy="369332"/>
          </a:xfrm>
          <a:prstGeom prst="rect">
            <a:avLst/>
          </a:prstGeom>
          <a:noFill/>
        </p:spPr>
        <p:txBody>
          <a:bodyPr wrap="none" rtlCol="0">
            <a:spAutoFit/>
          </a:bodyPr>
          <a:lstStyle/>
          <a:p>
            <a:pPr algn="l"/>
            <a:r>
              <a:rPr lang="en-US" dirty="0">
                <a:latin typeface="Avenir Light" panose="020B0402020203020204" pitchFamily="34" charset="77"/>
              </a:rPr>
              <a:t>Feasibility study</a:t>
            </a:r>
          </a:p>
        </p:txBody>
      </p:sp>
      <p:sp>
        <p:nvSpPr>
          <p:cNvPr id="16" name="Rectangle 15">
            <a:extLst>
              <a:ext uri="{FF2B5EF4-FFF2-40B4-BE49-F238E27FC236}">
                <a16:creationId xmlns:a16="http://schemas.microsoft.com/office/drawing/2014/main" id="{F0C8405F-ED2A-69EB-A518-888B3C6D2D73}"/>
              </a:ext>
            </a:extLst>
          </p:cNvPr>
          <p:cNvSpPr/>
          <p:nvPr/>
        </p:nvSpPr>
        <p:spPr>
          <a:xfrm>
            <a:off x="374073" y="561687"/>
            <a:ext cx="2036193" cy="81971"/>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68D2BA9-9340-B2EA-DC2C-1FDF80F9FF16}"/>
              </a:ext>
            </a:extLst>
          </p:cNvPr>
          <p:cNvSpPr txBox="1"/>
          <p:nvPr/>
        </p:nvSpPr>
        <p:spPr>
          <a:xfrm>
            <a:off x="10004740" y="119041"/>
            <a:ext cx="1393971" cy="369332"/>
          </a:xfrm>
          <a:prstGeom prst="rect">
            <a:avLst/>
          </a:prstGeom>
          <a:noFill/>
        </p:spPr>
        <p:txBody>
          <a:bodyPr wrap="none" rtlCol="0">
            <a:spAutoFit/>
          </a:bodyPr>
          <a:lstStyle/>
          <a:p>
            <a:pPr algn="l"/>
            <a:r>
              <a:rPr lang="en-US" dirty="0">
                <a:latin typeface="Avenir Light" panose="020B0402020203020204" pitchFamily="34" charset="77"/>
              </a:rPr>
              <a:t>Future work</a:t>
            </a:r>
          </a:p>
        </p:txBody>
      </p:sp>
      <p:sp>
        <p:nvSpPr>
          <p:cNvPr id="18" name="TextBox 17">
            <a:extLst>
              <a:ext uri="{FF2B5EF4-FFF2-40B4-BE49-F238E27FC236}">
                <a16:creationId xmlns:a16="http://schemas.microsoft.com/office/drawing/2014/main" id="{2281BEA6-4770-390D-8C1D-E24F36CE8E86}"/>
              </a:ext>
            </a:extLst>
          </p:cNvPr>
          <p:cNvSpPr txBox="1"/>
          <p:nvPr/>
        </p:nvSpPr>
        <p:spPr>
          <a:xfrm>
            <a:off x="10004740" y="119041"/>
            <a:ext cx="1327608" cy="369332"/>
          </a:xfrm>
          <a:prstGeom prst="rect">
            <a:avLst/>
          </a:prstGeom>
          <a:solidFill>
            <a:schemeClr val="bg1"/>
          </a:solidFill>
        </p:spPr>
        <p:txBody>
          <a:bodyPr wrap="none" rtlCol="0">
            <a:spAutoFit/>
          </a:bodyPr>
          <a:lstStyle/>
          <a:p>
            <a:pPr algn="l"/>
            <a:r>
              <a:rPr lang="en-US" dirty="0">
                <a:latin typeface="Avenir Light" panose="020B0402020203020204" pitchFamily="34" charset="77"/>
              </a:rPr>
              <a:t>Conclusion</a:t>
            </a:r>
          </a:p>
        </p:txBody>
      </p:sp>
    </p:spTree>
    <p:extLst>
      <p:ext uri="{BB962C8B-B14F-4D97-AF65-F5344CB8AC3E}">
        <p14:creationId xmlns:p14="http://schemas.microsoft.com/office/powerpoint/2010/main" val="837574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5DA350C-7BE1-278B-6250-A3BCBCC71FB0}"/>
              </a:ext>
            </a:extLst>
          </p:cNvPr>
          <p:cNvSpPr>
            <a:spLocks noGrp="1"/>
          </p:cNvSpPr>
          <p:nvPr>
            <p:ph type="dt" sz="half" idx="10"/>
          </p:nvPr>
        </p:nvSpPr>
        <p:spPr/>
        <p:txBody>
          <a:bodyPr/>
          <a:lstStyle/>
          <a:p>
            <a:fld id="{4C9EE5FE-3318-3B46-BF32-3BC2E9EDB530}" type="datetime1">
              <a:rPr lang="en-US" smtClean="0"/>
              <a:t>5/10/23</a:t>
            </a:fld>
            <a:endParaRPr lang="en-US"/>
          </a:p>
        </p:txBody>
      </p:sp>
      <p:sp>
        <p:nvSpPr>
          <p:cNvPr id="4" name="Slide Number Placeholder 3">
            <a:extLst>
              <a:ext uri="{FF2B5EF4-FFF2-40B4-BE49-F238E27FC236}">
                <a16:creationId xmlns:a16="http://schemas.microsoft.com/office/drawing/2014/main" id="{682E0F7A-83C3-441D-30F5-4070DA556088}"/>
              </a:ext>
            </a:extLst>
          </p:cNvPr>
          <p:cNvSpPr>
            <a:spLocks noGrp="1"/>
          </p:cNvSpPr>
          <p:nvPr>
            <p:ph type="sldNum" sz="quarter" idx="12"/>
          </p:nvPr>
        </p:nvSpPr>
        <p:spPr/>
        <p:txBody>
          <a:bodyPr/>
          <a:lstStyle/>
          <a:p>
            <a:fld id="{B9AA8E4F-4E37-A645-924F-A3490AA4C4C1}" type="slidenum">
              <a:rPr lang="en-US" smtClean="0"/>
              <a:t>7</a:t>
            </a:fld>
            <a:endParaRPr lang="en-US"/>
          </a:p>
        </p:txBody>
      </p:sp>
      <p:sp>
        <p:nvSpPr>
          <p:cNvPr id="45" name="TextBox 44">
            <a:extLst>
              <a:ext uri="{FF2B5EF4-FFF2-40B4-BE49-F238E27FC236}">
                <a16:creationId xmlns:a16="http://schemas.microsoft.com/office/drawing/2014/main" id="{DB2753C5-612F-1F7E-D6A0-9C2F1187CDB9}"/>
              </a:ext>
            </a:extLst>
          </p:cNvPr>
          <p:cNvSpPr txBox="1"/>
          <p:nvPr/>
        </p:nvSpPr>
        <p:spPr>
          <a:xfrm>
            <a:off x="6593385" y="2924555"/>
            <a:ext cx="4253948" cy="646331"/>
          </a:xfrm>
          <a:prstGeom prst="rect">
            <a:avLst/>
          </a:prstGeom>
          <a:noFill/>
        </p:spPr>
        <p:txBody>
          <a:bodyPr wrap="square" rtlCol="0">
            <a:spAutoFit/>
          </a:bodyPr>
          <a:lstStyle/>
          <a:p>
            <a:pPr algn="ctr"/>
            <a:r>
              <a:rPr lang="en-US" dirty="0">
                <a:latin typeface="Avenir Light" panose="020B0402020203020204" pitchFamily="34" charset="77"/>
              </a:rPr>
              <a:t>Sensing in large areas and remote locations like farms, forests</a:t>
            </a:r>
          </a:p>
        </p:txBody>
      </p:sp>
      <p:sp>
        <p:nvSpPr>
          <p:cNvPr id="46" name="TextBox 45">
            <a:extLst>
              <a:ext uri="{FF2B5EF4-FFF2-40B4-BE49-F238E27FC236}">
                <a16:creationId xmlns:a16="http://schemas.microsoft.com/office/drawing/2014/main" id="{65B4FB73-9D3D-77F0-95EC-253182660AFA}"/>
              </a:ext>
            </a:extLst>
          </p:cNvPr>
          <p:cNvSpPr txBox="1"/>
          <p:nvPr/>
        </p:nvSpPr>
        <p:spPr>
          <a:xfrm>
            <a:off x="1935855" y="3007207"/>
            <a:ext cx="2731374" cy="646331"/>
          </a:xfrm>
          <a:prstGeom prst="rect">
            <a:avLst/>
          </a:prstGeom>
          <a:noFill/>
        </p:spPr>
        <p:txBody>
          <a:bodyPr wrap="square" rtlCol="0">
            <a:spAutoFit/>
          </a:bodyPr>
          <a:lstStyle/>
          <a:p>
            <a:pPr algn="ctr"/>
            <a:r>
              <a:rPr lang="en-US" dirty="0">
                <a:latin typeface="Avenir Light" panose="020B0402020203020204" pitchFamily="34" charset="77"/>
              </a:rPr>
              <a:t>Continuous wake word detection</a:t>
            </a:r>
          </a:p>
        </p:txBody>
      </p:sp>
      <p:sp>
        <p:nvSpPr>
          <p:cNvPr id="47" name="TextBox 46">
            <a:extLst>
              <a:ext uri="{FF2B5EF4-FFF2-40B4-BE49-F238E27FC236}">
                <a16:creationId xmlns:a16="http://schemas.microsoft.com/office/drawing/2014/main" id="{FD6895E9-527C-F3D8-0AFA-9E43C29068A9}"/>
              </a:ext>
            </a:extLst>
          </p:cNvPr>
          <p:cNvSpPr txBox="1"/>
          <p:nvPr/>
        </p:nvSpPr>
        <p:spPr>
          <a:xfrm>
            <a:off x="2119286" y="5332805"/>
            <a:ext cx="2345741" cy="646331"/>
          </a:xfrm>
          <a:prstGeom prst="rect">
            <a:avLst/>
          </a:prstGeom>
          <a:noFill/>
        </p:spPr>
        <p:txBody>
          <a:bodyPr wrap="square" rtlCol="0">
            <a:spAutoFit/>
          </a:bodyPr>
          <a:lstStyle/>
          <a:p>
            <a:pPr algn="ctr"/>
            <a:r>
              <a:rPr lang="en-US" dirty="0">
                <a:latin typeface="Avenir Light" panose="020B0402020203020204" pitchFamily="34" charset="77"/>
              </a:rPr>
              <a:t>Maintenance-free SOS system</a:t>
            </a:r>
          </a:p>
        </p:txBody>
      </p:sp>
      <p:sp>
        <p:nvSpPr>
          <p:cNvPr id="48" name="TextBox 47">
            <a:extLst>
              <a:ext uri="{FF2B5EF4-FFF2-40B4-BE49-F238E27FC236}">
                <a16:creationId xmlns:a16="http://schemas.microsoft.com/office/drawing/2014/main" id="{E88BF55D-A00E-817C-626F-ABCFEA89205F}"/>
              </a:ext>
            </a:extLst>
          </p:cNvPr>
          <p:cNvSpPr txBox="1"/>
          <p:nvPr/>
        </p:nvSpPr>
        <p:spPr>
          <a:xfrm>
            <a:off x="7547488" y="5443256"/>
            <a:ext cx="2345741" cy="369332"/>
          </a:xfrm>
          <a:prstGeom prst="rect">
            <a:avLst/>
          </a:prstGeom>
          <a:noFill/>
        </p:spPr>
        <p:txBody>
          <a:bodyPr wrap="square" rtlCol="0">
            <a:spAutoFit/>
          </a:bodyPr>
          <a:lstStyle/>
          <a:p>
            <a:pPr algn="ctr"/>
            <a:r>
              <a:rPr lang="en-US" dirty="0">
                <a:latin typeface="Avenir Light" panose="020B0402020203020204" pitchFamily="34" charset="77"/>
              </a:rPr>
              <a:t>Wildlife monitoring</a:t>
            </a:r>
          </a:p>
        </p:txBody>
      </p:sp>
      <p:pic>
        <p:nvPicPr>
          <p:cNvPr id="49" name="Picture 2" descr="CEO Behind Amazon Alexa-Enabled Wearable: Why Smart Glasses Have Failed so  Far - TheStreet">
            <a:extLst>
              <a:ext uri="{FF2B5EF4-FFF2-40B4-BE49-F238E27FC236}">
                <a16:creationId xmlns:a16="http://schemas.microsoft.com/office/drawing/2014/main" id="{0DA6B5D1-966D-FA13-2C6C-67FA374BA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1656" y="1443149"/>
            <a:ext cx="1470301" cy="1470301"/>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47D6DFC7-BDF0-2170-C022-1062B6B6002D}"/>
              </a:ext>
            </a:extLst>
          </p:cNvPr>
          <p:cNvSpPr txBox="1"/>
          <p:nvPr/>
        </p:nvSpPr>
        <p:spPr>
          <a:xfrm>
            <a:off x="1761656" y="2698006"/>
            <a:ext cx="715260" cy="215444"/>
          </a:xfrm>
          <a:prstGeom prst="rect">
            <a:avLst/>
          </a:prstGeom>
          <a:noFill/>
        </p:spPr>
        <p:txBody>
          <a:bodyPr wrap="none" rtlCol="0">
            <a:spAutoFit/>
          </a:bodyPr>
          <a:lstStyle/>
          <a:p>
            <a:pPr algn="l"/>
            <a:r>
              <a:rPr lang="en-US" sz="800" dirty="0">
                <a:solidFill>
                  <a:schemeClr val="bg1"/>
                </a:solidFill>
                <a:latin typeface="Avenir Light" panose="020B0402020203020204" pitchFamily="34" charset="77"/>
              </a:rPr>
              <a:t>@TheStreet</a:t>
            </a:r>
          </a:p>
        </p:txBody>
      </p:sp>
      <p:pic>
        <p:nvPicPr>
          <p:cNvPr id="51" name="Picture 4" descr="Talk to the wrist: Alexa is the best smartwatch assistant | Digital Trends">
            <a:extLst>
              <a:ext uri="{FF2B5EF4-FFF2-40B4-BE49-F238E27FC236}">
                <a16:creationId xmlns:a16="http://schemas.microsoft.com/office/drawing/2014/main" id="{7002B772-2A2A-B183-6F1D-8684CA5E68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467" r="13867"/>
          <a:stretch/>
        </p:blipFill>
        <p:spPr bwMode="auto">
          <a:xfrm>
            <a:off x="3371309" y="1446518"/>
            <a:ext cx="1470301" cy="147030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307D0B90-9032-4974-D1DA-B02026921C27}"/>
              </a:ext>
            </a:extLst>
          </p:cNvPr>
          <p:cNvSpPr txBox="1"/>
          <p:nvPr/>
        </p:nvSpPr>
        <p:spPr>
          <a:xfrm>
            <a:off x="3301542" y="2723761"/>
            <a:ext cx="877163" cy="215444"/>
          </a:xfrm>
          <a:prstGeom prst="rect">
            <a:avLst/>
          </a:prstGeom>
          <a:noFill/>
        </p:spPr>
        <p:txBody>
          <a:bodyPr wrap="none" rtlCol="0">
            <a:spAutoFit/>
          </a:bodyPr>
          <a:lstStyle/>
          <a:p>
            <a:pPr algn="l"/>
            <a:r>
              <a:rPr lang="en-US" sz="800" dirty="0">
                <a:solidFill>
                  <a:schemeClr val="bg1"/>
                </a:solidFill>
                <a:latin typeface="Avenir Light" panose="020B0402020203020204" pitchFamily="34" charset="77"/>
              </a:rPr>
              <a:t>@</a:t>
            </a:r>
            <a:r>
              <a:rPr lang="en-US" sz="800" dirty="0" err="1">
                <a:solidFill>
                  <a:schemeClr val="bg1"/>
                </a:solidFill>
                <a:latin typeface="Avenir Light" panose="020B0402020203020204" pitchFamily="34" charset="77"/>
              </a:rPr>
              <a:t>DigitalTrends</a:t>
            </a:r>
            <a:endParaRPr lang="en-US" sz="800" dirty="0">
              <a:solidFill>
                <a:schemeClr val="bg1"/>
              </a:solidFill>
              <a:latin typeface="Avenir Light" panose="020B0402020203020204" pitchFamily="34" charset="77"/>
            </a:endParaRPr>
          </a:p>
        </p:txBody>
      </p:sp>
      <p:pic>
        <p:nvPicPr>
          <p:cNvPr id="53" name="Picture 6" descr="Saudi Arabia buying up farmland in US Southwest">
            <a:extLst>
              <a:ext uri="{FF2B5EF4-FFF2-40B4-BE49-F238E27FC236}">
                <a16:creationId xmlns:a16="http://schemas.microsoft.com/office/drawing/2014/main" id="{30076731-0E59-98E9-C8C3-0D1458E08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9958" y="1419888"/>
            <a:ext cx="2100401" cy="13998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8" descr="NASA grant funds UMaine remote sensing research for large-scale forest  health assessment - UMaine News - University of Maine">
            <a:extLst>
              <a:ext uri="{FF2B5EF4-FFF2-40B4-BE49-F238E27FC236}">
                <a16:creationId xmlns:a16="http://schemas.microsoft.com/office/drawing/2014/main" id="{8D045DBF-CF49-B470-5613-B542D236D1D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4467"/>
          <a:stretch/>
        </p:blipFill>
        <p:spPr bwMode="auto">
          <a:xfrm>
            <a:off x="8834070" y="1419889"/>
            <a:ext cx="2118319" cy="13998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11 Backpacking Trips Near San Francisco - Modern Hiker">
            <a:extLst>
              <a:ext uri="{FF2B5EF4-FFF2-40B4-BE49-F238E27FC236}">
                <a16:creationId xmlns:a16="http://schemas.microsoft.com/office/drawing/2014/main" id="{7A460AAC-B054-422D-5CA7-9A1C0CE8842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228"/>
          <a:stretch/>
        </p:blipFill>
        <p:spPr bwMode="auto">
          <a:xfrm>
            <a:off x="1761656" y="3907899"/>
            <a:ext cx="1470301" cy="135172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2" descr="One Solution to Rhino Poaching: Use Sensors to Monitor the Other Animals">
            <a:extLst>
              <a:ext uri="{FF2B5EF4-FFF2-40B4-BE49-F238E27FC236}">
                <a16:creationId xmlns:a16="http://schemas.microsoft.com/office/drawing/2014/main" id="{CBA3CE89-B19D-7C26-F8E3-E87625C3B92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618" r="3980"/>
          <a:stretch/>
        </p:blipFill>
        <p:spPr bwMode="auto">
          <a:xfrm>
            <a:off x="6619958" y="3901103"/>
            <a:ext cx="2100401" cy="139983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4" descr="Tracking Ocean Animals - Science Update">
            <a:extLst>
              <a:ext uri="{FF2B5EF4-FFF2-40B4-BE49-F238E27FC236}">
                <a16:creationId xmlns:a16="http://schemas.microsoft.com/office/drawing/2014/main" id="{9BBBFE0A-7929-E489-C50F-FD6A7D622A7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9574"/>
          <a:stretch/>
        </p:blipFill>
        <p:spPr bwMode="auto">
          <a:xfrm>
            <a:off x="8834070" y="3901103"/>
            <a:ext cx="2126974" cy="139660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6" descr="The 5 Best Telluride Hikes According to A Local Guide | 57hours">
            <a:extLst>
              <a:ext uri="{FF2B5EF4-FFF2-40B4-BE49-F238E27FC236}">
                <a16:creationId xmlns:a16="http://schemas.microsoft.com/office/drawing/2014/main" id="{EBAFF604-59C0-AFD1-C634-2961237375C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9943" r="19942"/>
          <a:stretch/>
        </p:blipFill>
        <p:spPr bwMode="auto">
          <a:xfrm>
            <a:off x="2981515" y="3907899"/>
            <a:ext cx="1836552" cy="1351722"/>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790656B9-205D-9547-7BB1-0F9A55943FDA}"/>
              </a:ext>
            </a:extLst>
          </p:cNvPr>
          <p:cNvSpPr txBox="1"/>
          <p:nvPr/>
        </p:nvSpPr>
        <p:spPr>
          <a:xfrm>
            <a:off x="3301542" y="5042228"/>
            <a:ext cx="625492" cy="215444"/>
          </a:xfrm>
          <a:prstGeom prst="rect">
            <a:avLst/>
          </a:prstGeom>
          <a:noFill/>
        </p:spPr>
        <p:txBody>
          <a:bodyPr wrap="none" rtlCol="0">
            <a:spAutoFit/>
          </a:bodyPr>
          <a:lstStyle/>
          <a:p>
            <a:pPr algn="l"/>
            <a:r>
              <a:rPr lang="en-US" sz="800" dirty="0">
                <a:solidFill>
                  <a:schemeClr val="bg1"/>
                </a:solidFill>
                <a:latin typeface="Avenir Light" panose="020B0402020203020204" pitchFamily="34" charset="77"/>
              </a:rPr>
              <a:t>@57hours</a:t>
            </a:r>
          </a:p>
        </p:txBody>
      </p:sp>
      <p:sp>
        <p:nvSpPr>
          <p:cNvPr id="5" name="Rectangle 4">
            <a:extLst>
              <a:ext uri="{FF2B5EF4-FFF2-40B4-BE49-F238E27FC236}">
                <a16:creationId xmlns:a16="http://schemas.microsoft.com/office/drawing/2014/main" id="{53F2667B-71A9-7B01-2CFF-FEDB604E78FF}"/>
              </a:ext>
            </a:extLst>
          </p:cNvPr>
          <p:cNvSpPr/>
          <p:nvPr/>
        </p:nvSpPr>
        <p:spPr>
          <a:xfrm>
            <a:off x="0" y="602673"/>
            <a:ext cx="12192000" cy="124692"/>
          </a:xfrm>
          <a:prstGeom prst="rect">
            <a:avLst/>
          </a:prstGeom>
          <a:solidFill>
            <a:srgbClr val="7030A0">
              <a:alpha val="6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4478F42-1018-BFBD-B52F-F7695A30E654}"/>
              </a:ext>
            </a:extLst>
          </p:cNvPr>
          <p:cNvSpPr txBox="1"/>
          <p:nvPr/>
        </p:nvSpPr>
        <p:spPr>
          <a:xfrm>
            <a:off x="714695" y="119041"/>
            <a:ext cx="1406667" cy="400110"/>
          </a:xfrm>
          <a:prstGeom prst="rect">
            <a:avLst/>
          </a:prstGeom>
          <a:noFill/>
        </p:spPr>
        <p:txBody>
          <a:bodyPr wrap="none" rtlCol="0">
            <a:spAutoFit/>
          </a:bodyPr>
          <a:lstStyle/>
          <a:p>
            <a:pPr algn="l"/>
            <a:r>
              <a:rPr lang="en-US" sz="2000" b="1" dirty="0">
                <a:solidFill>
                  <a:schemeClr val="accent2">
                    <a:lumMod val="75000"/>
                  </a:schemeClr>
                </a:solidFill>
                <a:latin typeface="Avenir Light" panose="020B0402020203020204" pitchFamily="34" charset="77"/>
              </a:rPr>
              <a:t>Motivation</a:t>
            </a:r>
          </a:p>
        </p:txBody>
      </p:sp>
      <p:sp>
        <p:nvSpPr>
          <p:cNvPr id="13" name="TextBox 12">
            <a:extLst>
              <a:ext uri="{FF2B5EF4-FFF2-40B4-BE49-F238E27FC236}">
                <a16:creationId xmlns:a16="http://schemas.microsoft.com/office/drawing/2014/main" id="{01B4332D-E054-D4EA-C560-E44CBBD2F125}"/>
              </a:ext>
            </a:extLst>
          </p:cNvPr>
          <p:cNvSpPr txBox="1"/>
          <p:nvPr/>
        </p:nvSpPr>
        <p:spPr>
          <a:xfrm>
            <a:off x="2978123" y="119041"/>
            <a:ext cx="596125" cy="369332"/>
          </a:xfrm>
          <a:prstGeom prst="rect">
            <a:avLst/>
          </a:prstGeom>
          <a:noFill/>
        </p:spPr>
        <p:txBody>
          <a:bodyPr wrap="none" rtlCol="0">
            <a:spAutoFit/>
          </a:bodyPr>
          <a:lstStyle/>
          <a:p>
            <a:pPr algn="l"/>
            <a:r>
              <a:rPr lang="en-US" dirty="0">
                <a:latin typeface="Avenir Light" panose="020B0402020203020204" pitchFamily="34" charset="77"/>
              </a:rPr>
              <a:t>Lyra</a:t>
            </a:r>
          </a:p>
        </p:txBody>
      </p:sp>
      <p:sp>
        <p:nvSpPr>
          <p:cNvPr id="14" name="TextBox 13">
            <a:extLst>
              <a:ext uri="{FF2B5EF4-FFF2-40B4-BE49-F238E27FC236}">
                <a16:creationId xmlns:a16="http://schemas.microsoft.com/office/drawing/2014/main" id="{F0123D26-E5DE-6EC4-AF6D-4F627CD1EF72}"/>
              </a:ext>
            </a:extLst>
          </p:cNvPr>
          <p:cNvSpPr txBox="1"/>
          <p:nvPr/>
        </p:nvSpPr>
        <p:spPr>
          <a:xfrm>
            <a:off x="4516178" y="119041"/>
            <a:ext cx="1784719" cy="369332"/>
          </a:xfrm>
          <a:prstGeom prst="rect">
            <a:avLst/>
          </a:prstGeom>
          <a:noFill/>
        </p:spPr>
        <p:txBody>
          <a:bodyPr wrap="none" rtlCol="0">
            <a:spAutoFit/>
          </a:bodyPr>
          <a:lstStyle/>
          <a:p>
            <a:pPr algn="l"/>
            <a:r>
              <a:rPr lang="en-US" dirty="0">
                <a:latin typeface="Avenir Light" panose="020B0402020203020204" pitchFamily="34" charset="77"/>
              </a:rPr>
              <a:t>Structural filters</a:t>
            </a:r>
          </a:p>
        </p:txBody>
      </p:sp>
      <p:sp>
        <p:nvSpPr>
          <p:cNvPr id="15" name="TextBox 14">
            <a:extLst>
              <a:ext uri="{FF2B5EF4-FFF2-40B4-BE49-F238E27FC236}">
                <a16:creationId xmlns:a16="http://schemas.microsoft.com/office/drawing/2014/main" id="{27877917-7030-ABDE-95BB-A768E80BD30D}"/>
              </a:ext>
            </a:extLst>
          </p:cNvPr>
          <p:cNvSpPr txBox="1"/>
          <p:nvPr/>
        </p:nvSpPr>
        <p:spPr>
          <a:xfrm>
            <a:off x="7242826" y="119041"/>
            <a:ext cx="1819985" cy="369332"/>
          </a:xfrm>
          <a:prstGeom prst="rect">
            <a:avLst/>
          </a:prstGeom>
          <a:noFill/>
        </p:spPr>
        <p:txBody>
          <a:bodyPr wrap="none" rtlCol="0">
            <a:spAutoFit/>
          </a:bodyPr>
          <a:lstStyle/>
          <a:p>
            <a:pPr algn="l"/>
            <a:r>
              <a:rPr lang="en-US" dirty="0">
                <a:latin typeface="Avenir Light" panose="020B0402020203020204" pitchFamily="34" charset="77"/>
              </a:rPr>
              <a:t>Feasibility study</a:t>
            </a:r>
          </a:p>
        </p:txBody>
      </p:sp>
      <p:sp>
        <p:nvSpPr>
          <p:cNvPr id="16" name="Rectangle 15">
            <a:extLst>
              <a:ext uri="{FF2B5EF4-FFF2-40B4-BE49-F238E27FC236}">
                <a16:creationId xmlns:a16="http://schemas.microsoft.com/office/drawing/2014/main" id="{78218B77-2E9C-2F47-CFC1-8619148A6566}"/>
              </a:ext>
            </a:extLst>
          </p:cNvPr>
          <p:cNvSpPr/>
          <p:nvPr/>
        </p:nvSpPr>
        <p:spPr>
          <a:xfrm>
            <a:off x="374073" y="561687"/>
            <a:ext cx="2036193" cy="81971"/>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FAF6D5E-4EF1-1570-45C7-3E536C1EDE1E}"/>
              </a:ext>
            </a:extLst>
          </p:cNvPr>
          <p:cNvSpPr txBox="1"/>
          <p:nvPr/>
        </p:nvSpPr>
        <p:spPr>
          <a:xfrm>
            <a:off x="10004740" y="119041"/>
            <a:ext cx="1393971" cy="369332"/>
          </a:xfrm>
          <a:prstGeom prst="rect">
            <a:avLst/>
          </a:prstGeom>
          <a:noFill/>
        </p:spPr>
        <p:txBody>
          <a:bodyPr wrap="none" rtlCol="0">
            <a:spAutoFit/>
          </a:bodyPr>
          <a:lstStyle/>
          <a:p>
            <a:pPr algn="l"/>
            <a:r>
              <a:rPr lang="en-US" dirty="0">
                <a:latin typeface="Avenir Light" panose="020B0402020203020204" pitchFamily="34" charset="77"/>
              </a:rPr>
              <a:t>Future work</a:t>
            </a:r>
          </a:p>
        </p:txBody>
      </p:sp>
      <p:sp>
        <p:nvSpPr>
          <p:cNvPr id="18" name="TextBox 17">
            <a:extLst>
              <a:ext uri="{FF2B5EF4-FFF2-40B4-BE49-F238E27FC236}">
                <a16:creationId xmlns:a16="http://schemas.microsoft.com/office/drawing/2014/main" id="{A2A05D7D-6CB3-617C-89C6-BE051454ACF8}"/>
              </a:ext>
            </a:extLst>
          </p:cNvPr>
          <p:cNvSpPr txBox="1"/>
          <p:nvPr/>
        </p:nvSpPr>
        <p:spPr>
          <a:xfrm>
            <a:off x="10004740" y="119041"/>
            <a:ext cx="1327608" cy="369332"/>
          </a:xfrm>
          <a:prstGeom prst="rect">
            <a:avLst/>
          </a:prstGeom>
          <a:solidFill>
            <a:schemeClr val="bg1"/>
          </a:solidFill>
        </p:spPr>
        <p:txBody>
          <a:bodyPr wrap="none" rtlCol="0">
            <a:spAutoFit/>
          </a:bodyPr>
          <a:lstStyle/>
          <a:p>
            <a:pPr algn="l"/>
            <a:r>
              <a:rPr lang="en-US" dirty="0">
                <a:latin typeface="Avenir Light" panose="020B0402020203020204" pitchFamily="34" charset="77"/>
              </a:rPr>
              <a:t>Conclusion</a:t>
            </a:r>
          </a:p>
        </p:txBody>
      </p:sp>
    </p:spTree>
    <p:extLst>
      <p:ext uri="{BB962C8B-B14F-4D97-AF65-F5344CB8AC3E}">
        <p14:creationId xmlns:p14="http://schemas.microsoft.com/office/powerpoint/2010/main" val="4283968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F2E4DEC-6633-EF50-4488-E70045178086}"/>
              </a:ext>
            </a:extLst>
          </p:cNvPr>
          <p:cNvSpPr/>
          <p:nvPr/>
        </p:nvSpPr>
        <p:spPr>
          <a:xfrm>
            <a:off x="0" y="602673"/>
            <a:ext cx="12192000" cy="124692"/>
          </a:xfrm>
          <a:prstGeom prst="rect">
            <a:avLst/>
          </a:prstGeom>
          <a:solidFill>
            <a:srgbClr val="7030A0">
              <a:alpha val="6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8BF02F8-B3E9-1A2F-0593-2CB9B1EA9AC1}"/>
              </a:ext>
            </a:extLst>
          </p:cNvPr>
          <p:cNvSpPr txBox="1"/>
          <p:nvPr/>
        </p:nvSpPr>
        <p:spPr>
          <a:xfrm>
            <a:off x="714695" y="119041"/>
            <a:ext cx="1406667" cy="400110"/>
          </a:xfrm>
          <a:prstGeom prst="rect">
            <a:avLst/>
          </a:prstGeom>
          <a:noFill/>
        </p:spPr>
        <p:txBody>
          <a:bodyPr wrap="none" rtlCol="0">
            <a:spAutoFit/>
          </a:bodyPr>
          <a:lstStyle/>
          <a:p>
            <a:pPr algn="l"/>
            <a:r>
              <a:rPr lang="en-US" sz="2000" b="1" dirty="0">
                <a:solidFill>
                  <a:schemeClr val="accent2">
                    <a:lumMod val="75000"/>
                  </a:schemeClr>
                </a:solidFill>
                <a:latin typeface="Avenir Light" panose="020B0402020203020204" pitchFamily="34" charset="77"/>
              </a:rPr>
              <a:t>Motivation</a:t>
            </a:r>
          </a:p>
        </p:txBody>
      </p:sp>
      <p:sp>
        <p:nvSpPr>
          <p:cNvPr id="16" name="TextBox 15">
            <a:extLst>
              <a:ext uri="{FF2B5EF4-FFF2-40B4-BE49-F238E27FC236}">
                <a16:creationId xmlns:a16="http://schemas.microsoft.com/office/drawing/2014/main" id="{6DF58431-54FC-0042-C682-9C4ED188F796}"/>
              </a:ext>
            </a:extLst>
          </p:cNvPr>
          <p:cNvSpPr txBox="1"/>
          <p:nvPr/>
        </p:nvSpPr>
        <p:spPr>
          <a:xfrm>
            <a:off x="2978123" y="119041"/>
            <a:ext cx="596125" cy="369332"/>
          </a:xfrm>
          <a:prstGeom prst="rect">
            <a:avLst/>
          </a:prstGeom>
          <a:noFill/>
        </p:spPr>
        <p:txBody>
          <a:bodyPr wrap="none" rtlCol="0">
            <a:spAutoFit/>
          </a:bodyPr>
          <a:lstStyle/>
          <a:p>
            <a:pPr algn="l"/>
            <a:r>
              <a:rPr lang="en-US" dirty="0">
                <a:latin typeface="Avenir Light" panose="020B0402020203020204" pitchFamily="34" charset="77"/>
              </a:rPr>
              <a:t>Lyra</a:t>
            </a:r>
          </a:p>
        </p:txBody>
      </p:sp>
      <p:sp>
        <p:nvSpPr>
          <p:cNvPr id="17" name="TextBox 16">
            <a:extLst>
              <a:ext uri="{FF2B5EF4-FFF2-40B4-BE49-F238E27FC236}">
                <a16:creationId xmlns:a16="http://schemas.microsoft.com/office/drawing/2014/main" id="{4810618C-8584-1BFC-F22E-82DD64FD6705}"/>
              </a:ext>
            </a:extLst>
          </p:cNvPr>
          <p:cNvSpPr txBox="1"/>
          <p:nvPr/>
        </p:nvSpPr>
        <p:spPr>
          <a:xfrm>
            <a:off x="4516178" y="119041"/>
            <a:ext cx="1784719" cy="369332"/>
          </a:xfrm>
          <a:prstGeom prst="rect">
            <a:avLst/>
          </a:prstGeom>
          <a:noFill/>
        </p:spPr>
        <p:txBody>
          <a:bodyPr wrap="none" rtlCol="0">
            <a:spAutoFit/>
          </a:bodyPr>
          <a:lstStyle/>
          <a:p>
            <a:pPr algn="l"/>
            <a:r>
              <a:rPr lang="en-US" dirty="0">
                <a:latin typeface="Avenir Light" panose="020B0402020203020204" pitchFamily="34" charset="77"/>
              </a:rPr>
              <a:t>Structural filters</a:t>
            </a:r>
          </a:p>
        </p:txBody>
      </p:sp>
      <p:sp>
        <p:nvSpPr>
          <p:cNvPr id="18" name="TextBox 17">
            <a:extLst>
              <a:ext uri="{FF2B5EF4-FFF2-40B4-BE49-F238E27FC236}">
                <a16:creationId xmlns:a16="http://schemas.microsoft.com/office/drawing/2014/main" id="{14870D0B-E308-5384-B319-7AC01255A685}"/>
              </a:ext>
            </a:extLst>
          </p:cNvPr>
          <p:cNvSpPr txBox="1"/>
          <p:nvPr/>
        </p:nvSpPr>
        <p:spPr>
          <a:xfrm>
            <a:off x="7242826" y="119041"/>
            <a:ext cx="1819985" cy="369332"/>
          </a:xfrm>
          <a:prstGeom prst="rect">
            <a:avLst/>
          </a:prstGeom>
          <a:noFill/>
        </p:spPr>
        <p:txBody>
          <a:bodyPr wrap="none" rtlCol="0">
            <a:spAutoFit/>
          </a:bodyPr>
          <a:lstStyle/>
          <a:p>
            <a:pPr algn="l"/>
            <a:r>
              <a:rPr lang="en-US" dirty="0">
                <a:latin typeface="Avenir Light" panose="020B0402020203020204" pitchFamily="34" charset="77"/>
              </a:rPr>
              <a:t>Feasibility study</a:t>
            </a:r>
          </a:p>
        </p:txBody>
      </p:sp>
      <p:sp>
        <p:nvSpPr>
          <p:cNvPr id="19" name="Rectangle 18">
            <a:extLst>
              <a:ext uri="{FF2B5EF4-FFF2-40B4-BE49-F238E27FC236}">
                <a16:creationId xmlns:a16="http://schemas.microsoft.com/office/drawing/2014/main" id="{A51B6D29-402A-F37A-F381-89D94B8F6A14}"/>
              </a:ext>
            </a:extLst>
          </p:cNvPr>
          <p:cNvSpPr/>
          <p:nvPr/>
        </p:nvSpPr>
        <p:spPr>
          <a:xfrm>
            <a:off x="374073" y="561687"/>
            <a:ext cx="2036193" cy="81971"/>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B9500E9-BC1F-1DBD-6E62-907B53D549AC}"/>
              </a:ext>
            </a:extLst>
          </p:cNvPr>
          <p:cNvSpPr txBox="1"/>
          <p:nvPr/>
        </p:nvSpPr>
        <p:spPr>
          <a:xfrm>
            <a:off x="10004740" y="119041"/>
            <a:ext cx="1393971" cy="369332"/>
          </a:xfrm>
          <a:prstGeom prst="rect">
            <a:avLst/>
          </a:prstGeom>
          <a:noFill/>
        </p:spPr>
        <p:txBody>
          <a:bodyPr wrap="none" rtlCol="0">
            <a:spAutoFit/>
          </a:bodyPr>
          <a:lstStyle/>
          <a:p>
            <a:pPr algn="l"/>
            <a:r>
              <a:rPr lang="en-US" dirty="0">
                <a:latin typeface="Avenir Light" panose="020B0402020203020204" pitchFamily="34" charset="77"/>
              </a:rPr>
              <a:t>Future work</a:t>
            </a:r>
          </a:p>
        </p:txBody>
      </p:sp>
      <p:sp>
        <p:nvSpPr>
          <p:cNvPr id="21" name="TextBox 20">
            <a:extLst>
              <a:ext uri="{FF2B5EF4-FFF2-40B4-BE49-F238E27FC236}">
                <a16:creationId xmlns:a16="http://schemas.microsoft.com/office/drawing/2014/main" id="{D1623DC3-B5DE-B642-2E03-5595766BB4D9}"/>
              </a:ext>
            </a:extLst>
          </p:cNvPr>
          <p:cNvSpPr txBox="1"/>
          <p:nvPr/>
        </p:nvSpPr>
        <p:spPr>
          <a:xfrm>
            <a:off x="10004740" y="119041"/>
            <a:ext cx="1327608" cy="369332"/>
          </a:xfrm>
          <a:prstGeom prst="rect">
            <a:avLst/>
          </a:prstGeom>
          <a:solidFill>
            <a:schemeClr val="bg1"/>
          </a:solidFill>
        </p:spPr>
        <p:txBody>
          <a:bodyPr wrap="none" rtlCol="0">
            <a:spAutoFit/>
          </a:bodyPr>
          <a:lstStyle/>
          <a:p>
            <a:pPr algn="l"/>
            <a:r>
              <a:rPr lang="en-US" dirty="0">
                <a:latin typeface="Avenir Light" panose="020B0402020203020204" pitchFamily="34" charset="77"/>
              </a:rPr>
              <a:t>Conclusion</a:t>
            </a:r>
          </a:p>
        </p:txBody>
      </p:sp>
      <p:sp>
        <p:nvSpPr>
          <p:cNvPr id="3" name="Date Placeholder 2">
            <a:extLst>
              <a:ext uri="{FF2B5EF4-FFF2-40B4-BE49-F238E27FC236}">
                <a16:creationId xmlns:a16="http://schemas.microsoft.com/office/drawing/2014/main" id="{95DA350C-7BE1-278B-6250-A3BCBCC71FB0}"/>
              </a:ext>
            </a:extLst>
          </p:cNvPr>
          <p:cNvSpPr>
            <a:spLocks noGrp="1"/>
          </p:cNvSpPr>
          <p:nvPr>
            <p:ph type="dt" sz="half" idx="10"/>
          </p:nvPr>
        </p:nvSpPr>
        <p:spPr/>
        <p:txBody>
          <a:bodyPr/>
          <a:lstStyle/>
          <a:p>
            <a:fld id="{4C9EE5FE-3318-3B46-BF32-3BC2E9EDB530}" type="datetime1">
              <a:rPr lang="en-US" smtClean="0"/>
              <a:t>5/10/23</a:t>
            </a:fld>
            <a:endParaRPr lang="en-US"/>
          </a:p>
        </p:txBody>
      </p:sp>
      <p:sp>
        <p:nvSpPr>
          <p:cNvPr id="4" name="Slide Number Placeholder 3">
            <a:extLst>
              <a:ext uri="{FF2B5EF4-FFF2-40B4-BE49-F238E27FC236}">
                <a16:creationId xmlns:a16="http://schemas.microsoft.com/office/drawing/2014/main" id="{682E0F7A-83C3-441D-30F5-4070DA556088}"/>
              </a:ext>
            </a:extLst>
          </p:cNvPr>
          <p:cNvSpPr>
            <a:spLocks noGrp="1"/>
          </p:cNvSpPr>
          <p:nvPr>
            <p:ph type="sldNum" sz="quarter" idx="12"/>
          </p:nvPr>
        </p:nvSpPr>
        <p:spPr/>
        <p:txBody>
          <a:bodyPr/>
          <a:lstStyle/>
          <a:p>
            <a:fld id="{B9AA8E4F-4E37-A645-924F-A3490AA4C4C1}" type="slidenum">
              <a:rPr lang="en-US" smtClean="0"/>
              <a:t>8</a:t>
            </a:fld>
            <a:endParaRPr lang="en-US"/>
          </a:p>
        </p:txBody>
      </p:sp>
      <p:sp>
        <p:nvSpPr>
          <p:cNvPr id="45" name="TextBox 44">
            <a:extLst>
              <a:ext uri="{FF2B5EF4-FFF2-40B4-BE49-F238E27FC236}">
                <a16:creationId xmlns:a16="http://schemas.microsoft.com/office/drawing/2014/main" id="{DB2753C5-612F-1F7E-D6A0-9C2F1187CDB9}"/>
              </a:ext>
            </a:extLst>
          </p:cNvPr>
          <p:cNvSpPr txBox="1"/>
          <p:nvPr/>
        </p:nvSpPr>
        <p:spPr>
          <a:xfrm>
            <a:off x="6593385" y="2924555"/>
            <a:ext cx="4253948" cy="646331"/>
          </a:xfrm>
          <a:prstGeom prst="rect">
            <a:avLst/>
          </a:prstGeom>
          <a:noFill/>
        </p:spPr>
        <p:txBody>
          <a:bodyPr wrap="square" rtlCol="0">
            <a:spAutoFit/>
          </a:bodyPr>
          <a:lstStyle/>
          <a:p>
            <a:pPr algn="ctr"/>
            <a:r>
              <a:rPr lang="en-US" dirty="0">
                <a:latin typeface="Avenir Light" panose="020B0402020203020204" pitchFamily="34" charset="77"/>
              </a:rPr>
              <a:t>Sensing in large areas and remote locations like farms, forests</a:t>
            </a:r>
          </a:p>
        </p:txBody>
      </p:sp>
      <p:sp>
        <p:nvSpPr>
          <p:cNvPr id="46" name="TextBox 45">
            <a:extLst>
              <a:ext uri="{FF2B5EF4-FFF2-40B4-BE49-F238E27FC236}">
                <a16:creationId xmlns:a16="http://schemas.microsoft.com/office/drawing/2014/main" id="{65B4FB73-9D3D-77F0-95EC-253182660AFA}"/>
              </a:ext>
            </a:extLst>
          </p:cNvPr>
          <p:cNvSpPr txBox="1"/>
          <p:nvPr/>
        </p:nvSpPr>
        <p:spPr>
          <a:xfrm>
            <a:off x="1935855" y="3007207"/>
            <a:ext cx="2731374" cy="646331"/>
          </a:xfrm>
          <a:prstGeom prst="rect">
            <a:avLst/>
          </a:prstGeom>
          <a:noFill/>
        </p:spPr>
        <p:txBody>
          <a:bodyPr wrap="square" rtlCol="0">
            <a:spAutoFit/>
          </a:bodyPr>
          <a:lstStyle/>
          <a:p>
            <a:pPr algn="ctr"/>
            <a:r>
              <a:rPr lang="en-US" dirty="0">
                <a:latin typeface="Avenir Light" panose="020B0402020203020204" pitchFamily="34" charset="77"/>
              </a:rPr>
              <a:t>Continuous wake word detection</a:t>
            </a:r>
          </a:p>
        </p:txBody>
      </p:sp>
      <p:sp>
        <p:nvSpPr>
          <p:cNvPr id="47" name="TextBox 46">
            <a:extLst>
              <a:ext uri="{FF2B5EF4-FFF2-40B4-BE49-F238E27FC236}">
                <a16:creationId xmlns:a16="http://schemas.microsoft.com/office/drawing/2014/main" id="{FD6895E9-527C-F3D8-0AFA-9E43C29068A9}"/>
              </a:ext>
            </a:extLst>
          </p:cNvPr>
          <p:cNvSpPr txBox="1"/>
          <p:nvPr/>
        </p:nvSpPr>
        <p:spPr>
          <a:xfrm>
            <a:off x="2119286" y="5332805"/>
            <a:ext cx="2345741" cy="646331"/>
          </a:xfrm>
          <a:prstGeom prst="rect">
            <a:avLst/>
          </a:prstGeom>
          <a:noFill/>
        </p:spPr>
        <p:txBody>
          <a:bodyPr wrap="square" rtlCol="0">
            <a:spAutoFit/>
          </a:bodyPr>
          <a:lstStyle/>
          <a:p>
            <a:pPr algn="ctr"/>
            <a:r>
              <a:rPr lang="en-US" dirty="0">
                <a:latin typeface="Avenir Light" panose="020B0402020203020204" pitchFamily="34" charset="77"/>
              </a:rPr>
              <a:t>Maintenance-free SOS system</a:t>
            </a:r>
          </a:p>
        </p:txBody>
      </p:sp>
      <p:sp>
        <p:nvSpPr>
          <p:cNvPr id="48" name="TextBox 47">
            <a:extLst>
              <a:ext uri="{FF2B5EF4-FFF2-40B4-BE49-F238E27FC236}">
                <a16:creationId xmlns:a16="http://schemas.microsoft.com/office/drawing/2014/main" id="{E88BF55D-A00E-817C-626F-ABCFEA89205F}"/>
              </a:ext>
            </a:extLst>
          </p:cNvPr>
          <p:cNvSpPr txBox="1"/>
          <p:nvPr/>
        </p:nvSpPr>
        <p:spPr>
          <a:xfrm>
            <a:off x="7547488" y="5443256"/>
            <a:ext cx="2345741" cy="369332"/>
          </a:xfrm>
          <a:prstGeom prst="rect">
            <a:avLst/>
          </a:prstGeom>
          <a:noFill/>
        </p:spPr>
        <p:txBody>
          <a:bodyPr wrap="square" rtlCol="0">
            <a:spAutoFit/>
          </a:bodyPr>
          <a:lstStyle/>
          <a:p>
            <a:pPr algn="ctr"/>
            <a:r>
              <a:rPr lang="en-US" dirty="0">
                <a:latin typeface="Avenir Light" panose="020B0402020203020204" pitchFamily="34" charset="77"/>
              </a:rPr>
              <a:t>Wildlife monitoring</a:t>
            </a:r>
          </a:p>
        </p:txBody>
      </p:sp>
      <p:pic>
        <p:nvPicPr>
          <p:cNvPr id="49" name="Picture 2" descr="CEO Behind Amazon Alexa-Enabled Wearable: Why Smart Glasses Have Failed so  Far - TheStreet">
            <a:extLst>
              <a:ext uri="{FF2B5EF4-FFF2-40B4-BE49-F238E27FC236}">
                <a16:creationId xmlns:a16="http://schemas.microsoft.com/office/drawing/2014/main" id="{0DA6B5D1-966D-FA13-2C6C-67FA374BA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1656" y="1443149"/>
            <a:ext cx="1470301" cy="1470301"/>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47D6DFC7-BDF0-2170-C022-1062B6B6002D}"/>
              </a:ext>
            </a:extLst>
          </p:cNvPr>
          <p:cNvSpPr txBox="1"/>
          <p:nvPr/>
        </p:nvSpPr>
        <p:spPr>
          <a:xfrm>
            <a:off x="1761656" y="2698006"/>
            <a:ext cx="715260" cy="215444"/>
          </a:xfrm>
          <a:prstGeom prst="rect">
            <a:avLst/>
          </a:prstGeom>
          <a:noFill/>
        </p:spPr>
        <p:txBody>
          <a:bodyPr wrap="none" rtlCol="0">
            <a:spAutoFit/>
          </a:bodyPr>
          <a:lstStyle/>
          <a:p>
            <a:pPr algn="l"/>
            <a:r>
              <a:rPr lang="en-US" sz="800" dirty="0">
                <a:solidFill>
                  <a:schemeClr val="bg1"/>
                </a:solidFill>
                <a:latin typeface="Avenir Light" panose="020B0402020203020204" pitchFamily="34" charset="77"/>
              </a:rPr>
              <a:t>@TheStreet</a:t>
            </a:r>
          </a:p>
        </p:txBody>
      </p:sp>
      <p:pic>
        <p:nvPicPr>
          <p:cNvPr id="51" name="Picture 4" descr="Talk to the wrist: Alexa is the best smartwatch assistant | Digital Trends">
            <a:extLst>
              <a:ext uri="{FF2B5EF4-FFF2-40B4-BE49-F238E27FC236}">
                <a16:creationId xmlns:a16="http://schemas.microsoft.com/office/drawing/2014/main" id="{7002B772-2A2A-B183-6F1D-8684CA5E68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467" r="13867"/>
          <a:stretch/>
        </p:blipFill>
        <p:spPr bwMode="auto">
          <a:xfrm>
            <a:off x="3371309" y="1446518"/>
            <a:ext cx="1470301" cy="147030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307D0B90-9032-4974-D1DA-B02026921C27}"/>
              </a:ext>
            </a:extLst>
          </p:cNvPr>
          <p:cNvSpPr txBox="1"/>
          <p:nvPr/>
        </p:nvSpPr>
        <p:spPr>
          <a:xfrm>
            <a:off x="3301542" y="2723761"/>
            <a:ext cx="877163" cy="215444"/>
          </a:xfrm>
          <a:prstGeom prst="rect">
            <a:avLst/>
          </a:prstGeom>
          <a:noFill/>
        </p:spPr>
        <p:txBody>
          <a:bodyPr wrap="none" rtlCol="0">
            <a:spAutoFit/>
          </a:bodyPr>
          <a:lstStyle/>
          <a:p>
            <a:pPr algn="l"/>
            <a:r>
              <a:rPr lang="en-US" sz="800" dirty="0">
                <a:solidFill>
                  <a:schemeClr val="bg1"/>
                </a:solidFill>
                <a:latin typeface="Avenir Light" panose="020B0402020203020204" pitchFamily="34" charset="77"/>
              </a:rPr>
              <a:t>@</a:t>
            </a:r>
            <a:r>
              <a:rPr lang="en-US" sz="800" dirty="0" err="1">
                <a:solidFill>
                  <a:schemeClr val="bg1"/>
                </a:solidFill>
                <a:latin typeface="Avenir Light" panose="020B0402020203020204" pitchFamily="34" charset="77"/>
              </a:rPr>
              <a:t>DigitalTrends</a:t>
            </a:r>
            <a:endParaRPr lang="en-US" sz="800" dirty="0">
              <a:solidFill>
                <a:schemeClr val="bg1"/>
              </a:solidFill>
              <a:latin typeface="Avenir Light" panose="020B0402020203020204" pitchFamily="34" charset="77"/>
            </a:endParaRPr>
          </a:p>
        </p:txBody>
      </p:sp>
      <p:pic>
        <p:nvPicPr>
          <p:cNvPr id="53" name="Picture 6" descr="Saudi Arabia buying up farmland in US Southwest">
            <a:extLst>
              <a:ext uri="{FF2B5EF4-FFF2-40B4-BE49-F238E27FC236}">
                <a16:creationId xmlns:a16="http://schemas.microsoft.com/office/drawing/2014/main" id="{30076731-0E59-98E9-C8C3-0D1458E08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9958" y="1419888"/>
            <a:ext cx="2100401" cy="13998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8" descr="NASA grant funds UMaine remote sensing research for large-scale forest  health assessment - UMaine News - University of Maine">
            <a:extLst>
              <a:ext uri="{FF2B5EF4-FFF2-40B4-BE49-F238E27FC236}">
                <a16:creationId xmlns:a16="http://schemas.microsoft.com/office/drawing/2014/main" id="{8D045DBF-CF49-B470-5613-B542D236D1D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4467"/>
          <a:stretch/>
        </p:blipFill>
        <p:spPr bwMode="auto">
          <a:xfrm>
            <a:off x="8834070" y="1419889"/>
            <a:ext cx="2118319" cy="13998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11 Backpacking Trips Near San Francisco - Modern Hiker">
            <a:extLst>
              <a:ext uri="{FF2B5EF4-FFF2-40B4-BE49-F238E27FC236}">
                <a16:creationId xmlns:a16="http://schemas.microsoft.com/office/drawing/2014/main" id="{7A460AAC-B054-422D-5CA7-9A1C0CE8842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228"/>
          <a:stretch/>
        </p:blipFill>
        <p:spPr bwMode="auto">
          <a:xfrm>
            <a:off x="1761656" y="3907899"/>
            <a:ext cx="1470301" cy="135172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2" descr="One Solution to Rhino Poaching: Use Sensors to Monitor the Other Animals">
            <a:extLst>
              <a:ext uri="{FF2B5EF4-FFF2-40B4-BE49-F238E27FC236}">
                <a16:creationId xmlns:a16="http://schemas.microsoft.com/office/drawing/2014/main" id="{CBA3CE89-B19D-7C26-F8E3-E87625C3B92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618" r="3980"/>
          <a:stretch/>
        </p:blipFill>
        <p:spPr bwMode="auto">
          <a:xfrm>
            <a:off x="6619958" y="3901103"/>
            <a:ext cx="2100401" cy="139983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4" descr="Tracking Ocean Animals - Science Update">
            <a:extLst>
              <a:ext uri="{FF2B5EF4-FFF2-40B4-BE49-F238E27FC236}">
                <a16:creationId xmlns:a16="http://schemas.microsoft.com/office/drawing/2014/main" id="{9BBBFE0A-7929-E489-C50F-FD6A7D622A7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9574"/>
          <a:stretch/>
        </p:blipFill>
        <p:spPr bwMode="auto">
          <a:xfrm>
            <a:off x="8834070" y="3901103"/>
            <a:ext cx="2126974" cy="139660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6" descr="The 5 Best Telluride Hikes According to A Local Guide | 57hours">
            <a:extLst>
              <a:ext uri="{FF2B5EF4-FFF2-40B4-BE49-F238E27FC236}">
                <a16:creationId xmlns:a16="http://schemas.microsoft.com/office/drawing/2014/main" id="{EBAFF604-59C0-AFD1-C634-2961237375C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9943" r="19942"/>
          <a:stretch/>
        </p:blipFill>
        <p:spPr bwMode="auto">
          <a:xfrm>
            <a:off x="2981515" y="3907899"/>
            <a:ext cx="1836552" cy="1351722"/>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790656B9-205D-9547-7BB1-0F9A55943FDA}"/>
              </a:ext>
            </a:extLst>
          </p:cNvPr>
          <p:cNvSpPr txBox="1"/>
          <p:nvPr/>
        </p:nvSpPr>
        <p:spPr>
          <a:xfrm>
            <a:off x="3301542" y="5042228"/>
            <a:ext cx="625492" cy="215444"/>
          </a:xfrm>
          <a:prstGeom prst="rect">
            <a:avLst/>
          </a:prstGeom>
          <a:noFill/>
        </p:spPr>
        <p:txBody>
          <a:bodyPr wrap="none" rtlCol="0">
            <a:spAutoFit/>
          </a:bodyPr>
          <a:lstStyle/>
          <a:p>
            <a:pPr algn="l"/>
            <a:r>
              <a:rPr lang="en-US" sz="800" dirty="0">
                <a:solidFill>
                  <a:schemeClr val="bg1"/>
                </a:solidFill>
                <a:latin typeface="Avenir Light" panose="020B0402020203020204" pitchFamily="34" charset="77"/>
              </a:rPr>
              <a:t>@57hours</a:t>
            </a:r>
          </a:p>
        </p:txBody>
      </p:sp>
      <p:sp>
        <p:nvSpPr>
          <p:cNvPr id="5" name="Rectangle 4">
            <a:extLst>
              <a:ext uri="{FF2B5EF4-FFF2-40B4-BE49-F238E27FC236}">
                <a16:creationId xmlns:a16="http://schemas.microsoft.com/office/drawing/2014/main" id="{8FFC8878-B84F-D3B6-2F75-640677C3D0AA}"/>
              </a:ext>
            </a:extLst>
          </p:cNvPr>
          <p:cNvSpPr/>
          <p:nvPr/>
        </p:nvSpPr>
        <p:spPr>
          <a:xfrm>
            <a:off x="0" y="1"/>
            <a:ext cx="12192000" cy="6858000"/>
          </a:xfrm>
          <a:prstGeom prst="rect">
            <a:avLst/>
          </a:prstGeom>
          <a:solidFill>
            <a:schemeClr val="tx1">
              <a:lumMod val="50000"/>
              <a:lumOff val="50000"/>
              <a:alpha val="33363"/>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146B62A-5DF9-0475-49F2-0C208166C52B}"/>
              </a:ext>
            </a:extLst>
          </p:cNvPr>
          <p:cNvSpPr/>
          <p:nvPr/>
        </p:nvSpPr>
        <p:spPr>
          <a:xfrm>
            <a:off x="0" y="1802836"/>
            <a:ext cx="12192000" cy="1883665"/>
          </a:xfrm>
          <a:prstGeom prst="rect">
            <a:avLst/>
          </a:prstGeom>
          <a:solidFill>
            <a:schemeClr val="accent2">
              <a:lumMod val="75000"/>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Roboto" panose="02000000000000000000" pitchFamily="2" charset="0"/>
                <a:ea typeface="Roboto" panose="02000000000000000000" pitchFamily="2" charset="0"/>
              </a:rPr>
              <a:t>Existing sensors are power hungry</a:t>
            </a:r>
          </a:p>
        </p:txBody>
      </p:sp>
    </p:spTree>
    <p:extLst>
      <p:ext uri="{BB962C8B-B14F-4D97-AF65-F5344CB8AC3E}">
        <p14:creationId xmlns:p14="http://schemas.microsoft.com/office/powerpoint/2010/main" val="304760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FAB3D61-684F-2663-EFB5-18E00BB05AC6}"/>
              </a:ext>
            </a:extLst>
          </p:cNvPr>
          <p:cNvSpPr/>
          <p:nvPr/>
        </p:nvSpPr>
        <p:spPr>
          <a:xfrm>
            <a:off x="0" y="602673"/>
            <a:ext cx="12192000" cy="124692"/>
          </a:xfrm>
          <a:prstGeom prst="rect">
            <a:avLst/>
          </a:prstGeom>
          <a:solidFill>
            <a:srgbClr val="7030A0">
              <a:alpha val="6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32BDC88-EADE-48F5-CD3C-29C8BA45E19D}"/>
              </a:ext>
            </a:extLst>
          </p:cNvPr>
          <p:cNvSpPr txBox="1"/>
          <p:nvPr/>
        </p:nvSpPr>
        <p:spPr>
          <a:xfrm>
            <a:off x="714695" y="119041"/>
            <a:ext cx="1406667" cy="400110"/>
          </a:xfrm>
          <a:prstGeom prst="rect">
            <a:avLst/>
          </a:prstGeom>
          <a:noFill/>
        </p:spPr>
        <p:txBody>
          <a:bodyPr wrap="none" rtlCol="0">
            <a:spAutoFit/>
          </a:bodyPr>
          <a:lstStyle/>
          <a:p>
            <a:pPr algn="l"/>
            <a:r>
              <a:rPr lang="en-US" sz="2000" b="1" dirty="0">
                <a:solidFill>
                  <a:schemeClr val="accent2">
                    <a:lumMod val="75000"/>
                  </a:schemeClr>
                </a:solidFill>
                <a:latin typeface="Avenir Light" panose="020B0402020203020204" pitchFamily="34" charset="77"/>
              </a:rPr>
              <a:t>Motivation</a:t>
            </a:r>
          </a:p>
        </p:txBody>
      </p:sp>
      <p:sp>
        <p:nvSpPr>
          <p:cNvPr id="16" name="TextBox 15">
            <a:extLst>
              <a:ext uri="{FF2B5EF4-FFF2-40B4-BE49-F238E27FC236}">
                <a16:creationId xmlns:a16="http://schemas.microsoft.com/office/drawing/2014/main" id="{68341E25-AF50-FC97-94BE-F0AE709EB879}"/>
              </a:ext>
            </a:extLst>
          </p:cNvPr>
          <p:cNvSpPr txBox="1"/>
          <p:nvPr/>
        </p:nvSpPr>
        <p:spPr>
          <a:xfrm>
            <a:off x="2978123" y="119041"/>
            <a:ext cx="596125" cy="369332"/>
          </a:xfrm>
          <a:prstGeom prst="rect">
            <a:avLst/>
          </a:prstGeom>
          <a:noFill/>
        </p:spPr>
        <p:txBody>
          <a:bodyPr wrap="none" rtlCol="0">
            <a:spAutoFit/>
          </a:bodyPr>
          <a:lstStyle/>
          <a:p>
            <a:pPr algn="l"/>
            <a:r>
              <a:rPr lang="en-US" dirty="0">
                <a:latin typeface="Avenir Light" panose="020B0402020203020204" pitchFamily="34" charset="77"/>
              </a:rPr>
              <a:t>Lyra</a:t>
            </a:r>
          </a:p>
        </p:txBody>
      </p:sp>
      <p:sp>
        <p:nvSpPr>
          <p:cNvPr id="17" name="TextBox 16">
            <a:extLst>
              <a:ext uri="{FF2B5EF4-FFF2-40B4-BE49-F238E27FC236}">
                <a16:creationId xmlns:a16="http://schemas.microsoft.com/office/drawing/2014/main" id="{0D442B04-85F8-89DC-62A3-8558C9E8DAC0}"/>
              </a:ext>
            </a:extLst>
          </p:cNvPr>
          <p:cNvSpPr txBox="1"/>
          <p:nvPr/>
        </p:nvSpPr>
        <p:spPr>
          <a:xfrm>
            <a:off x="4516178" y="119041"/>
            <a:ext cx="1784719" cy="369332"/>
          </a:xfrm>
          <a:prstGeom prst="rect">
            <a:avLst/>
          </a:prstGeom>
          <a:noFill/>
        </p:spPr>
        <p:txBody>
          <a:bodyPr wrap="none" rtlCol="0">
            <a:spAutoFit/>
          </a:bodyPr>
          <a:lstStyle/>
          <a:p>
            <a:pPr algn="l"/>
            <a:r>
              <a:rPr lang="en-US" dirty="0">
                <a:latin typeface="Avenir Light" panose="020B0402020203020204" pitchFamily="34" charset="77"/>
              </a:rPr>
              <a:t>Structural filters</a:t>
            </a:r>
          </a:p>
        </p:txBody>
      </p:sp>
      <p:sp>
        <p:nvSpPr>
          <p:cNvPr id="18" name="TextBox 17">
            <a:extLst>
              <a:ext uri="{FF2B5EF4-FFF2-40B4-BE49-F238E27FC236}">
                <a16:creationId xmlns:a16="http://schemas.microsoft.com/office/drawing/2014/main" id="{356C5405-5AD6-3156-A207-6EAB3CB3211B}"/>
              </a:ext>
            </a:extLst>
          </p:cNvPr>
          <p:cNvSpPr txBox="1"/>
          <p:nvPr/>
        </p:nvSpPr>
        <p:spPr>
          <a:xfrm>
            <a:off x="7242826" y="119041"/>
            <a:ext cx="1819985" cy="369332"/>
          </a:xfrm>
          <a:prstGeom prst="rect">
            <a:avLst/>
          </a:prstGeom>
          <a:noFill/>
        </p:spPr>
        <p:txBody>
          <a:bodyPr wrap="none" rtlCol="0">
            <a:spAutoFit/>
          </a:bodyPr>
          <a:lstStyle/>
          <a:p>
            <a:pPr algn="l"/>
            <a:r>
              <a:rPr lang="en-US" dirty="0">
                <a:latin typeface="Avenir Light" panose="020B0402020203020204" pitchFamily="34" charset="77"/>
              </a:rPr>
              <a:t>Feasibility study</a:t>
            </a:r>
          </a:p>
        </p:txBody>
      </p:sp>
      <p:sp>
        <p:nvSpPr>
          <p:cNvPr id="19" name="Rectangle 18">
            <a:extLst>
              <a:ext uri="{FF2B5EF4-FFF2-40B4-BE49-F238E27FC236}">
                <a16:creationId xmlns:a16="http://schemas.microsoft.com/office/drawing/2014/main" id="{49A714CE-EF5B-6069-E993-E5283D65366D}"/>
              </a:ext>
            </a:extLst>
          </p:cNvPr>
          <p:cNvSpPr/>
          <p:nvPr/>
        </p:nvSpPr>
        <p:spPr>
          <a:xfrm>
            <a:off x="374073" y="561687"/>
            <a:ext cx="2036193" cy="81971"/>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FFD612D-E06C-D731-A6A4-FF4FECBBCE14}"/>
              </a:ext>
            </a:extLst>
          </p:cNvPr>
          <p:cNvSpPr txBox="1"/>
          <p:nvPr/>
        </p:nvSpPr>
        <p:spPr>
          <a:xfrm>
            <a:off x="10004740" y="119041"/>
            <a:ext cx="1393971" cy="369332"/>
          </a:xfrm>
          <a:prstGeom prst="rect">
            <a:avLst/>
          </a:prstGeom>
          <a:noFill/>
        </p:spPr>
        <p:txBody>
          <a:bodyPr wrap="none" rtlCol="0">
            <a:spAutoFit/>
          </a:bodyPr>
          <a:lstStyle/>
          <a:p>
            <a:pPr algn="l"/>
            <a:r>
              <a:rPr lang="en-US" dirty="0">
                <a:latin typeface="Avenir Light" panose="020B0402020203020204" pitchFamily="34" charset="77"/>
              </a:rPr>
              <a:t>Future work</a:t>
            </a:r>
          </a:p>
        </p:txBody>
      </p:sp>
      <p:sp>
        <p:nvSpPr>
          <p:cNvPr id="21" name="TextBox 20">
            <a:extLst>
              <a:ext uri="{FF2B5EF4-FFF2-40B4-BE49-F238E27FC236}">
                <a16:creationId xmlns:a16="http://schemas.microsoft.com/office/drawing/2014/main" id="{8D2FC610-CC71-4122-DF9E-13C9F3ABCECB}"/>
              </a:ext>
            </a:extLst>
          </p:cNvPr>
          <p:cNvSpPr txBox="1"/>
          <p:nvPr/>
        </p:nvSpPr>
        <p:spPr>
          <a:xfrm>
            <a:off x="10004740" y="119041"/>
            <a:ext cx="1327608" cy="369332"/>
          </a:xfrm>
          <a:prstGeom prst="rect">
            <a:avLst/>
          </a:prstGeom>
          <a:solidFill>
            <a:schemeClr val="bg1"/>
          </a:solidFill>
        </p:spPr>
        <p:txBody>
          <a:bodyPr wrap="none" rtlCol="0">
            <a:spAutoFit/>
          </a:bodyPr>
          <a:lstStyle/>
          <a:p>
            <a:pPr algn="l"/>
            <a:r>
              <a:rPr lang="en-US" dirty="0">
                <a:latin typeface="Avenir Light" panose="020B0402020203020204" pitchFamily="34" charset="77"/>
              </a:rPr>
              <a:t>Conclusion</a:t>
            </a:r>
          </a:p>
        </p:txBody>
      </p:sp>
      <p:sp>
        <p:nvSpPr>
          <p:cNvPr id="3" name="Date Placeholder 2">
            <a:extLst>
              <a:ext uri="{FF2B5EF4-FFF2-40B4-BE49-F238E27FC236}">
                <a16:creationId xmlns:a16="http://schemas.microsoft.com/office/drawing/2014/main" id="{95DA350C-7BE1-278B-6250-A3BCBCC71FB0}"/>
              </a:ext>
            </a:extLst>
          </p:cNvPr>
          <p:cNvSpPr>
            <a:spLocks noGrp="1"/>
          </p:cNvSpPr>
          <p:nvPr>
            <p:ph type="dt" sz="half" idx="10"/>
          </p:nvPr>
        </p:nvSpPr>
        <p:spPr/>
        <p:txBody>
          <a:bodyPr/>
          <a:lstStyle/>
          <a:p>
            <a:fld id="{4C9EE5FE-3318-3B46-BF32-3BC2E9EDB530}" type="datetime1">
              <a:rPr lang="en-US" smtClean="0"/>
              <a:t>5/10/23</a:t>
            </a:fld>
            <a:endParaRPr lang="en-US"/>
          </a:p>
        </p:txBody>
      </p:sp>
      <p:sp>
        <p:nvSpPr>
          <p:cNvPr id="4" name="Slide Number Placeholder 3">
            <a:extLst>
              <a:ext uri="{FF2B5EF4-FFF2-40B4-BE49-F238E27FC236}">
                <a16:creationId xmlns:a16="http://schemas.microsoft.com/office/drawing/2014/main" id="{682E0F7A-83C3-441D-30F5-4070DA556088}"/>
              </a:ext>
            </a:extLst>
          </p:cNvPr>
          <p:cNvSpPr>
            <a:spLocks noGrp="1"/>
          </p:cNvSpPr>
          <p:nvPr>
            <p:ph type="sldNum" sz="quarter" idx="12"/>
          </p:nvPr>
        </p:nvSpPr>
        <p:spPr/>
        <p:txBody>
          <a:bodyPr/>
          <a:lstStyle/>
          <a:p>
            <a:fld id="{B9AA8E4F-4E37-A645-924F-A3490AA4C4C1}" type="slidenum">
              <a:rPr lang="en-US" smtClean="0"/>
              <a:t>9</a:t>
            </a:fld>
            <a:endParaRPr lang="en-US"/>
          </a:p>
        </p:txBody>
      </p:sp>
      <p:sp>
        <p:nvSpPr>
          <p:cNvPr id="45" name="TextBox 44">
            <a:extLst>
              <a:ext uri="{FF2B5EF4-FFF2-40B4-BE49-F238E27FC236}">
                <a16:creationId xmlns:a16="http://schemas.microsoft.com/office/drawing/2014/main" id="{DB2753C5-612F-1F7E-D6A0-9C2F1187CDB9}"/>
              </a:ext>
            </a:extLst>
          </p:cNvPr>
          <p:cNvSpPr txBox="1"/>
          <p:nvPr/>
        </p:nvSpPr>
        <p:spPr>
          <a:xfrm>
            <a:off x="6593385" y="2924555"/>
            <a:ext cx="4253948" cy="646331"/>
          </a:xfrm>
          <a:prstGeom prst="rect">
            <a:avLst/>
          </a:prstGeom>
          <a:noFill/>
        </p:spPr>
        <p:txBody>
          <a:bodyPr wrap="square" rtlCol="0">
            <a:spAutoFit/>
          </a:bodyPr>
          <a:lstStyle/>
          <a:p>
            <a:pPr algn="ctr"/>
            <a:r>
              <a:rPr lang="en-US" dirty="0">
                <a:latin typeface="Avenir Light" panose="020B0402020203020204" pitchFamily="34" charset="77"/>
              </a:rPr>
              <a:t>Sensing in large areas and remote locations like farms, forests</a:t>
            </a:r>
          </a:p>
        </p:txBody>
      </p:sp>
      <p:sp>
        <p:nvSpPr>
          <p:cNvPr id="46" name="TextBox 45">
            <a:extLst>
              <a:ext uri="{FF2B5EF4-FFF2-40B4-BE49-F238E27FC236}">
                <a16:creationId xmlns:a16="http://schemas.microsoft.com/office/drawing/2014/main" id="{65B4FB73-9D3D-77F0-95EC-253182660AFA}"/>
              </a:ext>
            </a:extLst>
          </p:cNvPr>
          <p:cNvSpPr txBox="1"/>
          <p:nvPr/>
        </p:nvSpPr>
        <p:spPr>
          <a:xfrm>
            <a:off x="1935855" y="3007207"/>
            <a:ext cx="2731374" cy="646331"/>
          </a:xfrm>
          <a:prstGeom prst="rect">
            <a:avLst/>
          </a:prstGeom>
          <a:noFill/>
        </p:spPr>
        <p:txBody>
          <a:bodyPr wrap="square" rtlCol="0">
            <a:spAutoFit/>
          </a:bodyPr>
          <a:lstStyle/>
          <a:p>
            <a:pPr algn="ctr"/>
            <a:r>
              <a:rPr lang="en-US" dirty="0">
                <a:latin typeface="Avenir Light" panose="020B0402020203020204" pitchFamily="34" charset="77"/>
              </a:rPr>
              <a:t>Continuous wake word detection</a:t>
            </a:r>
          </a:p>
        </p:txBody>
      </p:sp>
      <p:sp>
        <p:nvSpPr>
          <p:cNvPr id="47" name="TextBox 46">
            <a:extLst>
              <a:ext uri="{FF2B5EF4-FFF2-40B4-BE49-F238E27FC236}">
                <a16:creationId xmlns:a16="http://schemas.microsoft.com/office/drawing/2014/main" id="{FD6895E9-527C-F3D8-0AFA-9E43C29068A9}"/>
              </a:ext>
            </a:extLst>
          </p:cNvPr>
          <p:cNvSpPr txBox="1"/>
          <p:nvPr/>
        </p:nvSpPr>
        <p:spPr>
          <a:xfrm>
            <a:off x="2119286" y="5332805"/>
            <a:ext cx="2345741" cy="646331"/>
          </a:xfrm>
          <a:prstGeom prst="rect">
            <a:avLst/>
          </a:prstGeom>
          <a:noFill/>
        </p:spPr>
        <p:txBody>
          <a:bodyPr wrap="square" rtlCol="0">
            <a:spAutoFit/>
          </a:bodyPr>
          <a:lstStyle/>
          <a:p>
            <a:pPr algn="ctr"/>
            <a:r>
              <a:rPr lang="en-US" dirty="0">
                <a:latin typeface="Avenir Light" panose="020B0402020203020204" pitchFamily="34" charset="77"/>
              </a:rPr>
              <a:t>Maintenance-free SOS system</a:t>
            </a:r>
          </a:p>
        </p:txBody>
      </p:sp>
      <p:sp>
        <p:nvSpPr>
          <p:cNvPr id="48" name="TextBox 47">
            <a:extLst>
              <a:ext uri="{FF2B5EF4-FFF2-40B4-BE49-F238E27FC236}">
                <a16:creationId xmlns:a16="http://schemas.microsoft.com/office/drawing/2014/main" id="{E88BF55D-A00E-817C-626F-ABCFEA89205F}"/>
              </a:ext>
            </a:extLst>
          </p:cNvPr>
          <p:cNvSpPr txBox="1"/>
          <p:nvPr/>
        </p:nvSpPr>
        <p:spPr>
          <a:xfrm>
            <a:off x="7547488" y="5443256"/>
            <a:ext cx="2345741" cy="369332"/>
          </a:xfrm>
          <a:prstGeom prst="rect">
            <a:avLst/>
          </a:prstGeom>
          <a:noFill/>
        </p:spPr>
        <p:txBody>
          <a:bodyPr wrap="square" rtlCol="0">
            <a:spAutoFit/>
          </a:bodyPr>
          <a:lstStyle/>
          <a:p>
            <a:pPr algn="ctr"/>
            <a:r>
              <a:rPr lang="en-US" dirty="0">
                <a:latin typeface="Avenir Light" panose="020B0402020203020204" pitchFamily="34" charset="77"/>
              </a:rPr>
              <a:t>Wildlife monitoring</a:t>
            </a:r>
          </a:p>
        </p:txBody>
      </p:sp>
      <p:pic>
        <p:nvPicPr>
          <p:cNvPr id="49" name="Picture 2" descr="CEO Behind Amazon Alexa-Enabled Wearable: Why Smart Glasses Have Failed so  Far - TheStreet">
            <a:extLst>
              <a:ext uri="{FF2B5EF4-FFF2-40B4-BE49-F238E27FC236}">
                <a16:creationId xmlns:a16="http://schemas.microsoft.com/office/drawing/2014/main" id="{0DA6B5D1-966D-FA13-2C6C-67FA374BA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1656" y="1443149"/>
            <a:ext cx="1470301" cy="1470301"/>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47D6DFC7-BDF0-2170-C022-1062B6B6002D}"/>
              </a:ext>
            </a:extLst>
          </p:cNvPr>
          <p:cNvSpPr txBox="1"/>
          <p:nvPr/>
        </p:nvSpPr>
        <p:spPr>
          <a:xfrm>
            <a:off x="1761656" y="2698006"/>
            <a:ext cx="715260" cy="215444"/>
          </a:xfrm>
          <a:prstGeom prst="rect">
            <a:avLst/>
          </a:prstGeom>
          <a:noFill/>
        </p:spPr>
        <p:txBody>
          <a:bodyPr wrap="none" rtlCol="0">
            <a:spAutoFit/>
          </a:bodyPr>
          <a:lstStyle/>
          <a:p>
            <a:pPr algn="l"/>
            <a:r>
              <a:rPr lang="en-US" sz="800" dirty="0">
                <a:solidFill>
                  <a:schemeClr val="bg1"/>
                </a:solidFill>
                <a:latin typeface="Avenir Light" panose="020B0402020203020204" pitchFamily="34" charset="77"/>
              </a:rPr>
              <a:t>@TheStreet</a:t>
            </a:r>
          </a:p>
        </p:txBody>
      </p:sp>
      <p:pic>
        <p:nvPicPr>
          <p:cNvPr id="51" name="Picture 4" descr="Talk to the wrist: Alexa is the best smartwatch assistant | Digital Trends">
            <a:extLst>
              <a:ext uri="{FF2B5EF4-FFF2-40B4-BE49-F238E27FC236}">
                <a16:creationId xmlns:a16="http://schemas.microsoft.com/office/drawing/2014/main" id="{7002B772-2A2A-B183-6F1D-8684CA5E68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467" r="13867"/>
          <a:stretch/>
        </p:blipFill>
        <p:spPr bwMode="auto">
          <a:xfrm>
            <a:off x="3371309" y="1446518"/>
            <a:ext cx="1470301" cy="147030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307D0B90-9032-4974-D1DA-B02026921C27}"/>
              </a:ext>
            </a:extLst>
          </p:cNvPr>
          <p:cNvSpPr txBox="1"/>
          <p:nvPr/>
        </p:nvSpPr>
        <p:spPr>
          <a:xfrm>
            <a:off x="3301542" y="2723761"/>
            <a:ext cx="877163" cy="215444"/>
          </a:xfrm>
          <a:prstGeom prst="rect">
            <a:avLst/>
          </a:prstGeom>
          <a:noFill/>
        </p:spPr>
        <p:txBody>
          <a:bodyPr wrap="none" rtlCol="0">
            <a:spAutoFit/>
          </a:bodyPr>
          <a:lstStyle/>
          <a:p>
            <a:pPr algn="l"/>
            <a:r>
              <a:rPr lang="en-US" sz="800" dirty="0">
                <a:solidFill>
                  <a:schemeClr val="bg1"/>
                </a:solidFill>
                <a:latin typeface="Avenir Light" panose="020B0402020203020204" pitchFamily="34" charset="77"/>
              </a:rPr>
              <a:t>@</a:t>
            </a:r>
            <a:r>
              <a:rPr lang="en-US" sz="800" dirty="0" err="1">
                <a:solidFill>
                  <a:schemeClr val="bg1"/>
                </a:solidFill>
                <a:latin typeface="Avenir Light" panose="020B0402020203020204" pitchFamily="34" charset="77"/>
              </a:rPr>
              <a:t>DigitalTrends</a:t>
            </a:r>
            <a:endParaRPr lang="en-US" sz="800" dirty="0">
              <a:solidFill>
                <a:schemeClr val="bg1"/>
              </a:solidFill>
              <a:latin typeface="Avenir Light" panose="020B0402020203020204" pitchFamily="34" charset="77"/>
            </a:endParaRPr>
          </a:p>
        </p:txBody>
      </p:sp>
      <p:pic>
        <p:nvPicPr>
          <p:cNvPr id="53" name="Picture 6" descr="Saudi Arabia buying up farmland in US Southwest">
            <a:extLst>
              <a:ext uri="{FF2B5EF4-FFF2-40B4-BE49-F238E27FC236}">
                <a16:creationId xmlns:a16="http://schemas.microsoft.com/office/drawing/2014/main" id="{30076731-0E59-98E9-C8C3-0D1458E08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9958" y="1419888"/>
            <a:ext cx="2100401" cy="13998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8" descr="NASA grant funds UMaine remote sensing research for large-scale forest  health assessment - UMaine News - University of Maine">
            <a:extLst>
              <a:ext uri="{FF2B5EF4-FFF2-40B4-BE49-F238E27FC236}">
                <a16:creationId xmlns:a16="http://schemas.microsoft.com/office/drawing/2014/main" id="{8D045DBF-CF49-B470-5613-B542D236D1D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4467"/>
          <a:stretch/>
        </p:blipFill>
        <p:spPr bwMode="auto">
          <a:xfrm>
            <a:off x="8834070" y="1419889"/>
            <a:ext cx="2118319" cy="13998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11 Backpacking Trips Near San Francisco - Modern Hiker">
            <a:extLst>
              <a:ext uri="{FF2B5EF4-FFF2-40B4-BE49-F238E27FC236}">
                <a16:creationId xmlns:a16="http://schemas.microsoft.com/office/drawing/2014/main" id="{7A460AAC-B054-422D-5CA7-9A1C0CE8842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228"/>
          <a:stretch/>
        </p:blipFill>
        <p:spPr bwMode="auto">
          <a:xfrm>
            <a:off x="1761656" y="3907899"/>
            <a:ext cx="1470301" cy="135172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2" descr="One Solution to Rhino Poaching: Use Sensors to Monitor the Other Animals">
            <a:extLst>
              <a:ext uri="{FF2B5EF4-FFF2-40B4-BE49-F238E27FC236}">
                <a16:creationId xmlns:a16="http://schemas.microsoft.com/office/drawing/2014/main" id="{CBA3CE89-B19D-7C26-F8E3-E87625C3B92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618" r="3980"/>
          <a:stretch/>
        </p:blipFill>
        <p:spPr bwMode="auto">
          <a:xfrm>
            <a:off x="6619958" y="3901103"/>
            <a:ext cx="2100401" cy="139983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4" descr="Tracking Ocean Animals - Science Update">
            <a:extLst>
              <a:ext uri="{FF2B5EF4-FFF2-40B4-BE49-F238E27FC236}">
                <a16:creationId xmlns:a16="http://schemas.microsoft.com/office/drawing/2014/main" id="{9BBBFE0A-7929-E489-C50F-FD6A7D622A7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9574"/>
          <a:stretch/>
        </p:blipFill>
        <p:spPr bwMode="auto">
          <a:xfrm>
            <a:off x="8834070" y="3901103"/>
            <a:ext cx="2126974" cy="139660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6" descr="The 5 Best Telluride Hikes According to A Local Guide | 57hours">
            <a:extLst>
              <a:ext uri="{FF2B5EF4-FFF2-40B4-BE49-F238E27FC236}">
                <a16:creationId xmlns:a16="http://schemas.microsoft.com/office/drawing/2014/main" id="{EBAFF604-59C0-AFD1-C634-2961237375C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9943" r="19942"/>
          <a:stretch/>
        </p:blipFill>
        <p:spPr bwMode="auto">
          <a:xfrm>
            <a:off x="2981515" y="3907899"/>
            <a:ext cx="1836552" cy="1351722"/>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790656B9-205D-9547-7BB1-0F9A55943FDA}"/>
              </a:ext>
            </a:extLst>
          </p:cNvPr>
          <p:cNvSpPr txBox="1"/>
          <p:nvPr/>
        </p:nvSpPr>
        <p:spPr>
          <a:xfrm>
            <a:off x="3301542" y="5042228"/>
            <a:ext cx="625492" cy="215444"/>
          </a:xfrm>
          <a:prstGeom prst="rect">
            <a:avLst/>
          </a:prstGeom>
          <a:noFill/>
        </p:spPr>
        <p:txBody>
          <a:bodyPr wrap="none" rtlCol="0">
            <a:spAutoFit/>
          </a:bodyPr>
          <a:lstStyle/>
          <a:p>
            <a:pPr algn="l"/>
            <a:r>
              <a:rPr lang="en-US" sz="800" dirty="0">
                <a:solidFill>
                  <a:schemeClr val="bg1"/>
                </a:solidFill>
                <a:latin typeface="Avenir Light" panose="020B0402020203020204" pitchFamily="34" charset="77"/>
              </a:rPr>
              <a:t>@57hours</a:t>
            </a:r>
          </a:p>
        </p:txBody>
      </p:sp>
      <p:sp>
        <p:nvSpPr>
          <p:cNvPr id="5" name="Rectangle 4">
            <a:extLst>
              <a:ext uri="{FF2B5EF4-FFF2-40B4-BE49-F238E27FC236}">
                <a16:creationId xmlns:a16="http://schemas.microsoft.com/office/drawing/2014/main" id="{8FFC8878-B84F-D3B6-2F75-640677C3D0AA}"/>
              </a:ext>
            </a:extLst>
          </p:cNvPr>
          <p:cNvSpPr/>
          <p:nvPr/>
        </p:nvSpPr>
        <p:spPr>
          <a:xfrm>
            <a:off x="0" y="1"/>
            <a:ext cx="12192000" cy="6858000"/>
          </a:xfrm>
          <a:prstGeom prst="rect">
            <a:avLst/>
          </a:prstGeom>
          <a:solidFill>
            <a:schemeClr val="tx1">
              <a:lumMod val="50000"/>
              <a:lumOff val="50000"/>
              <a:alpha val="33363"/>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D25D9D6-F226-1FB4-0DE9-F4DEBE085DDC}"/>
              </a:ext>
            </a:extLst>
          </p:cNvPr>
          <p:cNvSpPr/>
          <p:nvPr/>
        </p:nvSpPr>
        <p:spPr>
          <a:xfrm>
            <a:off x="0" y="4284078"/>
            <a:ext cx="12192000" cy="1883665"/>
          </a:xfrm>
          <a:prstGeom prst="rect">
            <a:avLst/>
          </a:prstGeom>
          <a:solidFill>
            <a:schemeClr val="accent2">
              <a:lumMod val="75000"/>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Roboto" panose="02000000000000000000" pitchFamily="2" charset="0"/>
                <a:ea typeface="Roboto" panose="02000000000000000000" pitchFamily="2" charset="0"/>
              </a:rPr>
              <a:t>What does it take to create </a:t>
            </a:r>
          </a:p>
          <a:p>
            <a:pPr algn="ctr"/>
            <a:r>
              <a:rPr lang="en-US" sz="4800" dirty="0">
                <a:solidFill>
                  <a:schemeClr val="bg1"/>
                </a:solidFill>
                <a:latin typeface="Roboto" panose="02000000000000000000" pitchFamily="2" charset="0"/>
                <a:ea typeface="Roboto" panose="02000000000000000000" pitchFamily="2" charset="0"/>
              </a:rPr>
              <a:t>ultra-low-power acoustic sensors?</a:t>
            </a:r>
          </a:p>
        </p:txBody>
      </p:sp>
      <p:sp>
        <p:nvSpPr>
          <p:cNvPr id="13" name="Rectangle 12">
            <a:extLst>
              <a:ext uri="{FF2B5EF4-FFF2-40B4-BE49-F238E27FC236}">
                <a16:creationId xmlns:a16="http://schemas.microsoft.com/office/drawing/2014/main" id="{8146B62A-5DF9-0475-49F2-0C208166C52B}"/>
              </a:ext>
            </a:extLst>
          </p:cNvPr>
          <p:cNvSpPr/>
          <p:nvPr/>
        </p:nvSpPr>
        <p:spPr>
          <a:xfrm>
            <a:off x="0" y="1802836"/>
            <a:ext cx="12192000" cy="1883665"/>
          </a:xfrm>
          <a:prstGeom prst="rect">
            <a:avLst/>
          </a:prstGeom>
          <a:solidFill>
            <a:schemeClr val="accent2">
              <a:lumMod val="75000"/>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Roboto" panose="02000000000000000000" pitchFamily="2" charset="0"/>
                <a:ea typeface="Roboto" panose="02000000000000000000" pitchFamily="2" charset="0"/>
              </a:rPr>
              <a:t>Existing sensors are power hungry</a:t>
            </a:r>
          </a:p>
        </p:txBody>
      </p:sp>
    </p:spTree>
    <p:extLst>
      <p:ext uri="{BB962C8B-B14F-4D97-AF65-F5344CB8AC3E}">
        <p14:creationId xmlns:p14="http://schemas.microsoft.com/office/powerpoint/2010/main" val="2979661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Academic_talks_avenir_ligh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smtClean="0">
            <a:latin typeface="Avenir Light" panose="020B0402020203020204" pitchFamily="34" charset="77"/>
          </a:defRPr>
        </a:defPPr>
      </a:lstStyle>
    </a:txDef>
  </a:objectDefaults>
  <a:extraClrSchemeLst/>
  <a:extLst>
    <a:ext uri="{05A4C25C-085E-4340-85A3-A5531E510DB2}">
      <thm15:themeFamily xmlns:thm15="http://schemas.microsoft.com/office/thememl/2012/main" name="Academic_talks_avenir_light" id="{E1EA0B0E-F3FB-E540-8363-63CCD319586F}" vid="{90952F68-661F-AE44-BD27-51030220D1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Academic_talks_avenir_light</Template>
  <TotalTime>4187</TotalTime>
  <Words>2859</Words>
  <Application>Microsoft Macintosh PowerPoint</Application>
  <PresentationFormat>Widescreen</PresentationFormat>
  <Paragraphs>744</Paragraphs>
  <Slides>40</Slides>
  <Notes>40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Avenir Light</vt:lpstr>
      <vt:lpstr>Calibri</vt:lpstr>
      <vt:lpstr>Helvetica Neue</vt:lpstr>
      <vt:lpstr>Roboto</vt:lpstr>
      <vt:lpstr>Söhne</vt:lpstr>
      <vt:lpstr>Academic_talks_avenir_light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Nakul Garg</dc:creator>
  <cp:lastModifiedBy>Nakul Garg</cp:lastModifiedBy>
  <cp:revision>227</cp:revision>
  <cp:lastPrinted>2023-05-05T18:59:33Z</cp:lastPrinted>
  <dcterms:created xsi:type="dcterms:W3CDTF">2023-05-04T18:51:49Z</dcterms:created>
  <dcterms:modified xsi:type="dcterms:W3CDTF">2023-05-10T17:36:28Z</dcterms:modified>
</cp:coreProperties>
</file>