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361" r:id="rId2"/>
    <p:sldId id="387" r:id="rId3"/>
    <p:sldId id="460" r:id="rId4"/>
    <p:sldId id="422" r:id="rId5"/>
    <p:sldId id="451" r:id="rId6"/>
    <p:sldId id="442" r:id="rId7"/>
    <p:sldId id="467" r:id="rId8"/>
    <p:sldId id="468" r:id="rId9"/>
    <p:sldId id="466" r:id="rId10"/>
    <p:sldId id="459" r:id="rId11"/>
    <p:sldId id="462" r:id="rId12"/>
    <p:sldId id="463" r:id="rId13"/>
    <p:sldId id="447" r:id="rId14"/>
    <p:sldId id="449" r:id="rId15"/>
    <p:sldId id="450" r:id="rId16"/>
    <p:sldId id="444" r:id="rId17"/>
    <p:sldId id="409" r:id="rId18"/>
    <p:sldId id="429" r:id="rId19"/>
    <p:sldId id="432" r:id="rId20"/>
    <p:sldId id="469" r:id="rId21"/>
    <p:sldId id="464" r:id="rId22"/>
    <p:sldId id="470" r:id="rId23"/>
    <p:sldId id="465" r:id="rId24"/>
    <p:sldId id="471" r:id="rId25"/>
    <p:sldId id="405" r:id="rId26"/>
    <p:sldId id="473" r:id="rId27"/>
    <p:sldId id="472" r:id="rId28"/>
    <p:sldId id="395" r:id="rId29"/>
    <p:sldId id="435" r:id="rId30"/>
    <p:sldId id="407" r:id="rId31"/>
    <p:sldId id="458" r:id="rId32"/>
    <p:sldId id="436" r:id="rId33"/>
    <p:sldId id="404" r:id="rId34"/>
    <p:sldId id="455" r:id="rId35"/>
    <p:sldId id="474" r:id="rId36"/>
    <p:sldId id="42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55BF69-E8F7-4B4B-9E0E-75310183CC73}" v="17" dt="2023-02-23T18:45:18.7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7691"/>
  </p:normalViewPr>
  <p:slideViewPr>
    <p:cSldViewPr snapToGrid="0">
      <p:cViewPr varScale="1">
        <p:scale>
          <a:sx n="84" d="100"/>
          <a:sy n="84" d="100"/>
        </p:scale>
        <p:origin x="154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45CD36-039E-3F40-81EF-7643D6661091}" type="datetimeFigureOut">
              <a:rPr lang="en-US" smtClean="0"/>
              <a:t>5/1/23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8BFD12-823F-4942-B110-63F9B60D5E16}" type="slidenum">
              <a:rPr lang="en-US" smtClean="0"/>
              <a:t>‹#›</a:t>
            </a:fld>
            <a:endParaRPr lang="en-US"/>
          </a:p>
        </p:txBody>
      </p:sp>
    </p:spTree>
    <p:extLst>
      <p:ext uri="{BB962C8B-B14F-4D97-AF65-F5344CB8AC3E}">
        <p14:creationId xmlns:p14="http://schemas.microsoft.com/office/powerpoint/2010/main" val="4112507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Hi everyone. my name is Nakul Garg, today I am going to present our work on side-channel defense for </a:t>
            </a:r>
            <a:r>
              <a:rPr lang="en-US" sz="1200" kern="1200" dirty="0" err="1">
                <a:solidFill>
                  <a:schemeClr val="tx1"/>
                </a:solidFill>
                <a:effectLst/>
                <a:ea typeface="+mn-ea"/>
                <a:cs typeface="+mn-cs"/>
              </a:rPr>
              <a:t>iot</a:t>
            </a:r>
            <a:r>
              <a:rPr lang="en-US" sz="1200" kern="1200" dirty="0">
                <a:solidFill>
                  <a:schemeClr val="tx1"/>
                </a:solidFill>
                <a:effectLst/>
                <a:ea typeface="+mn-ea"/>
                <a:cs typeface="+mn-cs"/>
              </a:rPr>
              <a:t> devices.</a:t>
            </a:r>
          </a:p>
          <a:p>
            <a:r>
              <a:rPr lang="en-US" sz="1200" kern="1200" dirty="0">
                <a:solidFill>
                  <a:schemeClr val="tx1"/>
                </a:solidFill>
                <a:effectLst/>
                <a:ea typeface="+mn-ea"/>
                <a:cs typeface="+mn-cs"/>
              </a:rPr>
              <a:t>This is a joint work with Irtaza, Erin, Jennie, Prof. Jun Han and my advisor Nirupam Roy.</a:t>
            </a:r>
          </a:p>
        </p:txBody>
      </p:sp>
      <p:sp>
        <p:nvSpPr>
          <p:cNvPr id="4" name="Slide Number Placeholder 3"/>
          <p:cNvSpPr>
            <a:spLocks noGrp="1"/>
          </p:cNvSpPr>
          <p:nvPr>
            <p:ph type="sldNum" sz="quarter" idx="5"/>
          </p:nvPr>
        </p:nvSpPr>
        <p:spPr/>
        <p:txBody>
          <a:bodyPr/>
          <a:lstStyle/>
          <a:p>
            <a:fld id="{7315C4B9-565D-4929-B420-C5A23A6FC7AC}" type="slidenum">
              <a:rPr lang="en-US" smtClean="0"/>
              <a:t>1</a:t>
            </a:fld>
            <a:endParaRPr lang="en-US"/>
          </a:p>
        </p:txBody>
      </p:sp>
    </p:spTree>
    <p:extLst>
      <p:ext uri="{BB962C8B-B14F-4D97-AF65-F5344CB8AC3E}">
        <p14:creationId xmlns:p14="http://schemas.microsoft.com/office/powerpoint/2010/main" val="2497429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solution is made on something unintuitive.</a:t>
            </a:r>
          </a:p>
          <a:p>
            <a:endParaRPr lang="en-US" dirty="0"/>
          </a:p>
          <a:p>
            <a:r>
              <a:rPr lang="en-US" dirty="0"/>
              <a:t>You have probably heard of side channel attacks. We are building a side channel defense.</a:t>
            </a:r>
          </a:p>
          <a:p>
            <a:endParaRPr lang="en-US" dirty="0"/>
          </a:p>
        </p:txBody>
      </p:sp>
      <p:sp>
        <p:nvSpPr>
          <p:cNvPr id="4" name="Slide Number Placeholder 3"/>
          <p:cNvSpPr>
            <a:spLocks noGrp="1"/>
          </p:cNvSpPr>
          <p:nvPr>
            <p:ph type="sldNum" sz="quarter" idx="5"/>
          </p:nvPr>
        </p:nvSpPr>
        <p:spPr/>
        <p:txBody>
          <a:bodyPr/>
          <a:lstStyle/>
          <a:p>
            <a:fld id="{C68BFD12-823F-4942-B110-63F9B60D5E16}" type="slidenum">
              <a:rPr lang="en-US" smtClean="0"/>
              <a:t>10</a:t>
            </a:fld>
            <a:endParaRPr lang="en-US"/>
          </a:p>
        </p:txBody>
      </p:sp>
    </p:spTree>
    <p:extLst>
      <p:ext uri="{BB962C8B-B14F-4D97-AF65-F5344CB8AC3E}">
        <p14:creationId xmlns:p14="http://schemas.microsoft.com/office/powerpoint/2010/main" val="2246570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D1D5DB"/>
                </a:solidFill>
                <a:effectLst/>
                <a:latin typeface="Söhne"/>
              </a:rPr>
              <a:t>Side-channel exploit the extra information generated by a system's implementation, such as the sound produced by the system or power consumption traces, to get unauthorized information of the device.</a:t>
            </a:r>
            <a:endParaRPr lang="en-US" dirty="0"/>
          </a:p>
          <a:p>
            <a:endParaRPr lang="en-US" dirty="0"/>
          </a:p>
          <a:p>
            <a:endParaRPr lang="en-US" dirty="0"/>
          </a:p>
          <a:p>
            <a:pPr algn="l"/>
            <a:r>
              <a:rPr lang="en-US" b="0" i="0" u="none" strike="noStrike" dirty="0">
                <a:solidFill>
                  <a:srgbClr val="D1D5DB"/>
                </a:solidFill>
                <a:effectLst/>
                <a:latin typeface="Söhne"/>
              </a:rPr>
              <a:t>But what if we could use these side channels for defense purposes?</a:t>
            </a:r>
          </a:p>
        </p:txBody>
      </p:sp>
      <p:sp>
        <p:nvSpPr>
          <p:cNvPr id="4" name="Slide Number Placeholder 3"/>
          <p:cNvSpPr>
            <a:spLocks noGrp="1"/>
          </p:cNvSpPr>
          <p:nvPr>
            <p:ph type="sldNum" sz="quarter" idx="5"/>
          </p:nvPr>
        </p:nvSpPr>
        <p:spPr/>
        <p:txBody>
          <a:bodyPr/>
          <a:lstStyle/>
          <a:p>
            <a:fld id="{C68BFD12-823F-4942-B110-63F9B60D5E16}" type="slidenum">
              <a:rPr lang="en-US" smtClean="0"/>
              <a:t>11</a:t>
            </a:fld>
            <a:endParaRPr lang="en-US"/>
          </a:p>
        </p:txBody>
      </p:sp>
    </p:spTree>
    <p:extLst>
      <p:ext uri="{BB962C8B-B14F-4D97-AF65-F5344CB8AC3E}">
        <p14:creationId xmlns:p14="http://schemas.microsoft.com/office/powerpoint/2010/main" val="3614765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D1D5DB"/>
                </a:solidFill>
                <a:effectLst/>
                <a:latin typeface="Söhne"/>
              </a:rPr>
              <a:t>In this work, we're taking advantage of these side channels to develop a new approach to security.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D1D5DB"/>
              </a:solidFill>
              <a:effectLst/>
              <a:latin typeface="Söhne"/>
            </a:endParaRPr>
          </a:p>
          <a:p>
            <a:endParaRPr lang="en-US" dirty="0">
              <a:effectLst/>
              <a:latin typeface="Helvetica Neue" panose="02000503000000020004" pitchFamily="2" charset="0"/>
            </a:endParaRPr>
          </a:p>
          <a:p>
            <a:r>
              <a:rPr lang="en-US" dirty="0">
                <a:effectLst/>
                <a:latin typeface="Helvetica Neue" panose="02000503000000020004" pitchFamily="2" charset="0"/>
              </a:rPr>
              <a:t>We are introducing a defense system </a:t>
            </a:r>
            <a:r>
              <a:rPr lang="en-US" b="0" i="0" u="none" strike="noStrike" dirty="0">
                <a:solidFill>
                  <a:srgbClr val="D1D5DB"/>
                </a:solidFill>
                <a:effectLst/>
                <a:latin typeface="Söhne"/>
              </a:rPr>
              <a:t>that leverages thermal signatures to detect malware on resource-constrained IoT devices.</a:t>
            </a:r>
            <a:endParaRPr lang="en-US" b="0" i="0" u="none" strike="noStrike" dirty="0">
              <a:solidFill>
                <a:srgbClr val="D1D5DB"/>
              </a:solidFill>
              <a:effectLst/>
              <a:latin typeface="Helvetica Neue" panose="02000503000000020004" pitchFamily="2" charset="0"/>
            </a:endParaRPr>
          </a:p>
          <a:p>
            <a:endParaRPr lang="en-US" dirty="0">
              <a:effectLst/>
              <a:latin typeface="Helvetica Neue" panose="02000503000000020004" pitchFamily="2" charset="0"/>
            </a:endParaRPr>
          </a:p>
          <a:p>
            <a:r>
              <a:rPr lang="en-US" dirty="0">
                <a:effectLst/>
                <a:latin typeface="Helvetica Neue" panose="02000503000000020004" pitchFamily="2" charset="0"/>
              </a:rPr>
              <a:t>The thermal side-channel</a:t>
            </a:r>
            <a:r>
              <a:rPr lang="en-US" b="0" i="0" u="none" strike="noStrike" dirty="0">
                <a:solidFill>
                  <a:srgbClr val="D1D5DB"/>
                </a:solidFill>
                <a:effectLst/>
                <a:latin typeface="Söhne"/>
              </a:rPr>
              <a:t> allows us to non-invasively monitor and analyze an embedded system, providing us with insights into any anomalous operation that may be running.</a:t>
            </a:r>
          </a:p>
          <a:p>
            <a:endParaRPr lang="en-US" b="0" i="0" u="none" strike="noStrike" dirty="0">
              <a:solidFill>
                <a:srgbClr val="D1D5DB"/>
              </a:solidFill>
              <a:effectLst/>
              <a:latin typeface="Söhne"/>
            </a:endParaRPr>
          </a:p>
        </p:txBody>
      </p:sp>
      <p:sp>
        <p:nvSpPr>
          <p:cNvPr id="4" name="Slide Number Placeholder 3"/>
          <p:cNvSpPr>
            <a:spLocks noGrp="1"/>
          </p:cNvSpPr>
          <p:nvPr>
            <p:ph type="sldNum" sz="quarter" idx="5"/>
          </p:nvPr>
        </p:nvSpPr>
        <p:spPr/>
        <p:txBody>
          <a:bodyPr/>
          <a:lstStyle/>
          <a:p>
            <a:fld id="{7315C4B9-565D-4929-B420-C5A23A6FC7AC}" type="slidenum">
              <a:rPr lang="en-US" smtClean="0"/>
              <a:pPr/>
              <a:t>12</a:t>
            </a:fld>
            <a:endParaRPr lang="en-US" dirty="0"/>
          </a:p>
        </p:txBody>
      </p:sp>
    </p:spTree>
    <p:extLst>
      <p:ext uri="{BB962C8B-B14F-4D97-AF65-F5344CB8AC3E}">
        <p14:creationId xmlns:p14="http://schemas.microsoft.com/office/powerpoint/2010/main" val="3675592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D1D5DB"/>
                </a:solidFill>
                <a:effectLst/>
                <a:latin typeface="Söhne"/>
              </a:rPr>
              <a:t>Any code written in a high-level language is converted into a set off assemble level instructions. These are simple instruction like read and write into registers and add and subtract operations.</a:t>
            </a:r>
          </a:p>
        </p:txBody>
      </p:sp>
      <p:sp>
        <p:nvSpPr>
          <p:cNvPr id="4" name="Slide Number Placeholder 3"/>
          <p:cNvSpPr>
            <a:spLocks noGrp="1"/>
          </p:cNvSpPr>
          <p:nvPr>
            <p:ph type="sldNum" sz="quarter" idx="5"/>
          </p:nvPr>
        </p:nvSpPr>
        <p:spPr/>
        <p:txBody>
          <a:bodyPr/>
          <a:lstStyle/>
          <a:p>
            <a:fld id="{7315C4B9-565D-4929-B420-C5A23A6FC7AC}" type="slidenum">
              <a:rPr lang="en-US" smtClean="0"/>
              <a:pPr/>
              <a:t>13</a:t>
            </a:fld>
            <a:endParaRPr lang="en-US" dirty="0"/>
          </a:p>
        </p:txBody>
      </p:sp>
    </p:spTree>
    <p:extLst>
      <p:ext uri="{BB962C8B-B14F-4D97-AF65-F5344CB8AC3E}">
        <p14:creationId xmlns:p14="http://schemas.microsoft.com/office/powerpoint/2010/main" val="3292543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D1D5DB"/>
                </a:solidFill>
                <a:effectLst/>
                <a:latin typeface="Söhne"/>
              </a:rPr>
              <a:t>This code is then loaded onto the hardware and executed.</a:t>
            </a:r>
          </a:p>
          <a:p>
            <a:endParaRPr lang="en-US" b="0" i="0" u="none" strike="noStrike" dirty="0">
              <a:solidFill>
                <a:srgbClr val="D1D5DB"/>
              </a:solidFill>
              <a:effectLst/>
              <a:latin typeface="Söhne"/>
            </a:endParaRPr>
          </a:p>
          <a:p>
            <a:r>
              <a:rPr lang="en-US" b="0" i="0" u="none" strike="noStrike" dirty="0">
                <a:solidFill>
                  <a:srgbClr val="D1D5DB"/>
                </a:solidFill>
                <a:effectLst/>
                <a:latin typeface="Söhne"/>
              </a:rPr>
              <a:t>When these instructions are executed on the hardware, the various transistors and resistors inside the chip switch on and off.</a:t>
            </a:r>
          </a:p>
          <a:p>
            <a:endParaRPr lang="en-US" b="0" i="0" u="none" strike="noStrike" dirty="0">
              <a:solidFill>
                <a:srgbClr val="D1D5DB"/>
              </a:solidFill>
              <a:effectLst/>
              <a:latin typeface="Söhne"/>
            </a:endParaRPr>
          </a:p>
        </p:txBody>
      </p:sp>
      <p:sp>
        <p:nvSpPr>
          <p:cNvPr id="4" name="Slide Number Placeholder 3"/>
          <p:cNvSpPr>
            <a:spLocks noGrp="1"/>
          </p:cNvSpPr>
          <p:nvPr>
            <p:ph type="sldNum" sz="quarter" idx="5"/>
          </p:nvPr>
        </p:nvSpPr>
        <p:spPr/>
        <p:txBody>
          <a:bodyPr/>
          <a:lstStyle/>
          <a:p>
            <a:fld id="{7315C4B9-565D-4929-B420-C5A23A6FC7AC}" type="slidenum">
              <a:rPr lang="en-US" smtClean="0"/>
              <a:pPr/>
              <a:t>14</a:t>
            </a:fld>
            <a:endParaRPr lang="en-US" dirty="0"/>
          </a:p>
        </p:txBody>
      </p:sp>
    </p:spTree>
    <p:extLst>
      <p:ext uri="{BB962C8B-B14F-4D97-AF65-F5344CB8AC3E}">
        <p14:creationId xmlns:p14="http://schemas.microsoft.com/office/powerpoint/2010/main" val="1836489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D1D5DB"/>
                </a:solidFill>
                <a:effectLst/>
                <a:latin typeface="Söhne"/>
              </a:rPr>
              <a:t>This switching generates heat, which is directly correlated to the amount of activity happening at various modules inside the chip.</a:t>
            </a:r>
          </a:p>
          <a:p>
            <a:endParaRPr lang="en-US" b="0" i="0" u="none" strike="noStrike" dirty="0">
              <a:solidFill>
                <a:srgbClr val="D1D5DB"/>
              </a:solidFill>
              <a:effectLst/>
              <a:latin typeface="Söhne"/>
            </a:endParaRPr>
          </a:p>
          <a:p>
            <a:r>
              <a:rPr lang="en-US" b="0" i="0" u="none" strike="noStrike" dirty="0">
                <a:solidFill>
                  <a:srgbClr val="D1D5DB"/>
                </a:solidFill>
                <a:effectLst/>
                <a:latin typeface="Söhne"/>
              </a:rPr>
              <a:t>Therefore, if we can successfully detect this heat, it can be a side channel to identify the ongoing operations.</a:t>
            </a:r>
          </a:p>
          <a:p>
            <a:endParaRPr lang="en-US" b="0" i="0" u="none" strike="noStrike" dirty="0">
              <a:solidFill>
                <a:srgbClr val="D1D5DB"/>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D1D5DB"/>
                </a:solidFill>
                <a:effectLst/>
                <a:latin typeface="Söhne"/>
              </a:rPr>
              <a:t>Our </a:t>
            </a:r>
            <a:r>
              <a:rPr lang="en-US" b="0" i="0" u="none" strike="noStrike" dirty="0" err="1">
                <a:solidFill>
                  <a:srgbClr val="D1D5DB"/>
                </a:solidFill>
                <a:effectLst/>
                <a:latin typeface="Söhne"/>
              </a:rPr>
              <a:t>hotmobile</a:t>
            </a:r>
            <a:r>
              <a:rPr lang="en-US" b="0" i="0" u="none" strike="noStrike" dirty="0">
                <a:solidFill>
                  <a:srgbClr val="D1D5DB"/>
                </a:solidFill>
                <a:effectLst/>
                <a:latin typeface="Söhne"/>
              </a:rPr>
              <a:t> paper, is our first successful attempt to show that such thermal signatures can be a side-channel to detect malware in embedded systems.</a:t>
            </a:r>
          </a:p>
          <a:p>
            <a:endParaRPr lang="en-US" b="0" i="0" u="none" strike="noStrike" dirty="0">
              <a:solidFill>
                <a:srgbClr val="D1D5DB"/>
              </a:solidFill>
              <a:effectLst/>
              <a:latin typeface="Söhne"/>
            </a:endParaRPr>
          </a:p>
        </p:txBody>
      </p:sp>
      <p:sp>
        <p:nvSpPr>
          <p:cNvPr id="4" name="Slide Number Placeholder 3"/>
          <p:cNvSpPr>
            <a:spLocks noGrp="1"/>
          </p:cNvSpPr>
          <p:nvPr>
            <p:ph type="sldNum" sz="quarter" idx="5"/>
          </p:nvPr>
        </p:nvSpPr>
        <p:spPr/>
        <p:txBody>
          <a:bodyPr/>
          <a:lstStyle/>
          <a:p>
            <a:fld id="{7315C4B9-565D-4929-B420-C5A23A6FC7AC}" type="slidenum">
              <a:rPr lang="en-US" smtClean="0"/>
              <a:pPr/>
              <a:t>15</a:t>
            </a:fld>
            <a:endParaRPr lang="en-US" dirty="0"/>
          </a:p>
        </p:txBody>
      </p:sp>
    </p:spTree>
    <p:extLst>
      <p:ext uri="{BB962C8B-B14F-4D97-AF65-F5344CB8AC3E}">
        <p14:creationId xmlns:p14="http://schemas.microsoft.com/office/powerpoint/2010/main" val="1824116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Here is an overview of Thermware. We first use a thermal camera to capture a sequence of images and then extract features from these images.</a:t>
            </a:r>
          </a:p>
          <a:p>
            <a:endParaRPr lang="en-US" dirty="0">
              <a:effectLst/>
              <a:latin typeface="Helvetica Neue" panose="02000503000000020004" pitchFamily="2" charset="0"/>
            </a:endParaRPr>
          </a:p>
          <a:p>
            <a:r>
              <a:rPr lang="en-US" dirty="0">
                <a:effectLst/>
                <a:latin typeface="Helvetica Neue" panose="02000503000000020004" pitchFamily="2" charset="0"/>
              </a:rPr>
              <a:t>Then we use these </a:t>
            </a:r>
            <a:r>
              <a:rPr lang="en-US" dirty="0" err="1">
                <a:effectLst/>
                <a:latin typeface="Helvetica Neue" panose="02000503000000020004" pitchFamily="2" charset="0"/>
              </a:rPr>
              <a:t>spatio</a:t>
            </a:r>
            <a:r>
              <a:rPr lang="en-US" dirty="0">
                <a:effectLst/>
                <a:latin typeface="Helvetica Neue" panose="02000503000000020004" pitchFamily="2" charset="0"/>
              </a:rPr>
              <a:t>-temporal identify micro-operations running on the device and finally we train a machine learning model to identify if there is a malware running on the device.</a:t>
            </a:r>
          </a:p>
        </p:txBody>
      </p:sp>
      <p:sp>
        <p:nvSpPr>
          <p:cNvPr id="4" name="Slide Number Placeholder 3"/>
          <p:cNvSpPr>
            <a:spLocks noGrp="1"/>
          </p:cNvSpPr>
          <p:nvPr>
            <p:ph type="sldNum" sz="quarter" idx="5"/>
          </p:nvPr>
        </p:nvSpPr>
        <p:spPr/>
        <p:txBody>
          <a:bodyPr/>
          <a:lstStyle/>
          <a:p>
            <a:fld id="{7315C4B9-565D-4929-B420-C5A23A6FC7AC}" type="slidenum">
              <a:rPr lang="en-US" smtClean="0"/>
              <a:pPr/>
              <a:t>16</a:t>
            </a:fld>
            <a:endParaRPr lang="en-US" dirty="0"/>
          </a:p>
        </p:txBody>
      </p:sp>
    </p:spTree>
    <p:extLst>
      <p:ext uri="{BB962C8B-B14F-4D97-AF65-F5344CB8AC3E}">
        <p14:creationId xmlns:p14="http://schemas.microsoft.com/office/powerpoint/2010/main" val="39758442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feasibility experiment that we did using a off the shelf camera and a development board.</a:t>
            </a:r>
          </a:p>
          <a:p>
            <a:r>
              <a:rPr lang="en-US" dirty="0"/>
              <a:t>The board is a beagle bone black and here we have highlighted the  </a:t>
            </a:r>
            <a:r>
              <a:rPr lang="en-US" sz="1200" dirty="0">
                <a:effectLst/>
                <a:latin typeface="LinLibertineTB"/>
              </a:rPr>
              <a:t>Power Management IC, the Embedded Multimedia Card and the m</a:t>
            </a:r>
            <a:r>
              <a:rPr lang="en-US" dirty="0">
                <a:latin typeface="LinLibertineTB"/>
              </a:rPr>
              <a:t>icrop</a:t>
            </a:r>
            <a:r>
              <a:rPr lang="en-US" sz="1200" dirty="0">
                <a:effectLst/>
                <a:latin typeface="LinLibertineTB"/>
              </a:rPr>
              <a:t>rocessor in the center.</a:t>
            </a:r>
          </a:p>
          <a:p>
            <a:r>
              <a:rPr lang="en-US" sz="1200" dirty="0">
                <a:effectLst/>
                <a:latin typeface="LinLibertineTB"/>
              </a:rPr>
              <a:t>On the right we see that as we </a:t>
            </a:r>
            <a:r>
              <a:rPr lang="en-US" sz="1200" dirty="0" err="1">
                <a:effectLst/>
                <a:latin typeface="LinLibertineTB"/>
              </a:rPr>
              <a:t>excecute</a:t>
            </a:r>
            <a:r>
              <a:rPr lang="en-US" sz="1200" dirty="0">
                <a:effectLst/>
                <a:latin typeface="LinLibertineTB"/>
              </a:rPr>
              <a:t> different file read and write operations, the corresponding parts emit heat.</a:t>
            </a:r>
            <a:endParaRPr lang="en-US" dirty="0">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7315C4B9-565D-4929-B420-C5A23A6FC7AC}" type="slidenum">
              <a:rPr lang="en-US" smtClean="0"/>
              <a:t>17</a:t>
            </a:fld>
            <a:endParaRPr lang="en-US"/>
          </a:p>
        </p:txBody>
      </p:sp>
    </p:spTree>
    <p:extLst>
      <p:ext uri="{BB962C8B-B14F-4D97-AF65-F5344CB8AC3E}">
        <p14:creationId xmlns:p14="http://schemas.microsoft.com/office/powerpoint/2010/main" val="37218308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ask two research questions. First. Can we detect micro-operations which are the fundamental blocks of any embedded system? We have picked file writing. And we build a image processing based technique and a learning based technique.</a:t>
            </a:r>
          </a:p>
          <a:p>
            <a:r>
              <a:rPr lang="en-US" dirty="0"/>
              <a:t>The second question that we ask is, Can we look at a series of micro operations and classify if this is normal </a:t>
            </a:r>
            <a:r>
              <a:rPr lang="en-US" dirty="0" err="1"/>
              <a:t>behaviour</a:t>
            </a:r>
            <a:r>
              <a:rPr lang="en-US" dirty="0"/>
              <a:t> or a malware is present. For this we use two of the most popular approaches for malware detection which are Isolation Forests and Local Outlier Factors.</a:t>
            </a:r>
          </a:p>
        </p:txBody>
      </p:sp>
      <p:sp>
        <p:nvSpPr>
          <p:cNvPr id="4" name="Slide Number Placeholder 3"/>
          <p:cNvSpPr>
            <a:spLocks noGrp="1"/>
          </p:cNvSpPr>
          <p:nvPr>
            <p:ph type="sldNum" sz="quarter" idx="5"/>
          </p:nvPr>
        </p:nvSpPr>
        <p:spPr/>
        <p:txBody>
          <a:bodyPr/>
          <a:lstStyle/>
          <a:p>
            <a:fld id="{7315C4B9-565D-4929-B420-C5A23A6FC7AC}" type="slidenum">
              <a:rPr lang="en-US" smtClean="0"/>
              <a:t>18</a:t>
            </a:fld>
            <a:endParaRPr lang="en-US"/>
          </a:p>
        </p:txBody>
      </p:sp>
    </p:spTree>
    <p:extLst>
      <p:ext uri="{BB962C8B-B14F-4D97-AF65-F5344CB8AC3E}">
        <p14:creationId xmlns:p14="http://schemas.microsoft.com/office/powerpoint/2010/main" val="41225658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In the Image processing method we take a thermal video of the device and extract features frame by frame.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Here we have taken the mean intensity of the pixels as our feature. On the write we see that it already shows a trend which correlates with the ground truth file write operation.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We  remove the jitter noise by </a:t>
            </a:r>
            <a:r>
              <a:rPr lang="en-US" dirty="0" err="1">
                <a:effectLst/>
                <a:latin typeface="Helvetica Neue" panose="02000503000000020004" pitchFamily="2" charset="0"/>
              </a:rPr>
              <a:t>appling</a:t>
            </a:r>
            <a:r>
              <a:rPr lang="en-US" dirty="0">
                <a:effectLst/>
                <a:latin typeface="Helvetica Neue" panose="02000503000000020004" pitchFamily="2" charset="0"/>
              </a:rPr>
              <a:t> a low pass filter and </a:t>
            </a:r>
            <a:r>
              <a:rPr lang="en-US" dirty="0" err="1">
                <a:effectLst/>
                <a:latin typeface="Helvetica Neue" panose="02000503000000020004" pitchFamily="2" charset="0"/>
              </a:rPr>
              <a:t>takeing</a:t>
            </a:r>
            <a:r>
              <a:rPr lang="en-US" dirty="0">
                <a:effectLst/>
                <a:latin typeface="Helvetica Neue" panose="02000503000000020004" pitchFamily="2" charset="0"/>
              </a:rPr>
              <a:t> the first derivative of the signal.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By taking a threshold, we can classify if the operation is a file write or not.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7315C4B9-565D-4929-B420-C5A23A6FC7AC}" type="slidenum">
              <a:rPr lang="en-US" smtClean="0"/>
              <a:t>19</a:t>
            </a:fld>
            <a:endParaRPr lang="en-US"/>
          </a:p>
        </p:txBody>
      </p:sp>
    </p:spTree>
    <p:extLst>
      <p:ext uri="{BB962C8B-B14F-4D97-AF65-F5344CB8AC3E}">
        <p14:creationId xmlns:p14="http://schemas.microsoft.com/office/powerpoint/2010/main" val="3690687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As we all know, the world is becoming more connected than ever before, and IoT devices are leading the charge.</a:t>
            </a:r>
          </a:p>
          <a:p>
            <a:endParaRPr lang="en-US" dirty="0">
              <a:effectLst/>
              <a:latin typeface="Helvetica Neue" panose="02000503000000020004" pitchFamily="2" charset="0"/>
            </a:endParaRPr>
          </a:p>
          <a:p>
            <a:r>
              <a:rPr lang="en-US" dirty="0">
                <a:effectLst/>
                <a:latin typeface="Helvetica Neue" panose="02000503000000020004" pitchFamily="2" charset="0"/>
              </a:rPr>
              <a:t>There are currently more than 20 billion active IoT devices, and this number is rapidly increasing. Today almost everything comes with an IoT device </a:t>
            </a:r>
            <a:r>
              <a:rPr lang="en-US" dirty="0" err="1">
                <a:effectLst/>
                <a:latin typeface="Helvetica Neue" panose="02000503000000020004" pitchFamily="2" charset="0"/>
              </a:rPr>
              <a:t>embeded</a:t>
            </a:r>
            <a:r>
              <a:rPr lang="en-US" dirty="0">
                <a:effectLst/>
                <a:latin typeface="Helvetica Neue" panose="02000503000000020004" pitchFamily="2" charset="0"/>
              </a:rPr>
              <a:t> inside.</a:t>
            </a:r>
          </a:p>
        </p:txBody>
      </p:sp>
      <p:sp>
        <p:nvSpPr>
          <p:cNvPr id="4" name="Slide Number Placeholder 3"/>
          <p:cNvSpPr>
            <a:spLocks noGrp="1"/>
          </p:cNvSpPr>
          <p:nvPr>
            <p:ph type="sldNum" sz="quarter" idx="5"/>
          </p:nvPr>
        </p:nvSpPr>
        <p:spPr/>
        <p:txBody>
          <a:bodyPr/>
          <a:lstStyle/>
          <a:p>
            <a:fld id="{7315C4B9-565D-4929-B420-C5A23A6FC7AC}" type="slidenum">
              <a:rPr lang="en-US" smtClean="0"/>
              <a:t>2</a:t>
            </a:fld>
            <a:endParaRPr lang="en-US"/>
          </a:p>
        </p:txBody>
      </p:sp>
    </p:spTree>
    <p:extLst>
      <p:ext uri="{BB962C8B-B14F-4D97-AF65-F5344CB8AC3E}">
        <p14:creationId xmlns:p14="http://schemas.microsoft.com/office/powerpoint/2010/main" val="706527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In the Image processing method we take a thermal video of the device and extract features frame by frame.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Here we have taken the mean intensity of the pixels as our feature. On the write we see that it already shows a trend which correlates with the ground truth file write operation.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We  remove the jitter noise by </a:t>
            </a:r>
            <a:r>
              <a:rPr lang="en-US" dirty="0" err="1">
                <a:effectLst/>
                <a:latin typeface="Helvetica Neue" panose="02000503000000020004" pitchFamily="2" charset="0"/>
              </a:rPr>
              <a:t>appling</a:t>
            </a:r>
            <a:r>
              <a:rPr lang="en-US" dirty="0">
                <a:effectLst/>
                <a:latin typeface="Helvetica Neue" panose="02000503000000020004" pitchFamily="2" charset="0"/>
              </a:rPr>
              <a:t> a low pass filter and </a:t>
            </a:r>
            <a:r>
              <a:rPr lang="en-US" dirty="0" err="1">
                <a:effectLst/>
                <a:latin typeface="Helvetica Neue" panose="02000503000000020004" pitchFamily="2" charset="0"/>
              </a:rPr>
              <a:t>takeing</a:t>
            </a:r>
            <a:r>
              <a:rPr lang="en-US" dirty="0">
                <a:effectLst/>
                <a:latin typeface="Helvetica Neue" panose="02000503000000020004" pitchFamily="2" charset="0"/>
              </a:rPr>
              <a:t> the first derivative of the signal.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By taking a threshold, we can classify if the operation is a file write or not.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7315C4B9-565D-4929-B420-C5A23A6FC7AC}" type="slidenum">
              <a:rPr lang="en-US" smtClean="0"/>
              <a:t>20</a:t>
            </a:fld>
            <a:endParaRPr lang="en-US"/>
          </a:p>
        </p:txBody>
      </p:sp>
    </p:spTree>
    <p:extLst>
      <p:ext uri="{BB962C8B-B14F-4D97-AF65-F5344CB8AC3E}">
        <p14:creationId xmlns:p14="http://schemas.microsoft.com/office/powerpoint/2010/main" val="2380513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In the Image processing method we take a thermal video of the device and extract features frame by frame.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Here we have taken the mean intensity of the pixels as our feature. On the write we see that it already shows a trend which correlates with the ground truth file write operation.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We  remove the jitter noise by </a:t>
            </a:r>
            <a:r>
              <a:rPr lang="en-US" dirty="0" err="1">
                <a:effectLst/>
                <a:latin typeface="Helvetica Neue" panose="02000503000000020004" pitchFamily="2" charset="0"/>
              </a:rPr>
              <a:t>appling</a:t>
            </a:r>
            <a:r>
              <a:rPr lang="en-US" dirty="0">
                <a:effectLst/>
                <a:latin typeface="Helvetica Neue" panose="02000503000000020004" pitchFamily="2" charset="0"/>
              </a:rPr>
              <a:t> a low pass filter and </a:t>
            </a:r>
            <a:r>
              <a:rPr lang="en-US" dirty="0" err="1">
                <a:effectLst/>
                <a:latin typeface="Helvetica Neue" panose="02000503000000020004" pitchFamily="2" charset="0"/>
              </a:rPr>
              <a:t>takeing</a:t>
            </a:r>
            <a:r>
              <a:rPr lang="en-US" dirty="0">
                <a:effectLst/>
                <a:latin typeface="Helvetica Neue" panose="02000503000000020004" pitchFamily="2" charset="0"/>
              </a:rPr>
              <a:t> the first derivative of the signal.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By taking a threshold, we can classify if the operation is a file write or not.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7315C4B9-565D-4929-B420-C5A23A6FC7AC}" type="slidenum">
              <a:rPr lang="en-US" smtClean="0"/>
              <a:t>21</a:t>
            </a:fld>
            <a:endParaRPr lang="en-US"/>
          </a:p>
        </p:txBody>
      </p:sp>
    </p:spTree>
    <p:extLst>
      <p:ext uri="{BB962C8B-B14F-4D97-AF65-F5344CB8AC3E}">
        <p14:creationId xmlns:p14="http://schemas.microsoft.com/office/powerpoint/2010/main" val="34844571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In the Image processing method we take a thermal video of the device and extract features frame by frame.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Here we have taken the mean intensity of the pixels as our feature. On the write we see that it already shows a trend which correlates with the ground truth file write operation.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We  remove the jitter noise by </a:t>
            </a:r>
            <a:r>
              <a:rPr lang="en-US" dirty="0" err="1">
                <a:effectLst/>
                <a:latin typeface="Helvetica Neue" panose="02000503000000020004" pitchFamily="2" charset="0"/>
              </a:rPr>
              <a:t>appling</a:t>
            </a:r>
            <a:r>
              <a:rPr lang="en-US" dirty="0">
                <a:effectLst/>
                <a:latin typeface="Helvetica Neue" panose="02000503000000020004" pitchFamily="2" charset="0"/>
              </a:rPr>
              <a:t> a low pass filter and </a:t>
            </a:r>
            <a:r>
              <a:rPr lang="en-US" dirty="0" err="1">
                <a:effectLst/>
                <a:latin typeface="Helvetica Neue" panose="02000503000000020004" pitchFamily="2" charset="0"/>
              </a:rPr>
              <a:t>takeing</a:t>
            </a:r>
            <a:r>
              <a:rPr lang="en-US" dirty="0">
                <a:effectLst/>
                <a:latin typeface="Helvetica Neue" panose="02000503000000020004" pitchFamily="2" charset="0"/>
              </a:rPr>
              <a:t> the first derivative of the signal.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By taking a threshold, we can classify if the operation is a file write or not.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7315C4B9-565D-4929-B420-C5A23A6FC7AC}" type="slidenum">
              <a:rPr lang="en-US" smtClean="0"/>
              <a:t>22</a:t>
            </a:fld>
            <a:endParaRPr lang="en-US"/>
          </a:p>
        </p:txBody>
      </p:sp>
    </p:spTree>
    <p:extLst>
      <p:ext uri="{BB962C8B-B14F-4D97-AF65-F5344CB8AC3E}">
        <p14:creationId xmlns:p14="http://schemas.microsoft.com/office/powerpoint/2010/main" val="37277937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In the Image processing method we take a thermal video of the device and extract features frame by frame.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Here we have taken the mean intensity of the pixels as our feature. On the write we see that it already shows a trend which correlates with the ground truth file write operation.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We  remove the jitter noise by </a:t>
            </a:r>
            <a:r>
              <a:rPr lang="en-US" dirty="0" err="1">
                <a:effectLst/>
                <a:latin typeface="Helvetica Neue" panose="02000503000000020004" pitchFamily="2" charset="0"/>
              </a:rPr>
              <a:t>appling</a:t>
            </a:r>
            <a:r>
              <a:rPr lang="en-US" dirty="0">
                <a:effectLst/>
                <a:latin typeface="Helvetica Neue" panose="02000503000000020004" pitchFamily="2" charset="0"/>
              </a:rPr>
              <a:t> a low pass filter and </a:t>
            </a:r>
            <a:r>
              <a:rPr lang="en-US" dirty="0" err="1">
                <a:effectLst/>
                <a:latin typeface="Helvetica Neue" panose="02000503000000020004" pitchFamily="2" charset="0"/>
              </a:rPr>
              <a:t>takeing</a:t>
            </a:r>
            <a:r>
              <a:rPr lang="en-US" dirty="0">
                <a:effectLst/>
                <a:latin typeface="Helvetica Neue" panose="02000503000000020004" pitchFamily="2" charset="0"/>
              </a:rPr>
              <a:t> the first derivative of the signal.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By taking a threshold, we can classify if the operation is a file write or not.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7315C4B9-565D-4929-B420-C5A23A6FC7AC}" type="slidenum">
              <a:rPr lang="en-US" smtClean="0"/>
              <a:t>23</a:t>
            </a:fld>
            <a:endParaRPr lang="en-US"/>
          </a:p>
        </p:txBody>
      </p:sp>
    </p:spTree>
    <p:extLst>
      <p:ext uri="{BB962C8B-B14F-4D97-AF65-F5344CB8AC3E}">
        <p14:creationId xmlns:p14="http://schemas.microsoft.com/office/powerpoint/2010/main" val="3657777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In the Image processing method we take a thermal video of the device and extract features frame by frame.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Here we have taken the mean intensity of the pixels as our feature. On the write we see that it already shows a trend which correlates with the ground truth file write operation.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We  remove the jitter noise by </a:t>
            </a:r>
            <a:r>
              <a:rPr lang="en-US" dirty="0" err="1">
                <a:effectLst/>
                <a:latin typeface="Helvetica Neue" panose="02000503000000020004" pitchFamily="2" charset="0"/>
              </a:rPr>
              <a:t>appling</a:t>
            </a:r>
            <a:r>
              <a:rPr lang="en-US" dirty="0">
                <a:effectLst/>
                <a:latin typeface="Helvetica Neue" panose="02000503000000020004" pitchFamily="2" charset="0"/>
              </a:rPr>
              <a:t> a low pass filter and </a:t>
            </a:r>
            <a:r>
              <a:rPr lang="en-US" dirty="0" err="1">
                <a:effectLst/>
                <a:latin typeface="Helvetica Neue" panose="02000503000000020004" pitchFamily="2" charset="0"/>
              </a:rPr>
              <a:t>takeing</a:t>
            </a:r>
            <a:r>
              <a:rPr lang="en-US" dirty="0">
                <a:effectLst/>
                <a:latin typeface="Helvetica Neue" panose="02000503000000020004" pitchFamily="2" charset="0"/>
              </a:rPr>
              <a:t> the first derivative of the signal.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By taking a threshold, we can classify if the operation is a file write or not.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7315C4B9-565D-4929-B420-C5A23A6FC7AC}" type="slidenum">
              <a:rPr lang="en-US" smtClean="0"/>
              <a:t>24</a:t>
            </a:fld>
            <a:endParaRPr lang="en-US"/>
          </a:p>
        </p:txBody>
      </p:sp>
    </p:spTree>
    <p:extLst>
      <p:ext uri="{BB962C8B-B14F-4D97-AF65-F5344CB8AC3E}">
        <p14:creationId xmlns:p14="http://schemas.microsoft.com/office/powerpoint/2010/main" val="16510737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found that top 3000 pixels gave us the best representation of the region of interest.</a:t>
            </a:r>
          </a:p>
          <a:p>
            <a:endParaRPr lang="en-US" dirty="0"/>
          </a:p>
        </p:txBody>
      </p:sp>
      <p:sp>
        <p:nvSpPr>
          <p:cNvPr id="4" name="Slide Number Placeholder 3"/>
          <p:cNvSpPr>
            <a:spLocks noGrp="1"/>
          </p:cNvSpPr>
          <p:nvPr>
            <p:ph type="sldNum" sz="quarter" idx="5"/>
          </p:nvPr>
        </p:nvSpPr>
        <p:spPr/>
        <p:txBody>
          <a:bodyPr/>
          <a:lstStyle/>
          <a:p>
            <a:fld id="{7315C4B9-565D-4929-B420-C5A23A6FC7AC}" type="slidenum">
              <a:rPr lang="en-US" smtClean="0"/>
              <a:t>25</a:t>
            </a:fld>
            <a:endParaRPr lang="en-US"/>
          </a:p>
        </p:txBody>
      </p:sp>
    </p:spTree>
    <p:extLst>
      <p:ext uri="{BB962C8B-B14F-4D97-AF65-F5344CB8AC3E}">
        <p14:creationId xmlns:p14="http://schemas.microsoft.com/office/powerpoint/2010/main" val="26793622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found that top 3000 pixels gave us the best representation of the region of interest.</a:t>
            </a:r>
          </a:p>
          <a:p>
            <a:endParaRPr lang="en-US" dirty="0"/>
          </a:p>
        </p:txBody>
      </p:sp>
      <p:sp>
        <p:nvSpPr>
          <p:cNvPr id="4" name="Slide Number Placeholder 3"/>
          <p:cNvSpPr>
            <a:spLocks noGrp="1"/>
          </p:cNvSpPr>
          <p:nvPr>
            <p:ph type="sldNum" sz="quarter" idx="5"/>
          </p:nvPr>
        </p:nvSpPr>
        <p:spPr/>
        <p:txBody>
          <a:bodyPr/>
          <a:lstStyle/>
          <a:p>
            <a:fld id="{7315C4B9-565D-4929-B420-C5A23A6FC7AC}" type="slidenum">
              <a:rPr lang="en-US" smtClean="0"/>
              <a:t>26</a:t>
            </a:fld>
            <a:endParaRPr lang="en-US"/>
          </a:p>
        </p:txBody>
      </p:sp>
    </p:spTree>
    <p:extLst>
      <p:ext uri="{BB962C8B-B14F-4D97-AF65-F5344CB8AC3E}">
        <p14:creationId xmlns:p14="http://schemas.microsoft.com/office/powerpoint/2010/main" val="3237355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found that top 3000 pixels gave us the best representation of the region of interest.</a:t>
            </a:r>
          </a:p>
          <a:p>
            <a:endParaRPr lang="en-US" dirty="0"/>
          </a:p>
        </p:txBody>
      </p:sp>
      <p:sp>
        <p:nvSpPr>
          <p:cNvPr id="4" name="Slide Number Placeholder 3"/>
          <p:cNvSpPr>
            <a:spLocks noGrp="1"/>
          </p:cNvSpPr>
          <p:nvPr>
            <p:ph type="sldNum" sz="quarter" idx="5"/>
          </p:nvPr>
        </p:nvSpPr>
        <p:spPr/>
        <p:txBody>
          <a:bodyPr/>
          <a:lstStyle/>
          <a:p>
            <a:fld id="{7315C4B9-565D-4929-B420-C5A23A6FC7AC}" type="slidenum">
              <a:rPr lang="en-US" smtClean="0"/>
              <a:t>27</a:t>
            </a:fld>
            <a:endParaRPr lang="en-US"/>
          </a:p>
        </p:txBody>
      </p:sp>
    </p:spTree>
    <p:extLst>
      <p:ext uri="{BB962C8B-B14F-4D97-AF65-F5344CB8AC3E}">
        <p14:creationId xmlns:p14="http://schemas.microsoft.com/office/powerpoint/2010/main" val="24177627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15C4B9-565D-4929-B420-C5A23A6FC7AC}" type="slidenum">
              <a:rPr lang="en-US" smtClean="0"/>
              <a:t>28</a:t>
            </a:fld>
            <a:endParaRPr lang="en-US"/>
          </a:p>
        </p:txBody>
      </p:sp>
    </p:spTree>
    <p:extLst>
      <p:ext uri="{BB962C8B-B14F-4D97-AF65-F5344CB8AC3E}">
        <p14:creationId xmlns:p14="http://schemas.microsoft.com/office/powerpoint/2010/main" val="32396963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15C4B9-565D-4929-B420-C5A23A6FC7AC}" type="slidenum">
              <a:rPr lang="en-US" smtClean="0"/>
              <a:t>29</a:t>
            </a:fld>
            <a:endParaRPr lang="en-US"/>
          </a:p>
        </p:txBody>
      </p:sp>
    </p:spTree>
    <p:extLst>
      <p:ext uri="{BB962C8B-B14F-4D97-AF65-F5344CB8AC3E}">
        <p14:creationId xmlns:p14="http://schemas.microsoft.com/office/powerpoint/2010/main" val="3452794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Helvetica Neue" panose="02000503000000020004" pitchFamily="2" charset="0"/>
              </a:rPr>
              <a:t>And one </a:t>
            </a:r>
            <a:r>
              <a:rPr lang="en-US" dirty="0">
                <a:effectLst/>
                <a:latin typeface="Helvetica Neue" panose="02000503000000020004" pitchFamily="2" charset="0"/>
              </a:rPr>
              <a:t>clear trend is the miniaturization of these systems – things are becoming compact, complex and more application specific.</a:t>
            </a:r>
          </a:p>
        </p:txBody>
      </p:sp>
      <p:sp>
        <p:nvSpPr>
          <p:cNvPr id="4" name="Slide Number Placeholder 3"/>
          <p:cNvSpPr>
            <a:spLocks noGrp="1"/>
          </p:cNvSpPr>
          <p:nvPr>
            <p:ph type="sldNum" sz="quarter" idx="5"/>
          </p:nvPr>
        </p:nvSpPr>
        <p:spPr/>
        <p:txBody>
          <a:bodyPr/>
          <a:lstStyle/>
          <a:p>
            <a:fld id="{7315C4B9-565D-4929-B420-C5A23A6FC7AC}" type="slidenum">
              <a:rPr lang="en-US" smtClean="0"/>
              <a:t>3</a:t>
            </a:fld>
            <a:endParaRPr lang="en-US"/>
          </a:p>
        </p:txBody>
      </p:sp>
    </p:spTree>
    <p:extLst>
      <p:ext uri="{BB962C8B-B14F-4D97-AF65-F5344CB8AC3E}">
        <p14:creationId xmlns:p14="http://schemas.microsoft.com/office/powerpoint/2010/main" val="6466274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15C4B9-565D-4929-B420-C5A23A6FC7AC}" type="slidenum">
              <a:rPr lang="en-US" smtClean="0"/>
              <a:t>30</a:t>
            </a:fld>
            <a:endParaRPr lang="en-US"/>
          </a:p>
        </p:txBody>
      </p:sp>
    </p:spTree>
    <p:extLst>
      <p:ext uri="{BB962C8B-B14F-4D97-AF65-F5344CB8AC3E}">
        <p14:creationId xmlns:p14="http://schemas.microsoft.com/office/powerpoint/2010/main" val="85064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15C4B9-565D-4929-B420-C5A23A6FC7AC}" type="slidenum">
              <a:rPr lang="en-US" smtClean="0"/>
              <a:t>31</a:t>
            </a:fld>
            <a:endParaRPr lang="en-US"/>
          </a:p>
        </p:txBody>
      </p:sp>
    </p:spTree>
    <p:extLst>
      <p:ext uri="{BB962C8B-B14F-4D97-AF65-F5344CB8AC3E}">
        <p14:creationId xmlns:p14="http://schemas.microsoft.com/office/powerpoint/2010/main" val="7750886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detection is considered successful if the anomaly detector raises an alert within 1 minute of when the malware execution takes place.</a:t>
            </a:r>
          </a:p>
          <a:p>
            <a:r>
              <a:rPr lang="en-US" dirty="0">
                <a:latin typeface="LinLibertineT"/>
              </a:rPr>
              <a:t>F</a:t>
            </a:r>
            <a:r>
              <a:rPr lang="en-US" sz="1200" dirty="0">
                <a:effectLst/>
                <a:latin typeface="LinLibertineT"/>
              </a:rPr>
              <a:t>alse positive is counted when an alert is raised during a time window where there is no malware running and a false negative is considered when no alert is raised during malware execution.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run each of the malware routines 10 times</a:t>
            </a:r>
          </a:p>
          <a:p>
            <a:endParaRPr lang="en-US" dirty="0"/>
          </a:p>
          <a:p>
            <a:endParaRPr lang="en-US" dirty="0"/>
          </a:p>
        </p:txBody>
      </p:sp>
      <p:sp>
        <p:nvSpPr>
          <p:cNvPr id="4" name="Slide Number Placeholder 3"/>
          <p:cNvSpPr>
            <a:spLocks noGrp="1"/>
          </p:cNvSpPr>
          <p:nvPr>
            <p:ph type="sldNum" sz="quarter" idx="5"/>
          </p:nvPr>
        </p:nvSpPr>
        <p:spPr/>
        <p:txBody>
          <a:bodyPr/>
          <a:lstStyle/>
          <a:p>
            <a:fld id="{7315C4B9-565D-4929-B420-C5A23A6FC7AC}" type="slidenum">
              <a:rPr lang="en-US" smtClean="0"/>
              <a:t>32</a:t>
            </a:fld>
            <a:endParaRPr lang="en-US"/>
          </a:p>
        </p:txBody>
      </p:sp>
    </p:spTree>
    <p:extLst>
      <p:ext uri="{BB962C8B-B14F-4D97-AF65-F5344CB8AC3E}">
        <p14:creationId xmlns:p14="http://schemas.microsoft.com/office/powerpoint/2010/main" val="39400566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stop here and leave you with a. message and thermal side channels are useful I n ..</a:t>
            </a:r>
          </a:p>
          <a:p>
            <a:endParaRPr lang="en-US" dirty="0"/>
          </a:p>
          <a:p>
            <a:r>
              <a:rPr lang="en-US" dirty="0"/>
              <a:t>We are excited about…</a:t>
            </a:r>
          </a:p>
        </p:txBody>
      </p:sp>
      <p:sp>
        <p:nvSpPr>
          <p:cNvPr id="4" name="Slide Number Placeholder 3"/>
          <p:cNvSpPr>
            <a:spLocks noGrp="1"/>
          </p:cNvSpPr>
          <p:nvPr>
            <p:ph type="sldNum" sz="quarter" idx="5"/>
          </p:nvPr>
        </p:nvSpPr>
        <p:spPr/>
        <p:txBody>
          <a:bodyPr/>
          <a:lstStyle/>
          <a:p>
            <a:fld id="{7315C4B9-565D-4929-B420-C5A23A6FC7AC}" type="slidenum">
              <a:rPr lang="en-US" smtClean="0"/>
              <a:t>33</a:t>
            </a:fld>
            <a:endParaRPr lang="en-US"/>
          </a:p>
        </p:txBody>
      </p:sp>
    </p:spTree>
    <p:extLst>
      <p:ext uri="{BB962C8B-B14F-4D97-AF65-F5344CB8AC3E}">
        <p14:creationId xmlns:p14="http://schemas.microsoft.com/office/powerpoint/2010/main" val="24669388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That’s all I have for today. Thank you very much.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315C4B9-565D-4929-B420-C5A23A6FC7AC}" type="slidenum">
              <a:rPr lang="en-US" smtClean="0"/>
              <a:t>34</a:t>
            </a:fld>
            <a:endParaRPr lang="en-US"/>
          </a:p>
        </p:txBody>
      </p:sp>
    </p:spTree>
    <p:extLst>
      <p:ext uri="{BB962C8B-B14F-4D97-AF65-F5344CB8AC3E}">
        <p14:creationId xmlns:p14="http://schemas.microsoft.com/office/powerpoint/2010/main" val="27033212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D1D5DB"/>
                </a:solidFill>
                <a:effectLst/>
                <a:latin typeface="Söhne"/>
              </a:rPr>
              <a:t>In this work, we're taking advantage of these side channels to develop a new approach to security.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D1D5DB"/>
              </a:solidFill>
              <a:effectLst/>
              <a:latin typeface="Söhne"/>
            </a:endParaRPr>
          </a:p>
          <a:p>
            <a:endParaRPr lang="en-US" dirty="0">
              <a:effectLst/>
              <a:latin typeface="Helvetica Neue" panose="02000503000000020004" pitchFamily="2" charset="0"/>
            </a:endParaRPr>
          </a:p>
          <a:p>
            <a:r>
              <a:rPr lang="en-US" dirty="0">
                <a:effectLst/>
                <a:latin typeface="Helvetica Neue" panose="02000503000000020004" pitchFamily="2" charset="0"/>
              </a:rPr>
              <a:t>We are introducing a defense system </a:t>
            </a:r>
            <a:r>
              <a:rPr lang="en-US" b="0" i="0" u="none" strike="noStrike" dirty="0">
                <a:solidFill>
                  <a:srgbClr val="D1D5DB"/>
                </a:solidFill>
                <a:effectLst/>
                <a:latin typeface="Söhne"/>
              </a:rPr>
              <a:t>that leverages thermal signatures to detect malware on resource-constrained IoT devices.</a:t>
            </a:r>
            <a:endParaRPr lang="en-US" b="0" i="0" u="none" strike="noStrike" dirty="0">
              <a:solidFill>
                <a:srgbClr val="D1D5DB"/>
              </a:solidFill>
              <a:effectLst/>
              <a:latin typeface="Helvetica Neue" panose="02000503000000020004" pitchFamily="2" charset="0"/>
            </a:endParaRPr>
          </a:p>
          <a:p>
            <a:endParaRPr lang="en-US" dirty="0">
              <a:effectLst/>
              <a:latin typeface="Helvetica Neue" panose="02000503000000020004" pitchFamily="2" charset="0"/>
            </a:endParaRPr>
          </a:p>
          <a:p>
            <a:r>
              <a:rPr lang="en-US" dirty="0">
                <a:effectLst/>
                <a:latin typeface="Helvetica Neue" panose="02000503000000020004" pitchFamily="2" charset="0"/>
              </a:rPr>
              <a:t>The thermal side-channel</a:t>
            </a:r>
            <a:r>
              <a:rPr lang="en-US" b="0" i="0" u="none" strike="noStrike" dirty="0">
                <a:solidFill>
                  <a:srgbClr val="D1D5DB"/>
                </a:solidFill>
                <a:effectLst/>
                <a:latin typeface="Söhne"/>
              </a:rPr>
              <a:t> allows us to non-invasively monitor and analyze an embedded system, providing us with insights into any anomalous operation that may be running.</a:t>
            </a:r>
          </a:p>
          <a:p>
            <a:endParaRPr lang="en-US" b="0" i="0" u="none" strike="noStrike" dirty="0">
              <a:solidFill>
                <a:srgbClr val="D1D5DB"/>
              </a:solidFill>
              <a:effectLst/>
              <a:latin typeface="Söhne"/>
            </a:endParaRPr>
          </a:p>
        </p:txBody>
      </p:sp>
      <p:sp>
        <p:nvSpPr>
          <p:cNvPr id="4" name="Slide Number Placeholder 3"/>
          <p:cNvSpPr>
            <a:spLocks noGrp="1"/>
          </p:cNvSpPr>
          <p:nvPr>
            <p:ph type="sldNum" sz="quarter" idx="5"/>
          </p:nvPr>
        </p:nvSpPr>
        <p:spPr/>
        <p:txBody>
          <a:bodyPr/>
          <a:lstStyle/>
          <a:p>
            <a:fld id="{7315C4B9-565D-4929-B420-C5A23A6FC7AC}" type="slidenum">
              <a:rPr lang="en-US" smtClean="0"/>
              <a:pPr/>
              <a:t>36</a:t>
            </a:fld>
            <a:endParaRPr lang="en-US" dirty="0"/>
          </a:p>
        </p:txBody>
      </p:sp>
    </p:spTree>
    <p:extLst>
      <p:ext uri="{BB962C8B-B14F-4D97-AF65-F5344CB8AC3E}">
        <p14:creationId xmlns:p14="http://schemas.microsoft.com/office/powerpoint/2010/main" val="768927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D1D5DB"/>
                </a:solidFill>
                <a:effectLst/>
                <a:latin typeface="Söhne"/>
              </a:rPr>
              <a:t>However, one problem with miniaturization is that it comes with new vulnerabilities to security and privacy attacks.</a:t>
            </a:r>
          </a:p>
          <a:p>
            <a:endParaRPr lang="en-US" dirty="0"/>
          </a:p>
          <a:p>
            <a:r>
              <a:rPr lang="en-US" dirty="0"/>
              <a:t>And now, as devices get access to our private data and private spaces, it makes them a big threat.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D1D5DB"/>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D1D5DB"/>
                </a:solidFill>
                <a:effectLst/>
                <a:latin typeface="Söhne"/>
              </a:rPr>
              <a:t>We are at a point, when we shouldn’t be surprised if an IoT device which we use on a daily basis at our homes is used to spy on us.</a:t>
            </a:r>
          </a:p>
        </p:txBody>
      </p:sp>
      <p:sp>
        <p:nvSpPr>
          <p:cNvPr id="4" name="Slide Number Placeholder 3"/>
          <p:cNvSpPr>
            <a:spLocks noGrp="1"/>
          </p:cNvSpPr>
          <p:nvPr>
            <p:ph type="sldNum" sz="quarter" idx="5"/>
          </p:nvPr>
        </p:nvSpPr>
        <p:spPr/>
        <p:txBody>
          <a:bodyPr/>
          <a:lstStyle/>
          <a:p>
            <a:fld id="{7315C4B9-565D-4929-B420-C5A23A6FC7AC}" type="slidenum">
              <a:rPr lang="en-US" smtClean="0"/>
              <a:t>4</a:t>
            </a:fld>
            <a:endParaRPr lang="en-US"/>
          </a:p>
        </p:txBody>
      </p:sp>
    </p:spTree>
    <p:extLst>
      <p:ext uri="{BB962C8B-B14F-4D97-AF65-F5344CB8AC3E}">
        <p14:creationId xmlns:p14="http://schemas.microsoft.com/office/powerpoint/2010/main" val="2827469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D1D5DB"/>
                </a:solidFill>
                <a:effectLst/>
                <a:latin typeface="Söhne"/>
              </a:rPr>
              <a:t>There have already been several incidents of significant security attacks on regular IoT devices.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D1D5DB"/>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D1D5DB"/>
                </a:solidFill>
                <a:effectLst/>
                <a:latin typeface="Söhne"/>
              </a:rPr>
              <a:t>For instance, spying on public cameras, attacking healthcare devices, and hacking ubiquitous smart speakers with always-on microphones that listen to our conversations.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D1D5DB"/>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D1D5DB"/>
                </a:solidFill>
                <a:effectLst/>
                <a:latin typeface="Söhne"/>
              </a:rPr>
              <a:t>It’s just a matter of time, that we will see new kind of attacks which will be specifically launched for Tiny IoT devices.</a:t>
            </a:r>
          </a:p>
        </p:txBody>
      </p:sp>
      <p:sp>
        <p:nvSpPr>
          <p:cNvPr id="4" name="Slide Number Placeholder 3"/>
          <p:cNvSpPr>
            <a:spLocks noGrp="1"/>
          </p:cNvSpPr>
          <p:nvPr>
            <p:ph type="sldNum" sz="quarter" idx="5"/>
          </p:nvPr>
        </p:nvSpPr>
        <p:spPr/>
        <p:txBody>
          <a:bodyPr/>
          <a:lstStyle/>
          <a:p>
            <a:fld id="{7315C4B9-565D-4929-B420-C5A23A6FC7AC}" type="slidenum">
              <a:rPr lang="en-US" smtClean="0"/>
              <a:t>5</a:t>
            </a:fld>
            <a:endParaRPr lang="en-US"/>
          </a:p>
        </p:txBody>
      </p:sp>
    </p:spTree>
    <p:extLst>
      <p:ext uri="{BB962C8B-B14F-4D97-AF65-F5344CB8AC3E}">
        <p14:creationId xmlns:p14="http://schemas.microsoft.com/office/powerpoint/2010/main" val="577423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D1D5DB"/>
                </a:solidFill>
                <a:effectLst/>
                <a:latin typeface="Söhne"/>
              </a:rPr>
              <a:t>While security has always been an interesting research area, we've never faced this kind of challenge before. These tiny IoT devices lack the resources required to run even the most basic defense </a:t>
            </a:r>
            <a:r>
              <a:rPr lang="en-US" b="0" i="0" u="none" strike="noStrike" dirty="0" err="1">
                <a:solidFill>
                  <a:srgbClr val="D1D5DB"/>
                </a:solidFill>
                <a:effectLst/>
                <a:latin typeface="Söhne"/>
              </a:rPr>
              <a:t>softwares</a:t>
            </a:r>
            <a:r>
              <a:rPr lang="en-US" b="0" i="0" u="none" strike="noStrike" dirty="0">
                <a:solidFill>
                  <a:srgbClr val="D1D5DB"/>
                </a:solidFill>
                <a:effectLst/>
                <a:latin typeface="Söhne"/>
              </a:rPr>
              <a:t>.</a:t>
            </a:r>
          </a:p>
          <a:p>
            <a:endParaRPr lang="en-US" b="0" i="0" u="none" strike="noStrike" dirty="0">
              <a:solidFill>
                <a:srgbClr val="D1D5DB"/>
              </a:solidFill>
              <a:effectLst/>
              <a:latin typeface="Söhne"/>
            </a:endParaRPr>
          </a:p>
          <a:p>
            <a:r>
              <a:rPr lang="en-US" b="0" i="0" u="none" strike="noStrike" dirty="0">
                <a:solidFill>
                  <a:srgbClr val="D1D5DB"/>
                </a:solidFill>
                <a:effectLst/>
                <a:latin typeface="Söhne"/>
              </a:rPr>
              <a:t>And even though we've made great strides in general security, doing it in small size is a niche problem. These tiny devices are posing a new sort of challenge to us that makes 30 years of research in security fall short while defending them.</a:t>
            </a:r>
          </a:p>
        </p:txBody>
      </p:sp>
      <p:sp>
        <p:nvSpPr>
          <p:cNvPr id="4" name="Slide Number Placeholder 3"/>
          <p:cNvSpPr>
            <a:spLocks noGrp="1"/>
          </p:cNvSpPr>
          <p:nvPr>
            <p:ph type="sldNum" sz="quarter" idx="5"/>
          </p:nvPr>
        </p:nvSpPr>
        <p:spPr/>
        <p:txBody>
          <a:bodyPr/>
          <a:lstStyle/>
          <a:p>
            <a:fld id="{7315C4B9-565D-4929-B420-C5A23A6FC7AC}" type="slidenum">
              <a:rPr lang="en-US" smtClean="0"/>
              <a:t>6</a:t>
            </a:fld>
            <a:endParaRPr lang="en-US"/>
          </a:p>
        </p:txBody>
      </p:sp>
    </p:spTree>
    <p:extLst>
      <p:ext uri="{BB962C8B-B14F-4D97-AF65-F5344CB8AC3E}">
        <p14:creationId xmlns:p14="http://schemas.microsoft.com/office/powerpoint/2010/main" val="713429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u="none" strike="noStrike" dirty="0">
              <a:solidFill>
                <a:srgbClr val="D1D5DB"/>
              </a:solidFill>
              <a:effectLst/>
              <a:latin typeface="Söhne"/>
            </a:endParaRPr>
          </a:p>
          <a:p>
            <a:r>
              <a:rPr lang="en-US" b="0" i="0" u="none" strike="noStrike" dirty="0">
                <a:solidFill>
                  <a:srgbClr val="D1D5DB"/>
                </a:solidFill>
                <a:effectLst/>
                <a:latin typeface="Söhne"/>
              </a:rPr>
              <a:t>The reason these embedded devices are so vulnerable is that they are resource-constrained systems with limited space and debugging ports. </a:t>
            </a:r>
            <a:endParaRPr lang="en-US" dirty="0"/>
          </a:p>
        </p:txBody>
      </p:sp>
      <p:sp>
        <p:nvSpPr>
          <p:cNvPr id="4" name="Slide Number Placeholder 3"/>
          <p:cNvSpPr>
            <a:spLocks noGrp="1"/>
          </p:cNvSpPr>
          <p:nvPr>
            <p:ph type="sldNum" sz="quarter" idx="5"/>
          </p:nvPr>
        </p:nvSpPr>
        <p:spPr/>
        <p:txBody>
          <a:bodyPr/>
          <a:lstStyle/>
          <a:p>
            <a:fld id="{7315C4B9-565D-4929-B420-C5A23A6FC7AC}" type="slidenum">
              <a:rPr lang="en-US" smtClean="0"/>
              <a:t>7</a:t>
            </a:fld>
            <a:endParaRPr lang="en-US"/>
          </a:p>
        </p:txBody>
      </p:sp>
    </p:spTree>
    <p:extLst>
      <p:ext uri="{BB962C8B-B14F-4D97-AF65-F5344CB8AC3E}">
        <p14:creationId xmlns:p14="http://schemas.microsoft.com/office/powerpoint/2010/main" val="1916792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D1D5DB"/>
                </a:solidFill>
                <a:effectLst/>
                <a:latin typeface="Söhne"/>
              </a:rPr>
              <a:t>Additionally, they do not have enough compute and memory for a generic OS. </a:t>
            </a:r>
            <a:endParaRPr lang="en-US" dirty="0"/>
          </a:p>
        </p:txBody>
      </p:sp>
      <p:sp>
        <p:nvSpPr>
          <p:cNvPr id="4" name="Slide Number Placeholder 3"/>
          <p:cNvSpPr>
            <a:spLocks noGrp="1"/>
          </p:cNvSpPr>
          <p:nvPr>
            <p:ph type="sldNum" sz="quarter" idx="5"/>
          </p:nvPr>
        </p:nvSpPr>
        <p:spPr/>
        <p:txBody>
          <a:bodyPr/>
          <a:lstStyle/>
          <a:p>
            <a:fld id="{7315C4B9-565D-4929-B420-C5A23A6FC7AC}" type="slidenum">
              <a:rPr lang="en-US" smtClean="0"/>
              <a:t>8</a:t>
            </a:fld>
            <a:endParaRPr lang="en-US"/>
          </a:p>
        </p:txBody>
      </p:sp>
    </p:spTree>
    <p:extLst>
      <p:ext uri="{BB962C8B-B14F-4D97-AF65-F5344CB8AC3E}">
        <p14:creationId xmlns:p14="http://schemas.microsoft.com/office/powerpoint/2010/main" val="1674803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D1D5DB"/>
                </a:solidFill>
                <a:effectLst/>
                <a:latin typeface="Söhne"/>
              </a:rPr>
              <a:t>And they often have application-specific architectures which makes it extremely hard to implement security measures on them.</a:t>
            </a:r>
          </a:p>
        </p:txBody>
      </p:sp>
      <p:sp>
        <p:nvSpPr>
          <p:cNvPr id="4" name="Slide Number Placeholder 3"/>
          <p:cNvSpPr>
            <a:spLocks noGrp="1"/>
          </p:cNvSpPr>
          <p:nvPr>
            <p:ph type="sldNum" sz="quarter" idx="5"/>
          </p:nvPr>
        </p:nvSpPr>
        <p:spPr/>
        <p:txBody>
          <a:bodyPr/>
          <a:lstStyle/>
          <a:p>
            <a:fld id="{7315C4B9-565D-4929-B420-C5A23A6FC7AC}" type="slidenum">
              <a:rPr lang="en-US" smtClean="0"/>
              <a:t>9</a:t>
            </a:fld>
            <a:endParaRPr lang="en-US"/>
          </a:p>
        </p:txBody>
      </p:sp>
    </p:spTree>
    <p:extLst>
      <p:ext uri="{BB962C8B-B14F-4D97-AF65-F5344CB8AC3E}">
        <p14:creationId xmlns:p14="http://schemas.microsoft.com/office/powerpoint/2010/main" val="2272800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9E8BD-94A1-514D-5ADB-BA6D5096D9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16D4B8-ED92-1E74-1BF9-BD0A3593DB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F39D59-F547-B37E-7B2F-3DA14D5E067E}"/>
              </a:ext>
            </a:extLst>
          </p:cNvPr>
          <p:cNvSpPr>
            <a:spLocks noGrp="1"/>
          </p:cNvSpPr>
          <p:nvPr>
            <p:ph type="dt" sz="half" idx="10"/>
          </p:nvPr>
        </p:nvSpPr>
        <p:spPr/>
        <p:txBody>
          <a:bodyPr/>
          <a:lstStyle/>
          <a:p>
            <a:fld id="{70CFAC04-6C85-D045-860D-08DDFF84826C}" type="datetimeFigureOut">
              <a:rPr lang="en-US" smtClean="0"/>
              <a:t>5/1/23</a:t>
            </a:fld>
            <a:endParaRPr lang="en-US"/>
          </a:p>
        </p:txBody>
      </p:sp>
      <p:sp>
        <p:nvSpPr>
          <p:cNvPr id="5" name="Footer Placeholder 4">
            <a:extLst>
              <a:ext uri="{FF2B5EF4-FFF2-40B4-BE49-F238E27FC236}">
                <a16:creationId xmlns:a16="http://schemas.microsoft.com/office/drawing/2014/main" id="{56D206B5-AE21-DDAB-FFD8-5D7171EA9F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B300E6-7CD2-2B31-7B96-6749FB423FA6}"/>
              </a:ext>
            </a:extLst>
          </p:cNvPr>
          <p:cNvSpPr>
            <a:spLocks noGrp="1"/>
          </p:cNvSpPr>
          <p:nvPr>
            <p:ph type="sldNum" sz="quarter" idx="12"/>
          </p:nvPr>
        </p:nvSpPr>
        <p:spPr/>
        <p:txBody>
          <a:bodyPr/>
          <a:lstStyle/>
          <a:p>
            <a:fld id="{B9AA8E4F-4E37-A645-924F-A3490AA4C4C1}" type="slidenum">
              <a:rPr lang="en-US" smtClean="0"/>
              <a:t>‹#›</a:t>
            </a:fld>
            <a:endParaRPr lang="en-US"/>
          </a:p>
        </p:txBody>
      </p:sp>
    </p:spTree>
    <p:extLst>
      <p:ext uri="{BB962C8B-B14F-4D97-AF65-F5344CB8AC3E}">
        <p14:creationId xmlns:p14="http://schemas.microsoft.com/office/powerpoint/2010/main" val="153162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8EED0-EB6A-6D5B-01EF-082963CA01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963137-E686-F5D9-34D5-E6B6473A2B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DE1D3F-5718-6CF6-A139-9DF18A41CB21}"/>
              </a:ext>
            </a:extLst>
          </p:cNvPr>
          <p:cNvSpPr>
            <a:spLocks noGrp="1"/>
          </p:cNvSpPr>
          <p:nvPr>
            <p:ph type="dt" sz="half" idx="10"/>
          </p:nvPr>
        </p:nvSpPr>
        <p:spPr/>
        <p:txBody>
          <a:bodyPr/>
          <a:lstStyle/>
          <a:p>
            <a:fld id="{70CFAC04-6C85-D045-860D-08DDFF84826C}" type="datetimeFigureOut">
              <a:rPr lang="en-US" smtClean="0"/>
              <a:t>5/1/23</a:t>
            </a:fld>
            <a:endParaRPr lang="en-US"/>
          </a:p>
        </p:txBody>
      </p:sp>
      <p:sp>
        <p:nvSpPr>
          <p:cNvPr id="5" name="Footer Placeholder 4">
            <a:extLst>
              <a:ext uri="{FF2B5EF4-FFF2-40B4-BE49-F238E27FC236}">
                <a16:creationId xmlns:a16="http://schemas.microsoft.com/office/drawing/2014/main" id="{EA3D5371-8D42-6365-410C-7134136BE6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F0C1AF-3F7C-4485-E8F6-AE317DA8F935}"/>
              </a:ext>
            </a:extLst>
          </p:cNvPr>
          <p:cNvSpPr>
            <a:spLocks noGrp="1"/>
          </p:cNvSpPr>
          <p:nvPr>
            <p:ph type="sldNum" sz="quarter" idx="12"/>
          </p:nvPr>
        </p:nvSpPr>
        <p:spPr/>
        <p:txBody>
          <a:bodyPr/>
          <a:lstStyle/>
          <a:p>
            <a:fld id="{B9AA8E4F-4E37-A645-924F-A3490AA4C4C1}" type="slidenum">
              <a:rPr lang="en-US" smtClean="0"/>
              <a:t>‹#›</a:t>
            </a:fld>
            <a:endParaRPr lang="en-US"/>
          </a:p>
        </p:txBody>
      </p:sp>
    </p:spTree>
    <p:extLst>
      <p:ext uri="{BB962C8B-B14F-4D97-AF65-F5344CB8AC3E}">
        <p14:creationId xmlns:p14="http://schemas.microsoft.com/office/powerpoint/2010/main" val="832809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05679C-75F5-3079-E232-6DE59ED687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424112-0F30-0955-BFBB-DB0F2D585D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82254A-F326-91FA-E715-D97E3EBB3237}"/>
              </a:ext>
            </a:extLst>
          </p:cNvPr>
          <p:cNvSpPr>
            <a:spLocks noGrp="1"/>
          </p:cNvSpPr>
          <p:nvPr>
            <p:ph type="dt" sz="half" idx="10"/>
          </p:nvPr>
        </p:nvSpPr>
        <p:spPr/>
        <p:txBody>
          <a:bodyPr/>
          <a:lstStyle/>
          <a:p>
            <a:fld id="{70CFAC04-6C85-D045-860D-08DDFF84826C}" type="datetimeFigureOut">
              <a:rPr lang="en-US" smtClean="0"/>
              <a:t>5/1/23</a:t>
            </a:fld>
            <a:endParaRPr lang="en-US"/>
          </a:p>
        </p:txBody>
      </p:sp>
      <p:sp>
        <p:nvSpPr>
          <p:cNvPr id="5" name="Footer Placeholder 4">
            <a:extLst>
              <a:ext uri="{FF2B5EF4-FFF2-40B4-BE49-F238E27FC236}">
                <a16:creationId xmlns:a16="http://schemas.microsoft.com/office/drawing/2014/main" id="{04F56645-F22F-2F7A-C359-9694FF4A4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FE954E-96ED-2D13-9D49-96980F10A4AC}"/>
              </a:ext>
            </a:extLst>
          </p:cNvPr>
          <p:cNvSpPr>
            <a:spLocks noGrp="1"/>
          </p:cNvSpPr>
          <p:nvPr>
            <p:ph type="sldNum" sz="quarter" idx="12"/>
          </p:nvPr>
        </p:nvSpPr>
        <p:spPr/>
        <p:txBody>
          <a:bodyPr/>
          <a:lstStyle/>
          <a:p>
            <a:fld id="{B9AA8E4F-4E37-A645-924F-A3490AA4C4C1}" type="slidenum">
              <a:rPr lang="en-US" smtClean="0"/>
              <a:t>‹#›</a:t>
            </a:fld>
            <a:endParaRPr lang="en-US"/>
          </a:p>
        </p:txBody>
      </p:sp>
    </p:spTree>
    <p:extLst>
      <p:ext uri="{BB962C8B-B14F-4D97-AF65-F5344CB8AC3E}">
        <p14:creationId xmlns:p14="http://schemas.microsoft.com/office/powerpoint/2010/main" val="2925790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72291-8E75-395E-3B42-4F1C1C2A71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F55265-BBCC-F75A-5FD0-C3D10311FF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9EE0EB-B27F-64F0-D05F-35CFE819B60A}"/>
              </a:ext>
            </a:extLst>
          </p:cNvPr>
          <p:cNvSpPr>
            <a:spLocks noGrp="1"/>
          </p:cNvSpPr>
          <p:nvPr>
            <p:ph type="dt" sz="half" idx="10"/>
          </p:nvPr>
        </p:nvSpPr>
        <p:spPr/>
        <p:txBody>
          <a:bodyPr/>
          <a:lstStyle/>
          <a:p>
            <a:fld id="{70CFAC04-6C85-D045-860D-08DDFF84826C}" type="datetimeFigureOut">
              <a:rPr lang="en-US" smtClean="0"/>
              <a:t>5/1/23</a:t>
            </a:fld>
            <a:endParaRPr lang="en-US"/>
          </a:p>
        </p:txBody>
      </p:sp>
      <p:sp>
        <p:nvSpPr>
          <p:cNvPr id="5" name="Footer Placeholder 4">
            <a:extLst>
              <a:ext uri="{FF2B5EF4-FFF2-40B4-BE49-F238E27FC236}">
                <a16:creationId xmlns:a16="http://schemas.microsoft.com/office/drawing/2014/main" id="{89E88890-3DCB-5398-BD4D-7B80C380C9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69D1B-84F0-3C6F-F166-BDA26360B726}"/>
              </a:ext>
            </a:extLst>
          </p:cNvPr>
          <p:cNvSpPr>
            <a:spLocks noGrp="1"/>
          </p:cNvSpPr>
          <p:nvPr>
            <p:ph type="sldNum" sz="quarter" idx="12"/>
          </p:nvPr>
        </p:nvSpPr>
        <p:spPr/>
        <p:txBody>
          <a:bodyPr/>
          <a:lstStyle/>
          <a:p>
            <a:fld id="{B9AA8E4F-4E37-A645-924F-A3490AA4C4C1}" type="slidenum">
              <a:rPr lang="en-US" smtClean="0"/>
              <a:t>‹#›</a:t>
            </a:fld>
            <a:endParaRPr lang="en-US"/>
          </a:p>
        </p:txBody>
      </p:sp>
    </p:spTree>
    <p:extLst>
      <p:ext uri="{BB962C8B-B14F-4D97-AF65-F5344CB8AC3E}">
        <p14:creationId xmlns:p14="http://schemas.microsoft.com/office/powerpoint/2010/main" val="4132275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20A45-52C7-3169-F19A-3771F5354B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E7D927-D7A2-A7C9-0CD9-64E1BCFB7C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0C7495-662F-B9A7-2B41-D89DAD958226}"/>
              </a:ext>
            </a:extLst>
          </p:cNvPr>
          <p:cNvSpPr>
            <a:spLocks noGrp="1"/>
          </p:cNvSpPr>
          <p:nvPr>
            <p:ph type="dt" sz="half" idx="10"/>
          </p:nvPr>
        </p:nvSpPr>
        <p:spPr/>
        <p:txBody>
          <a:bodyPr/>
          <a:lstStyle/>
          <a:p>
            <a:fld id="{70CFAC04-6C85-D045-860D-08DDFF84826C}" type="datetimeFigureOut">
              <a:rPr lang="en-US" smtClean="0"/>
              <a:t>5/1/23</a:t>
            </a:fld>
            <a:endParaRPr lang="en-US"/>
          </a:p>
        </p:txBody>
      </p:sp>
      <p:sp>
        <p:nvSpPr>
          <p:cNvPr id="5" name="Footer Placeholder 4">
            <a:extLst>
              <a:ext uri="{FF2B5EF4-FFF2-40B4-BE49-F238E27FC236}">
                <a16:creationId xmlns:a16="http://schemas.microsoft.com/office/drawing/2014/main" id="{084A7490-F9E0-1C85-4BBA-865BCAAA4C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E8140C-6AC3-1BB2-300D-33B2B1502D08}"/>
              </a:ext>
            </a:extLst>
          </p:cNvPr>
          <p:cNvSpPr>
            <a:spLocks noGrp="1"/>
          </p:cNvSpPr>
          <p:nvPr>
            <p:ph type="sldNum" sz="quarter" idx="12"/>
          </p:nvPr>
        </p:nvSpPr>
        <p:spPr/>
        <p:txBody>
          <a:bodyPr/>
          <a:lstStyle/>
          <a:p>
            <a:fld id="{B9AA8E4F-4E37-A645-924F-A3490AA4C4C1}" type="slidenum">
              <a:rPr lang="en-US" smtClean="0"/>
              <a:t>‹#›</a:t>
            </a:fld>
            <a:endParaRPr lang="en-US"/>
          </a:p>
        </p:txBody>
      </p:sp>
    </p:spTree>
    <p:extLst>
      <p:ext uri="{BB962C8B-B14F-4D97-AF65-F5344CB8AC3E}">
        <p14:creationId xmlns:p14="http://schemas.microsoft.com/office/powerpoint/2010/main" val="2011040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D9BBB-49BF-771E-AF0B-D2C1A47F58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05AE88-4E16-7168-DB3C-713B13C7AC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1C4E16-673B-D93E-119D-E4DF04F14B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0F0677-AA82-931B-B110-032BE12F3820}"/>
              </a:ext>
            </a:extLst>
          </p:cNvPr>
          <p:cNvSpPr>
            <a:spLocks noGrp="1"/>
          </p:cNvSpPr>
          <p:nvPr>
            <p:ph type="dt" sz="half" idx="10"/>
          </p:nvPr>
        </p:nvSpPr>
        <p:spPr/>
        <p:txBody>
          <a:bodyPr/>
          <a:lstStyle/>
          <a:p>
            <a:fld id="{70CFAC04-6C85-D045-860D-08DDFF84826C}" type="datetimeFigureOut">
              <a:rPr lang="en-US" smtClean="0"/>
              <a:t>5/1/23</a:t>
            </a:fld>
            <a:endParaRPr lang="en-US"/>
          </a:p>
        </p:txBody>
      </p:sp>
      <p:sp>
        <p:nvSpPr>
          <p:cNvPr id="6" name="Footer Placeholder 5">
            <a:extLst>
              <a:ext uri="{FF2B5EF4-FFF2-40B4-BE49-F238E27FC236}">
                <a16:creationId xmlns:a16="http://schemas.microsoft.com/office/drawing/2014/main" id="{DB716F95-BE37-57DF-FFCC-FFA39E38C7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E1DF7D-42FC-AAFF-BADC-80196C4356BF}"/>
              </a:ext>
            </a:extLst>
          </p:cNvPr>
          <p:cNvSpPr>
            <a:spLocks noGrp="1"/>
          </p:cNvSpPr>
          <p:nvPr>
            <p:ph type="sldNum" sz="quarter" idx="12"/>
          </p:nvPr>
        </p:nvSpPr>
        <p:spPr/>
        <p:txBody>
          <a:bodyPr/>
          <a:lstStyle/>
          <a:p>
            <a:fld id="{B9AA8E4F-4E37-A645-924F-A3490AA4C4C1}" type="slidenum">
              <a:rPr lang="en-US" smtClean="0"/>
              <a:t>‹#›</a:t>
            </a:fld>
            <a:endParaRPr lang="en-US"/>
          </a:p>
        </p:txBody>
      </p:sp>
    </p:spTree>
    <p:extLst>
      <p:ext uri="{BB962C8B-B14F-4D97-AF65-F5344CB8AC3E}">
        <p14:creationId xmlns:p14="http://schemas.microsoft.com/office/powerpoint/2010/main" val="3476017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2E3A6-56ED-257D-4764-0FB3BB3F34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77F4C6-6572-876C-D466-F9E694EC46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3A8F27-50BC-432A-2B4A-4B8BE8AB26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686E2A-2876-6B01-AEA6-CB959D7A2C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082378-5CAB-49FE-AB21-AA486531E6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1B9606-2BC9-22C1-E5F9-6B7E2B25D49E}"/>
              </a:ext>
            </a:extLst>
          </p:cNvPr>
          <p:cNvSpPr>
            <a:spLocks noGrp="1"/>
          </p:cNvSpPr>
          <p:nvPr>
            <p:ph type="dt" sz="half" idx="10"/>
          </p:nvPr>
        </p:nvSpPr>
        <p:spPr/>
        <p:txBody>
          <a:bodyPr/>
          <a:lstStyle/>
          <a:p>
            <a:fld id="{70CFAC04-6C85-D045-860D-08DDFF84826C}" type="datetimeFigureOut">
              <a:rPr lang="en-US" smtClean="0"/>
              <a:t>5/1/23</a:t>
            </a:fld>
            <a:endParaRPr lang="en-US"/>
          </a:p>
        </p:txBody>
      </p:sp>
      <p:sp>
        <p:nvSpPr>
          <p:cNvPr id="8" name="Footer Placeholder 7">
            <a:extLst>
              <a:ext uri="{FF2B5EF4-FFF2-40B4-BE49-F238E27FC236}">
                <a16:creationId xmlns:a16="http://schemas.microsoft.com/office/drawing/2014/main" id="{FDA5A682-8124-86ED-F399-E8925E0A7B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75C1B2-CB20-C650-F493-8A0AF874C923}"/>
              </a:ext>
            </a:extLst>
          </p:cNvPr>
          <p:cNvSpPr>
            <a:spLocks noGrp="1"/>
          </p:cNvSpPr>
          <p:nvPr>
            <p:ph type="sldNum" sz="quarter" idx="12"/>
          </p:nvPr>
        </p:nvSpPr>
        <p:spPr/>
        <p:txBody>
          <a:bodyPr/>
          <a:lstStyle/>
          <a:p>
            <a:fld id="{B9AA8E4F-4E37-A645-924F-A3490AA4C4C1}" type="slidenum">
              <a:rPr lang="en-US" smtClean="0"/>
              <a:t>‹#›</a:t>
            </a:fld>
            <a:endParaRPr lang="en-US"/>
          </a:p>
        </p:txBody>
      </p:sp>
    </p:spTree>
    <p:extLst>
      <p:ext uri="{BB962C8B-B14F-4D97-AF65-F5344CB8AC3E}">
        <p14:creationId xmlns:p14="http://schemas.microsoft.com/office/powerpoint/2010/main" val="630301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19BED-2BD9-419C-A7F8-E4B89625DE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6C6505-3FE8-C93E-4FB5-0454D92FD228}"/>
              </a:ext>
            </a:extLst>
          </p:cNvPr>
          <p:cNvSpPr>
            <a:spLocks noGrp="1"/>
          </p:cNvSpPr>
          <p:nvPr>
            <p:ph type="dt" sz="half" idx="10"/>
          </p:nvPr>
        </p:nvSpPr>
        <p:spPr/>
        <p:txBody>
          <a:bodyPr/>
          <a:lstStyle/>
          <a:p>
            <a:fld id="{70CFAC04-6C85-D045-860D-08DDFF84826C}" type="datetimeFigureOut">
              <a:rPr lang="en-US" smtClean="0"/>
              <a:t>5/1/23</a:t>
            </a:fld>
            <a:endParaRPr lang="en-US"/>
          </a:p>
        </p:txBody>
      </p:sp>
      <p:sp>
        <p:nvSpPr>
          <p:cNvPr id="4" name="Footer Placeholder 3">
            <a:extLst>
              <a:ext uri="{FF2B5EF4-FFF2-40B4-BE49-F238E27FC236}">
                <a16:creationId xmlns:a16="http://schemas.microsoft.com/office/drawing/2014/main" id="{49368A96-FD0E-A05F-2C99-5A954B25B6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4C5089-3415-E42D-75A5-420C98086CDE}"/>
              </a:ext>
            </a:extLst>
          </p:cNvPr>
          <p:cNvSpPr>
            <a:spLocks noGrp="1"/>
          </p:cNvSpPr>
          <p:nvPr>
            <p:ph type="sldNum" sz="quarter" idx="12"/>
          </p:nvPr>
        </p:nvSpPr>
        <p:spPr/>
        <p:txBody>
          <a:bodyPr/>
          <a:lstStyle/>
          <a:p>
            <a:fld id="{B9AA8E4F-4E37-A645-924F-A3490AA4C4C1}" type="slidenum">
              <a:rPr lang="en-US" smtClean="0"/>
              <a:t>‹#›</a:t>
            </a:fld>
            <a:endParaRPr lang="en-US"/>
          </a:p>
        </p:txBody>
      </p:sp>
    </p:spTree>
    <p:extLst>
      <p:ext uri="{BB962C8B-B14F-4D97-AF65-F5344CB8AC3E}">
        <p14:creationId xmlns:p14="http://schemas.microsoft.com/office/powerpoint/2010/main" val="1160934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9F48B0-1C53-47BC-D031-71002EC5937E}"/>
              </a:ext>
            </a:extLst>
          </p:cNvPr>
          <p:cNvSpPr>
            <a:spLocks noGrp="1"/>
          </p:cNvSpPr>
          <p:nvPr>
            <p:ph type="dt" sz="half" idx="10"/>
          </p:nvPr>
        </p:nvSpPr>
        <p:spPr/>
        <p:txBody>
          <a:bodyPr/>
          <a:lstStyle/>
          <a:p>
            <a:fld id="{70CFAC04-6C85-D045-860D-08DDFF84826C}" type="datetimeFigureOut">
              <a:rPr lang="en-US" smtClean="0"/>
              <a:t>5/1/23</a:t>
            </a:fld>
            <a:endParaRPr lang="en-US"/>
          </a:p>
        </p:txBody>
      </p:sp>
      <p:sp>
        <p:nvSpPr>
          <p:cNvPr id="3" name="Footer Placeholder 2">
            <a:extLst>
              <a:ext uri="{FF2B5EF4-FFF2-40B4-BE49-F238E27FC236}">
                <a16:creationId xmlns:a16="http://schemas.microsoft.com/office/drawing/2014/main" id="{05CD1C47-A22A-A2E8-AD84-E8EFE2CB03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D99ECC-93DF-803D-7120-C411F4DFBBC9}"/>
              </a:ext>
            </a:extLst>
          </p:cNvPr>
          <p:cNvSpPr>
            <a:spLocks noGrp="1"/>
          </p:cNvSpPr>
          <p:nvPr>
            <p:ph type="sldNum" sz="quarter" idx="12"/>
          </p:nvPr>
        </p:nvSpPr>
        <p:spPr/>
        <p:txBody>
          <a:bodyPr/>
          <a:lstStyle/>
          <a:p>
            <a:fld id="{B9AA8E4F-4E37-A645-924F-A3490AA4C4C1}" type="slidenum">
              <a:rPr lang="en-US" smtClean="0"/>
              <a:t>‹#›</a:t>
            </a:fld>
            <a:endParaRPr lang="en-US"/>
          </a:p>
        </p:txBody>
      </p:sp>
    </p:spTree>
    <p:extLst>
      <p:ext uri="{BB962C8B-B14F-4D97-AF65-F5344CB8AC3E}">
        <p14:creationId xmlns:p14="http://schemas.microsoft.com/office/powerpoint/2010/main" val="3049966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3A6A9-0345-272F-4E2E-3A9CB7A968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2AB8AF-AD67-794D-4DD2-D51BBAA113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098807-11A1-6BE9-6602-98CDB1B6B4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95A78-43FF-D56D-00A2-2942657A1F18}"/>
              </a:ext>
            </a:extLst>
          </p:cNvPr>
          <p:cNvSpPr>
            <a:spLocks noGrp="1"/>
          </p:cNvSpPr>
          <p:nvPr>
            <p:ph type="dt" sz="half" idx="10"/>
          </p:nvPr>
        </p:nvSpPr>
        <p:spPr/>
        <p:txBody>
          <a:bodyPr/>
          <a:lstStyle/>
          <a:p>
            <a:fld id="{70CFAC04-6C85-D045-860D-08DDFF84826C}" type="datetimeFigureOut">
              <a:rPr lang="en-US" smtClean="0"/>
              <a:t>5/1/23</a:t>
            </a:fld>
            <a:endParaRPr lang="en-US"/>
          </a:p>
        </p:txBody>
      </p:sp>
      <p:sp>
        <p:nvSpPr>
          <p:cNvPr id="6" name="Footer Placeholder 5">
            <a:extLst>
              <a:ext uri="{FF2B5EF4-FFF2-40B4-BE49-F238E27FC236}">
                <a16:creationId xmlns:a16="http://schemas.microsoft.com/office/drawing/2014/main" id="{5F94D6E0-7863-A5FC-B2D1-B067C05432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B1391-BBF7-4C91-3A9A-6B3BA96BEBA4}"/>
              </a:ext>
            </a:extLst>
          </p:cNvPr>
          <p:cNvSpPr>
            <a:spLocks noGrp="1"/>
          </p:cNvSpPr>
          <p:nvPr>
            <p:ph type="sldNum" sz="quarter" idx="12"/>
          </p:nvPr>
        </p:nvSpPr>
        <p:spPr/>
        <p:txBody>
          <a:bodyPr/>
          <a:lstStyle/>
          <a:p>
            <a:fld id="{B9AA8E4F-4E37-A645-924F-A3490AA4C4C1}" type="slidenum">
              <a:rPr lang="en-US" smtClean="0"/>
              <a:t>‹#›</a:t>
            </a:fld>
            <a:endParaRPr lang="en-US"/>
          </a:p>
        </p:txBody>
      </p:sp>
    </p:spTree>
    <p:extLst>
      <p:ext uri="{BB962C8B-B14F-4D97-AF65-F5344CB8AC3E}">
        <p14:creationId xmlns:p14="http://schemas.microsoft.com/office/powerpoint/2010/main" val="2187086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4AF15-D6D9-4DFE-F135-30E5539FEC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A3C9A5-0502-0753-4034-42BB1E74A2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47BBD7-AB4B-07D4-C434-6FAD0B9CB2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4690B5-71B8-8CEB-A263-3DB985ADB298}"/>
              </a:ext>
            </a:extLst>
          </p:cNvPr>
          <p:cNvSpPr>
            <a:spLocks noGrp="1"/>
          </p:cNvSpPr>
          <p:nvPr>
            <p:ph type="dt" sz="half" idx="10"/>
          </p:nvPr>
        </p:nvSpPr>
        <p:spPr/>
        <p:txBody>
          <a:bodyPr/>
          <a:lstStyle/>
          <a:p>
            <a:fld id="{70CFAC04-6C85-D045-860D-08DDFF84826C}" type="datetimeFigureOut">
              <a:rPr lang="en-US" smtClean="0"/>
              <a:t>5/1/23</a:t>
            </a:fld>
            <a:endParaRPr lang="en-US"/>
          </a:p>
        </p:txBody>
      </p:sp>
      <p:sp>
        <p:nvSpPr>
          <p:cNvPr id="6" name="Footer Placeholder 5">
            <a:extLst>
              <a:ext uri="{FF2B5EF4-FFF2-40B4-BE49-F238E27FC236}">
                <a16:creationId xmlns:a16="http://schemas.microsoft.com/office/drawing/2014/main" id="{36D31526-2EE0-E91C-C7DC-326C767B1D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BF3686-309F-B116-3606-B6348EE8D1A6}"/>
              </a:ext>
            </a:extLst>
          </p:cNvPr>
          <p:cNvSpPr>
            <a:spLocks noGrp="1"/>
          </p:cNvSpPr>
          <p:nvPr>
            <p:ph type="sldNum" sz="quarter" idx="12"/>
          </p:nvPr>
        </p:nvSpPr>
        <p:spPr/>
        <p:txBody>
          <a:bodyPr/>
          <a:lstStyle/>
          <a:p>
            <a:fld id="{B9AA8E4F-4E37-A645-924F-A3490AA4C4C1}" type="slidenum">
              <a:rPr lang="en-US" smtClean="0"/>
              <a:t>‹#›</a:t>
            </a:fld>
            <a:endParaRPr lang="en-US"/>
          </a:p>
        </p:txBody>
      </p:sp>
    </p:spTree>
    <p:extLst>
      <p:ext uri="{BB962C8B-B14F-4D97-AF65-F5344CB8AC3E}">
        <p14:creationId xmlns:p14="http://schemas.microsoft.com/office/powerpoint/2010/main" val="96812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08D1B7-BAE1-EB33-4A4F-0159D54D6F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549520-4D66-25C6-1919-DA9494CAA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A7B0CA-C366-9C31-0419-B24BD7FDCF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CFAC04-6C85-D045-860D-08DDFF84826C}" type="datetimeFigureOut">
              <a:rPr lang="en-US" smtClean="0"/>
              <a:t>5/1/23</a:t>
            </a:fld>
            <a:endParaRPr lang="en-US"/>
          </a:p>
        </p:txBody>
      </p:sp>
      <p:sp>
        <p:nvSpPr>
          <p:cNvPr id="5" name="Footer Placeholder 4">
            <a:extLst>
              <a:ext uri="{FF2B5EF4-FFF2-40B4-BE49-F238E27FC236}">
                <a16:creationId xmlns:a16="http://schemas.microsoft.com/office/drawing/2014/main" id="{54D62D8C-D689-6D8C-ADAF-CBFCA2BDEF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85EF89-5690-9B48-AAC9-2DD7FB43D4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AA8E4F-4E37-A645-924F-A3490AA4C4C1}" type="slidenum">
              <a:rPr lang="en-US" smtClean="0"/>
              <a:t>‹#›</a:t>
            </a:fld>
            <a:endParaRPr lang="en-US"/>
          </a:p>
        </p:txBody>
      </p:sp>
    </p:spTree>
    <p:extLst>
      <p:ext uri="{BB962C8B-B14F-4D97-AF65-F5344CB8AC3E}">
        <p14:creationId xmlns:p14="http://schemas.microsoft.com/office/powerpoint/2010/main" val="33149203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1EC50DF-7E6A-0138-A8AB-8B791F7D60FC}"/>
              </a:ext>
            </a:extLst>
          </p:cNvPr>
          <p:cNvSpPr txBox="1"/>
          <p:nvPr/>
        </p:nvSpPr>
        <p:spPr>
          <a:xfrm>
            <a:off x="272980" y="3222869"/>
            <a:ext cx="11646038" cy="1107996"/>
          </a:xfrm>
          <a:prstGeom prst="rect">
            <a:avLst/>
          </a:prstGeom>
          <a:noFill/>
        </p:spPr>
        <p:txBody>
          <a:bodyPr wrap="square" rtlCol="0">
            <a:spAutoFit/>
          </a:bodyPr>
          <a:lstStyle/>
          <a:p>
            <a:pPr algn="ctr"/>
            <a:r>
              <a:rPr lang="en-US" sz="2200" u="sng" dirty="0">
                <a:solidFill>
                  <a:schemeClr val="tx1">
                    <a:lumMod val="65000"/>
                    <a:lumOff val="35000"/>
                  </a:schemeClr>
                </a:solidFill>
                <a:latin typeface="Roboto" panose="02000000000000000000" pitchFamily="2" charset="0"/>
                <a:ea typeface="Roboto" panose="02000000000000000000" pitchFamily="2" charset="0"/>
              </a:rPr>
              <a:t>Nakul Garg</a:t>
            </a:r>
            <a:r>
              <a:rPr lang="en-US" sz="2200" dirty="0">
                <a:solidFill>
                  <a:schemeClr val="tx1">
                    <a:lumMod val="65000"/>
                    <a:lumOff val="35000"/>
                  </a:schemeClr>
                </a:solidFill>
                <a:latin typeface="Roboto" panose="02000000000000000000" pitchFamily="2" charset="0"/>
                <a:ea typeface="Roboto" panose="02000000000000000000" pitchFamily="2" charset="0"/>
              </a:rPr>
              <a:t>, Irtaza Shahid, Erin </a:t>
            </a:r>
            <a:r>
              <a:rPr lang="en-US" sz="2200" dirty="0" err="1">
                <a:solidFill>
                  <a:schemeClr val="tx1">
                    <a:lumMod val="65000"/>
                    <a:lumOff val="35000"/>
                  </a:schemeClr>
                </a:solidFill>
                <a:latin typeface="Roboto" panose="02000000000000000000" pitchFamily="2" charset="0"/>
                <a:ea typeface="Roboto" panose="02000000000000000000" pitchFamily="2" charset="0"/>
              </a:rPr>
              <a:t>Avllazagaj</a:t>
            </a:r>
            <a:r>
              <a:rPr lang="en-US" sz="2200" dirty="0">
                <a:solidFill>
                  <a:schemeClr val="tx1">
                    <a:lumMod val="65000"/>
                    <a:lumOff val="35000"/>
                  </a:schemeClr>
                </a:solidFill>
                <a:latin typeface="Roboto" panose="02000000000000000000" pitchFamily="2" charset="0"/>
                <a:ea typeface="Roboto" panose="02000000000000000000" pitchFamily="2" charset="0"/>
              </a:rPr>
              <a:t>, Jennie Hill, Jun Han</a:t>
            </a:r>
            <a:r>
              <a:rPr lang="en-US" sz="2200" baseline="30000" dirty="0">
                <a:effectLst/>
                <a:latin typeface="Roboto" panose="02000000000000000000" pitchFamily="2" charset="0"/>
                <a:ea typeface="Roboto" panose="02000000000000000000" pitchFamily="2" charset="0"/>
              </a:rPr>
              <a:t>†</a:t>
            </a:r>
            <a:r>
              <a:rPr lang="en-US" sz="1800" dirty="0">
                <a:effectLst/>
                <a:latin typeface="Roboto" panose="02000000000000000000" pitchFamily="2" charset="0"/>
                <a:ea typeface="Roboto" panose="02000000000000000000" pitchFamily="2" charset="0"/>
              </a:rPr>
              <a:t> </a:t>
            </a:r>
            <a:r>
              <a:rPr lang="en-US" sz="2200" dirty="0">
                <a:solidFill>
                  <a:schemeClr val="tx1">
                    <a:lumMod val="65000"/>
                    <a:lumOff val="35000"/>
                  </a:schemeClr>
                </a:solidFill>
                <a:latin typeface="Roboto" panose="02000000000000000000" pitchFamily="2" charset="0"/>
                <a:ea typeface="Roboto" panose="02000000000000000000" pitchFamily="2" charset="0"/>
              </a:rPr>
              <a:t>, Nirupam Roy</a:t>
            </a:r>
            <a:endParaRPr lang="en-US" sz="2200" baseline="30000" dirty="0">
              <a:solidFill>
                <a:schemeClr val="tx1">
                  <a:lumMod val="65000"/>
                  <a:lumOff val="35000"/>
                </a:schemeClr>
              </a:solidFill>
              <a:latin typeface="Roboto" panose="02000000000000000000" pitchFamily="2" charset="0"/>
              <a:ea typeface="Roboto" panose="02000000000000000000" pitchFamily="2" charset="0"/>
            </a:endParaRPr>
          </a:p>
          <a:p>
            <a:pPr algn="ctr"/>
            <a:endParaRPr lang="en-US" sz="2200" dirty="0">
              <a:solidFill>
                <a:schemeClr val="tx1">
                  <a:lumMod val="65000"/>
                  <a:lumOff val="35000"/>
                </a:schemeClr>
              </a:solidFill>
              <a:latin typeface="Roboto" panose="02000000000000000000" pitchFamily="2" charset="0"/>
              <a:ea typeface="Roboto" panose="02000000000000000000" pitchFamily="2" charset="0"/>
            </a:endParaRPr>
          </a:p>
          <a:p>
            <a:pPr algn="ctr"/>
            <a:r>
              <a:rPr lang="en-US" sz="2200" dirty="0">
                <a:solidFill>
                  <a:schemeClr val="tx1">
                    <a:lumMod val="65000"/>
                    <a:lumOff val="35000"/>
                  </a:schemeClr>
                </a:solidFill>
                <a:latin typeface="Roboto" panose="02000000000000000000" pitchFamily="2" charset="0"/>
                <a:ea typeface="Roboto" panose="02000000000000000000" pitchFamily="2" charset="0"/>
              </a:rPr>
              <a:t>Yonsei University</a:t>
            </a:r>
            <a:r>
              <a:rPr lang="en-US" sz="2200" baseline="30000" dirty="0">
                <a:effectLst/>
                <a:latin typeface="Roboto" panose="02000000000000000000" pitchFamily="2" charset="0"/>
                <a:ea typeface="Roboto" panose="02000000000000000000" pitchFamily="2" charset="0"/>
              </a:rPr>
              <a:t>†</a:t>
            </a:r>
            <a:r>
              <a:rPr lang="en-US" sz="2200" dirty="0">
                <a:solidFill>
                  <a:schemeClr val="tx1">
                    <a:lumMod val="65000"/>
                    <a:lumOff val="35000"/>
                  </a:schemeClr>
                </a:solidFill>
                <a:latin typeface="Roboto" panose="02000000000000000000" pitchFamily="2" charset="0"/>
                <a:ea typeface="Roboto" panose="02000000000000000000" pitchFamily="2" charset="0"/>
              </a:rPr>
              <a:t>, University of Maryland College Park</a:t>
            </a:r>
          </a:p>
        </p:txBody>
      </p:sp>
      <p:pic>
        <p:nvPicPr>
          <p:cNvPr id="1026" name="Picture 2" descr="Yonsei University - Short Term Programs">
            <a:extLst>
              <a:ext uri="{FF2B5EF4-FFF2-40B4-BE49-F238E27FC236}">
                <a16:creationId xmlns:a16="http://schemas.microsoft.com/office/drawing/2014/main" id="{F90B1777-3ACF-E3A9-D3CB-8A08F07BE8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203"/>
          <a:stretch/>
        </p:blipFill>
        <p:spPr bwMode="auto">
          <a:xfrm>
            <a:off x="0" y="5559190"/>
            <a:ext cx="2794909" cy="12988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University of Maryland Primary logo">
            <a:extLst>
              <a:ext uri="{FF2B5EF4-FFF2-40B4-BE49-F238E27FC236}">
                <a16:creationId xmlns:a16="http://schemas.microsoft.com/office/drawing/2014/main" id="{2A4578E7-9F87-128C-8AF9-F5013E0B12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3539" y="5610386"/>
            <a:ext cx="3738461" cy="12476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5545207-4502-1AB0-EE20-8E52A1A90AC4}"/>
              </a:ext>
            </a:extLst>
          </p:cNvPr>
          <p:cNvSpPr txBox="1"/>
          <p:nvPr/>
        </p:nvSpPr>
        <p:spPr>
          <a:xfrm>
            <a:off x="379530" y="1455630"/>
            <a:ext cx="11432938" cy="1446550"/>
          </a:xfrm>
          <a:prstGeom prst="rect">
            <a:avLst/>
          </a:prstGeom>
          <a:noFill/>
        </p:spPr>
        <p:txBody>
          <a:bodyPr wrap="none" rtlCol="0">
            <a:spAutoFit/>
          </a:bodyPr>
          <a:lstStyle/>
          <a:p>
            <a:pPr algn="ctr"/>
            <a:r>
              <a:rPr lang="en-US" sz="4400" b="1" dirty="0">
                <a:solidFill>
                  <a:schemeClr val="tx1">
                    <a:lumMod val="65000"/>
                    <a:lumOff val="35000"/>
                  </a:schemeClr>
                </a:solidFill>
                <a:latin typeface="Roboto" panose="02000000000000000000" pitchFamily="2" charset="0"/>
                <a:ea typeface="Roboto" panose="02000000000000000000" pitchFamily="2" charset="0"/>
              </a:rPr>
              <a:t>ThermWare: Towards Side-Channel Defense</a:t>
            </a:r>
          </a:p>
          <a:p>
            <a:pPr algn="ctr"/>
            <a:r>
              <a:rPr lang="en-US" sz="4400" b="1" dirty="0">
                <a:solidFill>
                  <a:schemeClr val="tx1">
                    <a:lumMod val="65000"/>
                    <a:lumOff val="35000"/>
                  </a:schemeClr>
                </a:solidFill>
                <a:latin typeface="Roboto" panose="02000000000000000000" pitchFamily="2" charset="0"/>
                <a:ea typeface="Roboto" panose="02000000000000000000" pitchFamily="2" charset="0"/>
              </a:rPr>
              <a:t>for Tiny IoT Devices</a:t>
            </a:r>
          </a:p>
        </p:txBody>
      </p:sp>
      <p:pic>
        <p:nvPicPr>
          <p:cNvPr id="22530" name="Picture 2" descr="iCoSMoS">
            <a:extLst>
              <a:ext uri="{FF2B5EF4-FFF2-40B4-BE49-F238E27FC236}">
                <a16:creationId xmlns:a16="http://schemas.microsoft.com/office/drawing/2014/main" id="{B02FA76E-ECEE-66DE-8EBE-A00A72B6BB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6769" y="5961383"/>
            <a:ext cx="2794909" cy="774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3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984DCB-7394-20F1-A992-B2F6D9C799AB}"/>
              </a:ext>
            </a:extLst>
          </p:cNvPr>
          <p:cNvSpPr/>
          <p:nvPr/>
        </p:nvSpPr>
        <p:spPr>
          <a:xfrm>
            <a:off x="0" y="2688336"/>
            <a:ext cx="12192000" cy="97746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4">
                    <a:lumMod val="60000"/>
                    <a:lumOff val="40000"/>
                  </a:schemeClr>
                </a:solidFill>
                <a:latin typeface="Roboto" panose="02000000000000000000" pitchFamily="2" charset="0"/>
                <a:ea typeface="Roboto" panose="02000000000000000000" pitchFamily="2" charset="0"/>
              </a:rPr>
              <a:t>Side-channel </a:t>
            </a:r>
            <a:r>
              <a:rPr lang="en-US" sz="4000" dirty="0">
                <a:latin typeface="Roboto" panose="02000000000000000000" pitchFamily="2" charset="0"/>
                <a:ea typeface="Roboto" panose="02000000000000000000" pitchFamily="2" charset="0"/>
              </a:rPr>
              <a:t>Attack Defense</a:t>
            </a:r>
          </a:p>
        </p:txBody>
      </p:sp>
      <p:cxnSp>
        <p:nvCxnSpPr>
          <p:cNvPr id="23" name="Straight Connector 22">
            <a:extLst>
              <a:ext uri="{FF2B5EF4-FFF2-40B4-BE49-F238E27FC236}">
                <a16:creationId xmlns:a16="http://schemas.microsoft.com/office/drawing/2014/main" id="{3713374E-CF7D-1694-D095-9EAA7BB340CB}"/>
              </a:ext>
            </a:extLst>
          </p:cNvPr>
          <p:cNvCxnSpPr>
            <a:cxnSpLocks/>
          </p:cNvCxnSpPr>
          <p:nvPr/>
        </p:nvCxnSpPr>
        <p:spPr>
          <a:xfrm flipV="1">
            <a:off x="5852160" y="2926080"/>
            <a:ext cx="1572768" cy="502920"/>
          </a:xfrm>
          <a:prstGeom prst="line">
            <a:avLst/>
          </a:prstGeom>
          <a:ln w="666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9726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Application Security for IoT | Synopsys">
            <a:extLst>
              <a:ext uri="{FF2B5EF4-FFF2-40B4-BE49-F238E27FC236}">
                <a16:creationId xmlns:a16="http://schemas.microsoft.com/office/drawing/2014/main" id="{75F74945-AECE-6744-3F46-FF778DDE5F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786" t="50167" r="36059" b="12979"/>
          <a:stretch/>
        </p:blipFill>
        <p:spPr bwMode="auto">
          <a:xfrm>
            <a:off x="3149049" y="3109126"/>
            <a:ext cx="1200391" cy="97746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246199ED-40FF-F269-B8F2-29437B5634A5}"/>
              </a:ext>
            </a:extLst>
          </p:cNvPr>
          <p:cNvCxnSpPr>
            <a:cxnSpLocks/>
          </p:cNvCxnSpPr>
          <p:nvPr/>
        </p:nvCxnSpPr>
        <p:spPr>
          <a:xfrm flipV="1">
            <a:off x="3909549" y="2123289"/>
            <a:ext cx="1089940" cy="814694"/>
          </a:xfrm>
          <a:prstGeom prst="straightConnector1">
            <a:avLst/>
          </a:prstGeom>
          <a:ln w="38100">
            <a:solidFill>
              <a:srgbClr val="7030A0"/>
            </a:solidFill>
            <a:headEnd type="oval" w="med" len="med"/>
            <a:tailEnd type="arrow"/>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1C9582B-449D-357C-6D6D-7AD068BBF8DD}"/>
              </a:ext>
            </a:extLst>
          </p:cNvPr>
          <p:cNvSpPr txBox="1"/>
          <p:nvPr/>
        </p:nvSpPr>
        <p:spPr>
          <a:xfrm>
            <a:off x="5168347" y="1711259"/>
            <a:ext cx="3518590" cy="523220"/>
          </a:xfrm>
          <a:prstGeom prst="rect">
            <a:avLst/>
          </a:prstGeom>
          <a:noFill/>
        </p:spPr>
        <p:txBody>
          <a:bodyPr wrap="square" rtlCol="0">
            <a:spAutoFit/>
          </a:bodyPr>
          <a:lstStyle/>
          <a:p>
            <a:r>
              <a:rPr lang="en-US" sz="2800" dirty="0">
                <a:solidFill>
                  <a:srgbClr val="7030A0"/>
                </a:solidFill>
                <a:latin typeface="Roboto" panose="02000000000000000000" pitchFamily="2" charset="0"/>
                <a:ea typeface="Roboto" panose="02000000000000000000" pitchFamily="2" charset="0"/>
              </a:rPr>
              <a:t>Acoustic</a:t>
            </a:r>
          </a:p>
        </p:txBody>
      </p:sp>
      <p:sp>
        <p:nvSpPr>
          <p:cNvPr id="9" name="TextBox 8">
            <a:extLst>
              <a:ext uri="{FF2B5EF4-FFF2-40B4-BE49-F238E27FC236}">
                <a16:creationId xmlns:a16="http://schemas.microsoft.com/office/drawing/2014/main" id="{22949C5C-1970-F9FE-9FF7-08445F5333E1}"/>
              </a:ext>
            </a:extLst>
          </p:cNvPr>
          <p:cNvSpPr txBox="1"/>
          <p:nvPr/>
        </p:nvSpPr>
        <p:spPr>
          <a:xfrm>
            <a:off x="5168347" y="2819399"/>
            <a:ext cx="3518590" cy="523220"/>
          </a:xfrm>
          <a:prstGeom prst="rect">
            <a:avLst/>
          </a:prstGeom>
          <a:noFill/>
        </p:spPr>
        <p:txBody>
          <a:bodyPr wrap="square" rtlCol="0">
            <a:spAutoFit/>
          </a:bodyPr>
          <a:lstStyle/>
          <a:p>
            <a:r>
              <a:rPr lang="en-US" sz="2800" dirty="0">
                <a:solidFill>
                  <a:srgbClr val="7030A0"/>
                </a:solidFill>
                <a:latin typeface="Roboto" panose="02000000000000000000" pitchFamily="2" charset="0"/>
                <a:ea typeface="Roboto" panose="02000000000000000000" pitchFamily="2" charset="0"/>
              </a:rPr>
              <a:t>Power consumption</a:t>
            </a:r>
          </a:p>
        </p:txBody>
      </p:sp>
      <p:sp>
        <p:nvSpPr>
          <p:cNvPr id="10" name="TextBox 9">
            <a:extLst>
              <a:ext uri="{FF2B5EF4-FFF2-40B4-BE49-F238E27FC236}">
                <a16:creationId xmlns:a16="http://schemas.microsoft.com/office/drawing/2014/main" id="{24A3559B-CD2D-50A9-2BC2-27F8D286E2BE}"/>
              </a:ext>
            </a:extLst>
          </p:cNvPr>
          <p:cNvSpPr txBox="1"/>
          <p:nvPr/>
        </p:nvSpPr>
        <p:spPr>
          <a:xfrm>
            <a:off x="5168347" y="3956115"/>
            <a:ext cx="2802627" cy="523220"/>
          </a:xfrm>
          <a:prstGeom prst="rect">
            <a:avLst/>
          </a:prstGeom>
          <a:noFill/>
        </p:spPr>
        <p:txBody>
          <a:bodyPr wrap="square" rtlCol="0">
            <a:spAutoFit/>
          </a:bodyPr>
          <a:lstStyle/>
          <a:p>
            <a:r>
              <a:rPr lang="en-US" sz="2800" dirty="0">
                <a:solidFill>
                  <a:srgbClr val="7030A0"/>
                </a:solidFill>
                <a:latin typeface="Roboto" panose="02000000000000000000" pitchFamily="2" charset="0"/>
                <a:ea typeface="Roboto" panose="02000000000000000000" pitchFamily="2" charset="0"/>
              </a:rPr>
              <a:t>Clock skew</a:t>
            </a:r>
          </a:p>
        </p:txBody>
      </p:sp>
      <p:sp>
        <p:nvSpPr>
          <p:cNvPr id="11" name="TextBox 10">
            <a:extLst>
              <a:ext uri="{FF2B5EF4-FFF2-40B4-BE49-F238E27FC236}">
                <a16:creationId xmlns:a16="http://schemas.microsoft.com/office/drawing/2014/main" id="{F3896D7E-2FCA-DCBF-FD96-511465491FE1}"/>
              </a:ext>
            </a:extLst>
          </p:cNvPr>
          <p:cNvSpPr txBox="1"/>
          <p:nvPr/>
        </p:nvSpPr>
        <p:spPr>
          <a:xfrm>
            <a:off x="5168348" y="5035678"/>
            <a:ext cx="4293292" cy="954107"/>
          </a:xfrm>
          <a:prstGeom prst="rect">
            <a:avLst/>
          </a:prstGeom>
          <a:noFill/>
        </p:spPr>
        <p:txBody>
          <a:bodyPr wrap="square" rtlCol="0">
            <a:spAutoFit/>
          </a:bodyPr>
          <a:lstStyle/>
          <a:p>
            <a:r>
              <a:rPr lang="en-US" sz="2800" dirty="0">
                <a:solidFill>
                  <a:srgbClr val="7030A0"/>
                </a:solidFill>
                <a:latin typeface="Roboto" panose="02000000000000000000" pitchFamily="2" charset="0"/>
                <a:ea typeface="Roboto" panose="02000000000000000000" pitchFamily="2" charset="0"/>
              </a:rPr>
              <a:t>Electromagnetic (EM) leaks</a:t>
            </a:r>
          </a:p>
        </p:txBody>
      </p:sp>
      <p:cxnSp>
        <p:nvCxnSpPr>
          <p:cNvPr id="12" name="Straight Arrow Connector 11">
            <a:extLst>
              <a:ext uri="{FF2B5EF4-FFF2-40B4-BE49-F238E27FC236}">
                <a16:creationId xmlns:a16="http://schemas.microsoft.com/office/drawing/2014/main" id="{EE43B02A-D4AF-3B8E-B473-647472DBA6B8}"/>
              </a:ext>
            </a:extLst>
          </p:cNvPr>
          <p:cNvCxnSpPr>
            <a:cxnSpLocks/>
          </p:cNvCxnSpPr>
          <p:nvPr/>
        </p:nvCxnSpPr>
        <p:spPr>
          <a:xfrm flipV="1">
            <a:off x="4349440" y="3109126"/>
            <a:ext cx="675826" cy="204487"/>
          </a:xfrm>
          <a:prstGeom prst="straightConnector1">
            <a:avLst/>
          </a:prstGeom>
          <a:ln w="38100">
            <a:solidFill>
              <a:srgbClr val="7030A0"/>
            </a:solidFill>
            <a:headEnd type="oval" w="med" len="med"/>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350B123-B767-F355-3047-0A878F10C3B8}"/>
              </a:ext>
            </a:extLst>
          </p:cNvPr>
          <p:cNvCxnSpPr>
            <a:cxnSpLocks/>
          </p:cNvCxnSpPr>
          <p:nvPr/>
        </p:nvCxnSpPr>
        <p:spPr>
          <a:xfrm>
            <a:off x="4311953" y="3860386"/>
            <a:ext cx="713313" cy="202370"/>
          </a:xfrm>
          <a:prstGeom prst="straightConnector1">
            <a:avLst/>
          </a:prstGeom>
          <a:ln w="38100">
            <a:solidFill>
              <a:srgbClr val="7030A0"/>
            </a:solidFill>
            <a:headEnd type="oval" w="med" len="med"/>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176B642-FC90-CFEB-8254-8433173B527C}"/>
              </a:ext>
            </a:extLst>
          </p:cNvPr>
          <p:cNvCxnSpPr>
            <a:cxnSpLocks/>
          </p:cNvCxnSpPr>
          <p:nvPr/>
        </p:nvCxnSpPr>
        <p:spPr>
          <a:xfrm>
            <a:off x="3772837" y="4265126"/>
            <a:ext cx="1016790" cy="729950"/>
          </a:xfrm>
          <a:prstGeom prst="straightConnector1">
            <a:avLst/>
          </a:prstGeom>
          <a:ln w="38100">
            <a:solidFill>
              <a:srgbClr val="7030A0"/>
            </a:solidFill>
            <a:headEnd type="oval" w="med" len="med"/>
            <a:tailEnd type="arrow"/>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8984500-7207-11A7-84F7-06A7722B4765}"/>
              </a:ext>
            </a:extLst>
          </p:cNvPr>
          <p:cNvSpPr/>
          <p:nvPr/>
        </p:nvSpPr>
        <p:spPr>
          <a:xfrm>
            <a:off x="0" y="0"/>
            <a:ext cx="12192000" cy="97746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4">
                    <a:lumMod val="60000"/>
                    <a:lumOff val="40000"/>
                  </a:schemeClr>
                </a:solidFill>
                <a:latin typeface="Roboto" panose="02000000000000000000" pitchFamily="2" charset="0"/>
                <a:ea typeface="Roboto" panose="02000000000000000000" pitchFamily="2" charset="0"/>
              </a:rPr>
              <a:t>Side-channel </a:t>
            </a:r>
            <a:r>
              <a:rPr lang="en-US" sz="4000" dirty="0">
                <a:latin typeface="Roboto" panose="02000000000000000000" pitchFamily="2" charset="0"/>
                <a:ea typeface="Roboto" panose="02000000000000000000" pitchFamily="2" charset="0"/>
              </a:rPr>
              <a:t>Attack Defense</a:t>
            </a:r>
          </a:p>
        </p:txBody>
      </p:sp>
      <p:cxnSp>
        <p:nvCxnSpPr>
          <p:cNvPr id="4" name="Straight Connector 3">
            <a:extLst>
              <a:ext uri="{FF2B5EF4-FFF2-40B4-BE49-F238E27FC236}">
                <a16:creationId xmlns:a16="http://schemas.microsoft.com/office/drawing/2014/main" id="{1E636105-70DB-6F7D-D100-993B7E73D5EA}"/>
              </a:ext>
            </a:extLst>
          </p:cNvPr>
          <p:cNvCxnSpPr>
            <a:cxnSpLocks/>
          </p:cNvCxnSpPr>
          <p:nvPr/>
        </p:nvCxnSpPr>
        <p:spPr>
          <a:xfrm flipV="1">
            <a:off x="5852160" y="237744"/>
            <a:ext cx="1572768" cy="502920"/>
          </a:xfrm>
          <a:prstGeom prst="line">
            <a:avLst/>
          </a:prstGeom>
          <a:ln w="666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5867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BF9FAB-44C7-ABEC-630B-BF9A0760DE63}"/>
              </a:ext>
            </a:extLst>
          </p:cNvPr>
          <p:cNvPicPr>
            <a:picLocks noChangeAspect="1"/>
          </p:cNvPicPr>
          <p:nvPr/>
        </p:nvPicPr>
        <p:blipFill rotWithShape="1">
          <a:blip r:embed="rId3">
            <a:extLst>
              <a:ext uri="{28A0092B-C50C-407E-A947-70E740481C1C}">
                <a14:useLocalDpi xmlns:a14="http://schemas.microsoft.com/office/drawing/2010/main" val="0"/>
              </a:ext>
            </a:extLst>
          </a:blip>
          <a:srcRect t="43230" r="62060"/>
          <a:stretch/>
        </p:blipFill>
        <p:spPr>
          <a:xfrm>
            <a:off x="4334919" y="3188902"/>
            <a:ext cx="4170437" cy="3096336"/>
          </a:xfrm>
          <a:prstGeom prst="rect">
            <a:avLst/>
          </a:prstGeom>
        </p:spPr>
      </p:pic>
      <p:sp>
        <p:nvSpPr>
          <p:cNvPr id="4" name="Rectangle 3">
            <a:extLst>
              <a:ext uri="{FF2B5EF4-FFF2-40B4-BE49-F238E27FC236}">
                <a16:creationId xmlns:a16="http://schemas.microsoft.com/office/drawing/2014/main" id="{B3E55D3F-9ABF-1429-F4E3-F0D705DDAD5D}"/>
              </a:ext>
            </a:extLst>
          </p:cNvPr>
          <p:cNvSpPr/>
          <p:nvPr/>
        </p:nvSpPr>
        <p:spPr>
          <a:xfrm>
            <a:off x="0" y="0"/>
            <a:ext cx="12192000" cy="97746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Roboto" panose="02000000000000000000" pitchFamily="2" charset="0"/>
                <a:ea typeface="Roboto" panose="02000000000000000000" pitchFamily="2" charset="0"/>
              </a:rPr>
              <a:t>ThermWare: </a:t>
            </a:r>
            <a:r>
              <a:rPr lang="en-US" sz="4000" dirty="0">
                <a:solidFill>
                  <a:schemeClr val="accent4">
                    <a:lumMod val="60000"/>
                    <a:lumOff val="40000"/>
                  </a:schemeClr>
                </a:solidFill>
                <a:latin typeface="Roboto" panose="02000000000000000000" pitchFamily="2" charset="0"/>
                <a:ea typeface="Roboto" panose="02000000000000000000" pitchFamily="2" charset="0"/>
              </a:rPr>
              <a:t>Thermal Side-channel </a:t>
            </a:r>
            <a:r>
              <a:rPr lang="en-US" sz="4000" dirty="0">
                <a:latin typeface="Roboto" panose="02000000000000000000" pitchFamily="2" charset="0"/>
                <a:ea typeface="Roboto" panose="02000000000000000000" pitchFamily="2" charset="0"/>
              </a:rPr>
              <a:t>Defense</a:t>
            </a:r>
          </a:p>
        </p:txBody>
      </p:sp>
      <p:pic>
        <p:nvPicPr>
          <p:cNvPr id="3" name="Picture 2">
            <a:extLst>
              <a:ext uri="{FF2B5EF4-FFF2-40B4-BE49-F238E27FC236}">
                <a16:creationId xmlns:a16="http://schemas.microsoft.com/office/drawing/2014/main" id="{18B0A02D-D64D-A8AE-1F7E-6BAC6CCB0A0C}"/>
              </a:ext>
            </a:extLst>
          </p:cNvPr>
          <p:cNvPicPr>
            <a:picLocks noChangeAspect="1"/>
          </p:cNvPicPr>
          <p:nvPr/>
        </p:nvPicPr>
        <p:blipFill rotWithShape="1">
          <a:blip r:embed="rId4">
            <a:extLst>
              <a:ext uri="{28A0092B-C50C-407E-A947-70E740481C1C}">
                <a14:useLocalDpi xmlns:a14="http://schemas.microsoft.com/office/drawing/2010/main" val="0"/>
              </a:ext>
            </a:extLst>
          </a:blip>
          <a:srcRect l="2155" t="14110" r="67455" b="55699"/>
          <a:stretch/>
        </p:blipFill>
        <p:spPr>
          <a:xfrm>
            <a:off x="4582132" y="1540171"/>
            <a:ext cx="3344693" cy="1648731"/>
          </a:xfrm>
          <a:prstGeom prst="rect">
            <a:avLst/>
          </a:prstGeom>
        </p:spPr>
      </p:pic>
      <p:sp>
        <p:nvSpPr>
          <p:cNvPr id="12" name="TextBox 11">
            <a:extLst>
              <a:ext uri="{FF2B5EF4-FFF2-40B4-BE49-F238E27FC236}">
                <a16:creationId xmlns:a16="http://schemas.microsoft.com/office/drawing/2014/main" id="{BEE2478E-DEDC-AC4B-B0CC-967066FF32F5}"/>
              </a:ext>
            </a:extLst>
          </p:cNvPr>
          <p:cNvSpPr txBox="1"/>
          <p:nvPr/>
        </p:nvSpPr>
        <p:spPr>
          <a:xfrm>
            <a:off x="4868523" y="1219239"/>
            <a:ext cx="2771913" cy="369332"/>
          </a:xfrm>
          <a:prstGeom prst="rect">
            <a:avLst/>
          </a:prstGeom>
          <a:noFill/>
        </p:spPr>
        <p:txBody>
          <a:bodyPr wrap="none" rtlCol="0">
            <a:spAutoFit/>
          </a:bodyPr>
          <a:lstStyle/>
          <a:p>
            <a:r>
              <a:rPr lang="en-US" dirty="0">
                <a:latin typeface="Roboto" panose="02000000000000000000" pitchFamily="2" charset="0"/>
                <a:ea typeface="Roboto" panose="02000000000000000000" pitchFamily="2" charset="0"/>
              </a:rPr>
              <a:t>Thermal image sequence</a:t>
            </a:r>
          </a:p>
        </p:txBody>
      </p:sp>
    </p:spTree>
    <p:extLst>
      <p:ext uri="{BB962C8B-B14F-4D97-AF65-F5344CB8AC3E}">
        <p14:creationId xmlns:p14="http://schemas.microsoft.com/office/powerpoint/2010/main" val="2925273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A81219-E628-473E-FC25-BAFF196E17F1}"/>
              </a:ext>
            </a:extLst>
          </p:cNvPr>
          <p:cNvSpPr/>
          <p:nvPr/>
        </p:nvSpPr>
        <p:spPr>
          <a:xfrm>
            <a:off x="0" y="0"/>
            <a:ext cx="12192000" cy="97746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Roboto" panose="02000000000000000000" pitchFamily="2" charset="0"/>
                <a:ea typeface="Roboto" panose="02000000000000000000" pitchFamily="2" charset="0"/>
              </a:rPr>
              <a:t>All operations leave a thermal signature</a:t>
            </a:r>
          </a:p>
        </p:txBody>
      </p:sp>
      <p:grpSp>
        <p:nvGrpSpPr>
          <p:cNvPr id="31" name="Group 30">
            <a:extLst>
              <a:ext uri="{FF2B5EF4-FFF2-40B4-BE49-F238E27FC236}">
                <a16:creationId xmlns:a16="http://schemas.microsoft.com/office/drawing/2014/main" id="{C6DF4D05-BA36-B0CA-637A-0070657EB576}"/>
              </a:ext>
            </a:extLst>
          </p:cNvPr>
          <p:cNvGrpSpPr/>
          <p:nvPr/>
        </p:nvGrpSpPr>
        <p:grpSpPr>
          <a:xfrm>
            <a:off x="701444" y="2220353"/>
            <a:ext cx="2550698" cy="2295386"/>
            <a:chOff x="1150516" y="2118439"/>
            <a:chExt cx="2550698" cy="2295386"/>
          </a:xfrm>
        </p:grpSpPr>
        <p:sp>
          <p:nvSpPr>
            <p:cNvPr id="20" name="TextBox 19">
              <a:extLst>
                <a:ext uri="{FF2B5EF4-FFF2-40B4-BE49-F238E27FC236}">
                  <a16:creationId xmlns:a16="http://schemas.microsoft.com/office/drawing/2014/main" id="{EB712843-6E07-02CE-E174-279C8672D199}"/>
                </a:ext>
              </a:extLst>
            </p:cNvPr>
            <p:cNvSpPr txBox="1"/>
            <p:nvPr/>
          </p:nvSpPr>
          <p:spPr>
            <a:xfrm>
              <a:off x="1150516" y="2659499"/>
              <a:ext cx="2550698" cy="1754326"/>
            </a:xfrm>
            <a:prstGeom prst="rect">
              <a:avLst/>
            </a:prstGeom>
            <a:noFill/>
            <a:ln w="25400">
              <a:solidFill>
                <a:schemeClr val="tx1"/>
              </a:solidFill>
            </a:ln>
          </p:spPr>
          <p:txBody>
            <a:bodyPr wrap="none" rtlCol="0">
              <a:spAutoFit/>
            </a:bodyPr>
            <a:lstStyle/>
            <a:p>
              <a:r>
                <a:rPr lang="en-US" dirty="0">
                  <a:latin typeface="Roboto" panose="02000000000000000000" pitchFamily="2" charset="0"/>
                  <a:ea typeface="Roboto" panose="02000000000000000000" pitchFamily="2" charset="0"/>
                </a:rPr>
                <a:t>int </a:t>
              </a:r>
              <a:r>
                <a:rPr lang="en-US" dirty="0" err="1">
                  <a:latin typeface="Roboto" panose="02000000000000000000" pitchFamily="2" charset="0"/>
                  <a:ea typeface="Roboto" panose="02000000000000000000" pitchFamily="2" charset="0"/>
                </a:rPr>
                <a:t>spy_alexa</a:t>
              </a:r>
              <a:r>
                <a:rPr lang="en-US" dirty="0">
                  <a:latin typeface="Roboto" panose="02000000000000000000" pitchFamily="2" charset="0"/>
                  <a:ea typeface="Roboto" panose="02000000000000000000" pitchFamily="2" charset="0"/>
                </a:rPr>
                <a:t>()</a:t>
              </a:r>
            </a:p>
            <a:p>
              <a:r>
                <a:rPr lang="en-US" dirty="0">
                  <a:latin typeface="Roboto" panose="02000000000000000000" pitchFamily="2" charset="0"/>
                  <a:ea typeface="Roboto" panose="02000000000000000000" pitchFamily="2" charset="0"/>
                </a:rPr>
                <a:t>{</a:t>
              </a:r>
            </a:p>
            <a:p>
              <a:pPr lvl="1"/>
              <a:r>
                <a:rPr lang="en-US" dirty="0">
                  <a:latin typeface="Roboto" panose="02000000000000000000" pitchFamily="2" charset="0"/>
                  <a:ea typeface="Roboto" panose="02000000000000000000" pitchFamily="2" charset="0"/>
                </a:rPr>
                <a:t>record_audio()</a:t>
              </a:r>
            </a:p>
            <a:p>
              <a:pPr lvl="1"/>
              <a:r>
                <a:rPr lang="en-US" dirty="0" err="1">
                  <a:latin typeface="Roboto" panose="02000000000000000000" pitchFamily="2" charset="0"/>
                  <a:ea typeface="Roboto" panose="02000000000000000000" pitchFamily="2" charset="0"/>
                </a:rPr>
                <a:t>speech_to_text</a:t>
              </a:r>
              <a:r>
                <a:rPr lang="en-US" dirty="0">
                  <a:latin typeface="Roboto" panose="02000000000000000000" pitchFamily="2" charset="0"/>
                  <a:ea typeface="Roboto" panose="02000000000000000000" pitchFamily="2" charset="0"/>
                </a:rPr>
                <a:t>()</a:t>
              </a:r>
            </a:p>
            <a:p>
              <a:pPr lvl="1"/>
              <a:r>
                <a:rPr lang="en-US" dirty="0">
                  <a:latin typeface="Roboto" panose="02000000000000000000" pitchFamily="2" charset="0"/>
                  <a:ea typeface="Roboto" panose="02000000000000000000" pitchFamily="2" charset="0"/>
                </a:rPr>
                <a:t>upload_to_server()</a:t>
              </a:r>
            </a:p>
            <a:p>
              <a:r>
                <a:rPr lang="en-US" dirty="0">
                  <a:latin typeface="Roboto" panose="02000000000000000000" pitchFamily="2" charset="0"/>
                  <a:ea typeface="Roboto" panose="02000000000000000000" pitchFamily="2" charset="0"/>
                </a:rPr>
                <a:t>}</a:t>
              </a:r>
            </a:p>
          </p:txBody>
        </p:sp>
        <p:sp>
          <p:nvSpPr>
            <p:cNvPr id="21" name="TextBox 20">
              <a:extLst>
                <a:ext uri="{FF2B5EF4-FFF2-40B4-BE49-F238E27FC236}">
                  <a16:creationId xmlns:a16="http://schemas.microsoft.com/office/drawing/2014/main" id="{1993D55D-DC4B-08C4-F5FC-BB579773FA19}"/>
                </a:ext>
              </a:extLst>
            </p:cNvPr>
            <p:cNvSpPr txBox="1"/>
            <p:nvPr/>
          </p:nvSpPr>
          <p:spPr>
            <a:xfrm>
              <a:off x="1373205" y="2118439"/>
              <a:ext cx="2186817" cy="369332"/>
            </a:xfrm>
            <a:prstGeom prst="rect">
              <a:avLst/>
            </a:prstGeom>
            <a:noFill/>
          </p:spPr>
          <p:txBody>
            <a:bodyPr wrap="none" rtlCol="0">
              <a:spAutoFit/>
            </a:bodyPr>
            <a:lstStyle/>
            <a:p>
              <a:r>
                <a:rPr lang="en-US" dirty="0">
                  <a:latin typeface="Roboto" panose="02000000000000000000" pitchFamily="2" charset="0"/>
                  <a:ea typeface="Roboto" panose="02000000000000000000" pitchFamily="2" charset="0"/>
                </a:rPr>
                <a:t>High level language</a:t>
              </a:r>
            </a:p>
          </p:txBody>
        </p:sp>
      </p:grpSp>
      <p:grpSp>
        <p:nvGrpSpPr>
          <p:cNvPr id="30" name="Group 29">
            <a:extLst>
              <a:ext uri="{FF2B5EF4-FFF2-40B4-BE49-F238E27FC236}">
                <a16:creationId xmlns:a16="http://schemas.microsoft.com/office/drawing/2014/main" id="{EAA8BA28-E97E-70C0-7BC3-0EE470287189}"/>
              </a:ext>
            </a:extLst>
          </p:cNvPr>
          <p:cNvGrpSpPr/>
          <p:nvPr/>
        </p:nvGrpSpPr>
        <p:grpSpPr>
          <a:xfrm>
            <a:off x="4199518" y="2220353"/>
            <a:ext cx="1973407" cy="2295386"/>
            <a:chOff x="4628978" y="2118439"/>
            <a:chExt cx="1973407" cy="2295386"/>
          </a:xfrm>
        </p:grpSpPr>
        <p:sp>
          <p:nvSpPr>
            <p:cNvPr id="22" name="TextBox 21">
              <a:extLst>
                <a:ext uri="{FF2B5EF4-FFF2-40B4-BE49-F238E27FC236}">
                  <a16:creationId xmlns:a16="http://schemas.microsoft.com/office/drawing/2014/main" id="{4C746864-F541-8531-BBE5-3D94BEC89629}"/>
                </a:ext>
              </a:extLst>
            </p:cNvPr>
            <p:cNvSpPr txBox="1"/>
            <p:nvPr/>
          </p:nvSpPr>
          <p:spPr>
            <a:xfrm>
              <a:off x="4832549" y="2118439"/>
              <a:ext cx="1717137" cy="369332"/>
            </a:xfrm>
            <a:prstGeom prst="rect">
              <a:avLst/>
            </a:prstGeom>
            <a:noFill/>
          </p:spPr>
          <p:txBody>
            <a:bodyPr wrap="none" rtlCol="0">
              <a:spAutoFit/>
            </a:bodyPr>
            <a:lstStyle/>
            <a:p>
              <a:r>
                <a:rPr lang="en-US" dirty="0">
                  <a:latin typeface="Roboto" panose="02000000000000000000" pitchFamily="2" charset="0"/>
                  <a:ea typeface="Roboto" panose="02000000000000000000" pitchFamily="2" charset="0"/>
                </a:rPr>
                <a:t>Assembly level</a:t>
              </a:r>
            </a:p>
          </p:txBody>
        </p:sp>
        <p:sp>
          <p:nvSpPr>
            <p:cNvPr id="24" name="TextBox 23">
              <a:extLst>
                <a:ext uri="{FF2B5EF4-FFF2-40B4-BE49-F238E27FC236}">
                  <a16:creationId xmlns:a16="http://schemas.microsoft.com/office/drawing/2014/main" id="{A505E3ED-5E32-51A5-13C3-2398F2E312FA}"/>
                </a:ext>
              </a:extLst>
            </p:cNvPr>
            <p:cNvSpPr txBox="1"/>
            <p:nvPr/>
          </p:nvSpPr>
          <p:spPr>
            <a:xfrm>
              <a:off x="4628978" y="2659499"/>
              <a:ext cx="1973407" cy="1754326"/>
            </a:xfrm>
            <a:prstGeom prst="rect">
              <a:avLst/>
            </a:prstGeom>
            <a:noFill/>
            <a:ln w="25400">
              <a:solidFill>
                <a:schemeClr val="tx1"/>
              </a:solidFill>
            </a:ln>
          </p:spPr>
          <p:txBody>
            <a:bodyPr wrap="square" rtlCol="0">
              <a:spAutoFit/>
            </a:bodyPr>
            <a:lstStyle/>
            <a:p>
              <a:r>
                <a:rPr lang="en-US" sz="1200" dirty="0">
                  <a:latin typeface="Roboto" panose="02000000000000000000" pitchFamily="2" charset="0"/>
                  <a:ea typeface="Roboto" panose="02000000000000000000" pitchFamily="2" charset="0"/>
                </a:rPr>
                <a:t>PROC</a:t>
              </a:r>
            </a:p>
            <a:p>
              <a:r>
                <a:rPr lang="en-US" sz="1200" dirty="0">
                  <a:latin typeface="Roboto" panose="02000000000000000000" pitchFamily="2" charset="0"/>
                  <a:ea typeface="Roboto" panose="02000000000000000000" pitchFamily="2" charset="0"/>
                </a:rPr>
                <a:t>LOOP: ADD R1, R2</a:t>
              </a:r>
            </a:p>
            <a:p>
              <a:r>
                <a:rPr lang="en-US" sz="1200" dirty="0">
                  <a:latin typeface="Roboto" panose="02000000000000000000" pitchFamily="2" charset="0"/>
                  <a:ea typeface="Roboto" panose="02000000000000000000" pitchFamily="2" charset="0"/>
                </a:rPr>
                <a:t>ADD R1, R3</a:t>
              </a:r>
            </a:p>
            <a:p>
              <a:r>
                <a:rPr lang="en-US" sz="1200" dirty="0">
                  <a:latin typeface="Roboto" panose="02000000000000000000" pitchFamily="2" charset="0"/>
                  <a:ea typeface="Roboto" panose="02000000000000000000" pitchFamily="2" charset="0"/>
                </a:rPr>
                <a:t>.</a:t>
              </a:r>
            </a:p>
            <a:p>
              <a:r>
                <a:rPr lang="en-US" sz="1200" dirty="0">
                  <a:latin typeface="Roboto" panose="02000000000000000000" pitchFamily="2" charset="0"/>
                  <a:ea typeface="Roboto" panose="02000000000000000000" pitchFamily="2" charset="0"/>
                </a:rPr>
                <a:t>.</a:t>
              </a:r>
            </a:p>
            <a:p>
              <a:r>
                <a:rPr lang="en-US" sz="1200" dirty="0">
                  <a:latin typeface="Roboto" panose="02000000000000000000" pitchFamily="2" charset="0"/>
                  <a:ea typeface="Roboto" panose="02000000000000000000" pitchFamily="2" charset="0"/>
                </a:rPr>
                <a:t>.</a:t>
              </a:r>
            </a:p>
            <a:p>
              <a:r>
                <a:rPr lang="en-US" sz="1200" dirty="0">
                  <a:latin typeface="Roboto" panose="02000000000000000000" pitchFamily="2" charset="0"/>
                  <a:ea typeface="Roboto" panose="02000000000000000000" pitchFamily="2" charset="0"/>
                </a:rPr>
                <a:t>MUL R5, #2</a:t>
              </a:r>
            </a:p>
            <a:p>
              <a:r>
                <a:rPr lang="en-US" sz="1200" dirty="0">
                  <a:latin typeface="Roboto" panose="02000000000000000000" pitchFamily="2" charset="0"/>
                  <a:ea typeface="Roboto" panose="02000000000000000000" pitchFamily="2" charset="0"/>
                </a:rPr>
                <a:t>RET</a:t>
              </a:r>
            </a:p>
            <a:p>
              <a:r>
                <a:rPr lang="en-US" sz="1200" dirty="0">
                  <a:latin typeface="Roboto" panose="02000000000000000000" pitchFamily="2" charset="0"/>
                  <a:ea typeface="Roboto" panose="02000000000000000000" pitchFamily="2" charset="0"/>
                </a:rPr>
                <a:t>CMP AX, 97</a:t>
              </a:r>
            </a:p>
          </p:txBody>
        </p:sp>
      </p:grpSp>
      <p:cxnSp>
        <p:nvCxnSpPr>
          <p:cNvPr id="3" name="Straight Arrow Connector 2">
            <a:extLst>
              <a:ext uri="{FF2B5EF4-FFF2-40B4-BE49-F238E27FC236}">
                <a16:creationId xmlns:a16="http://schemas.microsoft.com/office/drawing/2014/main" id="{5C587087-C558-7DE9-35C0-7DDD8BC35735}"/>
              </a:ext>
            </a:extLst>
          </p:cNvPr>
          <p:cNvCxnSpPr>
            <a:cxnSpLocks/>
          </p:cNvCxnSpPr>
          <p:nvPr/>
        </p:nvCxnSpPr>
        <p:spPr>
          <a:xfrm>
            <a:off x="3471863" y="3638576"/>
            <a:ext cx="571500" cy="0"/>
          </a:xfrm>
          <a:prstGeom prst="straightConnector1">
            <a:avLst/>
          </a:prstGeom>
          <a:ln w="38100">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3890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A81219-E628-473E-FC25-BAFF196E17F1}"/>
              </a:ext>
            </a:extLst>
          </p:cNvPr>
          <p:cNvSpPr/>
          <p:nvPr/>
        </p:nvSpPr>
        <p:spPr>
          <a:xfrm>
            <a:off x="0" y="0"/>
            <a:ext cx="12192000" cy="97746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Roboto" panose="02000000000000000000" pitchFamily="2" charset="0"/>
                <a:ea typeface="Roboto" panose="02000000000000000000" pitchFamily="2" charset="0"/>
              </a:rPr>
              <a:t>All operations leave a thermal signature</a:t>
            </a:r>
          </a:p>
        </p:txBody>
      </p:sp>
      <p:pic>
        <p:nvPicPr>
          <p:cNvPr id="10244" name="Picture 4">
            <a:extLst>
              <a:ext uri="{FF2B5EF4-FFF2-40B4-BE49-F238E27FC236}">
                <a16:creationId xmlns:a16="http://schemas.microsoft.com/office/drawing/2014/main" id="{B98AE090-795A-6AD5-4CA1-E4544B8B1616}"/>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6716889" y="1633259"/>
            <a:ext cx="3097432" cy="2473322"/>
          </a:xfrm>
          <a:prstGeom prst="rect">
            <a:avLst/>
          </a:prstGeom>
          <a:noFill/>
          <a:scene3d>
            <a:camera prst="isometricOffAxis1Right"/>
            <a:lightRig rig="threePt" dir="t"/>
          </a:scene3d>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C6DF4D05-BA36-B0CA-637A-0070657EB576}"/>
              </a:ext>
            </a:extLst>
          </p:cNvPr>
          <p:cNvGrpSpPr/>
          <p:nvPr/>
        </p:nvGrpSpPr>
        <p:grpSpPr>
          <a:xfrm>
            <a:off x="701444" y="2220353"/>
            <a:ext cx="2550698" cy="2295386"/>
            <a:chOff x="1150516" y="2118439"/>
            <a:chExt cx="2550698" cy="2295386"/>
          </a:xfrm>
        </p:grpSpPr>
        <p:sp>
          <p:nvSpPr>
            <p:cNvPr id="20" name="TextBox 19">
              <a:extLst>
                <a:ext uri="{FF2B5EF4-FFF2-40B4-BE49-F238E27FC236}">
                  <a16:creationId xmlns:a16="http://schemas.microsoft.com/office/drawing/2014/main" id="{EB712843-6E07-02CE-E174-279C8672D199}"/>
                </a:ext>
              </a:extLst>
            </p:cNvPr>
            <p:cNvSpPr txBox="1"/>
            <p:nvPr/>
          </p:nvSpPr>
          <p:spPr>
            <a:xfrm>
              <a:off x="1150516" y="2659499"/>
              <a:ext cx="2550698" cy="1754326"/>
            </a:xfrm>
            <a:prstGeom prst="rect">
              <a:avLst/>
            </a:prstGeom>
            <a:noFill/>
            <a:ln w="25400">
              <a:solidFill>
                <a:schemeClr val="tx1"/>
              </a:solidFill>
            </a:ln>
          </p:spPr>
          <p:txBody>
            <a:bodyPr wrap="none" rtlCol="0">
              <a:spAutoFit/>
            </a:bodyPr>
            <a:lstStyle/>
            <a:p>
              <a:r>
                <a:rPr lang="en-US" dirty="0">
                  <a:latin typeface="Roboto" panose="02000000000000000000" pitchFamily="2" charset="0"/>
                  <a:ea typeface="Roboto" panose="02000000000000000000" pitchFamily="2" charset="0"/>
                </a:rPr>
                <a:t>int </a:t>
              </a:r>
              <a:r>
                <a:rPr lang="en-US" dirty="0" err="1">
                  <a:latin typeface="Roboto" panose="02000000000000000000" pitchFamily="2" charset="0"/>
                  <a:ea typeface="Roboto" panose="02000000000000000000" pitchFamily="2" charset="0"/>
                </a:rPr>
                <a:t>spy_alexa</a:t>
              </a:r>
              <a:r>
                <a:rPr lang="en-US" dirty="0">
                  <a:latin typeface="Roboto" panose="02000000000000000000" pitchFamily="2" charset="0"/>
                  <a:ea typeface="Roboto" panose="02000000000000000000" pitchFamily="2" charset="0"/>
                </a:rPr>
                <a:t>()</a:t>
              </a:r>
            </a:p>
            <a:p>
              <a:r>
                <a:rPr lang="en-US" dirty="0">
                  <a:latin typeface="Roboto" panose="02000000000000000000" pitchFamily="2" charset="0"/>
                  <a:ea typeface="Roboto" panose="02000000000000000000" pitchFamily="2" charset="0"/>
                </a:rPr>
                <a:t>{</a:t>
              </a:r>
            </a:p>
            <a:p>
              <a:pPr lvl="1"/>
              <a:r>
                <a:rPr lang="en-US" dirty="0">
                  <a:latin typeface="Roboto" panose="02000000000000000000" pitchFamily="2" charset="0"/>
                  <a:ea typeface="Roboto" panose="02000000000000000000" pitchFamily="2" charset="0"/>
                </a:rPr>
                <a:t>record_audio()</a:t>
              </a:r>
            </a:p>
            <a:p>
              <a:pPr lvl="1"/>
              <a:r>
                <a:rPr lang="en-US" dirty="0" err="1">
                  <a:latin typeface="Roboto" panose="02000000000000000000" pitchFamily="2" charset="0"/>
                  <a:ea typeface="Roboto" panose="02000000000000000000" pitchFamily="2" charset="0"/>
                </a:rPr>
                <a:t>speech_to_text</a:t>
              </a:r>
              <a:r>
                <a:rPr lang="en-US" dirty="0">
                  <a:latin typeface="Roboto" panose="02000000000000000000" pitchFamily="2" charset="0"/>
                  <a:ea typeface="Roboto" panose="02000000000000000000" pitchFamily="2" charset="0"/>
                </a:rPr>
                <a:t>()</a:t>
              </a:r>
            </a:p>
            <a:p>
              <a:pPr lvl="1"/>
              <a:r>
                <a:rPr lang="en-US" dirty="0">
                  <a:latin typeface="Roboto" panose="02000000000000000000" pitchFamily="2" charset="0"/>
                  <a:ea typeface="Roboto" panose="02000000000000000000" pitchFamily="2" charset="0"/>
                </a:rPr>
                <a:t>upload_to_server()</a:t>
              </a:r>
            </a:p>
            <a:p>
              <a:r>
                <a:rPr lang="en-US" dirty="0">
                  <a:latin typeface="Roboto" panose="02000000000000000000" pitchFamily="2" charset="0"/>
                  <a:ea typeface="Roboto" panose="02000000000000000000" pitchFamily="2" charset="0"/>
                </a:rPr>
                <a:t>}</a:t>
              </a:r>
            </a:p>
          </p:txBody>
        </p:sp>
        <p:sp>
          <p:nvSpPr>
            <p:cNvPr id="21" name="TextBox 20">
              <a:extLst>
                <a:ext uri="{FF2B5EF4-FFF2-40B4-BE49-F238E27FC236}">
                  <a16:creationId xmlns:a16="http://schemas.microsoft.com/office/drawing/2014/main" id="{1993D55D-DC4B-08C4-F5FC-BB579773FA19}"/>
                </a:ext>
              </a:extLst>
            </p:cNvPr>
            <p:cNvSpPr txBox="1"/>
            <p:nvPr/>
          </p:nvSpPr>
          <p:spPr>
            <a:xfrm>
              <a:off x="1373205" y="2118439"/>
              <a:ext cx="2186817" cy="369332"/>
            </a:xfrm>
            <a:prstGeom prst="rect">
              <a:avLst/>
            </a:prstGeom>
            <a:noFill/>
          </p:spPr>
          <p:txBody>
            <a:bodyPr wrap="none" rtlCol="0">
              <a:spAutoFit/>
            </a:bodyPr>
            <a:lstStyle/>
            <a:p>
              <a:r>
                <a:rPr lang="en-US" dirty="0">
                  <a:latin typeface="Roboto" panose="02000000000000000000" pitchFamily="2" charset="0"/>
                  <a:ea typeface="Roboto" panose="02000000000000000000" pitchFamily="2" charset="0"/>
                </a:rPr>
                <a:t>High level language</a:t>
              </a:r>
            </a:p>
          </p:txBody>
        </p:sp>
      </p:grpSp>
      <p:grpSp>
        <p:nvGrpSpPr>
          <p:cNvPr id="30" name="Group 29">
            <a:extLst>
              <a:ext uri="{FF2B5EF4-FFF2-40B4-BE49-F238E27FC236}">
                <a16:creationId xmlns:a16="http://schemas.microsoft.com/office/drawing/2014/main" id="{EAA8BA28-E97E-70C0-7BC3-0EE470287189}"/>
              </a:ext>
            </a:extLst>
          </p:cNvPr>
          <p:cNvGrpSpPr/>
          <p:nvPr/>
        </p:nvGrpSpPr>
        <p:grpSpPr>
          <a:xfrm>
            <a:off x="4199518" y="2220353"/>
            <a:ext cx="1973407" cy="2295386"/>
            <a:chOff x="4628978" y="2118439"/>
            <a:chExt cx="1973407" cy="2295386"/>
          </a:xfrm>
        </p:grpSpPr>
        <p:sp>
          <p:nvSpPr>
            <p:cNvPr id="22" name="TextBox 21">
              <a:extLst>
                <a:ext uri="{FF2B5EF4-FFF2-40B4-BE49-F238E27FC236}">
                  <a16:creationId xmlns:a16="http://schemas.microsoft.com/office/drawing/2014/main" id="{4C746864-F541-8531-BBE5-3D94BEC89629}"/>
                </a:ext>
              </a:extLst>
            </p:cNvPr>
            <p:cNvSpPr txBox="1"/>
            <p:nvPr/>
          </p:nvSpPr>
          <p:spPr>
            <a:xfrm>
              <a:off x="4832549" y="2118439"/>
              <a:ext cx="1717137" cy="369332"/>
            </a:xfrm>
            <a:prstGeom prst="rect">
              <a:avLst/>
            </a:prstGeom>
            <a:noFill/>
          </p:spPr>
          <p:txBody>
            <a:bodyPr wrap="none" rtlCol="0">
              <a:spAutoFit/>
            </a:bodyPr>
            <a:lstStyle/>
            <a:p>
              <a:r>
                <a:rPr lang="en-US" dirty="0">
                  <a:latin typeface="Roboto" panose="02000000000000000000" pitchFamily="2" charset="0"/>
                  <a:ea typeface="Roboto" panose="02000000000000000000" pitchFamily="2" charset="0"/>
                </a:rPr>
                <a:t>Assembly level</a:t>
              </a:r>
            </a:p>
          </p:txBody>
        </p:sp>
        <p:sp>
          <p:nvSpPr>
            <p:cNvPr id="24" name="TextBox 23">
              <a:extLst>
                <a:ext uri="{FF2B5EF4-FFF2-40B4-BE49-F238E27FC236}">
                  <a16:creationId xmlns:a16="http://schemas.microsoft.com/office/drawing/2014/main" id="{A505E3ED-5E32-51A5-13C3-2398F2E312FA}"/>
                </a:ext>
              </a:extLst>
            </p:cNvPr>
            <p:cNvSpPr txBox="1"/>
            <p:nvPr/>
          </p:nvSpPr>
          <p:spPr>
            <a:xfrm>
              <a:off x="4628978" y="2659499"/>
              <a:ext cx="1973407" cy="1754326"/>
            </a:xfrm>
            <a:prstGeom prst="rect">
              <a:avLst/>
            </a:prstGeom>
            <a:noFill/>
            <a:ln w="25400">
              <a:solidFill>
                <a:schemeClr val="tx1"/>
              </a:solidFill>
            </a:ln>
          </p:spPr>
          <p:txBody>
            <a:bodyPr wrap="square" rtlCol="0">
              <a:spAutoFit/>
            </a:bodyPr>
            <a:lstStyle/>
            <a:p>
              <a:r>
                <a:rPr lang="en-US" sz="1200" dirty="0">
                  <a:latin typeface="Roboto" panose="02000000000000000000" pitchFamily="2" charset="0"/>
                  <a:ea typeface="Roboto" panose="02000000000000000000" pitchFamily="2" charset="0"/>
                </a:rPr>
                <a:t>PROC</a:t>
              </a:r>
            </a:p>
            <a:p>
              <a:r>
                <a:rPr lang="en-US" sz="1200" dirty="0">
                  <a:latin typeface="Roboto" panose="02000000000000000000" pitchFamily="2" charset="0"/>
                  <a:ea typeface="Roboto" panose="02000000000000000000" pitchFamily="2" charset="0"/>
                </a:rPr>
                <a:t>LOOP: ADD R1, R2</a:t>
              </a:r>
            </a:p>
            <a:p>
              <a:r>
                <a:rPr lang="en-US" sz="1200" dirty="0">
                  <a:latin typeface="Roboto" panose="02000000000000000000" pitchFamily="2" charset="0"/>
                  <a:ea typeface="Roboto" panose="02000000000000000000" pitchFamily="2" charset="0"/>
                </a:rPr>
                <a:t>ADD R1, R3</a:t>
              </a:r>
            </a:p>
            <a:p>
              <a:r>
                <a:rPr lang="en-US" sz="1200" dirty="0">
                  <a:latin typeface="Roboto" panose="02000000000000000000" pitchFamily="2" charset="0"/>
                  <a:ea typeface="Roboto" panose="02000000000000000000" pitchFamily="2" charset="0"/>
                </a:rPr>
                <a:t>.</a:t>
              </a:r>
            </a:p>
            <a:p>
              <a:r>
                <a:rPr lang="en-US" sz="1200" dirty="0">
                  <a:latin typeface="Roboto" panose="02000000000000000000" pitchFamily="2" charset="0"/>
                  <a:ea typeface="Roboto" panose="02000000000000000000" pitchFamily="2" charset="0"/>
                </a:rPr>
                <a:t>.</a:t>
              </a:r>
            </a:p>
            <a:p>
              <a:r>
                <a:rPr lang="en-US" sz="1200" dirty="0">
                  <a:latin typeface="Roboto" panose="02000000000000000000" pitchFamily="2" charset="0"/>
                  <a:ea typeface="Roboto" panose="02000000000000000000" pitchFamily="2" charset="0"/>
                </a:rPr>
                <a:t>.</a:t>
              </a:r>
            </a:p>
            <a:p>
              <a:r>
                <a:rPr lang="en-US" sz="1200" dirty="0">
                  <a:latin typeface="Roboto" panose="02000000000000000000" pitchFamily="2" charset="0"/>
                  <a:ea typeface="Roboto" panose="02000000000000000000" pitchFamily="2" charset="0"/>
                </a:rPr>
                <a:t>MUL R5, #2</a:t>
              </a:r>
            </a:p>
            <a:p>
              <a:r>
                <a:rPr lang="en-US" sz="1200" dirty="0">
                  <a:latin typeface="Roboto" panose="02000000000000000000" pitchFamily="2" charset="0"/>
                  <a:ea typeface="Roboto" panose="02000000000000000000" pitchFamily="2" charset="0"/>
                </a:rPr>
                <a:t>RET</a:t>
              </a:r>
            </a:p>
            <a:p>
              <a:r>
                <a:rPr lang="en-US" sz="1200" dirty="0">
                  <a:latin typeface="Roboto" panose="02000000000000000000" pitchFamily="2" charset="0"/>
                  <a:ea typeface="Roboto" panose="02000000000000000000" pitchFamily="2" charset="0"/>
                </a:rPr>
                <a:t>CMP AX, 97</a:t>
              </a:r>
            </a:p>
          </p:txBody>
        </p:sp>
      </p:grpSp>
      <p:pic>
        <p:nvPicPr>
          <p:cNvPr id="3" name="Picture 4">
            <a:extLst>
              <a:ext uri="{FF2B5EF4-FFF2-40B4-BE49-F238E27FC236}">
                <a16:creationId xmlns:a16="http://schemas.microsoft.com/office/drawing/2014/main" id="{C1A48736-5BE4-462B-180D-06ACF4B8EC18}"/>
              </a:ext>
            </a:extLst>
          </p:cNvPr>
          <p:cNvPicPr>
            <a:picLocks noChangeAspect="1" noChangeArrowheads="1"/>
          </p:cNvPicPr>
          <p:nvPr/>
        </p:nvPicPr>
        <p:blipFill>
          <a:blip r:embed="rId3">
            <a:alphaModFix amt="40000"/>
            <a:extLst>
              <a:ext uri="{28A0092B-C50C-407E-A947-70E740481C1C}">
                <a14:useLocalDpi xmlns:a14="http://schemas.microsoft.com/office/drawing/2010/main" val="0"/>
              </a:ext>
            </a:extLst>
          </a:blip>
          <a:srcRect/>
          <a:stretch>
            <a:fillRect/>
          </a:stretch>
        </p:blipFill>
        <p:spPr bwMode="auto">
          <a:xfrm>
            <a:off x="7035095" y="1828428"/>
            <a:ext cx="3097432" cy="2473322"/>
          </a:xfrm>
          <a:prstGeom prst="rect">
            <a:avLst/>
          </a:prstGeom>
          <a:noFill/>
          <a:scene3d>
            <a:camera prst="isometricOffAxis1Right"/>
            <a:lightRig rig="threePt" dir="t"/>
          </a:scene3d>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23BB96CD-0576-0EBA-330C-C97DEBB1EBC0}"/>
              </a:ext>
            </a:extLst>
          </p:cNvPr>
          <p:cNvPicPr>
            <a:picLocks noChangeAspect="1" noChangeArrowheads="1"/>
          </p:cNvPicPr>
          <p:nvPr/>
        </p:nvPicPr>
        <p:blipFill>
          <a:blip r:embed="rId3">
            <a:alphaModFix amt="60000"/>
            <a:extLst>
              <a:ext uri="{28A0092B-C50C-407E-A947-70E740481C1C}">
                <a14:useLocalDpi xmlns:a14="http://schemas.microsoft.com/office/drawing/2010/main" val="0"/>
              </a:ext>
            </a:extLst>
          </a:blip>
          <a:srcRect/>
          <a:stretch>
            <a:fillRect/>
          </a:stretch>
        </p:blipFill>
        <p:spPr bwMode="auto">
          <a:xfrm>
            <a:off x="7353301" y="2023597"/>
            <a:ext cx="3097432" cy="2473322"/>
          </a:xfrm>
          <a:prstGeom prst="rect">
            <a:avLst/>
          </a:prstGeom>
          <a:noFill/>
          <a:scene3d>
            <a:camera prst="isometricOffAxis1Right"/>
            <a:lightRig rig="threePt" dir="t"/>
          </a:scene3d>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7346CFD-5D66-7383-6C0D-37B992518925}"/>
              </a:ext>
            </a:extLst>
          </p:cNvPr>
          <p:cNvPicPr>
            <a:picLocks noChangeAspect="1" noChangeArrowheads="1"/>
          </p:cNvPicPr>
          <p:nvPr/>
        </p:nvPicPr>
        <p:blipFill>
          <a:blip r:embed="rId3">
            <a:alphaModFix amt="80000"/>
            <a:extLst>
              <a:ext uri="{28A0092B-C50C-407E-A947-70E740481C1C}">
                <a14:useLocalDpi xmlns:a14="http://schemas.microsoft.com/office/drawing/2010/main" val="0"/>
              </a:ext>
            </a:extLst>
          </a:blip>
          <a:srcRect/>
          <a:stretch>
            <a:fillRect/>
          </a:stretch>
        </p:blipFill>
        <p:spPr bwMode="auto">
          <a:xfrm>
            <a:off x="7671507" y="2218766"/>
            <a:ext cx="3097432" cy="2473322"/>
          </a:xfrm>
          <a:prstGeom prst="rect">
            <a:avLst/>
          </a:prstGeom>
          <a:noFill/>
          <a:scene3d>
            <a:camera prst="isometricOffAxis1Right"/>
            <a:lightRig rig="threePt" dir="t"/>
          </a:scene3d>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CA88890C-C416-B26C-2CFF-AFAE711120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9712" y="2413934"/>
            <a:ext cx="3097432" cy="2473322"/>
          </a:xfrm>
          <a:prstGeom prst="rect">
            <a:avLst/>
          </a:prstGeom>
          <a:noFill/>
          <a:scene3d>
            <a:camera prst="isometricOffAxis1Right"/>
            <a:lightRig rig="threePt" dir="t"/>
          </a:scene3d>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CA3968C6-2EF2-2F82-F588-B28C8CDD8D06}"/>
              </a:ext>
            </a:extLst>
          </p:cNvPr>
          <p:cNvCxnSpPr>
            <a:cxnSpLocks/>
          </p:cNvCxnSpPr>
          <p:nvPr/>
        </p:nvCxnSpPr>
        <p:spPr>
          <a:xfrm>
            <a:off x="6281738" y="3638576"/>
            <a:ext cx="571500" cy="0"/>
          </a:xfrm>
          <a:prstGeom prst="straightConnector1">
            <a:avLst/>
          </a:prstGeom>
          <a:ln w="38100">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B39A5FE-3A4B-6D86-E8A4-E7C7248EA934}"/>
              </a:ext>
            </a:extLst>
          </p:cNvPr>
          <p:cNvCxnSpPr>
            <a:cxnSpLocks/>
          </p:cNvCxnSpPr>
          <p:nvPr/>
        </p:nvCxnSpPr>
        <p:spPr>
          <a:xfrm>
            <a:off x="3471863" y="3638576"/>
            <a:ext cx="571500" cy="0"/>
          </a:xfrm>
          <a:prstGeom prst="straightConnector1">
            <a:avLst/>
          </a:prstGeom>
          <a:ln w="38100">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2278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A81219-E628-473E-FC25-BAFF196E17F1}"/>
              </a:ext>
            </a:extLst>
          </p:cNvPr>
          <p:cNvSpPr/>
          <p:nvPr/>
        </p:nvSpPr>
        <p:spPr>
          <a:xfrm>
            <a:off x="0" y="0"/>
            <a:ext cx="12192000" cy="97746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Roboto" panose="02000000000000000000" pitchFamily="2" charset="0"/>
                <a:ea typeface="Roboto" panose="02000000000000000000" pitchFamily="2" charset="0"/>
              </a:rPr>
              <a:t>All operations leave a thermal signature</a:t>
            </a:r>
          </a:p>
        </p:txBody>
      </p:sp>
      <p:pic>
        <p:nvPicPr>
          <p:cNvPr id="10244" name="Picture 4">
            <a:extLst>
              <a:ext uri="{FF2B5EF4-FFF2-40B4-BE49-F238E27FC236}">
                <a16:creationId xmlns:a16="http://schemas.microsoft.com/office/drawing/2014/main" id="{B98AE090-795A-6AD5-4CA1-E4544B8B1616}"/>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6716889" y="1633259"/>
            <a:ext cx="3097432" cy="2473322"/>
          </a:xfrm>
          <a:prstGeom prst="rect">
            <a:avLst/>
          </a:prstGeom>
          <a:noFill/>
          <a:scene3d>
            <a:camera prst="isometricOffAxis1Right"/>
            <a:lightRig rig="threePt" dir="t"/>
          </a:scene3d>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C6DF4D05-BA36-B0CA-637A-0070657EB576}"/>
              </a:ext>
            </a:extLst>
          </p:cNvPr>
          <p:cNvGrpSpPr/>
          <p:nvPr/>
        </p:nvGrpSpPr>
        <p:grpSpPr>
          <a:xfrm>
            <a:off x="701444" y="2220353"/>
            <a:ext cx="2550698" cy="2295386"/>
            <a:chOff x="1150516" y="2118439"/>
            <a:chExt cx="2550698" cy="2295386"/>
          </a:xfrm>
        </p:grpSpPr>
        <p:sp>
          <p:nvSpPr>
            <p:cNvPr id="20" name="TextBox 19">
              <a:extLst>
                <a:ext uri="{FF2B5EF4-FFF2-40B4-BE49-F238E27FC236}">
                  <a16:creationId xmlns:a16="http://schemas.microsoft.com/office/drawing/2014/main" id="{EB712843-6E07-02CE-E174-279C8672D199}"/>
                </a:ext>
              </a:extLst>
            </p:cNvPr>
            <p:cNvSpPr txBox="1"/>
            <p:nvPr/>
          </p:nvSpPr>
          <p:spPr>
            <a:xfrm>
              <a:off x="1150516" y="2659499"/>
              <a:ext cx="2550698" cy="1754326"/>
            </a:xfrm>
            <a:prstGeom prst="rect">
              <a:avLst/>
            </a:prstGeom>
            <a:noFill/>
            <a:ln w="25400">
              <a:solidFill>
                <a:schemeClr val="tx1"/>
              </a:solidFill>
            </a:ln>
          </p:spPr>
          <p:txBody>
            <a:bodyPr wrap="none" rtlCol="0">
              <a:spAutoFit/>
            </a:bodyPr>
            <a:lstStyle/>
            <a:p>
              <a:r>
                <a:rPr lang="en-US" dirty="0">
                  <a:latin typeface="Roboto" panose="02000000000000000000" pitchFamily="2" charset="0"/>
                  <a:ea typeface="Roboto" panose="02000000000000000000" pitchFamily="2" charset="0"/>
                </a:rPr>
                <a:t>int </a:t>
              </a:r>
              <a:r>
                <a:rPr lang="en-US" dirty="0" err="1">
                  <a:latin typeface="Roboto" panose="02000000000000000000" pitchFamily="2" charset="0"/>
                  <a:ea typeface="Roboto" panose="02000000000000000000" pitchFamily="2" charset="0"/>
                </a:rPr>
                <a:t>spy_alexa</a:t>
              </a:r>
              <a:r>
                <a:rPr lang="en-US" dirty="0">
                  <a:latin typeface="Roboto" panose="02000000000000000000" pitchFamily="2" charset="0"/>
                  <a:ea typeface="Roboto" panose="02000000000000000000" pitchFamily="2" charset="0"/>
                </a:rPr>
                <a:t>()</a:t>
              </a:r>
            </a:p>
            <a:p>
              <a:r>
                <a:rPr lang="en-US" dirty="0">
                  <a:latin typeface="Roboto" panose="02000000000000000000" pitchFamily="2" charset="0"/>
                  <a:ea typeface="Roboto" panose="02000000000000000000" pitchFamily="2" charset="0"/>
                </a:rPr>
                <a:t>{</a:t>
              </a:r>
            </a:p>
            <a:p>
              <a:pPr lvl="1"/>
              <a:r>
                <a:rPr lang="en-US" dirty="0">
                  <a:latin typeface="Roboto" panose="02000000000000000000" pitchFamily="2" charset="0"/>
                  <a:ea typeface="Roboto" panose="02000000000000000000" pitchFamily="2" charset="0"/>
                </a:rPr>
                <a:t>record_audio()</a:t>
              </a:r>
            </a:p>
            <a:p>
              <a:pPr lvl="1"/>
              <a:r>
                <a:rPr lang="en-US" dirty="0" err="1">
                  <a:latin typeface="Roboto" panose="02000000000000000000" pitchFamily="2" charset="0"/>
                  <a:ea typeface="Roboto" panose="02000000000000000000" pitchFamily="2" charset="0"/>
                </a:rPr>
                <a:t>speech_to_text</a:t>
              </a:r>
              <a:r>
                <a:rPr lang="en-US" dirty="0">
                  <a:latin typeface="Roboto" panose="02000000000000000000" pitchFamily="2" charset="0"/>
                  <a:ea typeface="Roboto" panose="02000000000000000000" pitchFamily="2" charset="0"/>
                </a:rPr>
                <a:t>()</a:t>
              </a:r>
            </a:p>
            <a:p>
              <a:pPr lvl="1"/>
              <a:r>
                <a:rPr lang="en-US" dirty="0">
                  <a:latin typeface="Roboto" panose="02000000000000000000" pitchFamily="2" charset="0"/>
                  <a:ea typeface="Roboto" panose="02000000000000000000" pitchFamily="2" charset="0"/>
                </a:rPr>
                <a:t>upload_to_server()</a:t>
              </a:r>
            </a:p>
            <a:p>
              <a:r>
                <a:rPr lang="en-US" dirty="0">
                  <a:latin typeface="Roboto" panose="02000000000000000000" pitchFamily="2" charset="0"/>
                  <a:ea typeface="Roboto" panose="02000000000000000000" pitchFamily="2" charset="0"/>
                </a:rPr>
                <a:t>}</a:t>
              </a:r>
            </a:p>
          </p:txBody>
        </p:sp>
        <p:sp>
          <p:nvSpPr>
            <p:cNvPr id="21" name="TextBox 20">
              <a:extLst>
                <a:ext uri="{FF2B5EF4-FFF2-40B4-BE49-F238E27FC236}">
                  <a16:creationId xmlns:a16="http://schemas.microsoft.com/office/drawing/2014/main" id="{1993D55D-DC4B-08C4-F5FC-BB579773FA19}"/>
                </a:ext>
              </a:extLst>
            </p:cNvPr>
            <p:cNvSpPr txBox="1"/>
            <p:nvPr/>
          </p:nvSpPr>
          <p:spPr>
            <a:xfrm>
              <a:off x="1373205" y="2118439"/>
              <a:ext cx="2186817" cy="369332"/>
            </a:xfrm>
            <a:prstGeom prst="rect">
              <a:avLst/>
            </a:prstGeom>
            <a:noFill/>
          </p:spPr>
          <p:txBody>
            <a:bodyPr wrap="none" rtlCol="0">
              <a:spAutoFit/>
            </a:bodyPr>
            <a:lstStyle/>
            <a:p>
              <a:r>
                <a:rPr lang="en-US" dirty="0">
                  <a:latin typeface="Roboto" panose="02000000000000000000" pitchFamily="2" charset="0"/>
                  <a:ea typeface="Roboto" panose="02000000000000000000" pitchFamily="2" charset="0"/>
                </a:rPr>
                <a:t>High level language</a:t>
              </a:r>
            </a:p>
          </p:txBody>
        </p:sp>
      </p:grpSp>
      <p:grpSp>
        <p:nvGrpSpPr>
          <p:cNvPr id="30" name="Group 29">
            <a:extLst>
              <a:ext uri="{FF2B5EF4-FFF2-40B4-BE49-F238E27FC236}">
                <a16:creationId xmlns:a16="http://schemas.microsoft.com/office/drawing/2014/main" id="{EAA8BA28-E97E-70C0-7BC3-0EE470287189}"/>
              </a:ext>
            </a:extLst>
          </p:cNvPr>
          <p:cNvGrpSpPr/>
          <p:nvPr/>
        </p:nvGrpSpPr>
        <p:grpSpPr>
          <a:xfrm>
            <a:off x="4199518" y="2220353"/>
            <a:ext cx="1973407" cy="2295386"/>
            <a:chOff x="4628978" y="2118439"/>
            <a:chExt cx="1973407" cy="2295386"/>
          </a:xfrm>
        </p:grpSpPr>
        <p:sp>
          <p:nvSpPr>
            <p:cNvPr id="22" name="TextBox 21">
              <a:extLst>
                <a:ext uri="{FF2B5EF4-FFF2-40B4-BE49-F238E27FC236}">
                  <a16:creationId xmlns:a16="http://schemas.microsoft.com/office/drawing/2014/main" id="{4C746864-F541-8531-BBE5-3D94BEC89629}"/>
                </a:ext>
              </a:extLst>
            </p:cNvPr>
            <p:cNvSpPr txBox="1"/>
            <p:nvPr/>
          </p:nvSpPr>
          <p:spPr>
            <a:xfrm>
              <a:off x="4832549" y="2118439"/>
              <a:ext cx="1717137" cy="369332"/>
            </a:xfrm>
            <a:prstGeom prst="rect">
              <a:avLst/>
            </a:prstGeom>
            <a:noFill/>
          </p:spPr>
          <p:txBody>
            <a:bodyPr wrap="none" rtlCol="0">
              <a:spAutoFit/>
            </a:bodyPr>
            <a:lstStyle/>
            <a:p>
              <a:r>
                <a:rPr lang="en-US" dirty="0">
                  <a:latin typeface="Roboto" panose="02000000000000000000" pitchFamily="2" charset="0"/>
                  <a:ea typeface="Roboto" panose="02000000000000000000" pitchFamily="2" charset="0"/>
                </a:rPr>
                <a:t>Assembly level</a:t>
              </a:r>
            </a:p>
          </p:txBody>
        </p:sp>
        <p:sp>
          <p:nvSpPr>
            <p:cNvPr id="24" name="TextBox 23">
              <a:extLst>
                <a:ext uri="{FF2B5EF4-FFF2-40B4-BE49-F238E27FC236}">
                  <a16:creationId xmlns:a16="http://schemas.microsoft.com/office/drawing/2014/main" id="{A505E3ED-5E32-51A5-13C3-2398F2E312FA}"/>
                </a:ext>
              </a:extLst>
            </p:cNvPr>
            <p:cNvSpPr txBox="1"/>
            <p:nvPr/>
          </p:nvSpPr>
          <p:spPr>
            <a:xfrm>
              <a:off x="4628978" y="2659499"/>
              <a:ext cx="1973407" cy="1754326"/>
            </a:xfrm>
            <a:prstGeom prst="rect">
              <a:avLst/>
            </a:prstGeom>
            <a:noFill/>
            <a:ln w="25400">
              <a:solidFill>
                <a:schemeClr val="tx1"/>
              </a:solidFill>
            </a:ln>
          </p:spPr>
          <p:txBody>
            <a:bodyPr wrap="square" rtlCol="0">
              <a:spAutoFit/>
            </a:bodyPr>
            <a:lstStyle/>
            <a:p>
              <a:r>
                <a:rPr lang="en-US" sz="1200" dirty="0">
                  <a:latin typeface="Roboto" panose="02000000000000000000" pitchFamily="2" charset="0"/>
                  <a:ea typeface="Roboto" panose="02000000000000000000" pitchFamily="2" charset="0"/>
                </a:rPr>
                <a:t>PROC</a:t>
              </a:r>
            </a:p>
            <a:p>
              <a:r>
                <a:rPr lang="en-US" sz="1200" dirty="0">
                  <a:latin typeface="Roboto" panose="02000000000000000000" pitchFamily="2" charset="0"/>
                  <a:ea typeface="Roboto" panose="02000000000000000000" pitchFamily="2" charset="0"/>
                </a:rPr>
                <a:t>LOOP: ADD R1, R2</a:t>
              </a:r>
            </a:p>
            <a:p>
              <a:r>
                <a:rPr lang="en-US" sz="1200" dirty="0">
                  <a:latin typeface="Roboto" panose="02000000000000000000" pitchFamily="2" charset="0"/>
                  <a:ea typeface="Roboto" panose="02000000000000000000" pitchFamily="2" charset="0"/>
                </a:rPr>
                <a:t>ADD R1, R3</a:t>
              </a:r>
            </a:p>
            <a:p>
              <a:r>
                <a:rPr lang="en-US" sz="1200" dirty="0">
                  <a:latin typeface="Roboto" panose="02000000000000000000" pitchFamily="2" charset="0"/>
                  <a:ea typeface="Roboto" panose="02000000000000000000" pitchFamily="2" charset="0"/>
                </a:rPr>
                <a:t>.</a:t>
              </a:r>
            </a:p>
            <a:p>
              <a:r>
                <a:rPr lang="en-US" sz="1200" dirty="0">
                  <a:latin typeface="Roboto" panose="02000000000000000000" pitchFamily="2" charset="0"/>
                  <a:ea typeface="Roboto" panose="02000000000000000000" pitchFamily="2" charset="0"/>
                </a:rPr>
                <a:t>.</a:t>
              </a:r>
            </a:p>
            <a:p>
              <a:r>
                <a:rPr lang="en-US" sz="1200" dirty="0">
                  <a:latin typeface="Roboto" panose="02000000000000000000" pitchFamily="2" charset="0"/>
                  <a:ea typeface="Roboto" panose="02000000000000000000" pitchFamily="2" charset="0"/>
                </a:rPr>
                <a:t>.</a:t>
              </a:r>
            </a:p>
            <a:p>
              <a:r>
                <a:rPr lang="en-US" sz="1200" dirty="0">
                  <a:latin typeface="Roboto" panose="02000000000000000000" pitchFamily="2" charset="0"/>
                  <a:ea typeface="Roboto" panose="02000000000000000000" pitchFamily="2" charset="0"/>
                </a:rPr>
                <a:t>MUL R5, #2</a:t>
              </a:r>
            </a:p>
            <a:p>
              <a:r>
                <a:rPr lang="en-US" sz="1200" dirty="0">
                  <a:latin typeface="Roboto" panose="02000000000000000000" pitchFamily="2" charset="0"/>
                  <a:ea typeface="Roboto" panose="02000000000000000000" pitchFamily="2" charset="0"/>
                </a:rPr>
                <a:t>RET</a:t>
              </a:r>
            </a:p>
            <a:p>
              <a:r>
                <a:rPr lang="en-US" sz="1200" dirty="0">
                  <a:latin typeface="Roboto" panose="02000000000000000000" pitchFamily="2" charset="0"/>
                  <a:ea typeface="Roboto" panose="02000000000000000000" pitchFamily="2" charset="0"/>
                </a:rPr>
                <a:t>CMP AX, 97</a:t>
              </a:r>
            </a:p>
          </p:txBody>
        </p:sp>
      </p:grpSp>
      <p:pic>
        <p:nvPicPr>
          <p:cNvPr id="3" name="Picture 4">
            <a:extLst>
              <a:ext uri="{FF2B5EF4-FFF2-40B4-BE49-F238E27FC236}">
                <a16:creationId xmlns:a16="http://schemas.microsoft.com/office/drawing/2014/main" id="{C1A48736-5BE4-462B-180D-06ACF4B8EC18}"/>
              </a:ext>
            </a:extLst>
          </p:cNvPr>
          <p:cNvPicPr>
            <a:picLocks noChangeAspect="1" noChangeArrowheads="1"/>
          </p:cNvPicPr>
          <p:nvPr/>
        </p:nvPicPr>
        <p:blipFill>
          <a:blip r:embed="rId3">
            <a:alphaModFix amt="40000"/>
            <a:extLst>
              <a:ext uri="{28A0092B-C50C-407E-A947-70E740481C1C}">
                <a14:useLocalDpi xmlns:a14="http://schemas.microsoft.com/office/drawing/2010/main" val="0"/>
              </a:ext>
            </a:extLst>
          </a:blip>
          <a:srcRect/>
          <a:stretch>
            <a:fillRect/>
          </a:stretch>
        </p:blipFill>
        <p:spPr bwMode="auto">
          <a:xfrm>
            <a:off x="7035095" y="1828428"/>
            <a:ext cx="3097432" cy="2473322"/>
          </a:xfrm>
          <a:prstGeom prst="rect">
            <a:avLst/>
          </a:prstGeom>
          <a:noFill/>
          <a:scene3d>
            <a:camera prst="isometricOffAxis1Right"/>
            <a:lightRig rig="threePt" dir="t"/>
          </a:scene3d>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23BB96CD-0576-0EBA-330C-C97DEBB1EBC0}"/>
              </a:ext>
            </a:extLst>
          </p:cNvPr>
          <p:cNvPicPr>
            <a:picLocks noChangeAspect="1" noChangeArrowheads="1"/>
          </p:cNvPicPr>
          <p:nvPr/>
        </p:nvPicPr>
        <p:blipFill>
          <a:blip r:embed="rId3">
            <a:alphaModFix amt="60000"/>
            <a:extLst>
              <a:ext uri="{28A0092B-C50C-407E-A947-70E740481C1C}">
                <a14:useLocalDpi xmlns:a14="http://schemas.microsoft.com/office/drawing/2010/main" val="0"/>
              </a:ext>
            </a:extLst>
          </a:blip>
          <a:srcRect/>
          <a:stretch>
            <a:fillRect/>
          </a:stretch>
        </p:blipFill>
        <p:spPr bwMode="auto">
          <a:xfrm>
            <a:off x="7353301" y="2023597"/>
            <a:ext cx="3097432" cy="2473322"/>
          </a:xfrm>
          <a:prstGeom prst="rect">
            <a:avLst/>
          </a:prstGeom>
          <a:noFill/>
          <a:scene3d>
            <a:camera prst="isometricOffAxis1Right"/>
            <a:lightRig rig="threePt" dir="t"/>
          </a:scene3d>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7346CFD-5D66-7383-6C0D-37B992518925}"/>
              </a:ext>
            </a:extLst>
          </p:cNvPr>
          <p:cNvPicPr>
            <a:picLocks noChangeAspect="1" noChangeArrowheads="1"/>
          </p:cNvPicPr>
          <p:nvPr/>
        </p:nvPicPr>
        <p:blipFill>
          <a:blip r:embed="rId3">
            <a:alphaModFix amt="80000"/>
            <a:extLst>
              <a:ext uri="{28A0092B-C50C-407E-A947-70E740481C1C}">
                <a14:useLocalDpi xmlns:a14="http://schemas.microsoft.com/office/drawing/2010/main" val="0"/>
              </a:ext>
            </a:extLst>
          </a:blip>
          <a:srcRect/>
          <a:stretch>
            <a:fillRect/>
          </a:stretch>
        </p:blipFill>
        <p:spPr bwMode="auto">
          <a:xfrm>
            <a:off x="7671507" y="2218766"/>
            <a:ext cx="3097432" cy="2473322"/>
          </a:xfrm>
          <a:prstGeom prst="rect">
            <a:avLst/>
          </a:prstGeom>
          <a:noFill/>
          <a:scene3d>
            <a:camera prst="isometricOffAxis1Right"/>
            <a:lightRig rig="threePt" dir="t"/>
          </a:scene3d>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CA88890C-C416-B26C-2CFF-AFAE711120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9712" y="2413934"/>
            <a:ext cx="3097432" cy="2473322"/>
          </a:xfrm>
          <a:prstGeom prst="rect">
            <a:avLst/>
          </a:prstGeom>
          <a:noFill/>
          <a:scene3d>
            <a:camera prst="isometricOffAxis1Right"/>
            <a:lightRig rig="threePt" dir="t"/>
          </a:scene3d>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848F9AD6-0FFD-2A20-2ABD-367D422BF459}"/>
              </a:ext>
            </a:extLst>
          </p:cNvPr>
          <p:cNvCxnSpPr/>
          <p:nvPr/>
        </p:nvCxnSpPr>
        <p:spPr>
          <a:xfrm>
            <a:off x="9478360" y="3644013"/>
            <a:ext cx="0" cy="1748118"/>
          </a:xfrm>
          <a:prstGeom prst="straightConnector1">
            <a:avLst/>
          </a:prstGeom>
          <a:ln w="28575">
            <a:solidFill>
              <a:schemeClr val="tx1"/>
            </a:solidFill>
            <a:headEnd type="oval" w="med" len="med"/>
            <a:tailEnd type="arrow"/>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C349586-9AC9-2D6F-782E-427976832AD2}"/>
              </a:ext>
            </a:extLst>
          </p:cNvPr>
          <p:cNvSpPr txBox="1"/>
          <p:nvPr/>
        </p:nvSpPr>
        <p:spPr>
          <a:xfrm>
            <a:off x="8930229" y="5392131"/>
            <a:ext cx="1229824" cy="369332"/>
          </a:xfrm>
          <a:prstGeom prst="rect">
            <a:avLst/>
          </a:prstGeom>
          <a:noFill/>
        </p:spPr>
        <p:txBody>
          <a:bodyPr wrap="none" rtlCol="0">
            <a:spAutoFit/>
          </a:bodyPr>
          <a:lstStyle/>
          <a:p>
            <a:r>
              <a:rPr lang="en-US" dirty="0">
                <a:latin typeface="Roboto" panose="02000000000000000000" pitchFamily="2" charset="0"/>
                <a:ea typeface="Roboto" panose="02000000000000000000" pitchFamily="2" charset="0"/>
              </a:rPr>
              <a:t>Processor</a:t>
            </a:r>
          </a:p>
        </p:txBody>
      </p:sp>
      <p:sp>
        <p:nvSpPr>
          <p:cNvPr id="9" name="TextBox 8">
            <a:extLst>
              <a:ext uri="{FF2B5EF4-FFF2-40B4-BE49-F238E27FC236}">
                <a16:creationId xmlns:a16="http://schemas.microsoft.com/office/drawing/2014/main" id="{3A76ABE8-E10C-30EE-F8C8-104CE003419D}"/>
              </a:ext>
            </a:extLst>
          </p:cNvPr>
          <p:cNvSpPr txBox="1"/>
          <p:nvPr/>
        </p:nvSpPr>
        <p:spPr>
          <a:xfrm>
            <a:off x="10310001" y="5012945"/>
            <a:ext cx="623889" cy="369332"/>
          </a:xfrm>
          <a:prstGeom prst="rect">
            <a:avLst/>
          </a:prstGeom>
          <a:noFill/>
        </p:spPr>
        <p:txBody>
          <a:bodyPr wrap="none" rtlCol="0">
            <a:spAutoFit/>
          </a:bodyPr>
          <a:lstStyle/>
          <a:p>
            <a:r>
              <a:rPr lang="en-US" dirty="0">
                <a:latin typeface="Roboto" panose="02000000000000000000" pitchFamily="2" charset="0"/>
                <a:ea typeface="Roboto" panose="02000000000000000000" pitchFamily="2" charset="0"/>
              </a:rPr>
              <a:t>LAN</a:t>
            </a:r>
          </a:p>
        </p:txBody>
      </p:sp>
      <p:sp>
        <p:nvSpPr>
          <p:cNvPr id="10" name="TextBox 9">
            <a:extLst>
              <a:ext uri="{FF2B5EF4-FFF2-40B4-BE49-F238E27FC236}">
                <a16:creationId xmlns:a16="http://schemas.microsoft.com/office/drawing/2014/main" id="{0B61B7D5-6878-F028-7EC0-DF9145EA33E1}"/>
              </a:ext>
            </a:extLst>
          </p:cNvPr>
          <p:cNvSpPr txBox="1"/>
          <p:nvPr/>
        </p:nvSpPr>
        <p:spPr>
          <a:xfrm>
            <a:off x="9425784" y="1254320"/>
            <a:ext cx="1196161" cy="369332"/>
          </a:xfrm>
          <a:prstGeom prst="rect">
            <a:avLst/>
          </a:prstGeom>
          <a:noFill/>
        </p:spPr>
        <p:txBody>
          <a:bodyPr wrap="none" rtlCol="0">
            <a:spAutoFit/>
          </a:bodyPr>
          <a:lstStyle/>
          <a:p>
            <a:r>
              <a:rPr lang="en-US" dirty="0">
                <a:latin typeface="Roboto" panose="02000000000000000000" pitchFamily="2" charset="0"/>
                <a:ea typeface="Roboto" panose="02000000000000000000" pitchFamily="2" charset="0"/>
              </a:rPr>
              <a:t>Wi-Fi, BLE</a:t>
            </a:r>
          </a:p>
        </p:txBody>
      </p:sp>
      <p:sp>
        <p:nvSpPr>
          <p:cNvPr id="11" name="TextBox 10">
            <a:extLst>
              <a:ext uri="{FF2B5EF4-FFF2-40B4-BE49-F238E27FC236}">
                <a16:creationId xmlns:a16="http://schemas.microsoft.com/office/drawing/2014/main" id="{DA2DB14D-F8BD-63FD-117D-BE345A26AA84}"/>
              </a:ext>
            </a:extLst>
          </p:cNvPr>
          <p:cNvSpPr txBox="1"/>
          <p:nvPr/>
        </p:nvSpPr>
        <p:spPr>
          <a:xfrm>
            <a:off x="8300662" y="5147415"/>
            <a:ext cx="1029449" cy="369332"/>
          </a:xfrm>
          <a:prstGeom prst="rect">
            <a:avLst/>
          </a:prstGeom>
          <a:noFill/>
        </p:spPr>
        <p:txBody>
          <a:bodyPr wrap="none" rtlCol="0">
            <a:spAutoFit/>
          </a:bodyPr>
          <a:lstStyle/>
          <a:p>
            <a:r>
              <a:rPr lang="en-US" dirty="0">
                <a:latin typeface="Roboto" panose="02000000000000000000" pitchFamily="2" charset="0"/>
                <a:ea typeface="Roboto" panose="02000000000000000000" pitchFamily="2" charset="0"/>
              </a:rPr>
              <a:t>Memory</a:t>
            </a:r>
          </a:p>
        </p:txBody>
      </p:sp>
      <p:cxnSp>
        <p:nvCxnSpPr>
          <p:cNvPr id="12" name="Straight Arrow Connector 11">
            <a:extLst>
              <a:ext uri="{FF2B5EF4-FFF2-40B4-BE49-F238E27FC236}">
                <a16:creationId xmlns:a16="http://schemas.microsoft.com/office/drawing/2014/main" id="{9E81DAE8-ACAD-6F2D-C639-51EEC5083EAF}"/>
              </a:ext>
            </a:extLst>
          </p:cNvPr>
          <p:cNvCxnSpPr>
            <a:cxnSpLocks/>
          </p:cNvCxnSpPr>
          <p:nvPr/>
        </p:nvCxnSpPr>
        <p:spPr>
          <a:xfrm flipV="1">
            <a:off x="9945809" y="1633259"/>
            <a:ext cx="0" cy="1203930"/>
          </a:xfrm>
          <a:prstGeom prst="straightConnector1">
            <a:avLst/>
          </a:prstGeom>
          <a:ln w="28575">
            <a:solidFill>
              <a:schemeClr val="tx1"/>
            </a:solidFill>
            <a:headEnd type="oval" w="med" len="med"/>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E5F6722-9DE9-8205-DE63-80911510260E}"/>
              </a:ext>
            </a:extLst>
          </p:cNvPr>
          <p:cNvCxnSpPr>
            <a:cxnSpLocks/>
          </p:cNvCxnSpPr>
          <p:nvPr/>
        </p:nvCxnSpPr>
        <p:spPr>
          <a:xfrm>
            <a:off x="10592290" y="3621601"/>
            <a:ext cx="0" cy="1375194"/>
          </a:xfrm>
          <a:prstGeom prst="straightConnector1">
            <a:avLst/>
          </a:prstGeom>
          <a:ln w="28575">
            <a:solidFill>
              <a:schemeClr val="tx1"/>
            </a:solidFill>
            <a:headEnd type="oval" w="med" len="med"/>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F6EBEB3-D2A1-2DCA-F1B9-4F7987E54A37}"/>
              </a:ext>
            </a:extLst>
          </p:cNvPr>
          <p:cNvCxnSpPr>
            <a:cxnSpLocks/>
          </p:cNvCxnSpPr>
          <p:nvPr/>
        </p:nvCxnSpPr>
        <p:spPr>
          <a:xfrm>
            <a:off x="8809639" y="3599609"/>
            <a:ext cx="0" cy="1652679"/>
          </a:xfrm>
          <a:prstGeom prst="straightConnector1">
            <a:avLst/>
          </a:prstGeom>
          <a:ln w="28575">
            <a:solidFill>
              <a:schemeClr val="tx1"/>
            </a:solidFill>
            <a:headEnd type="oval" w="med" len="med"/>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6A18593-4DE5-78EF-503A-D0A39108D790}"/>
              </a:ext>
            </a:extLst>
          </p:cNvPr>
          <p:cNvCxnSpPr>
            <a:cxnSpLocks/>
          </p:cNvCxnSpPr>
          <p:nvPr/>
        </p:nvCxnSpPr>
        <p:spPr>
          <a:xfrm flipV="1">
            <a:off x="8865300" y="1623652"/>
            <a:ext cx="0" cy="962945"/>
          </a:xfrm>
          <a:prstGeom prst="straightConnector1">
            <a:avLst/>
          </a:prstGeom>
          <a:ln w="28575">
            <a:solidFill>
              <a:schemeClr val="tx1"/>
            </a:solidFill>
            <a:headEnd type="oval" w="med" len="med"/>
            <a:tailEnd type="arrow"/>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CCBF249-9CCC-89F4-9A6D-A7BB5629BC80}"/>
              </a:ext>
            </a:extLst>
          </p:cNvPr>
          <p:cNvSpPr txBox="1"/>
          <p:nvPr/>
        </p:nvSpPr>
        <p:spPr>
          <a:xfrm>
            <a:off x="8565301" y="1151036"/>
            <a:ext cx="636713" cy="369332"/>
          </a:xfrm>
          <a:prstGeom prst="rect">
            <a:avLst/>
          </a:prstGeom>
          <a:noFill/>
        </p:spPr>
        <p:txBody>
          <a:bodyPr wrap="none" rtlCol="0">
            <a:spAutoFit/>
          </a:bodyPr>
          <a:lstStyle/>
          <a:p>
            <a:r>
              <a:rPr lang="en-US" dirty="0">
                <a:latin typeface="Roboto" panose="02000000000000000000" pitchFamily="2" charset="0"/>
                <a:ea typeface="Roboto" panose="02000000000000000000" pitchFamily="2" charset="0"/>
              </a:rPr>
              <a:t>ADC</a:t>
            </a:r>
          </a:p>
        </p:txBody>
      </p:sp>
      <p:cxnSp>
        <p:nvCxnSpPr>
          <p:cNvPr id="25" name="Straight Arrow Connector 24">
            <a:extLst>
              <a:ext uri="{FF2B5EF4-FFF2-40B4-BE49-F238E27FC236}">
                <a16:creationId xmlns:a16="http://schemas.microsoft.com/office/drawing/2014/main" id="{3FBBD429-C81E-AF92-16D6-34E52361C680}"/>
              </a:ext>
            </a:extLst>
          </p:cNvPr>
          <p:cNvCxnSpPr>
            <a:cxnSpLocks/>
          </p:cNvCxnSpPr>
          <p:nvPr/>
        </p:nvCxnSpPr>
        <p:spPr>
          <a:xfrm>
            <a:off x="6281738" y="3638576"/>
            <a:ext cx="571500" cy="0"/>
          </a:xfrm>
          <a:prstGeom prst="straightConnector1">
            <a:avLst/>
          </a:prstGeom>
          <a:ln w="38100">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E219218-BA3C-354E-2D11-C97EE94F875C}"/>
              </a:ext>
            </a:extLst>
          </p:cNvPr>
          <p:cNvCxnSpPr>
            <a:cxnSpLocks/>
          </p:cNvCxnSpPr>
          <p:nvPr/>
        </p:nvCxnSpPr>
        <p:spPr>
          <a:xfrm>
            <a:off x="3471863" y="3638576"/>
            <a:ext cx="571500" cy="0"/>
          </a:xfrm>
          <a:prstGeom prst="straightConnector1">
            <a:avLst/>
          </a:prstGeom>
          <a:ln w="38100">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5499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BF9FAB-44C7-ABEC-630B-BF9A0760DE63}"/>
              </a:ext>
            </a:extLst>
          </p:cNvPr>
          <p:cNvPicPr>
            <a:picLocks noChangeAspect="1"/>
          </p:cNvPicPr>
          <p:nvPr/>
        </p:nvPicPr>
        <p:blipFill rotWithShape="1">
          <a:blip r:embed="rId3">
            <a:extLst>
              <a:ext uri="{28A0092B-C50C-407E-A947-70E740481C1C}">
                <a14:useLocalDpi xmlns:a14="http://schemas.microsoft.com/office/drawing/2010/main" val="0"/>
              </a:ext>
            </a:extLst>
          </a:blip>
          <a:srcRect l="-1" r="352"/>
          <a:stretch/>
        </p:blipFill>
        <p:spPr>
          <a:xfrm>
            <a:off x="1681980" y="1280307"/>
            <a:ext cx="9198054" cy="4580034"/>
          </a:xfrm>
          <a:prstGeom prst="rect">
            <a:avLst/>
          </a:prstGeom>
        </p:spPr>
      </p:pic>
      <p:sp>
        <p:nvSpPr>
          <p:cNvPr id="4" name="Rectangle 3">
            <a:extLst>
              <a:ext uri="{FF2B5EF4-FFF2-40B4-BE49-F238E27FC236}">
                <a16:creationId xmlns:a16="http://schemas.microsoft.com/office/drawing/2014/main" id="{B3E55D3F-9ABF-1429-F4E3-F0D705DDAD5D}"/>
              </a:ext>
            </a:extLst>
          </p:cNvPr>
          <p:cNvSpPr/>
          <p:nvPr/>
        </p:nvSpPr>
        <p:spPr>
          <a:xfrm>
            <a:off x="0" y="0"/>
            <a:ext cx="12192000" cy="97746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Roboto" panose="02000000000000000000" pitchFamily="2" charset="0"/>
              </a:rPr>
              <a:t>ThermWare: </a:t>
            </a:r>
            <a:r>
              <a:rPr lang="en-US" sz="4000" dirty="0">
                <a:solidFill>
                  <a:schemeClr val="accent4">
                    <a:lumMod val="60000"/>
                    <a:lumOff val="40000"/>
                  </a:schemeClr>
                </a:solidFill>
                <a:latin typeface="Roboto" panose="02000000000000000000" pitchFamily="2" charset="0"/>
              </a:rPr>
              <a:t>Thermal Side-channel </a:t>
            </a:r>
            <a:r>
              <a:rPr lang="en-US" sz="4000" dirty="0">
                <a:latin typeface="Roboto" panose="02000000000000000000" pitchFamily="2" charset="0"/>
              </a:rPr>
              <a:t>Defense</a:t>
            </a:r>
          </a:p>
        </p:txBody>
      </p:sp>
    </p:spTree>
    <p:extLst>
      <p:ext uri="{BB962C8B-B14F-4D97-AF65-F5344CB8AC3E}">
        <p14:creationId xmlns:p14="http://schemas.microsoft.com/office/powerpoint/2010/main" val="738852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iagram&#10;&#10;Description automatically generated">
            <a:extLst>
              <a:ext uri="{FF2B5EF4-FFF2-40B4-BE49-F238E27FC236}">
                <a16:creationId xmlns:a16="http://schemas.microsoft.com/office/drawing/2014/main" id="{3B48EDF9-A9D8-7E0C-D456-68F4950F74EE}"/>
              </a:ext>
            </a:extLst>
          </p:cNvPr>
          <p:cNvPicPr>
            <a:picLocks noChangeAspect="1"/>
          </p:cNvPicPr>
          <p:nvPr/>
        </p:nvPicPr>
        <p:blipFill rotWithShape="1">
          <a:blip r:embed="rId3">
            <a:extLst>
              <a:ext uri="{28A0092B-C50C-407E-A947-70E740481C1C}">
                <a14:useLocalDpi xmlns:a14="http://schemas.microsoft.com/office/drawing/2010/main" val="0"/>
              </a:ext>
            </a:extLst>
          </a:blip>
          <a:srcRect l="-1" r="77335"/>
          <a:stretch/>
        </p:blipFill>
        <p:spPr>
          <a:xfrm>
            <a:off x="2317751" y="1318275"/>
            <a:ext cx="1867750" cy="314705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8D4FF8C9-F4D2-6441-BC01-C5A9D21B01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8402" y="1607531"/>
            <a:ext cx="6300681" cy="2568543"/>
          </a:xfrm>
          <a:prstGeom prst="rect">
            <a:avLst/>
          </a:prstGeom>
        </p:spPr>
      </p:pic>
      <p:cxnSp>
        <p:nvCxnSpPr>
          <p:cNvPr id="7" name="Straight Arrow Connector 6">
            <a:extLst>
              <a:ext uri="{FF2B5EF4-FFF2-40B4-BE49-F238E27FC236}">
                <a16:creationId xmlns:a16="http://schemas.microsoft.com/office/drawing/2014/main" id="{370713BB-F00A-9F72-44A5-5E02C9F6FA66}"/>
              </a:ext>
            </a:extLst>
          </p:cNvPr>
          <p:cNvCxnSpPr>
            <a:cxnSpLocks/>
          </p:cNvCxnSpPr>
          <p:nvPr/>
        </p:nvCxnSpPr>
        <p:spPr>
          <a:xfrm>
            <a:off x="4713664" y="4621477"/>
            <a:ext cx="5883238" cy="0"/>
          </a:xfrm>
          <a:prstGeom prst="straightConnector1">
            <a:avLst/>
          </a:prstGeom>
          <a:ln w="254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E7E34B6-671A-8387-46A0-700AA4C09A27}"/>
              </a:ext>
            </a:extLst>
          </p:cNvPr>
          <p:cNvSpPr txBox="1"/>
          <p:nvPr/>
        </p:nvSpPr>
        <p:spPr>
          <a:xfrm>
            <a:off x="6901109" y="4692796"/>
            <a:ext cx="990977" cy="523220"/>
          </a:xfrm>
          <a:prstGeom prst="rect">
            <a:avLst/>
          </a:prstGeom>
          <a:noFill/>
        </p:spPr>
        <p:txBody>
          <a:bodyPr wrap="none" rtlCol="0">
            <a:spAutoFit/>
          </a:bodyPr>
          <a:lstStyle/>
          <a:p>
            <a:r>
              <a:rPr lang="en-US" sz="2800" dirty="0">
                <a:latin typeface="Roboto" panose="02000000000000000000" pitchFamily="2" charset="0"/>
              </a:rPr>
              <a:t>Time</a:t>
            </a:r>
          </a:p>
        </p:txBody>
      </p:sp>
      <p:sp>
        <p:nvSpPr>
          <p:cNvPr id="15" name="TextBox 14">
            <a:extLst>
              <a:ext uri="{FF2B5EF4-FFF2-40B4-BE49-F238E27FC236}">
                <a16:creationId xmlns:a16="http://schemas.microsoft.com/office/drawing/2014/main" id="{3BFDB1B6-3D2D-79A6-3BEB-022A76EC2171}"/>
              </a:ext>
            </a:extLst>
          </p:cNvPr>
          <p:cNvSpPr txBox="1"/>
          <p:nvPr/>
        </p:nvSpPr>
        <p:spPr>
          <a:xfrm>
            <a:off x="2205563" y="5425304"/>
            <a:ext cx="2164375" cy="430887"/>
          </a:xfrm>
          <a:prstGeom prst="rect">
            <a:avLst/>
          </a:prstGeom>
          <a:noFill/>
        </p:spPr>
        <p:txBody>
          <a:bodyPr wrap="none" rtlCol="0">
            <a:spAutoFit/>
          </a:bodyPr>
          <a:lstStyle/>
          <a:p>
            <a:r>
              <a:rPr lang="en-US" sz="2200" dirty="0">
                <a:latin typeface="Roboto" panose="02000000000000000000" pitchFamily="2" charset="0"/>
                <a:ea typeface="Roboto" panose="02000000000000000000" pitchFamily="2" charset="0"/>
              </a:rPr>
              <a:t>Microp</a:t>
            </a:r>
            <a:r>
              <a:rPr lang="en-US" sz="2200" dirty="0">
                <a:effectLst/>
                <a:latin typeface="Roboto" panose="02000000000000000000" pitchFamily="2" charset="0"/>
                <a:ea typeface="Roboto" panose="02000000000000000000" pitchFamily="2" charset="0"/>
              </a:rPr>
              <a:t>rocessor</a:t>
            </a:r>
            <a:endParaRPr lang="en-US" sz="2200" dirty="0">
              <a:latin typeface="Roboto" panose="02000000000000000000" pitchFamily="2" charset="0"/>
              <a:ea typeface="Roboto" panose="02000000000000000000" pitchFamily="2" charset="0"/>
            </a:endParaRPr>
          </a:p>
        </p:txBody>
      </p:sp>
      <p:sp>
        <p:nvSpPr>
          <p:cNvPr id="18" name="TextBox 17">
            <a:extLst>
              <a:ext uri="{FF2B5EF4-FFF2-40B4-BE49-F238E27FC236}">
                <a16:creationId xmlns:a16="http://schemas.microsoft.com/office/drawing/2014/main" id="{46210589-6C97-7CD9-0380-52E215AE5523}"/>
              </a:ext>
            </a:extLst>
          </p:cNvPr>
          <p:cNvSpPr txBox="1"/>
          <p:nvPr/>
        </p:nvSpPr>
        <p:spPr>
          <a:xfrm>
            <a:off x="274658" y="4034636"/>
            <a:ext cx="2401671" cy="1107996"/>
          </a:xfrm>
          <a:prstGeom prst="rect">
            <a:avLst/>
          </a:prstGeom>
          <a:noFill/>
        </p:spPr>
        <p:txBody>
          <a:bodyPr wrap="square" rtlCol="0">
            <a:spAutoFit/>
          </a:bodyPr>
          <a:lstStyle/>
          <a:p>
            <a:r>
              <a:rPr lang="en-US" sz="2200" dirty="0">
                <a:effectLst/>
                <a:latin typeface="Roboto" panose="02000000000000000000" pitchFamily="2" charset="0"/>
                <a:ea typeface="Roboto" panose="02000000000000000000" pitchFamily="2" charset="0"/>
              </a:rPr>
              <a:t>Embedded Multimedia Card (EMMC storage)</a:t>
            </a:r>
          </a:p>
        </p:txBody>
      </p:sp>
      <p:sp>
        <p:nvSpPr>
          <p:cNvPr id="19" name="TextBox 18">
            <a:extLst>
              <a:ext uri="{FF2B5EF4-FFF2-40B4-BE49-F238E27FC236}">
                <a16:creationId xmlns:a16="http://schemas.microsoft.com/office/drawing/2014/main" id="{B6B72988-1858-10A2-A55B-C89A5F3B6189}"/>
              </a:ext>
            </a:extLst>
          </p:cNvPr>
          <p:cNvSpPr txBox="1"/>
          <p:nvPr/>
        </p:nvSpPr>
        <p:spPr>
          <a:xfrm>
            <a:off x="505678" y="2517632"/>
            <a:ext cx="2081155" cy="769441"/>
          </a:xfrm>
          <a:prstGeom prst="rect">
            <a:avLst/>
          </a:prstGeom>
          <a:noFill/>
        </p:spPr>
        <p:txBody>
          <a:bodyPr wrap="square" rtlCol="0">
            <a:spAutoFit/>
          </a:bodyPr>
          <a:lstStyle/>
          <a:p>
            <a:r>
              <a:rPr lang="en-US" sz="2200" dirty="0">
                <a:latin typeface="Roboto" panose="02000000000000000000" pitchFamily="2" charset="0"/>
                <a:ea typeface="Roboto" panose="02000000000000000000" pitchFamily="2" charset="0"/>
              </a:rPr>
              <a:t>Power management</a:t>
            </a:r>
          </a:p>
        </p:txBody>
      </p:sp>
      <p:cxnSp>
        <p:nvCxnSpPr>
          <p:cNvPr id="5" name="Straight Arrow Connector 4">
            <a:extLst>
              <a:ext uri="{FF2B5EF4-FFF2-40B4-BE49-F238E27FC236}">
                <a16:creationId xmlns:a16="http://schemas.microsoft.com/office/drawing/2014/main" id="{540DEFD4-3B39-0F76-46D9-72D6E9A18DB1}"/>
              </a:ext>
            </a:extLst>
          </p:cNvPr>
          <p:cNvCxnSpPr>
            <a:cxnSpLocks/>
          </p:cNvCxnSpPr>
          <p:nvPr/>
        </p:nvCxnSpPr>
        <p:spPr>
          <a:xfrm flipH="1">
            <a:off x="2014850" y="2294408"/>
            <a:ext cx="661479" cy="397977"/>
          </a:xfrm>
          <a:prstGeom prst="straightConnector1">
            <a:avLst/>
          </a:prstGeom>
          <a:ln w="50800">
            <a:solidFill>
              <a:schemeClr val="accent4">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DE1A20E-B34E-AF36-DFF9-25B184AD8270}"/>
              </a:ext>
            </a:extLst>
          </p:cNvPr>
          <p:cNvCxnSpPr>
            <a:cxnSpLocks/>
          </p:cNvCxnSpPr>
          <p:nvPr/>
        </p:nvCxnSpPr>
        <p:spPr>
          <a:xfrm flipH="1">
            <a:off x="1781092" y="2485318"/>
            <a:ext cx="1664694" cy="1690756"/>
          </a:xfrm>
          <a:prstGeom prst="straightConnector1">
            <a:avLst/>
          </a:prstGeom>
          <a:ln w="50800">
            <a:solidFill>
              <a:schemeClr val="accent4">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728729E-C4B9-20AE-D348-863C5D4470A5}"/>
              </a:ext>
            </a:extLst>
          </p:cNvPr>
          <p:cNvCxnSpPr>
            <a:cxnSpLocks/>
          </p:cNvCxnSpPr>
          <p:nvPr/>
        </p:nvCxnSpPr>
        <p:spPr>
          <a:xfrm flipH="1">
            <a:off x="3106611" y="3330696"/>
            <a:ext cx="205660" cy="2105663"/>
          </a:xfrm>
          <a:prstGeom prst="straightConnector1">
            <a:avLst/>
          </a:prstGeom>
          <a:ln w="50800">
            <a:solidFill>
              <a:schemeClr val="accent4">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04640320-7923-C877-D08A-E9E31E4673A6}"/>
              </a:ext>
            </a:extLst>
          </p:cNvPr>
          <p:cNvSpPr/>
          <p:nvPr/>
        </p:nvSpPr>
        <p:spPr>
          <a:xfrm>
            <a:off x="0" y="-3536"/>
            <a:ext cx="12192000" cy="97746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Roboto" panose="02000000000000000000" pitchFamily="2" charset="0"/>
              </a:rPr>
              <a:t>Spatio</a:t>
            </a:r>
            <a:r>
              <a:rPr lang="en-US" sz="2800" dirty="0">
                <a:latin typeface="Roboto" panose="02000000000000000000" pitchFamily="2" charset="0"/>
              </a:rPr>
              <a:t>-temporal thermal monitoring can reveal underlying operations</a:t>
            </a:r>
          </a:p>
        </p:txBody>
      </p:sp>
    </p:spTree>
    <p:extLst>
      <p:ext uri="{BB962C8B-B14F-4D97-AF65-F5344CB8AC3E}">
        <p14:creationId xmlns:p14="http://schemas.microsoft.com/office/powerpoint/2010/main" val="3012414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3E006B-9580-75F7-44BF-09D8BC5AEA59}"/>
              </a:ext>
            </a:extLst>
          </p:cNvPr>
          <p:cNvSpPr txBox="1"/>
          <p:nvPr/>
        </p:nvSpPr>
        <p:spPr>
          <a:xfrm>
            <a:off x="471341" y="1624395"/>
            <a:ext cx="7282771" cy="4832092"/>
          </a:xfrm>
          <a:prstGeom prst="rect">
            <a:avLst/>
          </a:prstGeom>
          <a:noFill/>
        </p:spPr>
        <p:txBody>
          <a:bodyPr wrap="square" rtlCol="0">
            <a:spAutoFit/>
          </a:bodyPr>
          <a:lstStyle/>
          <a:p>
            <a:r>
              <a:rPr lang="en-US" sz="2800" b="1" dirty="0">
                <a:effectLst/>
                <a:latin typeface="LinLibertineT"/>
              </a:rPr>
              <a:t>Research Question 1:</a:t>
            </a:r>
            <a:endParaRPr lang="en-US" sz="2800" b="1" dirty="0">
              <a:latin typeface="LinLibertineT"/>
            </a:endParaRPr>
          </a:p>
          <a:p>
            <a:r>
              <a:rPr lang="en-US" sz="2800" dirty="0">
                <a:effectLst/>
                <a:latin typeface="LinLibertineT"/>
              </a:rPr>
              <a:t>Can we </a:t>
            </a:r>
            <a:r>
              <a:rPr lang="en-US" sz="2800" u="sng" dirty="0">
                <a:effectLst/>
                <a:latin typeface="LinLibertineT"/>
              </a:rPr>
              <a:t>detect micro-operations</a:t>
            </a:r>
            <a:r>
              <a:rPr lang="en-US" sz="2800" dirty="0">
                <a:effectLst/>
                <a:latin typeface="LinLibertineT"/>
              </a:rPr>
              <a:t> like file writing </a:t>
            </a:r>
            <a:r>
              <a:rPr lang="en-US" sz="2800" dirty="0">
                <a:latin typeface="LinLibertineT"/>
              </a:rPr>
              <a:t>from heat signatures?</a:t>
            </a:r>
          </a:p>
          <a:p>
            <a:pPr marL="342900" indent="-342900">
              <a:buFontTx/>
              <a:buChar char="-"/>
            </a:pPr>
            <a:r>
              <a:rPr lang="en-US" sz="2800" dirty="0">
                <a:latin typeface="LinLibertineT"/>
              </a:rPr>
              <a:t>Image processing-based detection</a:t>
            </a:r>
          </a:p>
          <a:p>
            <a:pPr marL="342900" indent="-342900">
              <a:buFontTx/>
              <a:buChar char="-"/>
            </a:pPr>
            <a:r>
              <a:rPr lang="en-US" sz="2800" dirty="0">
                <a:latin typeface="LinLibertineT"/>
              </a:rPr>
              <a:t>Learning-based detection</a:t>
            </a:r>
          </a:p>
          <a:p>
            <a:endParaRPr lang="en-US" sz="2800" dirty="0">
              <a:latin typeface="LinLibertineT"/>
            </a:endParaRPr>
          </a:p>
          <a:p>
            <a:r>
              <a:rPr lang="en-US" sz="2800" b="1" dirty="0">
                <a:effectLst/>
                <a:latin typeface="LinLibertineT"/>
              </a:rPr>
              <a:t>Research Question 2:</a:t>
            </a:r>
            <a:endParaRPr lang="en-US" sz="2800" b="1" dirty="0">
              <a:latin typeface="LinLibertineT"/>
            </a:endParaRPr>
          </a:p>
          <a:p>
            <a:r>
              <a:rPr lang="en-US" sz="2800" dirty="0">
                <a:effectLst/>
                <a:latin typeface="LinLibertineT"/>
              </a:rPr>
              <a:t>Can we identify if detected micro-operations are </a:t>
            </a:r>
            <a:r>
              <a:rPr lang="en-US" sz="2800" u="sng" dirty="0">
                <a:effectLst/>
                <a:latin typeface="LinLibertineT"/>
              </a:rPr>
              <a:t>due to a malware</a:t>
            </a:r>
            <a:r>
              <a:rPr lang="en-US" sz="2800" dirty="0">
                <a:effectLst/>
                <a:latin typeface="LinLibertineT"/>
              </a:rPr>
              <a:t>?</a:t>
            </a:r>
          </a:p>
          <a:p>
            <a:pPr marL="342900" indent="-342900">
              <a:buFontTx/>
              <a:buChar char="-"/>
            </a:pPr>
            <a:r>
              <a:rPr lang="en-US" sz="2800" dirty="0">
                <a:latin typeface="LinLibertineT"/>
              </a:rPr>
              <a:t>Isolation Forests</a:t>
            </a:r>
          </a:p>
          <a:p>
            <a:pPr marL="342900" indent="-342900">
              <a:buFontTx/>
              <a:buChar char="-"/>
            </a:pPr>
            <a:r>
              <a:rPr lang="en-US" sz="2800" dirty="0">
                <a:latin typeface="LinLibertineT"/>
              </a:rPr>
              <a:t>Local Outlier Factors</a:t>
            </a:r>
          </a:p>
        </p:txBody>
      </p:sp>
      <p:pic>
        <p:nvPicPr>
          <p:cNvPr id="1026" name="Picture 2" descr="1.2.2 The Memory Subsystem">
            <a:extLst>
              <a:ext uri="{FF2B5EF4-FFF2-40B4-BE49-F238E27FC236}">
                <a16:creationId xmlns:a16="http://schemas.microsoft.com/office/drawing/2014/main" id="{A040CE46-DFDC-EACD-AFBC-22ADD537F9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8437" y="2514546"/>
            <a:ext cx="4499868" cy="22053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BA23B2C-8031-A4E8-F6C0-A9CC15D00B9F}"/>
              </a:ext>
            </a:extLst>
          </p:cNvPr>
          <p:cNvSpPr/>
          <p:nvPr/>
        </p:nvSpPr>
        <p:spPr>
          <a:xfrm>
            <a:off x="0" y="-3536"/>
            <a:ext cx="12192000" cy="97746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Roboto" panose="02000000000000000000" pitchFamily="2" charset="0"/>
              </a:rPr>
              <a:t>Detecting micro-operations [file writing]</a:t>
            </a:r>
          </a:p>
        </p:txBody>
      </p:sp>
    </p:spTree>
    <p:extLst>
      <p:ext uri="{BB962C8B-B14F-4D97-AF65-F5344CB8AC3E}">
        <p14:creationId xmlns:p14="http://schemas.microsoft.com/office/powerpoint/2010/main" val="1553684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ACE432A-E2AD-2B0B-CF5A-A9C3EE3E53D6}"/>
              </a:ext>
            </a:extLst>
          </p:cNvPr>
          <p:cNvSpPr txBox="1"/>
          <p:nvPr/>
        </p:nvSpPr>
        <p:spPr>
          <a:xfrm>
            <a:off x="983351" y="3569792"/>
            <a:ext cx="3048079" cy="646331"/>
          </a:xfrm>
          <a:prstGeom prst="rect">
            <a:avLst/>
          </a:prstGeom>
          <a:noFill/>
        </p:spPr>
        <p:txBody>
          <a:bodyPr wrap="square" rtlCol="0">
            <a:spAutoFit/>
          </a:bodyPr>
          <a:lstStyle/>
          <a:p>
            <a:pPr algn="ctr"/>
            <a:r>
              <a:rPr lang="en-US" dirty="0">
                <a:latin typeface="Roboto" panose="02000000000000000000" pitchFamily="2" charset="0"/>
                <a:ea typeface="Roboto" panose="02000000000000000000" pitchFamily="2" charset="0"/>
              </a:rPr>
              <a:t>Captured frame from thermal camera</a:t>
            </a:r>
          </a:p>
        </p:txBody>
      </p:sp>
      <p:pic>
        <p:nvPicPr>
          <p:cNvPr id="5" name="Picture 4">
            <a:extLst>
              <a:ext uri="{FF2B5EF4-FFF2-40B4-BE49-F238E27FC236}">
                <a16:creationId xmlns:a16="http://schemas.microsoft.com/office/drawing/2014/main" id="{7C24CCE9-5F50-8D66-8E1A-73508A682E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2029" y="1297125"/>
            <a:ext cx="1649266" cy="2261707"/>
          </a:xfrm>
          <a:prstGeom prst="rect">
            <a:avLst/>
          </a:prstGeom>
        </p:spPr>
      </p:pic>
      <p:sp>
        <p:nvSpPr>
          <p:cNvPr id="34" name="Rectangle 33">
            <a:extLst>
              <a:ext uri="{FF2B5EF4-FFF2-40B4-BE49-F238E27FC236}">
                <a16:creationId xmlns:a16="http://schemas.microsoft.com/office/drawing/2014/main" id="{562B393A-413A-255B-B8B8-DBD96F31A716}"/>
              </a:ext>
            </a:extLst>
          </p:cNvPr>
          <p:cNvSpPr/>
          <p:nvPr/>
        </p:nvSpPr>
        <p:spPr>
          <a:xfrm>
            <a:off x="0" y="-3536"/>
            <a:ext cx="12192000" cy="97746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Roboto" panose="02000000000000000000" pitchFamily="2" charset="0"/>
              </a:rPr>
              <a:t>RQ1: Image processing-based detection</a:t>
            </a:r>
          </a:p>
        </p:txBody>
      </p:sp>
    </p:spTree>
    <p:extLst>
      <p:ext uri="{BB962C8B-B14F-4D97-AF65-F5344CB8AC3E}">
        <p14:creationId xmlns:p14="http://schemas.microsoft.com/office/powerpoint/2010/main" val="1205291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E4C99C-A21C-A53E-DDB7-3E4807E2ADE2}"/>
              </a:ext>
            </a:extLst>
          </p:cNvPr>
          <p:cNvSpPr/>
          <p:nvPr/>
        </p:nvSpPr>
        <p:spPr>
          <a:xfrm>
            <a:off x="0" y="-32273"/>
            <a:ext cx="12192000" cy="97746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Roboto" panose="02000000000000000000" pitchFamily="2" charset="0"/>
              </a:rPr>
              <a:t>Trends in IoT</a:t>
            </a:r>
          </a:p>
        </p:txBody>
      </p:sp>
      <p:pic>
        <p:nvPicPr>
          <p:cNvPr id="1026" name="Picture 2" descr="Number of connected IoT devices growing 18% to 14.4 billion globally">
            <a:extLst>
              <a:ext uri="{FF2B5EF4-FFF2-40B4-BE49-F238E27FC236}">
                <a16:creationId xmlns:a16="http://schemas.microsoft.com/office/drawing/2014/main" id="{C6BA0F1A-A08B-67E6-81F7-EC4DC7B0BE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2065" y="2223466"/>
            <a:ext cx="3639787" cy="1913824"/>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80+ Amazing IoT Statistics (2023-2030)">
            <a:extLst>
              <a:ext uri="{FF2B5EF4-FFF2-40B4-BE49-F238E27FC236}">
                <a16:creationId xmlns:a16="http://schemas.microsoft.com/office/drawing/2014/main" id="{E65684E9-077A-6D16-AC4F-C2CAC52662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472" y="1378429"/>
            <a:ext cx="5510743" cy="418831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30962A0-2127-A06D-7BD8-DD9FE8E8372E}"/>
              </a:ext>
            </a:extLst>
          </p:cNvPr>
          <p:cNvSpPr txBox="1"/>
          <p:nvPr/>
        </p:nvSpPr>
        <p:spPr>
          <a:xfrm>
            <a:off x="1249609" y="5758867"/>
            <a:ext cx="4044697" cy="584775"/>
          </a:xfrm>
          <a:prstGeom prst="rect">
            <a:avLst/>
          </a:prstGeom>
          <a:noFill/>
        </p:spPr>
        <p:txBody>
          <a:bodyPr wrap="none" rtlCol="0">
            <a:spAutoFit/>
          </a:bodyPr>
          <a:lstStyle/>
          <a:p>
            <a:r>
              <a:rPr lang="en-US" sz="3200" dirty="0">
                <a:latin typeface="Roboto" panose="02000000000000000000" pitchFamily="2" charset="0"/>
              </a:rPr>
              <a:t>20 Billion IoT devices</a:t>
            </a:r>
          </a:p>
        </p:txBody>
      </p:sp>
    </p:spTree>
    <p:extLst>
      <p:ext uri="{BB962C8B-B14F-4D97-AF65-F5344CB8AC3E}">
        <p14:creationId xmlns:p14="http://schemas.microsoft.com/office/powerpoint/2010/main" val="12008343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ACE432A-E2AD-2B0B-CF5A-A9C3EE3E53D6}"/>
              </a:ext>
            </a:extLst>
          </p:cNvPr>
          <p:cNvSpPr txBox="1"/>
          <p:nvPr/>
        </p:nvSpPr>
        <p:spPr>
          <a:xfrm>
            <a:off x="983351" y="3569792"/>
            <a:ext cx="3048079" cy="646331"/>
          </a:xfrm>
          <a:prstGeom prst="rect">
            <a:avLst/>
          </a:prstGeom>
          <a:noFill/>
        </p:spPr>
        <p:txBody>
          <a:bodyPr wrap="square" rtlCol="0">
            <a:spAutoFit/>
          </a:bodyPr>
          <a:lstStyle/>
          <a:p>
            <a:pPr algn="ctr"/>
            <a:r>
              <a:rPr lang="en-US" dirty="0">
                <a:latin typeface="Roboto" panose="02000000000000000000" pitchFamily="2" charset="0"/>
                <a:ea typeface="Roboto" panose="02000000000000000000" pitchFamily="2" charset="0"/>
              </a:rPr>
              <a:t>Captured frame from thermal camera</a:t>
            </a:r>
          </a:p>
        </p:txBody>
      </p:sp>
      <p:grpSp>
        <p:nvGrpSpPr>
          <p:cNvPr id="30" name="Group 29">
            <a:extLst>
              <a:ext uri="{FF2B5EF4-FFF2-40B4-BE49-F238E27FC236}">
                <a16:creationId xmlns:a16="http://schemas.microsoft.com/office/drawing/2014/main" id="{36EB57AF-10AC-47BB-4577-88F6DABB368B}"/>
              </a:ext>
            </a:extLst>
          </p:cNvPr>
          <p:cNvGrpSpPr/>
          <p:nvPr/>
        </p:nvGrpSpPr>
        <p:grpSpPr>
          <a:xfrm>
            <a:off x="1602029" y="1297125"/>
            <a:ext cx="2604315" cy="2261707"/>
            <a:chOff x="1287504" y="1362026"/>
            <a:chExt cx="3550038" cy="3266388"/>
          </a:xfrm>
        </p:grpSpPr>
        <p:pic>
          <p:nvPicPr>
            <p:cNvPr id="5" name="Picture 4">
              <a:extLst>
                <a:ext uri="{FF2B5EF4-FFF2-40B4-BE49-F238E27FC236}">
                  <a16:creationId xmlns:a16="http://schemas.microsoft.com/office/drawing/2014/main" id="{7C24CCE9-5F50-8D66-8E1A-73508A682E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7504" y="1362026"/>
              <a:ext cx="2248176" cy="3266388"/>
            </a:xfrm>
            <a:prstGeom prst="rect">
              <a:avLst/>
            </a:prstGeom>
          </p:spPr>
        </p:pic>
        <p:sp>
          <p:nvSpPr>
            <p:cNvPr id="3" name="TextBox 2">
              <a:extLst>
                <a:ext uri="{FF2B5EF4-FFF2-40B4-BE49-F238E27FC236}">
                  <a16:creationId xmlns:a16="http://schemas.microsoft.com/office/drawing/2014/main" id="{F1B1842B-6F48-4FE2-21AC-C5B9A4928536}"/>
                </a:ext>
              </a:extLst>
            </p:cNvPr>
            <p:cNvSpPr txBox="1"/>
            <p:nvPr/>
          </p:nvSpPr>
          <p:spPr>
            <a:xfrm>
              <a:off x="3663700" y="3267144"/>
              <a:ext cx="1173842" cy="533394"/>
            </a:xfrm>
            <a:prstGeom prst="rect">
              <a:avLst/>
            </a:prstGeom>
            <a:noFill/>
          </p:spPr>
          <p:txBody>
            <a:bodyPr wrap="none" rtlCol="0">
              <a:spAutoFit/>
            </a:bodyPr>
            <a:lstStyle/>
            <a:p>
              <a:r>
                <a:rPr lang="en-US" dirty="0">
                  <a:latin typeface="Roboto" panose="02000000000000000000" pitchFamily="2" charset="0"/>
                </a:rPr>
                <a:t>eMMC</a:t>
              </a:r>
            </a:p>
          </p:txBody>
        </p:sp>
        <p:cxnSp>
          <p:nvCxnSpPr>
            <p:cNvPr id="9" name="Curved Connector 8">
              <a:extLst>
                <a:ext uri="{FF2B5EF4-FFF2-40B4-BE49-F238E27FC236}">
                  <a16:creationId xmlns:a16="http://schemas.microsoft.com/office/drawing/2014/main" id="{E4229840-562E-1B0F-5717-DFE975A4092C}"/>
                </a:ext>
              </a:extLst>
            </p:cNvPr>
            <p:cNvCxnSpPr>
              <a:cxnSpLocks/>
              <a:endCxn id="3" idx="0"/>
            </p:cNvCxnSpPr>
            <p:nvPr/>
          </p:nvCxnSpPr>
          <p:spPr>
            <a:xfrm>
              <a:off x="3011274" y="2688309"/>
              <a:ext cx="1239348" cy="578835"/>
            </a:xfrm>
            <a:prstGeom prst="curvedConnector2">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
        <p:nvSpPr>
          <p:cNvPr id="34" name="Rectangle 33">
            <a:extLst>
              <a:ext uri="{FF2B5EF4-FFF2-40B4-BE49-F238E27FC236}">
                <a16:creationId xmlns:a16="http://schemas.microsoft.com/office/drawing/2014/main" id="{562B393A-413A-255B-B8B8-DBD96F31A716}"/>
              </a:ext>
            </a:extLst>
          </p:cNvPr>
          <p:cNvSpPr/>
          <p:nvPr/>
        </p:nvSpPr>
        <p:spPr>
          <a:xfrm>
            <a:off x="0" y="-3536"/>
            <a:ext cx="12192000" cy="97746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Roboto" panose="02000000000000000000" pitchFamily="2" charset="0"/>
              </a:rPr>
              <a:t>RQ1: Image processing-based detection</a:t>
            </a:r>
          </a:p>
        </p:txBody>
      </p:sp>
    </p:spTree>
    <p:extLst>
      <p:ext uri="{BB962C8B-B14F-4D97-AF65-F5344CB8AC3E}">
        <p14:creationId xmlns:p14="http://schemas.microsoft.com/office/powerpoint/2010/main" val="1480815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ACE432A-E2AD-2B0B-CF5A-A9C3EE3E53D6}"/>
              </a:ext>
            </a:extLst>
          </p:cNvPr>
          <p:cNvSpPr txBox="1"/>
          <p:nvPr/>
        </p:nvSpPr>
        <p:spPr>
          <a:xfrm>
            <a:off x="983351" y="3569792"/>
            <a:ext cx="3048079" cy="646331"/>
          </a:xfrm>
          <a:prstGeom prst="rect">
            <a:avLst/>
          </a:prstGeom>
          <a:noFill/>
        </p:spPr>
        <p:txBody>
          <a:bodyPr wrap="square" rtlCol="0">
            <a:spAutoFit/>
          </a:bodyPr>
          <a:lstStyle/>
          <a:p>
            <a:pPr algn="ctr"/>
            <a:r>
              <a:rPr lang="en-US" dirty="0">
                <a:latin typeface="Roboto" panose="02000000000000000000" pitchFamily="2" charset="0"/>
                <a:ea typeface="Roboto" panose="02000000000000000000" pitchFamily="2" charset="0"/>
              </a:rPr>
              <a:t>Captured frame from thermal camera</a:t>
            </a:r>
          </a:p>
        </p:txBody>
      </p:sp>
      <p:pic>
        <p:nvPicPr>
          <p:cNvPr id="8" name="Picture 7">
            <a:extLst>
              <a:ext uri="{FF2B5EF4-FFF2-40B4-BE49-F238E27FC236}">
                <a16:creationId xmlns:a16="http://schemas.microsoft.com/office/drawing/2014/main" id="{3E281C23-D91F-8EB4-E879-7C83BFED644C}"/>
              </a:ext>
            </a:extLst>
          </p:cNvPr>
          <p:cNvPicPr>
            <a:picLocks noChangeAspect="1"/>
          </p:cNvPicPr>
          <p:nvPr/>
        </p:nvPicPr>
        <p:blipFill>
          <a:blip r:embed="rId3"/>
          <a:stretch>
            <a:fillRect/>
          </a:stretch>
        </p:blipFill>
        <p:spPr>
          <a:xfrm>
            <a:off x="6448049" y="1463015"/>
            <a:ext cx="3470921" cy="2011615"/>
          </a:xfrm>
          <a:prstGeom prst="rect">
            <a:avLst/>
          </a:prstGeom>
        </p:spPr>
      </p:pic>
      <p:grpSp>
        <p:nvGrpSpPr>
          <p:cNvPr id="30" name="Group 29">
            <a:extLst>
              <a:ext uri="{FF2B5EF4-FFF2-40B4-BE49-F238E27FC236}">
                <a16:creationId xmlns:a16="http://schemas.microsoft.com/office/drawing/2014/main" id="{36EB57AF-10AC-47BB-4577-88F6DABB368B}"/>
              </a:ext>
            </a:extLst>
          </p:cNvPr>
          <p:cNvGrpSpPr/>
          <p:nvPr/>
        </p:nvGrpSpPr>
        <p:grpSpPr>
          <a:xfrm>
            <a:off x="1602029" y="1297125"/>
            <a:ext cx="2604315" cy="2261707"/>
            <a:chOff x="1287504" y="1362026"/>
            <a:chExt cx="3550038" cy="3266388"/>
          </a:xfrm>
        </p:grpSpPr>
        <p:pic>
          <p:nvPicPr>
            <p:cNvPr id="5" name="Picture 4">
              <a:extLst>
                <a:ext uri="{FF2B5EF4-FFF2-40B4-BE49-F238E27FC236}">
                  <a16:creationId xmlns:a16="http://schemas.microsoft.com/office/drawing/2014/main" id="{7C24CCE9-5F50-8D66-8E1A-73508A682E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7504" y="1362026"/>
              <a:ext cx="2248176" cy="3266388"/>
            </a:xfrm>
            <a:prstGeom prst="rect">
              <a:avLst/>
            </a:prstGeom>
          </p:spPr>
        </p:pic>
        <p:sp>
          <p:nvSpPr>
            <p:cNvPr id="3" name="TextBox 2">
              <a:extLst>
                <a:ext uri="{FF2B5EF4-FFF2-40B4-BE49-F238E27FC236}">
                  <a16:creationId xmlns:a16="http://schemas.microsoft.com/office/drawing/2014/main" id="{F1B1842B-6F48-4FE2-21AC-C5B9A4928536}"/>
                </a:ext>
              </a:extLst>
            </p:cNvPr>
            <p:cNvSpPr txBox="1"/>
            <p:nvPr/>
          </p:nvSpPr>
          <p:spPr>
            <a:xfrm>
              <a:off x="3663700" y="3267144"/>
              <a:ext cx="1173842" cy="533394"/>
            </a:xfrm>
            <a:prstGeom prst="rect">
              <a:avLst/>
            </a:prstGeom>
            <a:noFill/>
          </p:spPr>
          <p:txBody>
            <a:bodyPr wrap="none" rtlCol="0">
              <a:spAutoFit/>
            </a:bodyPr>
            <a:lstStyle/>
            <a:p>
              <a:r>
                <a:rPr lang="en-US" dirty="0">
                  <a:latin typeface="Roboto" panose="02000000000000000000" pitchFamily="2" charset="0"/>
                </a:rPr>
                <a:t>eMMC</a:t>
              </a:r>
            </a:p>
          </p:txBody>
        </p:sp>
        <p:cxnSp>
          <p:nvCxnSpPr>
            <p:cNvPr id="9" name="Curved Connector 8">
              <a:extLst>
                <a:ext uri="{FF2B5EF4-FFF2-40B4-BE49-F238E27FC236}">
                  <a16:creationId xmlns:a16="http://schemas.microsoft.com/office/drawing/2014/main" id="{E4229840-562E-1B0F-5717-DFE975A4092C}"/>
                </a:ext>
              </a:extLst>
            </p:cNvPr>
            <p:cNvCxnSpPr>
              <a:cxnSpLocks/>
              <a:endCxn id="3" idx="0"/>
            </p:cNvCxnSpPr>
            <p:nvPr/>
          </p:nvCxnSpPr>
          <p:spPr>
            <a:xfrm>
              <a:off x="3011274" y="2688309"/>
              <a:ext cx="1239348" cy="578835"/>
            </a:xfrm>
            <a:prstGeom prst="curvedConnector2">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Right Arrow 24">
            <a:extLst>
              <a:ext uri="{FF2B5EF4-FFF2-40B4-BE49-F238E27FC236}">
                <a16:creationId xmlns:a16="http://schemas.microsoft.com/office/drawing/2014/main" id="{79090CCB-2226-724E-9933-A02A9480B5AB}"/>
              </a:ext>
            </a:extLst>
          </p:cNvPr>
          <p:cNvSpPr/>
          <p:nvPr/>
        </p:nvSpPr>
        <p:spPr>
          <a:xfrm>
            <a:off x="4299145" y="2187674"/>
            <a:ext cx="1682181" cy="287866"/>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26" name="TextBox 25">
            <a:extLst>
              <a:ext uri="{FF2B5EF4-FFF2-40B4-BE49-F238E27FC236}">
                <a16:creationId xmlns:a16="http://schemas.microsoft.com/office/drawing/2014/main" id="{5926BCDD-5BE3-83EB-C6B6-F20A176831A3}"/>
              </a:ext>
            </a:extLst>
          </p:cNvPr>
          <p:cNvSpPr txBox="1"/>
          <p:nvPr/>
        </p:nvSpPr>
        <p:spPr>
          <a:xfrm>
            <a:off x="4194517" y="1851471"/>
            <a:ext cx="2044149" cy="369332"/>
          </a:xfrm>
          <a:prstGeom prst="rect">
            <a:avLst/>
          </a:prstGeom>
          <a:noFill/>
        </p:spPr>
        <p:txBody>
          <a:bodyPr wrap="none" rtlCol="0">
            <a:spAutoFit/>
          </a:bodyPr>
          <a:lstStyle/>
          <a:p>
            <a:r>
              <a:rPr lang="en-US" dirty="0">
                <a:latin typeface="Roboto" panose="02000000000000000000" pitchFamily="2" charset="0"/>
              </a:rPr>
              <a:t>Feature extraction</a:t>
            </a:r>
          </a:p>
        </p:txBody>
      </p:sp>
      <p:sp>
        <p:nvSpPr>
          <p:cNvPr id="34" name="Rectangle 33">
            <a:extLst>
              <a:ext uri="{FF2B5EF4-FFF2-40B4-BE49-F238E27FC236}">
                <a16:creationId xmlns:a16="http://schemas.microsoft.com/office/drawing/2014/main" id="{562B393A-413A-255B-B8B8-DBD96F31A716}"/>
              </a:ext>
            </a:extLst>
          </p:cNvPr>
          <p:cNvSpPr/>
          <p:nvPr/>
        </p:nvSpPr>
        <p:spPr>
          <a:xfrm>
            <a:off x="0" y="-3536"/>
            <a:ext cx="12192000" cy="97746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Roboto" panose="02000000000000000000" pitchFamily="2" charset="0"/>
              </a:rPr>
              <a:t>RQ1: Image processing-based detection</a:t>
            </a:r>
          </a:p>
        </p:txBody>
      </p:sp>
    </p:spTree>
    <p:extLst>
      <p:ext uri="{BB962C8B-B14F-4D97-AF65-F5344CB8AC3E}">
        <p14:creationId xmlns:p14="http://schemas.microsoft.com/office/powerpoint/2010/main" val="39011034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ACE432A-E2AD-2B0B-CF5A-A9C3EE3E53D6}"/>
              </a:ext>
            </a:extLst>
          </p:cNvPr>
          <p:cNvSpPr txBox="1"/>
          <p:nvPr/>
        </p:nvSpPr>
        <p:spPr>
          <a:xfrm>
            <a:off x="983351" y="3569792"/>
            <a:ext cx="3048079" cy="646331"/>
          </a:xfrm>
          <a:prstGeom prst="rect">
            <a:avLst/>
          </a:prstGeom>
          <a:noFill/>
        </p:spPr>
        <p:txBody>
          <a:bodyPr wrap="square" rtlCol="0">
            <a:spAutoFit/>
          </a:bodyPr>
          <a:lstStyle/>
          <a:p>
            <a:pPr algn="ctr"/>
            <a:r>
              <a:rPr lang="en-US" dirty="0">
                <a:latin typeface="Roboto" panose="02000000000000000000" pitchFamily="2" charset="0"/>
                <a:ea typeface="Roboto" panose="02000000000000000000" pitchFamily="2" charset="0"/>
              </a:rPr>
              <a:t>Captured frame from thermal camera</a:t>
            </a:r>
          </a:p>
        </p:txBody>
      </p:sp>
      <p:pic>
        <p:nvPicPr>
          <p:cNvPr id="8" name="Picture 7">
            <a:extLst>
              <a:ext uri="{FF2B5EF4-FFF2-40B4-BE49-F238E27FC236}">
                <a16:creationId xmlns:a16="http://schemas.microsoft.com/office/drawing/2014/main" id="{3E281C23-D91F-8EB4-E879-7C83BFED644C}"/>
              </a:ext>
            </a:extLst>
          </p:cNvPr>
          <p:cNvPicPr>
            <a:picLocks noChangeAspect="1"/>
          </p:cNvPicPr>
          <p:nvPr/>
        </p:nvPicPr>
        <p:blipFill>
          <a:blip r:embed="rId3"/>
          <a:stretch>
            <a:fillRect/>
          </a:stretch>
        </p:blipFill>
        <p:spPr>
          <a:xfrm>
            <a:off x="6448049" y="1463015"/>
            <a:ext cx="3470921" cy="2011615"/>
          </a:xfrm>
          <a:prstGeom prst="rect">
            <a:avLst/>
          </a:prstGeom>
        </p:spPr>
      </p:pic>
      <p:cxnSp>
        <p:nvCxnSpPr>
          <p:cNvPr id="10" name="Curved Connector 9">
            <a:extLst>
              <a:ext uri="{FF2B5EF4-FFF2-40B4-BE49-F238E27FC236}">
                <a16:creationId xmlns:a16="http://schemas.microsoft.com/office/drawing/2014/main" id="{50B2EEBB-A820-BCA8-EE72-8961AA2A9E87}"/>
              </a:ext>
            </a:extLst>
          </p:cNvPr>
          <p:cNvCxnSpPr>
            <a:cxnSpLocks/>
            <a:endCxn id="11" idx="1"/>
          </p:cNvCxnSpPr>
          <p:nvPr/>
        </p:nvCxnSpPr>
        <p:spPr>
          <a:xfrm flipV="1">
            <a:off x="8982584" y="1572269"/>
            <a:ext cx="372534" cy="246222"/>
          </a:xfrm>
          <a:prstGeom prst="curvedConnector3">
            <a:avLst>
              <a:gd name="adj1" fmla="val 50000"/>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496D8D4-5BC2-D72B-87EA-7837491842FE}"/>
              </a:ext>
            </a:extLst>
          </p:cNvPr>
          <p:cNvSpPr txBox="1"/>
          <p:nvPr/>
        </p:nvSpPr>
        <p:spPr>
          <a:xfrm>
            <a:off x="9355118" y="1218326"/>
            <a:ext cx="1152012" cy="707886"/>
          </a:xfrm>
          <a:prstGeom prst="rect">
            <a:avLst/>
          </a:prstGeom>
          <a:noFill/>
        </p:spPr>
        <p:txBody>
          <a:bodyPr wrap="square" rtlCol="0">
            <a:spAutoFit/>
          </a:bodyPr>
          <a:lstStyle/>
          <a:p>
            <a:pPr algn="ctr"/>
            <a:r>
              <a:rPr lang="en-US" sz="2000" dirty="0">
                <a:solidFill>
                  <a:schemeClr val="accent2"/>
                </a:solidFill>
                <a:latin typeface="Roboto" panose="02000000000000000000" pitchFamily="2" charset="0"/>
              </a:rPr>
              <a:t>File write</a:t>
            </a:r>
          </a:p>
        </p:txBody>
      </p:sp>
      <p:grpSp>
        <p:nvGrpSpPr>
          <p:cNvPr id="30" name="Group 29">
            <a:extLst>
              <a:ext uri="{FF2B5EF4-FFF2-40B4-BE49-F238E27FC236}">
                <a16:creationId xmlns:a16="http://schemas.microsoft.com/office/drawing/2014/main" id="{36EB57AF-10AC-47BB-4577-88F6DABB368B}"/>
              </a:ext>
            </a:extLst>
          </p:cNvPr>
          <p:cNvGrpSpPr/>
          <p:nvPr/>
        </p:nvGrpSpPr>
        <p:grpSpPr>
          <a:xfrm>
            <a:off x="1602029" y="1297125"/>
            <a:ext cx="2604315" cy="2261707"/>
            <a:chOff x="1287504" y="1362026"/>
            <a:chExt cx="3550038" cy="3266388"/>
          </a:xfrm>
        </p:grpSpPr>
        <p:pic>
          <p:nvPicPr>
            <p:cNvPr id="5" name="Picture 4">
              <a:extLst>
                <a:ext uri="{FF2B5EF4-FFF2-40B4-BE49-F238E27FC236}">
                  <a16:creationId xmlns:a16="http://schemas.microsoft.com/office/drawing/2014/main" id="{7C24CCE9-5F50-8D66-8E1A-73508A682E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7504" y="1362026"/>
              <a:ext cx="2248176" cy="3266388"/>
            </a:xfrm>
            <a:prstGeom prst="rect">
              <a:avLst/>
            </a:prstGeom>
          </p:spPr>
        </p:pic>
        <p:sp>
          <p:nvSpPr>
            <p:cNvPr id="3" name="TextBox 2">
              <a:extLst>
                <a:ext uri="{FF2B5EF4-FFF2-40B4-BE49-F238E27FC236}">
                  <a16:creationId xmlns:a16="http://schemas.microsoft.com/office/drawing/2014/main" id="{F1B1842B-6F48-4FE2-21AC-C5B9A4928536}"/>
                </a:ext>
              </a:extLst>
            </p:cNvPr>
            <p:cNvSpPr txBox="1"/>
            <p:nvPr/>
          </p:nvSpPr>
          <p:spPr>
            <a:xfrm>
              <a:off x="3663700" y="3267144"/>
              <a:ext cx="1173842" cy="533394"/>
            </a:xfrm>
            <a:prstGeom prst="rect">
              <a:avLst/>
            </a:prstGeom>
            <a:noFill/>
          </p:spPr>
          <p:txBody>
            <a:bodyPr wrap="none" rtlCol="0">
              <a:spAutoFit/>
            </a:bodyPr>
            <a:lstStyle/>
            <a:p>
              <a:r>
                <a:rPr lang="en-US" dirty="0">
                  <a:latin typeface="Roboto" panose="02000000000000000000" pitchFamily="2" charset="0"/>
                </a:rPr>
                <a:t>eMMC</a:t>
              </a:r>
            </a:p>
          </p:txBody>
        </p:sp>
        <p:cxnSp>
          <p:nvCxnSpPr>
            <p:cNvPr id="9" name="Curved Connector 8">
              <a:extLst>
                <a:ext uri="{FF2B5EF4-FFF2-40B4-BE49-F238E27FC236}">
                  <a16:creationId xmlns:a16="http://schemas.microsoft.com/office/drawing/2014/main" id="{E4229840-562E-1B0F-5717-DFE975A4092C}"/>
                </a:ext>
              </a:extLst>
            </p:cNvPr>
            <p:cNvCxnSpPr>
              <a:cxnSpLocks/>
              <a:endCxn id="3" idx="0"/>
            </p:cNvCxnSpPr>
            <p:nvPr/>
          </p:nvCxnSpPr>
          <p:spPr>
            <a:xfrm>
              <a:off x="3011274" y="2688309"/>
              <a:ext cx="1239348" cy="578835"/>
            </a:xfrm>
            <a:prstGeom prst="curvedConnector2">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Right Arrow 24">
            <a:extLst>
              <a:ext uri="{FF2B5EF4-FFF2-40B4-BE49-F238E27FC236}">
                <a16:creationId xmlns:a16="http://schemas.microsoft.com/office/drawing/2014/main" id="{79090CCB-2226-724E-9933-A02A9480B5AB}"/>
              </a:ext>
            </a:extLst>
          </p:cNvPr>
          <p:cNvSpPr/>
          <p:nvPr/>
        </p:nvSpPr>
        <p:spPr>
          <a:xfrm>
            <a:off x="4299145" y="2187674"/>
            <a:ext cx="1682181" cy="287866"/>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26" name="TextBox 25">
            <a:extLst>
              <a:ext uri="{FF2B5EF4-FFF2-40B4-BE49-F238E27FC236}">
                <a16:creationId xmlns:a16="http://schemas.microsoft.com/office/drawing/2014/main" id="{5926BCDD-5BE3-83EB-C6B6-F20A176831A3}"/>
              </a:ext>
            </a:extLst>
          </p:cNvPr>
          <p:cNvSpPr txBox="1"/>
          <p:nvPr/>
        </p:nvSpPr>
        <p:spPr>
          <a:xfrm>
            <a:off x="4194517" y="1851471"/>
            <a:ext cx="2044149" cy="369332"/>
          </a:xfrm>
          <a:prstGeom prst="rect">
            <a:avLst/>
          </a:prstGeom>
          <a:noFill/>
        </p:spPr>
        <p:txBody>
          <a:bodyPr wrap="none" rtlCol="0">
            <a:spAutoFit/>
          </a:bodyPr>
          <a:lstStyle/>
          <a:p>
            <a:r>
              <a:rPr lang="en-US" dirty="0">
                <a:latin typeface="Roboto" panose="02000000000000000000" pitchFamily="2" charset="0"/>
              </a:rPr>
              <a:t>Feature extraction</a:t>
            </a:r>
          </a:p>
        </p:txBody>
      </p:sp>
      <p:sp>
        <p:nvSpPr>
          <p:cNvPr id="34" name="Rectangle 33">
            <a:extLst>
              <a:ext uri="{FF2B5EF4-FFF2-40B4-BE49-F238E27FC236}">
                <a16:creationId xmlns:a16="http://schemas.microsoft.com/office/drawing/2014/main" id="{562B393A-413A-255B-B8B8-DBD96F31A716}"/>
              </a:ext>
            </a:extLst>
          </p:cNvPr>
          <p:cNvSpPr/>
          <p:nvPr/>
        </p:nvSpPr>
        <p:spPr>
          <a:xfrm>
            <a:off x="0" y="-3536"/>
            <a:ext cx="12192000" cy="97746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Roboto" panose="02000000000000000000" pitchFamily="2" charset="0"/>
              </a:rPr>
              <a:t>RQ1: Image processing-based detection</a:t>
            </a:r>
          </a:p>
        </p:txBody>
      </p:sp>
    </p:spTree>
    <p:extLst>
      <p:ext uri="{BB962C8B-B14F-4D97-AF65-F5344CB8AC3E}">
        <p14:creationId xmlns:p14="http://schemas.microsoft.com/office/powerpoint/2010/main" val="5214371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ACE432A-E2AD-2B0B-CF5A-A9C3EE3E53D6}"/>
              </a:ext>
            </a:extLst>
          </p:cNvPr>
          <p:cNvSpPr txBox="1"/>
          <p:nvPr/>
        </p:nvSpPr>
        <p:spPr>
          <a:xfrm>
            <a:off x="983351" y="3569792"/>
            <a:ext cx="3048079" cy="646331"/>
          </a:xfrm>
          <a:prstGeom prst="rect">
            <a:avLst/>
          </a:prstGeom>
          <a:noFill/>
        </p:spPr>
        <p:txBody>
          <a:bodyPr wrap="square" rtlCol="0">
            <a:spAutoFit/>
          </a:bodyPr>
          <a:lstStyle/>
          <a:p>
            <a:pPr algn="ctr"/>
            <a:r>
              <a:rPr lang="en-US" dirty="0">
                <a:latin typeface="Roboto" panose="02000000000000000000" pitchFamily="2" charset="0"/>
                <a:ea typeface="Roboto" panose="02000000000000000000" pitchFamily="2" charset="0"/>
              </a:rPr>
              <a:t>Captured frame from thermal camera</a:t>
            </a:r>
          </a:p>
        </p:txBody>
      </p:sp>
      <p:pic>
        <p:nvPicPr>
          <p:cNvPr id="8" name="Picture 7">
            <a:extLst>
              <a:ext uri="{FF2B5EF4-FFF2-40B4-BE49-F238E27FC236}">
                <a16:creationId xmlns:a16="http://schemas.microsoft.com/office/drawing/2014/main" id="{3E281C23-D91F-8EB4-E879-7C83BFED644C}"/>
              </a:ext>
            </a:extLst>
          </p:cNvPr>
          <p:cNvPicPr>
            <a:picLocks noChangeAspect="1"/>
          </p:cNvPicPr>
          <p:nvPr/>
        </p:nvPicPr>
        <p:blipFill>
          <a:blip r:embed="rId3"/>
          <a:stretch>
            <a:fillRect/>
          </a:stretch>
        </p:blipFill>
        <p:spPr>
          <a:xfrm>
            <a:off x="6448049" y="1463015"/>
            <a:ext cx="3470921" cy="2011615"/>
          </a:xfrm>
          <a:prstGeom prst="rect">
            <a:avLst/>
          </a:prstGeom>
        </p:spPr>
      </p:pic>
      <p:cxnSp>
        <p:nvCxnSpPr>
          <p:cNvPr id="10" name="Curved Connector 9">
            <a:extLst>
              <a:ext uri="{FF2B5EF4-FFF2-40B4-BE49-F238E27FC236}">
                <a16:creationId xmlns:a16="http://schemas.microsoft.com/office/drawing/2014/main" id="{50B2EEBB-A820-BCA8-EE72-8961AA2A9E87}"/>
              </a:ext>
            </a:extLst>
          </p:cNvPr>
          <p:cNvCxnSpPr>
            <a:cxnSpLocks/>
            <a:endCxn id="11" idx="1"/>
          </p:cNvCxnSpPr>
          <p:nvPr/>
        </p:nvCxnSpPr>
        <p:spPr>
          <a:xfrm flipV="1">
            <a:off x="8982584" y="1572269"/>
            <a:ext cx="372534" cy="246222"/>
          </a:xfrm>
          <a:prstGeom prst="curvedConnector3">
            <a:avLst>
              <a:gd name="adj1" fmla="val 50000"/>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496D8D4-5BC2-D72B-87EA-7837491842FE}"/>
              </a:ext>
            </a:extLst>
          </p:cNvPr>
          <p:cNvSpPr txBox="1"/>
          <p:nvPr/>
        </p:nvSpPr>
        <p:spPr>
          <a:xfrm>
            <a:off x="9355118" y="1218326"/>
            <a:ext cx="1152012" cy="707886"/>
          </a:xfrm>
          <a:prstGeom prst="rect">
            <a:avLst/>
          </a:prstGeom>
          <a:noFill/>
        </p:spPr>
        <p:txBody>
          <a:bodyPr wrap="square" rtlCol="0">
            <a:spAutoFit/>
          </a:bodyPr>
          <a:lstStyle/>
          <a:p>
            <a:pPr algn="ctr"/>
            <a:r>
              <a:rPr lang="en-US" sz="2000" dirty="0">
                <a:solidFill>
                  <a:schemeClr val="accent2"/>
                </a:solidFill>
                <a:latin typeface="Roboto" panose="02000000000000000000" pitchFamily="2" charset="0"/>
              </a:rPr>
              <a:t>File write</a:t>
            </a:r>
          </a:p>
        </p:txBody>
      </p:sp>
      <p:grpSp>
        <p:nvGrpSpPr>
          <p:cNvPr id="30" name="Group 29">
            <a:extLst>
              <a:ext uri="{FF2B5EF4-FFF2-40B4-BE49-F238E27FC236}">
                <a16:creationId xmlns:a16="http://schemas.microsoft.com/office/drawing/2014/main" id="{36EB57AF-10AC-47BB-4577-88F6DABB368B}"/>
              </a:ext>
            </a:extLst>
          </p:cNvPr>
          <p:cNvGrpSpPr/>
          <p:nvPr/>
        </p:nvGrpSpPr>
        <p:grpSpPr>
          <a:xfrm>
            <a:off x="1602029" y="1297125"/>
            <a:ext cx="2604315" cy="2261707"/>
            <a:chOff x="1287504" y="1362026"/>
            <a:chExt cx="3550038" cy="3266388"/>
          </a:xfrm>
        </p:grpSpPr>
        <p:pic>
          <p:nvPicPr>
            <p:cNvPr id="5" name="Picture 4">
              <a:extLst>
                <a:ext uri="{FF2B5EF4-FFF2-40B4-BE49-F238E27FC236}">
                  <a16:creationId xmlns:a16="http://schemas.microsoft.com/office/drawing/2014/main" id="{7C24CCE9-5F50-8D66-8E1A-73508A682E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7504" y="1362026"/>
              <a:ext cx="2248176" cy="3266388"/>
            </a:xfrm>
            <a:prstGeom prst="rect">
              <a:avLst/>
            </a:prstGeom>
          </p:spPr>
        </p:pic>
        <p:sp>
          <p:nvSpPr>
            <p:cNvPr id="3" name="TextBox 2">
              <a:extLst>
                <a:ext uri="{FF2B5EF4-FFF2-40B4-BE49-F238E27FC236}">
                  <a16:creationId xmlns:a16="http://schemas.microsoft.com/office/drawing/2014/main" id="{F1B1842B-6F48-4FE2-21AC-C5B9A4928536}"/>
                </a:ext>
              </a:extLst>
            </p:cNvPr>
            <p:cNvSpPr txBox="1"/>
            <p:nvPr/>
          </p:nvSpPr>
          <p:spPr>
            <a:xfrm>
              <a:off x="3663700" y="3267144"/>
              <a:ext cx="1173842" cy="533394"/>
            </a:xfrm>
            <a:prstGeom prst="rect">
              <a:avLst/>
            </a:prstGeom>
            <a:noFill/>
          </p:spPr>
          <p:txBody>
            <a:bodyPr wrap="none" rtlCol="0">
              <a:spAutoFit/>
            </a:bodyPr>
            <a:lstStyle/>
            <a:p>
              <a:r>
                <a:rPr lang="en-US" dirty="0">
                  <a:latin typeface="Roboto" panose="02000000000000000000" pitchFamily="2" charset="0"/>
                </a:rPr>
                <a:t>eMMC</a:t>
              </a:r>
            </a:p>
          </p:txBody>
        </p:sp>
        <p:cxnSp>
          <p:nvCxnSpPr>
            <p:cNvPr id="9" name="Curved Connector 8">
              <a:extLst>
                <a:ext uri="{FF2B5EF4-FFF2-40B4-BE49-F238E27FC236}">
                  <a16:creationId xmlns:a16="http://schemas.microsoft.com/office/drawing/2014/main" id="{E4229840-562E-1B0F-5717-DFE975A4092C}"/>
                </a:ext>
              </a:extLst>
            </p:cNvPr>
            <p:cNvCxnSpPr>
              <a:cxnSpLocks/>
              <a:endCxn id="3" idx="0"/>
            </p:cNvCxnSpPr>
            <p:nvPr/>
          </p:nvCxnSpPr>
          <p:spPr>
            <a:xfrm>
              <a:off x="3011274" y="2688309"/>
              <a:ext cx="1239348" cy="578835"/>
            </a:xfrm>
            <a:prstGeom prst="curvedConnector2">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Right Arrow 24">
            <a:extLst>
              <a:ext uri="{FF2B5EF4-FFF2-40B4-BE49-F238E27FC236}">
                <a16:creationId xmlns:a16="http://schemas.microsoft.com/office/drawing/2014/main" id="{79090CCB-2226-724E-9933-A02A9480B5AB}"/>
              </a:ext>
            </a:extLst>
          </p:cNvPr>
          <p:cNvSpPr/>
          <p:nvPr/>
        </p:nvSpPr>
        <p:spPr>
          <a:xfrm>
            <a:off x="4299145" y="2187674"/>
            <a:ext cx="1682181" cy="287866"/>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26" name="TextBox 25">
            <a:extLst>
              <a:ext uri="{FF2B5EF4-FFF2-40B4-BE49-F238E27FC236}">
                <a16:creationId xmlns:a16="http://schemas.microsoft.com/office/drawing/2014/main" id="{5926BCDD-5BE3-83EB-C6B6-F20A176831A3}"/>
              </a:ext>
            </a:extLst>
          </p:cNvPr>
          <p:cNvSpPr txBox="1"/>
          <p:nvPr/>
        </p:nvSpPr>
        <p:spPr>
          <a:xfrm>
            <a:off x="4194517" y="1851471"/>
            <a:ext cx="2044149" cy="369332"/>
          </a:xfrm>
          <a:prstGeom prst="rect">
            <a:avLst/>
          </a:prstGeom>
          <a:noFill/>
        </p:spPr>
        <p:txBody>
          <a:bodyPr wrap="none" rtlCol="0">
            <a:spAutoFit/>
          </a:bodyPr>
          <a:lstStyle/>
          <a:p>
            <a:r>
              <a:rPr lang="en-US" dirty="0">
                <a:latin typeface="Roboto" panose="02000000000000000000" pitchFamily="2" charset="0"/>
              </a:rPr>
              <a:t>Feature extraction</a:t>
            </a:r>
          </a:p>
        </p:txBody>
      </p:sp>
      <p:sp>
        <p:nvSpPr>
          <p:cNvPr id="27" name="Right Arrow 26">
            <a:extLst>
              <a:ext uri="{FF2B5EF4-FFF2-40B4-BE49-F238E27FC236}">
                <a16:creationId xmlns:a16="http://schemas.microsoft.com/office/drawing/2014/main" id="{5B38D457-6A20-9507-3288-FD3EC22C6509}"/>
              </a:ext>
            </a:extLst>
          </p:cNvPr>
          <p:cNvSpPr/>
          <p:nvPr/>
        </p:nvSpPr>
        <p:spPr>
          <a:xfrm rot="5400000">
            <a:off x="7786472" y="3772369"/>
            <a:ext cx="794075" cy="287866"/>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28" name="TextBox 27">
            <a:extLst>
              <a:ext uri="{FF2B5EF4-FFF2-40B4-BE49-F238E27FC236}">
                <a16:creationId xmlns:a16="http://schemas.microsoft.com/office/drawing/2014/main" id="{EDE738F9-773B-86D9-C7F2-588C15599BE4}"/>
              </a:ext>
            </a:extLst>
          </p:cNvPr>
          <p:cNvSpPr txBox="1"/>
          <p:nvPr/>
        </p:nvSpPr>
        <p:spPr>
          <a:xfrm>
            <a:off x="8279705" y="3553670"/>
            <a:ext cx="1452642" cy="646331"/>
          </a:xfrm>
          <a:prstGeom prst="rect">
            <a:avLst/>
          </a:prstGeom>
          <a:noFill/>
        </p:spPr>
        <p:txBody>
          <a:bodyPr wrap="none" rtlCol="0">
            <a:spAutoFit/>
          </a:bodyPr>
          <a:lstStyle/>
          <a:p>
            <a:pPr algn="ctr"/>
            <a:r>
              <a:rPr lang="en-US" dirty="0">
                <a:latin typeface="Roboto" panose="02000000000000000000" pitchFamily="2" charset="0"/>
              </a:rPr>
              <a:t>Filtering and</a:t>
            </a:r>
          </a:p>
          <a:p>
            <a:pPr algn="ctr"/>
            <a:r>
              <a:rPr lang="en-US" dirty="0">
                <a:latin typeface="Roboto" panose="02000000000000000000" pitchFamily="2" charset="0"/>
              </a:rPr>
              <a:t>smoothing</a:t>
            </a:r>
          </a:p>
        </p:txBody>
      </p:sp>
      <p:pic>
        <p:nvPicPr>
          <p:cNvPr id="29" name="Picture 28">
            <a:extLst>
              <a:ext uri="{FF2B5EF4-FFF2-40B4-BE49-F238E27FC236}">
                <a16:creationId xmlns:a16="http://schemas.microsoft.com/office/drawing/2014/main" id="{FD8E3085-9AC8-C805-4D9F-D4E7DAFAED71}"/>
              </a:ext>
            </a:extLst>
          </p:cNvPr>
          <p:cNvPicPr>
            <a:picLocks noChangeAspect="1"/>
          </p:cNvPicPr>
          <p:nvPr/>
        </p:nvPicPr>
        <p:blipFill>
          <a:blip r:embed="rId5"/>
          <a:stretch>
            <a:fillRect/>
          </a:stretch>
        </p:blipFill>
        <p:spPr>
          <a:xfrm>
            <a:off x="6387933" y="4392380"/>
            <a:ext cx="3531037" cy="2018278"/>
          </a:xfrm>
          <a:prstGeom prst="rect">
            <a:avLst/>
          </a:prstGeom>
        </p:spPr>
      </p:pic>
      <p:sp>
        <p:nvSpPr>
          <p:cNvPr id="34" name="Rectangle 33">
            <a:extLst>
              <a:ext uri="{FF2B5EF4-FFF2-40B4-BE49-F238E27FC236}">
                <a16:creationId xmlns:a16="http://schemas.microsoft.com/office/drawing/2014/main" id="{562B393A-413A-255B-B8B8-DBD96F31A716}"/>
              </a:ext>
            </a:extLst>
          </p:cNvPr>
          <p:cNvSpPr/>
          <p:nvPr/>
        </p:nvSpPr>
        <p:spPr>
          <a:xfrm>
            <a:off x="0" y="-3536"/>
            <a:ext cx="12192000" cy="97746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Roboto" panose="02000000000000000000" pitchFamily="2" charset="0"/>
              </a:rPr>
              <a:t>RQ1: Image processing-based detection</a:t>
            </a:r>
          </a:p>
        </p:txBody>
      </p:sp>
    </p:spTree>
    <p:extLst>
      <p:ext uri="{BB962C8B-B14F-4D97-AF65-F5344CB8AC3E}">
        <p14:creationId xmlns:p14="http://schemas.microsoft.com/office/powerpoint/2010/main" val="1925352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ACE432A-E2AD-2B0B-CF5A-A9C3EE3E53D6}"/>
              </a:ext>
            </a:extLst>
          </p:cNvPr>
          <p:cNvSpPr txBox="1"/>
          <p:nvPr/>
        </p:nvSpPr>
        <p:spPr>
          <a:xfrm>
            <a:off x="983351" y="3569792"/>
            <a:ext cx="3048079" cy="646331"/>
          </a:xfrm>
          <a:prstGeom prst="rect">
            <a:avLst/>
          </a:prstGeom>
          <a:noFill/>
        </p:spPr>
        <p:txBody>
          <a:bodyPr wrap="square" rtlCol="0">
            <a:spAutoFit/>
          </a:bodyPr>
          <a:lstStyle/>
          <a:p>
            <a:pPr algn="ctr"/>
            <a:r>
              <a:rPr lang="en-US" dirty="0">
                <a:latin typeface="Roboto" panose="02000000000000000000" pitchFamily="2" charset="0"/>
                <a:ea typeface="Roboto" panose="02000000000000000000" pitchFamily="2" charset="0"/>
              </a:rPr>
              <a:t>Captured frame from thermal camera</a:t>
            </a:r>
          </a:p>
        </p:txBody>
      </p:sp>
      <p:pic>
        <p:nvPicPr>
          <p:cNvPr id="8" name="Picture 7">
            <a:extLst>
              <a:ext uri="{FF2B5EF4-FFF2-40B4-BE49-F238E27FC236}">
                <a16:creationId xmlns:a16="http://schemas.microsoft.com/office/drawing/2014/main" id="{3E281C23-D91F-8EB4-E879-7C83BFED644C}"/>
              </a:ext>
            </a:extLst>
          </p:cNvPr>
          <p:cNvPicPr>
            <a:picLocks noChangeAspect="1"/>
          </p:cNvPicPr>
          <p:nvPr/>
        </p:nvPicPr>
        <p:blipFill>
          <a:blip r:embed="rId3"/>
          <a:stretch>
            <a:fillRect/>
          </a:stretch>
        </p:blipFill>
        <p:spPr>
          <a:xfrm>
            <a:off x="6448049" y="1463015"/>
            <a:ext cx="3470921" cy="2011615"/>
          </a:xfrm>
          <a:prstGeom prst="rect">
            <a:avLst/>
          </a:prstGeom>
        </p:spPr>
      </p:pic>
      <p:cxnSp>
        <p:nvCxnSpPr>
          <p:cNvPr id="10" name="Curved Connector 9">
            <a:extLst>
              <a:ext uri="{FF2B5EF4-FFF2-40B4-BE49-F238E27FC236}">
                <a16:creationId xmlns:a16="http://schemas.microsoft.com/office/drawing/2014/main" id="{50B2EEBB-A820-BCA8-EE72-8961AA2A9E87}"/>
              </a:ext>
            </a:extLst>
          </p:cNvPr>
          <p:cNvCxnSpPr>
            <a:cxnSpLocks/>
            <a:endCxn id="11" idx="1"/>
          </p:cNvCxnSpPr>
          <p:nvPr/>
        </p:nvCxnSpPr>
        <p:spPr>
          <a:xfrm flipV="1">
            <a:off x="8982584" y="1572269"/>
            <a:ext cx="372534" cy="246222"/>
          </a:xfrm>
          <a:prstGeom prst="curvedConnector3">
            <a:avLst>
              <a:gd name="adj1" fmla="val 50000"/>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496D8D4-5BC2-D72B-87EA-7837491842FE}"/>
              </a:ext>
            </a:extLst>
          </p:cNvPr>
          <p:cNvSpPr txBox="1"/>
          <p:nvPr/>
        </p:nvSpPr>
        <p:spPr>
          <a:xfrm>
            <a:off x="9355118" y="1218326"/>
            <a:ext cx="1152012" cy="707886"/>
          </a:xfrm>
          <a:prstGeom prst="rect">
            <a:avLst/>
          </a:prstGeom>
          <a:noFill/>
        </p:spPr>
        <p:txBody>
          <a:bodyPr wrap="square" rtlCol="0">
            <a:spAutoFit/>
          </a:bodyPr>
          <a:lstStyle/>
          <a:p>
            <a:pPr algn="ctr"/>
            <a:r>
              <a:rPr lang="en-US" sz="2000" dirty="0">
                <a:solidFill>
                  <a:schemeClr val="accent2"/>
                </a:solidFill>
                <a:latin typeface="Roboto" panose="02000000000000000000" pitchFamily="2" charset="0"/>
              </a:rPr>
              <a:t>File write</a:t>
            </a:r>
          </a:p>
        </p:txBody>
      </p:sp>
      <p:grpSp>
        <p:nvGrpSpPr>
          <p:cNvPr id="30" name="Group 29">
            <a:extLst>
              <a:ext uri="{FF2B5EF4-FFF2-40B4-BE49-F238E27FC236}">
                <a16:creationId xmlns:a16="http://schemas.microsoft.com/office/drawing/2014/main" id="{36EB57AF-10AC-47BB-4577-88F6DABB368B}"/>
              </a:ext>
            </a:extLst>
          </p:cNvPr>
          <p:cNvGrpSpPr/>
          <p:nvPr/>
        </p:nvGrpSpPr>
        <p:grpSpPr>
          <a:xfrm>
            <a:off x="1602029" y="1297125"/>
            <a:ext cx="2604315" cy="2261707"/>
            <a:chOff x="1287504" y="1362026"/>
            <a:chExt cx="3550038" cy="3266388"/>
          </a:xfrm>
        </p:grpSpPr>
        <p:pic>
          <p:nvPicPr>
            <p:cNvPr id="5" name="Picture 4">
              <a:extLst>
                <a:ext uri="{FF2B5EF4-FFF2-40B4-BE49-F238E27FC236}">
                  <a16:creationId xmlns:a16="http://schemas.microsoft.com/office/drawing/2014/main" id="{7C24CCE9-5F50-8D66-8E1A-73508A682E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7504" y="1362026"/>
              <a:ext cx="2248176" cy="3266388"/>
            </a:xfrm>
            <a:prstGeom prst="rect">
              <a:avLst/>
            </a:prstGeom>
          </p:spPr>
        </p:pic>
        <p:sp>
          <p:nvSpPr>
            <p:cNvPr id="3" name="TextBox 2">
              <a:extLst>
                <a:ext uri="{FF2B5EF4-FFF2-40B4-BE49-F238E27FC236}">
                  <a16:creationId xmlns:a16="http://schemas.microsoft.com/office/drawing/2014/main" id="{F1B1842B-6F48-4FE2-21AC-C5B9A4928536}"/>
                </a:ext>
              </a:extLst>
            </p:cNvPr>
            <p:cNvSpPr txBox="1"/>
            <p:nvPr/>
          </p:nvSpPr>
          <p:spPr>
            <a:xfrm>
              <a:off x="3663700" y="3267144"/>
              <a:ext cx="1173842" cy="533394"/>
            </a:xfrm>
            <a:prstGeom prst="rect">
              <a:avLst/>
            </a:prstGeom>
            <a:noFill/>
          </p:spPr>
          <p:txBody>
            <a:bodyPr wrap="none" rtlCol="0">
              <a:spAutoFit/>
            </a:bodyPr>
            <a:lstStyle/>
            <a:p>
              <a:r>
                <a:rPr lang="en-US" dirty="0">
                  <a:latin typeface="Roboto" panose="02000000000000000000" pitchFamily="2" charset="0"/>
                </a:rPr>
                <a:t>eMMC</a:t>
              </a:r>
            </a:p>
          </p:txBody>
        </p:sp>
        <p:cxnSp>
          <p:nvCxnSpPr>
            <p:cNvPr id="9" name="Curved Connector 8">
              <a:extLst>
                <a:ext uri="{FF2B5EF4-FFF2-40B4-BE49-F238E27FC236}">
                  <a16:creationId xmlns:a16="http://schemas.microsoft.com/office/drawing/2014/main" id="{E4229840-562E-1B0F-5717-DFE975A4092C}"/>
                </a:ext>
              </a:extLst>
            </p:cNvPr>
            <p:cNvCxnSpPr>
              <a:cxnSpLocks/>
              <a:endCxn id="3" idx="0"/>
            </p:cNvCxnSpPr>
            <p:nvPr/>
          </p:nvCxnSpPr>
          <p:spPr>
            <a:xfrm>
              <a:off x="3011274" y="2688309"/>
              <a:ext cx="1239348" cy="578835"/>
            </a:xfrm>
            <a:prstGeom prst="curvedConnector2">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Right Arrow 24">
            <a:extLst>
              <a:ext uri="{FF2B5EF4-FFF2-40B4-BE49-F238E27FC236}">
                <a16:creationId xmlns:a16="http://schemas.microsoft.com/office/drawing/2014/main" id="{79090CCB-2226-724E-9933-A02A9480B5AB}"/>
              </a:ext>
            </a:extLst>
          </p:cNvPr>
          <p:cNvSpPr/>
          <p:nvPr/>
        </p:nvSpPr>
        <p:spPr>
          <a:xfrm>
            <a:off x="4299145" y="2187674"/>
            <a:ext cx="1682181" cy="287866"/>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26" name="TextBox 25">
            <a:extLst>
              <a:ext uri="{FF2B5EF4-FFF2-40B4-BE49-F238E27FC236}">
                <a16:creationId xmlns:a16="http://schemas.microsoft.com/office/drawing/2014/main" id="{5926BCDD-5BE3-83EB-C6B6-F20A176831A3}"/>
              </a:ext>
            </a:extLst>
          </p:cNvPr>
          <p:cNvSpPr txBox="1"/>
          <p:nvPr/>
        </p:nvSpPr>
        <p:spPr>
          <a:xfrm>
            <a:off x="4194517" y="1851471"/>
            <a:ext cx="2044149" cy="369332"/>
          </a:xfrm>
          <a:prstGeom prst="rect">
            <a:avLst/>
          </a:prstGeom>
          <a:noFill/>
        </p:spPr>
        <p:txBody>
          <a:bodyPr wrap="none" rtlCol="0">
            <a:spAutoFit/>
          </a:bodyPr>
          <a:lstStyle/>
          <a:p>
            <a:r>
              <a:rPr lang="en-US" dirty="0">
                <a:latin typeface="Roboto" panose="02000000000000000000" pitchFamily="2" charset="0"/>
              </a:rPr>
              <a:t>Feature extraction</a:t>
            </a:r>
          </a:p>
        </p:txBody>
      </p:sp>
      <p:sp>
        <p:nvSpPr>
          <p:cNvPr id="27" name="Right Arrow 26">
            <a:extLst>
              <a:ext uri="{FF2B5EF4-FFF2-40B4-BE49-F238E27FC236}">
                <a16:creationId xmlns:a16="http://schemas.microsoft.com/office/drawing/2014/main" id="{5B38D457-6A20-9507-3288-FD3EC22C6509}"/>
              </a:ext>
            </a:extLst>
          </p:cNvPr>
          <p:cNvSpPr/>
          <p:nvPr/>
        </p:nvSpPr>
        <p:spPr>
          <a:xfrm rot="5400000">
            <a:off x="7786472" y="3772369"/>
            <a:ext cx="794075" cy="287866"/>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28" name="TextBox 27">
            <a:extLst>
              <a:ext uri="{FF2B5EF4-FFF2-40B4-BE49-F238E27FC236}">
                <a16:creationId xmlns:a16="http://schemas.microsoft.com/office/drawing/2014/main" id="{EDE738F9-773B-86D9-C7F2-588C15599BE4}"/>
              </a:ext>
            </a:extLst>
          </p:cNvPr>
          <p:cNvSpPr txBox="1"/>
          <p:nvPr/>
        </p:nvSpPr>
        <p:spPr>
          <a:xfrm>
            <a:off x="8279705" y="3553670"/>
            <a:ext cx="1452642" cy="646331"/>
          </a:xfrm>
          <a:prstGeom prst="rect">
            <a:avLst/>
          </a:prstGeom>
          <a:noFill/>
        </p:spPr>
        <p:txBody>
          <a:bodyPr wrap="none" rtlCol="0">
            <a:spAutoFit/>
          </a:bodyPr>
          <a:lstStyle/>
          <a:p>
            <a:pPr algn="ctr"/>
            <a:r>
              <a:rPr lang="en-US" dirty="0">
                <a:latin typeface="Roboto" panose="02000000000000000000" pitchFamily="2" charset="0"/>
              </a:rPr>
              <a:t>Filtering and</a:t>
            </a:r>
          </a:p>
          <a:p>
            <a:pPr algn="ctr"/>
            <a:r>
              <a:rPr lang="en-US" dirty="0">
                <a:latin typeface="Roboto" panose="02000000000000000000" pitchFamily="2" charset="0"/>
              </a:rPr>
              <a:t>smoothing</a:t>
            </a:r>
          </a:p>
        </p:txBody>
      </p:sp>
      <p:pic>
        <p:nvPicPr>
          <p:cNvPr id="29" name="Picture 28">
            <a:extLst>
              <a:ext uri="{FF2B5EF4-FFF2-40B4-BE49-F238E27FC236}">
                <a16:creationId xmlns:a16="http://schemas.microsoft.com/office/drawing/2014/main" id="{FD8E3085-9AC8-C805-4D9F-D4E7DAFAED71}"/>
              </a:ext>
            </a:extLst>
          </p:cNvPr>
          <p:cNvPicPr>
            <a:picLocks noChangeAspect="1"/>
          </p:cNvPicPr>
          <p:nvPr/>
        </p:nvPicPr>
        <p:blipFill>
          <a:blip r:embed="rId5"/>
          <a:stretch>
            <a:fillRect/>
          </a:stretch>
        </p:blipFill>
        <p:spPr>
          <a:xfrm>
            <a:off x="6387933" y="4392380"/>
            <a:ext cx="3531037" cy="2018278"/>
          </a:xfrm>
          <a:prstGeom prst="rect">
            <a:avLst/>
          </a:prstGeom>
        </p:spPr>
      </p:pic>
      <p:sp>
        <p:nvSpPr>
          <p:cNvPr id="31" name="Right Arrow 30">
            <a:extLst>
              <a:ext uri="{FF2B5EF4-FFF2-40B4-BE49-F238E27FC236}">
                <a16:creationId xmlns:a16="http://schemas.microsoft.com/office/drawing/2014/main" id="{FE720CA9-45C4-C277-D279-9DBC826AB9ED}"/>
              </a:ext>
            </a:extLst>
          </p:cNvPr>
          <p:cNvSpPr/>
          <p:nvPr/>
        </p:nvSpPr>
        <p:spPr>
          <a:xfrm rot="10800000">
            <a:off x="4529666" y="5151244"/>
            <a:ext cx="1198202" cy="287866"/>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ndParaRPr>
          </a:p>
        </p:txBody>
      </p:sp>
      <p:sp>
        <p:nvSpPr>
          <p:cNvPr id="32" name="TextBox 31">
            <a:extLst>
              <a:ext uri="{FF2B5EF4-FFF2-40B4-BE49-F238E27FC236}">
                <a16:creationId xmlns:a16="http://schemas.microsoft.com/office/drawing/2014/main" id="{3F9ABFEB-0E85-F3D6-2877-7398E52015B8}"/>
              </a:ext>
            </a:extLst>
          </p:cNvPr>
          <p:cNvSpPr txBox="1"/>
          <p:nvPr/>
        </p:nvSpPr>
        <p:spPr>
          <a:xfrm>
            <a:off x="4399209" y="4781912"/>
            <a:ext cx="1524776" cy="369332"/>
          </a:xfrm>
          <a:prstGeom prst="rect">
            <a:avLst/>
          </a:prstGeom>
          <a:noFill/>
        </p:spPr>
        <p:txBody>
          <a:bodyPr wrap="none" rtlCol="0">
            <a:spAutoFit/>
          </a:bodyPr>
          <a:lstStyle/>
          <a:p>
            <a:pPr algn="ctr"/>
            <a:r>
              <a:rPr lang="en-US" dirty="0">
                <a:latin typeface="Roboto" panose="02000000000000000000" pitchFamily="2" charset="0"/>
              </a:rPr>
              <a:t>Thresholding</a:t>
            </a:r>
          </a:p>
        </p:txBody>
      </p:sp>
      <p:sp>
        <p:nvSpPr>
          <p:cNvPr id="33" name="TextBox 32">
            <a:extLst>
              <a:ext uri="{FF2B5EF4-FFF2-40B4-BE49-F238E27FC236}">
                <a16:creationId xmlns:a16="http://schemas.microsoft.com/office/drawing/2014/main" id="{A72B4307-097E-3339-05D1-35149BB1D48C}"/>
              </a:ext>
            </a:extLst>
          </p:cNvPr>
          <p:cNvSpPr txBox="1"/>
          <p:nvPr/>
        </p:nvSpPr>
        <p:spPr>
          <a:xfrm>
            <a:off x="2277699" y="4818123"/>
            <a:ext cx="2273015" cy="954107"/>
          </a:xfrm>
          <a:prstGeom prst="rect">
            <a:avLst/>
          </a:prstGeom>
          <a:noFill/>
        </p:spPr>
        <p:txBody>
          <a:bodyPr wrap="square" rtlCol="0">
            <a:spAutoFit/>
          </a:bodyPr>
          <a:lstStyle/>
          <a:p>
            <a:pPr algn="ctr"/>
            <a:r>
              <a:rPr lang="en-US" sz="2800" dirty="0">
                <a:latin typeface="Roboto" panose="02000000000000000000" pitchFamily="2" charset="0"/>
              </a:rPr>
              <a:t>File-write detected!</a:t>
            </a:r>
          </a:p>
        </p:txBody>
      </p:sp>
      <p:sp>
        <p:nvSpPr>
          <p:cNvPr id="34" name="Rectangle 33">
            <a:extLst>
              <a:ext uri="{FF2B5EF4-FFF2-40B4-BE49-F238E27FC236}">
                <a16:creationId xmlns:a16="http://schemas.microsoft.com/office/drawing/2014/main" id="{562B393A-413A-255B-B8B8-DBD96F31A716}"/>
              </a:ext>
            </a:extLst>
          </p:cNvPr>
          <p:cNvSpPr/>
          <p:nvPr/>
        </p:nvSpPr>
        <p:spPr>
          <a:xfrm>
            <a:off x="0" y="-3536"/>
            <a:ext cx="12192000" cy="97746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Roboto" panose="02000000000000000000" pitchFamily="2" charset="0"/>
              </a:rPr>
              <a:t>RQ1: Image processing-based detection</a:t>
            </a:r>
          </a:p>
        </p:txBody>
      </p:sp>
    </p:spTree>
    <p:extLst>
      <p:ext uri="{BB962C8B-B14F-4D97-AF65-F5344CB8AC3E}">
        <p14:creationId xmlns:p14="http://schemas.microsoft.com/office/powerpoint/2010/main" val="376726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nomaly Detection With Isolation Forest | by Eugenia Anello | Better  Programming">
            <a:extLst>
              <a:ext uri="{FF2B5EF4-FFF2-40B4-BE49-F238E27FC236}">
                <a16:creationId xmlns:a16="http://schemas.microsoft.com/office/drawing/2014/main" id="{3BBB99E2-24F3-008E-D545-2B4F5B34A6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1993" y="873982"/>
            <a:ext cx="4588779" cy="25582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02BBE94-EBFF-739A-FB01-6D6BDD4182C4}"/>
              </a:ext>
            </a:extLst>
          </p:cNvPr>
          <p:cNvSpPr txBox="1"/>
          <p:nvPr/>
        </p:nvSpPr>
        <p:spPr>
          <a:xfrm>
            <a:off x="570671" y="1759952"/>
            <a:ext cx="3312125" cy="1200329"/>
          </a:xfrm>
          <a:prstGeom prst="rect">
            <a:avLst/>
          </a:prstGeom>
          <a:noFill/>
        </p:spPr>
        <p:txBody>
          <a:bodyPr wrap="none" rtlCol="0">
            <a:spAutoFit/>
          </a:bodyPr>
          <a:lstStyle/>
          <a:p>
            <a:r>
              <a:rPr lang="en-US" sz="2400" u="sng" dirty="0">
                <a:latin typeface="Roboto" panose="02000000000000000000" pitchFamily="2" charset="0"/>
              </a:rPr>
              <a:t>Approaches:</a:t>
            </a:r>
          </a:p>
          <a:p>
            <a:pPr marL="285750" indent="-285750">
              <a:buFont typeface="Arial" panose="020B0604020202020204" pitchFamily="34" charset="0"/>
              <a:buChar char="•"/>
            </a:pPr>
            <a:r>
              <a:rPr lang="en-US" sz="2400" dirty="0">
                <a:latin typeface="Roboto" panose="02000000000000000000" pitchFamily="2" charset="0"/>
              </a:rPr>
              <a:t>Isolation Forests</a:t>
            </a:r>
          </a:p>
          <a:p>
            <a:pPr marL="285750" indent="-285750">
              <a:buFont typeface="Arial" panose="020B0604020202020204" pitchFamily="34" charset="0"/>
              <a:buChar char="•"/>
            </a:pPr>
            <a:r>
              <a:rPr lang="en-US" sz="2400" dirty="0">
                <a:latin typeface="Roboto" panose="02000000000000000000" pitchFamily="2" charset="0"/>
              </a:rPr>
              <a:t>Local Outlier Factors</a:t>
            </a:r>
          </a:p>
        </p:txBody>
      </p:sp>
      <p:sp>
        <p:nvSpPr>
          <p:cNvPr id="6" name="TextBox 5">
            <a:extLst>
              <a:ext uri="{FF2B5EF4-FFF2-40B4-BE49-F238E27FC236}">
                <a16:creationId xmlns:a16="http://schemas.microsoft.com/office/drawing/2014/main" id="{C736E2CB-DDBB-4DD9-1D9D-BC47074A8B38}"/>
              </a:ext>
            </a:extLst>
          </p:cNvPr>
          <p:cNvSpPr txBox="1"/>
          <p:nvPr/>
        </p:nvSpPr>
        <p:spPr>
          <a:xfrm>
            <a:off x="3240394" y="2129283"/>
            <a:ext cx="2177199" cy="461665"/>
          </a:xfrm>
          <a:prstGeom prst="rect">
            <a:avLst/>
          </a:prstGeom>
          <a:noFill/>
        </p:spPr>
        <p:txBody>
          <a:bodyPr wrap="none" rtlCol="0">
            <a:spAutoFit/>
          </a:bodyPr>
          <a:lstStyle/>
          <a:p>
            <a:r>
              <a:rPr lang="en-US" sz="2400" dirty="0">
                <a:solidFill>
                  <a:schemeClr val="accent6"/>
                </a:solidFill>
                <a:latin typeface="Roboto" panose="02000000000000000000" pitchFamily="2" charset="0"/>
              </a:rPr>
              <a:t>✭ Smaller size</a:t>
            </a:r>
          </a:p>
        </p:txBody>
      </p:sp>
      <p:sp>
        <p:nvSpPr>
          <p:cNvPr id="13" name="Rectangle 12">
            <a:extLst>
              <a:ext uri="{FF2B5EF4-FFF2-40B4-BE49-F238E27FC236}">
                <a16:creationId xmlns:a16="http://schemas.microsoft.com/office/drawing/2014/main" id="{2422E87C-D067-772A-6F73-7F7165370C22}"/>
              </a:ext>
            </a:extLst>
          </p:cNvPr>
          <p:cNvSpPr/>
          <p:nvPr/>
        </p:nvSpPr>
        <p:spPr>
          <a:xfrm>
            <a:off x="0" y="-3536"/>
            <a:ext cx="12192000" cy="97746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Roboto" panose="02000000000000000000" pitchFamily="2" charset="0"/>
              </a:rPr>
              <a:t>RQ2: Learning-based detection</a:t>
            </a:r>
          </a:p>
        </p:txBody>
      </p:sp>
    </p:spTree>
    <p:extLst>
      <p:ext uri="{BB962C8B-B14F-4D97-AF65-F5344CB8AC3E}">
        <p14:creationId xmlns:p14="http://schemas.microsoft.com/office/powerpoint/2010/main" val="3544281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0B0A7F-5206-8DFA-4C66-0328DD3611C2}"/>
              </a:ext>
            </a:extLst>
          </p:cNvPr>
          <p:cNvPicPr>
            <a:picLocks noChangeAspect="1"/>
          </p:cNvPicPr>
          <p:nvPr/>
        </p:nvPicPr>
        <p:blipFill>
          <a:blip r:embed="rId3"/>
          <a:stretch>
            <a:fillRect/>
          </a:stretch>
        </p:blipFill>
        <p:spPr>
          <a:xfrm>
            <a:off x="372839" y="3828816"/>
            <a:ext cx="4688173" cy="2482776"/>
          </a:xfrm>
          <a:prstGeom prst="rect">
            <a:avLst/>
          </a:prstGeom>
        </p:spPr>
      </p:pic>
      <p:pic>
        <p:nvPicPr>
          <p:cNvPr id="2052" name="Picture 4" descr="Anomaly Detection With Isolation Forest | by Eugenia Anello | Better  Programming">
            <a:extLst>
              <a:ext uri="{FF2B5EF4-FFF2-40B4-BE49-F238E27FC236}">
                <a16:creationId xmlns:a16="http://schemas.microsoft.com/office/drawing/2014/main" id="{D88D5411-4FB2-AC5C-C99D-3C8BC7BF1E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1993" y="873982"/>
            <a:ext cx="4588779" cy="25582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02BBE94-EBFF-739A-FB01-6D6BDD4182C4}"/>
              </a:ext>
            </a:extLst>
          </p:cNvPr>
          <p:cNvSpPr txBox="1"/>
          <p:nvPr/>
        </p:nvSpPr>
        <p:spPr>
          <a:xfrm>
            <a:off x="570671" y="1759952"/>
            <a:ext cx="3312125" cy="1200329"/>
          </a:xfrm>
          <a:prstGeom prst="rect">
            <a:avLst/>
          </a:prstGeom>
          <a:noFill/>
        </p:spPr>
        <p:txBody>
          <a:bodyPr wrap="none" rtlCol="0">
            <a:spAutoFit/>
          </a:bodyPr>
          <a:lstStyle/>
          <a:p>
            <a:r>
              <a:rPr lang="en-US" sz="2400" u="sng" dirty="0">
                <a:latin typeface="Roboto" panose="02000000000000000000" pitchFamily="2" charset="0"/>
              </a:rPr>
              <a:t>Approaches:</a:t>
            </a:r>
          </a:p>
          <a:p>
            <a:pPr marL="285750" indent="-285750">
              <a:buFont typeface="Arial" panose="020B0604020202020204" pitchFamily="34" charset="0"/>
              <a:buChar char="•"/>
            </a:pPr>
            <a:r>
              <a:rPr lang="en-US" sz="2400" dirty="0">
                <a:latin typeface="Roboto" panose="02000000000000000000" pitchFamily="2" charset="0"/>
              </a:rPr>
              <a:t>Isolation Forests</a:t>
            </a:r>
          </a:p>
          <a:p>
            <a:pPr marL="285750" indent="-285750">
              <a:buFont typeface="Arial" panose="020B0604020202020204" pitchFamily="34" charset="0"/>
              <a:buChar char="•"/>
            </a:pPr>
            <a:r>
              <a:rPr lang="en-US" sz="2400" dirty="0">
                <a:latin typeface="Roboto" panose="02000000000000000000" pitchFamily="2" charset="0"/>
              </a:rPr>
              <a:t>Local Outlier Factors</a:t>
            </a:r>
          </a:p>
        </p:txBody>
      </p:sp>
      <p:sp>
        <p:nvSpPr>
          <p:cNvPr id="6" name="TextBox 5">
            <a:extLst>
              <a:ext uri="{FF2B5EF4-FFF2-40B4-BE49-F238E27FC236}">
                <a16:creationId xmlns:a16="http://schemas.microsoft.com/office/drawing/2014/main" id="{C736E2CB-DDBB-4DD9-1D9D-BC47074A8B38}"/>
              </a:ext>
            </a:extLst>
          </p:cNvPr>
          <p:cNvSpPr txBox="1"/>
          <p:nvPr/>
        </p:nvSpPr>
        <p:spPr>
          <a:xfrm>
            <a:off x="3240394" y="2129283"/>
            <a:ext cx="2177199" cy="461665"/>
          </a:xfrm>
          <a:prstGeom prst="rect">
            <a:avLst/>
          </a:prstGeom>
          <a:noFill/>
        </p:spPr>
        <p:txBody>
          <a:bodyPr wrap="none" rtlCol="0">
            <a:spAutoFit/>
          </a:bodyPr>
          <a:lstStyle/>
          <a:p>
            <a:r>
              <a:rPr lang="en-US" sz="2400" dirty="0">
                <a:solidFill>
                  <a:schemeClr val="accent6"/>
                </a:solidFill>
                <a:latin typeface="Roboto" panose="02000000000000000000" pitchFamily="2" charset="0"/>
              </a:rPr>
              <a:t>✭ Smaller size</a:t>
            </a:r>
          </a:p>
        </p:txBody>
      </p:sp>
      <p:sp>
        <p:nvSpPr>
          <p:cNvPr id="10" name="TextBox 9">
            <a:extLst>
              <a:ext uri="{FF2B5EF4-FFF2-40B4-BE49-F238E27FC236}">
                <a16:creationId xmlns:a16="http://schemas.microsoft.com/office/drawing/2014/main" id="{ED849E8D-579F-CD69-43E8-B5DD2B4BFC29}"/>
              </a:ext>
            </a:extLst>
          </p:cNvPr>
          <p:cNvSpPr txBox="1"/>
          <p:nvPr/>
        </p:nvSpPr>
        <p:spPr>
          <a:xfrm>
            <a:off x="5751577" y="3639043"/>
            <a:ext cx="6440423" cy="2862322"/>
          </a:xfrm>
          <a:prstGeom prst="rect">
            <a:avLst/>
          </a:prstGeom>
          <a:noFill/>
        </p:spPr>
        <p:txBody>
          <a:bodyPr wrap="square" rtlCol="0">
            <a:spAutoFit/>
          </a:bodyPr>
          <a:lstStyle/>
          <a:p>
            <a:r>
              <a:rPr lang="en-US" sz="2000" u="sng" dirty="0">
                <a:latin typeface="Roboto" panose="02000000000000000000" pitchFamily="2" charset="0"/>
              </a:rPr>
              <a:t>Feature extraction:</a:t>
            </a:r>
            <a:endParaRPr lang="en-US" sz="2000" b="1" dirty="0">
              <a:latin typeface="Roboto" panose="02000000000000000000" pitchFamily="2" charset="0"/>
            </a:endParaRPr>
          </a:p>
          <a:p>
            <a:r>
              <a:rPr lang="en-US" sz="2000" b="1" dirty="0">
                <a:latin typeface="Roboto" panose="02000000000000000000" pitchFamily="2" charset="0"/>
              </a:rPr>
              <a:t>Step 1:</a:t>
            </a:r>
            <a:r>
              <a:rPr lang="en-US" sz="2000" dirty="0">
                <a:latin typeface="Roboto" panose="02000000000000000000" pitchFamily="2" charset="0"/>
              </a:rPr>
              <a:t> Calculate min-max variability of each pixel. </a:t>
            </a:r>
          </a:p>
          <a:p>
            <a:endParaRPr lang="en-US" sz="2000" b="1" dirty="0">
              <a:latin typeface="Roboto" panose="02000000000000000000" pitchFamily="2" charset="0"/>
            </a:endParaRPr>
          </a:p>
          <a:p>
            <a:r>
              <a:rPr lang="en-US" sz="2000" b="1" dirty="0">
                <a:latin typeface="Roboto" panose="02000000000000000000" pitchFamily="2" charset="0"/>
              </a:rPr>
              <a:t>Step 2:</a:t>
            </a:r>
            <a:r>
              <a:rPr lang="en-US" sz="2000" dirty="0">
                <a:latin typeface="Roboto" panose="02000000000000000000" pitchFamily="2" charset="0"/>
              </a:rPr>
              <a:t> Slice top 3000 pixels for training.</a:t>
            </a:r>
          </a:p>
          <a:p>
            <a:endParaRPr lang="en-US" sz="2000" dirty="0">
              <a:latin typeface="Roboto" panose="02000000000000000000" pitchFamily="2" charset="0"/>
            </a:endParaRPr>
          </a:p>
          <a:p>
            <a:r>
              <a:rPr lang="en-US" sz="2000" u="sng" dirty="0">
                <a:latin typeface="Roboto" panose="02000000000000000000" pitchFamily="2" charset="0"/>
              </a:rPr>
              <a:t>Classification:</a:t>
            </a:r>
          </a:p>
          <a:p>
            <a:r>
              <a:rPr lang="en-US" sz="2000" b="1" dirty="0">
                <a:latin typeface="Roboto" panose="02000000000000000000" pitchFamily="2" charset="0"/>
              </a:rPr>
              <a:t>Step 3:</a:t>
            </a:r>
            <a:r>
              <a:rPr lang="en-US" sz="2000" dirty="0">
                <a:latin typeface="Roboto" panose="02000000000000000000" pitchFamily="2" charset="0"/>
              </a:rPr>
              <a:t> Train IF model with 50 trees to detect anomaly.</a:t>
            </a:r>
          </a:p>
          <a:p>
            <a:endParaRPr lang="en-US" sz="2000" dirty="0">
              <a:latin typeface="Roboto" panose="02000000000000000000" pitchFamily="2" charset="0"/>
            </a:endParaRPr>
          </a:p>
          <a:p>
            <a:r>
              <a:rPr lang="en-US" sz="2000" b="1" dirty="0">
                <a:latin typeface="Roboto" panose="02000000000000000000" pitchFamily="2" charset="0"/>
              </a:rPr>
              <a:t>Step 4:</a:t>
            </a:r>
            <a:r>
              <a:rPr lang="en-US" sz="2000" dirty="0">
                <a:latin typeface="Roboto" panose="02000000000000000000" pitchFamily="2" charset="0"/>
              </a:rPr>
              <a:t> Run inference at 2 second sliding windows</a:t>
            </a:r>
          </a:p>
        </p:txBody>
      </p:sp>
      <p:sp>
        <p:nvSpPr>
          <p:cNvPr id="13" name="Rectangle 12">
            <a:extLst>
              <a:ext uri="{FF2B5EF4-FFF2-40B4-BE49-F238E27FC236}">
                <a16:creationId xmlns:a16="http://schemas.microsoft.com/office/drawing/2014/main" id="{2422E87C-D067-772A-6F73-7F7165370C22}"/>
              </a:ext>
            </a:extLst>
          </p:cNvPr>
          <p:cNvSpPr/>
          <p:nvPr/>
        </p:nvSpPr>
        <p:spPr>
          <a:xfrm>
            <a:off x="0" y="-3536"/>
            <a:ext cx="12192000" cy="97746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Roboto" panose="02000000000000000000" pitchFamily="2" charset="0"/>
              </a:rPr>
              <a:t>RQ2: Learning-based detection</a:t>
            </a:r>
          </a:p>
        </p:txBody>
      </p:sp>
    </p:spTree>
    <p:extLst>
      <p:ext uri="{BB962C8B-B14F-4D97-AF65-F5344CB8AC3E}">
        <p14:creationId xmlns:p14="http://schemas.microsoft.com/office/powerpoint/2010/main" val="37697001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Anomaly Detection With Isolation Forest | by Eugenia Anello | Better  Programming">
            <a:extLst>
              <a:ext uri="{FF2B5EF4-FFF2-40B4-BE49-F238E27FC236}">
                <a16:creationId xmlns:a16="http://schemas.microsoft.com/office/drawing/2014/main" id="{6D979F45-3262-7219-F6FB-E15E7BF9B1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1993" y="873982"/>
            <a:ext cx="4588779" cy="25582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02BBE94-EBFF-739A-FB01-6D6BDD4182C4}"/>
              </a:ext>
            </a:extLst>
          </p:cNvPr>
          <p:cNvSpPr txBox="1"/>
          <p:nvPr/>
        </p:nvSpPr>
        <p:spPr>
          <a:xfrm>
            <a:off x="570671" y="1759952"/>
            <a:ext cx="3312125" cy="1200329"/>
          </a:xfrm>
          <a:prstGeom prst="rect">
            <a:avLst/>
          </a:prstGeom>
          <a:noFill/>
        </p:spPr>
        <p:txBody>
          <a:bodyPr wrap="none" rtlCol="0">
            <a:spAutoFit/>
          </a:bodyPr>
          <a:lstStyle/>
          <a:p>
            <a:r>
              <a:rPr lang="en-US" sz="2400" u="sng" dirty="0">
                <a:latin typeface="Roboto" panose="02000000000000000000" pitchFamily="2" charset="0"/>
              </a:rPr>
              <a:t>Approaches:</a:t>
            </a:r>
          </a:p>
          <a:p>
            <a:pPr marL="285750" indent="-285750">
              <a:buFont typeface="Arial" panose="020B0604020202020204" pitchFamily="34" charset="0"/>
              <a:buChar char="•"/>
            </a:pPr>
            <a:r>
              <a:rPr lang="en-US" sz="2400" dirty="0">
                <a:latin typeface="Roboto" panose="02000000000000000000" pitchFamily="2" charset="0"/>
              </a:rPr>
              <a:t>Isolation Forests</a:t>
            </a:r>
          </a:p>
          <a:p>
            <a:pPr marL="285750" indent="-285750">
              <a:buFont typeface="Arial" panose="020B0604020202020204" pitchFamily="34" charset="0"/>
              <a:buChar char="•"/>
            </a:pPr>
            <a:r>
              <a:rPr lang="en-US" sz="2400" dirty="0">
                <a:latin typeface="Roboto" panose="02000000000000000000" pitchFamily="2" charset="0"/>
              </a:rPr>
              <a:t>Local Outlier Factors</a:t>
            </a:r>
          </a:p>
        </p:txBody>
      </p:sp>
      <p:sp>
        <p:nvSpPr>
          <p:cNvPr id="6" name="TextBox 5">
            <a:extLst>
              <a:ext uri="{FF2B5EF4-FFF2-40B4-BE49-F238E27FC236}">
                <a16:creationId xmlns:a16="http://schemas.microsoft.com/office/drawing/2014/main" id="{C736E2CB-DDBB-4DD9-1D9D-BC47074A8B38}"/>
              </a:ext>
            </a:extLst>
          </p:cNvPr>
          <p:cNvSpPr txBox="1"/>
          <p:nvPr/>
        </p:nvSpPr>
        <p:spPr>
          <a:xfrm>
            <a:off x="3240394" y="2129283"/>
            <a:ext cx="2177199" cy="461665"/>
          </a:xfrm>
          <a:prstGeom prst="rect">
            <a:avLst/>
          </a:prstGeom>
          <a:noFill/>
        </p:spPr>
        <p:txBody>
          <a:bodyPr wrap="none" rtlCol="0">
            <a:spAutoFit/>
          </a:bodyPr>
          <a:lstStyle/>
          <a:p>
            <a:r>
              <a:rPr lang="en-US" sz="2400" dirty="0">
                <a:solidFill>
                  <a:schemeClr val="accent6"/>
                </a:solidFill>
                <a:latin typeface="Roboto" panose="02000000000000000000" pitchFamily="2" charset="0"/>
              </a:rPr>
              <a:t>✭ Smaller size</a:t>
            </a:r>
          </a:p>
        </p:txBody>
      </p:sp>
      <p:sp>
        <p:nvSpPr>
          <p:cNvPr id="12" name="TextBox 11">
            <a:extLst>
              <a:ext uri="{FF2B5EF4-FFF2-40B4-BE49-F238E27FC236}">
                <a16:creationId xmlns:a16="http://schemas.microsoft.com/office/drawing/2014/main" id="{B9F175CA-1AAF-FFF5-0690-620F61D057F2}"/>
              </a:ext>
            </a:extLst>
          </p:cNvPr>
          <p:cNvSpPr txBox="1"/>
          <p:nvPr/>
        </p:nvSpPr>
        <p:spPr>
          <a:xfrm>
            <a:off x="372839" y="6311592"/>
            <a:ext cx="4865434" cy="369332"/>
          </a:xfrm>
          <a:prstGeom prst="rect">
            <a:avLst/>
          </a:prstGeom>
          <a:noFill/>
        </p:spPr>
        <p:txBody>
          <a:bodyPr wrap="none" rtlCol="0">
            <a:spAutoFit/>
          </a:bodyPr>
          <a:lstStyle/>
          <a:p>
            <a:r>
              <a:rPr lang="en-US" b="1" dirty="0">
                <a:solidFill>
                  <a:schemeClr val="accent6"/>
                </a:solidFill>
                <a:latin typeface="Roboto" panose="02000000000000000000" pitchFamily="2" charset="0"/>
              </a:rPr>
              <a:t>Detected 8/9 anomalous file write operations</a:t>
            </a:r>
          </a:p>
        </p:txBody>
      </p:sp>
      <p:sp>
        <p:nvSpPr>
          <p:cNvPr id="13" name="Rectangle 12">
            <a:extLst>
              <a:ext uri="{FF2B5EF4-FFF2-40B4-BE49-F238E27FC236}">
                <a16:creationId xmlns:a16="http://schemas.microsoft.com/office/drawing/2014/main" id="{2422E87C-D067-772A-6F73-7F7165370C22}"/>
              </a:ext>
            </a:extLst>
          </p:cNvPr>
          <p:cNvSpPr/>
          <p:nvPr/>
        </p:nvSpPr>
        <p:spPr>
          <a:xfrm>
            <a:off x="0" y="-3536"/>
            <a:ext cx="12192000" cy="97746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Roboto" panose="02000000000000000000" pitchFamily="2" charset="0"/>
              </a:rPr>
              <a:t>RQ2: Learning-based detection</a:t>
            </a:r>
          </a:p>
        </p:txBody>
      </p:sp>
      <p:pic>
        <p:nvPicPr>
          <p:cNvPr id="2" name="Picture 1">
            <a:extLst>
              <a:ext uri="{FF2B5EF4-FFF2-40B4-BE49-F238E27FC236}">
                <a16:creationId xmlns:a16="http://schemas.microsoft.com/office/drawing/2014/main" id="{D78137AA-00E4-BBA2-CFB8-67427B4058C5}"/>
              </a:ext>
            </a:extLst>
          </p:cNvPr>
          <p:cNvPicPr>
            <a:picLocks noChangeAspect="1"/>
          </p:cNvPicPr>
          <p:nvPr/>
        </p:nvPicPr>
        <p:blipFill>
          <a:blip r:embed="rId4"/>
          <a:stretch>
            <a:fillRect/>
          </a:stretch>
        </p:blipFill>
        <p:spPr>
          <a:xfrm>
            <a:off x="372839" y="3828816"/>
            <a:ext cx="4688173" cy="2482776"/>
          </a:xfrm>
          <a:prstGeom prst="rect">
            <a:avLst/>
          </a:prstGeom>
        </p:spPr>
      </p:pic>
      <p:sp>
        <p:nvSpPr>
          <p:cNvPr id="5" name="TextBox 4">
            <a:extLst>
              <a:ext uri="{FF2B5EF4-FFF2-40B4-BE49-F238E27FC236}">
                <a16:creationId xmlns:a16="http://schemas.microsoft.com/office/drawing/2014/main" id="{5FF4C5D5-6441-72BE-2FBF-7363AF409A42}"/>
              </a:ext>
            </a:extLst>
          </p:cNvPr>
          <p:cNvSpPr txBox="1"/>
          <p:nvPr/>
        </p:nvSpPr>
        <p:spPr>
          <a:xfrm>
            <a:off x="5751577" y="3639043"/>
            <a:ext cx="6440423" cy="2862322"/>
          </a:xfrm>
          <a:prstGeom prst="rect">
            <a:avLst/>
          </a:prstGeom>
          <a:noFill/>
        </p:spPr>
        <p:txBody>
          <a:bodyPr wrap="square" rtlCol="0">
            <a:spAutoFit/>
          </a:bodyPr>
          <a:lstStyle/>
          <a:p>
            <a:r>
              <a:rPr lang="en-US" sz="2000" u="sng" dirty="0">
                <a:latin typeface="Roboto" panose="02000000000000000000" pitchFamily="2" charset="0"/>
              </a:rPr>
              <a:t>Feature extraction:</a:t>
            </a:r>
            <a:endParaRPr lang="en-US" sz="2000" b="1" dirty="0">
              <a:latin typeface="Roboto" panose="02000000000000000000" pitchFamily="2" charset="0"/>
            </a:endParaRPr>
          </a:p>
          <a:p>
            <a:r>
              <a:rPr lang="en-US" sz="2000" b="1" dirty="0">
                <a:latin typeface="Roboto" panose="02000000000000000000" pitchFamily="2" charset="0"/>
              </a:rPr>
              <a:t>Step 1:</a:t>
            </a:r>
            <a:r>
              <a:rPr lang="en-US" sz="2000" dirty="0">
                <a:latin typeface="Roboto" panose="02000000000000000000" pitchFamily="2" charset="0"/>
              </a:rPr>
              <a:t> Calculate min-max variability of each pixel. </a:t>
            </a:r>
          </a:p>
          <a:p>
            <a:endParaRPr lang="en-US" sz="2000" b="1" dirty="0">
              <a:latin typeface="Roboto" panose="02000000000000000000" pitchFamily="2" charset="0"/>
            </a:endParaRPr>
          </a:p>
          <a:p>
            <a:r>
              <a:rPr lang="en-US" sz="2000" b="1" dirty="0">
                <a:latin typeface="Roboto" panose="02000000000000000000" pitchFamily="2" charset="0"/>
              </a:rPr>
              <a:t>Step 2:</a:t>
            </a:r>
            <a:r>
              <a:rPr lang="en-US" sz="2000" dirty="0">
                <a:latin typeface="Roboto" panose="02000000000000000000" pitchFamily="2" charset="0"/>
              </a:rPr>
              <a:t> Slice top 3000 pixels for training.</a:t>
            </a:r>
          </a:p>
          <a:p>
            <a:endParaRPr lang="en-US" sz="2000" dirty="0">
              <a:latin typeface="Roboto" panose="02000000000000000000" pitchFamily="2" charset="0"/>
            </a:endParaRPr>
          </a:p>
          <a:p>
            <a:r>
              <a:rPr lang="en-US" sz="2000" u="sng" dirty="0">
                <a:latin typeface="Roboto" panose="02000000000000000000" pitchFamily="2" charset="0"/>
              </a:rPr>
              <a:t>Classification:</a:t>
            </a:r>
          </a:p>
          <a:p>
            <a:r>
              <a:rPr lang="en-US" sz="2000" b="1" dirty="0">
                <a:latin typeface="Roboto" panose="02000000000000000000" pitchFamily="2" charset="0"/>
              </a:rPr>
              <a:t>Step 3:</a:t>
            </a:r>
            <a:r>
              <a:rPr lang="en-US" sz="2000" dirty="0">
                <a:latin typeface="Roboto" panose="02000000000000000000" pitchFamily="2" charset="0"/>
              </a:rPr>
              <a:t> Train IF model with 50 trees to detect anomaly.</a:t>
            </a:r>
          </a:p>
          <a:p>
            <a:endParaRPr lang="en-US" sz="2000" dirty="0">
              <a:latin typeface="Roboto" panose="02000000000000000000" pitchFamily="2" charset="0"/>
            </a:endParaRPr>
          </a:p>
          <a:p>
            <a:r>
              <a:rPr lang="en-US" sz="2000" b="1" dirty="0">
                <a:latin typeface="Roboto" panose="02000000000000000000" pitchFamily="2" charset="0"/>
              </a:rPr>
              <a:t>Step 4:</a:t>
            </a:r>
            <a:r>
              <a:rPr lang="en-US" sz="2000" dirty="0">
                <a:latin typeface="Roboto" panose="02000000000000000000" pitchFamily="2" charset="0"/>
              </a:rPr>
              <a:t> Run inference at 2 second sliding windows</a:t>
            </a:r>
          </a:p>
        </p:txBody>
      </p:sp>
    </p:spTree>
    <p:extLst>
      <p:ext uri="{BB962C8B-B14F-4D97-AF65-F5344CB8AC3E}">
        <p14:creationId xmlns:p14="http://schemas.microsoft.com/office/powerpoint/2010/main" val="4075442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0E06CB-7762-59E5-163D-E62CA10DF238}"/>
              </a:ext>
            </a:extLst>
          </p:cNvPr>
          <p:cNvSpPr txBox="1"/>
          <p:nvPr/>
        </p:nvSpPr>
        <p:spPr>
          <a:xfrm>
            <a:off x="582804" y="1547446"/>
            <a:ext cx="8694546" cy="1138773"/>
          </a:xfrm>
          <a:prstGeom prst="rect">
            <a:avLst/>
          </a:prstGeom>
          <a:noFill/>
        </p:spPr>
        <p:txBody>
          <a:bodyPr wrap="square">
            <a:spAutoFit/>
          </a:bodyPr>
          <a:lstStyle/>
          <a:p>
            <a:pPr marL="457200" indent="-457200">
              <a:buFont typeface="Arial" panose="020B0604020202020204" pitchFamily="34" charset="0"/>
              <a:buChar char="•"/>
            </a:pPr>
            <a:r>
              <a:rPr lang="en-US" sz="2800" dirty="0">
                <a:latin typeface="Roboto" panose="02000000000000000000" pitchFamily="2" charset="0"/>
              </a:rPr>
              <a:t>Single-Board Computer: </a:t>
            </a:r>
            <a:r>
              <a:rPr lang="en-US" sz="2800" dirty="0" err="1">
                <a:latin typeface="Roboto" panose="02000000000000000000" pitchFamily="2" charset="0"/>
              </a:rPr>
              <a:t>BeagleBone</a:t>
            </a:r>
            <a:r>
              <a:rPr lang="en-US" sz="2800" dirty="0">
                <a:latin typeface="Roboto" panose="02000000000000000000" pitchFamily="2" charset="0"/>
              </a:rPr>
              <a:t> Black</a:t>
            </a:r>
          </a:p>
          <a:p>
            <a:pPr lvl="1"/>
            <a:r>
              <a:rPr lang="en-US" sz="2000" dirty="0">
                <a:latin typeface="Roboto" panose="02000000000000000000" pitchFamily="2" charset="0"/>
              </a:rPr>
              <a:t>4GB 8-bit embedded Multi-Media Card (eMMC), Sitara AM3358 ARM processor, 512 MB DDR3 RAM, Ubuntu 18.04</a:t>
            </a:r>
            <a:endParaRPr lang="en-US" sz="2800" dirty="0">
              <a:latin typeface="Roboto" panose="02000000000000000000" pitchFamily="2" charset="0"/>
            </a:endParaRPr>
          </a:p>
        </p:txBody>
      </p:sp>
      <p:pic>
        <p:nvPicPr>
          <p:cNvPr id="2050" name="Picture 2">
            <a:extLst>
              <a:ext uri="{FF2B5EF4-FFF2-40B4-BE49-F238E27FC236}">
                <a16:creationId xmlns:a16="http://schemas.microsoft.com/office/drawing/2014/main" id="{38CC1A19-F43C-AC78-D131-5A49602DBA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9482683" y="807032"/>
            <a:ext cx="1706204" cy="25468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7347F28-05DF-C591-7244-8C8E93C7E7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695" y="3785568"/>
            <a:ext cx="6067037" cy="2581428"/>
          </a:xfrm>
          <a:prstGeom prst="rect">
            <a:avLst/>
          </a:prstGeom>
        </p:spPr>
      </p:pic>
      <p:sp>
        <p:nvSpPr>
          <p:cNvPr id="10" name="TextBox 9">
            <a:extLst>
              <a:ext uri="{FF2B5EF4-FFF2-40B4-BE49-F238E27FC236}">
                <a16:creationId xmlns:a16="http://schemas.microsoft.com/office/drawing/2014/main" id="{8EFA58D9-E154-1F76-84BC-3ECDB80F13B9}"/>
              </a:ext>
            </a:extLst>
          </p:cNvPr>
          <p:cNvSpPr txBox="1"/>
          <p:nvPr/>
        </p:nvSpPr>
        <p:spPr>
          <a:xfrm>
            <a:off x="582804" y="3234321"/>
            <a:ext cx="8694546" cy="523220"/>
          </a:xfrm>
          <a:prstGeom prst="rect">
            <a:avLst/>
          </a:prstGeom>
          <a:noFill/>
        </p:spPr>
        <p:txBody>
          <a:bodyPr wrap="square">
            <a:spAutoFit/>
          </a:bodyPr>
          <a:lstStyle/>
          <a:p>
            <a:pPr marL="457200" indent="-457200">
              <a:buFont typeface="Arial" panose="020B0604020202020204" pitchFamily="34" charset="0"/>
              <a:buChar char="•"/>
            </a:pPr>
            <a:r>
              <a:rPr lang="en-US" sz="2800" dirty="0">
                <a:latin typeface="Roboto" panose="02000000000000000000" pitchFamily="2" charset="0"/>
              </a:rPr>
              <a:t>Thermal cameras:</a:t>
            </a:r>
          </a:p>
        </p:txBody>
      </p:sp>
      <p:pic>
        <p:nvPicPr>
          <p:cNvPr id="12" name="Picture 11">
            <a:extLst>
              <a:ext uri="{FF2B5EF4-FFF2-40B4-BE49-F238E27FC236}">
                <a16:creationId xmlns:a16="http://schemas.microsoft.com/office/drawing/2014/main" id="{E016F189-BACE-225A-B82F-4104D1B452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6678" y="2869932"/>
            <a:ext cx="4574545" cy="3601585"/>
          </a:xfrm>
          <a:prstGeom prst="rect">
            <a:avLst/>
          </a:prstGeom>
        </p:spPr>
      </p:pic>
      <p:sp>
        <p:nvSpPr>
          <p:cNvPr id="4" name="Rectangle 3">
            <a:extLst>
              <a:ext uri="{FF2B5EF4-FFF2-40B4-BE49-F238E27FC236}">
                <a16:creationId xmlns:a16="http://schemas.microsoft.com/office/drawing/2014/main" id="{299BAF16-EFEF-FF97-B450-D155F0A2D38A}"/>
              </a:ext>
            </a:extLst>
          </p:cNvPr>
          <p:cNvSpPr/>
          <p:nvPr/>
        </p:nvSpPr>
        <p:spPr>
          <a:xfrm>
            <a:off x="0" y="-3536"/>
            <a:ext cx="12192000" cy="97746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Roboto" panose="02000000000000000000" pitchFamily="2" charset="0"/>
              </a:rPr>
              <a:t>Evaluation Setup &amp; Attack Scenarios</a:t>
            </a:r>
          </a:p>
        </p:txBody>
      </p:sp>
    </p:spTree>
    <p:extLst>
      <p:ext uri="{BB962C8B-B14F-4D97-AF65-F5344CB8AC3E}">
        <p14:creationId xmlns:p14="http://schemas.microsoft.com/office/powerpoint/2010/main" val="14188783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46238DA-8460-533C-F3F7-B6F960217A5C}"/>
              </a:ext>
            </a:extLst>
          </p:cNvPr>
          <p:cNvSpPr txBox="1"/>
          <p:nvPr/>
        </p:nvSpPr>
        <p:spPr>
          <a:xfrm>
            <a:off x="804164" y="1474053"/>
            <a:ext cx="11130661" cy="4524315"/>
          </a:xfrm>
          <a:prstGeom prst="rect">
            <a:avLst/>
          </a:prstGeom>
          <a:noFill/>
        </p:spPr>
        <p:txBody>
          <a:bodyPr wrap="square">
            <a:spAutoFit/>
          </a:bodyPr>
          <a:lstStyle/>
          <a:p>
            <a:r>
              <a:rPr lang="en-US" sz="2400" dirty="0">
                <a:latin typeface="Roboto" panose="02000000000000000000" pitchFamily="2" charset="0"/>
              </a:rPr>
              <a:t>IoT Applications:</a:t>
            </a:r>
          </a:p>
          <a:p>
            <a:pPr marL="342900" indent="-342900">
              <a:buFontTx/>
              <a:buChar char="-"/>
            </a:pPr>
            <a:r>
              <a:rPr lang="en-US" sz="2000" b="1" dirty="0">
                <a:latin typeface="Roboto" panose="02000000000000000000" pitchFamily="2" charset="0"/>
              </a:rPr>
              <a:t>Temperature and air quality sensors:</a:t>
            </a:r>
          </a:p>
          <a:p>
            <a:r>
              <a:rPr lang="en-US" sz="2000" b="1" dirty="0">
                <a:latin typeface="Roboto" panose="02000000000000000000" pitchFamily="2" charset="0"/>
              </a:rPr>
              <a:t>	Operations:</a:t>
            </a:r>
            <a:r>
              <a:rPr lang="en-US" sz="2000" dirty="0">
                <a:latin typeface="Roboto" panose="02000000000000000000" pitchFamily="2" charset="0"/>
              </a:rPr>
              <a:t> Read random value -&gt; Log in a file -&gt; Send to server</a:t>
            </a:r>
          </a:p>
          <a:p>
            <a:r>
              <a:rPr lang="en-US" sz="2000" b="1" dirty="0">
                <a:latin typeface="Roboto" panose="02000000000000000000" pitchFamily="2" charset="0"/>
              </a:rPr>
              <a:t>	States:</a:t>
            </a:r>
            <a:r>
              <a:rPr lang="en-US" sz="2000" dirty="0">
                <a:latin typeface="Roboto" panose="02000000000000000000" pitchFamily="2" charset="0"/>
              </a:rPr>
              <a:t> Idle, Logging</a:t>
            </a:r>
          </a:p>
          <a:p>
            <a:endParaRPr lang="en-US" sz="2000" dirty="0">
              <a:latin typeface="Roboto" panose="02000000000000000000" pitchFamily="2" charset="0"/>
            </a:endParaRPr>
          </a:p>
          <a:p>
            <a:pPr marL="342900" indent="-342900">
              <a:buFontTx/>
              <a:buChar char="-"/>
            </a:pPr>
            <a:r>
              <a:rPr lang="en-US" sz="2000" b="1" dirty="0">
                <a:latin typeface="Roboto" panose="02000000000000000000" pitchFamily="2" charset="0"/>
              </a:rPr>
              <a:t>Voice Assistant:</a:t>
            </a:r>
          </a:p>
          <a:p>
            <a:r>
              <a:rPr lang="en-US" sz="2000" b="1" dirty="0">
                <a:latin typeface="Roboto" panose="02000000000000000000" pitchFamily="2" charset="0"/>
              </a:rPr>
              <a:t>	Operations:</a:t>
            </a:r>
            <a:r>
              <a:rPr lang="en-US" sz="2000" dirty="0">
                <a:latin typeface="Roboto" panose="02000000000000000000" pitchFamily="2" charset="0"/>
              </a:rPr>
              <a:t> Record audio -&gt; speech-to-text -&gt; </a:t>
            </a:r>
            <a:r>
              <a:rPr lang="en-US" sz="2000" dirty="0" err="1">
                <a:latin typeface="Roboto" panose="02000000000000000000" pitchFamily="2" charset="0"/>
              </a:rPr>
              <a:t>api</a:t>
            </a:r>
            <a:r>
              <a:rPr lang="en-US" sz="2000" dirty="0">
                <a:latin typeface="Roboto" panose="02000000000000000000" pitchFamily="2" charset="0"/>
              </a:rPr>
              <a:t> call -&gt; text-to-speech -&gt; file write</a:t>
            </a:r>
          </a:p>
          <a:p>
            <a:r>
              <a:rPr lang="en-US" sz="2000" b="1" dirty="0">
                <a:latin typeface="Roboto" panose="02000000000000000000" pitchFamily="2" charset="0"/>
              </a:rPr>
              <a:t>	States:</a:t>
            </a:r>
            <a:r>
              <a:rPr lang="en-US" sz="2000" dirty="0">
                <a:latin typeface="Roboto" panose="02000000000000000000" pitchFamily="2" charset="0"/>
              </a:rPr>
              <a:t> Idle, Getting voice commands, Playing music</a:t>
            </a:r>
          </a:p>
          <a:p>
            <a:endParaRPr lang="en-US" sz="2000" dirty="0">
              <a:latin typeface="Roboto" panose="02000000000000000000" pitchFamily="2" charset="0"/>
            </a:endParaRPr>
          </a:p>
          <a:p>
            <a:r>
              <a:rPr lang="en-US" sz="2400" dirty="0">
                <a:latin typeface="Roboto" panose="02000000000000000000" pitchFamily="2" charset="0"/>
              </a:rPr>
              <a:t>Malware: (runs in parallel to above applications)</a:t>
            </a:r>
          </a:p>
          <a:p>
            <a:pPr marL="342900" indent="-342900">
              <a:buFontTx/>
              <a:buChar char="-"/>
            </a:pPr>
            <a:r>
              <a:rPr lang="en-US" sz="2000" dirty="0" err="1">
                <a:latin typeface="Roboto" panose="02000000000000000000" pitchFamily="2" charset="0"/>
              </a:rPr>
              <a:t>Ransmoware</a:t>
            </a:r>
            <a:r>
              <a:rPr lang="en-US" sz="2000" dirty="0">
                <a:latin typeface="Roboto" panose="02000000000000000000" pitchFamily="2" charset="0"/>
              </a:rPr>
              <a:t> SYN-flood routine from </a:t>
            </a:r>
            <a:r>
              <a:rPr lang="en-US" sz="2000" dirty="0" err="1">
                <a:latin typeface="Roboto" panose="02000000000000000000" pitchFamily="2" charset="0"/>
              </a:rPr>
              <a:t>Lightaidra</a:t>
            </a:r>
            <a:endParaRPr lang="en-US" sz="2000" dirty="0">
              <a:latin typeface="Roboto" panose="02000000000000000000" pitchFamily="2" charset="0"/>
            </a:endParaRPr>
          </a:p>
          <a:p>
            <a:pPr marL="342900" indent="-342900">
              <a:buFontTx/>
              <a:buChar char="-"/>
            </a:pPr>
            <a:r>
              <a:rPr lang="en-US" sz="2000" dirty="0" err="1">
                <a:latin typeface="Roboto" panose="02000000000000000000" pitchFamily="2" charset="0"/>
              </a:rPr>
              <a:t>Cryptomining</a:t>
            </a:r>
            <a:r>
              <a:rPr lang="en-US" sz="2000" dirty="0">
                <a:latin typeface="Roboto" panose="02000000000000000000" pitchFamily="2" charset="0"/>
              </a:rPr>
              <a:t> program</a:t>
            </a:r>
          </a:p>
          <a:p>
            <a:pPr marL="342900" indent="-342900">
              <a:buFontTx/>
              <a:buChar char="-"/>
            </a:pPr>
            <a:r>
              <a:rPr lang="en-US" sz="2000" dirty="0">
                <a:latin typeface="Roboto" panose="02000000000000000000" pitchFamily="2" charset="0"/>
              </a:rPr>
              <a:t>Network scanning from </a:t>
            </a:r>
            <a:r>
              <a:rPr lang="en-US" sz="2000" dirty="0" err="1">
                <a:latin typeface="Roboto" panose="02000000000000000000" pitchFamily="2" charset="0"/>
              </a:rPr>
              <a:t>PNScan</a:t>
            </a:r>
            <a:endParaRPr lang="en-US" sz="2000" dirty="0">
              <a:latin typeface="Roboto" panose="02000000000000000000" pitchFamily="2" charset="0"/>
            </a:endParaRPr>
          </a:p>
          <a:p>
            <a:pPr marL="342900" indent="-342900">
              <a:buFontTx/>
              <a:buChar char="-"/>
            </a:pPr>
            <a:r>
              <a:rPr lang="en-US" sz="2000" dirty="0">
                <a:latin typeface="Roboto" panose="02000000000000000000" pitchFamily="2" charset="0"/>
              </a:rPr>
              <a:t>Telnet brute force from </a:t>
            </a:r>
            <a:r>
              <a:rPr lang="en-US" sz="2000" dirty="0" err="1">
                <a:latin typeface="Roboto" panose="02000000000000000000" pitchFamily="2" charset="0"/>
              </a:rPr>
              <a:t>Mirai</a:t>
            </a:r>
            <a:endParaRPr lang="en-US" sz="2000" dirty="0">
              <a:latin typeface="Roboto" panose="02000000000000000000" pitchFamily="2" charset="0"/>
            </a:endParaRPr>
          </a:p>
        </p:txBody>
      </p:sp>
      <p:sp>
        <p:nvSpPr>
          <p:cNvPr id="3" name="Rectangle 2">
            <a:extLst>
              <a:ext uri="{FF2B5EF4-FFF2-40B4-BE49-F238E27FC236}">
                <a16:creationId xmlns:a16="http://schemas.microsoft.com/office/drawing/2014/main" id="{BCC8B344-A62B-7B6E-5355-5448ABDFBDB5}"/>
              </a:ext>
            </a:extLst>
          </p:cNvPr>
          <p:cNvSpPr/>
          <p:nvPr/>
        </p:nvSpPr>
        <p:spPr>
          <a:xfrm>
            <a:off x="0" y="-3536"/>
            <a:ext cx="12192000" cy="97746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Roboto" panose="02000000000000000000" pitchFamily="2" charset="0"/>
              </a:rPr>
              <a:t>Evaluation Setup &amp; Attack Scenarios</a:t>
            </a:r>
          </a:p>
        </p:txBody>
      </p:sp>
    </p:spTree>
    <p:extLst>
      <p:ext uri="{BB962C8B-B14F-4D97-AF65-F5344CB8AC3E}">
        <p14:creationId xmlns:p14="http://schemas.microsoft.com/office/powerpoint/2010/main" val="3731671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E4C99C-A21C-A53E-DDB7-3E4807E2ADE2}"/>
              </a:ext>
            </a:extLst>
          </p:cNvPr>
          <p:cNvSpPr/>
          <p:nvPr/>
        </p:nvSpPr>
        <p:spPr>
          <a:xfrm>
            <a:off x="0" y="-32273"/>
            <a:ext cx="12192000" cy="97746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Roboto" panose="02000000000000000000" pitchFamily="2" charset="0"/>
              </a:rPr>
              <a:t>Trends in IoT</a:t>
            </a:r>
          </a:p>
        </p:txBody>
      </p:sp>
      <p:pic>
        <p:nvPicPr>
          <p:cNvPr id="1026" name="Picture 2" descr="Number of connected IoT devices growing 18% to 14.4 billion globally">
            <a:extLst>
              <a:ext uri="{FF2B5EF4-FFF2-40B4-BE49-F238E27FC236}">
                <a16:creationId xmlns:a16="http://schemas.microsoft.com/office/drawing/2014/main" id="{C6BA0F1A-A08B-67E6-81F7-EC4DC7B0BE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2065" y="2223466"/>
            <a:ext cx="3639787" cy="19138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8A123BE-984A-72C1-F0CA-8B6941215FFD}"/>
              </a:ext>
            </a:extLst>
          </p:cNvPr>
          <p:cNvSpPr txBox="1"/>
          <p:nvPr/>
        </p:nvSpPr>
        <p:spPr>
          <a:xfrm>
            <a:off x="6539829" y="5758867"/>
            <a:ext cx="5383205" cy="584775"/>
          </a:xfrm>
          <a:prstGeom prst="rect">
            <a:avLst/>
          </a:prstGeom>
          <a:noFill/>
        </p:spPr>
        <p:txBody>
          <a:bodyPr wrap="none" rtlCol="0">
            <a:spAutoFit/>
          </a:bodyPr>
          <a:lstStyle/>
          <a:p>
            <a:r>
              <a:rPr lang="en-US" sz="3200" dirty="0">
                <a:latin typeface="Roboto" panose="02000000000000000000" pitchFamily="2" charset="0"/>
              </a:rPr>
              <a:t>Devices are getting compact</a:t>
            </a:r>
          </a:p>
        </p:txBody>
      </p:sp>
      <p:pic>
        <p:nvPicPr>
          <p:cNvPr id="6156" name="Picture 12" descr="80+ Amazing IoT Statistics (2023-2030)">
            <a:extLst>
              <a:ext uri="{FF2B5EF4-FFF2-40B4-BE49-F238E27FC236}">
                <a16:creationId xmlns:a16="http://schemas.microsoft.com/office/drawing/2014/main" id="{E65684E9-077A-6D16-AC4F-C2CAC52662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472" y="1378429"/>
            <a:ext cx="5510743" cy="4188319"/>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E13C1DE-D0AB-F5FC-CCD9-3ABD9512C0F6}"/>
              </a:ext>
            </a:extLst>
          </p:cNvPr>
          <p:cNvGrpSpPr/>
          <p:nvPr/>
        </p:nvGrpSpPr>
        <p:grpSpPr>
          <a:xfrm>
            <a:off x="6644266" y="1325571"/>
            <a:ext cx="5186622" cy="4294035"/>
            <a:chOff x="6630411" y="1325571"/>
            <a:chExt cx="5186622" cy="4294035"/>
          </a:xfrm>
        </p:grpSpPr>
        <p:pic>
          <p:nvPicPr>
            <p:cNvPr id="4" name="Picture 12" descr="Tiny, stackable, Linux-based IoT module hits Kickstarter">
              <a:extLst>
                <a:ext uri="{FF2B5EF4-FFF2-40B4-BE49-F238E27FC236}">
                  <a16:creationId xmlns:a16="http://schemas.microsoft.com/office/drawing/2014/main" id="{8BC37038-C38F-FDD5-88D0-B4225D2FB6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723" t="6580" r="15756" b="4"/>
            <a:stretch/>
          </p:blipFill>
          <p:spPr bwMode="auto">
            <a:xfrm>
              <a:off x="6630411" y="1325571"/>
              <a:ext cx="1826293" cy="22515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eetle-mounted camera streams insect adventures - BBC News">
              <a:extLst>
                <a:ext uri="{FF2B5EF4-FFF2-40B4-BE49-F238E27FC236}">
                  <a16:creationId xmlns:a16="http://schemas.microsoft.com/office/drawing/2014/main" id="{4E6B4F31-B977-B9A0-4373-CD3F8B7E64A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743" r="16532"/>
            <a:stretch/>
          </p:blipFill>
          <p:spPr bwMode="auto">
            <a:xfrm flipH="1">
              <a:off x="6649144" y="3711723"/>
              <a:ext cx="2568433" cy="19078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Getting started with the STEM drone bundle | Bitcraze">
              <a:extLst>
                <a:ext uri="{FF2B5EF4-FFF2-40B4-BE49-F238E27FC236}">
                  <a16:creationId xmlns:a16="http://schemas.microsoft.com/office/drawing/2014/main" id="{F5CB111F-36C4-D7E4-F794-7EBF1B3B28F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162"/>
            <a:stretch/>
          </p:blipFill>
          <p:spPr bwMode="auto">
            <a:xfrm>
              <a:off x="8636260" y="1325571"/>
              <a:ext cx="3180773" cy="22515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n A Thousand Tiny Swarming Robots Outsmart Nature? | Deep Look - YouTube">
              <a:extLst>
                <a:ext uri="{FF2B5EF4-FFF2-40B4-BE49-F238E27FC236}">
                  <a16:creationId xmlns:a16="http://schemas.microsoft.com/office/drawing/2014/main" id="{374E8D08-B63A-AF2F-52E5-8B54A1DF81A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3116" b="5859"/>
            <a:stretch/>
          </p:blipFill>
          <p:spPr bwMode="auto">
            <a:xfrm>
              <a:off x="9407236" y="3711723"/>
              <a:ext cx="2409797" cy="190788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91F69CA4-E2F8-0646-DED4-A951DD45D41D}"/>
              </a:ext>
            </a:extLst>
          </p:cNvPr>
          <p:cNvSpPr txBox="1"/>
          <p:nvPr/>
        </p:nvSpPr>
        <p:spPr>
          <a:xfrm>
            <a:off x="1249609" y="5758867"/>
            <a:ext cx="4044697" cy="584775"/>
          </a:xfrm>
          <a:prstGeom prst="rect">
            <a:avLst/>
          </a:prstGeom>
          <a:noFill/>
        </p:spPr>
        <p:txBody>
          <a:bodyPr wrap="none" rtlCol="0">
            <a:spAutoFit/>
          </a:bodyPr>
          <a:lstStyle/>
          <a:p>
            <a:r>
              <a:rPr lang="en-US" sz="3200" dirty="0">
                <a:latin typeface="Roboto" panose="02000000000000000000" pitchFamily="2" charset="0"/>
              </a:rPr>
              <a:t>20 Billion IoT devices</a:t>
            </a:r>
          </a:p>
        </p:txBody>
      </p:sp>
    </p:spTree>
    <p:extLst>
      <p:ext uri="{BB962C8B-B14F-4D97-AF65-F5344CB8AC3E}">
        <p14:creationId xmlns:p14="http://schemas.microsoft.com/office/powerpoint/2010/main" val="27066750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961D30-6C0A-A64B-7D1F-310D410C0ED7}"/>
              </a:ext>
            </a:extLst>
          </p:cNvPr>
          <p:cNvSpPr txBox="1"/>
          <p:nvPr/>
        </p:nvSpPr>
        <p:spPr>
          <a:xfrm>
            <a:off x="529766" y="1172161"/>
            <a:ext cx="8941871" cy="1384995"/>
          </a:xfrm>
          <a:prstGeom prst="rect">
            <a:avLst/>
          </a:prstGeom>
          <a:noFill/>
        </p:spPr>
        <p:txBody>
          <a:bodyPr wrap="none" rtlCol="0">
            <a:spAutoFit/>
          </a:bodyPr>
          <a:lstStyle/>
          <a:p>
            <a:r>
              <a:rPr lang="en-US" sz="2800" b="1" dirty="0">
                <a:latin typeface="Roboto" panose="02000000000000000000" pitchFamily="2" charset="0"/>
              </a:rPr>
              <a:t>Performance: File Write Detection</a:t>
            </a:r>
          </a:p>
          <a:p>
            <a:pPr marL="457200" indent="-457200">
              <a:buFontTx/>
              <a:buChar char="-"/>
            </a:pPr>
            <a:r>
              <a:rPr lang="en-US" sz="2800" dirty="0">
                <a:latin typeface="Roboto" panose="02000000000000000000" pitchFamily="2" charset="0"/>
              </a:rPr>
              <a:t>We perform file writes for sizes from 25KB - 1000KB</a:t>
            </a:r>
          </a:p>
          <a:p>
            <a:pPr marL="457200" indent="-457200">
              <a:buFontTx/>
              <a:buChar char="-"/>
            </a:pPr>
            <a:r>
              <a:rPr lang="en-US" sz="2800" dirty="0">
                <a:latin typeface="Roboto" panose="02000000000000000000" pitchFamily="2" charset="0"/>
              </a:rPr>
              <a:t>Larger file sizes (&gt;300KB) are easier to detect</a:t>
            </a:r>
          </a:p>
        </p:txBody>
      </p:sp>
      <p:sp>
        <p:nvSpPr>
          <p:cNvPr id="15" name="Rectangle 14">
            <a:extLst>
              <a:ext uri="{FF2B5EF4-FFF2-40B4-BE49-F238E27FC236}">
                <a16:creationId xmlns:a16="http://schemas.microsoft.com/office/drawing/2014/main" id="{B015A215-851B-E595-0B9B-56B2D445D5A8}"/>
              </a:ext>
            </a:extLst>
          </p:cNvPr>
          <p:cNvSpPr/>
          <p:nvPr/>
        </p:nvSpPr>
        <p:spPr>
          <a:xfrm>
            <a:off x="0" y="-3536"/>
            <a:ext cx="12192000" cy="97746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Roboto" panose="02000000000000000000" pitchFamily="2" charset="0"/>
              </a:rPr>
              <a:t>Evaluation</a:t>
            </a:r>
          </a:p>
        </p:txBody>
      </p:sp>
    </p:spTree>
    <p:extLst>
      <p:ext uri="{BB962C8B-B14F-4D97-AF65-F5344CB8AC3E}">
        <p14:creationId xmlns:p14="http://schemas.microsoft.com/office/powerpoint/2010/main" val="2666470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E84988-C102-B3D5-6E58-70B6E88A8D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032" y="3553339"/>
            <a:ext cx="3629927" cy="2440135"/>
          </a:xfrm>
          <a:prstGeom prst="rect">
            <a:avLst/>
          </a:prstGeom>
        </p:spPr>
      </p:pic>
      <p:pic>
        <p:nvPicPr>
          <p:cNvPr id="6" name="Picture 5">
            <a:extLst>
              <a:ext uri="{FF2B5EF4-FFF2-40B4-BE49-F238E27FC236}">
                <a16:creationId xmlns:a16="http://schemas.microsoft.com/office/drawing/2014/main" id="{202F714B-B0FE-DB87-5EB7-23E12A963B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1036" y="3551497"/>
            <a:ext cx="3629927" cy="2443819"/>
          </a:xfrm>
          <a:prstGeom prst="rect">
            <a:avLst/>
          </a:prstGeom>
        </p:spPr>
      </p:pic>
      <p:pic>
        <p:nvPicPr>
          <p:cNvPr id="8" name="Picture 7">
            <a:extLst>
              <a:ext uri="{FF2B5EF4-FFF2-40B4-BE49-F238E27FC236}">
                <a16:creationId xmlns:a16="http://schemas.microsoft.com/office/drawing/2014/main" id="{00798F26-F864-EFB4-EDD7-6D0D2E764E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4040" y="3591813"/>
            <a:ext cx="3629926" cy="2363186"/>
          </a:xfrm>
          <a:prstGeom prst="rect">
            <a:avLst/>
          </a:prstGeom>
        </p:spPr>
      </p:pic>
      <p:sp>
        <p:nvSpPr>
          <p:cNvPr id="5" name="TextBox 4">
            <a:extLst>
              <a:ext uri="{FF2B5EF4-FFF2-40B4-BE49-F238E27FC236}">
                <a16:creationId xmlns:a16="http://schemas.microsoft.com/office/drawing/2014/main" id="{B8380741-5D3B-473D-2833-E2C732E20596}"/>
              </a:ext>
            </a:extLst>
          </p:cNvPr>
          <p:cNvSpPr txBox="1"/>
          <p:nvPr/>
        </p:nvSpPr>
        <p:spPr>
          <a:xfrm>
            <a:off x="1554475" y="5995142"/>
            <a:ext cx="1457450" cy="461665"/>
          </a:xfrm>
          <a:prstGeom prst="rect">
            <a:avLst/>
          </a:prstGeom>
          <a:noFill/>
        </p:spPr>
        <p:txBody>
          <a:bodyPr wrap="none" rtlCol="0">
            <a:spAutoFit/>
          </a:bodyPr>
          <a:lstStyle/>
          <a:p>
            <a:pPr algn="ctr"/>
            <a:r>
              <a:rPr lang="en-US" sz="2400" dirty="0">
                <a:latin typeface="Roboto" panose="02000000000000000000" pitchFamily="2" charset="0"/>
              </a:rPr>
              <a:t>Accuracy</a:t>
            </a:r>
          </a:p>
        </p:txBody>
      </p:sp>
      <p:sp>
        <p:nvSpPr>
          <p:cNvPr id="7" name="TextBox 6">
            <a:extLst>
              <a:ext uri="{FF2B5EF4-FFF2-40B4-BE49-F238E27FC236}">
                <a16:creationId xmlns:a16="http://schemas.microsoft.com/office/drawing/2014/main" id="{E7039BE5-8064-884D-24F7-AF08E6D2161F}"/>
              </a:ext>
            </a:extLst>
          </p:cNvPr>
          <p:cNvSpPr txBox="1"/>
          <p:nvPr/>
        </p:nvSpPr>
        <p:spPr>
          <a:xfrm>
            <a:off x="5501280" y="5995142"/>
            <a:ext cx="1463862" cy="461665"/>
          </a:xfrm>
          <a:prstGeom prst="rect">
            <a:avLst/>
          </a:prstGeom>
          <a:noFill/>
        </p:spPr>
        <p:txBody>
          <a:bodyPr wrap="none" rtlCol="0">
            <a:spAutoFit/>
          </a:bodyPr>
          <a:lstStyle/>
          <a:p>
            <a:pPr algn="ctr"/>
            <a:r>
              <a:rPr lang="en-US" sz="2400" dirty="0">
                <a:latin typeface="Roboto" panose="02000000000000000000" pitchFamily="2" charset="0"/>
              </a:rPr>
              <a:t>Precision</a:t>
            </a:r>
          </a:p>
        </p:txBody>
      </p:sp>
      <p:sp>
        <p:nvSpPr>
          <p:cNvPr id="9" name="TextBox 8">
            <a:extLst>
              <a:ext uri="{FF2B5EF4-FFF2-40B4-BE49-F238E27FC236}">
                <a16:creationId xmlns:a16="http://schemas.microsoft.com/office/drawing/2014/main" id="{2F9C19D0-25D7-12C1-4280-29A26C23A36A}"/>
              </a:ext>
            </a:extLst>
          </p:cNvPr>
          <p:cNvSpPr txBox="1"/>
          <p:nvPr/>
        </p:nvSpPr>
        <p:spPr>
          <a:xfrm>
            <a:off x="9583878" y="5995142"/>
            <a:ext cx="1016625" cy="461665"/>
          </a:xfrm>
          <a:prstGeom prst="rect">
            <a:avLst/>
          </a:prstGeom>
          <a:noFill/>
        </p:spPr>
        <p:txBody>
          <a:bodyPr wrap="none" rtlCol="0">
            <a:spAutoFit/>
          </a:bodyPr>
          <a:lstStyle/>
          <a:p>
            <a:pPr algn="ctr"/>
            <a:r>
              <a:rPr lang="en-US" sz="2400" dirty="0">
                <a:latin typeface="Roboto" panose="02000000000000000000" pitchFamily="2" charset="0"/>
              </a:rPr>
              <a:t>Recall</a:t>
            </a:r>
          </a:p>
        </p:txBody>
      </p:sp>
      <p:sp>
        <p:nvSpPr>
          <p:cNvPr id="15" name="Rectangle 14">
            <a:extLst>
              <a:ext uri="{FF2B5EF4-FFF2-40B4-BE49-F238E27FC236}">
                <a16:creationId xmlns:a16="http://schemas.microsoft.com/office/drawing/2014/main" id="{B015A215-851B-E595-0B9B-56B2D445D5A8}"/>
              </a:ext>
            </a:extLst>
          </p:cNvPr>
          <p:cNvSpPr/>
          <p:nvPr/>
        </p:nvSpPr>
        <p:spPr>
          <a:xfrm>
            <a:off x="0" y="-3536"/>
            <a:ext cx="12192000" cy="97746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Roboto" panose="02000000000000000000" pitchFamily="2" charset="0"/>
              </a:rPr>
              <a:t>Evaluation</a:t>
            </a:r>
          </a:p>
        </p:txBody>
      </p:sp>
      <p:sp>
        <p:nvSpPr>
          <p:cNvPr id="10" name="TextBox 9">
            <a:extLst>
              <a:ext uri="{FF2B5EF4-FFF2-40B4-BE49-F238E27FC236}">
                <a16:creationId xmlns:a16="http://schemas.microsoft.com/office/drawing/2014/main" id="{AFA99D7F-0C4A-986A-5206-F21B06E7F366}"/>
              </a:ext>
            </a:extLst>
          </p:cNvPr>
          <p:cNvSpPr txBox="1"/>
          <p:nvPr/>
        </p:nvSpPr>
        <p:spPr>
          <a:xfrm>
            <a:off x="529766" y="1172161"/>
            <a:ext cx="8941871" cy="1384995"/>
          </a:xfrm>
          <a:prstGeom prst="rect">
            <a:avLst/>
          </a:prstGeom>
          <a:noFill/>
        </p:spPr>
        <p:txBody>
          <a:bodyPr wrap="none" rtlCol="0">
            <a:spAutoFit/>
          </a:bodyPr>
          <a:lstStyle/>
          <a:p>
            <a:r>
              <a:rPr lang="en-US" sz="2800" b="1" dirty="0">
                <a:latin typeface="Roboto" panose="02000000000000000000" pitchFamily="2" charset="0"/>
              </a:rPr>
              <a:t>Performance: File Write Detection</a:t>
            </a:r>
          </a:p>
          <a:p>
            <a:pPr marL="457200" indent="-457200">
              <a:buFontTx/>
              <a:buChar char="-"/>
            </a:pPr>
            <a:r>
              <a:rPr lang="en-US" sz="2800" dirty="0">
                <a:latin typeface="Roboto" panose="02000000000000000000" pitchFamily="2" charset="0"/>
              </a:rPr>
              <a:t>We perform file writes for sizes from 25KB - 1000KB</a:t>
            </a:r>
          </a:p>
          <a:p>
            <a:pPr marL="457200" indent="-457200">
              <a:buFontTx/>
              <a:buChar char="-"/>
            </a:pPr>
            <a:r>
              <a:rPr lang="en-US" sz="2800" dirty="0">
                <a:latin typeface="Roboto" panose="02000000000000000000" pitchFamily="2" charset="0"/>
              </a:rPr>
              <a:t>Larger file sizes (&gt;300KB) are easier to detect</a:t>
            </a:r>
          </a:p>
        </p:txBody>
      </p:sp>
    </p:spTree>
    <p:extLst>
      <p:ext uri="{BB962C8B-B14F-4D97-AF65-F5344CB8AC3E}">
        <p14:creationId xmlns:p14="http://schemas.microsoft.com/office/powerpoint/2010/main" val="15958689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961D30-6C0A-A64B-7D1F-310D410C0ED7}"/>
              </a:ext>
            </a:extLst>
          </p:cNvPr>
          <p:cNvSpPr txBox="1"/>
          <p:nvPr/>
        </p:nvSpPr>
        <p:spPr>
          <a:xfrm>
            <a:off x="529766" y="1172161"/>
            <a:ext cx="5505033" cy="523220"/>
          </a:xfrm>
          <a:prstGeom prst="rect">
            <a:avLst/>
          </a:prstGeom>
          <a:noFill/>
        </p:spPr>
        <p:txBody>
          <a:bodyPr wrap="none" rtlCol="0">
            <a:spAutoFit/>
          </a:bodyPr>
          <a:lstStyle/>
          <a:p>
            <a:r>
              <a:rPr lang="en-US" sz="2800" b="1" dirty="0">
                <a:latin typeface="Roboto" panose="02000000000000000000" pitchFamily="2" charset="0"/>
              </a:rPr>
              <a:t>Performance: Malware Detection</a:t>
            </a:r>
          </a:p>
        </p:txBody>
      </p:sp>
      <p:sp>
        <p:nvSpPr>
          <p:cNvPr id="5" name="Rectangle 4">
            <a:extLst>
              <a:ext uri="{FF2B5EF4-FFF2-40B4-BE49-F238E27FC236}">
                <a16:creationId xmlns:a16="http://schemas.microsoft.com/office/drawing/2014/main" id="{A5B82AB0-3245-0BE3-8193-A2F5E08614ED}"/>
              </a:ext>
            </a:extLst>
          </p:cNvPr>
          <p:cNvSpPr/>
          <p:nvPr/>
        </p:nvSpPr>
        <p:spPr>
          <a:xfrm>
            <a:off x="0" y="-3536"/>
            <a:ext cx="12192000" cy="97746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Roboto" panose="02000000000000000000" pitchFamily="2" charset="0"/>
              </a:rPr>
              <a:t>Evaluation</a:t>
            </a:r>
          </a:p>
        </p:txBody>
      </p:sp>
      <p:sp>
        <p:nvSpPr>
          <p:cNvPr id="6" name="TextBox 5">
            <a:extLst>
              <a:ext uri="{FF2B5EF4-FFF2-40B4-BE49-F238E27FC236}">
                <a16:creationId xmlns:a16="http://schemas.microsoft.com/office/drawing/2014/main" id="{15998F66-A0BA-BD16-0ADC-8220F680B522}"/>
              </a:ext>
            </a:extLst>
          </p:cNvPr>
          <p:cNvSpPr txBox="1"/>
          <p:nvPr/>
        </p:nvSpPr>
        <p:spPr>
          <a:xfrm>
            <a:off x="529766" y="2469550"/>
            <a:ext cx="5024367" cy="2677656"/>
          </a:xfrm>
          <a:prstGeom prst="rect">
            <a:avLst/>
          </a:prstGeom>
          <a:noFill/>
        </p:spPr>
        <p:txBody>
          <a:bodyPr wrap="square" rtlCol="0">
            <a:spAutoFit/>
          </a:bodyPr>
          <a:lstStyle/>
          <a:p>
            <a:pPr marL="342900" indent="-342900">
              <a:buFontTx/>
              <a:buChar char="-"/>
            </a:pPr>
            <a:r>
              <a:rPr lang="en-US" sz="2400" dirty="0">
                <a:latin typeface="Roboto" panose="02000000000000000000" pitchFamily="2" charset="0"/>
                <a:ea typeface="Roboto" panose="02000000000000000000" pitchFamily="2" charset="0"/>
              </a:rPr>
              <a:t>Successful detection -&gt; Alert raised within 1 minute of malware execution.</a:t>
            </a:r>
          </a:p>
          <a:p>
            <a:pPr marL="342900" indent="-342900">
              <a:buFontTx/>
              <a:buChar char="-"/>
            </a:pPr>
            <a:endParaRPr lang="en-US" sz="2400" dirty="0">
              <a:latin typeface="Roboto" panose="02000000000000000000" pitchFamily="2" charset="0"/>
              <a:ea typeface="Roboto" panose="02000000000000000000" pitchFamily="2" charset="0"/>
            </a:endParaRPr>
          </a:p>
          <a:p>
            <a:pPr marL="342900" indent="-342900">
              <a:buFontTx/>
              <a:buChar char="-"/>
            </a:pPr>
            <a:r>
              <a:rPr lang="en-US" sz="2400" dirty="0">
                <a:latin typeface="Roboto" panose="02000000000000000000" pitchFamily="2" charset="0"/>
                <a:ea typeface="Roboto" panose="02000000000000000000" pitchFamily="2" charset="0"/>
              </a:rPr>
              <a:t>We run each of the malware routines on 3 applications and 4 malware actions.</a:t>
            </a:r>
          </a:p>
        </p:txBody>
      </p:sp>
      <p:pic>
        <p:nvPicPr>
          <p:cNvPr id="7" name="Picture 6">
            <a:extLst>
              <a:ext uri="{FF2B5EF4-FFF2-40B4-BE49-F238E27FC236}">
                <a16:creationId xmlns:a16="http://schemas.microsoft.com/office/drawing/2014/main" id="{6A729E6C-64AA-2C2E-0F80-CD6F1F8B91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172161"/>
            <a:ext cx="5704379" cy="5594790"/>
          </a:xfrm>
          <a:prstGeom prst="rect">
            <a:avLst/>
          </a:prstGeom>
        </p:spPr>
      </p:pic>
    </p:spTree>
    <p:extLst>
      <p:ext uri="{BB962C8B-B14F-4D97-AF65-F5344CB8AC3E}">
        <p14:creationId xmlns:p14="http://schemas.microsoft.com/office/powerpoint/2010/main" val="37538734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5F7EED-89F4-B180-371C-8A6DC6E4E63F}"/>
              </a:ext>
            </a:extLst>
          </p:cNvPr>
          <p:cNvSpPr txBox="1"/>
          <p:nvPr/>
        </p:nvSpPr>
        <p:spPr>
          <a:xfrm>
            <a:off x="879306" y="4527225"/>
            <a:ext cx="4496744" cy="461665"/>
          </a:xfrm>
          <a:prstGeom prst="rect">
            <a:avLst/>
          </a:prstGeom>
          <a:noFill/>
        </p:spPr>
        <p:txBody>
          <a:bodyPr wrap="none" rtlCol="0">
            <a:spAutoFit/>
          </a:bodyPr>
          <a:lstStyle/>
          <a:p>
            <a:r>
              <a:rPr lang="en-US" sz="2400" dirty="0">
                <a:latin typeface="Roboto" panose="02000000000000000000" pitchFamily="2" charset="0"/>
              </a:rPr>
              <a:t>Reverse engineering operations</a:t>
            </a:r>
          </a:p>
        </p:txBody>
      </p:sp>
      <p:grpSp>
        <p:nvGrpSpPr>
          <p:cNvPr id="3" name="Group 2">
            <a:extLst>
              <a:ext uri="{FF2B5EF4-FFF2-40B4-BE49-F238E27FC236}">
                <a16:creationId xmlns:a16="http://schemas.microsoft.com/office/drawing/2014/main" id="{DEB5B888-B43D-9889-E95F-CF4F248321F6}"/>
              </a:ext>
            </a:extLst>
          </p:cNvPr>
          <p:cNvGrpSpPr/>
          <p:nvPr/>
        </p:nvGrpSpPr>
        <p:grpSpPr>
          <a:xfrm>
            <a:off x="451650" y="2175348"/>
            <a:ext cx="5220603" cy="2080850"/>
            <a:chOff x="875397" y="2835355"/>
            <a:chExt cx="4169289" cy="1478726"/>
          </a:xfrm>
        </p:grpSpPr>
        <p:pic>
          <p:nvPicPr>
            <p:cNvPr id="18438" name="Picture 6" descr="Infrared cameras for use in electronics | InfraTec">
              <a:extLst>
                <a:ext uri="{FF2B5EF4-FFF2-40B4-BE49-F238E27FC236}">
                  <a16:creationId xmlns:a16="http://schemas.microsoft.com/office/drawing/2014/main" id="{554AE20A-EE8E-F17F-6730-E99DF9E0F6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397" y="2835356"/>
              <a:ext cx="2137135" cy="1478725"/>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What Is a Programming Language?">
              <a:extLst>
                <a:ext uri="{FF2B5EF4-FFF2-40B4-BE49-F238E27FC236}">
                  <a16:creationId xmlns:a16="http://schemas.microsoft.com/office/drawing/2014/main" id="{B49CC265-2094-6B4E-BF04-41AF460837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422" r="14717"/>
            <a:stretch/>
          </p:blipFill>
          <p:spPr bwMode="auto">
            <a:xfrm>
              <a:off x="3105841" y="2835355"/>
              <a:ext cx="1938845" cy="1478725"/>
            </a:xfrm>
            <a:prstGeom prst="rect">
              <a:avLst/>
            </a:prstGeom>
            <a:noFill/>
            <a:extLst>
              <a:ext uri="{909E8E84-426E-40DD-AFC4-6F175D3DCCD1}">
                <a14:hiddenFill xmlns:a14="http://schemas.microsoft.com/office/drawing/2010/main">
                  <a:solidFill>
                    <a:srgbClr val="FFFFFF"/>
                  </a:solidFill>
                </a14:hiddenFill>
              </a:ext>
            </a:extLst>
          </p:spPr>
        </p:pic>
      </p:grpSp>
      <p:pic>
        <p:nvPicPr>
          <p:cNvPr id="18444" name="Picture 12" descr="SysGauge is a comprehensive PC performance monitor | BetaNews">
            <a:extLst>
              <a:ext uri="{FF2B5EF4-FFF2-40B4-BE49-F238E27FC236}">
                <a16:creationId xmlns:a16="http://schemas.microsoft.com/office/drawing/2014/main" id="{A21AFCD3-C41C-BFB6-1307-26D0BABBCB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1856" y="2077716"/>
            <a:ext cx="2897785" cy="227611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C624BC4-7A49-3D4E-E026-E2314FB753DB}"/>
              </a:ext>
            </a:extLst>
          </p:cNvPr>
          <p:cNvSpPr txBox="1"/>
          <p:nvPr/>
        </p:nvSpPr>
        <p:spPr>
          <a:xfrm>
            <a:off x="7302795" y="4527225"/>
            <a:ext cx="3915905" cy="830997"/>
          </a:xfrm>
          <a:prstGeom prst="rect">
            <a:avLst/>
          </a:prstGeom>
          <a:noFill/>
        </p:spPr>
        <p:txBody>
          <a:bodyPr wrap="square" rtlCol="0">
            <a:spAutoFit/>
          </a:bodyPr>
          <a:lstStyle/>
          <a:p>
            <a:pPr algn="ctr"/>
            <a:r>
              <a:rPr lang="en-US" sz="2400" dirty="0">
                <a:latin typeface="Roboto" panose="02000000000000000000" pitchFamily="2" charset="0"/>
              </a:rPr>
              <a:t>Performance optimization and debugging</a:t>
            </a:r>
          </a:p>
        </p:txBody>
      </p:sp>
      <p:sp>
        <p:nvSpPr>
          <p:cNvPr id="2" name="Rectangle 1">
            <a:extLst>
              <a:ext uri="{FF2B5EF4-FFF2-40B4-BE49-F238E27FC236}">
                <a16:creationId xmlns:a16="http://schemas.microsoft.com/office/drawing/2014/main" id="{18DF7242-8914-3A3D-D5D8-FA92A45F2AE3}"/>
              </a:ext>
            </a:extLst>
          </p:cNvPr>
          <p:cNvSpPr/>
          <p:nvPr/>
        </p:nvSpPr>
        <p:spPr>
          <a:xfrm>
            <a:off x="0" y="-3536"/>
            <a:ext cx="12192000" cy="97746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Roboto" panose="02000000000000000000" pitchFamily="2" charset="0"/>
              </a:rPr>
              <a:t>Applications beyond security</a:t>
            </a:r>
          </a:p>
        </p:txBody>
      </p:sp>
    </p:spTree>
    <p:extLst>
      <p:ext uri="{BB962C8B-B14F-4D97-AF65-F5344CB8AC3E}">
        <p14:creationId xmlns:p14="http://schemas.microsoft.com/office/powerpoint/2010/main" val="30364646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Yonsei University - Short Term Programs">
            <a:extLst>
              <a:ext uri="{FF2B5EF4-FFF2-40B4-BE49-F238E27FC236}">
                <a16:creationId xmlns:a16="http://schemas.microsoft.com/office/drawing/2014/main" id="{F90B1777-3ACF-E3A9-D3CB-8A08F07BE8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203"/>
          <a:stretch/>
        </p:blipFill>
        <p:spPr bwMode="auto">
          <a:xfrm>
            <a:off x="103969" y="5763491"/>
            <a:ext cx="2355274" cy="10945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University of Maryland Primary logo">
            <a:extLst>
              <a:ext uri="{FF2B5EF4-FFF2-40B4-BE49-F238E27FC236}">
                <a16:creationId xmlns:a16="http://schemas.microsoft.com/office/drawing/2014/main" id="{2A4578E7-9F87-128C-8AF9-F5013E0B12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1594" y="5806634"/>
            <a:ext cx="3150406" cy="1051366"/>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iCoSMoS">
            <a:extLst>
              <a:ext uri="{FF2B5EF4-FFF2-40B4-BE49-F238E27FC236}">
                <a16:creationId xmlns:a16="http://schemas.microsoft.com/office/drawing/2014/main" id="{B02FA76E-ECEE-66DE-8EBE-A00A72B6BB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3048" y="6055643"/>
            <a:ext cx="2355274" cy="65305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76F027A-D5A4-D84E-004F-9C6509B977F9}"/>
              </a:ext>
            </a:extLst>
          </p:cNvPr>
          <p:cNvSpPr/>
          <p:nvPr/>
        </p:nvSpPr>
        <p:spPr>
          <a:xfrm>
            <a:off x="0" y="3928625"/>
            <a:ext cx="12192000" cy="97746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Roboto" panose="02000000000000000000" pitchFamily="2" charset="0"/>
              </a:rPr>
              <a:t>Thank you</a:t>
            </a:r>
          </a:p>
        </p:txBody>
      </p:sp>
      <p:sp>
        <p:nvSpPr>
          <p:cNvPr id="4" name="TextBox 3">
            <a:extLst>
              <a:ext uri="{FF2B5EF4-FFF2-40B4-BE49-F238E27FC236}">
                <a16:creationId xmlns:a16="http://schemas.microsoft.com/office/drawing/2014/main" id="{C56BB14E-A715-4523-F854-23D9EB8C1098}"/>
              </a:ext>
            </a:extLst>
          </p:cNvPr>
          <p:cNvSpPr txBox="1"/>
          <p:nvPr/>
        </p:nvSpPr>
        <p:spPr>
          <a:xfrm>
            <a:off x="379530" y="1455630"/>
            <a:ext cx="11432938" cy="1446550"/>
          </a:xfrm>
          <a:prstGeom prst="rect">
            <a:avLst/>
          </a:prstGeom>
          <a:noFill/>
        </p:spPr>
        <p:txBody>
          <a:bodyPr wrap="none" rtlCol="0">
            <a:spAutoFit/>
          </a:bodyPr>
          <a:lstStyle/>
          <a:p>
            <a:pPr algn="ctr"/>
            <a:r>
              <a:rPr lang="en-US" sz="4400" b="1" dirty="0">
                <a:solidFill>
                  <a:schemeClr val="tx1">
                    <a:lumMod val="65000"/>
                    <a:lumOff val="35000"/>
                  </a:schemeClr>
                </a:solidFill>
                <a:latin typeface="Roboto" panose="02000000000000000000" pitchFamily="2" charset="0"/>
                <a:ea typeface="Roboto" panose="02000000000000000000" pitchFamily="2" charset="0"/>
              </a:rPr>
              <a:t>ThermWare: Towards Side-Channel Defense</a:t>
            </a:r>
          </a:p>
          <a:p>
            <a:pPr algn="ctr"/>
            <a:r>
              <a:rPr lang="en-US" sz="4400" b="1" dirty="0">
                <a:solidFill>
                  <a:schemeClr val="tx1">
                    <a:lumMod val="65000"/>
                    <a:lumOff val="35000"/>
                  </a:schemeClr>
                </a:solidFill>
                <a:latin typeface="Roboto" panose="02000000000000000000" pitchFamily="2" charset="0"/>
                <a:ea typeface="Roboto" panose="02000000000000000000" pitchFamily="2" charset="0"/>
              </a:rPr>
              <a:t>for Tiny IoT Devices</a:t>
            </a:r>
          </a:p>
        </p:txBody>
      </p:sp>
    </p:spTree>
    <p:extLst>
      <p:ext uri="{BB962C8B-B14F-4D97-AF65-F5344CB8AC3E}">
        <p14:creationId xmlns:p14="http://schemas.microsoft.com/office/powerpoint/2010/main" val="33042894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6791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BF9FAB-44C7-ABEC-630B-BF9A0760DE63}"/>
              </a:ext>
            </a:extLst>
          </p:cNvPr>
          <p:cNvPicPr>
            <a:picLocks noChangeAspect="1"/>
          </p:cNvPicPr>
          <p:nvPr/>
        </p:nvPicPr>
        <p:blipFill rotWithShape="1">
          <a:blip r:embed="rId3">
            <a:extLst>
              <a:ext uri="{28A0092B-C50C-407E-A947-70E740481C1C}">
                <a14:useLocalDpi xmlns:a14="http://schemas.microsoft.com/office/drawing/2010/main" val="0"/>
              </a:ext>
            </a:extLst>
          </a:blip>
          <a:srcRect t="43230" r="62060"/>
          <a:stretch/>
        </p:blipFill>
        <p:spPr>
          <a:xfrm>
            <a:off x="7645047" y="3225478"/>
            <a:ext cx="4170437" cy="3096336"/>
          </a:xfrm>
          <a:prstGeom prst="rect">
            <a:avLst/>
          </a:prstGeom>
        </p:spPr>
      </p:pic>
      <p:sp>
        <p:nvSpPr>
          <p:cNvPr id="4" name="Rectangle 3">
            <a:extLst>
              <a:ext uri="{FF2B5EF4-FFF2-40B4-BE49-F238E27FC236}">
                <a16:creationId xmlns:a16="http://schemas.microsoft.com/office/drawing/2014/main" id="{B3E55D3F-9ABF-1429-F4E3-F0D705DDAD5D}"/>
              </a:ext>
            </a:extLst>
          </p:cNvPr>
          <p:cNvSpPr/>
          <p:nvPr/>
        </p:nvSpPr>
        <p:spPr>
          <a:xfrm>
            <a:off x="0" y="0"/>
            <a:ext cx="12192000" cy="97746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Roboto" panose="02000000000000000000" pitchFamily="2" charset="0"/>
                <a:ea typeface="Roboto" panose="02000000000000000000" pitchFamily="2" charset="0"/>
              </a:rPr>
              <a:t>ThermWare: </a:t>
            </a:r>
            <a:r>
              <a:rPr lang="en-US" sz="4000" dirty="0">
                <a:solidFill>
                  <a:schemeClr val="accent4">
                    <a:lumMod val="60000"/>
                    <a:lumOff val="40000"/>
                  </a:schemeClr>
                </a:solidFill>
                <a:latin typeface="Roboto" panose="02000000000000000000" pitchFamily="2" charset="0"/>
                <a:ea typeface="Roboto" panose="02000000000000000000" pitchFamily="2" charset="0"/>
              </a:rPr>
              <a:t>Thermal Side-channel </a:t>
            </a:r>
            <a:r>
              <a:rPr lang="en-US" sz="4000" dirty="0">
                <a:latin typeface="Roboto" panose="02000000000000000000" pitchFamily="2" charset="0"/>
                <a:ea typeface="Roboto" panose="02000000000000000000" pitchFamily="2" charset="0"/>
              </a:rPr>
              <a:t>Defense</a:t>
            </a:r>
          </a:p>
        </p:txBody>
      </p:sp>
      <p:pic>
        <p:nvPicPr>
          <p:cNvPr id="3" name="Picture 2">
            <a:extLst>
              <a:ext uri="{FF2B5EF4-FFF2-40B4-BE49-F238E27FC236}">
                <a16:creationId xmlns:a16="http://schemas.microsoft.com/office/drawing/2014/main" id="{18B0A02D-D64D-A8AE-1F7E-6BAC6CCB0A0C}"/>
              </a:ext>
            </a:extLst>
          </p:cNvPr>
          <p:cNvPicPr>
            <a:picLocks noChangeAspect="1"/>
          </p:cNvPicPr>
          <p:nvPr/>
        </p:nvPicPr>
        <p:blipFill rotWithShape="1">
          <a:blip r:embed="rId4">
            <a:extLst>
              <a:ext uri="{28A0092B-C50C-407E-A947-70E740481C1C}">
                <a14:useLocalDpi xmlns:a14="http://schemas.microsoft.com/office/drawing/2010/main" val="0"/>
              </a:ext>
            </a:extLst>
          </a:blip>
          <a:srcRect l="2155" t="14110" r="67455" b="55699"/>
          <a:stretch/>
        </p:blipFill>
        <p:spPr>
          <a:xfrm>
            <a:off x="7892260" y="1576747"/>
            <a:ext cx="3344693" cy="1648731"/>
          </a:xfrm>
          <a:prstGeom prst="rect">
            <a:avLst/>
          </a:prstGeom>
        </p:spPr>
      </p:pic>
      <p:pic>
        <p:nvPicPr>
          <p:cNvPr id="3074" name="Picture 2" descr="Social Media Marketing &amp; Memes: The Dos and Don'ts – Film Daily">
            <a:extLst>
              <a:ext uri="{FF2B5EF4-FFF2-40B4-BE49-F238E27FC236}">
                <a16:creationId xmlns:a16="http://schemas.microsoft.com/office/drawing/2014/main" id="{4D589CBB-8759-00FA-05CE-D98DD348FA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920" y="1274499"/>
            <a:ext cx="5928226" cy="484632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ermal Cameras - MCPL">
            <a:extLst>
              <a:ext uri="{FF2B5EF4-FFF2-40B4-BE49-F238E27FC236}">
                <a16:creationId xmlns:a16="http://schemas.microsoft.com/office/drawing/2014/main" id="{CB0D2206-8CC6-E543-B211-DC74B266D1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9004" y="4117198"/>
            <a:ext cx="3025033" cy="173695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dding A Debugger To A Teensy 3.5/3.6 | Hackaday">
            <a:extLst>
              <a:ext uri="{FF2B5EF4-FFF2-40B4-BE49-F238E27FC236}">
                <a16:creationId xmlns:a16="http://schemas.microsoft.com/office/drawing/2014/main" id="{55707C47-E564-A4B9-6907-140F6B7F6E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42781" y="1848154"/>
            <a:ext cx="3021256" cy="173695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4850728-2CA7-0184-2D60-D09AB373E6DF}"/>
              </a:ext>
            </a:extLst>
          </p:cNvPr>
          <p:cNvSpPr txBox="1"/>
          <p:nvPr/>
        </p:nvSpPr>
        <p:spPr>
          <a:xfrm>
            <a:off x="4254855" y="3747866"/>
            <a:ext cx="1495922" cy="369332"/>
          </a:xfrm>
          <a:prstGeom prst="rect">
            <a:avLst/>
          </a:prstGeom>
          <a:noFill/>
        </p:spPr>
        <p:txBody>
          <a:bodyPr wrap="none" rtlCol="0">
            <a:spAutoFit/>
          </a:bodyPr>
          <a:lstStyle/>
          <a:p>
            <a:r>
              <a:rPr lang="en-US" dirty="0">
                <a:latin typeface="Roboto" panose="02000000000000000000" pitchFamily="2" charset="0"/>
                <a:ea typeface="Roboto" panose="02000000000000000000" pitchFamily="2" charset="0"/>
              </a:rPr>
              <a:t>Side-channel</a:t>
            </a:r>
          </a:p>
        </p:txBody>
      </p:sp>
      <p:sp>
        <p:nvSpPr>
          <p:cNvPr id="10" name="TextBox 9">
            <a:extLst>
              <a:ext uri="{FF2B5EF4-FFF2-40B4-BE49-F238E27FC236}">
                <a16:creationId xmlns:a16="http://schemas.microsoft.com/office/drawing/2014/main" id="{D4493DD7-C917-B408-F86B-FB3CFA254C1F}"/>
              </a:ext>
            </a:extLst>
          </p:cNvPr>
          <p:cNvSpPr txBox="1"/>
          <p:nvPr/>
        </p:nvSpPr>
        <p:spPr>
          <a:xfrm>
            <a:off x="4572955" y="1478822"/>
            <a:ext cx="776175" cy="369332"/>
          </a:xfrm>
          <a:prstGeom prst="rect">
            <a:avLst/>
          </a:prstGeom>
          <a:noFill/>
        </p:spPr>
        <p:txBody>
          <a:bodyPr wrap="none" rtlCol="0">
            <a:spAutoFit/>
          </a:bodyPr>
          <a:lstStyle/>
          <a:p>
            <a:r>
              <a:rPr lang="en-US" dirty="0">
                <a:latin typeface="Roboto" panose="02000000000000000000" pitchFamily="2" charset="0"/>
                <a:ea typeface="Roboto" panose="02000000000000000000" pitchFamily="2" charset="0"/>
              </a:rPr>
              <a:t>Wired</a:t>
            </a:r>
          </a:p>
        </p:txBody>
      </p:sp>
      <p:sp>
        <p:nvSpPr>
          <p:cNvPr id="12" name="TextBox 11">
            <a:extLst>
              <a:ext uri="{FF2B5EF4-FFF2-40B4-BE49-F238E27FC236}">
                <a16:creationId xmlns:a16="http://schemas.microsoft.com/office/drawing/2014/main" id="{BEE2478E-DEDC-AC4B-B0CC-967066FF32F5}"/>
              </a:ext>
            </a:extLst>
          </p:cNvPr>
          <p:cNvSpPr txBox="1"/>
          <p:nvPr/>
        </p:nvSpPr>
        <p:spPr>
          <a:xfrm>
            <a:off x="8178651" y="1255815"/>
            <a:ext cx="2771913" cy="369332"/>
          </a:xfrm>
          <a:prstGeom prst="rect">
            <a:avLst/>
          </a:prstGeom>
          <a:noFill/>
        </p:spPr>
        <p:txBody>
          <a:bodyPr wrap="none" rtlCol="0">
            <a:spAutoFit/>
          </a:bodyPr>
          <a:lstStyle/>
          <a:p>
            <a:r>
              <a:rPr lang="en-US" dirty="0">
                <a:latin typeface="Roboto" panose="02000000000000000000" pitchFamily="2" charset="0"/>
                <a:ea typeface="Roboto" panose="02000000000000000000" pitchFamily="2" charset="0"/>
              </a:rPr>
              <a:t>Thermal image sequence</a:t>
            </a:r>
          </a:p>
        </p:txBody>
      </p:sp>
    </p:spTree>
    <p:extLst>
      <p:ext uri="{BB962C8B-B14F-4D97-AF65-F5344CB8AC3E}">
        <p14:creationId xmlns:p14="http://schemas.microsoft.com/office/powerpoint/2010/main" val="3555895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9B8F938-73FC-8BAD-FDBC-60BEA281B33D}"/>
              </a:ext>
            </a:extLst>
          </p:cNvPr>
          <p:cNvSpPr/>
          <p:nvPr/>
        </p:nvSpPr>
        <p:spPr>
          <a:xfrm>
            <a:off x="0" y="-32273"/>
            <a:ext cx="12192000" cy="97746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Roboto" panose="02000000000000000000" pitchFamily="2" charset="0"/>
              </a:rPr>
              <a:t>IoT at Risk</a:t>
            </a:r>
          </a:p>
        </p:txBody>
      </p:sp>
      <p:pic>
        <p:nvPicPr>
          <p:cNvPr id="2050" name="Picture 2" descr="What's The Difference?Smart, Connected and IoT Based Devices | by akash  kandhare | Medium">
            <a:extLst>
              <a:ext uri="{FF2B5EF4-FFF2-40B4-BE49-F238E27FC236}">
                <a16:creationId xmlns:a16="http://schemas.microsoft.com/office/drawing/2014/main" id="{ABCF1D1A-9798-729B-F3FF-C780C36A5C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2843" y="1148961"/>
            <a:ext cx="9706314" cy="5387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8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9B8F938-73FC-8BAD-FDBC-60BEA281B33D}"/>
              </a:ext>
            </a:extLst>
          </p:cNvPr>
          <p:cNvSpPr/>
          <p:nvPr/>
        </p:nvSpPr>
        <p:spPr>
          <a:xfrm>
            <a:off x="0" y="-32273"/>
            <a:ext cx="12192000" cy="97746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Roboto" panose="02000000000000000000" pitchFamily="2" charset="0"/>
              </a:rPr>
              <a:t>IoT at Risk</a:t>
            </a:r>
          </a:p>
        </p:txBody>
      </p:sp>
      <p:pic>
        <p:nvPicPr>
          <p:cNvPr id="2050" name="Picture 2" descr="What's The Difference?Smart, Connected and IoT Based Devices | by akash  kandhare | Medium">
            <a:extLst>
              <a:ext uri="{FF2B5EF4-FFF2-40B4-BE49-F238E27FC236}">
                <a16:creationId xmlns:a16="http://schemas.microsoft.com/office/drawing/2014/main" id="{ABCF1D1A-9798-729B-F3FF-C780C36A5C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2843" y="1148961"/>
            <a:ext cx="9706314" cy="53877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9EC3C2E-5C1B-834D-7DCB-35531553B7E6}"/>
              </a:ext>
            </a:extLst>
          </p:cNvPr>
          <p:cNvSpPr/>
          <p:nvPr/>
        </p:nvSpPr>
        <p:spPr>
          <a:xfrm>
            <a:off x="-170678" y="-32273"/>
            <a:ext cx="12589329" cy="7324825"/>
          </a:xfrm>
          <a:prstGeom prst="rect">
            <a:avLst/>
          </a:prstGeom>
          <a:solidFill>
            <a:schemeClr val="bg1">
              <a:lumMod val="85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oboto" panose="02000000000000000000" pitchFamily="2" charset="0"/>
            </a:endParaRPr>
          </a:p>
        </p:txBody>
      </p:sp>
      <p:pic>
        <p:nvPicPr>
          <p:cNvPr id="3" name="Picture 2">
            <a:extLst>
              <a:ext uri="{FF2B5EF4-FFF2-40B4-BE49-F238E27FC236}">
                <a16:creationId xmlns:a16="http://schemas.microsoft.com/office/drawing/2014/main" id="{DB71E971-4760-A493-D288-736CC618F8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7816" y="1105547"/>
            <a:ext cx="7023100" cy="3822700"/>
          </a:xfrm>
          <a:prstGeom prst="rect">
            <a:avLst/>
          </a:prstGeom>
        </p:spPr>
      </p:pic>
      <p:pic>
        <p:nvPicPr>
          <p:cNvPr id="4" name="Picture 3">
            <a:extLst>
              <a:ext uri="{FF2B5EF4-FFF2-40B4-BE49-F238E27FC236}">
                <a16:creationId xmlns:a16="http://schemas.microsoft.com/office/drawing/2014/main" id="{E99FEE61-F445-FB4A-640A-58AF093BEF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881" y="432041"/>
            <a:ext cx="4013200" cy="4165600"/>
          </a:xfrm>
          <a:prstGeom prst="rect">
            <a:avLst/>
          </a:prstGeom>
        </p:spPr>
      </p:pic>
      <p:pic>
        <p:nvPicPr>
          <p:cNvPr id="5" name="Picture 4">
            <a:extLst>
              <a:ext uri="{FF2B5EF4-FFF2-40B4-BE49-F238E27FC236}">
                <a16:creationId xmlns:a16="http://schemas.microsoft.com/office/drawing/2014/main" id="{F038C534-8904-860D-5DAC-E9BF1011C8A9}"/>
              </a:ext>
            </a:extLst>
          </p:cNvPr>
          <p:cNvPicPr>
            <a:picLocks noChangeAspect="1"/>
          </p:cNvPicPr>
          <p:nvPr/>
        </p:nvPicPr>
        <p:blipFill rotWithShape="1">
          <a:blip r:embed="rId6">
            <a:extLst>
              <a:ext uri="{28A0092B-C50C-407E-A947-70E740481C1C}">
                <a14:useLocalDpi xmlns:a14="http://schemas.microsoft.com/office/drawing/2010/main" val="0"/>
              </a:ext>
            </a:extLst>
          </a:blip>
          <a:srcRect b="20278"/>
          <a:stretch/>
        </p:blipFill>
        <p:spPr>
          <a:xfrm>
            <a:off x="981621" y="3306519"/>
            <a:ext cx="4505956" cy="3243456"/>
          </a:xfrm>
          <a:prstGeom prst="rect">
            <a:avLst/>
          </a:prstGeom>
        </p:spPr>
      </p:pic>
      <p:pic>
        <p:nvPicPr>
          <p:cNvPr id="6" name="Picture 5">
            <a:extLst>
              <a:ext uri="{FF2B5EF4-FFF2-40B4-BE49-F238E27FC236}">
                <a16:creationId xmlns:a16="http://schemas.microsoft.com/office/drawing/2014/main" id="{5CEAD252-6DED-73C1-06F5-ED06F1AC85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62571" y="5173961"/>
            <a:ext cx="7048500" cy="1130300"/>
          </a:xfrm>
          <a:prstGeom prst="rect">
            <a:avLst/>
          </a:prstGeom>
        </p:spPr>
      </p:pic>
    </p:spTree>
    <p:extLst>
      <p:ext uri="{BB962C8B-B14F-4D97-AF65-F5344CB8AC3E}">
        <p14:creationId xmlns:p14="http://schemas.microsoft.com/office/powerpoint/2010/main" val="1907915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Wide Angle Camera Module for Raspberry Pi and NVIDIA Jetson Nano">
            <a:extLst>
              <a:ext uri="{FF2B5EF4-FFF2-40B4-BE49-F238E27FC236}">
                <a16:creationId xmlns:a16="http://schemas.microsoft.com/office/drawing/2014/main" id="{302BBA84-2E6A-F9E6-C63A-A6FAD939D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7538" y="3154140"/>
            <a:ext cx="2994462" cy="29944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inyML combines machine and deep learning models on tiny hardware - Blog -  Embedded - element14 Community">
            <a:extLst>
              <a:ext uri="{FF2B5EF4-FFF2-40B4-BE49-F238E27FC236}">
                <a16:creationId xmlns:a16="http://schemas.microsoft.com/office/drawing/2014/main" id="{4E8E529B-FFB4-0015-137D-06517F5DCA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2087" y="1322409"/>
            <a:ext cx="2172160" cy="16273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043DBD8-E178-5C31-A5E1-9427E23402D6}"/>
              </a:ext>
            </a:extLst>
          </p:cNvPr>
          <p:cNvSpPr txBox="1"/>
          <p:nvPr/>
        </p:nvSpPr>
        <p:spPr>
          <a:xfrm>
            <a:off x="9597756" y="2980806"/>
            <a:ext cx="2460930" cy="369332"/>
          </a:xfrm>
          <a:prstGeom prst="rect">
            <a:avLst/>
          </a:prstGeom>
          <a:noFill/>
        </p:spPr>
        <p:txBody>
          <a:bodyPr wrap="none" rtlCol="0">
            <a:spAutoFit/>
          </a:bodyPr>
          <a:lstStyle/>
          <a:p>
            <a:r>
              <a:rPr lang="en-US" dirty="0">
                <a:latin typeface="Roboto" panose="02000000000000000000" pitchFamily="2" charset="0"/>
              </a:rPr>
              <a:t>Arduino Nano Tiny ML</a:t>
            </a:r>
          </a:p>
        </p:txBody>
      </p:sp>
      <p:sp>
        <p:nvSpPr>
          <p:cNvPr id="3" name="TextBox 2">
            <a:extLst>
              <a:ext uri="{FF2B5EF4-FFF2-40B4-BE49-F238E27FC236}">
                <a16:creationId xmlns:a16="http://schemas.microsoft.com/office/drawing/2014/main" id="{D8A123BE-984A-72C1-F0CA-8B6941215FFD}"/>
              </a:ext>
            </a:extLst>
          </p:cNvPr>
          <p:cNvSpPr txBox="1"/>
          <p:nvPr/>
        </p:nvSpPr>
        <p:spPr>
          <a:xfrm>
            <a:off x="9732087" y="5712584"/>
            <a:ext cx="2308645" cy="369332"/>
          </a:xfrm>
          <a:prstGeom prst="rect">
            <a:avLst/>
          </a:prstGeom>
          <a:noFill/>
        </p:spPr>
        <p:txBody>
          <a:bodyPr wrap="none" rtlCol="0">
            <a:spAutoFit/>
          </a:bodyPr>
          <a:lstStyle/>
          <a:p>
            <a:r>
              <a:rPr lang="en-US" dirty="0">
                <a:latin typeface="Roboto" panose="02000000000000000000" pitchFamily="2" charset="0"/>
              </a:rPr>
              <a:t>Raspberry Pi camera</a:t>
            </a:r>
          </a:p>
        </p:txBody>
      </p:sp>
      <p:sp>
        <p:nvSpPr>
          <p:cNvPr id="12" name="Rectangle 11">
            <a:extLst>
              <a:ext uri="{FF2B5EF4-FFF2-40B4-BE49-F238E27FC236}">
                <a16:creationId xmlns:a16="http://schemas.microsoft.com/office/drawing/2014/main" id="{78C24008-15DE-CC8F-C08D-143BC5164C14}"/>
              </a:ext>
            </a:extLst>
          </p:cNvPr>
          <p:cNvSpPr/>
          <p:nvPr/>
        </p:nvSpPr>
        <p:spPr>
          <a:xfrm>
            <a:off x="530967" y="1381719"/>
            <a:ext cx="4574241" cy="1038189"/>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chemeClr val="bg1"/>
                </a:solidFill>
                <a:latin typeface="Roboto" panose="02000000000000000000" pitchFamily="2" charset="0"/>
                <a:ea typeface="Roboto" panose="02000000000000000000" pitchFamily="2" charset="0"/>
              </a:rPr>
              <a:t>Resource-constraint systems</a:t>
            </a:r>
          </a:p>
        </p:txBody>
      </p:sp>
      <p:pic>
        <p:nvPicPr>
          <p:cNvPr id="16" name="Picture 15" descr="A close-up of a machine&#10;&#10;Description automatically generated with low confidence">
            <a:extLst>
              <a:ext uri="{FF2B5EF4-FFF2-40B4-BE49-F238E27FC236}">
                <a16:creationId xmlns:a16="http://schemas.microsoft.com/office/drawing/2014/main" id="{E2C256DA-86E9-2F91-7EAE-43973A76343D}"/>
              </a:ext>
            </a:extLst>
          </p:cNvPr>
          <p:cNvPicPr>
            <a:picLocks noChangeAspect="1"/>
          </p:cNvPicPr>
          <p:nvPr/>
        </p:nvPicPr>
        <p:blipFill>
          <a:blip r:embed="rId5"/>
          <a:stretch>
            <a:fillRect/>
          </a:stretch>
        </p:blipFill>
        <p:spPr>
          <a:xfrm>
            <a:off x="6866805" y="1179245"/>
            <a:ext cx="1681013" cy="1663947"/>
          </a:xfrm>
          <a:prstGeom prst="rect">
            <a:avLst/>
          </a:prstGeom>
        </p:spPr>
      </p:pic>
      <p:sp>
        <p:nvSpPr>
          <p:cNvPr id="18" name="TextBox 17">
            <a:extLst>
              <a:ext uri="{FF2B5EF4-FFF2-40B4-BE49-F238E27FC236}">
                <a16:creationId xmlns:a16="http://schemas.microsoft.com/office/drawing/2014/main" id="{A7BC2E0B-916A-70DD-BAB6-E967C30D3603}"/>
              </a:ext>
            </a:extLst>
          </p:cNvPr>
          <p:cNvSpPr txBox="1"/>
          <p:nvPr/>
        </p:nvSpPr>
        <p:spPr>
          <a:xfrm>
            <a:off x="6718659" y="2980806"/>
            <a:ext cx="2132315" cy="369332"/>
          </a:xfrm>
          <a:prstGeom prst="rect">
            <a:avLst/>
          </a:prstGeom>
          <a:noFill/>
        </p:spPr>
        <p:txBody>
          <a:bodyPr wrap="none" rtlCol="0">
            <a:spAutoFit/>
          </a:bodyPr>
          <a:lstStyle/>
          <a:p>
            <a:r>
              <a:rPr lang="en-US" dirty="0">
                <a:latin typeface="Roboto" panose="02000000000000000000" pitchFamily="2" charset="0"/>
              </a:rPr>
              <a:t>Insect scale robots</a:t>
            </a:r>
          </a:p>
        </p:txBody>
      </p:sp>
      <p:sp>
        <p:nvSpPr>
          <p:cNvPr id="19" name="Rectangle 18">
            <a:extLst>
              <a:ext uri="{FF2B5EF4-FFF2-40B4-BE49-F238E27FC236}">
                <a16:creationId xmlns:a16="http://schemas.microsoft.com/office/drawing/2014/main" id="{16956443-74FA-3495-EE12-1EDAFBE3C02C}"/>
              </a:ext>
            </a:extLst>
          </p:cNvPr>
          <p:cNvSpPr/>
          <p:nvPr/>
        </p:nvSpPr>
        <p:spPr>
          <a:xfrm>
            <a:off x="0" y="-19218"/>
            <a:ext cx="12192000" cy="97746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Roboto" panose="02000000000000000000" pitchFamily="2" charset="0"/>
              </a:rPr>
              <a:t>Traditional defense techniques fail</a:t>
            </a:r>
          </a:p>
        </p:txBody>
      </p:sp>
      <p:pic>
        <p:nvPicPr>
          <p:cNvPr id="16390" name="Picture 6" descr="What Is an SoC? A Basic Definition | Tom's Hardware">
            <a:extLst>
              <a:ext uri="{FF2B5EF4-FFF2-40B4-BE49-F238E27FC236}">
                <a16:creationId xmlns:a16="http://schemas.microsoft.com/office/drawing/2014/main" id="{7CEF8121-AB2B-5868-29AA-B1DFE5FD1DE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3478"/>
          <a:stretch/>
        </p:blipFill>
        <p:spPr bwMode="auto">
          <a:xfrm>
            <a:off x="6628289" y="3880282"/>
            <a:ext cx="2569249" cy="167032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3693EA9-AF46-D545-BA90-E55F6BB4B4D3}"/>
              </a:ext>
            </a:extLst>
          </p:cNvPr>
          <p:cNvSpPr txBox="1"/>
          <p:nvPr/>
        </p:nvSpPr>
        <p:spPr>
          <a:xfrm>
            <a:off x="6789611" y="5712584"/>
            <a:ext cx="2297424" cy="369332"/>
          </a:xfrm>
          <a:prstGeom prst="rect">
            <a:avLst/>
          </a:prstGeom>
          <a:noFill/>
        </p:spPr>
        <p:txBody>
          <a:bodyPr wrap="none" rtlCol="0">
            <a:spAutoFit/>
          </a:bodyPr>
          <a:lstStyle/>
          <a:p>
            <a:r>
              <a:rPr lang="en-US" dirty="0">
                <a:latin typeface="Roboto" panose="02000000000000000000" pitchFamily="2" charset="0"/>
              </a:rPr>
              <a:t>SOC on Raspberry Pi</a:t>
            </a:r>
          </a:p>
        </p:txBody>
      </p:sp>
    </p:spTree>
    <p:extLst>
      <p:ext uri="{BB962C8B-B14F-4D97-AF65-F5344CB8AC3E}">
        <p14:creationId xmlns:p14="http://schemas.microsoft.com/office/powerpoint/2010/main" val="1980918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Wide Angle Camera Module for Raspberry Pi and NVIDIA Jetson Nano">
            <a:extLst>
              <a:ext uri="{FF2B5EF4-FFF2-40B4-BE49-F238E27FC236}">
                <a16:creationId xmlns:a16="http://schemas.microsoft.com/office/drawing/2014/main" id="{302BBA84-2E6A-F9E6-C63A-A6FAD939D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7538" y="3154140"/>
            <a:ext cx="2994462" cy="29944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inyML combines machine and deep learning models on tiny hardware - Blog -  Embedded - element14 Community">
            <a:extLst>
              <a:ext uri="{FF2B5EF4-FFF2-40B4-BE49-F238E27FC236}">
                <a16:creationId xmlns:a16="http://schemas.microsoft.com/office/drawing/2014/main" id="{4E8E529B-FFB4-0015-137D-06517F5DCA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2087" y="1322409"/>
            <a:ext cx="2172160" cy="16273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043DBD8-E178-5C31-A5E1-9427E23402D6}"/>
              </a:ext>
            </a:extLst>
          </p:cNvPr>
          <p:cNvSpPr txBox="1"/>
          <p:nvPr/>
        </p:nvSpPr>
        <p:spPr>
          <a:xfrm>
            <a:off x="9597756" y="2980806"/>
            <a:ext cx="2460930" cy="369332"/>
          </a:xfrm>
          <a:prstGeom prst="rect">
            <a:avLst/>
          </a:prstGeom>
          <a:noFill/>
        </p:spPr>
        <p:txBody>
          <a:bodyPr wrap="none" rtlCol="0">
            <a:spAutoFit/>
          </a:bodyPr>
          <a:lstStyle/>
          <a:p>
            <a:r>
              <a:rPr lang="en-US" dirty="0">
                <a:latin typeface="Roboto" panose="02000000000000000000" pitchFamily="2" charset="0"/>
              </a:rPr>
              <a:t>Arduino Nano Tiny ML</a:t>
            </a:r>
          </a:p>
        </p:txBody>
      </p:sp>
      <p:sp>
        <p:nvSpPr>
          <p:cNvPr id="3" name="TextBox 2">
            <a:extLst>
              <a:ext uri="{FF2B5EF4-FFF2-40B4-BE49-F238E27FC236}">
                <a16:creationId xmlns:a16="http://schemas.microsoft.com/office/drawing/2014/main" id="{D8A123BE-984A-72C1-F0CA-8B6941215FFD}"/>
              </a:ext>
            </a:extLst>
          </p:cNvPr>
          <p:cNvSpPr txBox="1"/>
          <p:nvPr/>
        </p:nvSpPr>
        <p:spPr>
          <a:xfrm>
            <a:off x="9732087" y="5712584"/>
            <a:ext cx="2308645" cy="369332"/>
          </a:xfrm>
          <a:prstGeom prst="rect">
            <a:avLst/>
          </a:prstGeom>
          <a:noFill/>
        </p:spPr>
        <p:txBody>
          <a:bodyPr wrap="none" rtlCol="0">
            <a:spAutoFit/>
          </a:bodyPr>
          <a:lstStyle/>
          <a:p>
            <a:r>
              <a:rPr lang="en-US" dirty="0">
                <a:latin typeface="Roboto" panose="02000000000000000000" pitchFamily="2" charset="0"/>
              </a:rPr>
              <a:t>Raspberry Pi camera</a:t>
            </a:r>
          </a:p>
        </p:txBody>
      </p:sp>
      <p:sp>
        <p:nvSpPr>
          <p:cNvPr id="12" name="Rectangle 11">
            <a:extLst>
              <a:ext uri="{FF2B5EF4-FFF2-40B4-BE49-F238E27FC236}">
                <a16:creationId xmlns:a16="http://schemas.microsoft.com/office/drawing/2014/main" id="{78C24008-15DE-CC8F-C08D-143BC5164C14}"/>
              </a:ext>
            </a:extLst>
          </p:cNvPr>
          <p:cNvSpPr/>
          <p:nvPr/>
        </p:nvSpPr>
        <p:spPr>
          <a:xfrm>
            <a:off x="530967" y="1381719"/>
            <a:ext cx="4574241" cy="1038189"/>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chemeClr val="bg1"/>
                </a:solidFill>
                <a:latin typeface="Roboto" panose="02000000000000000000" pitchFamily="2" charset="0"/>
                <a:ea typeface="Roboto" panose="02000000000000000000" pitchFamily="2" charset="0"/>
              </a:rPr>
              <a:t>Resource-constraint systems</a:t>
            </a:r>
          </a:p>
        </p:txBody>
      </p:sp>
      <p:sp>
        <p:nvSpPr>
          <p:cNvPr id="15" name="Rectangle 14">
            <a:extLst>
              <a:ext uri="{FF2B5EF4-FFF2-40B4-BE49-F238E27FC236}">
                <a16:creationId xmlns:a16="http://schemas.microsoft.com/office/drawing/2014/main" id="{D688F3C3-779E-3C28-2202-75077028519D}"/>
              </a:ext>
            </a:extLst>
          </p:cNvPr>
          <p:cNvSpPr/>
          <p:nvPr/>
        </p:nvSpPr>
        <p:spPr>
          <a:xfrm>
            <a:off x="530967" y="2664186"/>
            <a:ext cx="4574241" cy="1038189"/>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chemeClr val="bg1"/>
                </a:solidFill>
                <a:latin typeface="Roboto" panose="02000000000000000000" pitchFamily="2" charset="0"/>
                <a:ea typeface="Roboto" panose="02000000000000000000" pitchFamily="2" charset="0"/>
              </a:rPr>
              <a:t>No debugging ports</a:t>
            </a:r>
          </a:p>
        </p:txBody>
      </p:sp>
      <p:pic>
        <p:nvPicPr>
          <p:cNvPr id="16" name="Picture 15" descr="A close-up of a machine&#10;&#10;Description automatically generated with low confidence">
            <a:extLst>
              <a:ext uri="{FF2B5EF4-FFF2-40B4-BE49-F238E27FC236}">
                <a16:creationId xmlns:a16="http://schemas.microsoft.com/office/drawing/2014/main" id="{E2C256DA-86E9-2F91-7EAE-43973A76343D}"/>
              </a:ext>
            </a:extLst>
          </p:cNvPr>
          <p:cNvPicPr>
            <a:picLocks noChangeAspect="1"/>
          </p:cNvPicPr>
          <p:nvPr/>
        </p:nvPicPr>
        <p:blipFill>
          <a:blip r:embed="rId5"/>
          <a:stretch>
            <a:fillRect/>
          </a:stretch>
        </p:blipFill>
        <p:spPr>
          <a:xfrm>
            <a:off x="6866805" y="1179245"/>
            <a:ext cx="1681013" cy="1663947"/>
          </a:xfrm>
          <a:prstGeom prst="rect">
            <a:avLst/>
          </a:prstGeom>
        </p:spPr>
      </p:pic>
      <p:sp>
        <p:nvSpPr>
          <p:cNvPr id="18" name="TextBox 17">
            <a:extLst>
              <a:ext uri="{FF2B5EF4-FFF2-40B4-BE49-F238E27FC236}">
                <a16:creationId xmlns:a16="http://schemas.microsoft.com/office/drawing/2014/main" id="{A7BC2E0B-916A-70DD-BAB6-E967C30D3603}"/>
              </a:ext>
            </a:extLst>
          </p:cNvPr>
          <p:cNvSpPr txBox="1"/>
          <p:nvPr/>
        </p:nvSpPr>
        <p:spPr>
          <a:xfrm>
            <a:off x="6718659" y="2980806"/>
            <a:ext cx="2132315" cy="369332"/>
          </a:xfrm>
          <a:prstGeom prst="rect">
            <a:avLst/>
          </a:prstGeom>
          <a:noFill/>
        </p:spPr>
        <p:txBody>
          <a:bodyPr wrap="none" rtlCol="0">
            <a:spAutoFit/>
          </a:bodyPr>
          <a:lstStyle/>
          <a:p>
            <a:r>
              <a:rPr lang="en-US" dirty="0">
                <a:latin typeface="Roboto" panose="02000000000000000000" pitchFamily="2" charset="0"/>
              </a:rPr>
              <a:t>Insect scale robots</a:t>
            </a:r>
          </a:p>
        </p:txBody>
      </p:sp>
      <p:sp>
        <p:nvSpPr>
          <p:cNvPr id="19" name="Rectangle 18">
            <a:extLst>
              <a:ext uri="{FF2B5EF4-FFF2-40B4-BE49-F238E27FC236}">
                <a16:creationId xmlns:a16="http://schemas.microsoft.com/office/drawing/2014/main" id="{16956443-74FA-3495-EE12-1EDAFBE3C02C}"/>
              </a:ext>
            </a:extLst>
          </p:cNvPr>
          <p:cNvSpPr/>
          <p:nvPr/>
        </p:nvSpPr>
        <p:spPr>
          <a:xfrm>
            <a:off x="0" y="-19218"/>
            <a:ext cx="12192000" cy="97746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Roboto" panose="02000000000000000000" pitchFamily="2" charset="0"/>
              </a:rPr>
              <a:t>Traditional defense techniques fail</a:t>
            </a:r>
          </a:p>
        </p:txBody>
      </p:sp>
      <p:pic>
        <p:nvPicPr>
          <p:cNvPr id="16390" name="Picture 6" descr="What Is an SoC? A Basic Definition | Tom's Hardware">
            <a:extLst>
              <a:ext uri="{FF2B5EF4-FFF2-40B4-BE49-F238E27FC236}">
                <a16:creationId xmlns:a16="http://schemas.microsoft.com/office/drawing/2014/main" id="{7CEF8121-AB2B-5868-29AA-B1DFE5FD1DE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3478"/>
          <a:stretch/>
        </p:blipFill>
        <p:spPr bwMode="auto">
          <a:xfrm>
            <a:off x="6628289" y="3880282"/>
            <a:ext cx="2569249" cy="167032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3693EA9-AF46-D545-BA90-E55F6BB4B4D3}"/>
              </a:ext>
            </a:extLst>
          </p:cNvPr>
          <p:cNvSpPr txBox="1"/>
          <p:nvPr/>
        </p:nvSpPr>
        <p:spPr>
          <a:xfrm>
            <a:off x="6789611" y="5712584"/>
            <a:ext cx="2297424" cy="369332"/>
          </a:xfrm>
          <a:prstGeom prst="rect">
            <a:avLst/>
          </a:prstGeom>
          <a:noFill/>
        </p:spPr>
        <p:txBody>
          <a:bodyPr wrap="none" rtlCol="0">
            <a:spAutoFit/>
          </a:bodyPr>
          <a:lstStyle/>
          <a:p>
            <a:r>
              <a:rPr lang="en-US" dirty="0">
                <a:latin typeface="Roboto" panose="02000000000000000000" pitchFamily="2" charset="0"/>
              </a:rPr>
              <a:t>SOC on Raspberry Pi</a:t>
            </a:r>
          </a:p>
        </p:txBody>
      </p:sp>
    </p:spTree>
    <p:extLst>
      <p:ext uri="{BB962C8B-B14F-4D97-AF65-F5344CB8AC3E}">
        <p14:creationId xmlns:p14="http://schemas.microsoft.com/office/powerpoint/2010/main" val="3933428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Wide Angle Camera Module for Raspberry Pi and NVIDIA Jetson Nano">
            <a:extLst>
              <a:ext uri="{FF2B5EF4-FFF2-40B4-BE49-F238E27FC236}">
                <a16:creationId xmlns:a16="http://schemas.microsoft.com/office/drawing/2014/main" id="{302BBA84-2E6A-F9E6-C63A-A6FAD939D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7538" y="3154140"/>
            <a:ext cx="2994462" cy="29944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inyML combines machine and deep learning models on tiny hardware - Blog -  Embedded - element14 Community">
            <a:extLst>
              <a:ext uri="{FF2B5EF4-FFF2-40B4-BE49-F238E27FC236}">
                <a16:creationId xmlns:a16="http://schemas.microsoft.com/office/drawing/2014/main" id="{4E8E529B-FFB4-0015-137D-06517F5DCA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2087" y="1322409"/>
            <a:ext cx="2172160" cy="16273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043DBD8-E178-5C31-A5E1-9427E23402D6}"/>
              </a:ext>
            </a:extLst>
          </p:cNvPr>
          <p:cNvSpPr txBox="1"/>
          <p:nvPr/>
        </p:nvSpPr>
        <p:spPr>
          <a:xfrm>
            <a:off x="9597756" y="2980806"/>
            <a:ext cx="2460930" cy="369332"/>
          </a:xfrm>
          <a:prstGeom prst="rect">
            <a:avLst/>
          </a:prstGeom>
          <a:noFill/>
        </p:spPr>
        <p:txBody>
          <a:bodyPr wrap="none" rtlCol="0">
            <a:spAutoFit/>
          </a:bodyPr>
          <a:lstStyle/>
          <a:p>
            <a:r>
              <a:rPr lang="en-US" dirty="0">
                <a:latin typeface="Roboto" panose="02000000000000000000" pitchFamily="2" charset="0"/>
              </a:rPr>
              <a:t>Arduino Nano Tiny ML</a:t>
            </a:r>
          </a:p>
        </p:txBody>
      </p:sp>
      <p:sp>
        <p:nvSpPr>
          <p:cNvPr id="3" name="TextBox 2">
            <a:extLst>
              <a:ext uri="{FF2B5EF4-FFF2-40B4-BE49-F238E27FC236}">
                <a16:creationId xmlns:a16="http://schemas.microsoft.com/office/drawing/2014/main" id="{D8A123BE-984A-72C1-F0CA-8B6941215FFD}"/>
              </a:ext>
            </a:extLst>
          </p:cNvPr>
          <p:cNvSpPr txBox="1"/>
          <p:nvPr/>
        </p:nvSpPr>
        <p:spPr>
          <a:xfrm>
            <a:off x="9732087" y="5712584"/>
            <a:ext cx="2308645" cy="369332"/>
          </a:xfrm>
          <a:prstGeom prst="rect">
            <a:avLst/>
          </a:prstGeom>
          <a:noFill/>
        </p:spPr>
        <p:txBody>
          <a:bodyPr wrap="none" rtlCol="0">
            <a:spAutoFit/>
          </a:bodyPr>
          <a:lstStyle/>
          <a:p>
            <a:r>
              <a:rPr lang="en-US" dirty="0">
                <a:latin typeface="Roboto" panose="02000000000000000000" pitchFamily="2" charset="0"/>
              </a:rPr>
              <a:t>Raspberry Pi camera</a:t>
            </a:r>
          </a:p>
        </p:txBody>
      </p:sp>
      <p:sp>
        <p:nvSpPr>
          <p:cNvPr id="12" name="Rectangle 11">
            <a:extLst>
              <a:ext uri="{FF2B5EF4-FFF2-40B4-BE49-F238E27FC236}">
                <a16:creationId xmlns:a16="http://schemas.microsoft.com/office/drawing/2014/main" id="{78C24008-15DE-CC8F-C08D-143BC5164C14}"/>
              </a:ext>
            </a:extLst>
          </p:cNvPr>
          <p:cNvSpPr/>
          <p:nvPr/>
        </p:nvSpPr>
        <p:spPr>
          <a:xfrm>
            <a:off x="530967" y="1381719"/>
            <a:ext cx="4574241" cy="1038189"/>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chemeClr val="bg1"/>
                </a:solidFill>
                <a:latin typeface="Roboto" panose="02000000000000000000" pitchFamily="2" charset="0"/>
                <a:ea typeface="Roboto" panose="02000000000000000000" pitchFamily="2" charset="0"/>
              </a:rPr>
              <a:t>Resource-constraint systems</a:t>
            </a:r>
          </a:p>
        </p:txBody>
      </p:sp>
      <p:sp>
        <p:nvSpPr>
          <p:cNvPr id="14" name="Rectangle 13">
            <a:extLst>
              <a:ext uri="{FF2B5EF4-FFF2-40B4-BE49-F238E27FC236}">
                <a16:creationId xmlns:a16="http://schemas.microsoft.com/office/drawing/2014/main" id="{EFB22D56-3624-9E0B-9C4A-DA5425BCE8FD}"/>
              </a:ext>
            </a:extLst>
          </p:cNvPr>
          <p:cNvSpPr/>
          <p:nvPr/>
        </p:nvSpPr>
        <p:spPr>
          <a:xfrm>
            <a:off x="547583" y="3880282"/>
            <a:ext cx="4574241" cy="1038189"/>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chemeClr val="bg1"/>
                </a:solidFill>
                <a:latin typeface="Roboto" panose="02000000000000000000" pitchFamily="2" charset="0"/>
                <a:ea typeface="Roboto" panose="02000000000000000000" pitchFamily="2" charset="0"/>
              </a:rPr>
              <a:t>Limited compute</a:t>
            </a:r>
          </a:p>
        </p:txBody>
      </p:sp>
      <p:sp>
        <p:nvSpPr>
          <p:cNvPr id="15" name="Rectangle 14">
            <a:extLst>
              <a:ext uri="{FF2B5EF4-FFF2-40B4-BE49-F238E27FC236}">
                <a16:creationId xmlns:a16="http://schemas.microsoft.com/office/drawing/2014/main" id="{D688F3C3-779E-3C28-2202-75077028519D}"/>
              </a:ext>
            </a:extLst>
          </p:cNvPr>
          <p:cNvSpPr/>
          <p:nvPr/>
        </p:nvSpPr>
        <p:spPr>
          <a:xfrm>
            <a:off x="530967" y="2664186"/>
            <a:ext cx="4574241" cy="1038189"/>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chemeClr val="bg1"/>
                </a:solidFill>
                <a:latin typeface="Roboto" panose="02000000000000000000" pitchFamily="2" charset="0"/>
                <a:ea typeface="Roboto" panose="02000000000000000000" pitchFamily="2" charset="0"/>
              </a:rPr>
              <a:t>No debugging ports</a:t>
            </a:r>
          </a:p>
        </p:txBody>
      </p:sp>
      <p:pic>
        <p:nvPicPr>
          <p:cNvPr id="16" name="Picture 15" descr="A close-up of a machine&#10;&#10;Description automatically generated with low confidence">
            <a:extLst>
              <a:ext uri="{FF2B5EF4-FFF2-40B4-BE49-F238E27FC236}">
                <a16:creationId xmlns:a16="http://schemas.microsoft.com/office/drawing/2014/main" id="{E2C256DA-86E9-2F91-7EAE-43973A76343D}"/>
              </a:ext>
            </a:extLst>
          </p:cNvPr>
          <p:cNvPicPr>
            <a:picLocks noChangeAspect="1"/>
          </p:cNvPicPr>
          <p:nvPr/>
        </p:nvPicPr>
        <p:blipFill>
          <a:blip r:embed="rId5"/>
          <a:stretch>
            <a:fillRect/>
          </a:stretch>
        </p:blipFill>
        <p:spPr>
          <a:xfrm>
            <a:off x="6866805" y="1179245"/>
            <a:ext cx="1681013" cy="1663947"/>
          </a:xfrm>
          <a:prstGeom prst="rect">
            <a:avLst/>
          </a:prstGeom>
        </p:spPr>
      </p:pic>
      <p:sp>
        <p:nvSpPr>
          <p:cNvPr id="18" name="TextBox 17">
            <a:extLst>
              <a:ext uri="{FF2B5EF4-FFF2-40B4-BE49-F238E27FC236}">
                <a16:creationId xmlns:a16="http://schemas.microsoft.com/office/drawing/2014/main" id="{A7BC2E0B-916A-70DD-BAB6-E967C30D3603}"/>
              </a:ext>
            </a:extLst>
          </p:cNvPr>
          <p:cNvSpPr txBox="1"/>
          <p:nvPr/>
        </p:nvSpPr>
        <p:spPr>
          <a:xfrm>
            <a:off x="6718659" y="2980806"/>
            <a:ext cx="2132315" cy="369332"/>
          </a:xfrm>
          <a:prstGeom prst="rect">
            <a:avLst/>
          </a:prstGeom>
          <a:noFill/>
        </p:spPr>
        <p:txBody>
          <a:bodyPr wrap="none" rtlCol="0">
            <a:spAutoFit/>
          </a:bodyPr>
          <a:lstStyle/>
          <a:p>
            <a:r>
              <a:rPr lang="en-US" dirty="0">
                <a:latin typeface="Roboto" panose="02000000000000000000" pitchFamily="2" charset="0"/>
              </a:rPr>
              <a:t>Insect scale robots</a:t>
            </a:r>
          </a:p>
        </p:txBody>
      </p:sp>
      <p:sp>
        <p:nvSpPr>
          <p:cNvPr id="19" name="Rectangle 18">
            <a:extLst>
              <a:ext uri="{FF2B5EF4-FFF2-40B4-BE49-F238E27FC236}">
                <a16:creationId xmlns:a16="http://schemas.microsoft.com/office/drawing/2014/main" id="{16956443-74FA-3495-EE12-1EDAFBE3C02C}"/>
              </a:ext>
            </a:extLst>
          </p:cNvPr>
          <p:cNvSpPr/>
          <p:nvPr/>
        </p:nvSpPr>
        <p:spPr>
          <a:xfrm>
            <a:off x="0" y="-19218"/>
            <a:ext cx="12192000" cy="97746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Roboto" panose="02000000000000000000" pitchFamily="2" charset="0"/>
              </a:rPr>
              <a:t>Traditional defense techniques fail</a:t>
            </a:r>
          </a:p>
        </p:txBody>
      </p:sp>
      <p:pic>
        <p:nvPicPr>
          <p:cNvPr id="16390" name="Picture 6" descr="What Is an SoC? A Basic Definition | Tom's Hardware">
            <a:extLst>
              <a:ext uri="{FF2B5EF4-FFF2-40B4-BE49-F238E27FC236}">
                <a16:creationId xmlns:a16="http://schemas.microsoft.com/office/drawing/2014/main" id="{7CEF8121-AB2B-5868-29AA-B1DFE5FD1DE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3478"/>
          <a:stretch/>
        </p:blipFill>
        <p:spPr bwMode="auto">
          <a:xfrm>
            <a:off x="6628289" y="3880282"/>
            <a:ext cx="2569249" cy="167032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3693EA9-AF46-D545-BA90-E55F6BB4B4D3}"/>
              </a:ext>
            </a:extLst>
          </p:cNvPr>
          <p:cNvSpPr txBox="1"/>
          <p:nvPr/>
        </p:nvSpPr>
        <p:spPr>
          <a:xfrm>
            <a:off x="6789611" y="5712584"/>
            <a:ext cx="2297424" cy="369332"/>
          </a:xfrm>
          <a:prstGeom prst="rect">
            <a:avLst/>
          </a:prstGeom>
          <a:noFill/>
        </p:spPr>
        <p:txBody>
          <a:bodyPr wrap="none" rtlCol="0">
            <a:spAutoFit/>
          </a:bodyPr>
          <a:lstStyle/>
          <a:p>
            <a:r>
              <a:rPr lang="en-US" dirty="0">
                <a:latin typeface="Roboto" panose="02000000000000000000" pitchFamily="2" charset="0"/>
              </a:rPr>
              <a:t>SOC on Raspberry Pi</a:t>
            </a:r>
          </a:p>
        </p:txBody>
      </p:sp>
    </p:spTree>
    <p:extLst>
      <p:ext uri="{BB962C8B-B14F-4D97-AF65-F5344CB8AC3E}">
        <p14:creationId xmlns:p14="http://schemas.microsoft.com/office/powerpoint/2010/main" val="3576929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Wide Angle Camera Module for Raspberry Pi and NVIDIA Jetson Nano">
            <a:extLst>
              <a:ext uri="{FF2B5EF4-FFF2-40B4-BE49-F238E27FC236}">
                <a16:creationId xmlns:a16="http://schemas.microsoft.com/office/drawing/2014/main" id="{302BBA84-2E6A-F9E6-C63A-A6FAD939D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7538" y="3154140"/>
            <a:ext cx="2994462" cy="29944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inyML combines machine and deep learning models on tiny hardware - Blog -  Embedded - element14 Community">
            <a:extLst>
              <a:ext uri="{FF2B5EF4-FFF2-40B4-BE49-F238E27FC236}">
                <a16:creationId xmlns:a16="http://schemas.microsoft.com/office/drawing/2014/main" id="{4E8E529B-FFB4-0015-137D-06517F5DCA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2087" y="1322409"/>
            <a:ext cx="2172160" cy="16273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043DBD8-E178-5C31-A5E1-9427E23402D6}"/>
              </a:ext>
            </a:extLst>
          </p:cNvPr>
          <p:cNvSpPr txBox="1"/>
          <p:nvPr/>
        </p:nvSpPr>
        <p:spPr>
          <a:xfrm>
            <a:off x="9597756" y="2980806"/>
            <a:ext cx="2460930" cy="369332"/>
          </a:xfrm>
          <a:prstGeom prst="rect">
            <a:avLst/>
          </a:prstGeom>
          <a:noFill/>
        </p:spPr>
        <p:txBody>
          <a:bodyPr wrap="none" rtlCol="0">
            <a:spAutoFit/>
          </a:bodyPr>
          <a:lstStyle/>
          <a:p>
            <a:r>
              <a:rPr lang="en-US" dirty="0">
                <a:latin typeface="Roboto" panose="02000000000000000000" pitchFamily="2" charset="0"/>
              </a:rPr>
              <a:t>Arduino Nano Tiny ML</a:t>
            </a:r>
          </a:p>
        </p:txBody>
      </p:sp>
      <p:sp>
        <p:nvSpPr>
          <p:cNvPr id="3" name="TextBox 2">
            <a:extLst>
              <a:ext uri="{FF2B5EF4-FFF2-40B4-BE49-F238E27FC236}">
                <a16:creationId xmlns:a16="http://schemas.microsoft.com/office/drawing/2014/main" id="{D8A123BE-984A-72C1-F0CA-8B6941215FFD}"/>
              </a:ext>
            </a:extLst>
          </p:cNvPr>
          <p:cNvSpPr txBox="1"/>
          <p:nvPr/>
        </p:nvSpPr>
        <p:spPr>
          <a:xfrm>
            <a:off x="9732087" y="5712584"/>
            <a:ext cx="2308645" cy="369332"/>
          </a:xfrm>
          <a:prstGeom prst="rect">
            <a:avLst/>
          </a:prstGeom>
          <a:noFill/>
        </p:spPr>
        <p:txBody>
          <a:bodyPr wrap="none" rtlCol="0">
            <a:spAutoFit/>
          </a:bodyPr>
          <a:lstStyle/>
          <a:p>
            <a:r>
              <a:rPr lang="en-US" dirty="0">
                <a:latin typeface="Roboto" panose="02000000000000000000" pitchFamily="2" charset="0"/>
              </a:rPr>
              <a:t>Raspberry Pi camera</a:t>
            </a:r>
          </a:p>
        </p:txBody>
      </p:sp>
      <p:sp>
        <p:nvSpPr>
          <p:cNvPr id="12" name="Rectangle 11">
            <a:extLst>
              <a:ext uri="{FF2B5EF4-FFF2-40B4-BE49-F238E27FC236}">
                <a16:creationId xmlns:a16="http://schemas.microsoft.com/office/drawing/2014/main" id="{78C24008-15DE-CC8F-C08D-143BC5164C14}"/>
              </a:ext>
            </a:extLst>
          </p:cNvPr>
          <p:cNvSpPr/>
          <p:nvPr/>
        </p:nvSpPr>
        <p:spPr>
          <a:xfrm>
            <a:off x="530967" y="1381719"/>
            <a:ext cx="4574241" cy="1038189"/>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chemeClr val="bg1"/>
                </a:solidFill>
                <a:latin typeface="Roboto" panose="02000000000000000000" pitchFamily="2" charset="0"/>
                <a:ea typeface="Roboto" panose="02000000000000000000" pitchFamily="2" charset="0"/>
              </a:rPr>
              <a:t>Resource-constraint systems</a:t>
            </a:r>
          </a:p>
        </p:txBody>
      </p:sp>
      <p:sp>
        <p:nvSpPr>
          <p:cNvPr id="13" name="Rectangle 12">
            <a:extLst>
              <a:ext uri="{FF2B5EF4-FFF2-40B4-BE49-F238E27FC236}">
                <a16:creationId xmlns:a16="http://schemas.microsoft.com/office/drawing/2014/main" id="{9180EA6B-8C19-471C-21E3-B1B7F1754855}"/>
              </a:ext>
            </a:extLst>
          </p:cNvPr>
          <p:cNvSpPr/>
          <p:nvPr/>
        </p:nvSpPr>
        <p:spPr>
          <a:xfrm>
            <a:off x="547582" y="5193490"/>
            <a:ext cx="4574241" cy="1038189"/>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chemeClr val="bg1"/>
                </a:solidFill>
                <a:latin typeface="Roboto" panose="02000000000000000000" pitchFamily="2" charset="0"/>
                <a:ea typeface="Roboto" panose="02000000000000000000" pitchFamily="2" charset="0"/>
              </a:rPr>
              <a:t>Specific architecture</a:t>
            </a:r>
          </a:p>
        </p:txBody>
      </p:sp>
      <p:sp>
        <p:nvSpPr>
          <p:cNvPr id="14" name="Rectangle 13">
            <a:extLst>
              <a:ext uri="{FF2B5EF4-FFF2-40B4-BE49-F238E27FC236}">
                <a16:creationId xmlns:a16="http://schemas.microsoft.com/office/drawing/2014/main" id="{EFB22D56-3624-9E0B-9C4A-DA5425BCE8FD}"/>
              </a:ext>
            </a:extLst>
          </p:cNvPr>
          <p:cNvSpPr/>
          <p:nvPr/>
        </p:nvSpPr>
        <p:spPr>
          <a:xfrm>
            <a:off x="547583" y="3880282"/>
            <a:ext cx="4574241" cy="1038189"/>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chemeClr val="bg1"/>
                </a:solidFill>
                <a:latin typeface="Roboto" panose="02000000000000000000" pitchFamily="2" charset="0"/>
                <a:ea typeface="Roboto" panose="02000000000000000000" pitchFamily="2" charset="0"/>
              </a:rPr>
              <a:t>Limited compute</a:t>
            </a:r>
          </a:p>
        </p:txBody>
      </p:sp>
      <p:sp>
        <p:nvSpPr>
          <p:cNvPr id="15" name="Rectangle 14">
            <a:extLst>
              <a:ext uri="{FF2B5EF4-FFF2-40B4-BE49-F238E27FC236}">
                <a16:creationId xmlns:a16="http://schemas.microsoft.com/office/drawing/2014/main" id="{D688F3C3-779E-3C28-2202-75077028519D}"/>
              </a:ext>
            </a:extLst>
          </p:cNvPr>
          <p:cNvSpPr/>
          <p:nvPr/>
        </p:nvSpPr>
        <p:spPr>
          <a:xfrm>
            <a:off x="530967" y="2664186"/>
            <a:ext cx="4574241" cy="1038189"/>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a:solidFill>
                  <a:schemeClr val="bg1"/>
                </a:solidFill>
                <a:latin typeface="Roboto" panose="02000000000000000000" pitchFamily="2" charset="0"/>
                <a:ea typeface="Roboto" panose="02000000000000000000" pitchFamily="2" charset="0"/>
              </a:rPr>
              <a:t>No debugging ports</a:t>
            </a:r>
          </a:p>
        </p:txBody>
      </p:sp>
      <p:pic>
        <p:nvPicPr>
          <p:cNvPr id="16" name="Picture 15" descr="A close-up of a machine&#10;&#10;Description automatically generated with low confidence">
            <a:extLst>
              <a:ext uri="{FF2B5EF4-FFF2-40B4-BE49-F238E27FC236}">
                <a16:creationId xmlns:a16="http://schemas.microsoft.com/office/drawing/2014/main" id="{E2C256DA-86E9-2F91-7EAE-43973A76343D}"/>
              </a:ext>
            </a:extLst>
          </p:cNvPr>
          <p:cNvPicPr>
            <a:picLocks noChangeAspect="1"/>
          </p:cNvPicPr>
          <p:nvPr/>
        </p:nvPicPr>
        <p:blipFill>
          <a:blip r:embed="rId5"/>
          <a:stretch>
            <a:fillRect/>
          </a:stretch>
        </p:blipFill>
        <p:spPr>
          <a:xfrm>
            <a:off x="6866805" y="1179245"/>
            <a:ext cx="1681013" cy="1663947"/>
          </a:xfrm>
          <a:prstGeom prst="rect">
            <a:avLst/>
          </a:prstGeom>
        </p:spPr>
      </p:pic>
      <p:sp>
        <p:nvSpPr>
          <p:cNvPr id="18" name="TextBox 17">
            <a:extLst>
              <a:ext uri="{FF2B5EF4-FFF2-40B4-BE49-F238E27FC236}">
                <a16:creationId xmlns:a16="http://schemas.microsoft.com/office/drawing/2014/main" id="{A7BC2E0B-916A-70DD-BAB6-E967C30D3603}"/>
              </a:ext>
            </a:extLst>
          </p:cNvPr>
          <p:cNvSpPr txBox="1"/>
          <p:nvPr/>
        </p:nvSpPr>
        <p:spPr>
          <a:xfrm>
            <a:off x="6718659" y="2980806"/>
            <a:ext cx="2132315" cy="369332"/>
          </a:xfrm>
          <a:prstGeom prst="rect">
            <a:avLst/>
          </a:prstGeom>
          <a:noFill/>
        </p:spPr>
        <p:txBody>
          <a:bodyPr wrap="none" rtlCol="0">
            <a:spAutoFit/>
          </a:bodyPr>
          <a:lstStyle/>
          <a:p>
            <a:r>
              <a:rPr lang="en-US" dirty="0">
                <a:latin typeface="Roboto" panose="02000000000000000000" pitchFamily="2" charset="0"/>
              </a:rPr>
              <a:t>Insect scale robots</a:t>
            </a:r>
          </a:p>
        </p:txBody>
      </p:sp>
      <p:sp>
        <p:nvSpPr>
          <p:cNvPr id="19" name="Rectangle 18">
            <a:extLst>
              <a:ext uri="{FF2B5EF4-FFF2-40B4-BE49-F238E27FC236}">
                <a16:creationId xmlns:a16="http://schemas.microsoft.com/office/drawing/2014/main" id="{16956443-74FA-3495-EE12-1EDAFBE3C02C}"/>
              </a:ext>
            </a:extLst>
          </p:cNvPr>
          <p:cNvSpPr/>
          <p:nvPr/>
        </p:nvSpPr>
        <p:spPr>
          <a:xfrm>
            <a:off x="0" y="-19218"/>
            <a:ext cx="12192000" cy="977462"/>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Roboto" panose="02000000000000000000" pitchFamily="2" charset="0"/>
              </a:rPr>
              <a:t>Traditional defense techniques fail</a:t>
            </a:r>
          </a:p>
        </p:txBody>
      </p:sp>
      <p:pic>
        <p:nvPicPr>
          <p:cNvPr id="16390" name="Picture 6" descr="What Is an SoC? A Basic Definition | Tom's Hardware">
            <a:extLst>
              <a:ext uri="{FF2B5EF4-FFF2-40B4-BE49-F238E27FC236}">
                <a16:creationId xmlns:a16="http://schemas.microsoft.com/office/drawing/2014/main" id="{7CEF8121-AB2B-5868-29AA-B1DFE5FD1DE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3478"/>
          <a:stretch/>
        </p:blipFill>
        <p:spPr bwMode="auto">
          <a:xfrm>
            <a:off x="6628289" y="3880282"/>
            <a:ext cx="2569249" cy="167032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3693EA9-AF46-D545-BA90-E55F6BB4B4D3}"/>
              </a:ext>
            </a:extLst>
          </p:cNvPr>
          <p:cNvSpPr txBox="1"/>
          <p:nvPr/>
        </p:nvSpPr>
        <p:spPr>
          <a:xfrm>
            <a:off x="6789611" y="5712584"/>
            <a:ext cx="2297424" cy="369332"/>
          </a:xfrm>
          <a:prstGeom prst="rect">
            <a:avLst/>
          </a:prstGeom>
          <a:noFill/>
        </p:spPr>
        <p:txBody>
          <a:bodyPr wrap="none" rtlCol="0">
            <a:spAutoFit/>
          </a:bodyPr>
          <a:lstStyle/>
          <a:p>
            <a:r>
              <a:rPr lang="en-US" dirty="0">
                <a:latin typeface="Roboto" panose="02000000000000000000" pitchFamily="2" charset="0"/>
              </a:rPr>
              <a:t>SOC on Raspberry Pi</a:t>
            </a:r>
          </a:p>
        </p:txBody>
      </p:sp>
    </p:spTree>
    <p:extLst>
      <p:ext uri="{BB962C8B-B14F-4D97-AF65-F5344CB8AC3E}">
        <p14:creationId xmlns:p14="http://schemas.microsoft.com/office/powerpoint/2010/main" val="3931263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2688</TotalTime>
  <Words>2603</Words>
  <Application>Microsoft Macintosh PowerPoint</Application>
  <PresentationFormat>Widescreen</PresentationFormat>
  <Paragraphs>370</Paragraphs>
  <Slides>36</Slides>
  <Notes>35</Notes>
  <HiddenSlides>2</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Arial</vt:lpstr>
      <vt:lpstr>Calibri</vt:lpstr>
      <vt:lpstr>Calibri Light</vt:lpstr>
      <vt:lpstr>Helvetica Neue</vt:lpstr>
      <vt:lpstr>LinLibertineT</vt:lpstr>
      <vt:lpstr>LinLibertineTB</vt:lpstr>
      <vt:lpstr>Roboto</vt:lpstr>
      <vt:lpstr>Söhne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Nakul Garg</dc:creator>
  <cp:lastModifiedBy>Nakul Garg</cp:lastModifiedBy>
  <cp:revision>70</cp:revision>
  <dcterms:created xsi:type="dcterms:W3CDTF">2023-02-21T22:07:22Z</dcterms:created>
  <dcterms:modified xsi:type="dcterms:W3CDTF">2023-05-01T05:05:10Z</dcterms:modified>
</cp:coreProperties>
</file>