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4" r:id="rId1"/>
  </p:sldMasterIdLst>
  <p:notesMasterIdLst>
    <p:notesMasterId r:id="rId15"/>
  </p:notesMasterIdLst>
  <p:handoutMasterIdLst>
    <p:handoutMasterId r:id="rId16"/>
  </p:handoutMasterIdLst>
  <p:sldIdLst>
    <p:sldId id="699" r:id="rId2"/>
    <p:sldId id="766" r:id="rId3"/>
    <p:sldId id="769" r:id="rId4"/>
    <p:sldId id="772" r:id="rId5"/>
    <p:sldId id="767" r:id="rId6"/>
    <p:sldId id="768" r:id="rId7"/>
    <p:sldId id="770" r:id="rId8"/>
    <p:sldId id="771" r:id="rId9"/>
    <p:sldId id="773" r:id="rId10"/>
    <p:sldId id="720" r:id="rId11"/>
    <p:sldId id="719" r:id="rId12"/>
    <p:sldId id="762" r:id="rId13"/>
    <p:sldId id="763" r:id="rId14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rgbClr val="081D58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F82"/>
    <a:srgbClr val="0332FF"/>
    <a:srgbClr val="F6FE71"/>
    <a:srgbClr val="FFC5CC"/>
    <a:srgbClr val="14027E"/>
    <a:srgbClr val="FFA942"/>
    <a:srgbClr val="335502"/>
    <a:srgbClr val="335101"/>
    <a:srgbClr val="E5E1D3"/>
    <a:srgbClr val="CDC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3" autoAdjust="0"/>
    <p:restoredTop sz="97199" autoAdjust="0"/>
  </p:normalViewPr>
  <p:slideViewPr>
    <p:cSldViewPr snapToGrid="0">
      <p:cViewPr varScale="1">
        <p:scale>
          <a:sx n="124" d="100"/>
          <a:sy n="124" d="100"/>
        </p:scale>
        <p:origin x="824" y="168"/>
      </p:cViewPr>
      <p:guideLst>
        <p:guide orient="horz" pos="3072"/>
        <p:guide pos="3840"/>
      </p:guideLst>
    </p:cSldViewPr>
  </p:slideViewPr>
  <p:outlineViewPr>
    <p:cViewPr>
      <p:scale>
        <a:sx n="33" d="100"/>
        <a:sy n="33" d="100"/>
      </p:scale>
      <p:origin x="0" y="-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0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772475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Warehouse distribution center. Automated platforms</a:t>
            </a:r>
            <a:r>
              <a:rPr lang="en-US" baseline="0" dirty="0"/>
              <a:t> </a:t>
            </a:r>
            <a:r>
              <a:rPr lang="en-US" dirty="0"/>
              <a:t>to bring cabinets to people preparing orders. </a:t>
            </a:r>
          </a:p>
          <a:p>
            <a:r>
              <a:rPr lang="en-US" dirty="0"/>
              <a:t>Platforms follow</a:t>
            </a:r>
            <a:r>
              <a:rPr lang="en-US" baseline="0" dirty="0"/>
              <a:t> </a:t>
            </a:r>
            <a:r>
              <a:rPr lang="en-US" dirty="0"/>
              <a:t>a precise network of guides painted on the floor. </a:t>
            </a:r>
            <a:r>
              <a:rPr lang="en-US"/>
              <a:t>Don’t </a:t>
            </a:r>
            <a:r>
              <a:rPr lang="en-US" dirty="0"/>
              <a:t>need to deliberate</a:t>
            </a:r>
            <a:r>
              <a:rPr lang="en-US" baseline="0" dirty="0"/>
              <a:t> </a:t>
            </a:r>
            <a:r>
              <a:rPr lang="en-US" dirty="0"/>
              <a:t>about how to act</a:t>
            </a:r>
            <a:r>
              <a:rPr lang="en-US"/>
              <a:t>;</a:t>
            </a:r>
            <a:r>
              <a:rPr lang="en-US" baseline="0"/>
              <a:t> </a:t>
            </a:r>
            <a:br>
              <a:rPr lang="en-US" baseline="0"/>
            </a:br>
            <a:r>
              <a:rPr lang="en-US"/>
              <a:t>environment </a:t>
            </a:r>
            <a:r>
              <a:rPr lang="en-US" dirty="0"/>
              <a:t>engineered to cover all cases they’ll need to cope with.</a:t>
            </a:r>
          </a:p>
        </p:txBody>
      </p:sp>
    </p:spTree>
    <p:extLst>
      <p:ext uri="{BB962C8B-B14F-4D97-AF65-F5344CB8AC3E}">
        <p14:creationId xmlns:p14="http://schemas.microsoft.com/office/powerpoint/2010/main" val="168670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Caledonian crow trying to use a piece of wire to get food that’s out of reach, figures out it won’t work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Figures out how</a:t>
            </a:r>
            <a:r>
              <a:rPr lang="en-US" baseline="0" dirty="0"/>
              <a:t> </a:t>
            </a:r>
            <a:r>
              <a:rPr lang="en-US" dirty="0"/>
              <a:t>to brace the wire to bend it</a:t>
            </a:r>
            <a:r>
              <a:rPr lang="en-US" baseline="0" dirty="0"/>
              <a:t> </a:t>
            </a:r>
            <a:r>
              <a:rPr lang="en-US" dirty="0"/>
              <a:t>into a hook, uses the hook to get the food </a:t>
            </a:r>
          </a:p>
        </p:txBody>
      </p:sp>
    </p:spTree>
    <p:extLst>
      <p:ext uri="{BB962C8B-B14F-4D97-AF65-F5344CB8AC3E}">
        <p14:creationId xmlns:p14="http://schemas.microsoft.com/office/powerpoint/2010/main" val="154047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One of the most important European ports for transporting cars. ≈ 400,000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 &gt; 120,000 storage places,  ≈ dozen technical treatment stations. Each year, about 6 Million cars, 18 different brands.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51" y="8685856"/>
            <a:ext cx="2971382" cy="456570"/>
          </a:xfrm>
          <a:prstGeom prst="rect">
            <a:avLst/>
          </a:prstGeom>
        </p:spPr>
        <p:txBody>
          <a:bodyPr lIns="90498" tIns="45249" rIns="90498" bIns="45249"/>
          <a:lstStyle/>
          <a:p>
            <a:pPr>
              <a:defRPr/>
            </a:pPr>
            <a:fld id="{17A0C395-EC7B-084E-AF62-759C28BF5A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51" y="8685856"/>
            <a:ext cx="2971382" cy="456570"/>
          </a:xfrm>
          <a:prstGeom prst="rect">
            <a:avLst/>
          </a:prstGeom>
        </p:spPr>
        <p:txBody>
          <a:bodyPr lIns="90498" tIns="45249" rIns="90498" bIns="45249"/>
          <a:lstStyle/>
          <a:p>
            <a:pPr>
              <a:defRPr/>
            </a:pPr>
            <a:fld id="{17A0C395-EC7B-084E-AF62-759C28BF5A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2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649A04-D97F-5B48-B40B-C9A663E78F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031" y="155962"/>
            <a:ext cx="3054169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3803D667-BCC7-C54B-95F6-7274BF95C821}" type="datetime12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3:22 PM</a:t>
            </a:fld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fld id="{2F632069-14E1-8446-92A8-22B2743EF94E}" type="datetime4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March 10, 2022</a:t>
            </a:fld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13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91765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51418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9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7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31631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6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md.edu/~nau/apa/kiva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md.edu/~nau/apa/crow.m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Nau</a:t>
            </a:r>
            <a:endParaRPr lang="en-US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56416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91440"/>
            <a:ext cx="8839200" cy="812800"/>
          </a:xfrm>
        </p:spPr>
        <p:txBody>
          <a:bodyPr/>
          <a:lstStyle/>
          <a:p>
            <a:r>
              <a:rPr lang="en-US" dirty="0"/>
              <a:t>Example: Harbor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707" y="950221"/>
            <a:ext cx="4787152" cy="5531261"/>
          </a:xfrm>
        </p:spPr>
        <p:txBody>
          <a:bodyPr/>
          <a:lstStyle/>
          <a:p>
            <a:r>
              <a:rPr lang="en-US" dirty="0"/>
              <a:t>Importing/exporting cars</a:t>
            </a:r>
          </a:p>
          <a:p>
            <a:pPr lvl="1"/>
            <a:r>
              <a:rPr lang="en-US" dirty="0"/>
              <a:t>Based on Bremen Harbor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Multiple levels of abstraction</a:t>
            </a:r>
          </a:p>
          <a:p>
            <a:pPr lvl="1"/>
            <a:r>
              <a:rPr lang="en-US" dirty="0"/>
              <a:t>Reflect physical organization of harbor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Continual online planning</a:t>
            </a:r>
            <a:endParaRPr lang="en-US" dirty="0"/>
          </a:p>
          <a:p>
            <a:pPr lvl="1"/>
            <a:r>
              <a:rPr lang="en-US" dirty="0"/>
              <a:t>Top level can be planned offline</a:t>
            </a:r>
          </a:p>
          <a:p>
            <a:pPr lvl="1"/>
            <a:r>
              <a:rPr lang="en-US" dirty="0"/>
              <a:t>The rest is online, based on current conditions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Heterogeneous reasoning</a:t>
            </a:r>
          </a:p>
          <a:p>
            <a:pPr lvl="1"/>
            <a:r>
              <a:rPr lang="en-US" dirty="0"/>
              <a:t>Different components work in different ways</a:t>
            </a:r>
          </a:p>
          <a:p>
            <a:pPr lvl="1"/>
            <a:r>
              <a:rPr lang="en-US" dirty="0"/>
              <a:t>Online synthesis of automata to control their interactions</a:t>
            </a:r>
          </a:p>
        </p:txBody>
      </p:sp>
      <p:pic>
        <p:nvPicPr>
          <p:cNvPr id="4" name="Picture 3" descr="harbor-manage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32" y="721360"/>
            <a:ext cx="5638851" cy="59782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F252E8-FFEE-8A44-8DB2-8A3E986D24DE}"/>
              </a:ext>
            </a:extLst>
          </p:cNvPr>
          <p:cNvSpPr txBox="1">
            <a:spLocks/>
          </p:cNvSpPr>
          <p:nvPr/>
        </p:nvSpPr>
        <p:spPr>
          <a:xfrm>
            <a:off x="10657522" y="721360"/>
            <a:ext cx="1248441" cy="5882640"/>
          </a:xfrm>
          <a:prstGeom prst="rect">
            <a:avLst/>
          </a:prstGeom>
          <a:gradFill flip="none" rotWithShape="1">
            <a:gsLst>
              <a:gs pos="0">
                <a:srgbClr val="FF7F8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txBody>
          <a:bodyPr tIns="0" bIns="45720" anchor="ctr"/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kern="0" dirty="0">
                <a:latin typeface="Calibri" charset="0"/>
                <a:ea typeface="Calibri" charset="0"/>
                <a:cs typeface="Calibri" charset="0"/>
              </a:rPr>
              <a:t>Planning	</a:t>
            </a: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r>
              <a:rPr lang="en-US" kern="0" dirty="0">
                <a:latin typeface="Calibri" charset="0"/>
                <a:ea typeface="Calibri" charset="0"/>
                <a:cs typeface="Calibri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188006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584" y="37148"/>
            <a:ext cx="4602704" cy="812800"/>
          </a:xfrm>
        </p:spPr>
        <p:txBody>
          <a:bodyPr/>
          <a:lstStyle/>
          <a:p>
            <a:r>
              <a:rPr lang="en-US" dirty="0"/>
              <a:t>Example: Service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6087" y="1014416"/>
            <a:ext cx="4602703" cy="5483511"/>
          </a:xfrm>
        </p:spPr>
        <p:txBody>
          <a:bodyPr/>
          <a:lstStyle/>
          <a:p>
            <a:r>
              <a:rPr lang="en-US" i="1" dirty="0"/>
              <a:t>Multiple levels of abstraction</a:t>
            </a:r>
          </a:p>
          <a:p>
            <a:pPr lvl="1"/>
            <a:r>
              <a:rPr lang="en-US" dirty="0"/>
              <a:t>Higher levels: more planning</a:t>
            </a:r>
          </a:p>
          <a:p>
            <a:pPr lvl="1"/>
            <a:r>
              <a:rPr lang="en-US" dirty="0"/>
              <a:t>Lower levels: more acting</a:t>
            </a:r>
          </a:p>
          <a:p>
            <a:r>
              <a:rPr lang="en-US" i="1" dirty="0"/>
              <a:t>Continual online planning</a:t>
            </a:r>
            <a:endParaRPr lang="en-US" dirty="0"/>
          </a:p>
          <a:p>
            <a:pPr lvl="1"/>
            <a:r>
              <a:rPr lang="en-US" dirty="0"/>
              <a:t>What room is </a:t>
            </a:r>
            <a:r>
              <a:rPr lang="en-US" dirty="0">
                <a:latin typeface="Calibri"/>
                <a:cs typeface="Calibri"/>
              </a:rPr>
              <a:t>o7</a:t>
            </a:r>
            <a:r>
              <a:rPr lang="en-US" dirty="0"/>
              <a:t> in?</a:t>
            </a:r>
          </a:p>
          <a:p>
            <a:pPr lvl="1"/>
            <a:r>
              <a:rPr lang="en-US" dirty="0"/>
              <a:t>What route?</a:t>
            </a:r>
          </a:p>
          <a:p>
            <a:pPr lvl="1"/>
            <a:r>
              <a:rPr lang="en-US" dirty="0"/>
              <a:t>What kind of door?</a:t>
            </a:r>
          </a:p>
          <a:p>
            <a:pPr lvl="1"/>
            <a:r>
              <a:rPr lang="en-US" dirty="0"/>
              <a:t>Close enough to door handle?</a:t>
            </a:r>
          </a:p>
          <a:p>
            <a:r>
              <a:rPr lang="en-US" i="1" dirty="0"/>
              <a:t>Heterogeneous reasoning</a:t>
            </a:r>
          </a:p>
          <a:p>
            <a:pPr lvl="1"/>
            <a:r>
              <a:rPr lang="en-US" dirty="0">
                <a:cs typeface="Times New Roman"/>
              </a:rPr>
              <a:t>planning abstract tasks</a:t>
            </a:r>
          </a:p>
          <a:p>
            <a:pPr lvl="1"/>
            <a:r>
              <a:rPr lang="en-US" dirty="0"/>
              <a:t>path planning</a:t>
            </a:r>
          </a:p>
          <a:p>
            <a:pPr lvl="1"/>
            <a:r>
              <a:rPr lang="en-US" dirty="0"/>
              <a:t>reactive (e.g., open door)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549946" y="322729"/>
            <a:ext cx="1248441" cy="6396287"/>
          </a:xfrm>
          <a:prstGeom prst="rect">
            <a:avLst/>
          </a:prstGeom>
          <a:gradFill flip="none" rotWithShape="1">
            <a:gsLst>
              <a:gs pos="0">
                <a:srgbClr val="FF7F8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txBody>
          <a:bodyPr tIns="0" bIns="45720" anchor="ctr"/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kern="0" dirty="0">
                <a:latin typeface="Calibri" charset="0"/>
                <a:ea typeface="Calibri" charset="0"/>
                <a:cs typeface="Calibri" charset="0"/>
              </a:rPr>
              <a:t>Planning	</a:t>
            </a: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r>
              <a:rPr lang="en-US" kern="0" dirty="0">
                <a:latin typeface="Calibri" charset="0"/>
                <a:ea typeface="Calibri" charset="0"/>
                <a:cs typeface="Calibri" charset="0"/>
              </a:rPr>
              <a:t>Acting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437B3-D2F5-AB4E-902E-2CD59E21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34" y="445216"/>
            <a:ext cx="5626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4611" y="66536"/>
            <a:ext cx="4291477" cy="636501"/>
          </a:xfrm>
        </p:spPr>
        <p:txBody>
          <a:bodyPr/>
          <a:lstStyle/>
          <a:p>
            <a:r>
              <a:rPr lang="en-US" dirty="0"/>
              <a:t>Outline of Book</a:t>
            </a:r>
          </a:p>
        </p:txBody>
      </p:sp>
      <p:sp>
        <p:nvSpPr>
          <p:cNvPr id="8195" name="Content Placeholder 7"/>
          <p:cNvSpPr>
            <a:spLocks noGrp="1"/>
          </p:cNvSpPr>
          <p:nvPr>
            <p:ph sz="half" idx="1"/>
          </p:nvPr>
        </p:nvSpPr>
        <p:spPr>
          <a:xfrm>
            <a:off x="1272039" y="712206"/>
            <a:ext cx="5543151" cy="59837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1: </a:t>
            </a:r>
            <a:r>
              <a:rPr lang="en-US" i="1" dirty="0"/>
              <a:t>Introduction</a:t>
            </a:r>
            <a:r>
              <a:rPr lang="en-US" dirty="0"/>
              <a:t> (this lecture)</a:t>
            </a:r>
          </a:p>
          <a:p>
            <a:pPr marL="0" indent="0">
              <a:buNone/>
            </a:pPr>
            <a:r>
              <a:rPr lang="en-US" dirty="0"/>
              <a:t>2: </a:t>
            </a:r>
            <a:r>
              <a:rPr lang="en-US" i="1" dirty="0"/>
              <a:t>Deterministic models</a:t>
            </a:r>
          </a:p>
          <a:p>
            <a:pPr lvl="1"/>
            <a:r>
              <a:rPr lang="en-US" dirty="0"/>
              <a:t>Conventional (</a:t>
            </a:r>
            <a:r>
              <a:rPr lang="en-US" i="1" dirty="0"/>
              <a:t>classical</a:t>
            </a:r>
            <a:r>
              <a:rPr lang="en-US" dirty="0"/>
              <a:t>) AI planning</a:t>
            </a:r>
          </a:p>
          <a:p>
            <a:pPr lvl="1"/>
            <a:r>
              <a:rPr lang="en-US" dirty="0"/>
              <a:t>Integrating it with acting</a:t>
            </a:r>
          </a:p>
          <a:p>
            <a:pPr marL="0" indent="0">
              <a:buNone/>
            </a:pPr>
            <a:r>
              <a:rPr lang="en-US" dirty="0"/>
              <a:t>3: </a:t>
            </a:r>
            <a:r>
              <a:rPr lang="en-US" i="1" dirty="0"/>
              <a:t>Refinement methods</a:t>
            </a:r>
          </a:p>
          <a:p>
            <a:pPr lvl="1"/>
            <a:r>
              <a:rPr lang="en-US" dirty="0"/>
              <a:t>Acting and planning by refining abstract activities </a:t>
            </a:r>
            <a:r>
              <a:rPr lang="is-IS" dirty="0"/>
              <a:t>into </a:t>
            </a:r>
            <a:r>
              <a:rPr lang="en-US" dirty="0"/>
              <a:t>less-abstract activities</a:t>
            </a:r>
          </a:p>
          <a:p>
            <a:pPr marL="0" indent="0">
              <a:buNone/>
            </a:pPr>
            <a:r>
              <a:rPr lang="en-US" dirty="0"/>
              <a:t>4: </a:t>
            </a:r>
            <a:r>
              <a:rPr lang="en-US" i="1" dirty="0"/>
              <a:t>Temporal models</a:t>
            </a:r>
          </a:p>
          <a:p>
            <a:pPr lvl="1"/>
            <a:r>
              <a:rPr lang="en-US" dirty="0"/>
              <a:t>Reasoning about time constraints</a:t>
            </a:r>
          </a:p>
          <a:p>
            <a:pPr marL="0" indent="0">
              <a:buNone/>
            </a:pPr>
            <a:r>
              <a:rPr lang="en-US" dirty="0"/>
              <a:t>5: </a:t>
            </a:r>
            <a:r>
              <a:rPr lang="en-US" i="1" dirty="0"/>
              <a:t>Nondeterministic models</a:t>
            </a:r>
          </a:p>
          <a:p>
            <a:pPr lvl="1"/>
            <a:r>
              <a:rPr lang="en-US" dirty="0"/>
              <a:t>Actions with multiple possible outcomes</a:t>
            </a:r>
          </a:p>
          <a:p>
            <a:pPr marL="0" indent="0">
              <a:buNone/>
            </a:pPr>
            <a:r>
              <a:rPr lang="en-US" dirty="0"/>
              <a:t>6: </a:t>
            </a:r>
            <a:r>
              <a:rPr lang="en-US" i="1" dirty="0"/>
              <a:t>Probabilistic models</a:t>
            </a:r>
          </a:p>
          <a:p>
            <a:pPr lvl="1"/>
            <a:r>
              <a:rPr lang="en-US" dirty="0"/>
              <a:t>Multiple possible outcomes, with probabilities</a:t>
            </a:r>
          </a:p>
          <a:p>
            <a:pPr marL="0" indent="0">
              <a:buNone/>
            </a:pPr>
            <a:r>
              <a:rPr lang="en-US" dirty="0"/>
              <a:t>7: </a:t>
            </a:r>
            <a:r>
              <a:rPr lang="en-US" i="1" dirty="0"/>
              <a:t>Other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perceiving, monitoring, goal reasoning, learning, hybrid models, ontologies</a:t>
            </a:r>
          </a:p>
          <a:p>
            <a:pPr marL="0" indent="0"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cover after fold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44" y="125859"/>
            <a:ext cx="4537710" cy="65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7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3052861" y="5946340"/>
            <a:ext cx="6086278" cy="671513"/>
          </a:xfrm>
          <a:prstGeom prst="rect">
            <a:avLst/>
          </a:prstGeom>
        </p:spPr>
        <p:txBody>
          <a:bodyPr/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Cover image: </a:t>
            </a:r>
            <a:r>
              <a:rPr lang="en-US" sz="1800" i="1" kern="0" dirty="0"/>
              <a:t>The </a:t>
            </a:r>
            <a:r>
              <a:rPr lang="en-US" sz="1800" i="1" kern="0"/>
              <a:t>Conjuror.</a:t>
            </a:r>
            <a:r>
              <a:rPr lang="en-US" sz="1800" kern="0"/>
              <a:t> </a:t>
            </a:r>
            <a:r>
              <a:rPr lang="en-US" sz="1800" kern="0" dirty="0"/>
              <a:t>Hieronymus Bosch (c.1450–1516)</a:t>
            </a:r>
          </a:p>
          <a:p>
            <a:pPr marL="0" indent="0">
              <a:buNone/>
            </a:pPr>
            <a:endParaRPr lang="en-US" sz="1800" kern="0" dirty="0"/>
          </a:p>
        </p:txBody>
      </p:sp>
      <p:pic>
        <p:nvPicPr>
          <p:cNvPr id="3" name="19EAF9E2-3E6B-4A9F-9E2A-D2C7537B2145" descr="2D0DBBFB-D84C-4FBE-B6EA-1D4E4D69BE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55" y="1372402"/>
            <a:ext cx="5331290" cy="444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424757" y="713398"/>
            <a:ext cx="2452617" cy="527804"/>
          </a:xfrm>
          <a:prstGeom prst="wedgeRoundRectCallout">
            <a:avLst>
              <a:gd name="adj1" fmla="val 45059"/>
              <a:gd name="adj2" fmla="val 235537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00053"/>
                </a:solidFill>
                <a:latin typeface="Calibri"/>
                <a:cs typeface="Calibri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41859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cto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32" y="1548482"/>
            <a:ext cx="4517171" cy="44577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3754" y="2066795"/>
            <a:ext cx="4044356" cy="4352152"/>
          </a:xfrm>
        </p:spPr>
        <p:txBody>
          <a:bodyPr/>
          <a:lstStyle/>
          <a:p>
            <a:r>
              <a:rPr lang="en-US" i="1" dirty="0">
                <a:cs typeface="Times New Roman"/>
              </a:rPr>
              <a:t>Actor</a:t>
            </a:r>
            <a:r>
              <a:rPr lang="en-US" dirty="0">
                <a:cs typeface="Times New Roman"/>
              </a:rPr>
              <a:t>: agent that performs actions</a:t>
            </a:r>
          </a:p>
          <a:p>
            <a:endParaRPr lang="en-US" i="1" dirty="0">
              <a:cs typeface="Times New Roman"/>
            </a:endParaRPr>
          </a:p>
          <a:p>
            <a:r>
              <a:rPr lang="en-US" dirty="0">
                <a:cs typeface="Times New Roman"/>
              </a:rPr>
              <a:t>Deliberation functions</a:t>
            </a:r>
            <a:endParaRPr lang="en-US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Planning</a:t>
            </a:r>
          </a:p>
          <a:p>
            <a:pPr marL="682625" lvl="2" indent="0">
              <a:buNone/>
            </a:pPr>
            <a:r>
              <a:rPr lang="en-US" i="1" dirty="0">
                <a:cs typeface="Times New Roman"/>
              </a:rPr>
              <a:t>What</a:t>
            </a:r>
            <a:r>
              <a:rPr lang="en-US" dirty="0">
                <a:cs typeface="Times New Roman"/>
              </a:rPr>
              <a:t> actions to perform</a:t>
            </a:r>
            <a:endParaRPr lang="en-US" i="1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Acting</a:t>
            </a:r>
          </a:p>
          <a:p>
            <a:pPr marL="682625" lvl="2" indent="0">
              <a:buNone/>
            </a:pPr>
            <a:r>
              <a:rPr lang="en-US" i="1" dirty="0">
                <a:cs typeface="Times New Roman"/>
              </a:rPr>
              <a:t>How </a:t>
            </a:r>
            <a:r>
              <a:rPr lang="en-US" dirty="0">
                <a:cs typeface="Times New Roman"/>
              </a:rPr>
              <a:t>to perform them</a:t>
            </a:r>
            <a:endParaRPr lang="en-US" i="1" baseline="-25000" dirty="0">
              <a:cs typeface="Times New Roman"/>
            </a:endParaRPr>
          </a:p>
          <a:p>
            <a:pPr marL="690562" lvl="2" indent="0">
              <a:buNone/>
            </a:pPr>
            <a:endParaRPr lang="en-US" i="1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498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634" y="1152525"/>
            <a:ext cx="4677416" cy="2863762"/>
          </a:xfrm>
        </p:spPr>
        <p:txBody>
          <a:bodyPr/>
          <a:lstStyle/>
          <a:p>
            <a:r>
              <a:rPr lang="en-US" dirty="0"/>
              <a:t>Relies on </a:t>
            </a:r>
            <a:r>
              <a:rPr lang="en-US" i="1" dirty="0"/>
              <a:t>prediction</a:t>
            </a:r>
            <a:r>
              <a:rPr lang="en-US" dirty="0"/>
              <a:t> + </a:t>
            </a:r>
            <a:r>
              <a:rPr lang="en-US" i="1" dirty="0"/>
              <a:t>search</a:t>
            </a:r>
          </a:p>
          <a:p>
            <a:r>
              <a:rPr lang="en-US" dirty="0"/>
              <a:t>Uses </a:t>
            </a:r>
            <a:r>
              <a:rPr lang="en-US" i="1" dirty="0"/>
              <a:t>descriptive models</a:t>
            </a:r>
            <a:r>
              <a:rPr lang="en-US" dirty="0"/>
              <a:t> of the actions</a:t>
            </a:r>
          </a:p>
          <a:p>
            <a:pPr lvl="1"/>
            <a:r>
              <a:rPr lang="en-US" dirty="0"/>
              <a:t>Predict </a:t>
            </a:r>
            <a:r>
              <a:rPr lang="en-US" i="1" dirty="0"/>
              <a:t>what</a:t>
            </a:r>
            <a:r>
              <a:rPr lang="en-US" dirty="0"/>
              <a:t> the actions will do</a:t>
            </a:r>
          </a:p>
          <a:p>
            <a:pPr lvl="1"/>
            <a:r>
              <a:rPr lang="en-US" dirty="0"/>
              <a:t>Don’t tell </a:t>
            </a:r>
            <a:r>
              <a:rPr lang="en-US" i="1" dirty="0"/>
              <a:t>how </a:t>
            </a:r>
            <a:r>
              <a:rPr lang="en-US" dirty="0"/>
              <a:t>to do them</a:t>
            </a:r>
          </a:p>
          <a:p>
            <a:r>
              <a:rPr lang="en-US" dirty="0"/>
              <a:t>Search over </a:t>
            </a:r>
            <a:r>
              <a:rPr lang="en-US" i="1" dirty="0"/>
              <a:t>predicted states </a:t>
            </a:r>
            <a:r>
              <a:rPr lang="en-US" dirty="0"/>
              <a:t>and possible organizations of feasible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7953" y="1255801"/>
            <a:ext cx="5353920" cy="5283200"/>
          </a:xfrm>
        </p:spPr>
        <p:txBody>
          <a:bodyPr/>
          <a:lstStyle/>
          <a:p>
            <a:r>
              <a:rPr lang="en-US" dirty="0"/>
              <a:t>Different types of actions ⇒</a:t>
            </a:r>
          </a:p>
          <a:p>
            <a:pPr lvl="1"/>
            <a:r>
              <a:rPr lang="en-US" dirty="0"/>
              <a:t>Different predictive models</a:t>
            </a:r>
          </a:p>
          <a:p>
            <a:pPr lvl="1"/>
            <a:r>
              <a:rPr lang="en-US" dirty="0"/>
              <a:t>Different planning problems and techniques</a:t>
            </a:r>
          </a:p>
          <a:p>
            <a:endParaRPr lang="en-US" dirty="0"/>
          </a:p>
          <a:p>
            <a:pPr lvl="1"/>
            <a:r>
              <a:rPr lang="en-US" dirty="0"/>
              <a:t>Motion and manipulation planning</a:t>
            </a:r>
          </a:p>
          <a:p>
            <a:pPr lvl="1"/>
            <a:r>
              <a:rPr lang="en-US" dirty="0"/>
              <a:t>Perception planning</a:t>
            </a:r>
          </a:p>
          <a:p>
            <a:pPr lvl="1"/>
            <a:r>
              <a:rPr lang="en-US" dirty="0"/>
              <a:t>Navigation planning</a:t>
            </a:r>
          </a:p>
          <a:p>
            <a:pPr lvl="1"/>
            <a:r>
              <a:rPr lang="en-US" dirty="0"/>
              <a:t>Communication planning</a:t>
            </a:r>
          </a:p>
          <a:p>
            <a:pPr lvl="1"/>
            <a:r>
              <a:rPr lang="en-US" b="1" dirty="0"/>
              <a:t>Task planning</a:t>
            </a:r>
          </a:p>
          <a:p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 rot="1524570" flipH="1">
            <a:off x="8562246" y="4735155"/>
            <a:ext cx="2163013" cy="693728"/>
          </a:xfrm>
          <a:prstGeom prst="rightArrow">
            <a:avLst/>
          </a:prstGeom>
          <a:solidFill>
            <a:srgbClr val="F6FE7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Most AI planning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91644" y="4286814"/>
            <a:ext cx="3586217" cy="1004210"/>
            <a:chOff x="987652" y="5139383"/>
            <a:chExt cx="3586217" cy="1004210"/>
          </a:xfrm>
        </p:grpSpPr>
        <p:sp>
          <p:nvSpPr>
            <p:cNvPr id="23" name="Shape 150"/>
            <p:cNvSpPr/>
            <p:nvPr/>
          </p:nvSpPr>
          <p:spPr>
            <a:xfrm flipH="1">
              <a:off x="3322261" y="5155774"/>
              <a:ext cx="534884" cy="316917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4" name="Shape 151"/>
            <p:cNvSpPr/>
            <p:nvPr/>
          </p:nvSpPr>
          <p:spPr>
            <a:xfrm flipH="1" flipV="1">
              <a:off x="1250013" y="5622784"/>
              <a:ext cx="577112" cy="142049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5" name="Shape 152"/>
            <p:cNvSpPr/>
            <p:nvPr/>
          </p:nvSpPr>
          <p:spPr>
            <a:xfrm flipH="1" flipV="1">
              <a:off x="1251189" y="5615537"/>
              <a:ext cx="375876" cy="528056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6" name="Shape 153"/>
            <p:cNvSpPr/>
            <p:nvPr/>
          </p:nvSpPr>
          <p:spPr>
            <a:xfrm flipH="1" flipV="1">
              <a:off x="3326548" y="5475233"/>
              <a:ext cx="669383" cy="108699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7" name="Shape 154"/>
            <p:cNvSpPr/>
            <p:nvPr/>
          </p:nvSpPr>
          <p:spPr>
            <a:xfrm flipH="1" flipV="1">
              <a:off x="3326548" y="5487373"/>
              <a:ext cx="291041" cy="352506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39" name="Shape 164"/>
            <p:cNvSpPr/>
            <p:nvPr/>
          </p:nvSpPr>
          <p:spPr>
            <a:xfrm>
              <a:off x="4057061" y="5321111"/>
              <a:ext cx="516808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• • •</a:t>
              </a:r>
              <a:endParaRPr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7652" y="5364556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27065" y="5139383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a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71595" y="5247783"/>
              <a:ext cx="11753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dirty="0">
                  <a:latin typeface="Times New Roman" charset="0"/>
                </a:rPr>
                <a:t>′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i="1" dirty="0">
                  <a:latin typeface="Times New Roman" charset="0"/>
                </a:rPr>
                <a:t>=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l-GR" sz="2000" dirty="0">
                  <a:latin typeface="Times New Roman" charset="0"/>
                </a:rPr>
                <a:t>γ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 err="1">
                  <a:latin typeface="Times New Roman" charset="0"/>
                </a:rPr>
                <a:t>s,a</a:t>
              </a:r>
              <a:r>
                <a:rPr lang="en-US" sz="2000" dirty="0">
                  <a:latin typeface="Times New Roman" charset="0"/>
                </a:rPr>
                <a:t>)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29" name="Shape 151"/>
            <p:cNvSpPr/>
            <p:nvPr/>
          </p:nvSpPr>
          <p:spPr>
            <a:xfrm flipH="1">
              <a:off x="1271703" y="5478455"/>
              <a:ext cx="912899" cy="122076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</p:grpSp>
    </p:spTree>
    <p:extLst>
      <p:ext uri="{BB962C8B-B14F-4D97-AF65-F5344CB8AC3E}">
        <p14:creationId xmlns:p14="http://schemas.microsoft.com/office/powerpoint/2010/main" val="203900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cto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38" y="1284378"/>
            <a:ext cx="4784797" cy="47218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5123" y="1282393"/>
            <a:ext cx="4883310" cy="5090275"/>
          </a:xfrm>
        </p:spPr>
        <p:txBody>
          <a:bodyPr/>
          <a:lstStyle/>
          <a:p>
            <a:r>
              <a:rPr lang="en-US" dirty="0">
                <a:cs typeface="Times New Roman"/>
              </a:rPr>
              <a:t>Traditional “AI planning” view:</a:t>
            </a:r>
          </a:p>
          <a:p>
            <a:pPr lvl="1"/>
            <a:r>
              <a:rPr lang="en-US" dirty="0">
                <a:cs typeface="Times New Roman"/>
              </a:rPr>
              <a:t>Carrying out an action is just execution</a:t>
            </a:r>
          </a:p>
          <a:p>
            <a:pPr lvl="1"/>
            <a:r>
              <a:rPr lang="en-US" dirty="0">
                <a:cs typeface="Times New Roman"/>
              </a:rPr>
              <a:t>Can ignore how it’s done</a:t>
            </a:r>
          </a:p>
          <a:p>
            <a:pPr lvl="1"/>
            <a:endParaRPr lang="en-US" dirty="0">
              <a:cs typeface="Times New Roman"/>
            </a:endParaRPr>
          </a:p>
          <a:p>
            <a:r>
              <a:rPr lang="en-US" i="1" dirty="0">
                <a:cs typeface="Times New Roman"/>
              </a:rPr>
              <a:t>Sometimes</a:t>
            </a:r>
            <a:r>
              <a:rPr lang="en-US" dirty="0">
                <a:cs typeface="Times New Roman"/>
              </a:rPr>
              <a:t> that’s OK</a:t>
            </a:r>
          </a:p>
          <a:p>
            <a:pPr lvl="1"/>
            <a:r>
              <a:rPr lang="en-US" dirty="0">
                <a:cs typeface="Times New Roman"/>
              </a:rPr>
              <a:t>If the environment has been engineered to make actions predictable</a:t>
            </a:r>
          </a:p>
          <a:p>
            <a:pPr lvl="1"/>
            <a:r>
              <a:rPr lang="en-US" dirty="0">
                <a:cs typeface="Times New Roman"/>
              </a:rPr>
              <a:t>Example on next slide</a:t>
            </a:r>
          </a:p>
          <a:p>
            <a:pPr lvl="1"/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Usually acting is more complicated</a:t>
            </a:r>
          </a:p>
          <a:p>
            <a:pPr lvl="1"/>
            <a:r>
              <a:rPr lang="en-US" dirty="0">
                <a:cs typeface="Times New Roman"/>
              </a:rPr>
              <a:t>Example later</a:t>
            </a:r>
          </a:p>
        </p:txBody>
      </p:sp>
    </p:spTree>
    <p:extLst>
      <p:ext uri="{BB962C8B-B14F-4D97-AF65-F5344CB8AC3E}">
        <p14:creationId xmlns:p14="http://schemas.microsoft.com/office/powerpoint/2010/main" val="167748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19932"/>
          </a:xfrm>
        </p:spPr>
        <p:txBody>
          <a:bodyPr/>
          <a:lstStyle/>
          <a:p>
            <a:r>
              <a:rPr lang="en-US" dirty="0"/>
              <a:t>Acting as Execution</a:t>
            </a:r>
          </a:p>
        </p:txBody>
      </p:sp>
      <p:pic>
        <p:nvPicPr>
          <p:cNvPr id="7" name="Content Placeholder 6" descr="A picture containing car, table, food, sitting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B7A0946-3FED-7141-93B6-9F8FF3CC0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81800" y="853267"/>
            <a:ext cx="7028401" cy="5283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F7200-F769-1440-8ECB-52D8759C8FAC}"/>
              </a:ext>
            </a:extLst>
          </p:cNvPr>
          <p:cNvSpPr txBox="1"/>
          <p:nvPr/>
        </p:nvSpPr>
        <p:spPr>
          <a:xfrm>
            <a:off x="3418344" y="6136467"/>
            <a:ext cx="535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Video: </a:t>
            </a:r>
            <a:r>
              <a:rPr lang="en-US" dirty="0">
                <a:hlinkClick r:id="rId3"/>
              </a:rPr>
              <a:t>https://www.cs.umd.edu/~nau/apa/kiva.mp4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4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38545"/>
            <a:ext cx="8839200" cy="582351"/>
          </a:xfrm>
        </p:spPr>
        <p:txBody>
          <a:bodyPr/>
          <a:lstStyle/>
          <a:p>
            <a:r>
              <a:rPr lang="en-US" dirty="0"/>
              <a:t>Deliberative Acting</a:t>
            </a:r>
          </a:p>
        </p:txBody>
      </p:sp>
      <p:pic>
        <p:nvPicPr>
          <p:cNvPr id="6" name="Content Placeholder 5" descr="A bird standing on a tab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7F3543F-35C6-DE4A-B7C3-A28613D0B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6423" y="820652"/>
            <a:ext cx="7039154" cy="52832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F6BBFF-0874-DF4F-BF46-9D79C5AE0BB7}"/>
              </a:ext>
            </a:extLst>
          </p:cNvPr>
          <p:cNvSpPr txBox="1"/>
          <p:nvPr/>
        </p:nvSpPr>
        <p:spPr>
          <a:xfrm>
            <a:off x="3392599" y="6103852"/>
            <a:ext cx="540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Video: </a:t>
            </a:r>
            <a:r>
              <a:rPr lang="en-US" dirty="0">
                <a:hlinkClick r:id="rId3"/>
              </a:rPr>
              <a:t>https://www.cs.umd.edu/~nau/apa/crow.mov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5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rece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91" y="4333206"/>
            <a:ext cx="4845038" cy="1827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Deliberative 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3" y="1526798"/>
            <a:ext cx="6514051" cy="333043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Actor is in a dynamic unpredictable environment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Adapt actions to current context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React to events</a:t>
            </a:r>
            <a:endParaRPr lang="en-US" i="1" dirty="0"/>
          </a:p>
          <a:p>
            <a:r>
              <a:rPr lang="en-US" dirty="0"/>
              <a:t>Relies on </a:t>
            </a:r>
          </a:p>
          <a:p>
            <a:pPr lvl="1"/>
            <a:r>
              <a:rPr lang="en-US" i="1" dirty="0"/>
              <a:t>Operational models </a:t>
            </a:r>
            <a:r>
              <a:rPr lang="en-US" dirty="0"/>
              <a:t>telling </a:t>
            </a:r>
            <a:r>
              <a:rPr lang="en-US" i="1" dirty="0"/>
              <a:t>how </a:t>
            </a:r>
            <a:r>
              <a:rPr lang="en-US" dirty="0"/>
              <a:t>to perform the actions</a:t>
            </a:r>
          </a:p>
          <a:p>
            <a:pPr lvl="1"/>
            <a:r>
              <a:rPr lang="en-US" dirty="0"/>
              <a:t>Observations of </a:t>
            </a:r>
            <a:r>
              <a:rPr lang="en-US" i="1" dirty="0"/>
              <a:t>current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8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73342"/>
            <a:ext cx="8839200" cy="543745"/>
          </a:xfrm>
          <a:effectLst/>
        </p:spPr>
        <p:txBody>
          <a:bodyPr/>
          <a:lstStyle/>
          <a:p>
            <a:r>
              <a:rPr lang="en-US" dirty="0"/>
              <a:t>Planning and Acting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5980" y="1208542"/>
            <a:ext cx="5637115" cy="4977946"/>
          </a:xfrm>
        </p:spPr>
        <p:txBody>
          <a:bodyPr/>
          <a:lstStyle/>
          <a:p>
            <a:r>
              <a:rPr lang="en-US" i="1" dirty="0"/>
              <a:t>Multiple levels of abstraction</a:t>
            </a:r>
            <a:endParaRPr lang="en-US" dirty="0"/>
          </a:p>
          <a:p>
            <a:pPr lvl="1"/>
            <a:r>
              <a:rPr lang="en-US" dirty="0"/>
              <a:t>Actors are organized into physical subsystems</a:t>
            </a:r>
          </a:p>
          <a:p>
            <a:pPr lvl="1"/>
            <a:r>
              <a:rPr lang="en-US" dirty="0"/>
              <a:t>Deliberation reflects this</a:t>
            </a:r>
            <a:br>
              <a:rPr lang="en-US" dirty="0"/>
            </a:br>
            <a:endParaRPr lang="en-US" dirty="0"/>
          </a:p>
          <a:p>
            <a:pPr>
              <a:spcBef>
                <a:spcPts val="1800"/>
              </a:spcBef>
            </a:pPr>
            <a:r>
              <a:rPr lang="en-US" i="1" dirty="0"/>
              <a:t>Heterogeneous reasoning</a:t>
            </a:r>
          </a:p>
          <a:p>
            <a:pPr lvl="1"/>
            <a:r>
              <a:rPr lang="en-US" dirty="0"/>
              <a:t>Different techniques</a:t>
            </a:r>
          </a:p>
          <a:p>
            <a:pPr lvl="2"/>
            <a:r>
              <a:rPr lang="en-US" dirty="0"/>
              <a:t>at different levels</a:t>
            </a:r>
          </a:p>
          <a:p>
            <a:pPr lvl="2"/>
            <a:r>
              <a:rPr lang="en-US" dirty="0"/>
              <a:t>different subsystems at same level</a:t>
            </a:r>
            <a:br>
              <a:rPr lang="en-US" dirty="0"/>
            </a:br>
            <a:endParaRPr lang="en-US" dirty="0"/>
          </a:p>
          <a:p>
            <a:pPr>
              <a:spcBef>
                <a:spcPts val="1800"/>
              </a:spcBef>
            </a:pPr>
            <a:r>
              <a:rPr lang="en-US" i="1" dirty="0"/>
              <a:t>Continual online planning</a:t>
            </a:r>
          </a:p>
          <a:p>
            <a:pPr lvl="1"/>
            <a:r>
              <a:rPr lang="en-US" dirty="0"/>
              <a:t>Can’t plan everything in advance</a:t>
            </a:r>
          </a:p>
          <a:p>
            <a:pPr lvl="1"/>
            <a:r>
              <a:rPr lang="en-US" dirty="0"/>
              <a:t>Plans are abstract and partial</a:t>
            </a:r>
            <a:br>
              <a:rPr lang="en-US" dirty="0"/>
            </a:br>
            <a:r>
              <a:rPr lang="en-US" dirty="0"/>
              <a:t>until more detail is needed</a:t>
            </a:r>
          </a:p>
        </p:txBody>
      </p:sp>
      <p:pic>
        <p:nvPicPr>
          <p:cNvPr id="5" name="Picture 4" descr="actor1.pdf">
            <a:extLst>
              <a:ext uri="{FF2B5EF4-FFF2-40B4-BE49-F238E27FC236}">
                <a16:creationId xmlns:a16="http://schemas.microsoft.com/office/drawing/2014/main" id="{E543B8D1-2916-4743-9CCC-9073A55B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15" y="1284378"/>
            <a:ext cx="4784797" cy="47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0359"/>
            <a:ext cx="8839200" cy="563703"/>
          </a:xfrm>
        </p:spPr>
        <p:txBody>
          <a:bodyPr/>
          <a:lstStyle/>
          <a:p>
            <a:r>
              <a:rPr lang="en-US" dirty="0"/>
              <a:t>Bremen Harbor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0B17D-B63B-124D-83B7-E803DDE2F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9" b="-34"/>
          <a:stretch/>
        </p:blipFill>
        <p:spPr>
          <a:xfrm>
            <a:off x="1524000" y="674062"/>
            <a:ext cx="9137788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52563"/>
      </p:ext>
    </p:extLst>
  </p:cSld>
  <p:clrMapOvr>
    <a:masterClrMapping/>
  </p:clrMapOvr>
</p:sld>
</file>

<file path=ppt/theme/theme1.xml><?xml version="1.0" encoding="utf-8"?>
<a:theme xmlns:a="http://schemas.openxmlformats.org/drawingml/2006/main" name="7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12850</TotalTime>
  <Pages>32</Pages>
  <Words>627</Words>
  <Application>Microsoft Macintosh PowerPoint</Application>
  <PresentationFormat>Widescreen</PresentationFormat>
  <Paragraphs>139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Helvetica</vt:lpstr>
      <vt:lpstr>System Font Regular</vt:lpstr>
      <vt:lpstr>Times</vt:lpstr>
      <vt:lpstr>Times New Roman</vt:lpstr>
      <vt:lpstr>Webdings</vt:lpstr>
      <vt:lpstr>7_Nau - reasoning about adversaries</vt:lpstr>
      <vt:lpstr>Chapter 1   Introduction</vt:lpstr>
      <vt:lpstr>Motivation</vt:lpstr>
      <vt:lpstr>Planning</vt:lpstr>
      <vt:lpstr>Acting</vt:lpstr>
      <vt:lpstr>Acting as Execution</vt:lpstr>
      <vt:lpstr>Deliberative Acting</vt:lpstr>
      <vt:lpstr>Deliberative Acting</vt:lpstr>
      <vt:lpstr>Planning and Acting</vt:lpstr>
      <vt:lpstr>Bremen Harbor</vt:lpstr>
      <vt:lpstr>Example: Harbor Management</vt:lpstr>
      <vt:lpstr>Example: Service Robot</vt:lpstr>
      <vt:lpstr>Outline of Book</vt:lpstr>
      <vt:lpstr>PowerPoint Presentation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1386</cp:revision>
  <cp:lastPrinted>2020-01-20T16:44:59Z</cp:lastPrinted>
  <dcterms:created xsi:type="dcterms:W3CDTF">2009-09-01T19:00:36Z</dcterms:created>
  <dcterms:modified xsi:type="dcterms:W3CDTF">2022-03-10T20:23:19Z</dcterms:modified>
</cp:coreProperties>
</file>