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0" r:id="rId1"/>
  </p:sldMasterIdLst>
  <p:notesMasterIdLst>
    <p:notesMasterId r:id="rId67"/>
  </p:notesMasterIdLst>
  <p:handoutMasterIdLst>
    <p:handoutMasterId r:id="rId68"/>
  </p:handoutMasterIdLst>
  <p:sldIdLst>
    <p:sldId id="1077" r:id="rId2"/>
    <p:sldId id="706" r:id="rId3"/>
    <p:sldId id="705" r:id="rId4"/>
    <p:sldId id="711" r:id="rId5"/>
    <p:sldId id="746" r:id="rId6"/>
    <p:sldId id="747" r:id="rId7"/>
    <p:sldId id="849" r:id="rId8"/>
    <p:sldId id="736" r:id="rId9"/>
    <p:sldId id="733" r:id="rId10"/>
    <p:sldId id="737" r:id="rId11"/>
    <p:sldId id="734" r:id="rId12"/>
    <p:sldId id="1074" r:id="rId13"/>
    <p:sldId id="1044" r:id="rId14"/>
    <p:sldId id="1075" r:id="rId15"/>
    <p:sldId id="843" r:id="rId16"/>
    <p:sldId id="964" r:id="rId17"/>
    <p:sldId id="896" r:id="rId18"/>
    <p:sldId id="850" r:id="rId19"/>
    <p:sldId id="1091" r:id="rId20"/>
    <p:sldId id="1072" r:id="rId21"/>
    <p:sldId id="1039" r:id="rId22"/>
    <p:sldId id="842" r:id="rId23"/>
    <p:sldId id="1092" r:id="rId24"/>
    <p:sldId id="1045" r:id="rId25"/>
    <p:sldId id="642" r:id="rId26"/>
    <p:sldId id="1032" r:id="rId27"/>
    <p:sldId id="1093" r:id="rId28"/>
    <p:sldId id="1036" r:id="rId29"/>
    <p:sldId id="1086" r:id="rId30"/>
    <p:sldId id="1037" r:id="rId31"/>
    <p:sldId id="1031" r:id="rId32"/>
    <p:sldId id="1005" r:id="rId33"/>
    <p:sldId id="994" r:id="rId34"/>
    <p:sldId id="1076" r:id="rId35"/>
    <p:sldId id="1007" r:id="rId36"/>
    <p:sldId id="859" r:id="rId37"/>
    <p:sldId id="863" r:id="rId38"/>
    <p:sldId id="864" r:id="rId39"/>
    <p:sldId id="1078" r:id="rId40"/>
    <p:sldId id="1049" r:id="rId41"/>
    <p:sldId id="870" r:id="rId42"/>
    <p:sldId id="877" r:id="rId43"/>
    <p:sldId id="1050" r:id="rId44"/>
    <p:sldId id="839" r:id="rId45"/>
    <p:sldId id="1051" r:id="rId46"/>
    <p:sldId id="1090" r:id="rId47"/>
    <p:sldId id="1068" r:id="rId48"/>
    <p:sldId id="1087" r:id="rId49"/>
    <p:sldId id="901" r:id="rId50"/>
    <p:sldId id="809" r:id="rId51"/>
    <p:sldId id="878" r:id="rId52"/>
    <p:sldId id="1058" r:id="rId53"/>
    <p:sldId id="1069" r:id="rId54"/>
    <p:sldId id="1066" r:id="rId55"/>
    <p:sldId id="1070" r:id="rId56"/>
    <p:sldId id="1016" r:id="rId57"/>
    <p:sldId id="1018" r:id="rId58"/>
    <p:sldId id="1089" r:id="rId59"/>
    <p:sldId id="1019" r:id="rId60"/>
    <p:sldId id="1079" r:id="rId61"/>
    <p:sldId id="1080" r:id="rId62"/>
    <p:sldId id="1022" r:id="rId63"/>
    <p:sldId id="1023" r:id="rId64"/>
    <p:sldId id="1025" r:id="rId65"/>
    <p:sldId id="1083" r:id="rId66"/>
  </p:sldIdLst>
  <p:sldSz cx="12192000" cy="6858000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FBB"/>
    <a:srgbClr val="CCFFC9"/>
    <a:srgbClr val="6600CC"/>
    <a:srgbClr val="FF9FA1"/>
    <a:srgbClr val="CCFFFF"/>
    <a:srgbClr val="EBEBEB"/>
    <a:srgbClr val="9900FF"/>
    <a:srgbClr val="C0C0C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42"/>
    <p:restoredTop sz="95578" autoAdjust="0"/>
  </p:normalViewPr>
  <p:slideViewPr>
    <p:cSldViewPr snapToGrid="0">
      <p:cViewPr varScale="1">
        <p:scale>
          <a:sx n="110" d="100"/>
          <a:sy n="110" d="100"/>
        </p:scale>
        <p:origin x="200" y="344"/>
      </p:cViewPr>
      <p:guideLst>
        <p:guide orient="horz" pos="1680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9" d="100"/>
          <a:sy n="119" d="100"/>
        </p:scale>
        <p:origin x="5128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833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notes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83190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20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258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42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26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2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07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63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41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as.fr/planning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creativecommons.org/licenses/by-nc-sa/4.0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243F-22F2-EE42-9D93-CADD1E471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1088979"/>
            <a:ext cx="8453120" cy="2144690"/>
          </a:xfrm>
        </p:spPr>
        <p:txBody>
          <a:bodyPr anchor="b">
            <a:normAutofit/>
          </a:bodyPr>
          <a:lstStyle>
            <a:lvl1pPr algn="ctr">
              <a:defRPr sz="3600" b="1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utomated Planning and Acting">
            <a:extLst>
              <a:ext uri="{FF2B5EF4-FFF2-40B4-BE49-F238E27FC236}">
                <a16:creationId xmlns:a16="http://schemas.microsoft.com/office/drawing/2014/main" id="{10A5FF21-928C-9C45-BEF1-F6650449A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424" y="143234"/>
            <a:ext cx="3136099" cy="451427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7F5A80F-637B-004C-99D0-5D8C91BE5D9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05446" y="4731554"/>
            <a:ext cx="3371849" cy="500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  <a:hlinkClick r:id="rId3"/>
              </a:rPr>
              <a:t>http://www.laas.fr/planning</a:t>
            </a:r>
            <a:r>
              <a:rPr lang="en-US" sz="1400" u="none" dirty="0">
                <a:solidFill>
                  <a:schemeClr val="bg1"/>
                </a:solidFill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FBC161-22D0-7E4A-9F6A-470A3030AEC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05314" y="6667181"/>
            <a:ext cx="546335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Licensed under a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4"/>
              </a:rPr>
              <a:t>Creative Commons Attribution-NonCommercial-ShareAlike 4.0 International License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0ACC7-D64E-8445-9446-2E10D4E5900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87534" y="3790608"/>
            <a:ext cx="7986052" cy="2244436"/>
          </a:xfr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None/>
              <a:defRPr sz="2400">
                <a:latin typeface="+mn-lt"/>
              </a:defRPr>
            </a:lvl1pPr>
            <a:lvl2pPr marL="457200" indent="0" algn="ctr">
              <a:spcBef>
                <a:spcPts val="600"/>
              </a:spcBef>
              <a:buNone/>
              <a:defRPr sz="2400">
                <a:latin typeface="+mn-lt"/>
              </a:defRPr>
            </a:lvl2pPr>
            <a:lvl3pPr marL="914400" indent="0" algn="ctr">
              <a:spcBef>
                <a:spcPts val="600"/>
              </a:spcBef>
              <a:buNone/>
              <a:defRPr sz="2400">
                <a:latin typeface="+mn-lt"/>
              </a:defRPr>
            </a:lvl3pPr>
            <a:lvl4pPr marL="1371600" indent="0" algn="ctr">
              <a:spcBef>
                <a:spcPts val="600"/>
              </a:spcBef>
              <a:buNone/>
              <a:defRPr sz="2400">
                <a:latin typeface="+mn-lt"/>
              </a:defRPr>
            </a:lvl4pPr>
            <a:lvl5pPr marL="1828800" indent="0" algn="ctr">
              <a:spcBef>
                <a:spcPts val="600"/>
              </a:spcBef>
              <a:buNone/>
              <a:defRPr sz="2400">
                <a:latin typeface="+mn-lt"/>
              </a:defRPr>
            </a:lvl5pPr>
            <a:lvl6pPr marL="2286000" indent="0" algn="l">
              <a:buNone/>
              <a:defRPr sz="2400"/>
            </a:lvl6pPr>
            <a:lvl7pPr marL="2743200" indent="0" algn="l">
              <a:buNone/>
              <a:defRPr sz="2400"/>
            </a:lvl7pPr>
            <a:lvl8pPr marL="3200400" indent="0" algn="l">
              <a:buNone/>
              <a:defRPr sz="24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87789B-1E09-CA49-AD06-D7B379960D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0031" y="155962"/>
            <a:ext cx="3054169" cy="25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18288" rIns="91440" bIns="18288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Last update: </a:t>
            </a:r>
            <a:fld id="{3803D667-BCC7-C54B-95F6-7274BF95C821}" type="datetime12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3:23 PM</a:t>
            </a:fld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, </a:t>
            </a:r>
            <a:fld id="{2F632069-14E1-8446-92A8-22B2743EF94E}" type="datetime4">
              <a:rPr lang="en-US" sz="1400" smtClean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March 10, 2022</a:t>
            </a:fld>
            <a:endParaRPr lang="en-US" sz="14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54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7BED5-885D-764C-AEE3-4D0A4D54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DD59D2-CDD2-1D4D-AD90-73DB3930CF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E4EC5-218F-9D48-A535-3C8B78BEC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90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9E3A-F9FD-4B4C-AD96-0DB74FD7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7F55D-4DAD-7846-A3C9-1FD3623885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668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840BF3-7C44-AB4C-B62B-5C8D7C220A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55F66B-E06E-954D-B635-434706FDA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58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D1A0F-7229-5641-BC49-BD85769A1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5A0F6-50D7-DD47-B7A7-9ECDD1AC1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lnSpc>
                <a:spcPct val="100000"/>
              </a:lnSpc>
              <a:buClr>
                <a:srgbClr val="0070C0"/>
              </a:buClr>
              <a:buFont typeface="System Font Regular"/>
              <a:buChar char="●"/>
              <a:defRPr/>
            </a:lvl1pPr>
            <a:lvl2pPr marL="581025" indent="-225425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defRPr/>
            </a:lvl2pPr>
            <a:lvl3pPr marL="925513" indent="-225425">
              <a:lnSpc>
                <a:spcPct val="100000"/>
              </a:lnSpc>
              <a:buClr>
                <a:srgbClr val="0070C0"/>
              </a:buClr>
              <a:buFont typeface="System Font Regular"/>
              <a:buChar char="•"/>
              <a:defRPr/>
            </a:lvl3pPr>
            <a:lvl4pPr marL="1257300" indent="-214313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defRPr/>
            </a:lvl4pPr>
            <a:lvl5pPr marL="1601788" indent="-225425">
              <a:lnSpc>
                <a:spcPct val="100000"/>
              </a:lnSpc>
              <a:buClr>
                <a:srgbClr val="0070C0"/>
              </a:buClr>
              <a:buFont typeface="System Font Regular"/>
              <a:buChar char="•"/>
              <a:defRPr/>
            </a:lvl5pPr>
            <a:lvl6pPr marL="1946275" indent="-225425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defRPr/>
            </a:lvl6pPr>
            <a:lvl7pPr marL="2289175" indent="-225425">
              <a:lnSpc>
                <a:spcPct val="100000"/>
              </a:lnSpc>
              <a:buClr>
                <a:srgbClr val="0070C0"/>
              </a:buClr>
              <a:buFont typeface="System Font Regular"/>
              <a:buChar char="•"/>
              <a:defRPr/>
            </a:lvl7pPr>
            <a:lvl8pPr marL="2633663" indent="-225425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271627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70AA-2FB1-144D-8206-371BCD2C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063E1-B422-4C4C-8F3B-53D9C1369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51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2A1F2-188F-654A-96E5-DF93057E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C5B6F-67AC-0648-A263-2CB53B6A2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942" y="1021278"/>
            <a:ext cx="5718858" cy="5512526"/>
          </a:xfrm>
        </p:spPr>
        <p:txBody>
          <a:bodyPr/>
          <a:lstStyle>
            <a:lvl1pPr marL="293688" indent="-293688">
              <a:lnSpc>
                <a:spcPct val="100000"/>
              </a:lnSpc>
              <a:buClr>
                <a:srgbClr val="0070C0"/>
              </a:buClr>
              <a:buFont typeface="System Font Regular"/>
              <a:buChar char="●"/>
              <a:tabLst/>
              <a:defRPr/>
            </a:lvl1pPr>
            <a:lvl2pPr marL="628650" indent="-284163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tabLst/>
              <a:defRPr/>
            </a:lvl2pPr>
            <a:lvl3pPr marL="974725" indent="-233363">
              <a:lnSpc>
                <a:spcPct val="100000"/>
              </a:lnSpc>
              <a:buClr>
                <a:srgbClr val="0070C0"/>
              </a:buClr>
              <a:buFont typeface="System Font Regular"/>
              <a:buChar char="•"/>
              <a:tabLst/>
              <a:defRPr/>
            </a:lvl3pPr>
            <a:lvl4pPr marL="1320800" indent="-277813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tabLst/>
              <a:defRPr/>
            </a:lvl4pPr>
            <a:lvl5pPr marL="1665288" indent="-288925">
              <a:lnSpc>
                <a:spcPct val="100000"/>
              </a:lnSpc>
              <a:buClr>
                <a:srgbClr val="0070C0"/>
              </a:buClr>
              <a:buFont typeface="System Font Regular"/>
              <a:buChar char="•"/>
              <a:tabLst/>
              <a:defRPr/>
            </a:lvl5pPr>
            <a:lvl6pPr marL="2000250" indent="-279400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tabLst/>
              <a:defRPr/>
            </a:lvl6pPr>
            <a:lvl7pPr marL="2346325" indent="-282575">
              <a:lnSpc>
                <a:spcPct val="100000"/>
              </a:lnSpc>
              <a:buClr>
                <a:srgbClr val="0070C0"/>
              </a:buClr>
              <a:buFont typeface="System Font Regular"/>
              <a:buChar char="•"/>
              <a:tabLst/>
              <a:defRPr/>
            </a:lvl7pPr>
            <a:lvl8pPr marL="2692400" indent="-284163">
              <a:lnSpc>
                <a:spcPct val="100000"/>
              </a:lnSpc>
              <a:buClr>
                <a:srgbClr val="0070C0"/>
              </a:buClr>
              <a:buFont typeface="System Font Regular"/>
              <a:buChar char="▸"/>
              <a:tabLst/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9B658-19F7-5D49-B44C-E154B675D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21278"/>
            <a:ext cx="5715000" cy="5512526"/>
          </a:xfrm>
        </p:spPr>
        <p:txBody>
          <a:bodyPr/>
          <a:lstStyle>
            <a:lvl1pPr marL="293688" indent="-293688">
              <a:buClr>
                <a:srgbClr val="0070C0"/>
              </a:buClr>
              <a:buFont typeface="System Font Regular"/>
              <a:buChar char="●"/>
              <a:tabLst/>
              <a:defRPr/>
            </a:lvl1pPr>
            <a:lvl2pPr marL="628650" indent="-273050">
              <a:buClr>
                <a:srgbClr val="0070C0"/>
              </a:buClr>
              <a:buFont typeface="System Font Regular"/>
              <a:buChar char="▸"/>
              <a:tabLst/>
              <a:defRPr/>
            </a:lvl2pPr>
            <a:lvl3pPr marL="974725" indent="-274638">
              <a:buClr>
                <a:srgbClr val="0070C0"/>
              </a:buClr>
              <a:buFont typeface="System Font Regular"/>
              <a:buChar char="•"/>
              <a:tabLst/>
              <a:defRPr/>
            </a:lvl3pPr>
            <a:lvl4pPr marL="1320800" indent="-277813">
              <a:buClr>
                <a:srgbClr val="0070C0"/>
              </a:buClr>
              <a:buFont typeface="System Font Regular"/>
              <a:buChar char="▸"/>
              <a:tabLst/>
              <a:defRPr/>
            </a:lvl4pPr>
            <a:lvl5pPr marL="1665288" indent="-288925">
              <a:buClr>
                <a:srgbClr val="0070C0"/>
              </a:buClr>
              <a:buFont typeface="System Font Regular"/>
              <a:buChar char="•"/>
              <a:tabLst/>
              <a:defRPr/>
            </a:lvl5pPr>
            <a:lvl6pPr marL="2000250" indent="-279400">
              <a:buClr>
                <a:srgbClr val="0070C0"/>
              </a:buClr>
              <a:buFont typeface="System Font Regular"/>
              <a:buChar char="▸"/>
              <a:tabLst/>
              <a:defRPr/>
            </a:lvl6pPr>
            <a:lvl7pPr marL="2346325" indent="-282575">
              <a:buClr>
                <a:srgbClr val="0070C0"/>
              </a:buClr>
              <a:buFont typeface="System Font Regular"/>
              <a:buChar char="•"/>
              <a:tabLst/>
              <a:defRPr/>
            </a:lvl7pPr>
            <a:lvl8pPr marL="2692400" indent="-284163">
              <a:buClr>
                <a:srgbClr val="0070C0"/>
              </a:buClr>
              <a:buFont typeface="System Font Regular"/>
              <a:buChar char="▸"/>
              <a:tabLst/>
              <a:defRPr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</p:spTree>
    <p:extLst>
      <p:ext uri="{BB962C8B-B14F-4D97-AF65-F5344CB8AC3E}">
        <p14:creationId xmlns:p14="http://schemas.microsoft.com/office/powerpoint/2010/main" val="195500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24EA-8C30-964B-A403-91EFD525B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0FD09-6546-284F-8F82-4EA179D74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4ED57-4C7B-8846-AD85-4627779B0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7B846-21BA-1045-BE92-E3AE9F2D92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324573-FE5B-EB4C-8901-78FBA8064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62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DA4CF-ED78-DA4A-B343-8364668B0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141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378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5243F-22F2-EE42-9D93-CADD1E471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0ACC7-D64E-8445-9446-2E10D4E59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356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4F015-1A65-4C4B-9B1A-64671FA0A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00ED3-87EA-6F41-B0BE-8F46E8460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225C3-7913-E141-A38F-4904CEB64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60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F5DC5-819C-9948-83E4-D365D71EA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29"/>
            <a:ext cx="10515600" cy="748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C0754-CD74-764F-A308-FD5CDCDFA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21278"/>
            <a:ext cx="10515600" cy="5507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E9F1F7-0223-DE45-B983-03A9E64E3D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858576" y="6667181"/>
            <a:ext cx="333424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18288" rIns="90487" bIns="18288">
            <a:spAutoFit/>
          </a:bodyPr>
          <a:lstStyle/>
          <a:p>
            <a:pPr algn="r">
              <a:spcBef>
                <a:spcPct val="50000"/>
              </a:spcBef>
            </a:pPr>
            <a:fld id="{BB1DE22D-1F88-724A-9844-77DDC52CEC6A}" type="slidenum"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BC1F3-639B-4842-BA83-E0B0D113EA8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" y="6667181"/>
            <a:ext cx="3087705" cy="19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8288" bIns="18288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Nau</a:t>
            </a:r>
            <a:r>
              <a:rPr lang="en-US" sz="1000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</a:t>
            </a:r>
            <a:r>
              <a:rPr lang="en-US" sz="1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Lecture slides for</a:t>
            </a:r>
            <a:r>
              <a:rPr lang="en-US" sz="1000" i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Automated Planning and Acting</a:t>
            </a:r>
            <a:endParaRPr lang="en-US" sz="1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0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688" indent="-293688" algn="l" defTabSz="914400" rtl="0" eaLnBrk="1" latinLnBrk="0" hangingPunct="1">
        <a:lnSpc>
          <a:spcPct val="100000"/>
        </a:lnSpc>
        <a:spcBef>
          <a:spcPts val="1000"/>
        </a:spcBef>
        <a:buClr>
          <a:srgbClr val="1333CD"/>
        </a:buClr>
        <a:buFont typeface="System Font Regular"/>
        <a:buChar char="●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73050" algn="l" defTabSz="914400" rtl="0" eaLnBrk="1" latinLnBrk="0" hangingPunct="1">
        <a:lnSpc>
          <a:spcPct val="100000"/>
        </a:lnSpc>
        <a:spcBef>
          <a:spcPts val="500"/>
        </a:spcBef>
        <a:buClr>
          <a:srgbClr val="1333CD"/>
        </a:buClr>
        <a:buFont typeface="System Font Regular"/>
        <a:buChar char="▸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74725" indent="-274638" algn="l" defTabSz="914400" rtl="0" eaLnBrk="1" latinLnBrk="0" hangingPunct="1">
        <a:lnSpc>
          <a:spcPct val="100000"/>
        </a:lnSpc>
        <a:spcBef>
          <a:spcPts val="500"/>
        </a:spcBef>
        <a:buClr>
          <a:srgbClr val="1333CD"/>
        </a:buClr>
        <a:buFont typeface="System Font Regular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20800" indent="-277813" algn="l" defTabSz="914400" rtl="0" eaLnBrk="1" latinLnBrk="0" hangingPunct="1">
        <a:lnSpc>
          <a:spcPct val="100000"/>
        </a:lnSpc>
        <a:spcBef>
          <a:spcPts val="500"/>
        </a:spcBef>
        <a:buClr>
          <a:srgbClr val="1333CD"/>
        </a:buClr>
        <a:buFont typeface="System Font Regular"/>
        <a:buChar char="▸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65288" indent="-288925" algn="l" defTabSz="914400" rtl="0" eaLnBrk="1" latinLnBrk="0" hangingPunct="1">
        <a:lnSpc>
          <a:spcPct val="100000"/>
        </a:lnSpc>
        <a:spcBef>
          <a:spcPts val="500"/>
        </a:spcBef>
        <a:buClr>
          <a:srgbClr val="1333CD"/>
        </a:buClr>
        <a:buFont typeface="System Font Regular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00250" indent="-279400" algn="l" defTabSz="914400" rtl="0" eaLnBrk="1" latinLnBrk="0" hangingPunct="1">
        <a:lnSpc>
          <a:spcPct val="100000"/>
        </a:lnSpc>
        <a:spcBef>
          <a:spcPts val="500"/>
        </a:spcBef>
        <a:buClr>
          <a:srgbClr val="1333CD"/>
        </a:buClr>
        <a:buFont typeface="System Font Regular"/>
        <a:buChar char="▸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46325" indent="-282575" algn="l" defTabSz="914400" rtl="0" eaLnBrk="1" latinLnBrk="0" hangingPunct="1">
        <a:lnSpc>
          <a:spcPct val="100000"/>
        </a:lnSpc>
        <a:spcBef>
          <a:spcPts val="500"/>
        </a:spcBef>
        <a:buClr>
          <a:srgbClr val="1333CD"/>
        </a:buClr>
        <a:buFont typeface="System Font Regular"/>
        <a:buChar char="•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92400" indent="-284163" algn="l" defTabSz="914400" rtl="0" eaLnBrk="1" latinLnBrk="0" hangingPunct="1">
        <a:lnSpc>
          <a:spcPct val="100000"/>
        </a:lnSpc>
        <a:spcBef>
          <a:spcPts val="500"/>
        </a:spcBef>
        <a:buClr>
          <a:srgbClr val="1333CD"/>
        </a:buClr>
        <a:buFont typeface="System Font Regular"/>
        <a:buChar char="▸"/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0D6DB4-F21B-0D4C-8E24-8BA9880E5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Calibri"/>
              </a:rPr>
              <a:t>Chapter 2</a:t>
            </a:r>
            <a:br>
              <a:rPr lang="en-US" dirty="0">
                <a:ea typeface="Calibri"/>
              </a:rPr>
            </a:br>
            <a:r>
              <a:rPr lang="en-US" dirty="0">
                <a:ea typeface="Calibri"/>
              </a:rPr>
              <a:t>Deliberation with Deterministic Models</a:t>
            </a:r>
            <a:br>
              <a:rPr lang="en-US" baseline="-25000" dirty="0">
                <a:ea typeface="Calibri"/>
              </a:rPr>
            </a:br>
            <a:br>
              <a:rPr lang="en-US" sz="3200" baseline="-25000" dirty="0">
                <a:ea typeface="Calibri"/>
              </a:rPr>
            </a:br>
            <a:r>
              <a:rPr lang="en-US" sz="3200" dirty="0">
                <a:ea typeface="Calibri"/>
              </a:rPr>
              <a:t>Sections 2.1, 2.2, 2.6</a:t>
            </a:r>
            <a:endParaRPr lang="en-US" sz="32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E3BBE45-E5C6-E448-8B8F-E857B764FA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</a:rPr>
              <a:t>Dana Nau</a:t>
            </a:r>
          </a:p>
          <a:p>
            <a:r>
              <a:rPr lang="en-US" dirty="0">
                <a:latin typeface="Times New Roman" panose="02020603050405020304" pitchFamily="18" charset="0"/>
              </a:rPr>
              <a:t>University of Maryland</a:t>
            </a:r>
          </a:p>
        </p:txBody>
      </p:sp>
    </p:spTree>
    <p:extLst>
      <p:ext uri="{BB962C8B-B14F-4D97-AF65-F5344CB8AC3E}">
        <p14:creationId xmlns:p14="http://schemas.microsoft.com/office/powerpoint/2010/main" val="208384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38F02333-1858-F44D-8696-08EFC003AB67}"/>
              </a:ext>
            </a:extLst>
          </p:cNvPr>
          <p:cNvGrpSpPr/>
          <p:nvPr/>
        </p:nvGrpSpPr>
        <p:grpSpPr>
          <a:xfrm>
            <a:off x="6653782" y="1876054"/>
            <a:ext cx="3634638" cy="1354874"/>
            <a:chOff x="7026632" y="2112808"/>
            <a:chExt cx="3634638" cy="1354874"/>
          </a:xfrm>
        </p:grpSpPr>
        <p:sp>
          <p:nvSpPr>
            <p:cNvPr id="57" name="Rectangle 891">
              <a:extLst>
                <a:ext uri="{FF2B5EF4-FFF2-40B4-BE49-F238E27FC236}">
                  <a16:creationId xmlns:a16="http://schemas.microsoft.com/office/drawing/2014/main" id="{A83370FD-7F70-254F-8249-4BB6284CF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8" name="Rectangle 891">
              <a:extLst>
                <a:ext uri="{FF2B5EF4-FFF2-40B4-BE49-F238E27FC236}">
                  <a16:creationId xmlns:a16="http://schemas.microsoft.com/office/drawing/2014/main" id="{C04628A6-A022-044E-9010-52B038684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B51C921-A952-E748-A07D-2305B0EE5F43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01" name="Line 853">
                <a:extLst>
                  <a:ext uri="{FF2B5EF4-FFF2-40B4-BE49-F238E27FC236}">
                    <a16:creationId xmlns:a16="http://schemas.microsoft.com/office/drawing/2014/main" id="{BF794722-17CC-2B46-BE1B-6AF081879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3E2579F-A2CD-5C4A-84BA-A74873AFD966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Freeform 860">
                <a:extLst>
                  <a:ext uri="{FF2B5EF4-FFF2-40B4-BE49-F238E27FC236}">
                    <a16:creationId xmlns:a16="http://schemas.microsoft.com/office/drawing/2014/main" id="{561277C6-FEB5-604D-A536-2A1E15B200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Freeform 860">
                <a:extLst>
                  <a:ext uri="{FF2B5EF4-FFF2-40B4-BE49-F238E27FC236}">
                    <a16:creationId xmlns:a16="http://schemas.microsoft.com/office/drawing/2014/main" id="{F69386E7-4E15-494F-A5FA-B3C2FB780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811A40A-D6E1-264D-AF67-294A81C023F0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reeform 860">
              <a:extLst>
                <a:ext uri="{FF2B5EF4-FFF2-40B4-BE49-F238E27FC236}">
                  <a16:creationId xmlns:a16="http://schemas.microsoft.com/office/drawing/2014/main" id="{CCD10B59-0F78-AC43-883A-F720B8E72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2" name="Freeform 860">
              <a:extLst>
                <a:ext uri="{FF2B5EF4-FFF2-40B4-BE49-F238E27FC236}">
                  <a16:creationId xmlns:a16="http://schemas.microsoft.com/office/drawing/2014/main" id="{C2BAAA76-201A-F943-940F-ED09748AC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667DDAA5-13A9-E44B-8AD7-52479708B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6B4DE863-C0E6-474A-A93F-A6815DA42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5" name="Line 853">
              <a:extLst>
                <a:ext uri="{FF2B5EF4-FFF2-40B4-BE49-F238E27FC236}">
                  <a16:creationId xmlns:a16="http://schemas.microsoft.com/office/drawing/2014/main" id="{FFE9AF27-6DCB-7F4C-BD91-7A73D7AAE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DC744CF9-1A82-FD4C-B400-F665760A52CD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7" name="Oval 859">
                <a:extLst>
                  <a:ext uri="{FF2B5EF4-FFF2-40B4-BE49-F238E27FC236}">
                    <a16:creationId xmlns:a16="http://schemas.microsoft.com/office/drawing/2014/main" id="{9F69F7A4-CF3D-844C-BD0C-BDFCACCF4E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1">
                <a:extLst>
                  <a:ext uri="{FF2B5EF4-FFF2-40B4-BE49-F238E27FC236}">
                    <a16:creationId xmlns:a16="http://schemas.microsoft.com/office/drawing/2014/main" id="{92A7B0FE-569D-0547-98C2-33BF6B6600F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9" name="Oval 862">
                <a:extLst>
                  <a:ext uri="{FF2B5EF4-FFF2-40B4-BE49-F238E27FC236}">
                    <a16:creationId xmlns:a16="http://schemas.microsoft.com/office/drawing/2014/main" id="{99FD145E-2676-AE4C-9B78-E006B75B28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0" name="Oval 863">
                <a:extLst>
                  <a:ext uri="{FF2B5EF4-FFF2-40B4-BE49-F238E27FC236}">
                    <a16:creationId xmlns:a16="http://schemas.microsoft.com/office/drawing/2014/main" id="{4C2B7D17-E42F-2449-8C16-4BBDCD9BED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81" name="Oval 863">
                <a:extLst>
                  <a:ext uri="{FF2B5EF4-FFF2-40B4-BE49-F238E27FC236}">
                    <a16:creationId xmlns:a16="http://schemas.microsoft.com/office/drawing/2014/main" id="{6A0B2DD1-2B00-A84A-8BAC-3A49DA977A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336C8EB3-DCA1-5247-BC69-25010E9E9E49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7" name="Freeform 860">
                  <a:extLst>
                    <a:ext uri="{FF2B5EF4-FFF2-40B4-BE49-F238E27FC236}">
                      <a16:creationId xmlns:a16="http://schemas.microsoft.com/office/drawing/2014/main" id="{5D5A572B-7AAD-E14A-9F04-249D1BA141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Rectangle 864">
                  <a:extLst>
                    <a:ext uri="{FF2B5EF4-FFF2-40B4-BE49-F238E27FC236}">
                      <a16:creationId xmlns:a16="http://schemas.microsoft.com/office/drawing/2014/main" id="{9B604754-43F9-0244-B044-1037E7F5D61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9" name="Freeform 865">
                  <a:extLst>
                    <a:ext uri="{FF2B5EF4-FFF2-40B4-BE49-F238E27FC236}">
                      <a16:creationId xmlns:a16="http://schemas.microsoft.com/office/drawing/2014/main" id="{7E766D25-4D5F-E346-8C7D-D9D925F637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0" name="Freeform 866">
                  <a:extLst>
                    <a:ext uri="{FF2B5EF4-FFF2-40B4-BE49-F238E27FC236}">
                      <a16:creationId xmlns:a16="http://schemas.microsoft.com/office/drawing/2014/main" id="{F27DDE78-195C-3942-8414-077746B31F8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BDACFDA6-FDE0-5041-9001-F3678DE1F7DF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4" name="Oval 878">
                  <a:extLst>
                    <a:ext uri="{FF2B5EF4-FFF2-40B4-BE49-F238E27FC236}">
                      <a16:creationId xmlns:a16="http://schemas.microsoft.com/office/drawing/2014/main" id="{BBA98574-0BB6-834F-B1E6-10B11C835B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Rectangle 880">
                  <a:extLst>
                    <a:ext uri="{FF2B5EF4-FFF2-40B4-BE49-F238E27FC236}">
                      <a16:creationId xmlns:a16="http://schemas.microsoft.com/office/drawing/2014/main" id="{2811C935-01BF-F741-9CB2-80953DDD6D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Oval 878">
                  <a:extLst>
                    <a:ext uri="{FF2B5EF4-FFF2-40B4-BE49-F238E27FC236}">
                      <a16:creationId xmlns:a16="http://schemas.microsoft.com/office/drawing/2014/main" id="{C25722C7-943A-3044-A3D1-6FB929CCE4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1">
                  <a:extLst>
                    <a:ext uri="{FF2B5EF4-FFF2-40B4-BE49-F238E27FC236}">
                      <a16:creationId xmlns:a16="http://schemas.microsoft.com/office/drawing/2014/main" id="{D2F60CDE-9FDF-8949-AFE0-31A070E4F0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2">
                  <a:extLst>
                    <a:ext uri="{FF2B5EF4-FFF2-40B4-BE49-F238E27FC236}">
                      <a16:creationId xmlns:a16="http://schemas.microsoft.com/office/drawing/2014/main" id="{D8ECF51C-1428-9443-9CED-F526268D0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Rectangle 880">
                  <a:extLst>
                    <a:ext uri="{FF2B5EF4-FFF2-40B4-BE49-F238E27FC236}">
                      <a16:creationId xmlns:a16="http://schemas.microsoft.com/office/drawing/2014/main" id="{3CC87E2E-8F1A-294B-B2D7-9B6436BF0F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Oval 878">
                  <a:extLst>
                    <a:ext uri="{FF2B5EF4-FFF2-40B4-BE49-F238E27FC236}">
                      <a16:creationId xmlns:a16="http://schemas.microsoft.com/office/drawing/2014/main" id="{04BC0EEA-50BB-3240-B783-4FEE2AB89CD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2">
                  <a:extLst>
                    <a:ext uri="{FF2B5EF4-FFF2-40B4-BE49-F238E27FC236}">
                      <a16:creationId xmlns:a16="http://schemas.microsoft.com/office/drawing/2014/main" id="{7C51EE50-475B-6A4F-ADF1-43E1929E76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2">
                  <a:extLst>
                    <a:ext uri="{FF2B5EF4-FFF2-40B4-BE49-F238E27FC236}">
                      <a16:creationId xmlns:a16="http://schemas.microsoft.com/office/drawing/2014/main" id="{C6EF3A64-6F4B-2845-B52A-300A2CD1D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Line 884">
                  <a:extLst>
                    <a:ext uri="{FF2B5EF4-FFF2-40B4-BE49-F238E27FC236}">
                      <a16:creationId xmlns:a16="http://schemas.microsoft.com/office/drawing/2014/main" id="{182FD9F0-D46C-D549-8748-9F6E325B15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Oval 885">
                  <a:extLst>
                    <a:ext uri="{FF2B5EF4-FFF2-40B4-BE49-F238E27FC236}">
                      <a16:creationId xmlns:a16="http://schemas.microsoft.com/office/drawing/2014/main" id="{8419D0AD-6853-724F-8989-E0EFB0F61C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Line 881">
                  <a:extLst>
                    <a:ext uri="{FF2B5EF4-FFF2-40B4-BE49-F238E27FC236}">
                      <a16:creationId xmlns:a16="http://schemas.microsoft.com/office/drawing/2014/main" id="{3605DC89-30E6-604E-B59A-E59FA6F7E2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Line 882">
                  <a:extLst>
                    <a:ext uri="{FF2B5EF4-FFF2-40B4-BE49-F238E27FC236}">
                      <a16:creationId xmlns:a16="http://schemas.microsoft.com/office/drawing/2014/main" id="{413BB2E9-3822-2446-B732-BF6934FD9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417170A-00C2-8742-A372-0D8B872E5196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3" name="Line 853">
                <a:extLst>
                  <a:ext uri="{FF2B5EF4-FFF2-40B4-BE49-F238E27FC236}">
                    <a16:creationId xmlns:a16="http://schemas.microsoft.com/office/drawing/2014/main" id="{68E3352C-C412-B741-88CD-CA05652834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4" name="Rectangle 876">
                <a:extLst>
                  <a:ext uri="{FF2B5EF4-FFF2-40B4-BE49-F238E27FC236}">
                    <a16:creationId xmlns:a16="http://schemas.microsoft.com/office/drawing/2014/main" id="{D1D48F3A-D230-654C-BEA1-5B52C787F3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5" name="Rectangle 873">
                <a:extLst>
                  <a:ext uri="{FF2B5EF4-FFF2-40B4-BE49-F238E27FC236}">
                    <a16:creationId xmlns:a16="http://schemas.microsoft.com/office/drawing/2014/main" id="{A8ED3721-790A-B94A-A98A-15E13A325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6" name="Freeform 875">
                <a:extLst>
                  <a:ext uri="{FF2B5EF4-FFF2-40B4-BE49-F238E27FC236}">
                    <a16:creationId xmlns:a16="http://schemas.microsoft.com/office/drawing/2014/main" id="{9608566E-AD65-CA42-872F-5B6595A19F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C03B4F6-B2A7-1941-A3C0-2D448DD74791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9" name="Line 853">
                <a:extLst>
                  <a:ext uri="{FF2B5EF4-FFF2-40B4-BE49-F238E27FC236}">
                    <a16:creationId xmlns:a16="http://schemas.microsoft.com/office/drawing/2014/main" id="{603FCA76-B2B5-AF4D-9D7A-F09569BA7F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0" name="Rectangle 876">
                <a:extLst>
                  <a:ext uri="{FF2B5EF4-FFF2-40B4-BE49-F238E27FC236}">
                    <a16:creationId xmlns:a16="http://schemas.microsoft.com/office/drawing/2014/main" id="{598DA4DD-035E-264F-B213-7AACB7E2AC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1" name="Rectangle 873">
                <a:extLst>
                  <a:ext uri="{FF2B5EF4-FFF2-40B4-BE49-F238E27FC236}">
                    <a16:creationId xmlns:a16="http://schemas.microsoft.com/office/drawing/2014/main" id="{688B2031-3EE0-614C-AFCB-D93F52E60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72" name="Freeform 875">
                <a:extLst>
                  <a:ext uri="{FF2B5EF4-FFF2-40B4-BE49-F238E27FC236}">
                    <a16:creationId xmlns:a16="http://schemas.microsoft.com/office/drawing/2014/main" id="{CABF3181-40DB-934F-A727-A5B54A7D0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95191"/>
          </a:xfrm>
        </p:spPr>
        <p:txBody>
          <a:bodyPr/>
          <a:lstStyle/>
          <a:p>
            <a:r>
              <a:rPr lang="en-US" dirty="0"/>
              <a:t>Varying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10972800" cy="552132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i="1" dirty="0"/>
              <a:t>Varying</a:t>
            </a:r>
            <a:r>
              <a:rPr lang="en-US" dirty="0"/>
              <a:t> property (or </a:t>
            </a:r>
            <a:r>
              <a:rPr lang="en-US" i="1" dirty="0"/>
              <a:t>fluent</a:t>
            </a:r>
            <a:r>
              <a:rPr lang="en-US" dirty="0"/>
              <a:t>): </a:t>
            </a: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a property that may differ in different states</a:t>
            </a:r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Represent it using a </a:t>
            </a:r>
            <a:r>
              <a:rPr lang="en-US" i="1" dirty="0"/>
              <a:t>state variable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a term that we can assign a value to</a:t>
            </a: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i="1" dirty="0"/>
              <a:t>e.g., 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r1)</a:t>
            </a:r>
            <a:endParaRPr lang="en-US" dirty="0"/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Let </a:t>
            </a:r>
            <a:r>
              <a:rPr lang="en-US" i="1" dirty="0"/>
              <a:t>X</a:t>
            </a:r>
            <a:r>
              <a:rPr lang="en-US" dirty="0"/>
              <a:t> = {all state variables in the environment}</a:t>
            </a:r>
          </a:p>
          <a:p>
            <a:pPr marL="406400" lvl="1" indent="0">
              <a:lnSpc>
                <a:spcPct val="110000"/>
              </a:lnSpc>
              <a:buNone/>
              <a:tabLst>
                <a:tab pos="681038" algn="l"/>
                <a:tab pos="1373188" algn="l"/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e.g., X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c1)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dirty="0">
                <a:latin typeface="Calibri"/>
              </a:rPr>
              <a:t>loc(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c2)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, </a:t>
            </a:r>
            <a:r>
              <a:rPr lang="en-US" dirty="0">
                <a:latin typeface="Calibri"/>
              </a:rPr>
              <a:t>cargo(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/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</a:tabLst>
            </a:pPr>
            <a:r>
              <a:rPr lang="en-US" dirty="0"/>
              <a:t>Each state variable </a:t>
            </a:r>
            <a:r>
              <a:rPr lang="en-US" i="1" dirty="0"/>
              <a:t>x </a:t>
            </a:r>
            <a:r>
              <a:rPr lang="en-US" dirty="0"/>
              <a:t>∈ </a:t>
            </a:r>
            <a:r>
              <a:rPr lang="en-US" i="1" dirty="0"/>
              <a:t>X</a:t>
            </a:r>
            <a:r>
              <a:rPr lang="en-US" dirty="0"/>
              <a:t> has a </a:t>
            </a:r>
            <a:r>
              <a:rPr lang="en-US" i="1" dirty="0"/>
              <a:t>range</a:t>
            </a:r>
            <a:br>
              <a:rPr lang="en-US" dirty="0"/>
            </a:br>
            <a:r>
              <a:rPr lang="en-US" dirty="0"/>
              <a:t>= {all values that can be assigned to </a:t>
            </a:r>
            <a:r>
              <a:rPr lang="en-US" i="1" dirty="0"/>
              <a:t>x</a:t>
            </a:r>
            <a:r>
              <a:rPr lang="en-US" dirty="0"/>
              <a:t>}</a:t>
            </a: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i="1" baseline="30000" dirty="0">
              <a:solidFill>
                <a:srgbClr val="000000"/>
              </a:solidFill>
              <a:latin typeface="Times New Roman" charset="0"/>
            </a:endParaRP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c1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))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= Range(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c2)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>
                <a:solidFill>
                  <a:srgbClr val="000000"/>
                </a:solidFill>
              </a:rPr>
              <a:t>Robots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lvl="2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dirty="0">
                <a:latin typeface="Calibri"/>
              </a:rPr>
              <a:t>cargo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Containers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∪ {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nil</a:t>
            </a:r>
            <a:r>
              <a:rPr lang="en-US" dirty="0">
                <a:solidFill>
                  <a:srgbClr val="000000"/>
                </a:solidFill>
              </a:rPr>
              <a:t>}</a:t>
            </a:r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</a:rPr>
              <a:t>To abbreviate the “range” notation often I’ll just say things like</a:t>
            </a:r>
          </a:p>
          <a:p>
            <a:pPr lvl="1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r1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∈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lvl="1"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c2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∈ </a:t>
            </a:r>
            <a:r>
              <a:rPr lang="en-US" i="1" dirty="0">
                <a:solidFill>
                  <a:srgbClr val="000000"/>
                </a:solidFill>
              </a:rPr>
              <a:t>Robots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tabLst>
                <a:tab pos="681038" algn="l"/>
                <a:tab pos="1373188" algn="l"/>
                <a:tab pos="2514600" algn="l"/>
                <a:tab pos="4338638" algn="l"/>
              </a:tabLst>
            </a:pP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9F1DF3-4835-A74F-842E-A640F4292565}"/>
              </a:ext>
            </a:extLst>
          </p:cNvPr>
          <p:cNvSpPr txBox="1"/>
          <p:nvPr/>
        </p:nvSpPr>
        <p:spPr>
          <a:xfrm>
            <a:off x="7957226" y="4310836"/>
            <a:ext cx="2326987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Instead of “domain”, to avoid confusion with planning domains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1C9837-82D4-B34C-BEA5-5FD1CA75C627}"/>
              </a:ext>
            </a:extLst>
          </p:cNvPr>
          <p:cNvCxnSpPr>
            <a:cxnSpLocks/>
            <a:stCxn id="4" idx="1"/>
          </p:cNvCxnSpPr>
          <p:nvPr/>
        </p:nvCxnSpPr>
        <p:spPr>
          <a:xfrm flipH="1" flipV="1">
            <a:off x="4614276" y="3853633"/>
            <a:ext cx="3342950" cy="91886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295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190AD0D0-C001-4A4B-B421-5F40E851A161}"/>
              </a:ext>
            </a:extLst>
          </p:cNvPr>
          <p:cNvGrpSpPr/>
          <p:nvPr/>
        </p:nvGrpSpPr>
        <p:grpSpPr>
          <a:xfrm>
            <a:off x="7278112" y="1786174"/>
            <a:ext cx="3634638" cy="1354874"/>
            <a:chOff x="7026632" y="2112808"/>
            <a:chExt cx="3634638" cy="1354874"/>
          </a:xfrm>
        </p:grpSpPr>
        <p:sp>
          <p:nvSpPr>
            <p:cNvPr id="54" name="Rectangle 891">
              <a:extLst>
                <a:ext uri="{FF2B5EF4-FFF2-40B4-BE49-F238E27FC236}">
                  <a16:creationId xmlns:a16="http://schemas.microsoft.com/office/drawing/2014/main" id="{D3DF6C17-9C92-2D4A-99C4-8163BD854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DAD3B9F9-E8DC-344A-9ED7-32278DBF4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5814205-5D7D-214F-A339-FC1F693A5931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98" name="Line 853">
                <a:extLst>
                  <a:ext uri="{FF2B5EF4-FFF2-40B4-BE49-F238E27FC236}">
                    <a16:creationId xmlns:a16="http://schemas.microsoft.com/office/drawing/2014/main" id="{E71E75B3-D0F1-2244-A71C-3FD36CC24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D2BB081-A5F1-0940-A825-81299D175D2D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Freeform 860">
                <a:extLst>
                  <a:ext uri="{FF2B5EF4-FFF2-40B4-BE49-F238E27FC236}">
                    <a16:creationId xmlns:a16="http://schemas.microsoft.com/office/drawing/2014/main" id="{EAC2FC3A-7982-DC44-A0A9-5240FBED8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1" name="Freeform 860">
                <a:extLst>
                  <a:ext uri="{FF2B5EF4-FFF2-40B4-BE49-F238E27FC236}">
                    <a16:creationId xmlns:a16="http://schemas.microsoft.com/office/drawing/2014/main" id="{433A85D4-AE4F-7949-BE5A-877DC2C70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E737841-5E00-7D45-BBF1-6540A9C887F1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860">
              <a:extLst>
                <a:ext uri="{FF2B5EF4-FFF2-40B4-BE49-F238E27FC236}">
                  <a16:creationId xmlns:a16="http://schemas.microsoft.com/office/drawing/2014/main" id="{DE046E27-1FB7-EF47-B0F0-D39E86FA5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B0EC9C7F-A6C4-8E46-843B-041746B8D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Line 853">
              <a:extLst>
                <a:ext uri="{FF2B5EF4-FFF2-40B4-BE49-F238E27FC236}">
                  <a16:creationId xmlns:a16="http://schemas.microsoft.com/office/drawing/2014/main" id="{75E27B31-8795-E645-B9AD-9B99264AA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05BCF0B8-1FB6-404E-8F4B-ACA9BDB49E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2E2778FA-2655-1247-9B72-C5A52A0146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56615F4-3845-624A-8F8B-27545686EAE0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4" name="Oval 859">
                <a:extLst>
                  <a:ext uri="{FF2B5EF4-FFF2-40B4-BE49-F238E27FC236}">
                    <a16:creationId xmlns:a16="http://schemas.microsoft.com/office/drawing/2014/main" id="{D3AE8238-D19C-9943-9547-9A1BF21BF0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5" name="Oval 861">
                <a:extLst>
                  <a:ext uri="{FF2B5EF4-FFF2-40B4-BE49-F238E27FC236}">
                    <a16:creationId xmlns:a16="http://schemas.microsoft.com/office/drawing/2014/main" id="{23F366C8-F851-4345-8AFA-404DFBDE50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2">
                <a:extLst>
                  <a:ext uri="{FF2B5EF4-FFF2-40B4-BE49-F238E27FC236}">
                    <a16:creationId xmlns:a16="http://schemas.microsoft.com/office/drawing/2014/main" id="{308E989D-DC63-F249-A5A1-C0A6D128DAE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Oval 863">
                <a:extLst>
                  <a:ext uri="{FF2B5EF4-FFF2-40B4-BE49-F238E27FC236}">
                    <a16:creationId xmlns:a16="http://schemas.microsoft.com/office/drawing/2014/main" id="{96E7F77E-F8A2-524D-8C0C-7F04D562E7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3">
                <a:extLst>
                  <a:ext uri="{FF2B5EF4-FFF2-40B4-BE49-F238E27FC236}">
                    <a16:creationId xmlns:a16="http://schemas.microsoft.com/office/drawing/2014/main" id="{71982382-27F3-A54F-AC73-AD470DE03C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F2C26CE9-E20E-C34D-9A50-51B6016FFDD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4" name="Freeform 860">
                  <a:extLst>
                    <a:ext uri="{FF2B5EF4-FFF2-40B4-BE49-F238E27FC236}">
                      <a16:creationId xmlns:a16="http://schemas.microsoft.com/office/drawing/2014/main" id="{C923C2E1-1BB7-2E44-95D6-9A052714FD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Rectangle 864">
                  <a:extLst>
                    <a:ext uri="{FF2B5EF4-FFF2-40B4-BE49-F238E27FC236}">
                      <a16:creationId xmlns:a16="http://schemas.microsoft.com/office/drawing/2014/main" id="{128A0197-7B54-3642-BED7-972C5B26E79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6" name="Freeform 865">
                  <a:extLst>
                    <a:ext uri="{FF2B5EF4-FFF2-40B4-BE49-F238E27FC236}">
                      <a16:creationId xmlns:a16="http://schemas.microsoft.com/office/drawing/2014/main" id="{B242E916-4DEF-9F44-ACAD-3ECE6FCC199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7" name="Freeform 866">
                  <a:extLst>
                    <a:ext uri="{FF2B5EF4-FFF2-40B4-BE49-F238E27FC236}">
                      <a16:creationId xmlns:a16="http://schemas.microsoft.com/office/drawing/2014/main" id="{3FDE4A29-819A-9649-A217-196DB4FCC3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2D9F85C-E201-984F-91D6-77755F06E401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1" name="Oval 878">
                  <a:extLst>
                    <a:ext uri="{FF2B5EF4-FFF2-40B4-BE49-F238E27FC236}">
                      <a16:creationId xmlns:a16="http://schemas.microsoft.com/office/drawing/2014/main" id="{602D3CAA-28A3-FF47-9C07-C33A520DE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Rectangle 880">
                  <a:extLst>
                    <a:ext uri="{FF2B5EF4-FFF2-40B4-BE49-F238E27FC236}">
                      <a16:creationId xmlns:a16="http://schemas.microsoft.com/office/drawing/2014/main" id="{0DF654BD-399A-FF4E-96E9-DB7153EE0D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Oval 878">
                  <a:extLst>
                    <a:ext uri="{FF2B5EF4-FFF2-40B4-BE49-F238E27FC236}">
                      <a16:creationId xmlns:a16="http://schemas.microsoft.com/office/drawing/2014/main" id="{2B48D538-FBA7-D340-AED3-83E66D4A9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1">
                  <a:extLst>
                    <a:ext uri="{FF2B5EF4-FFF2-40B4-BE49-F238E27FC236}">
                      <a16:creationId xmlns:a16="http://schemas.microsoft.com/office/drawing/2014/main" id="{5C49B1E1-D7D1-DE4C-937A-2FA6166AB6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2">
                  <a:extLst>
                    <a:ext uri="{FF2B5EF4-FFF2-40B4-BE49-F238E27FC236}">
                      <a16:creationId xmlns:a16="http://schemas.microsoft.com/office/drawing/2014/main" id="{490EB509-47B8-0648-BFCD-A2860F1FAE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Rectangle 880">
                  <a:extLst>
                    <a:ext uri="{FF2B5EF4-FFF2-40B4-BE49-F238E27FC236}">
                      <a16:creationId xmlns:a16="http://schemas.microsoft.com/office/drawing/2014/main" id="{6D6A0A36-6E85-4B4B-AD0C-55D87A924F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Oval 878">
                  <a:extLst>
                    <a:ext uri="{FF2B5EF4-FFF2-40B4-BE49-F238E27FC236}">
                      <a16:creationId xmlns:a16="http://schemas.microsoft.com/office/drawing/2014/main" id="{27E01356-A77A-F545-AFF3-FA6A79232AB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2">
                  <a:extLst>
                    <a:ext uri="{FF2B5EF4-FFF2-40B4-BE49-F238E27FC236}">
                      <a16:creationId xmlns:a16="http://schemas.microsoft.com/office/drawing/2014/main" id="{3A4A6A94-09AF-0A42-922A-4FD5B330F2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2">
                  <a:extLst>
                    <a:ext uri="{FF2B5EF4-FFF2-40B4-BE49-F238E27FC236}">
                      <a16:creationId xmlns:a16="http://schemas.microsoft.com/office/drawing/2014/main" id="{E6C4F29C-B4BA-4547-8900-4090357B2D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4">
                  <a:extLst>
                    <a:ext uri="{FF2B5EF4-FFF2-40B4-BE49-F238E27FC236}">
                      <a16:creationId xmlns:a16="http://schemas.microsoft.com/office/drawing/2014/main" id="{F25056CA-2935-AB46-B7A3-F3380334E1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Oval 885">
                  <a:extLst>
                    <a:ext uri="{FF2B5EF4-FFF2-40B4-BE49-F238E27FC236}">
                      <a16:creationId xmlns:a16="http://schemas.microsoft.com/office/drawing/2014/main" id="{FD3002E4-E427-2244-B3D0-7479747FB9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Line 881">
                  <a:extLst>
                    <a:ext uri="{FF2B5EF4-FFF2-40B4-BE49-F238E27FC236}">
                      <a16:creationId xmlns:a16="http://schemas.microsoft.com/office/drawing/2014/main" id="{49B84C83-9637-9141-9916-65EA50E480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Line 882">
                  <a:extLst>
                    <a:ext uri="{FF2B5EF4-FFF2-40B4-BE49-F238E27FC236}">
                      <a16:creationId xmlns:a16="http://schemas.microsoft.com/office/drawing/2014/main" id="{A5C7D551-7976-B442-AF58-8D3FF2407C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C5CC4C9-716F-AA46-AD23-3108484A2106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0" name="Line 853">
                <a:extLst>
                  <a:ext uri="{FF2B5EF4-FFF2-40B4-BE49-F238E27FC236}">
                    <a16:creationId xmlns:a16="http://schemas.microsoft.com/office/drawing/2014/main" id="{247017A3-2985-1C42-9BDC-A1790E0A5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1" name="Rectangle 876">
                <a:extLst>
                  <a:ext uri="{FF2B5EF4-FFF2-40B4-BE49-F238E27FC236}">
                    <a16:creationId xmlns:a16="http://schemas.microsoft.com/office/drawing/2014/main" id="{486F2FBD-3001-4B47-95F4-C41AE4733E2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2" name="Rectangle 873">
                <a:extLst>
                  <a:ext uri="{FF2B5EF4-FFF2-40B4-BE49-F238E27FC236}">
                    <a16:creationId xmlns:a16="http://schemas.microsoft.com/office/drawing/2014/main" id="{8E5F7C85-244A-9945-87F7-8B2A61210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3" name="Freeform 875">
                <a:extLst>
                  <a:ext uri="{FF2B5EF4-FFF2-40B4-BE49-F238E27FC236}">
                    <a16:creationId xmlns:a16="http://schemas.microsoft.com/office/drawing/2014/main" id="{182665E4-C7E3-BB43-9686-64ED14BF8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16E61DE-149F-D347-848C-95C5DF08B1AB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6" name="Line 853">
                <a:extLst>
                  <a:ext uri="{FF2B5EF4-FFF2-40B4-BE49-F238E27FC236}">
                    <a16:creationId xmlns:a16="http://schemas.microsoft.com/office/drawing/2014/main" id="{506AA656-AA67-F24E-92E7-2BC2ECACE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7" name="Rectangle 876">
                <a:extLst>
                  <a:ext uri="{FF2B5EF4-FFF2-40B4-BE49-F238E27FC236}">
                    <a16:creationId xmlns:a16="http://schemas.microsoft.com/office/drawing/2014/main" id="{70E98DAF-5BA9-FD45-B55C-8568B67C837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3">
                <a:extLst>
                  <a:ext uri="{FF2B5EF4-FFF2-40B4-BE49-F238E27FC236}">
                    <a16:creationId xmlns:a16="http://schemas.microsoft.com/office/drawing/2014/main" id="{2145A0C8-12A9-E645-A5C7-60EA056C9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69" name="Freeform 875">
                <a:extLst>
                  <a:ext uri="{FF2B5EF4-FFF2-40B4-BE49-F238E27FC236}">
                    <a16:creationId xmlns:a16="http://schemas.microsoft.com/office/drawing/2014/main" id="{8F2AA0BB-9C6D-DF48-8234-0FEAEA9EE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6888"/>
            <a:ext cx="8864600" cy="812800"/>
          </a:xfrm>
        </p:spPr>
        <p:txBody>
          <a:bodyPr/>
          <a:lstStyle/>
          <a:p>
            <a:r>
              <a:rPr lang="en-US" dirty="0"/>
              <a:t>States as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2074" y="932217"/>
            <a:ext cx="8169996" cy="5052024"/>
          </a:xfrm>
        </p:spPr>
        <p:txBody>
          <a:bodyPr/>
          <a:lstStyle/>
          <a:p>
            <a:r>
              <a:rPr lang="en-US" dirty="0"/>
              <a:t>Represent each state </a:t>
            </a:r>
            <a:r>
              <a:rPr lang="en-US" i="1" dirty="0"/>
              <a:t>s </a:t>
            </a:r>
            <a:r>
              <a:rPr lang="en-US" dirty="0"/>
              <a:t>as a function that assigns values to state variables</a:t>
            </a:r>
          </a:p>
          <a:p>
            <a:pPr lvl="1"/>
            <a:r>
              <a:rPr lang="en-US" dirty="0"/>
              <a:t>For each state variable 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is one </a:t>
            </a:r>
            <a:r>
              <a:rPr lang="en-US" i="1" dirty="0"/>
              <a:t>x</a:t>
            </a:r>
            <a:r>
              <a:rPr lang="en-US" dirty="0"/>
              <a:t>’s possible values</a:t>
            </a:r>
          </a:p>
          <a:p>
            <a:pPr lvl="1"/>
            <a:endParaRPr lang="en-US" baseline="-25000" dirty="0"/>
          </a:p>
          <a:p>
            <a:pPr marL="349250" lvl="1" indent="0">
              <a:buNone/>
              <a:tabLst>
                <a:tab pos="2400300" algn="l"/>
                <a:tab pos="2857500" algn="l"/>
                <a:tab pos="519747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(loc(r1))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,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(cargo(r1))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nil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,</a:t>
            </a:r>
          </a:p>
          <a:p>
            <a:pPr marL="349250" lvl="1" indent="0">
              <a:buNone/>
              <a:tabLst>
                <a:tab pos="2400300" algn="l"/>
                <a:tab pos="2857500" algn="l"/>
                <a:tab pos="519747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(loc(c1))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, 	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(loc(c2))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d2</a:t>
            </a:r>
          </a:p>
          <a:p>
            <a:pPr marL="349250" lvl="1" indent="0">
              <a:buNone/>
              <a:tabLst>
                <a:tab pos="2400300" algn="l"/>
                <a:tab pos="2857500" algn="l"/>
                <a:tab pos="5197475" algn="l"/>
              </a:tabLst>
            </a:pPr>
            <a:br>
              <a:rPr lang="en-US" baseline="-25000" dirty="0">
                <a:cs typeface="Calibri"/>
              </a:rPr>
            </a:br>
            <a:endParaRPr lang="en-US" baseline="-25000" dirty="0"/>
          </a:p>
          <a:p>
            <a:r>
              <a:rPr lang="en-US" dirty="0"/>
              <a:t>Mathematically, a function is a set of ordered pairs</a:t>
            </a:r>
          </a:p>
          <a:p>
            <a:pPr marL="793750" lvl="2" indent="0">
              <a:buNone/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(loc(r1), d1),  (cargo(r1), nil),  (loc(c1), d1) ,  (loc(c2), d2)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br>
              <a:rPr lang="en-US" dirty="0">
                <a:solidFill>
                  <a:srgbClr val="000000"/>
                </a:solidFill>
                <a:latin typeface="Times New Roman" charset="0"/>
              </a:rPr>
            </a:br>
            <a:endParaRPr lang="en-US" baseline="-25000" dirty="0"/>
          </a:p>
          <a:p>
            <a:r>
              <a:rPr lang="en-US" dirty="0"/>
              <a:t>Equivalently, write it as a set of </a:t>
            </a:r>
            <a:r>
              <a:rPr lang="en-US" i="1" dirty="0"/>
              <a:t>ground positive literals</a:t>
            </a:r>
            <a:r>
              <a:rPr lang="en-US" dirty="0"/>
              <a:t> (or </a:t>
            </a:r>
            <a:r>
              <a:rPr lang="en-US" i="1" dirty="0"/>
              <a:t>ground atoms</a:t>
            </a:r>
            <a:r>
              <a:rPr lang="en-US" dirty="0"/>
              <a:t>):</a:t>
            </a:r>
          </a:p>
          <a:p>
            <a:pPr marL="457200" lvl="1" indent="0">
              <a:buNone/>
              <a:tabLst>
                <a:tab pos="1025525" algn="l"/>
              </a:tabLst>
            </a:pPr>
            <a:r>
              <a:rPr lang="en-US" i="1" dirty="0">
                <a:latin typeface="Times New Roman" charset="0"/>
              </a:rPr>
              <a:t>	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 cargo(r1)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nil,  loc(c1)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loc(c2)=d2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marL="800100" lvl="1" indent="-342900">
              <a:tabLst>
                <a:tab pos="102552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Here, we’re using ‘=’ as a predicate symbol</a:t>
            </a:r>
          </a:p>
        </p:txBody>
      </p:sp>
    </p:spTree>
    <p:extLst>
      <p:ext uri="{BB962C8B-B14F-4D97-AF65-F5344CB8AC3E}">
        <p14:creationId xmlns:p14="http://schemas.microsoft.com/office/powerpoint/2010/main" val="607483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5B19686-87EB-B843-87CB-0877B1357433}"/>
              </a:ext>
            </a:extLst>
          </p:cNvPr>
          <p:cNvGrpSpPr/>
          <p:nvPr/>
        </p:nvGrpSpPr>
        <p:grpSpPr>
          <a:xfrm>
            <a:off x="7517952" y="267905"/>
            <a:ext cx="3634638" cy="1354874"/>
            <a:chOff x="7026632" y="2112808"/>
            <a:chExt cx="3634638" cy="1354874"/>
          </a:xfrm>
        </p:grpSpPr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04AC1480-306F-3B44-90FB-323DA5C17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629CA7B2-BCB8-EF47-A30D-B49E1B2E6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86FA6CF-EDAC-264B-96E1-6F65CE9C782A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48" name="Line 853">
                <a:extLst>
                  <a:ext uri="{FF2B5EF4-FFF2-40B4-BE49-F238E27FC236}">
                    <a16:creationId xmlns:a16="http://schemas.microsoft.com/office/drawing/2014/main" id="{C162781E-F06B-7045-869B-7CC435CA06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7A98BC79-111E-AF48-AB33-9D31CC2D6E2B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Freeform 860">
                <a:extLst>
                  <a:ext uri="{FF2B5EF4-FFF2-40B4-BE49-F238E27FC236}">
                    <a16:creationId xmlns:a16="http://schemas.microsoft.com/office/drawing/2014/main" id="{8533AEF7-9246-984A-8984-8404A20E31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1" name="Freeform 860">
                <a:extLst>
                  <a:ext uri="{FF2B5EF4-FFF2-40B4-BE49-F238E27FC236}">
                    <a16:creationId xmlns:a16="http://schemas.microsoft.com/office/drawing/2014/main" id="{A42FA216-A257-7C4D-ACC7-EEECDE936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B9543FF-A2C6-3649-A895-089B88A4FEAC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B51FE889-554F-8646-B933-AB028BB44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Freeform 860">
              <a:extLst>
                <a:ext uri="{FF2B5EF4-FFF2-40B4-BE49-F238E27FC236}">
                  <a16:creationId xmlns:a16="http://schemas.microsoft.com/office/drawing/2014/main" id="{CE695FA8-19A4-4348-B54B-EAC085033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3FCA986D-0625-4341-9B92-7E62D6F520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FD46678B-4C19-2F4A-8949-1B60E16A37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F7A67152-EA58-7C4D-99BA-32BFE291E2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77D0344-0275-E048-8EB7-08C2BD05B931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5" name="Oval 859">
                <a:extLst>
                  <a:ext uri="{FF2B5EF4-FFF2-40B4-BE49-F238E27FC236}">
                    <a16:creationId xmlns:a16="http://schemas.microsoft.com/office/drawing/2014/main" id="{1003B506-3313-DC48-8828-92074C7599E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1">
                <a:extLst>
                  <a:ext uri="{FF2B5EF4-FFF2-40B4-BE49-F238E27FC236}">
                    <a16:creationId xmlns:a16="http://schemas.microsoft.com/office/drawing/2014/main" id="{6C5BE9F7-76B9-0D44-B3B4-2FCB3DB4FA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Oval 862">
                <a:extLst>
                  <a:ext uri="{FF2B5EF4-FFF2-40B4-BE49-F238E27FC236}">
                    <a16:creationId xmlns:a16="http://schemas.microsoft.com/office/drawing/2014/main" id="{EACEF789-1862-274E-BBD5-3B7C7EF18D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3">
                <a:extLst>
                  <a:ext uri="{FF2B5EF4-FFF2-40B4-BE49-F238E27FC236}">
                    <a16:creationId xmlns:a16="http://schemas.microsoft.com/office/drawing/2014/main" id="{569C358B-19F5-F24C-A371-77C7A9856F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8" name="Oval 863">
                <a:extLst>
                  <a:ext uri="{FF2B5EF4-FFF2-40B4-BE49-F238E27FC236}">
                    <a16:creationId xmlns:a16="http://schemas.microsoft.com/office/drawing/2014/main" id="{40504A3C-FEAC-D64B-9B5E-9C0C764A48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6E67FBD-0180-7049-BEA9-FA69153459F1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44" name="Freeform 860">
                  <a:extLst>
                    <a:ext uri="{FF2B5EF4-FFF2-40B4-BE49-F238E27FC236}">
                      <a16:creationId xmlns:a16="http://schemas.microsoft.com/office/drawing/2014/main" id="{5ADA0EAA-ABB1-FD4D-80D3-B3562151B0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Rectangle 864">
                  <a:extLst>
                    <a:ext uri="{FF2B5EF4-FFF2-40B4-BE49-F238E27FC236}">
                      <a16:creationId xmlns:a16="http://schemas.microsoft.com/office/drawing/2014/main" id="{2684D80E-FB0D-924B-8C2F-A77970B9093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46" name="Freeform 865">
                  <a:extLst>
                    <a:ext uri="{FF2B5EF4-FFF2-40B4-BE49-F238E27FC236}">
                      <a16:creationId xmlns:a16="http://schemas.microsoft.com/office/drawing/2014/main" id="{549CD44D-60C0-4D4E-BC8A-1611AA312E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Freeform 866">
                  <a:extLst>
                    <a:ext uri="{FF2B5EF4-FFF2-40B4-BE49-F238E27FC236}">
                      <a16:creationId xmlns:a16="http://schemas.microsoft.com/office/drawing/2014/main" id="{AED7BBE3-F45C-D244-998D-4A4E02163E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6999E1E-3C1E-0345-B368-07BCC1F6E9C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31" name="Oval 878">
                  <a:extLst>
                    <a:ext uri="{FF2B5EF4-FFF2-40B4-BE49-F238E27FC236}">
                      <a16:creationId xmlns:a16="http://schemas.microsoft.com/office/drawing/2014/main" id="{F6903E97-F6F7-294A-A077-E64162EF1C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2" name="Rectangle 880">
                  <a:extLst>
                    <a:ext uri="{FF2B5EF4-FFF2-40B4-BE49-F238E27FC236}">
                      <a16:creationId xmlns:a16="http://schemas.microsoft.com/office/drawing/2014/main" id="{439241F8-F0A9-2843-A9CB-522F82204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3" name="Oval 878">
                  <a:extLst>
                    <a:ext uri="{FF2B5EF4-FFF2-40B4-BE49-F238E27FC236}">
                      <a16:creationId xmlns:a16="http://schemas.microsoft.com/office/drawing/2014/main" id="{FE23267B-2796-DB4D-88E1-1D79CFB654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4" name="Line 881">
                  <a:extLst>
                    <a:ext uri="{FF2B5EF4-FFF2-40B4-BE49-F238E27FC236}">
                      <a16:creationId xmlns:a16="http://schemas.microsoft.com/office/drawing/2014/main" id="{F8B61FE8-454A-9947-B282-2CE8E49F23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5" name="Line 882">
                  <a:extLst>
                    <a:ext uri="{FF2B5EF4-FFF2-40B4-BE49-F238E27FC236}">
                      <a16:creationId xmlns:a16="http://schemas.microsoft.com/office/drawing/2014/main" id="{D3D366C8-0F9C-D944-B52B-6C2682E5A7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6" name="Rectangle 880">
                  <a:extLst>
                    <a:ext uri="{FF2B5EF4-FFF2-40B4-BE49-F238E27FC236}">
                      <a16:creationId xmlns:a16="http://schemas.microsoft.com/office/drawing/2014/main" id="{0B568A0F-3E4A-2A47-A6E1-5D94F2133D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7" name="Oval 878">
                  <a:extLst>
                    <a:ext uri="{FF2B5EF4-FFF2-40B4-BE49-F238E27FC236}">
                      <a16:creationId xmlns:a16="http://schemas.microsoft.com/office/drawing/2014/main" id="{A49E8DA6-48C8-E54A-B36C-D73F667913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8" name="Line 882">
                  <a:extLst>
                    <a:ext uri="{FF2B5EF4-FFF2-40B4-BE49-F238E27FC236}">
                      <a16:creationId xmlns:a16="http://schemas.microsoft.com/office/drawing/2014/main" id="{72311825-404B-5A4D-9B4A-2A39FF1513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39" name="Line 882">
                  <a:extLst>
                    <a:ext uri="{FF2B5EF4-FFF2-40B4-BE49-F238E27FC236}">
                      <a16:creationId xmlns:a16="http://schemas.microsoft.com/office/drawing/2014/main" id="{1C6C7AE8-3812-5245-897F-C2BBE72EAF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0" name="Line 884">
                  <a:extLst>
                    <a:ext uri="{FF2B5EF4-FFF2-40B4-BE49-F238E27FC236}">
                      <a16:creationId xmlns:a16="http://schemas.microsoft.com/office/drawing/2014/main" id="{89D6882F-B9B0-4E4E-B029-CC7D6A5B5E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Oval 885">
                  <a:extLst>
                    <a:ext uri="{FF2B5EF4-FFF2-40B4-BE49-F238E27FC236}">
                      <a16:creationId xmlns:a16="http://schemas.microsoft.com/office/drawing/2014/main" id="{5FC08C21-CA6F-D34A-9294-193D070E8E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Line 881">
                  <a:extLst>
                    <a:ext uri="{FF2B5EF4-FFF2-40B4-BE49-F238E27FC236}">
                      <a16:creationId xmlns:a16="http://schemas.microsoft.com/office/drawing/2014/main" id="{B224CA6C-CB42-5441-9761-CF1E94D98F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Line 882">
                  <a:extLst>
                    <a:ext uri="{FF2B5EF4-FFF2-40B4-BE49-F238E27FC236}">
                      <a16:creationId xmlns:a16="http://schemas.microsoft.com/office/drawing/2014/main" id="{7AD22DE7-E9BD-6C4B-BB01-36CC0E4605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73444BA-8829-6546-AB38-CC8BC180BB59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1" name="Line 853">
                <a:extLst>
                  <a:ext uri="{FF2B5EF4-FFF2-40B4-BE49-F238E27FC236}">
                    <a16:creationId xmlns:a16="http://schemas.microsoft.com/office/drawing/2014/main" id="{01C878FA-611D-B343-A520-8DA45B549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2" name="Rectangle 876">
                <a:extLst>
                  <a:ext uri="{FF2B5EF4-FFF2-40B4-BE49-F238E27FC236}">
                    <a16:creationId xmlns:a16="http://schemas.microsoft.com/office/drawing/2014/main" id="{AE50E57F-B019-BE4B-AA0E-0303C2D989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3" name="Rectangle 873">
                <a:extLst>
                  <a:ext uri="{FF2B5EF4-FFF2-40B4-BE49-F238E27FC236}">
                    <a16:creationId xmlns:a16="http://schemas.microsoft.com/office/drawing/2014/main" id="{8116F175-284E-4640-859A-FD95F3DDF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4" name="Freeform 875">
                <a:extLst>
                  <a:ext uri="{FF2B5EF4-FFF2-40B4-BE49-F238E27FC236}">
                    <a16:creationId xmlns:a16="http://schemas.microsoft.com/office/drawing/2014/main" id="{C8A98B0B-8A78-7348-B8B1-F6C8640993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ED9ECC8-06AC-8841-8409-F6D2E5179ECA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7" name="Line 853">
                <a:extLst>
                  <a:ext uri="{FF2B5EF4-FFF2-40B4-BE49-F238E27FC236}">
                    <a16:creationId xmlns:a16="http://schemas.microsoft.com/office/drawing/2014/main" id="{03043C81-AE1D-CC41-AC93-C5C7CF086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6">
                <a:extLst>
                  <a:ext uri="{FF2B5EF4-FFF2-40B4-BE49-F238E27FC236}">
                    <a16:creationId xmlns:a16="http://schemas.microsoft.com/office/drawing/2014/main" id="{7327ED9D-1CA1-134F-9B75-99EDCE7709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9" name="Rectangle 873">
                <a:extLst>
                  <a:ext uri="{FF2B5EF4-FFF2-40B4-BE49-F238E27FC236}">
                    <a16:creationId xmlns:a16="http://schemas.microsoft.com/office/drawing/2014/main" id="{3C89DBBE-2159-764B-898F-A8A7F860E6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70" name="Freeform 875">
                <a:extLst>
                  <a:ext uri="{FF2B5EF4-FFF2-40B4-BE49-F238E27FC236}">
                    <a16:creationId xmlns:a16="http://schemas.microsoft.com/office/drawing/2014/main" id="{176AFF68-7906-4743-8F6C-56D2F5BC5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01601"/>
            <a:ext cx="8084253" cy="574579"/>
          </a:xfrm>
        </p:spPr>
        <p:txBody>
          <a:bodyPr>
            <a:noAutofit/>
          </a:bodyPr>
          <a:lstStyle/>
          <a:p>
            <a:r>
              <a:rPr lang="en-US" sz="3200" b="1" dirty="0"/>
              <a:t>Action Templates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213" y="803190"/>
            <a:ext cx="6136374" cy="5738446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cs typeface="Times New Roman"/>
              </a:rPr>
              <a:t>Action </a:t>
            </a:r>
            <a:r>
              <a:rPr lang="it-IT" i="1" dirty="0" err="1">
                <a:cs typeface="Times New Roman"/>
              </a:rPr>
              <a:t>template </a:t>
            </a:r>
            <a:r>
              <a:rPr lang="it-IT" dirty="0" err="1">
                <a:cs typeface="Times New Roman"/>
              </a:rPr>
              <a:t>or </a:t>
            </a:r>
            <a:r>
              <a:rPr lang="it-IT" i="1" dirty="0" err="1">
                <a:cs typeface="Times New Roman"/>
              </a:rPr>
              <a:t>schema</a:t>
            </a:r>
            <a:r>
              <a:rPr lang="it-IT" dirty="0">
                <a:cs typeface="Times New Roman"/>
              </a:rPr>
              <a:t>: a </a:t>
            </a:r>
            <a:r>
              <a:rPr lang="it-IT" dirty="0" err="1">
                <a:cs typeface="Times New Roman"/>
              </a:rPr>
              <a:t>parameterized</a:t>
            </a:r>
            <a:r>
              <a:rPr lang="it-IT" dirty="0">
                <a:cs typeface="Times New Roman"/>
              </a:rPr>
              <a:t> set of </a:t>
            </a:r>
            <a:r>
              <a:rPr lang="it-IT" dirty="0" err="1">
                <a:cs typeface="Times New Roman"/>
              </a:rPr>
              <a:t>actions</a:t>
            </a:r>
            <a:endParaRPr lang="it-IT" baseline="-25000" dirty="0"/>
          </a:p>
          <a:p>
            <a:pPr marL="404813" lvl="1" indent="0">
              <a:buNone/>
            </a:pPr>
            <a:r>
              <a:rPr lang="it-IT" dirty="0"/>
              <a:t>α = (head, </a:t>
            </a:r>
            <a:r>
              <a:rPr lang="it-IT" dirty="0" err="1"/>
              <a:t>pre</a:t>
            </a:r>
            <a:r>
              <a:rPr lang="it-IT" dirty="0"/>
              <a:t>, </a:t>
            </a:r>
            <a:r>
              <a:rPr lang="it-IT" dirty="0" err="1"/>
              <a:t>eff</a:t>
            </a:r>
            <a:r>
              <a:rPr lang="it-IT" dirty="0"/>
              <a:t>, </a:t>
            </a:r>
            <a:r>
              <a:rPr lang="it-IT" dirty="0" err="1"/>
              <a:t>cost</a:t>
            </a:r>
            <a:r>
              <a:rPr lang="it-IT" dirty="0"/>
              <a:t>)</a:t>
            </a:r>
            <a:endParaRPr lang="it-IT" baseline="-25000" dirty="0"/>
          </a:p>
          <a:p>
            <a:pPr lvl="1"/>
            <a:r>
              <a:rPr lang="it-IT" dirty="0"/>
              <a:t>head:  </a:t>
            </a:r>
            <a:r>
              <a:rPr lang="it-IT" i="1" dirty="0" err="1"/>
              <a:t>name</a:t>
            </a:r>
            <a:r>
              <a:rPr lang="it-IT" i="1" dirty="0"/>
              <a:t>, </a:t>
            </a:r>
            <a:r>
              <a:rPr lang="it-IT" i="1" dirty="0" err="1"/>
              <a:t>parameters</a:t>
            </a:r>
            <a:endParaRPr lang="en-US" baseline="-25000" dirty="0"/>
          </a:p>
          <a:p>
            <a:pPr lvl="1"/>
            <a:r>
              <a:rPr lang="it-IT" dirty="0" err="1"/>
              <a:t>pre</a:t>
            </a:r>
            <a:r>
              <a:rPr lang="it-IT" dirty="0"/>
              <a:t>:  </a:t>
            </a:r>
            <a:r>
              <a:rPr lang="it-IT" i="1" dirty="0" err="1"/>
              <a:t>precondition</a:t>
            </a:r>
            <a:r>
              <a:rPr lang="it-IT" dirty="0"/>
              <a:t> </a:t>
            </a:r>
            <a:r>
              <a:rPr lang="it-IT" dirty="0" err="1"/>
              <a:t>literals</a:t>
            </a:r>
            <a:endParaRPr lang="en-US" baseline="-25000" dirty="0"/>
          </a:p>
          <a:p>
            <a:pPr lvl="1"/>
            <a:r>
              <a:rPr lang="it-IT" dirty="0" err="1"/>
              <a:t>eff</a:t>
            </a:r>
            <a:r>
              <a:rPr lang="it-IT" dirty="0"/>
              <a:t>:  </a:t>
            </a:r>
            <a:r>
              <a:rPr lang="it-IT" i="1" dirty="0" err="1"/>
              <a:t>effect</a:t>
            </a:r>
            <a:r>
              <a:rPr lang="it-IT" i="1" dirty="0"/>
              <a:t> </a:t>
            </a:r>
            <a:r>
              <a:rPr lang="it-IT" dirty="0" err="1"/>
              <a:t>literals</a:t>
            </a:r>
            <a:endParaRPr lang="it-IT" i="1" baseline="-25000" dirty="0"/>
          </a:p>
          <a:p>
            <a:pPr lvl="1"/>
            <a:r>
              <a:rPr lang="it-IT" dirty="0" err="1"/>
              <a:t>cost</a:t>
            </a:r>
            <a:r>
              <a:rPr lang="it-IT" dirty="0"/>
              <a:t>: </a:t>
            </a:r>
            <a:r>
              <a:rPr lang="it-IT" i="1" dirty="0"/>
              <a:t>a </a:t>
            </a:r>
            <a:r>
              <a:rPr lang="it-IT" i="1" dirty="0" err="1"/>
              <a:t>number</a:t>
            </a:r>
            <a:r>
              <a:rPr lang="it-IT" dirty="0"/>
              <a:t>  (optional, default </a:t>
            </a:r>
            <a:r>
              <a:rPr lang="it-IT" dirty="0" err="1"/>
              <a:t>is</a:t>
            </a:r>
            <a:r>
              <a:rPr lang="it-IT" dirty="0"/>
              <a:t> 1)</a:t>
            </a:r>
            <a:endParaRPr lang="it-IT" baseline="-25000" dirty="0"/>
          </a:p>
          <a:p>
            <a:r>
              <a:rPr lang="it-IT" dirty="0"/>
              <a:t>e.g., </a:t>
            </a:r>
          </a:p>
          <a:p>
            <a:pPr lvl="1"/>
            <a:r>
              <a:rPr lang="it-IT" dirty="0"/>
              <a:t>head = </a:t>
            </a:r>
            <a:r>
              <a:rPr lang="en-US" dirty="0">
                <a:latin typeface="Calibri"/>
              </a:rPr>
              <a:t>take</a:t>
            </a:r>
            <a:r>
              <a:rPr lang="en-US" dirty="0"/>
              <a:t>(</a:t>
            </a:r>
            <a:r>
              <a:rPr lang="en-US" i="1" dirty="0" err="1"/>
              <a:t>r,l,c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pre = {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cs typeface="Times New Roman"/>
              </a:rPr>
              <a:t>(</a:t>
            </a:r>
            <a:r>
              <a:rPr lang="ro-RO" i="1" dirty="0">
                <a:cs typeface="Times New Roman"/>
              </a:rPr>
              <a:t>r</a:t>
            </a:r>
            <a:r>
              <a:rPr lang="ro-RO" dirty="0"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cs typeface="Times New Roman"/>
              </a:rPr>
              <a:t>(</a:t>
            </a:r>
            <a:r>
              <a:rPr lang="en-US" i="1" dirty="0"/>
              <a:t>r</a:t>
            </a:r>
            <a:r>
              <a:rPr lang="en-US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cs typeface="Times New Roman"/>
              </a:rPr>
              <a:t>(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i="1" dirty="0"/>
              <a:t>l</a:t>
            </a:r>
            <a:r>
              <a:rPr lang="en-US" dirty="0"/>
              <a:t>}</a:t>
            </a:r>
          </a:p>
          <a:p>
            <a:pPr lvl="1"/>
            <a:r>
              <a:rPr lang="en-US" dirty="0"/>
              <a:t>eff = {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cs typeface="Times New Roman"/>
              </a:rPr>
              <a:t>(</a:t>
            </a:r>
            <a:r>
              <a:rPr lang="ro-RO" i="1" dirty="0">
                <a:cs typeface="Times New Roman"/>
              </a:rPr>
              <a:t>r</a:t>
            </a:r>
            <a:r>
              <a:rPr lang="ro-RO" dirty="0">
                <a:cs typeface="Times New Roman"/>
              </a:rPr>
              <a:t>)</a:t>
            </a:r>
            <a:r>
              <a:rPr lang="ro-RO" dirty="0"/>
              <a:t>=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cs typeface="Times New Roman"/>
              </a:rPr>
              <a:t>(</a:t>
            </a:r>
            <a:r>
              <a:rPr lang="ro-RO" i="1" dirty="0"/>
              <a:t>c</a:t>
            </a:r>
            <a:r>
              <a:rPr lang="ro-RO" dirty="0"/>
              <a:t>)=</a:t>
            </a:r>
            <a:r>
              <a:rPr lang="ro-RO" i="1" dirty="0"/>
              <a:t>r</a:t>
            </a:r>
            <a:r>
              <a:rPr lang="en-US" dirty="0"/>
              <a:t>}</a:t>
            </a: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</a:rPr>
              <a:t>Each parameter has a range of possible values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</a:rPr>
              <a:t>:</a:t>
            </a:r>
            <a:endParaRPr lang="en-US" baseline="-25000" dirty="0"/>
          </a:p>
          <a:p>
            <a:pPr lvl="1"/>
            <a:r>
              <a:rPr lang="en-US" dirty="0"/>
              <a:t>Range(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Range(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br>
              <a:rPr lang="en-US" dirty="0">
                <a:solidFill>
                  <a:srgbClr val="000000"/>
                </a:solidFill>
              </a:rPr>
            </a:b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charset="0"/>
              </a:rPr>
              <a:t>But we’ll usually write it more like pseudocode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424059" y="1773496"/>
            <a:ext cx="4079209" cy="4600349"/>
          </a:xfrm>
          <a:ln>
            <a:solidFill>
              <a:schemeClr val="bg1">
                <a:lumMod val="5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 err="1"/>
              <a:t>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ro-RO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r</a:t>
            </a:r>
            <a:r>
              <a:rPr lang="ro-RO" dirty="0">
                <a:latin typeface="Times New Roman"/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en-US" i="1" dirty="0"/>
              <a:t>r</a:t>
            </a:r>
            <a:r>
              <a:rPr lang="en-US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c</a:t>
            </a:r>
            <a:r>
              <a:rPr lang="ro-RO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r</a:t>
            </a:r>
            <a:r>
              <a:rPr lang="ro-RO" dirty="0">
                <a:latin typeface="Times New Roman"/>
                <a:cs typeface="Times New Roman"/>
              </a:rPr>
              <a:t>)</a:t>
            </a:r>
            <a:r>
              <a:rPr lang="ro-RO" dirty="0"/>
              <a:t>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/>
              <a:t>c</a:t>
            </a:r>
            <a:r>
              <a:rPr lang="ro-RO" dirty="0"/>
              <a:t>) ← </a:t>
            </a:r>
            <a:r>
              <a:rPr lang="ro-RO" i="1" dirty="0"/>
              <a:t>r</a:t>
            </a:r>
            <a:br>
              <a:rPr lang="en-US" i="1" baseline="-25000" dirty="0"/>
            </a:br>
            <a:endParaRPr lang="ro-RO" i="1" baseline="-25000" dirty="0"/>
          </a:p>
          <a:p>
            <a:pPr marL="0" indent="11113">
              <a:buNone/>
              <a:tabLst>
                <a:tab pos="341313" algn="l"/>
                <a:tab pos="4338638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r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ro-RO" i="1" dirty="0"/>
              <a:t>c</a:t>
            </a:r>
            <a:r>
              <a:rPr lang="ro-RO" dirty="0"/>
              <a:t>)</a:t>
            </a:r>
            <a:r>
              <a:rPr lang="ro-RO" dirty="0">
                <a:latin typeface="Times New Roman" charset="0"/>
              </a:rPr>
              <a:t>=</a:t>
            </a:r>
            <a:r>
              <a:rPr lang="ro-RO" i="1" dirty="0"/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/>
              <a:t>eff: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r</a:t>
            </a:r>
            <a:r>
              <a:rPr lang="ro-RO" dirty="0">
                <a:latin typeface="Times New Roman"/>
                <a:cs typeface="Times New Roman"/>
              </a:rPr>
              <a:t>)</a:t>
            </a:r>
            <a:r>
              <a:rPr lang="ro-RO" dirty="0"/>
              <a:t> ← </a:t>
            </a:r>
            <a:r>
              <a:rPr lang="ro-RO" dirty="0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/>
                <a:cs typeface="Times New Roman"/>
              </a:rPr>
              <a:t>(</a:t>
            </a:r>
            <a:r>
              <a:rPr lang="ro-RO" i="1" dirty="0">
                <a:latin typeface="Times New Roman"/>
                <a:cs typeface="Times New Roman"/>
              </a:rPr>
              <a:t>c</a:t>
            </a:r>
            <a:r>
              <a:rPr lang="ro-RO" dirty="0"/>
              <a:t>) ← </a:t>
            </a:r>
            <a:r>
              <a:rPr lang="ro-RO" i="1" dirty="0"/>
              <a:t>l</a:t>
            </a:r>
            <a:br>
              <a:rPr lang="en-US" i="1" baseline="-25000" dirty="0"/>
            </a:br>
            <a:endParaRPr lang="en-US" i="1" baseline="-25000" dirty="0"/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r </a:t>
            </a:r>
            <a:r>
              <a:rPr lang="en-US" dirty="0"/>
              <a:t>∈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l,m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∈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0" indent="0">
              <a:buNone/>
              <a:tabLst>
                <a:tab pos="681038" algn="l"/>
                <a:tab pos="4338638" algn="l"/>
              </a:tabLst>
            </a:pP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∈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013ECE6-0006-6049-8F75-BF06B9DD4E35}"/>
              </a:ext>
            </a:extLst>
          </p:cNvPr>
          <p:cNvCxnSpPr>
            <a:cxnSpLocks/>
          </p:cNvCxnSpPr>
          <p:nvPr/>
        </p:nvCxnSpPr>
        <p:spPr>
          <a:xfrm flipV="1">
            <a:off x="5883007" y="5334000"/>
            <a:ext cx="1475736" cy="83544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20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24178"/>
            <a:ext cx="8839200" cy="677332"/>
          </a:xfrm>
        </p:spPr>
        <p:txBody>
          <a:bodyPr>
            <a:normAutofit/>
          </a:bodyPr>
          <a:lstStyle/>
          <a:p>
            <a:r>
              <a:rPr lang="en-US" sz="3200" b="1" dirty="0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049" y="931157"/>
            <a:ext cx="5030986" cy="5770194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i="1" dirty="0">
                <a:latin typeface="Monotype Corsiva"/>
              </a:rPr>
              <a:t> 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dirty="0"/>
              <a:t>= set of action templates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/>
              <a:t>r</a:t>
            </a:r>
            <a:r>
              <a:rPr lang="en-US" dirty="0"/>
              <a:t>)=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c)=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r</a:t>
            </a:r>
            <a:br>
              <a:rPr lang="ro-RO" i="1" baseline="-25000" dirty="0"/>
            </a:b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c</a:t>
            </a:r>
            <a:r>
              <a:rPr lang="ro-RO" dirty="0">
                <a:latin typeface="Times New Roman" charset="0"/>
              </a:rPr>
              <a:t>)=</a:t>
            </a:r>
            <a:r>
              <a:rPr lang="ro-RO" i="1" dirty="0">
                <a:latin typeface="Times New Roman" charset="0"/>
              </a:rPr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dirty="0" err="1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l</a:t>
            </a:r>
            <a:br>
              <a:rPr lang="en-US" i="1" dirty="0"/>
            </a:b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r </a:t>
            </a:r>
            <a:r>
              <a:rPr lang="en-US" dirty="0"/>
              <a:t>∈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 err="1"/>
              <a:t>l,m</a:t>
            </a:r>
            <a:r>
              <a:rPr lang="en-US" i="1" dirty="0"/>
              <a:t>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c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0548" y="958135"/>
            <a:ext cx="6166673" cy="4142048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/>
              <a:t>Action: </a:t>
            </a:r>
            <a:r>
              <a:rPr lang="en-US" i="1" dirty="0"/>
              <a:t>ground</a:t>
            </a:r>
            <a:r>
              <a:rPr lang="en-US" dirty="0"/>
              <a:t> </a:t>
            </a:r>
            <a:r>
              <a:rPr lang="en-US" i="1" dirty="0"/>
              <a:t>instance </a:t>
            </a:r>
            <a:r>
              <a:rPr lang="en-US" dirty="0"/>
              <a:t>of an </a:t>
            </a:r>
            <a:r>
              <a:rPr lang="el-GR" i="1" dirty="0"/>
              <a:t>α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dirty="0">
                <a:latin typeface="Monotype Corsiva"/>
                <a:cs typeface="Monotype Corsiva"/>
              </a:rPr>
              <a:t>A</a:t>
            </a:r>
          </a:p>
          <a:p>
            <a:pPr lvl="1">
              <a:tabLst>
                <a:tab pos="227013" algn="l"/>
              </a:tabLst>
            </a:pPr>
            <a:r>
              <a:rPr lang="en-US" dirty="0">
                <a:cs typeface="Times New Roman"/>
              </a:rPr>
              <a:t>replace each parameter with something in its range</a:t>
            </a:r>
            <a:endParaRPr lang="en-US" dirty="0">
              <a:latin typeface="Calibri"/>
              <a:cs typeface="Times New Roman"/>
            </a:endParaRPr>
          </a:p>
          <a:p>
            <a:pPr>
              <a:tabLst>
                <a:tab pos="227013" algn="l"/>
              </a:tabLst>
            </a:pPr>
            <a:r>
              <a:rPr lang="en-US" i="1" dirty="0">
                <a:ea typeface="Calibri"/>
                <a:cs typeface="Times New Roman"/>
              </a:rPr>
              <a:t>A </a:t>
            </a:r>
            <a:r>
              <a:rPr lang="en-US" dirty="0">
                <a:ea typeface="Calibri"/>
                <a:cs typeface="Times New Roman"/>
              </a:rPr>
              <a:t>= {all actions we can get from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br>
              <a:rPr lang="en-US" dirty="0">
                <a:ea typeface="Calibri"/>
                <a:cs typeface="Times New Roman"/>
              </a:rPr>
            </a:br>
            <a:r>
              <a:rPr lang="en-US" dirty="0">
                <a:ea typeface="Calibri"/>
                <a:cs typeface="Times New Roman"/>
              </a:rPr>
              <a:t>   </a:t>
            </a:r>
            <a:r>
              <a:rPr lang="en-US" baseline="-25000" dirty="0">
                <a:ea typeface="Calibri"/>
                <a:cs typeface="Times New Roman"/>
              </a:rPr>
              <a:t> </a:t>
            </a:r>
            <a:r>
              <a:rPr lang="en-US" dirty="0">
                <a:ea typeface="Calibri"/>
                <a:cs typeface="Times New Roman"/>
              </a:rPr>
              <a:t>= {all ground instances of members of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br>
              <a:rPr lang="en-US" baseline="-25000" dirty="0">
                <a:ea typeface="Calibri"/>
                <a:cs typeface="Times New Roman"/>
              </a:rPr>
            </a:br>
            <a:endParaRPr lang="en-US" i="1" baseline="-25000" dirty="0">
              <a:ea typeface="Calibri"/>
              <a:cs typeface="Times New Roman"/>
            </a:endParaRPr>
          </a:p>
          <a:p>
            <a:pPr marL="404813" lvl="1" indent="0">
              <a:buNone/>
            </a:pPr>
            <a:r>
              <a:rPr lang="en-US" dirty="0">
                <a:latin typeface="Calibri"/>
              </a:rPr>
              <a:t>move(r1,d1,d2)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adjacent(d1,d2)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d2</a:t>
            </a:r>
            <a:endParaRPr lang="en-US" baseline="-25000" dirty="0"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F1DD73-64D9-0F4E-AB69-4DC2F97D7297}"/>
              </a:ext>
            </a:extLst>
          </p:cNvPr>
          <p:cNvGrpSpPr/>
          <p:nvPr/>
        </p:nvGrpSpPr>
        <p:grpSpPr>
          <a:xfrm>
            <a:off x="6410900" y="4336216"/>
            <a:ext cx="3634638" cy="1354874"/>
            <a:chOff x="7026632" y="2112808"/>
            <a:chExt cx="3634638" cy="1354874"/>
          </a:xfrm>
        </p:grpSpPr>
        <p:sp>
          <p:nvSpPr>
            <p:cNvPr id="11" name="Rectangle 891">
              <a:extLst>
                <a:ext uri="{FF2B5EF4-FFF2-40B4-BE49-F238E27FC236}">
                  <a16:creationId xmlns:a16="http://schemas.microsoft.com/office/drawing/2014/main" id="{6A7BAAE1-1E88-6640-A939-547D7EDDE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Rectangle 891">
              <a:extLst>
                <a:ext uri="{FF2B5EF4-FFF2-40B4-BE49-F238E27FC236}">
                  <a16:creationId xmlns:a16="http://schemas.microsoft.com/office/drawing/2014/main" id="{3A5C44D8-3EE3-4F45-BC76-1E1C330B5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EB1E62-EAEF-4F47-B0E4-714D0881359A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56" name="Line 853">
                <a:extLst>
                  <a:ext uri="{FF2B5EF4-FFF2-40B4-BE49-F238E27FC236}">
                    <a16:creationId xmlns:a16="http://schemas.microsoft.com/office/drawing/2014/main" id="{3BECFC15-6832-624E-BAF5-FF47E8897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8E67F959-5113-EF44-8573-C836F94FAC47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Freeform 860">
                <a:extLst>
                  <a:ext uri="{FF2B5EF4-FFF2-40B4-BE49-F238E27FC236}">
                    <a16:creationId xmlns:a16="http://schemas.microsoft.com/office/drawing/2014/main" id="{898158C2-2780-2A46-AE6E-280F99BBB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59" name="Freeform 860">
                <a:extLst>
                  <a:ext uri="{FF2B5EF4-FFF2-40B4-BE49-F238E27FC236}">
                    <a16:creationId xmlns:a16="http://schemas.microsoft.com/office/drawing/2014/main" id="{EF598788-3027-2E45-9E7F-5C6C9E909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4BDC72D-CBE6-564D-891E-7C3FB6C5FA65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860">
              <a:extLst>
                <a:ext uri="{FF2B5EF4-FFF2-40B4-BE49-F238E27FC236}">
                  <a16:creationId xmlns:a16="http://schemas.microsoft.com/office/drawing/2014/main" id="{381AB6BD-A17E-D143-A995-48F766522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" name="Freeform 860">
              <a:extLst>
                <a:ext uri="{FF2B5EF4-FFF2-40B4-BE49-F238E27FC236}">
                  <a16:creationId xmlns:a16="http://schemas.microsoft.com/office/drawing/2014/main" id="{57F51A04-456A-6244-9699-F9CD27F80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7" name="Line 853">
              <a:extLst>
                <a:ext uri="{FF2B5EF4-FFF2-40B4-BE49-F238E27FC236}">
                  <a16:creationId xmlns:a16="http://schemas.microsoft.com/office/drawing/2014/main" id="{132E5BF2-22B1-E04E-B797-09668054B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18" name="Line 853">
              <a:extLst>
                <a:ext uri="{FF2B5EF4-FFF2-40B4-BE49-F238E27FC236}">
                  <a16:creationId xmlns:a16="http://schemas.microsoft.com/office/drawing/2014/main" id="{2D30C0B2-EBA1-1449-B985-BBE546EBF8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19" name="Line 853">
              <a:extLst>
                <a:ext uri="{FF2B5EF4-FFF2-40B4-BE49-F238E27FC236}">
                  <a16:creationId xmlns:a16="http://schemas.microsoft.com/office/drawing/2014/main" id="{A04A8118-E156-664B-A51B-CA63DF62A8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56C0278-475A-2F4D-9833-F3B24A7AAB88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31" name="Oval 859">
                <a:extLst>
                  <a:ext uri="{FF2B5EF4-FFF2-40B4-BE49-F238E27FC236}">
                    <a16:creationId xmlns:a16="http://schemas.microsoft.com/office/drawing/2014/main" id="{4CD95977-1775-0249-B0E2-1019697BD7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Oval 861">
                <a:extLst>
                  <a:ext uri="{FF2B5EF4-FFF2-40B4-BE49-F238E27FC236}">
                    <a16:creationId xmlns:a16="http://schemas.microsoft.com/office/drawing/2014/main" id="{2CC1DF4C-E9B7-614B-815E-FACB63E810B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Oval 862">
                <a:extLst>
                  <a:ext uri="{FF2B5EF4-FFF2-40B4-BE49-F238E27FC236}">
                    <a16:creationId xmlns:a16="http://schemas.microsoft.com/office/drawing/2014/main" id="{E7A4EC12-117C-0C42-A372-9C90EB2C3B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Oval 863">
                <a:extLst>
                  <a:ext uri="{FF2B5EF4-FFF2-40B4-BE49-F238E27FC236}">
                    <a16:creationId xmlns:a16="http://schemas.microsoft.com/office/drawing/2014/main" id="{EDB2EBF2-5008-5446-A69F-7B9FE0139C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5" name="Oval 863">
                <a:extLst>
                  <a:ext uri="{FF2B5EF4-FFF2-40B4-BE49-F238E27FC236}">
                    <a16:creationId xmlns:a16="http://schemas.microsoft.com/office/drawing/2014/main" id="{356C6951-CA8B-1E44-A29B-924C481681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C24EC5CA-C362-974A-977D-15A35EB7C22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51" name="Freeform 860">
                  <a:extLst>
                    <a:ext uri="{FF2B5EF4-FFF2-40B4-BE49-F238E27FC236}">
                      <a16:creationId xmlns:a16="http://schemas.microsoft.com/office/drawing/2014/main" id="{52FFA6AF-7E8C-1848-B1B2-CEC737A8D1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2" name="Rectangle 864">
                  <a:extLst>
                    <a:ext uri="{FF2B5EF4-FFF2-40B4-BE49-F238E27FC236}">
                      <a16:creationId xmlns:a16="http://schemas.microsoft.com/office/drawing/2014/main" id="{7CEE8566-875E-F649-A9EF-24610E5D7F8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53" name="Freeform 865">
                  <a:extLst>
                    <a:ext uri="{FF2B5EF4-FFF2-40B4-BE49-F238E27FC236}">
                      <a16:creationId xmlns:a16="http://schemas.microsoft.com/office/drawing/2014/main" id="{4272E9C7-6D32-6C41-8151-391E142A7E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5" name="Freeform 866">
                  <a:extLst>
                    <a:ext uri="{FF2B5EF4-FFF2-40B4-BE49-F238E27FC236}">
                      <a16:creationId xmlns:a16="http://schemas.microsoft.com/office/drawing/2014/main" id="{224C8FC5-5372-B94C-8CCD-940030C37F0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2B18171-26F3-0342-AEAD-20951BCF0B4C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38" name="Oval 878">
                  <a:extLst>
                    <a:ext uri="{FF2B5EF4-FFF2-40B4-BE49-F238E27FC236}">
                      <a16:creationId xmlns:a16="http://schemas.microsoft.com/office/drawing/2014/main" id="{6BC58D59-F0F2-5C4C-B5A7-37050FD35B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Rectangle 880">
                  <a:extLst>
                    <a:ext uri="{FF2B5EF4-FFF2-40B4-BE49-F238E27FC236}">
                      <a16:creationId xmlns:a16="http://schemas.microsoft.com/office/drawing/2014/main" id="{9E3B60CF-523B-EA4A-86A4-5743057D94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Oval 878">
                  <a:extLst>
                    <a:ext uri="{FF2B5EF4-FFF2-40B4-BE49-F238E27FC236}">
                      <a16:creationId xmlns:a16="http://schemas.microsoft.com/office/drawing/2014/main" id="{10A0D66E-F48D-7C41-81E1-6251A27CC1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1" name="Line 881">
                  <a:extLst>
                    <a:ext uri="{FF2B5EF4-FFF2-40B4-BE49-F238E27FC236}">
                      <a16:creationId xmlns:a16="http://schemas.microsoft.com/office/drawing/2014/main" id="{A621BAB0-1EB9-5C49-926B-E35265C4B2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Line 882">
                  <a:extLst>
                    <a:ext uri="{FF2B5EF4-FFF2-40B4-BE49-F238E27FC236}">
                      <a16:creationId xmlns:a16="http://schemas.microsoft.com/office/drawing/2014/main" id="{97119962-0344-0E4A-AB18-DFFA1AB85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3" name="Rectangle 880">
                  <a:extLst>
                    <a:ext uri="{FF2B5EF4-FFF2-40B4-BE49-F238E27FC236}">
                      <a16:creationId xmlns:a16="http://schemas.microsoft.com/office/drawing/2014/main" id="{53E8FF32-9B62-6F48-9D9C-5FD0F90C1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Oval 878">
                  <a:extLst>
                    <a:ext uri="{FF2B5EF4-FFF2-40B4-BE49-F238E27FC236}">
                      <a16:creationId xmlns:a16="http://schemas.microsoft.com/office/drawing/2014/main" id="{E1F17E01-0847-9B45-9021-272EF9D22A0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5" name="Line 882">
                  <a:extLst>
                    <a:ext uri="{FF2B5EF4-FFF2-40B4-BE49-F238E27FC236}">
                      <a16:creationId xmlns:a16="http://schemas.microsoft.com/office/drawing/2014/main" id="{AB0E415E-B839-8342-92C4-D420AD98B6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6" name="Line 882">
                  <a:extLst>
                    <a:ext uri="{FF2B5EF4-FFF2-40B4-BE49-F238E27FC236}">
                      <a16:creationId xmlns:a16="http://schemas.microsoft.com/office/drawing/2014/main" id="{89FE9D2E-1118-3544-9916-9FDBD1EF4D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7" name="Line 884">
                  <a:extLst>
                    <a:ext uri="{FF2B5EF4-FFF2-40B4-BE49-F238E27FC236}">
                      <a16:creationId xmlns:a16="http://schemas.microsoft.com/office/drawing/2014/main" id="{A857CBB9-DEBB-724D-8D93-BA2C4FF8B5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8" name="Oval 885">
                  <a:extLst>
                    <a:ext uri="{FF2B5EF4-FFF2-40B4-BE49-F238E27FC236}">
                      <a16:creationId xmlns:a16="http://schemas.microsoft.com/office/drawing/2014/main" id="{E671AA4D-013B-AC43-A279-04299DA5DD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9" name="Line 881">
                  <a:extLst>
                    <a:ext uri="{FF2B5EF4-FFF2-40B4-BE49-F238E27FC236}">
                      <a16:creationId xmlns:a16="http://schemas.microsoft.com/office/drawing/2014/main" id="{35CC67C3-5434-8341-8205-A9DB067F10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50" name="Line 882">
                  <a:extLst>
                    <a:ext uri="{FF2B5EF4-FFF2-40B4-BE49-F238E27FC236}">
                      <a16:creationId xmlns:a16="http://schemas.microsoft.com/office/drawing/2014/main" id="{A74D8402-F36B-C440-971E-3FED9D9526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D746000-8CA0-F94F-9AEA-886CB713E26C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27" name="Line 853">
                <a:extLst>
                  <a:ext uri="{FF2B5EF4-FFF2-40B4-BE49-F238E27FC236}">
                    <a16:creationId xmlns:a16="http://schemas.microsoft.com/office/drawing/2014/main" id="{1159A92B-B086-944A-9EE1-D22868BF6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8" name="Rectangle 876">
                <a:extLst>
                  <a:ext uri="{FF2B5EF4-FFF2-40B4-BE49-F238E27FC236}">
                    <a16:creationId xmlns:a16="http://schemas.microsoft.com/office/drawing/2014/main" id="{D1D9B71C-3382-FD49-A20F-95D2C79D54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9" name="Rectangle 873">
                <a:extLst>
                  <a:ext uri="{FF2B5EF4-FFF2-40B4-BE49-F238E27FC236}">
                    <a16:creationId xmlns:a16="http://schemas.microsoft.com/office/drawing/2014/main" id="{C6A4BF23-470F-0C4B-B460-6D44F7B39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30" name="Freeform 875">
                <a:extLst>
                  <a:ext uri="{FF2B5EF4-FFF2-40B4-BE49-F238E27FC236}">
                    <a16:creationId xmlns:a16="http://schemas.microsoft.com/office/drawing/2014/main" id="{C60FAEE3-4F44-0E49-8CF8-6BB711E149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6034652-749F-A849-8DC9-CDE985E0BD34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23" name="Line 853">
                <a:extLst>
                  <a:ext uri="{FF2B5EF4-FFF2-40B4-BE49-F238E27FC236}">
                    <a16:creationId xmlns:a16="http://schemas.microsoft.com/office/drawing/2014/main" id="{76695021-5BE3-0D47-8694-2F8A3D775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4" name="Rectangle 876">
                <a:extLst>
                  <a:ext uri="{FF2B5EF4-FFF2-40B4-BE49-F238E27FC236}">
                    <a16:creationId xmlns:a16="http://schemas.microsoft.com/office/drawing/2014/main" id="{E72AB134-55BC-314A-9AE1-9695F7C70E7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5" name="Rectangle 873">
                <a:extLst>
                  <a:ext uri="{FF2B5EF4-FFF2-40B4-BE49-F238E27FC236}">
                    <a16:creationId xmlns:a16="http://schemas.microsoft.com/office/drawing/2014/main" id="{CE008996-774A-6244-8A08-FAE24FE2C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26" name="Freeform 875">
                <a:extLst>
                  <a:ext uri="{FF2B5EF4-FFF2-40B4-BE49-F238E27FC236}">
                    <a16:creationId xmlns:a16="http://schemas.microsoft.com/office/drawing/2014/main" id="{9B22D0C2-F371-0B42-B9E4-CCDC0EF0B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2122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24178"/>
            <a:ext cx="8839200" cy="677332"/>
          </a:xfrm>
        </p:spPr>
        <p:txBody>
          <a:bodyPr>
            <a:normAutofit/>
          </a:bodyPr>
          <a:lstStyle/>
          <a:p>
            <a:r>
              <a:rPr lang="en-US" sz="3200" b="1" dirty="0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049" y="931157"/>
            <a:ext cx="5030986" cy="5770194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i="1" dirty="0">
                <a:latin typeface="Monotype Corsiva"/>
              </a:rPr>
              <a:t> </a:t>
            </a:r>
            <a:r>
              <a:rPr lang="en-US" i="1" dirty="0">
                <a:latin typeface="Times New Roman" panose="02020603050405020304" pitchFamily="18" charset="0"/>
              </a:rPr>
              <a:t> </a:t>
            </a:r>
            <a:r>
              <a:rPr lang="en-US" dirty="0"/>
              <a:t>= set of action templates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/>
              <a:t>r</a:t>
            </a:r>
            <a:r>
              <a:rPr lang="en-US" dirty="0"/>
              <a:t>)=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c)=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r</a:t>
            </a:r>
            <a:br>
              <a:rPr lang="ro-RO" i="1" baseline="-25000" dirty="0"/>
            </a:b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c</a:t>
            </a:r>
            <a:r>
              <a:rPr lang="ro-RO" dirty="0">
                <a:latin typeface="Times New Roman" charset="0"/>
              </a:rPr>
              <a:t>)=</a:t>
            </a:r>
            <a:r>
              <a:rPr lang="ro-RO" i="1" dirty="0">
                <a:latin typeface="Times New Roman" charset="0"/>
              </a:rPr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dirty="0" err="1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l</a:t>
            </a:r>
            <a:br>
              <a:rPr lang="en-US" i="1" dirty="0"/>
            </a:b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r </a:t>
            </a:r>
            <a:r>
              <a:rPr lang="en-US" dirty="0"/>
              <a:t>∈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 err="1"/>
              <a:t>l,m</a:t>
            </a:r>
            <a:r>
              <a:rPr lang="en-US" i="1" dirty="0"/>
              <a:t>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i="1" dirty="0"/>
              <a:t>c </a:t>
            </a:r>
            <a:r>
              <a:rPr lang="en-US" dirty="0"/>
              <a:t>∈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0548" y="958135"/>
            <a:ext cx="6166673" cy="4142048"/>
          </a:xfrm>
        </p:spPr>
        <p:txBody>
          <a:bodyPr/>
          <a:lstStyle/>
          <a:p>
            <a:pPr>
              <a:tabLst>
                <a:tab pos="227013" algn="l"/>
              </a:tabLst>
            </a:pPr>
            <a:r>
              <a:rPr lang="en-US" dirty="0"/>
              <a:t>Action: </a:t>
            </a:r>
            <a:r>
              <a:rPr lang="en-US" i="1" dirty="0"/>
              <a:t>ground</a:t>
            </a:r>
            <a:r>
              <a:rPr lang="en-US" dirty="0"/>
              <a:t> </a:t>
            </a:r>
            <a:r>
              <a:rPr lang="en-US" i="1" dirty="0"/>
              <a:t>instance </a:t>
            </a:r>
            <a:r>
              <a:rPr lang="en-US" dirty="0"/>
              <a:t>of an </a:t>
            </a:r>
            <a:r>
              <a:rPr lang="el-GR" i="1" dirty="0"/>
              <a:t>α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dirty="0">
                <a:latin typeface="Monotype Corsiva"/>
                <a:cs typeface="Monotype Corsiva"/>
              </a:rPr>
              <a:t>A</a:t>
            </a:r>
          </a:p>
          <a:p>
            <a:pPr lvl="1">
              <a:tabLst>
                <a:tab pos="227013" algn="l"/>
              </a:tabLst>
            </a:pPr>
            <a:r>
              <a:rPr lang="en-US" dirty="0">
                <a:cs typeface="Times New Roman"/>
              </a:rPr>
              <a:t>replace each parameter with something in its range</a:t>
            </a:r>
            <a:endParaRPr lang="en-US" dirty="0">
              <a:latin typeface="Calibri"/>
              <a:cs typeface="Times New Roman"/>
            </a:endParaRPr>
          </a:p>
          <a:p>
            <a:pPr>
              <a:tabLst>
                <a:tab pos="227013" algn="l"/>
              </a:tabLst>
            </a:pPr>
            <a:r>
              <a:rPr lang="en-US" i="1" dirty="0">
                <a:ea typeface="Calibri"/>
                <a:cs typeface="Times New Roman"/>
              </a:rPr>
              <a:t>A </a:t>
            </a:r>
            <a:r>
              <a:rPr lang="en-US" dirty="0">
                <a:ea typeface="Calibri"/>
                <a:cs typeface="Times New Roman"/>
              </a:rPr>
              <a:t>= {all actions we can get from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br>
              <a:rPr lang="en-US" dirty="0">
                <a:ea typeface="Calibri"/>
                <a:cs typeface="Times New Roman"/>
              </a:rPr>
            </a:br>
            <a:r>
              <a:rPr lang="en-US" dirty="0">
                <a:ea typeface="Calibri"/>
                <a:cs typeface="Times New Roman"/>
              </a:rPr>
              <a:t>   </a:t>
            </a:r>
            <a:r>
              <a:rPr lang="en-US" baseline="-25000" dirty="0">
                <a:ea typeface="Calibri"/>
                <a:cs typeface="Times New Roman"/>
              </a:rPr>
              <a:t> </a:t>
            </a:r>
            <a:r>
              <a:rPr lang="en-US" dirty="0">
                <a:ea typeface="Calibri"/>
                <a:cs typeface="Times New Roman"/>
              </a:rPr>
              <a:t>= {all ground instances of members of </a:t>
            </a:r>
            <a:r>
              <a:rPr lang="en-US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dirty="0">
                <a:ea typeface="Calibri"/>
                <a:cs typeface="Times New Roman"/>
              </a:rPr>
              <a:t>}</a:t>
            </a:r>
            <a:br>
              <a:rPr lang="en-US" baseline="-25000" dirty="0">
                <a:ea typeface="Calibri"/>
                <a:cs typeface="Times New Roman"/>
              </a:rPr>
            </a:br>
            <a:endParaRPr lang="en-US" i="1" baseline="-25000" dirty="0">
              <a:ea typeface="Calibri"/>
              <a:cs typeface="Times New Roman"/>
            </a:endParaRPr>
          </a:p>
          <a:p>
            <a:pPr marL="404813" lvl="1" indent="0">
              <a:buNone/>
            </a:pPr>
            <a:r>
              <a:rPr lang="en-US" dirty="0">
                <a:latin typeface="Calibri"/>
              </a:rPr>
              <a:t>move(r1,d1,d2)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adjacent(d1,d2)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d2</a:t>
            </a:r>
            <a:endParaRPr lang="en-US" baseline="-25000" dirty="0">
              <a:cs typeface="Times New Roman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EAAE9B0-E98E-5B42-9AFC-BAE4DE559633}"/>
              </a:ext>
            </a:extLst>
          </p:cNvPr>
          <p:cNvSpPr txBox="1"/>
          <p:nvPr/>
        </p:nvSpPr>
        <p:spPr>
          <a:xfrm>
            <a:off x="4635190" y="4065803"/>
            <a:ext cx="4847033" cy="1554272"/>
          </a:xfrm>
          <a:prstGeom prst="rect">
            <a:avLst/>
          </a:prstGeom>
          <a:solidFill>
            <a:schemeClr val="accent1"/>
          </a:solidFill>
        </p:spPr>
        <p:txBody>
          <a:bodyPr wrap="none" rIns="0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. Let: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   </a:t>
            </a:r>
            <a:r>
              <a:rPr lang="en-US" sz="2000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Sana" pitchFamily="2" charset="-78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= {the action templates on this page}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i="1" dirty="0">
                <a:latin typeface="Times New Roman" panose="02020603050405020304" pitchFamily="18" charset="0"/>
              </a:rPr>
              <a:t>    A</a:t>
            </a:r>
            <a:r>
              <a:rPr lang="en-US" sz="2000" dirty="0">
                <a:latin typeface="Times New Roman" panose="02020603050405020304" pitchFamily="18" charset="0"/>
              </a:rPr>
              <a:t> = 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{all ground instances of members of </a:t>
            </a:r>
            <a:r>
              <a:rPr lang="en-US" sz="2000" dirty="0">
                <a:latin typeface="Monotype Corsiva" panose="03010101010201010101" pitchFamily="66" charset="0"/>
                <a:cs typeface="Sana" pitchFamily="2" charset="-78"/>
              </a:rPr>
              <a:t>A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}</a:t>
            </a:r>
            <a:endParaRPr lang="en-US" sz="2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84956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How many </a:t>
            </a:r>
            <a:r>
              <a:rPr lang="en-US" sz="2000" dirty="0">
                <a:latin typeface="Calibri" panose="020F0502020204030204" pitchFamily="34" charset="0"/>
              </a:rPr>
              <a:t>move</a:t>
            </a:r>
            <a:r>
              <a:rPr lang="en-US" sz="2000" dirty="0">
                <a:latin typeface="Times New Roman" panose="02020603050405020304" pitchFamily="18" charset="0"/>
              </a:rPr>
              <a:t> actions in </a:t>
            </a:r>
            <a:r>
              <a:rPr lang="en-US" sz="2000" i="1" dirty="0">
                <a:latin typeface="Times New Roman" panose="02020603050405020304" pitchFamily="18" charset="0"/>
                <a:ea typeface="Calibri"/>
                <a:cs typeface="Times New Roman"/>
              </a:rPr>
              <a:t>A</a:t>
            </a:r>
            <a:r>
              <a:rPr lang="en-US" sz="20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686EB-04F5-8142-A7FC-99F9A39814F0}"/>
              </a:ext>
            </a:extLst>
          </p:cNvPr>
          <p:cNvSpPr txBox="1"/>
          <p:nvPr/>
        </p:nvSpPr>
        <p:spPr>
          <a:xfrm>
            <a:off x="9631686" y="3816254"/>
            <a:ext cx="2352985" cy="232371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tabLst>
                <a:tab pos="574675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/>
                <a:cs typeface="Times New Roman"/>
              </a:rPr>
              <a:t>Answers: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A.  </a:t>
            </a:r>
            <a:r>
              <a:rPr lang="en-US" sz="2000" dirty="0">
                <a:latin typeface="Calibri" panose="020F0502020204030204" pitchFamily="34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         F.  </a:t>
            </a:r>
            <a:r>
              <a:rPr lang="en-US" sz="2000" dirty="0">
                <a:latin typeface="Calibri" panose="020F0502020204030204" pitchFamily="34" charset="0"/>
              </a:rPr>
              <a:t>6</a:t>
            </a:r>
            <a:endParaRPr lang="en-US" sz="2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B.  </a:t>
            </a:r>
            <a:r>
              <a:rPr lang="en-US" sz="2000" dirty="0">
                <a:latin typeface="Calibri" panose="020F0502020204030204" pitchFamily="34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         G.  </a:t>
            </a:r>
            <a:r>
              <a:rPr lang="en-US" sz="2000" dirty="0">
                <a:latin typeface="Calibri" panose="020F0502020204030204" pitchFamily="34" charset="0"/>
              </a:rPr>
              <a:t>7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C.  </a:t>
            </a:r>
            <a:r>
              <a:rPr lang="en-US" sz="2000" dirty="0">
                <a:latin typeface="Calibri" panose="020F0502020204030204" pitchFamily="34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          H.  </a:t>
            </a:r>
            <a:r>
              <a:rPr lang="en-US" sz="2000" dirty="0">
                <a:latin typeface="Calibri" panose="020F0502020204030204" pitchFamily="34" charset="0"/>
              </a:rPr>
              <a:t>8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D.  </a:t>
            </a:r>
            <a:r>
              <a:rPr lang="en-US" sz="2000" dirty="0">
                <a:latin typeface="Calibri" panose="020F0502020204030204" pitchFamily="34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           I.  </a:t>
            </a:r>
            <a:r>
              <a:rPr lang="en-US" sz="2000" dirty="0">
                <a:latin typeface="Calibri" panose="020F0502020204030204" pitchFamily="34" charset="0"/>
              </a:rPr>
              <a:t>9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E.  </a:t>
            </a:r>
            <a:r>
              <a:rPr lang="en-US" sz="2000" dirty="0">
                <a:latin typeface="Calibri" panose="020F0502020204030204" pitchFamily="34" charset="0"/>
              </a:rPr>
              <a:t>5</a:t>
            </a:r>
            <a:r>
              <a:rPr lang="en-US" sz="2000" dirty="0">
                <a:latin typeface="Times New Roman" panose="02020603050405020304" pitchFamily="18" charset="0"/>
              </a:rPr>
              <a:t>           J.  </a:t>
            </a:r>
            <a:r>
              <a:rPr lang="en-US" sz="2000" dirty="0">
                <a:latin typeface="Calibri" panose="020F050202020403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236901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/>
              <a:t>a</a:t>
            </a:r>
            <a:r>
              <a:rPr lang="en-US" dirty="0"/>
              <a:t> is </a:t>
            </a:r>
            <a:r>
              <a:rPr lang="en-US" i="1" dirty="0"/>
              <a:t>applicable</a:t>
            </a:r>
            <a:r>
              <a:rPr lang="en-US" dirty="0"/>
              <a:t> in </a:t>
            </a:r>
            <a:r>
              <a:rPr lang="en-US" i="1" dirty="0"/>
              <a:t>s</a:t>
            </a:r>
            <a:r>
              <a:rPr lang="en-US" dirty="0"/>
              <a:t> if</a:t>
            </a:r>
          </a:p>
          <a:p>
            <a:pPr lvl="1"/>
            <a:r>
              <a:rPr lang="en-US" dirty="0"/>
              <a:t>for every positive literal </a:t>
            </a:r>
            <a:r>
              <a:rPr lang="en-US" i="1" dirty="0"/>
              <a:t>l </a:t>
            </a:r>
            <a:r>
              <a:rPr lang="en-US" dirty="0"/>
              <a:t>∈ pre(</a:t>
            </a:r>
            <a:r>
              <a:rPr lang="en-US" i="1" dirty="0"/>
              <a:t>a</a:t>
            </a:r>
            <a:r>
              <a:rPr lang="en-US" dirty="0"/>
              <a:t>),</a:t>
            </a:r>
            <a:br>
              <a:rPr lang="en-US" dirty="0"/>
            </a:br>
            <a:r>
              <a:rPr lang="en-US" i="1" dirty="0"/>
              <a:t>l</a:t>
            </a:r>
            <a:r>
              <a:rPr lang="en-US" dirty="0"/>
              <a:t> ∈ </a:t>
            </a:r>
            <a:r>
              <a:rPr lang="en-US" i="1" dirty="0"/>
              <a:t>s</a:t>
            </a:r>
            <a:r>
              <a:rPr lang="en-US" dirty="0"/>
              <a:t> or </a:t>
            </a:r>
            <a:r>
              <a:rPr lang="en-US" i="1" dirty="0"/>
              <a:t>l</a:t>
            </a:r>
            <a:r>
              <a:rPr lang="en-US" dirty="0"/>
              <a:t> is in one of the rigid relations</a:t>
            </a:r>
          </a:p>
          <a:p>
            <a:pPr lvl="1"/>
            <a:r>
              <a:rPr lang="en-US" dirty="0"/>
              <a:t>for every negative literal ¬</a:t>
            </a:r>
            <a:r>
              <a:rPr lang="en-US" i="1" dirty="0"/>
              <a:t>l</a:t>
            </a:r>
            <a:r>
              <a:rPr lang="en-US" dirty="0"/>
              <a:t> ∈ pre(</a:t>
            </a:r>
            <a:r>
              <a:rPr lang="en-US" i="1" dirty="0"/>
              <a:t>a</a:t>
            </a:r>
            <a:r>
              <a:rPr lang="en-US" dirty="0"/>
              <a:t>), </a:t>
            </a:r>
            <a:br>
              <a:rPr lang="en-US" dirty="0"/>
            </a:br>
            <a:r>
              <a:rPr lang="en-US" i="1" dirty="0"/>
              <a:t>l</a:t>
            </a:r>
            <a:r>
              <a:rPr lang="en-US" dirty="0"/>
              <a:t> ∉ </a:t>
            </a:r>
            <a:r>
              <a:rPr lang="en-US" i="1" dirty="0"/>
              <a:t>s </a:t>
            </a:r>
            <a:r>
              <a:rPr lang="en-US" dirty="0"/>
              <a:t>and </a:t>
            </a:r>
            <a:r>
              <a:rPr lang="en-US" i="1" dirty="0"/>
              <a:t>l </a:t>
            </a:r>
            <a:r>
              <a:rPr lang="en-US" dirty="0"/>
              <a:t>isn’t in any of the rigid relations</a:t>
            </a:r>
          </a:p>
          <a:p>
            <a:pPr lvl="1"/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Rigid relation</a:t>
            </a:r>
          </a:p>
          <a:p>
            <a:pPr marL="349250" lvl="1" indent="0">
              <a:buNone/>
              <a:tabLst>
                <a:tab pos="860425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adjacent</a:t>
            </a:r>
            <a:r>
              <a:rPr lang="en-US" baseline="-25000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=</a:t>
            </a:r>
            <a:r>
              <a:rPr lang="en-US" baseline="-25000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{(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d1,d2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d2,d1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d1,d3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d3,d1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)}</a:t>
            </a:r>
            <a:endParaRPr lang="en-US" i="1" baseline="-25000" dirty="0">
              <a:solidFill>
                <a:srgbClr val="000000"/>
              </a:solidFill>
              <a:latin typeface="Times New Roman" charset="0"/>
              <a:cs typeface="Times New Roman"/>
            </a:endParaRPr>
          </a:p>
          <a:p>
            <a:pPr>
              <a:tabLst>
                <a:tab pos="860425" algn="l"/>
              </a:tabLst>
            </a:pPr>
            <a:r>
              <a:rPr lang="en-US" i="1" dirty="0">
                <a:latin typeface="Times New Roman" charset="0"/>
              </a:rPr>
              <a:t>State</a:t>
            </a:r>
          </a:p>
          <a:p>
            <a:pPr marL="457200" lvl="1" indent="0">
              <a:buNone/>
              <a:tabLst>
                <a:tab pos="102552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1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 cargo(r1)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nil,  loc(c1)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>
              <a:tabLst>
                <a:tab pos="8604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8604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860425" algn="l"/>
              </a:tabLst>
            </a:pP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8604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0AF7A-DB7A-CA42-B79A-6652A5BC6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6086" y="1021278"/>
            <a:ext cx="5715000" cy="5155685"/>
          </a:xfrm>
        </p:spPr>
        <p:txBody>
          <a:bodyPr>
            <a:normAutofit lnSpcReduction="10000"/>
          </a:bodyPr>
          <a:lstStyle/>
          <a:p>
            <a:pPr>
              <a:tabLst>
                <a:tab pos="681038" algn="l"/>
                <a:tab pos="4338638" algn="l"/>
              </a:tabLst>
            </a:pPr>
            <a:r>
              <a:rPr lang="en-US" dirty="0">
                <a:latin typeface="Times New Roman" panose="02020603050405020304" pitchFamily="18" charset="0"/>
              </a:rPr>
              <a:t>Action template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/>
              <a:t>Range(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i="1" dirty="0"/>
              <a:t>Robots</a:t>
            </a:r>
            <a:endParaRPr lang="en-US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Range(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br>
              <a:rPr lang="en-US" i="1" baseline="-25000" dirty="0">
                <a:solidFill>
                  <a:srgbClr val="000000"/>
                </a:solidFill>
                <a:latin typeface="Times New Roman" charset="0"/>
              </a:rPr>
            </a:b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  <a:p>
            <a:pPr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Applicable:</a:t>
            </a:r>
            <a:endParaRPr lang="en-US" dirty="0">
              <a:latin typeface="Calibri"/>
            </a:endParaRPr>
          </a:p>
          <a:p>
            <a:pPr marL="39687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move(r1,d1,d2)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d1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adjacent(d1,d2)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>
                <a:latin typeface="Calibri"/>
                <a:cs typeface="Calibri"/>
              </a:rPr>
              <a:t>loc(r1)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d2</a:t>
            </a:r>
            <a:br>
              <a:rPr lang="en-US" baseline="-25000" dirty="0">
                <a:latin typeface="Calibri"/>
                <a:cs typeface="Calibri"/>
              </a:rPr>
            </a:br>
            <a:endParaRPr lang="en-US" baseline="-25000" dirty="0"/>
          </a:p>
          <a:p>
            <a:r>
              <a:rPr lang="en-US" dirty="0"/>
              <a:t>Not applicable:</a:t>
            </a:r>
          </a:p>
          <a:p>
            <a:pPr marL="39687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move(r1,d2,d1)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  <a:cs typeface="Calibri"/>
              </a:rPr>
              <a:t>    </a:t>
            </a:r>
            <a:r>
              <a:rPr lang="en-US" dirty="0">
                <a:cs typeface="Calibri"/>
              </a:rPr>
              <a:t>pre: 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(r1)</a:t>
            </a:r>
            <a:r>
              <a:rPr lang="en-US" dirty="0">
                <a:latin typeface="Times New Roman" charset="0"/>
                <a:cs typeface="Calibri"/>
              </a:rPr>
              <a:t>=</a:t>
            </a:r>
            <a:r>
              <a:rPr lang="en-US" dirty="0">
                <a:latin typeface="Calibri"/>
                <a:cs typeface="Calibri"/>
              </a:rPr>
              <a:t>d2</a:t>
            </a:r>
            <a:r>
              <a:rPr lang="en-US" dirty="0">
                <a:cs typeface="Calibri"/>
              </a:rPr>
              <a:t>, </a:t>
            </a:r>
            <a:r>
              <a:rPr lang="en-US" dirty="0">
                <a:latin typeface="Calibri"/>
                <a:cs typeface="Calibri"/>
              </a:rPr>
              <a:t>adjacent(d2,d1)</a:t>
            </a:r>
            <a:br>
              <a:rPr lang="en-US" dirty="0"/>
            </a:br>
            <a:r>
              <a:rPr lang="en-US" dirty="0">
                <a:cs typeface="Calibri"/>
              </a:rPr>
              <a:t>    eff:  </a:t>
            </a:r>
            <a:r>
              <a:rPr lang="en-US" dirty="0" err="1">
                <a:latin typeface="Calibri"/>
                <a:cs typeface="Calibri"/>
              </a:rPr>
              <a:t>loc</a:t>
            </a:r>
            <a:r>
              <a:rPr lang="en-US" dirty="0">
                <a:latin typeface="Calibri"/>
                <a:cs typeface="Calibri"/>
              </a:rPr>
              <a:t>(r1)</a:t>
            </a:r>
            <a:r>
              <a:rPr lang="en-US" dirty="0">
                <a:cs typeface="Calibri"/>
              </a:rPr>
              <a:t> ← </a:t>
            </a:r>
            <a:r>
              <a:rPr lang="en-US" dirty="0">
                <a:latin typeface="Calibri"/>
                <a:cs typeface="Calibri"/>
              </a:rPr>
              <a:t>d1</a:t>
            </a:r>
            <a:br>
              <a:rPr lang="en-US" baseline="-25000" dirty="0">
                <a:latin typeface="Calibri"/>
                <a:cs typeface="Calibri"/>
              </a:rPr>
            </a:br>
            <a:endParaRPr lang="en-US" baseline="30000" dirty="0">
              <a:latin typeface="Calibri"/>
              <a:cs typeface="Calibri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E75372F-5B85-5E41-BA70-07CDA7B8CDB9}"/>
              </a:ext>
            </a:extLst>
          </p:cNvPr>
          <p:cNvSpPr txBox="1"/>
          <p:nvPr/>
        </p:nvSpPr>
        <p:spPr>
          <a:xfrm>
            <a:off x="9839015" y="504703"/>
            <a:ext cx="2352985" cy="293926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tabLst>
                <a:tab pos="574675" algn="l"/>
              </a:tabLst>
            </a:pPr>
            <a:r>
              <a:rPr lang="en-US" sz="2000" b="1" dirty="0">
                <a:latin typeface="Times New Roman" panose="02020603050405020304" pitchFamily="18" charset="0"/>
                <a:ea typeface="Calibri"/>
                <a:cs typeface="Times New Roman"/>
              </a:rPr>
              <a:t>Poll: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 How many </a:t>
            </a:r>
            <a:r>
              <a:rPr lang="en-US" sz="2000" dirty="0">
                <a:latin typeface="Calibri" panose="020F0502020204030204" pitchFamily="34" charset="0"/>
                <a:ea typeface="Calibri"/>
                <a:cs typeface="Times New Roman"/>
              </a:rPr>
              <a:t>move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 actions are applicable in 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?</a:t>
            </a:r>
            <a:endParaRPr lang="en-US" sz="2000" b="1" dirty="0">
              <a:latin typeface="Times New Roman" panose="02020603050405020304" pitchFamily="18" charset="0"/>
              <a:ea typeface="Calibri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A.  </a:t>
            </a:r>
            <a:r>
              <a:rPr lang="en-US" sz="2000" dirty="0">
                <a:latin typeface="Calibri" panose="020F0502020204030204" pitchFamily="34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</a:rPr>
              <a:t>         F.  </a:t>
            </a:r>
            <a:r>
              <a:rPr lang="en-US" sz="2000" dirty="0">
                <a:latin typeface="Calibri" panose="020F0502020204030204" pitchFamily="34" charset="0"/>
              </a:rPr>
              <a:t>6</a:t>
            </a:r>
            <a:endParaRPr lang="en-US" sz="2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B.  </a:t>
            </a:r>
            <a:r>
              <a:rPr lang="en-US" sz="2000" dirty="0">
                <a:latin typeface="Calibri" panose="020F0502020204030204" pitchFamily="34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</a:rPr>
              <a:t>         G.  </a:t>
            </a:r>
            <a:r>
              <a:rPr lang="en-US" sz="2000" dirty="0">
                <a:latin typeface="Calibri" panose="020F0502020204030204" pitchFamily="34" charset="0"/>
              </a:rPr>
              <a:t>7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C.  </a:t>
            </a:r>
            <a:r>
              <a:rPr lang="en-US" sz="2000" dirty="0">
                <a:latin typeface="Calibri" panose="020F0502020204030204" pitchFamily="34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</a:rPr>
              <a:t>         H.  </a:t>
            </a:r>
            <a:r>
              <a:rPr lang="en-US" sz="2000" dirty="0">
                <a:latin typeface="Calibri" panose="020F0502020204030204" pitchFamily="34" charset="0"/>
              </a:rPr>
              <a:t>8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D.  </a:t>
            </a:r>
            <a:r>
              <a:rPr lang="en-US" sz="2000" dirty="0">
                <a:latin typeface="Calibri" panose="020F0502020204030204" pitchFamily="34" charset="0"/>
              </a:rPr>
              <a:t>4</a:t>
            </a:r>
            <a:r>
              <a:rPr lang="en-US" sz="2000" dirty="0">
                <a:latin typeface="Times New Roman" panose="02020603050405020304" pitchFamily="18" charset="0"/>
              </a:rPr>
              <a:t>          I.  </a:t>
            </a:r>
            <a:r>
              <a:rPr lang="en-US" sz="2000" dirty="0">
                <a:latin typeface="Calibri" panose="020F0502020204030204" pitchFamily="34" charset="0"/>
              </a:rPr>
              <a:t>9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</a:rPr>
              <a:t> E.  </a:t>
            </a:r>
            <a:r>
              <a:rPr lang="en-US" sz="2000" dirty="0">
                <a:latin typeface="Calibri" panose="020F0502020204030204" pitchFamily="34" charset="0"/>
              </a:rPr>
              <a:t>5</a:t>
            </a:r>
            <a:r>
              <a:rPr lang="en-US" sz="2000" dirty="0">
                <a:latin typeface="Times New Roman" panose="02020603050405020304" pitchFamily="18" charset="0"/>
              </a:rPr>
              <a:t>          J.  </a:t>
            </a:r>
            <a:r>
              <a:rPr lang="en-US" sz="2000" dirty="0">
                <a:latin typeface="Calibri" panose="020F0502020204030204" pitchFamily="34" charset="0"/>
              </a:rPr>
              <a:t>other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E42112E-530F-1F47-ADAD-1588F99F8B7F}"/>
              </a:ext>
            </a:extLst>
          </p:cNvPr>
          <p:cNvGrpSpPr/>
          <p:nvPr/>
        </p:nvGrpSpPr>
        <p:grpSpPr>
          <a:xfrm>
            <a:off x="795343" y="4891333"/>
            <a:ext cx="3634638" cy="1354874"/>
            <a:chOff x="7026632" y="2112808"/>
            <a:chExt cx="3634638" cy="1354874"/>
          </a:xfrm>
        </p:grpSpPr>
        <p:sp>
          <p:nvSpPr>
            <p:cNvPr id="83" name="Rectangle 891">
              <a:extLst>
                <a:ext uri="{FF2B5EF4-FFF2-40B4-BE49-F238E27FC236}">
                  <a16:creationId xmlns:a16="http://schemas.microsoft.com/office/drawing/2014/main" id="{94AE30E7-EA6D-AC41-A356-AD82045A1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4" name="Rectangle 891">
              <a:extLst>
                <a:ext uri="{FF2B5EF4-FFF2-40B4-BE49-F238E27FC236}">
                  <a16:creationId xmlns:a16="http://schemas.microsoft.com/office/drawing/2014/main" id="{3567757D-2887-C44D-BB5F-1BE5CF25C7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8A1BA039-3CBC-014E-82BB-42766F10FBD9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27" name="Line 853">
                <a:extLst>
                  <a:ext uri="{FF2B5EF4-FFF2-40B4-BE49-F238E27FC236}">
                    <a16:creationId xmlns:a16="http://schemas.microsoft.com/office/drawing/2014/main" id="{C4E5AA72-C825-E549-9323-7959DD342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B0E5A042-B6DB-3841-93E7-BB2F82840DC8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Freeform 860">
                <a:extLst>
                  <a:ext uri="{FF2B5EF4-FFF2-40B4-BE49-F238E27FC236}">
                    <a16:creationId xmlns:a16="http://schemas.microsoft.com/office/drawing/2014/main" id="{B43F9BC2-5C94-CE43-9B49-F39A7C252F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0" name="Freeform 860">
                <a:extLst>
                  <a:ext uri="{FF2B5EF4-FFF2-40B4-BE49-F238E27FC236}">
                    <a16:creationId xmlns:a16="http://schemas.microsoft.com/office/drawing/2014/main" id="{27079125-4174-FC4C-B239-9C17B6E29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11CCE01-3CE6-A045-BA44-A256F90BA413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Freeform 860">
              <a:extLst>
                <a:ext uri="{FF2B5EF4-FFF2-40B4-BE49-F238E27FC236}">
                  <a16:creationId xmlns:a16="http://schemas.microsoft.com/office/drawing/2014/main" id="{CBAA3262-BFCE-6B44-B853-EF5E0EC31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8" name="Freeform 860">
              <a:extLst>
                <a:ext uri="{FF2B5EF4-FFF2-40B4-BE49-F238E27FC236}">
                  <a16:creationId xmlns:a16="http://schemas.microsoft.com/office/drawing/2014/main" id="{BC81C16D-ED79-3F4A-BBA0-362368761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9" name="Line 853">
              <a:extLst>
                <a:ext uri="{FF2B5EF4-FFF2-40B4-BE49-F238E27FC236}">
                  <a16:creationId xmlns:a16="http://schemas.microsoft.com/office/drawing/2014/main" id="{73502457-8DE2-544D-B1A8-C71AB730E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90" name="Line 853">
              <a:extLst>
                <a:ext uri="{FF2B5EF4-FFF2-40B4-BE49-F238E27FC236}">
                  <a16:creationId xmlns:a16="http://schemas.microsoft.com/office/drawing/2014/main" id="{3FA85E2F-4E76-7547-9CDB-17320B2D3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91" name="Line 853">
              <a:extLst>
                <a:ext uri="{FF2B5EF4-FFF2-40B4-BE49-F238E27FC236}">
                  <a16:creationId xmlns:a16="http://schemas.microsoft.com/office/drawing/2014/main" id="{A3027B11-8990-8C43-991A-B53D776119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16E5F6B-1529-D94B-8DA0-F5F405A7E432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03" name="Oval 859">
                <a:extLst>
                  <a:ext uri="{FF2B5EF4-FFF2-40B4-BE49-F238E27FC236}">
                    <a16:creationId xmlns:a16="http://schemas.microsoft.com/office/drawing/2014/main" id="{B6B6EDF5-719F-DB42-973D-33C8A86131A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61">
                <a:extLst>
                  <a:ext uri="{FF2B5EF4-FFF2-40B4-BE49-F238E27FC236}">
                    <a16:creationId xmlns:a16="http://schemas.microsoft.com/office/drawing/2014/main" id="{B38358E8-79EA-C24C-81E8-8F6B427783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5" name="Oval 862">
                <a:extLst>
                  <a:ext uri="{FF2B5EF4-FFF2-40B4-BE49-F238E27FC236}">
                    <a16:creationId xmlns:a16="http://schemas.microsoft.com/office/drawing/2014/main" id="{9236B188-AADF-4F4F-83ED-44C12C39AAF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6" name="Oval 863">
                <a:extLst>
                  <a:ext uri="{FF2B5EF4-FFF2-40B4-BE49-F238E27FC236}">
                    <a16:creationId xmlns:a16="http://schemas.microsoft.com/office/drawing/2014/main" id="{D9761DA9-02D0-2043-B065-C4971C41EB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7" name="Oval 863">
                <a:extLst>
                  <a:ext uri="{FF2B5EF4-FFF2-40B4-BE49-F238E27FC236}">
                    <a16:creationId xmlns:a16="http://schemas.microsoft.com/office/drawing/2014/main" id="{7572A78E-5A76-E046-9002-9CFC0A1E439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C7F7CAA-4DD3-AB40-B6A7-DD776736BFAF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23" name="Freeform 860">
                  <a:extLst>
                    <a:ext uri="{FF2B5EF4-FFF2-40B4-BE49-F238E27FC236}">
                      <a16:creationId xmlns:a16="http://schemas.microsoft.com/office/drawing/2014/main" id="{6E30F7F4-AB36-2244-B3D5-240A057475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4" name="Rectangle 864">
                  <a:extLst>
                    <a:ext uri="{FF2B5EF4-FFF2-40B4-BE49-F238E27FC236}">
                      <a16:creationId xmlns:a16="http://schemas.microsoft.com/office/drawing/2014/main" id="{FBD870B9-3D4F-A24D-AE17-3352CFD64B0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25" name="Freeform 865">
                  <a:extLst>
                    <a:ext uri="{FF2B5EF4-FFF2-40B4-BE49-F238E27FC236}">
                      <a16:creationId xmlns:a16="http://schemas.microsoft.com/office/drawing/2014/main" id="{944D517E-7B4A-6442-B033-74F1975F819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6" name="Freeform 866">
                  <a:extLst>
                    <a:ext uri="{FF2B5EF4-FFF2-40B4-BE49-F238E27FC236}">
                      <a16:creationId xmlns:a16="http://schemas.microsoft.com/office/drawing/2014/main" id="{6209B596-2824-044E-B93F-38FBEA96E1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7F365B4-4EE0-9C44-A592-CF472DAECBE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10" name="Oval 878">
                  <a:extLst>
                    <a:ext uri="{FF2B5EF4-FFF2-40B4-BE49-F238E27FC236}">
                      <a16:creationId xmlns:a16="http://schemas.microsoft.com/office/drawing/2014/main" id="{C5CC7090-7551-A545-93D4-33034EF60A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Rectangle 880">
                  <a:extLst>
                    <a:ext uri="{FF2B5EF4-FFF2-40B4-BE49-F238E27FC236}">
                      <a16:creationId xmlns:a16="http://schemas.microsoft.com/office/drawing/2014/main" id="{2154D727-E82A-9D48-88EB-179C15916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2" name="Oval 878">
                  <a:extLst>
                    <a:ext uri="{FF2B5EF4-FFF2-40B4-BE49-F238E27FC236}">
                      <a16:creationId xmlns:a16="http://schemas.microsoft.com/office/drawing/2014/main" id="{B70F8E5A-2D00-CA49-8C9B-69C468D673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Line 881">
                  <a:extLst>
                    <a:ext uri="{FF2B5EF4-FFF2-40B4-BE49-F238E27FC236}">
                      <a16:creationId xmlns:a16="http://schemas.microsoft.com/office/drawing/2014/main" id="{FBFE95D4-203F-1F4E-9191-A0749A66AB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4" name="Line 882">
                  <a:extLst>
                    <a:ext uri="{FF2B5EF4-FFF2-40B4-BE49-F238E27FC236}">
                      <a16:creationId xmlns:a16="http://schemas.microsoft.com/office/drawing/2014/main" id="{53065DAC-73D0-E04D-9936-33741990C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Rectangle 880">
                  <a:extLst>
                    <a:ext uri="{FF2B5EF4-FFF2-40B4-BE49-F238E27FC236}">
                      <a16:creationId xmlns:a16="http://schemas.microsoft.com/office/drawing/2014/main" id="{EBD5A7D1-7BA5-9F48-8D04-A68F86733A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6" name="Oval 878">
                  <a:extLst>
                    <a:ext uri="{FF2B5EF4-FFF2-40B4-BE49-F238E27FC236}">
                      <a16:creationId xmlns:a16="http://schemas.microsoft.com/office/drawing/2014/main" id="{B266AEE9-0A05-7742-AFB7-2CDCBC97C4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Line 882">
                  <a:extLst>
                    <a:ext uri="{FF2B5EF4-FFF2-40B4-BE49-F238E27FC236}">
                      <a16:creationId xmlns:a16="http://schemas.microsoft.com/office/drawing/2014/main" id="{34252FD6-EA5A-2641-89B7-193DCF5B22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8" name="Line 882">
                  <a:extLst>
                    <a:ext uri="{FF2B5EF4-FFF2-40B4-BE49-F238E27FC236}">
                      <a16:creationId xmlns:a16="http://schemas.microsoft.com/office/drawing/2014/main" id="{39B14782-82AD-D94D-926E-08E3648259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Line 884">
                  <a:extLst>
                    <a:ext uri="{FF2B5EF4-FFF2-40B4-BE49-F238E27FC236}">
                      <a16:creationId xmlns:a16="http://schemas.microsoft.com/office/drawing/2014/main" id="{98271E4B-6B9C-E847-8E1E-5826D25B19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0" name="Oval 885">
                  <a:extLst>
                    <a:ext uri="{FF2B5EF4-FFF2-40B4-BE49-F238E27FC236}">
                      <a16:creationId xmlns:a16="http://schemas.microsoft.com/office/drawing/2014/main" id="{2D876BB8-FACA-1E40-96F5-626A776327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Line 881">
                  <a:extLst>
                    <a:ext uri="{FF2B5EF4-FFF2-40B4-BE49-F238E27FC236}">
                      <a16:creationId xmlns:a16="http://schemas.microsoft.com/office/drawing/2014/main" id="{A15F2758-C864-8B45-BFEC-6A3143A3C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2" name="Line 882">
                  <a:extLst>
                    <a:ext uri="{FF2B5EF4-FFF2-40B4-BE49-F238E27FC236}">
                      <a16:creationId xmlns:a16="http://schemas.microsoft.com/office/drawing/2014/main" id="{6D27961A-07A4-6A40-9AB0-86DDABCCB4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C10DB70-89C8-C446-9D4F-8EDDA2A3E150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99" name="Line 853">
                <a:extLst>
                  <a:ext uri="{FF2B5EF4-FFF2-40B4-BE49-F238E27FC236}">
                    <a16:creationId xmlns:a16="http://schemas.microsoft.com/office/drawing/2014/main" id="{500A0B65-49FD-1345-98AE-F3A29EA71B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00" name="Rectangle 876">
                <a:extLst>
                  <a:ext uri="{FF2B5EF4-FFF2-40B4-BE49-F238E27FC236}">
                    <a16:creationId xmlns:a16="http://schemas.microsoft.com/office/drawing/2014/main" id="{B8BC6B83-7BC9-6B43-B993-1CA95C628CA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01" name="Rectangle 873">
                <a:extLst>
                  <a:ext uri="{FF2B5EF4-FFF2-40B4-BE49-F238E27FC236}">
                    <a16:creationId xmlns:a16="http://schemas.microsoft.com/office/drawing/2014/main" id="{DC469446-36A4-DD4E-B842-2EEDF97C6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02" name="Freeform 875">
                <a:extLst>
                  <a:ext uri="{FF2B5EF4-FFF2-40B4-BE49-F238E27FC236}">
                    <a16:creationId xmlns:a16="http://schemas.microsoft.com/office/drawing/2014/main" id="{FB5F5782-61BC-6344-9E4F-EF2CEDFBBC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5C1663B-757F-BB46-B64C-E86C08BA04FD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95" name="Line 853">
                <a:extLst>
                  <a:ext uri="{FF2B5EF4-FFF2-40B4-BE49-F238E27FC236}">
                    <a16:creationId xmlns:a16="http://schemas.microsoft.com/office/drawing/2014/main" id="{9C1E207E-80AC-F041-84C6-97580B94D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6" name="Rectangle 876">
                <a:extLst>
                  <a:ext uri="{FF2B5EF4-FFF2-40B4-BE49-F238E27FC236}">
                    <a16:creationId xmlns:a16="http://schemas.microsoft.com/office/drawing/2014/main" id="{AC51C028-EB0F-DF4A-B487-302E8E43897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7" name="Rectangle 873">
                <a:extLst>
                  <a:ext uri="{FF2B5EF4-FFF2-40B4-BE49-F238E27FC236}">
                    <a16:creationId xmlns:a16="http://schemas.microsoft.com/office/drawing/2014/main" id="{8497B7AD-AB57-1449-A182-5A751F66E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98" name="Freeform 875">
                <a:extLst>
                  <a:ext uri="{FF2B5EF4-FFF2-40B4-BE49-F238E27FC236}">
                    <a16:creationId xmlns:a16="http://schemas.microsoft.com/office/drawing/2014/main" id="{174744D8-D4BA-0644-BA4B-505442CCB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5508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594" y="122903"/>
            <a:ext cx="8839200" cy="676781"/>
          </a:xfrm>
        </p:spPr>
        <p:txBody>
          <a:bodyPr/>
          <a:lstStyle/>
          <a:p>
            <a:r>
              <a:rPr lang="en-US" dirty="0"/>
              <a:t>State-Transition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903" y="982134"/>
            <a:ext cx="8402035" cy="5317066"/>
          </a:xfrm>
        </p:spPr>
        <p:txBody>
          <a:bodyPr>
            <a:normAutofit/>
          </a:bodyPr>
          <a:lstStyle/>
          <a:p>
            <a:r>
              <a:rPr lang="en-US" dirty="0"/>
              <a:t>If </a:t>
            </a:r>
            <a:r>
              <a:rPr lang="en-US" i="1" dirty="0"/>
              <a:t>a</a:t>
            </a:r>
            <a:r>
              <a:rPr lang="en-US" dirty="0"/>
              <a:t> is applicable in </a:t>
            </a:r>
            <a:r>
              <a:rPr lang="en-US" i="1" dirty="0"/>
              <a:t>s:</a:t>
            </a:r>
            <a:endParaRPr lang="en-US" dirty="0"/>
          </a:p>
          <a:p>
            <a:pPr lvl="1"/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= {every literal in </a:t>
            </a:r>
            <a:r>
              <a:rPr lang="en-US" i="1" dirty="0"/>
              <a:t>s</a:t>
            </a:r>
            <a:r>
              <a:rPr lang="en-US" dirty="0"/>
              <a:t> that isn’t changed in eff(</a:t>
            </a:r>
            <a:r>
              <a:rPr lang="en-US" i="1" dirty="0"/>
              <a:t>a</a:t>
            </a:r>
            <a:r>
              <a:rPr lang="en-US" dirty="0"/>
              <a:t>)}</a:t>
            </a:r>
            <a:br>
              <a:rPr lang="en-US" dirty="0"/>
            </a:br>
            <a:r>
              <a:rPr lang="en-US" dirty="0"/>
              <a:t>	          ∪ {every literal in eff(</a:t>
            </a:r>
            <a:r>
              <a:rPr lang="en-US" i="1" dirty="0"/>
              <a:t>a</a:t>
            </a:r>
            <a:r>
              <a:rPr lang="en-US" dirty="0"/>
              <a:t>)}</a:t>
            </a:r>
            <a:br>
              <a:rPr lang="en-US" dirty="0"/>
            </a:br>
            <a:endParaRPr lang="en-US" i="1" dirty="0">
              <a:latin typeface="Times New Roman" charset="0"/>
            </a:endParaRPr>
          </a:p>
          <a:p>
            <a:pPr marL="403225" indent="-342900">
              <a:tabLst>
                <a:tab pos="1025525" algn="l"/>
              </a:tabLst>
            </a:pP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2</a:t>
            </a:r>
            <a:r>
              <a:rPr lang="en-US" dirty="0">
                <a:latin typeface="Times New Roman" charset="0"/>
              </a:rPr>
              <a:t> =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d2,  cargo(r1)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nil, loc(c1)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loc(c2)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d2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marL="403225" indent="-342900">
              <a:tabLst>
                <a:tab pos="1025525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</a:endParaRPr>
          </a:p>
          <a:p>
            <a:pPr marL="403225" indent="-342900">
              <a:tabLst>
                <a:tab pos="102552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a = </a:t>
            </a:r>
            <a:r>
              <a:rPr lang="en-US" dirty="0">
                <a:latin typeface="Calibri"/>
              </a:rPr>
              <a:t>take(r1,d2,c2)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    </a:t>
            </a:r>
            <a:r>
              <a:rPr lang="en-US" dirty="0"/>
              <a:t>pre: </a:t>
            </a:r>
            <a:r>
              <a:rPr lang="en-US" baseline="-25000" dirty="0"/>
              <a:t> </a:t>
            </a:r>
            <a:r>
              <a:rPr lang="en-US" dirty="0">
                <a:latin typeface="Calibri"/>
              </a:rPr>
              <a:t>cargo(r1)=nil, loc(r1)=d2, loc(c2)=d2</a:t>
            </a:r>
            <a:br>
              <a:rPr lang="en-US" dirty="0">
                <a:latin typeface="Calibri"/>
              </a:rPr>
            </a:br>
            <a:r>
              <a:rPr lang="en-US" dirty="0">
                <a:latin typeface="Calibri"/>
              </a:rPr>
              <a:t>	    </a:t>
            </a:r>
            <a:r>
              <a:rPr lang="en-US" dirty="0"/>
              <a:t>eff:  </a:t>
            </a:r>
            <a:r>
              <a:rPr lang="en-US" dirty="0">
                <a:latin typeface="Calibri"/>
              </a:rPr>
              <a:t>cargo(r1) </a:t>
            </a:r>
            <a:r>
              <a:rPr lang="en-US" dirty="0"/>
              <a:t>← </a:t>
            </a:r>
            <a:r>
              <a:rPr lang="en-US" dirty="0">
                <a:latin typeface="Calibri"/>
              </a:rPr>
              <a:t>c2, loc(c2) </a:t>
            </a:r>
            <a:r>
              <a:rPr lang="en-US" dirty="0"/>
              <a:t>← </a:t>
            </a:r>
            <a:r>
              <a:rPr lang="en-US" dirty="0">
                <a:latin typeface="Calibri"/>
              </a:rPr>
              <a:t>r1</a:t>
            </a:r>
          </a:p>
          <a:p>
            <a:pPr marL="403225" indent="-342900">
              <a:tabLst>
                <a:tab pos="1025525" algn="l"/>
              </a:tabLst>
            </a:pPr>
            <a:endParaRPr lang="en-US" dirty="0">
              <a:latin typeface="Calibri"/>
              <a:cs typeface="Times New Roman"/>
            </a:endParaRPr>
          </a:p>
          <a:p>
            <a:pPr marL="403225" indent="-342900">
              <a:tabLst>
                <a:tab pos="1025525" algn="l"/>
              </a:tabLst>
            </a:pPr>
            <a:r>
              <a:rPr lang="el-GR" dirty="0">
                <a:cs typeface="Times New Roman"/>
              </a:rPr>
              <a:t>γ(</a:t>
            </a:r>
            <a:r>
              <a:rPr lang="en-US" i="1" dirty="0">
                <a:cs typeface="Times New Roman"/>
              </a:rPr>
              <a:t>s</a:t>
            </a:r>
            <a:r>
              <a:rPr lang="en-US" baseline="-25000" dirty="0">
                <a:cs typeface="Times New Roman"/>
              </a:rPr>
              <a:t>2</a:t>
            </a:r>
            <a:r>
              <a:rPr lang="en-US" dirty="0">
                <a:cs typeface="Times New Roman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take(r1,d2,c2)</a:t>
            </a:r>
            <a:r>
              <a:rPr lang="en-US" dirty="0">
                <a:cs typeface="Times New Roman"/>
              </a:rPr>
              <a:t>) =</a:t>
            </a:r>
          </a:p>
          <a:p>
            <a:pPr marL="404813" lvl="1" indent="0">
              <a:buNone/>
              <a:tabLst>
                <a:tab pos="625475" algn="l"/>
              </a:tabLst>
            </a:pPr>
            <a:r>
              <a:rPr lang="en-US" dirty="0">
                <a:cs typeface="Times New Roman"/>
              </a:rPr>
              <a:t>  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loc(r1)=d2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loc(c1)=d1,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cargo(r1)=c2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loc(c2)=r1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</a:p>
          <a:p>
            <a:pPr marL="404813" lvl="1" indent="0">
              <a:buNone/>
              <a:tabLst>
                <a:tab pos="625475" algn="l"/>
              </a:tabLst>
            </a:pPr>
            <a:r>
              <a:rPr lang="en-US" baseline="30000" dirty="0">
                <a:solidFill>
                  <a:srgbClr val="000000"/>
                </a:solidFill>
                <a:latin typeface="Times New Roman" charset="0"/>
              </a:rPr>
              <a:t>     ⌊__________________________</a:t>
            </a:r>
            <a:r>
              <a:rPr lang="en-US" baseline="30000"/>
              <a:t>⌋  </a:t>
            </a:r>
            <a:r>
              <a:rPr lang="en-US" baseline="30000" dirty="0">
                <a:solidFill>
                  <a:srgbClr val="000000"/>
                </a:solidFill>
                <a:latin typeface="Times New Roman" charset="0"/>
              </a:rPr>
              <a:t> ⌊____________________________</a:t>
            </a:r>
            <a:r>
              <a:rPr lang="en-US" baseline="30000"/>
              <a:t>⌋</a:t>
            </a:r>
            <a:endParaRPr lang="en-US" baseline="30000" dirty="0">
              <a:solidFill>
                <a:srgbClr val="000000"/>
              </a:solidFill>
              <a:latin typeface="Times New Roman" charset="0"/>
            </a:endParaRPr>
          </a:p>
          <a:p>
            <a:pPr marL="404813" lvl="1" indent="0">
              <a:buNone/>
              <a:tabLst>
                <a:tab pos="625475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	           from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s</a:t>
            </a:r>
            <a:r>
              <a:rPr lang="en-US" baseline="-25000" dirty="0">
                <a:solidFill>
                  <a:srgbClr val="000000"/>
                </a:solidFill>
                <a:latin typeface="Times New Roman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                         fro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m eff(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</a:t>
            </a:r>
          </a:p>
        </p:txBody>
      </p:sp>
      <p:sp>
        <p:nvSpPr>
          <p:cNvPr id="370" name="Rectangle 891"/>
          <p:cNvSpPr>
            <a:spLocks noChangeArrowheads="1"/>
          </p:cNvSpPr>
          <p:nvPr/>
        </p:nvSpPr>
        <p:spPr bwMode="auto">
          <a:xfrm>
            <a:off x="7971604" y="4926438"/>
            <a:ext cx="65" cy="261610"/>
          </a:xfrm>
          <a:prstGeom prst="rect">
            <a:avLst/>
          </a:prstGeom>
          <a:solidFill>
            <a:srgbClr val="89D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371" name="Rectangle 891"/>
          <p:cNvSpPr>
            <a:spLocks noChangeArrowheads="1"/>
          </p:cNvSpPr>
          <p:nvPr/>
        </p:nvSpPr>
        <p:spPr bwMode="auto">
          <a:xfrm>
            <a:off x="9775116" y="4983909"/>
            <a:ext cx="65" cy="261610"/>
          </a:xfrm>
          <a:prstGeom prst="rect">
            <a:avLst/>
          </a:prstGeom>
          <a:solidFill>
            <a:srgbClr val="FAC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grpSp>
        <p:nvGrpSpPr>
          <p:cNvPr id="372" name="Group 371"/>
          <p:cNvGrpSpPr/>
          <p:nvPr/>
        </p:nvGrpSpPr>
        <p:grpSpPr>
          <a:xfrm>
            <a:off x="7533704" y="4322420"/>
            <a:ext cx="1654724" cy="802329"/>
            <a:chOff x="1026717" y="2292224"/>
            <a:chExt cx="2553587" cy="1238160"/>
          </a:xfrm>
        </p:grpSpPr>
        <p:sp>
          <p:nvSpPr>
            <p:cNvPr id="439" name="Line 853"/>
            <p:cNvSpPr>
              <a:spLocks noChangeShapeType="1"/>
            </p:cNvSpPr>
            <p:nvPr/>
          </p:nvSpPr>
          <p:spPr bwMode="auto">
            <a:xfrm>
              <a:off x="1026717" y="3524325"/>
              <a:ext cx="822962" cy="6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955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cxnSp>
          <p:nvCxnSpPr>
            <p:cNvPr id="440" name="Straight Connector 439"/>
            <p:cNvCxnSpPr/>
            <p:nvPr/>
          </p:nvCxnSpPr>
          <p:spPr>
            <a:xfrm>
              <a:off x="2180139" y="2292224"/>
              <a:ext cx="1133856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1" name="Freeform 860"/>
            <p:cNvSpPr>
              <a:spLocks/>
            </p:cNvSpPr>
            <p:nvPr/>
          </p:nvSpPr>
          <p:spPr bwMode="auto">
            <a:xfrm>
              <a:off x="2604677" y="2352547"/>
              <a:ext cx="393192" cy="37765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42" name="Freeform 860"/>
            <p:cNvSpPr>
              <a:spLocks/>
            </p:cNvSpPr>
            <p:nvPr/>
          </p:nvSpPr>
          <p:spPr bwMode="auto">
            <a:xfrm>
              <a:off x="2366898" y="2303564"/>
              <a:ext cx="1213406" cy="42976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373" name="Straight Connector 372"/>
          <p:cNvCxnSpPr/>
          <p:nvPr/>
        </p:nvCxnSpPr>
        <p:spPr>
          <a:xfrm>
            <a:off x="8922500" y="5067330"/>
            <a:ext cx="59253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Freeform 860"/>
          <p:cNvSpPr>
            <a:spLocks/>
          </p:cNvSpPr>
          <p:nvPr/>
        </p:nvSpPr>
        <p:spPr bwMode="auto">
          <a:xfrm>
            <a:off x="8632016" y="5106419"/>
            <a:ext cx="799916" cy="244717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375" name="Freeform 860"/>
          <p:cNvSpPr>
            <a:spLocks/>
          </p:cNvSpPr>
          <p:nvPr/>
        </p:nvSpPr>
        <p:spPr bwMode="auto">
          <a:xfrm>
            <a:off x="8518445" y="5077507"/>
            <a:ext cx="1011288" cy="265176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376" name="Line 853"/>
          <p:cNvSpPr>
            <a:spLocks noChangeShapeType="1"/>
          </p:cNvSpPr>
          <p:nvPr/>
        </p:nvSpPr>
        <p:spPr bwMode="auto">
          <a:xfrm>
            <a:off x="9076010" y="5537881"/>
            <a:ext cx="1333194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   d2</a:t>
            </a:r>
          </a:p>
        </p:txBody>
      </p:sp>
      <p:sp>
        <p:nvSpPr>
          <p:cNvPr id="377" name="Line 853"/>
          <p:cNvSpPr>
            <a:spLocks noChangeShapeType="1"/>
          </p:cNvSpPr>
          <p:nvPr/>
        </p:nvSpPr>
        <p:spPr bwMode="auto">
          <a:xfrm>
            <a:off x="7138030" y="5533955"/>
            <a:ext cx="1333194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   d1</a:t>
            </a:r>
          </a:p>
        </p:txBody>
      </p:sp>
      <p:sp>
        <p:nvSpPr>
          <p:cNvPr id="378" name="Line 853"/>
          <p:cNvSpPr>
            <a:spLocks noChangeShapeType="1"/>
          </p:cNvSpPr>
          <p:nvPr/>
        </p:nvSpPr>
        <p:spPr bwMode="auto">
          <a:xfrm>
            <a:off x="8642960" y="4708288"/>
            <a:ext cx="1185061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d3</a:t>
            </a:r>
          </a:p>
        </p:txBody>
      </p:sp>
      <p:grpSp>
        <p:nvGrpSpPr>
          <p:cNvPr id="380" name="Group 379"/>
          <p:cNvGrpSpPr/>
          <p:nvPr/>
        </p:nvGrpSpPr>
        <p:grpSpPr>
          <a:xfrm>
            <a:off x="7204272" y="5168396"/>
            <a:ext cx="484418" cy="334015"/>
            <a:chOff x="1012668" y="950932"/>
            <a:chExt cx="747559" cy="515455"/>
          </a:xfrm>
        </p:grpSpPr>
        <p:sp>
          <p:nvSpPr>
            <p:cNvPr id="411" name="Line 853"/>
            <p:cNvSpPr>
              <a:spLocks noChangeShapeType="1"/>
            </p:cNvSpPr>
            <p:nvPr/>
          </p:nvSpPr>
          <p:spPr bwMode="auto">
            <a:xfrm>
              <a:off x="1012668" y="1130288"/>
              <a:ext cx="600568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667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12" name="Rectangle 876"/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13" name="Rectangle 873"/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sz="1700" dirty="0">
                  <a:latin typeface="Calibri"/>
                  <a:ea typeface="Times New Roman"/>
                  <a:cs typeface="Calibri"/>
                </a:rPr>
                <a:t>c1</a:t>
              </a:r>
            </a:p>
          </p:txBody>
        </p:sp>
        <p:sp>
          <p:nvSpPr>
            <p:cNvPr id="414" name="Freeform 875"/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381" name="Group 380"/>
          <p:cNvGrpSpPr/>
          <p:nvPr/>
        </p:nvGrpSpPr>
        <p:grpSpPr>
          <a:xfrm>
            <a:off x="9674291" y="4394134"/>
            <a:ext cx="1082989" cy="919088"/>
            <a:chOff x="3906167" y="3324390"/>
            <a:chExt cx="1671281" cy="1418344"/>
          </a:xfrm>
          <a:solidFill>
            <a:srgbClr val="93D2FE"/>
          </a:solidFill>
        </p:grpSpPr>
        <p:sp>
          <p:nvSpPr>
            <p:cNvPr id="387" name="Oval 859"/>
            <p:cNvSpPr>
              <a:spLocks noChangeAspect="1" noChangeArrowheads="1"/>
            </p:cNvSpPr>
            <p:nvPr/>
          </p:nvSpPr>
          <p:spPr bwMode="auto">
            <a:xfrm>
              <a:off x="5380464" y="4434841"/>
              <a:ext cx="137823" cy="1512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88" name="Oval 861"/>
            <p:cNvSpPr>
              <a:spLocks noChangeAspect="1" noChangeArrowheads="1"/>
            </p:cNvSpPr>
            <p:nvPr/>
          </p:nvSpPr>
          <p:spPr bwMode="auto">
            <a:xfrm>
              <a:off x="3906168" y="4588788"/>
              <a:ext cx="142659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89" name="Oval 862"/>
            <p:cNvSpPr>
              <a:spLocks noChangeAspect="1" noChangeArrowheads="1"/>
            </p:cNvSpPr>
            <p:nvPr/>
          </p:nvSpPr>
          <p:spPr bwMode="auto">
            <a:xfrm>
              <a:off x="5221673" y="4588788"/>
              <a:ext cx="137823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90" name="Oval 863"/>
            <p:cNvSpPr>
              <a:spLocks noChangeAspect="1" noChangeArrowheads="1"/>
            </p:cNvSpPr>
            <p:nvPr/>
          </p:nvSpPr>
          <p:spPr bwMode="auto">
            <a:xfrm>
              <a:off x="5081432" y="4586087"/>
              <a:ext cx="140241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91" name="Oval 863"/>
            <p:cNvSpPr>
              <a:spLocks noChangeAspect="1" noChangeArrowheads="1"/>
            </p:cNvSpPr>
            <p:nvPr/>
          </p:nvSpPr>
          <p:spPr bwMode="auto">
            <a:xfrm>
              <a:off x="4490648" y="4587968"/>
              <a:ext cx="140241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3906167" y="4047050"/>
              <a:ext cx="1671281" cy="539042"/>
              <a:chOff x="1320274" y="4580303"/>
              <a:chExt cx="1671281" cy="467246"/>
            </a:xfrm>
            <a:grpFill/>
          </p:grpSpPr>
          <p:sp>
            <p:nvSpPr>
              <p:cNvPr id="407" name="Freeform 860"/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8" name="Rectangle 864"/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700" dirty="0">
                    <a:latin typeface="Calibri"/>
                    <a:ea typeface="Calibri"/>
                    <a:cs typeface="Calibri"/>
                  </a:rPr>
                  <a:t>r1</a:t>
                </a:r>
              </a:p>
            </p:txBody>
          </p:sp>
          <p:sp>
            <p:nvSpPr>
              <p:cNvPr id="409" name="Freeform 865"/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10" name="Freeform 866"/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393" name="Group 392"/>
            <p:cNvGrpSpPr/>
            <p:nvPr/>
          </p:nvGrpSpPr>
          <p:grpSpPr>
            <a:xfrm>
              <a:off x="4596370" y="3324390"/>
              <a:ext cx="552654" cy="1188720"/>
              <a:chOff x="1823226" y="3235632"/>
              <a:chExt cx="552654" cy="1188720"/>
            </a:xfrm>
            <a:grpFill/>
          </p:grpSpPr>
          <p:sp>
            <p:nvSpPr>
              <p:cNvPr id="394" name="Oval 878"/>
              <p:cNvSpPr>
                <a:spLocks noChangeArrowheads="1"/>
              </p:cNvSpPr>
              <p:nvPr/>
            </p:nvSpPr>
            <p:spPr bwMode="auto">
              <a:xfrm flipH="1">
                <a:off x="1826977" y="439410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5" name="Rectangle 880"/>
              <p:cNvSpPr>
                <a:spLocks noChangeArrowheads="1"/>
              </p:cNvSpPr>
              <p:nvPr/>
            </p:nvSpPr>
            <p:spPr bwMode="auto">
              <a:xfrm flipH="1">
                <a:off x="1827548" y="3720625"/>
                <a:ext cx="109828" cy="68636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6" name="Oval 878"/>
              <p:cNvSpPr>
                <a:spLocks noChangeArrowheads="1"/>
              </p:cNvSpPr>
              <p:nvPr/>
            </p:nvSpPr>
            <p:spPr bwMode="auto">
              <a:xfrm flipH="1">
                <a:off x="1828534" y="370836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7" name="Line 881"/>
              <p:cNvSpPr>
                <a:spLocks noChangeShapeType="1"/>
              </p:cNvSpPr>
              <p:nvPr/>
            </p:nvSpPr>
            <p:spPr bwMode="auto">
              <a:xfrm flipV="1">
                <a:off x="1937377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8" name="Line 882"/>
              <p:cNvSpPr>
                <a:spLocks noChangeShapeType="1"/>
              </p:cNvSpPr>
              <p:nvPr/>
            </p:nvSpPr>
            <p:spPr bwMode="auto">
              <a:xfrm flipH="1" flipV="1">
                <a:off x="1823226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99" name="Rectangle 880"/>
              <p:cNvSpPr>
                <a:spLocks noChangeArrowheads="1"/>
              </p:cNvSpPr>
              <p:nvPr/>
            </p:nvSpPr>
            <p:spPr bwMode="auto">
              <a:xfrm rot="1800000" flipH="1">
                <a:off x="2086553" y="3275567"/>
                <a:ext cx="66541" cy="85795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0" name="Oval 878"/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2297586" y="3313681"/>
                <a:ext cx="69069" cy="3900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1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08380" y="3235632"/>
                <a:ext cx="166195" cy="55324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2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19974" y="3238739"/>
                <a:ext cx="147328" cy="5772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3" name="Line 884"/>
              <p:cNvSpPr>
                <a:spLocks noChangeShapeType="1"/>
              </p:cNvSpPr>
              <p:nvPr/>
            </p:nvSpPr>
            <p:spPr bwMode="auto">
              <a:xfrm rot="10800000">
                <a:off x="2360577" y="3338154"/>
                <a:ext cx="0" cy="10360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4" name="Oval 885"/>
              <p:cNvSpPr>
                <a:spLocks noChangeArrowheads="1"/>
              </p:cNvSpPr>
              <p:nvPr/>
            </p:nvSpPr>
            <p:spPr bwMode="auto">
              <a:xfrm flipH="1">
                <a:off x="2343884" y="3447019"/>
                <a:ext cx="31996" cy="70709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5" name="Line 881"/>
              <p:cNvSpPr>
                <a:spLocks noChangeShapeType="1"/>
              </p:cNvSpPr>
              <p:nvPr/>
            </p:nvSpPr>
            <p:spPr bwMode="auto">
              <a:xfrm rot="1800000" flipV="1">
                <a:off x="2148636" y="3292202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06" name="Line 882"/>
              <p:cNvSpPr>
                <a:spLocks noChangeShapeType="1"/>
              </p:cNvSpPr>
              <p:nvPr/>
            </p:nvSpPr>
            <p:spPr bwMode="auto">
              <a:xfrm rot="1800000" flipH="1" flipV="1">
                <a:off x="2087266" y="3256770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382" name="Group 381"/>
          <p:cNvGrpSpPr/>
          <p:nvPr/>
        </p:nvGrpSpPr>
        <p:grpSpPr>
          <a:xfrm>
            <a:off x="10245240" y="4857344"/>
            <a:ext cx="484418" cy="334015"/>
            <a:chOff x="1012668" y="950932"/>
            <a:chExt cx="747559" cy="515455"/>
          </a:xfrm>
        </p:grpSpPr>
        <p:sp>
          <p:nvSpPr>
            <p:cNvPr id="383" name="Line 853"/>
            <p:cNvSpPr>
              <a:spLocks noChangeShapeType="1"/>
            </p:cNvSpPr>
            <p:nvPr/>
          </p:nvSpPr>
          <p:spPr bwMode="auto">
            <a:xfrm>
              <a:off x="1012668" y="1130288"/>
              <a:ext cx="600568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667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384" name="Rectangle 876"/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385" name="Rectangle 873"/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sz="1700" dirty="0">
                  <a:latin typeface="Calibri"/>
                  <a:ea typeface="Times New Roman"/>
                  <a:cs typeface="Calibri"/>
                </a:rPr>
                <a:t>c2</a:t>
              </a:r>
            </a:p>
          </p:txBody>
        </p:sp>
        <p:sp>
          <p:nvSpPr>
            <p:cNvPr id="386" name="Freeform 875"/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</p:grpSp>
      <p:sp>
        <p:nvSpPr>
          <p:cNvPr id="446" name="Rectangle 891"/>
          <p:cNvSpPr>
            <a:spLocks noChangeArrowheads="1"/>
          </p:cNvSpPr>
          <p:nvPr/>
        </p:nvSpPr>
        <p:spPr bwMode="auto">
          <a:xfrm>
            <a:off x="8520838" y="2421786"/>
            <a:ext cx="65" cy="261610"/>
          </a:xfrm>
          <a:prstGeom prst="rect">
            <a:avLst/>
          </a:prstGeom>
          <a:solidFill>
            <a:srgbClr val="89D3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sp>
        <p:nvSpPr>
          <p:cNvPr id="447" name="Rectangle 891"/>
          <p:cNvSpPr>
            <a:spLocks noChangeArrowheads="1"/>
          </p:cNvSpPr>
          <p:nvPr/>
        </p:nvSpPr>
        <p:spPr bwMode="auto">
          <a:xfrm>
            <a:off x="10324350" y="2479258"/>
            <a:ext cx="65" cy="261610"/>
          </a:xfrm>
          <a:prstGeom prst="rect">
            <a:avLst/>
          </a:prstGeom>
          <a:solidFill>
            <a:srgbClr val="FAC09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US" sz="1700" b="1" dirty="0">
              <a:latin typeface="Calibri"/>
              <a:ea typeface="Calibri"/>
              <a:cs typeface="Calibri"/>
            </a:endParaRPr>
          </a:p>
        </p:txBody>
      </p:sp>
      <p:grpSp>
        <p:nvGrpSpPr>
          <p:cNvPr id="448" name="Group 447"/>
          <p:cNvGrpSpPr/>
          <p:nvPr/>
        </p:nvGrpSpPr>
        <p:grpSpPr>
          <a:xfrm>
            <a:off x="8082938" y="1829057"/>
            <a:ext cx="1654724" cy="791042"/>
            <a:chOff x="1026717" y="2309643"/>
            <a:chExt cx="2553587" cy="1220741"/>
          </a:xfrm>
        </p:grpSpPr>
        <p:sp>
          <p:nvSpPr>
            <p:cNvPr id="515" name="Line 853"/>
            <p:cNvSpPr>
              <a:spLocks noChangeShapeType="1"/>
            </p:cNvSpPr>
            <p:nvPr/>
          </p:nvSpPr>
          <p:spPr bwMode="auto">
            <a:xfrm>
              <a:off x="1026717" y="3524325"/>
              <a:ext cx="822962" cy="6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20955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cxnSp>
          <p:nvCxnSpPr>
            <p:cNvPr id="516" name="Straight Connector 515"/>
            <p:cNvCxnSpPr/>
            <p:nvPr/>
          </p:nvCxnSpPr>
          <p:spPr>
            <a:xfrm>
              <a:off x="2180139" y="2309643"/>
              <a:ext cx="113385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7" name="Freeform 860"/>
            <p:cNvSpPr>
              <a:spLocks/>
            </p:cNvSpPr>
            <p:nvPr/>
          </p:nvSpPr>
          <p:spPr bwMode="auto">
            <a:xfrm>
              <a:off x="2604677" y="2352547"/>
              <a:ext cx="393192" cy="37765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8" name="Freeform 860"/>
            <p:cNvSpPr>
              <a:spLocks/>
            </p:cNvSpPr>
            <p:nvPr/>
          </p:nvSpPr>
          <p:spPr bwMode="auto">
            <a:xfrm>
              <a:off x="2366898" y="2319070"/>
              <a:ext cx="1213406" cy="40922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</p:grpSp>
      <p:cxnSp>
        <p:nvCxnSpPr>
          <p:cNvPr id="449" name="Straight Connector 448"/>
          <p:cNvCxnSpPr/>
          <p:nvPr/>
        </p:nvCxnSpPr>
        <p:spPr>
          <a:xfrm>
            <a:off x="9471734" y="2562678"/>
            <a:ext cx="59253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0" name="Freeform 860"/>
          <p:cNvSpPr>
            <a:spLocks/>
          </p:cNvSpPr>
          <p:nvPr/>
        </p:nvSpPr>
        <p:spPr bwMode="auto">
          <a:xfrm>
            <a:off x="9181250" y="2601767"/>
            <a:ext cx="799916" cy="244717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451" name="Freeform 860"/>
          <p:cNvSpPr>
            <a:spLocks/>
          </p:cNvSpPr>
          <p:nvPr/>
        </p:nvSpPr>
        <p:spPr bwMode="auto">
          <a:xfrm>
            <a:off x="9067679" y="2572855"/>
            <a:ext cx="1011288" cy="265176"/>
          </a:xfrm>
          <a:custGeom>
            <a:avLst/>
            <a:gdLst>
              <a:gd name="T0" fmla="*/ 1592 w 192"/>
              <a:gd name="T1" fmla="*/ 566 h 48"/>
              <a:gd name="T2" fmla="*/ 0 w 192"/>
              <a:gd name="T3" fmla="*/ 566 h 48"/>
              <a:gd name="T4" fmla="*/ 537 w 192"/>
              <a:gd name="T5" fmla="*/ 0 h 48"/>
              <a:gd name="T6" fmla="*/ 2124 w 192"/>
              <a:gd name="T7" fmla="*/ 0 h 48"/>
              <a:gd name="T8" fmla="*/ 1592 w 192"/>
              <a:gd name="T9" fmla="*/ 566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48"/>
              <a:gd name="T17" fmla="*/ 192 w 19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48">
                <a:moveTo>
                  <a:pt x="144" y="48"/>
                </a:moveTo>
                <a:lnTo>
                  <a:pt x="0" y="48"/>
                </a:lnTo>
                <a:lnTo>
                  <a:pt x="48" y="0"/>
                </a:lnTo>
                <a:lnTo>
                  <a:pt x="192" y="0"/>
                </a:lnTo>
                <a:lnTo>
                  <a:pt x="144" y="48"/>
                </a:lnTo>
                <a:close/>
              </a:path>
            </a:pathLst>
          </a:custGeom>
          <a:solidFill>
            <a:srgbClr val="CDC9C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 sz="1700" dirty="0">
              <a:latin typeface="Calibri"/>
              <a:ea typeface="Calibri"/>
              <a:cs typeface="Calibri"/>
            </a:endParaRPr>
          </a:p>
        </p:txBody>
      </p:sp>
      <p:sp>
        <p:nvSpPr>
          <p:cNvPr id="452" name="Line 853"/>
          <p:cNvSpPr>
            <a:spLocks noChangeShapeType="1"/>
          </p:cNvSpPr>
          <p:nvPr/>
        </p:nvSpPr>
        <p:spPr bwMode="auto">
          <a:xfrm>
            <a:off x="9625244" y="3033229"/>
            <a:ext cx="1333194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   d2</a:t>
            </a:r>
          </a:p>
        </p:txBody>
      </p:sp>
      <p:sp>
        <p:nvSpPr>
          <p:cNvPr id="453" name="Line 853"/>
          <p:cNvSpPr>
            <a:spLocks noChangeShapeType="1"/>
          </p:cNvSpPr>
          <p:nvPr/>
        </p:nvSpPr>
        <p:spPr bwMode="auto">
          <a:xfrm>
            <a:off x="7687264" y="3029303"/>
            <a:ext cx="1333194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   d1</a:t>
            </a:r>
          </a:p>
        </p:txBody>
      </p:sp>
      <p:sp>
        <p:nvSpPr>
          <p:cNvPr id="454" name="Line 853"/>
          <p:cNvSpPr>
            <a:spLocks noChangeShapeType="1"/>
          </p:cNvSpPr>
          <p:nvPr/>
        </p:nvSpPr>
        <p:spPr bwMode="auto">
          <a:xfrm>
            <a:off x="9192194" y="2203636"/>
            <a:ext cx="1185061" cy="392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legacyFlat3" dir="l"/>
          </a:scene3d>
          <a:sp3d extrusionH="1295400" contourW="6350" prstMaterial="legacyPlastic">
            <a:bevelT w="13500" h="13500" prst="angle"/>
            <a:bevelB w="13500" h="13500" prst="angle"/>
            <a:extrusionClr>
              <a:srgbClr val="FBDFC1"/>
            </a:extrusionClr>
          </a:sp3d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1700" dirty="0">
                <a:latin typeface="Calibri"/>
                <a:ea typeface="Times New Roman"/>
                <a:cs typeface="Calibri"/>
              </a:rPr>
              <a:t>          d3</a:t>
            </a:r>
          </a:p>
        </p:txBody>
      </p:sp>
      <p:grpSp>
        <p:nvGrpSpPr>
          <p:cNvPr id="456" name="Group 455"/>
          <p:cNvGrpSpPr/>
          <p:nvPr/>
        </p:nvGrpSpPr>
        <p:grpSpPr>
          <a:xfrm>
            <a:off x="7753506" y="2663744"/>
            <a:ext cx="484418" cy="334015"/>
            <a:chOff x="1012668" y="950932"/>
            <a:chExt cx="747559" cy="515455"/>
          </a:xfrm>
        </p:grpSpPr>
        <p:sp>
          <p:nvSpPr>
            <p:cNvPr id="487" name="Line 853"/>
            <p:cNvSpPr>
              <a:spLocks noChangeShapeType="1"/>
            </p:cNvSpPr>
            <p:nvPr/>
          </p:nvSpPr>
          <p:spPr bwMode="auto">
            <a:xfrm>
              <a:off x="1012668" y="1130288"/>
              <a:ext cx="600568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667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88" name="Rectangle 876"/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89" name="Rectangle 873"/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sz="1700" dirty="0">
                  <a:latin typeface="Calibri"/>
                  <a:ea typeface="Times New Roman"/>
                  <a:cs typeface="Calibri"/>
                </a:rPr>
                <a:t>c1</a:t>
              </a:r>
            </a:p>
          </p:txBody>
        </p:sp>
        <p:sp>
          <p:nvSpPr>
            <p:cNvPr id="490" name="Freeform 875"/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</p:grpSp>
      <p:grpSp>
        <p:nvGrpSpPr>
          <p:cNvPr id="457" name="Group 456"/>
          <p:cNvGrpSpPr/>
          <p:nvPr/>
        </p:nvGrpSpPr>
        <p:grpSpPr>
          <a:xfrm>
            <a:off x="10223525" y="1889482"/>
            <a:ext cx="1082989" cy="919087"/>
            <a:chOff x="3906167" y="3324390"/>
            <a:chExt cx="1671281" cy="1418344"/>
          </a:xfrm>
          <a:solidFill>
            <a:srgbClr val="93D2FE"/>
          </a:solidFill>
        </p:grpSpPr>
        <p:sp>
          <p:nvSpPr>
            <p:cNvPr id="463" name="Oval 859"/>
            <p:cNvSpPr>
              <a:spLocks noChangeAspect="1" noChangeArrowheads="1"/>
            </p:cNvSpPr>
            <p:nvPr/>
          </p:nvSpPr>
          <p:spPr bwMode="auto">
            <a:xfrm>
              <a:off x="5380464" y="4434841"/>
              <a:ext cx="137823" cy="1512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4" name="Oval 861"/>
            <p:cNvSpPr>
              <a:spLocks noChangeAspect="1" noChangeArrowheads="1"/>
            </p:cNvSpPr>
            <p:nvPr/>
          </p:nvSpPr>
          <p:spPr bwMode="auto">
            <a:xfrm>
              <a:off x="3906168" y="4588788"/>
              <a:ext cx="142659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5" name="Oval 862"/>
            <p:cNvSpPr>
              <a:spLocks noChangeAspect="1" noChangeArrowheads="1"/>
            </p:cNvSpPr>
            <p:nvPr/>
          </p:nvSpPr>
          <p:spPr bwMode="auto">
            <a:xfrm>
              <a:off x="5221673" y="4588788"/>
              <a:ext cx="137823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6" name="Oval 863"/>
            <p:cNvSpPr>
              <a:spLocks noChangeAspect="1" noChangeArrowheads="1"/>
            </p:cNvSpPr>
            <p:nvPr/>
          </p:nvSpPr>
          <p:spPr bwMode="auto">
            <a:xfrm>
              <a:off x="5081432" y="4586087"/>
              <a:ext cx="140241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67" name="Oval 863"/>
            <p:cNvSpPr>
              <a:spLocks noChangeAspect="1" noChangeArrowheads="1"/>
            </p:cNvSpPr>
            <p:nvPr/>
          </p:nvSpPr>
          <p:spPr bwMode="auto">
            <a:xfrm>
              <a:off x="4490648" y="4587968"/>
              <a:ext cx="140241" cy="15394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468" name="Group 467"/>
            <p:cNvGrpSpPr/>
            <p:nvPr/>
          </p:nvGrpSpPr>
          <p:grpSpPr>
            <a:xfrm>
              <a:off x="3906167" y="4047050"/>
              <a:ext cx="1671281" cy="539042"/>
              <a:chOff x="1320274" y="4580303"/>
              <a:chExt cx="1671281" cy="467246"/>
            </a:xfrm>
            <a:grpFill/>
          </p:grpSpPr>
          <p:sp>
            <p:nvSpPr>
              <p:cNvPr id="483" name="Freeform 860"/>
              <p:cNvSpPr>
                <a:spLocks noChangeAspect="1"/>
              </p:cNvSpPr>
              <p:nvPr/>
            </p:nvSpPr>
            <p:spPr bwMode="auto">
              <a:xfrm>
                <a:off x="1320274" y="4580303"/>
                <a:ext cx="743865" cy="156647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4" name="Rectangle 864"/>
              <p:cNvSpPr>
                <a:spLocks noChangeAspect="1" noChangeArrowheads="1"/>
              </p:cNvSpPr>
              <p:nvPr/>
            </p:nvSpPr>
            <p:spPr bwMode="auto">
              <a:xfrm>
                <a:off x="1320274" y="4736954"/>
                <a:ext cx="557094" cy="310595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700" dirty="0">
                    <a:latin typeface="Calibri"/>
                    <a:ea typeface="Calibri"/>
                    <a:cs typeface="Calibri"/>
                  </a:rPr>
                  <a:t>r1</a:t>
                </a:r>
              </a:p>
            </p:txBody>
          </p:sp>
          <p:sp>
            <p:nvSpPr>
              <p:cNvPr id="485" name="Freeform 865"/>
              <p:cNvSpPr>
                <a:spLocks noChangeAspect="1"/>
              </p:cNvSpPr>
              <p:nvPr/>
            </p:nvSpPr>
            <p:spPr bwMode="auto">
              <a:xfrm>
                <a:off x="1877368" y="4580303"/>
                <a:ext cx="186771" cy="467242"/>
              </a:xfrm>
              <a:custGeom>
                <a:avLst/>
                <a:gdLst>
                  <a:gd name="T0" fmla="*/ 0 w 48"/>
                  <a:gd name="T1" fmla="*/ 524 h 144"/>
                  <a:gd name="T2" fmla="*/ 566 w 48"/>
                  <a:gd name="T3" fmla="*/ 0 h 144"/>
                  <a:gd name="T4" fmla="*/ 566 w 48"/>
                  <a:gd name="T5" fmla="*/ 1034 h 144"/>
                  <a:gd name="T6" fmla="*/ 0 w 48"/>
                  <a:gd name="T7" fmla="*/ 1564 h 144"/>
                  <a:gd name="T8" fmla="*/ 0 w 48"/>
                  <a:gd name="T9" fmla="*/ 52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6" name="Freeform 866"/>
              <p:cNvSpPr>
                <a:spLocks noChangeAspect="1"/>
              </p:cNvSpPr>
              <p:nvPr/>
            </p:nvSpPr>
            <p:spPr bwMode="auto">
              <a:xfrm>
                <a:off x="1877368" y="4878539"/>
                <a:ext cx="1114187" cy="168998"/>
              </a:xfrm>
              <a:custGeom>
                <a:avLst/>
                <a:gdLst>
                  <a:gd name="T0" fmla="*/ 0 w 288"/>
                  <a:gd name="T1" fmla="*/ 449 h 48"/>
                  <a:gd name="T2" fmla="*/ 2608 w 288"/>
                  <a:gd name="T3" fmla="*/ 449 h 48"/>
                  <a:gd name="T4" fmla="*/ 3133 w 288"/>
                  <a:gd name="T5" fmla="*/ 0 h 48"/>
                  <a:gd name="T6" fmla="*/ 524 w 288"/>
                  <a:gd name="T7" fmla="*/ 0 h 48"/>
                  <a:gd name="T8" fmla="*/ 0 w 288"/>
                  <a:gd name="T9" fmla="*/ 449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8"/>
                  <a:gd name="T16" fmla="*/ 0 h 48"/>
                  <a:gd name="T17" fmla="*/ 288 w 28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8" h="48">
                    <a:moveTo>
                      <a:pt x="0" y="48"/>
                    </a:moveTo>
                    <a:lnTo>
                      <a:pt x="240" y="48"/>
                    </a:lnTo>
                    <a:lnTo>
                      <a:pt x="288" y="0"/>
                    </a:lnTo>
                    <a:lnTo>
                      <a:pt x="48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</p:grpSp>
        <p:grpSp>
          <p:nvGrpSpPr>
            <p:cNvPr id="469" name="Group 468"/>
            <p:cNvGrpSpPr/>
            <p:nvPr/>
          </p:nvGrpSpPr>
          <p:grpSpPr>
            <a:xfrm>
              <a:off x="4596370" y="3324390"/>
              <a:ext cx="552654" cy="1188720"/>
              <a:chOff x="1823226" y="3235632"/>
              <a:chExt cx="552654" cy="1188720"/>
            </a:xfrm>
            <a:grpFill/>
          </p:grpSpPr>
          <p:sp>
            <p:nvSpPr>
              <p:cNvPr id="470" name="Oval 878"/>
              <p:cNvSpPr>
                <a:spLocks noChangeArrowheads="1"/>
              </p:cNvSpPr>
              <p:nvPr/>
            </p:nvSpPr>
            <p:spPr bwMode="auto">
              <a:xfrm flipH="1">
                <a:off x="1826977" y="439410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1" name="Rectangle 880"/>
              <p:cNvSpPr>
                <a:spLocks noChangeArrowheads="1"/>
              </p:cNvSpPr>
              <p:nvPr/>
            </p:nvSpPr>
            <p:spPr bwMode="auto">
              <a:xfrm flipH="1">
                <a:off x="1827548" y="3720625"/>
                <a:ext cx="109828" cy="68636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2" name="Oval 878"/>
              <p:cNvSpPr>
                <a:spLocks noChangeArrowheads="1"/>
              </p:cNvSpPr>
              <p:nvPr/>
            </p:nvSpPr>
            <p:spPr bwMode="auto">
              <a:xfrm flipH="1">
                <a:off x="1828534" y="3708361"/>
                <a:ext cx="110510" cy="30251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3" name="Line 881"/>
              <p:cNvSpPr>
                <a:spLocks noChangeShapeType="1"/>
              </p:cNvSpPr>
              <p:nvPr/>
            </p:nvSpPr>
            <p:spPr bwMode="auto">
              <a:xfrm flipV="1">
                <a:off x="1937377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4" name="Line 882"/>
              <p:cNvSpPr>
                <a:spLocks noChangeShapeType="1"/>
              </p:cNvSpPr>
              <p:nvPr/>
            </p:nvSpPr>
            <p:spPr bwMode="auto">
              <a:xfrm flipH="1" flipV="1">
                <a:off x="1823226" y="3720625"/>
                <a:ext cx="0" cy="68636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5" name="Rectangle 880"/>
              <p:cNvSpPr>
                <a:spLocks noChangeArrowheads="1"/>
              </p:cNvSpPr>
              <p:nvPr/>
            </p:nvSpPr>
            <p:spPr bwMode="auto">
              <a:xfrm rot="1800000" flipH="1">
                <a:off x="2086553" y="3275567"/>
                <a:ext cx="66541" cy="85795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6" name="Oval 878"/>
              <p:cNvSpPr>
                <a:spLocks noChangeAspect="1" noChangeArrowheads="1"/>
              </p:cNvSpPr>
              <p:nvPr/>
            </p:nvSpPr>
            <p:spPr bwMode="auto">
              <a:xfrm rot="1800000" flipH="1">
                <a:off x="2297586" y="3313681"/>
                <a:ext cx="69069" cy="3900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7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08380" y="3235632"/>
                <a:ext cx="166195" cy="553247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8" name="Line 882"/>
              <p:cNvSpPr>
                <a:spLocks noChangeShapeType="1"/>
              </p:cNvSpPr>
              <p:nvPr/>
            </p:nvSpPr>
            <p:spPr bwMode="auto">
              <a:xfrm rot="1800000" flipV="1">
                <a:off x="2019974" y="3238739"/>
                <a:ext cx="147328" cy="57728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79" name="Line 884"/>
              <p:cNvSpPr>
                <a:spLocks noChangeShapeType="1"/>
              </p:cNvSpPr>
              <p:nvPr/>
            </p:nvSpPr>
            <p:spPr bwMode="auto">
              <a:xfrm rot="10800000">
                <a:off x="2360577" y="3338154"/>
                <a:ext cx="0" cy="103603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 type="none" w="sm" len="sm"/>
                <a:tailEnd type="none" w="med" len="sm"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0" name="Oval 885"/>
              <p:cNvSpPr>
                <a:spLocks noChangeArrowheads="1"/>
              </p:cNvSpPr>
              <p:nvPr/>
            </p:nvSpPr>
            <p:spPr bwMode="auto">
              <a:xfrm flipH="1">
                <a:off x="2343884" y="3447019"/>
                <a:ext cx="31996" cy="70709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1" name="Line 881"/>
              <p:cNvSpPr>
                <a:spLocks noChangeShapeType="1"/>
              </p:cNvSpPr>
              <p:nvPr/>
            </p:nvSpPr>
            <p:spPr bwMode="auto">
              <a:xfrm rot="1800000" flipV="1">
                <a:off x="2148636" y="3292202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482" name="Line 882"/>
              <p:cNvSpPr>
                <a:spLocks noChangeShapeType="1"/>
              </p:cNvSpPr>
              <p:nvPr/>
            </p:nvSpPr>
            <p:spPr bwMode="auto">
              <a:xfrm rot="1800000" flipH="1" flipV="1">
                <a:off x="2087266" y="3256770"/>
                <a:ext cx="0" cy="85795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458" name="Group 457"/>
          <p:cNvGrpSpPr/>
          <p:nvPr/>
        </p:nvGrpSpPr>
        <p:grpSpPr>
          <a:xfrm>
            <a:off x="9666714" y="2677812"/>
            <a:ext cx="484418" cy="334015"/>
            <a:chOff x="1012668" y="950932"/>
            <a:chExt cx="747559" cy="515455"/>
          </a:xfrm>
        </p:grpSpPr>
        <p:sp>
          <p:nvSpPr>
            <p:cNvPr id="459" name="Line 853"/>
            <p:cNvSpPr>
              <a:spLocks noChangeShapeType="1"/>
            </p:cNvSpPr>
            <p:nvPr/>
          </p:nvSpPr>
          <p:spPr bwMode="auto">
            <a:xfrm>
              <a:off x="1012668" y="1130288"/>
              <a:ext cx="600568" cy="7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667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60" name="Rectangle 876"/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461" name="Rectangle 873"/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sz="1700" dirty="0">
                  <a:latin typeface="Calibri"/>
                  <a:ea typeface="Times New Roman"/>
                  <a:cs typeface="Calibri"/>
                </a:rPr>
                <a:t>c2</a:t>
              </a:r>
            </a:p>
          </p:txBody>
        </p:sp>
        <p:sp>
          <p:nvSpPr>
            <p:cNvPr id="462" name="Freeform 875"/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458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State-Variable Planning Domain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14401"/>
            <a:ext cx="8229600" cy="5521325"/>
          </a:xfrm>
        </p:spPr>
        <p:txBody>
          <a:bodyPr/>
          <a:lstStyle/>
          <a:p>
            <a:r>
              <a:rPr lang="en-US" dirty="0"/>
              <a:t>Let</a:t>
            </a:r>
          </a:p>
          <a:p>
            <a:pPr marL="396875" lvl="1" indent="0">
              <a:buNone/>
            </a:pPr>
            <a:r>
              <a:rPr lang="en-US" i="1" dirty="0"/>
              <a:t>B</a:t>
            </a:r>
            <a:r>
              <a:rPr lang="en-US" dirty="0"/>
              <a:t> = finite set of objects</a:t>
            </a:r>
          </a:p>
          <a:p>
            <a:pPr marL="396875" lvl="1" indent="0">
              <a:buNone/>
            </a:pPr>
            <a:r>
              <a:rPr lang="en-US" i="1" dirty="0"/>
              <a:t>R</a:t>
            </a:r>
            <a:r>
              <a:rPr lang="en-US" dirty="0"/>
              <a:t> = finite set of rigid relations over </a:t>
            </a:r>
            <a:r>
              <a:rPr lang="en-US" i="1" dirty="0"/>
              <a:t>B</a:t>
            </a:r>
          </a:p>
          <a:p>
            <a:pPr marL="396875" lvl="1" indent="0">
              <a:buNone/>
            </a:pPr>
            <a:r>
              <a:rPr lang="en-US" i="1" dirty="0"/>
              <a:t>X</a:t>
            </a:r>
            <a:r>
              <a:rPr lang="en-US" dirty="0"/>
              <a:t> = finite set of state variables </a:t>
            </a:r>
          </a:p>
          <a:p>
            <a:pPr lvl="2"/>
            <a:r>
              <a:rPr lang="en-US" dirty="0"/>
              <a:t>for every state variable </a:t>
            </a:r>
            <a:r>
              <a:rPr lang="en-US" i="1" dirty="0"/>
              <a:t>x</a:t>
            </a:r>
            <a:r>
              <a:rPr lang="en-US" dirty="0"/>
              <a:t>, Range(</a:t>
            </a:r>
            <a:r>
              <a:rPr lang="en-US" i="1" dirty="0"/>
              <a:t>x</a:t>
            </a:r>
            <a:r>
              <a:rPr lang="en-US" dirty="0"/>
              <a:t>) ⊆ </a:t>
            </a:r>
            <a:r>
              <a:rPr lang="en-US" i="1" dirty="0"/>
              <a:t>B</a:t>
            </a:r>
            <a:endParaRPr lang="en-US" dirty="0"/>
          </a:p>
          <a:p>
            <a:pPr marL="396875" lvl="1" indent="0">
              <a:buNone/>
            </a:pPr>
            <a:r>
              <a:rPr lang="en-US" i="1" dirty="0"/>
              <a:t>S</a:t>
            </a:r>
            <a:r>
              <a:rPr lang="en-US" dirty="0"/>
              <a:t> = state space over </a:t>
            </a:r>
            <a:r>
              <a:rPr lang="en-US" i="1" dirty="0"/>
              <a:t>X</a:t>
            </a:r>
            <a:endParaRPr lang="en-US" dirty="0"/>
          </a:p>
          <a:p>
            <a:pPr marL="793750" lvl="2" indent="0">
              <a:buNone/>
            </a:pPr>
            <a:r>
              <a:rPr lang="en-US" dirty="0"/>
              <a:t>= {all value-assignment functions that have </a:t>
            </a:r>
            <a:r>
              <a:rPr lang="en-US" dirty="0">
                <a:highlight>
                  <a:srgbClr val="FFFF00"/>
                </a:highlight>
              </a:rPr>
              <a:t>sensible interpretations</a:t>
            </a:r>
            <a:r>
              <a:rPr lang="en-US" dirty="0"/>
              <a:t>}</a:t>
            </a:r>
          </a:p>
          <a:p>
            <a:pPr marL="396875" lvl="1" indent="0">
              <a:buNone/>
            </a:pPr>
            <a:r>
              <a:rPr lang="en-US" dirty="0">
                <a:latin typeface="Monotype Corsiva"/>
                <a:cs typeface="Monotype Corsiva"/>
              </a:rPr>
              <a:t>A</a:t>
            </a:r>
            <a:r>
              <a:rPr lang="en-US" dirty="0"/>
              <a:t> = finite set of action templates</a:t>
            </a:r>
          </a:p>
          <a:p>
            <a:pPr lvl="2"/>
            <a:r>
              <a:rPr lang="en-US" dirty="0"/>
              <a:t>for every parameter </a:t>
            </a:r>
            <a:r>
              <a:rPr lang="en-US" i="1" dirty="0"/>
              <a:t>y</a:t>
            </a:r>
            <a:r>
              <a:rPr lang="en-US" dirty="0"/>
              <a:t>, Range(</a:t>
            </a:r>
            <a:r>
              <a:rPr lang="en-US" i="1" dirty="0"/>
              <a:t>y</a:t>
            </a:r>
            <a:r>
              <a:rPr lang="en-US" dirty="0"/>
              <a:t>) ⊆ </a:t>
            </a:r>
            <a:r>
              <a:rPr lang="en-US" i="1" dirty="0"/>
              <a:t>B</a:t>
            </a:r>
            <a:endParaRPr lang="en-US" dirty="0"/>
          </a:p>
          <a:p>
            <a:pPr marL="396875" lvl="1" indent="0">
              <a:buNone/>
            </a:pPr>
            <a:r>
              <a:rPr lang="en-US" i="1" dirty="0"/>
              <a:t>A</a:t>
            </a:r>
            <a:r>
              <a:rPr lang="en-US" dirty="0"/>
              <a:t> = {all ground instances of action templates in </a:t>
            </a:r>
            <a:r>
              <a:rPr lang="en-US" dirty="0">
                <a:latin typeface="Monotype Corsiva"/>
                <a:cs typeface="Monotype Corsiva"/>
              </a:rPr>
              <a:t>A</a:t>
            </a:r>
            <a:r>
              <a:rPr lang="en-US" dirty="0"/>
              <a:t>}</a:t>
            </a:r>
          </a:p>
          <a:p>
            <a:pPr marL="396875" lvl="1" indent="0">
              <a:buNone/>
            </a:pP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= {(</a:t>
            </a:r>
            <a:r>
              <a:rPr lang="en-US" i="1" dirty="0" err="1"/>
              <a:t>x,w</a:t>
            </a:r>
            <a:r>
              <a:rPr lang="en-US" dirty="0"/>
              <a:t>) | eff(</a:t>
            </a:r>
            <a:r>
              <a:rPr lang="en-US" i="1" dirty="0"/>
              <a:t>a</a:t>
            </a:r>
            <a:r>
              <a:rPr lang="en-US" dirty="0"/>
              <a:t>) contains the effect </a:t>
            </a:r>
            <a:r>
              <a:rPr lang="en-US" i="1" dirty="0"/>
              <a:t>x</a:t>
            </a:r>
            <a:r>
              <a:rPr lang="en-US" dirty="0"/>
              <a:t> ← </a:t>
            </a:r>
            <a:r>
              <a:rPr lang="en-US" i="1" dirty="0"/>
              <a:t>w</a:t>
            </a:r>
            <a:r>
              <a:rPr lang="en-US" dirty="0"/>
              <a:t>}</a:t>
            </a:r>
            <a:br>
              <a:rPr lang="en-US" dirty="0"/>
            </a:br>
            <a:r>
              <a:rPr lang="en-US" dirty="0"/>
              <a:t>	     ∪{(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w</a:t>
            </a:r>
            <a:r>
              <a:rPr lang="en-US" dirty="0"/>
              <a:t>)∈</a:t>
            </a:r>
            <a:r>
              <a:rPr lang="en-US" i="1" dirty="0"/>
              <a:t>s</a:t>
            </a:r>
            <a:r>
              <a:rPr lang="en-US" dirty="0"/>
              <a:t> | </a:t>
            </a:r>
            <a:r>
              <a:rPr lang="en-US" i="1" dirty="0"/>
              <a:t>x</a:t>
            </a:r>
            <a:r>
              <a:rPr lang="en-US" dirty="0"/>
              <a:t> isn’t the target of any effect in eff(</a:t>
            </a:r>
            <a:r>
              <a:rPr lang="en-US" i="1" dirty="0"/>
              <a:t>a</a:t>
            </a:r>
            <a:r>
              <a:rPr lang="en-US" dirty="0"/>
              <a:t>)} 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Then </a:t>
            </a:r>
            <a:r>
              <a:rPr lang="en-US" dirty="0" err="1"/>
              <a:t>Σ</a:t>
            </a:r>
            <a:r>
              <a:rPr lang="en-US" dirty="0"/>
              <a:t> = 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>
                <a:latin typeface="Times New Roman"/>
                <a:cs typeface="Times New Roman"/>
              </a:rPr>
              <a:t>A</a:t>
            </a:r>
            <a:r>
              <a:rPr lang="en-US" dirty="0" err="1"/>
              <a:t>,γ</a:t>
            </a:r>
            <a:r>
              <a:rPr lang="en-US" dirty="0"/>
              <a:t>) is a </a:t>
            </a:r>
            <a:r>
              <a:rPr lang="en-US" i="1" dirty="0"/>
              <a:t>state-variable planning domain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052BED-0D83-A847-94C5-0CF95AA14DA2}"/>
              </a:ext>
            </a:extLst>
          </p:cNvPr>
          <p:cNvSpPr txBox="1"/>
          <p:nvPr/>
        </p:nvSpPr>
        <p:spPr>
          <a:xfrm>
            <a:off x="9618865" y="1832977"/>
            <a:ext cx="499059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</a:rPr>
              <a:t>?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097728-936A-F54C-A4C2-C59EB2A8CA3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8681013" y="2294642"/>
            <a:ext cx="1187382" cy="645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789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183" y="1152525"/>
            <a:ext cx="5964781" cy="5377666"/>
          </a:xfrm>
        </p:spPr>
        <p:txBody>
          <a:bodyPr>
            <a:normAutofit lnSpcReduction="10000"/>
          </a:bodyPr>
          <a:lstStyle/>
          <a:p>
            <a:pPr marL="395287" indent="-342900">
              <a:tabLst>
                <a:tab pos="1025525" algn="l"/>
              </a:tabLst>
            </a:pPr>
            <a:r>
              <a:rPr lang="en-US" dirty="0"/>
              <a:t>Let </a:t>
            </a:r>
            <a:r>
              <a:rPr lang="en-US" i="1" dirty="0"/>
              <a:t>s </a:t>
            </a:r>
            <a:r>
              <a:rPr lang="en-US" dirty="0"/>
              <a:t>be a value-assignment function</a:t>
            </a:r>
          </a:p>
          <a:p>
            <a:pPr marL="811213" lvl="1" indent="-341313">
              <a:tabLst>
                <a:tab pos="1025525" algn="l"/>
              </a:tabLst>
            </a:pPr>
            <a:r>
              <a:rPr lang="en-US" i="1" dirty="0"/>
              <a:t>s</a:t>
            </a:r>
            <a:r>
              <a:rPr lang="en-US" dirty="0"/>
              <a:t> is a state only if the values make sense in the planning domain we’re trying to represent</a:t>
            </a:r>
          </a:p>
          <a:p>
            <a:pPr marL="1152525" lvl="2" indent="-341313">
              <a:tabLst>
                <a:tab pos="1025525" algn="l"/>
              </a:tabLst>
            </a:pPr>
            <a:r>
              <a:rPr lang="en-US" dirty="0"/>
              <a:t>(relation to </a:t>
            </a:r>
            <a:r>
              <a:rPr lang="en-US" i="1" dirty="0"/>
              <a:t>model theory</a:t>
            </a:r>
            <a:r>
              <a:rPr lang="en-US" dirty="0"/>
              <a:t>)</a:t>
            </a:r>
            <a:endParaRPr lang="en-US" i="1" dirty="0"/>
          </a:p>
          <a:p>
            <a:pPr marL="458787" indent="-342900">
              <a:tabLst>
                <a:tab pos="1025525" algn="l"/>
              </a:tabLst>
            </a:pPr>
            <a:r>
              <a:rPr lang="en-US" dirty="0"/>
              <a:t>Can </a:t>
            </a:r>
            <a:r>
              <a:rPr lang="en-US" dirty="0">
                <a:latin typeface="Calibri" panose="020F0502020204030204" pitchFamily="34" charset="0"/>
              </a:rPr>
              <a:t>loc(c1)=r1 </a:t>
            </a:r>
            <a:r>
              <a:rPr lang="en-US" dirty="0"/>
              <a:t>if </a:t>
            </a:r>
            <a:r>
              <a:rPr lang="en-US" dirty="0">
                <a:latin typeface="Calibri" panose="020F0502020204030204" pitchFamily="34" charset="0"/>
              </a:rPr>
              <a:t>cargo(r1)=nil</a:t>
            </a:r>
            <a:r>
              <a:rPr lang="en-US" dirty="0"/>
              <a:t>?</a:t>
            </a:r>
          </a:p>
          <a:p>
            <a:pPr marL="800100" lvl="1" indent="-342900">
              <a:tabLst>
                <a:tab pos="1025525" algn="l"/>
              </a:tabLst>
            </a:pPr>
            <a:r>
              <a:rPr lang="en-US" dirty="0"/>
              <a:t>Not in our intended</a:t>
            </a:r>
            <a:r>
              <a:rPr lang="en-US" i="1" dirty="0"/>
              <a:t> interpretation</a:t>
            </a:r>
            <a:endParaRPr lang="en-US" dirty="0"/>
          </a:p>
          <a:p>
            <a:pPr marL="1141412" lvl="2" indent="-342900">
              <a:tabLst>
                <a:tab pos="1025525" algn="l"/>
              </a:tabLst>
            </a:pPr>
            <a:r>
              <a:rPr lang="en-US" dirty="0"/>
              <a:t>Mapping of symbols to what they represent</a:t>
            </a:r>
            <a:br>
              <a:rPr lang="en-US" baseline="-25000" dirty="0"/>
            </a:br>
            <a:endParaRPr lang="en-US" baseline="-25000" dirty="0"/>
          </a:p>
          <a:p>
            <a:pPr marL="458787" indent="-342900">
              <a:tabLst>
                <a:tab pos="1025525" algn="l"/>
              </a:tabLst>
            </a:pPr>
            <a:endParaRPr lang="en-US" dirty="0"/>
          </a:p>
          <a:p>
            <a:pPr marL="458787" indent="-342900">
              <a:tabLst>
                <a:tab pos="1025525" algn="l"/>
              </a:tabLst>
            </a:pPr>
            <a:endParaRPr lang="en-US" dirty="0"/>
          </a:p>
          <a:p>
            <a:pPr marL="458787" indent="-342900">
              <a:tabLst>
                <a:tab pos="1025525" algn="l"/>
              </a:tabLst>
            </a:pPr>
            <a:endParaRPr lang="en-US" dirty="0"/>
          </a:p>
          <a:p>
            <a:pPr marL="458787" indent="-342900">
              <a:tabLst>
                <a:tab pos="1025525" algn="l"/>
              </a:tabLst>
            </a:pPr>
            <a:endParaRPr lang="en-US" dirty="0"/>
          </a:p>
          <a:p>
            <a:pPr marL="458787" indent="-342900">
              <a:tabLst>
                <a:tab pos="1025525" algn="l"/>
              </a:tabLst>
            </a:pPr>
            <a:r>
              <a:rPr lang="en-US" dirty="0"/>
              <a:t>Can both </a:t>
            </a:r>
            <a:r>
              <a:rPr lang="en-US" dirty="0">
                <a:latin typeface="Calibri" panose="020F0502020204030204" pitchFamily="34" charset="0"/>
              </a:rPr>
              <a:t>loc(c1)=r1 </a:t>
            </a:r>
            <a:r>
              <a:rPr lang="en-US" dirty="0"/>
              <a:t>and </a:t>
            </a:r>
            <a:r>
              <a:rPr lang="en-US" dirty="0">
                <a:latin typeface="Calibri" panose="020F0502020204030204" pitchFamily="34" charset="0"/>
              </a:rPr>
              <a:t>loc(c2)=r1</a:t>
            </a:r>
            <a:r>
              <a:rPr lang="en-US" dirty="0"/>
              <a:t>?</a:t>
            </a:r>
          </a:p>
          <a:p>
            <a:pPr marL="800100" lvl="1" indent="-342900">
              <a:tabLst>
                <a:tab pos="1025525" algn="l"/>
              </a:tabLst>
            </a:pPr>
            <a:r>
              <a:rPr lang="en-US" dirty="0"/>
              <a:t>In our intended interpretation, can a robot carry more than one object at a time?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291CDB-57EE-AA40-A99E-463AC4E8C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036" y="1104241"/>
            <a:ext cx="5384800" cy="35929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to enforce the intended interpretation?</a:t>
            </a:r>
          </a:p>
          <a:p>
            <a:r>
              <a:rPr lang="en-US" dirty="0"/>
              <a:t>Explicitly</a:t>
            </a:r>
          </a:p>
          <a:p>
            <a:pPr lvl="1"/>
            <a:r>
              <a:rPr lang="en-US" dirty="0"/>
              <a:t>Mathematical axioms</a:t>
            </a:r>
          </a:p>
          <a:p>
            <a:pPr lvl="1"/>
            <a:r>
              <a:rPr lang="en-US" dirty="0"/>
              <a:t>Integrity constraints</a:t>
            </a:r>
          </a:p>
          <a:p>
            <a:r>
              <a:rPr lang="en-US" dirty="0"/>
              <a:t>Implicitly</a:t>
            </a:r>
          </a:p>
          <a:p>
            <a:pPr lvl="1"/>
            <a:r>
              <a:rPr lang="en-US" dirty="0"/>
              <a:t>Write an initial state </a:t>
            </a:r>
            <a:r>
              <a:rPr lang="en-US" i="1" dirty="0">
                <a:latin typeface="Times New Roman" charset="0"/>
              </a:rPr>
              <a:t>s</a:t>
            </a:r>
            <a:r>
              <a:rPr lang="en-US" baseline="-25000" dirty="0">
                <a:latin typeface="Times New Roman" charset="0"/>
              </a:rPr>
              <a:t>0</a:t>
            </a:r>
            <a:r>
              <a:rPr lang="en-US" dirty="0"/>
              <a:t> that satisfies the interpretation</a:t>
            </a:r>
          </a:p>
          <a:p>
            <a:pPr lvl="1"/>
            <a:r>
              <a:rPr lang="en-US" dirty="0"/>
              <a:t>Write the actions in such a way that whenever </a:t>
            </a:r>
            <a:r>
              <a:rPr lang="en-US" i="1" dirty="0"/>
              <a:t>s </a:t>
            </a:r>
            <a:r>
              <a:rPr lang="en-US" dirty="0"/>
              <a:t>satisfies the interpretation, </a:t>
            </a:r>
            <a:r>
              <a:rPr lang="el-GR" dirty="0">
                <a:latin typeface="Times New Roman" charset="0"/>
              </a:rPr>
              <a:t>γ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s,a</a:t>
            </a:r>
            <a:r>
              <a:rPr lang="en-US" dirty="0">
                <a:latin typeface="Times New Roman" charset="0"/>
              </a:rPr>
              <a:t>) </a:t>
            </a:r>
            <a:r>
              <a:rPr lang="en-US" dirty="0"/>
              <a:t>will too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2101E3-FF87-2342-9191-01B9F989B42D}"/>
              </a:ext>
            </a:extLst>
          </p:cNvPr>
          <p:cNvGrpSpPr/>
          <p:nvPr/>
        </p:nvGrpSpPr>
        <p:grpSpPr>
          <a:xfrm>
            <a:off x="2677297" y="4004819"/>
            <a:ext cx="3619250" cy="1208101"/>
            <a:chOff x="736877" y="4037670"/>
            <a:chExt cx="3619250" cy="1208101"/>
          </a:xfrm>
        </p:grpSpPr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1081D02D-4518-4644-84D7-DCF39CF93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0451" y="463040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7" name="Rectangle 891">
              <a:extLst>
                <a:ext uri="{FF2B5EF4-FFF2-40B4-BE49-F238E27FC236}">
                  <a16:creationId xmlns:a16="http://schemas.microsoft.com/office/drawing/2014/main" id="{D35452EE-C431-B847-95B1-5B9183C9B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3963" y="468787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7A5C4A2-4570-AF4D-B2C6-223A057C5E0B}"/>
                </a:ext>
              </a:extLst>
            </p:cNvPr>
            <p:cNvGrpSpPr/>
            <p:nvPr/>
          </p:nvGrpSpPr>
          <p:grpSpPr>
            <a:xfrm>
              <a:off x="1132551" y="4037670"/>
              <a:ext cx="1654724" cy="791044"/>
              <a:chOff x="1026718" y="2309641"/>
              <a:chExt cx="2553586" cy="1220745"/>
            </a:xfrm>
          </p:grpSpPr>
          <p:sp>
            <p:nvSpPr>
              <p:cNvPr id="100" name="Line 853">
                <a:extLst>
                  <a:ext uri="{FF2B5EF4-FFF2-40B4-BE49-F238E27FC236}">
                    <a16:creationId xmlns:a16="http://schemas.microsoft.com/office/drawing/2014/main" id="{7C6AFFED-D466-4741-91F3-B6C3BB23D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8" y="3524327"/>
                <a:ext cx="822961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A456ECD3-0A80-5D43-83B4-EA79B751BC0E}"/>
                  </a:ext>
                </a:extLst>
              </p:cNvPr>
              <p:cNvCxnSpPr/>
              <p:nvPr/>
            </p:nvCxnSpPr>
            <p:spPr>
              <a:xfrm>
                <a:off x="2180139" y="2309641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Freeform 860">
                <a:extLst>
                  <a:ext uri="{FF2B5EF4-FFF2-40B4-BE49-F238E27FC236}">
                    <a16:creationId xmlns:a16="http://schemas.microsoft.com/office/drawing/2014/main" id="{A381D58E-E34D-764B-B21F-C9028CC916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6"/>
                <a:ext cx="393191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3" name="Freeform 860">
                <a:extLst>
                  <a:ext uri="{FF2B5EF4-FFF2-40B4-BE49-F238E27FC236}">
                    <a16:creationId xmlns:a16="http://schemas.microsoft.com/office/drawing/2014/main" id="{BB923EA1-7B04-B149-8551-4E400B245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321176"/>
                <a:ext cx="1213406" cy="409222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3241EE4-0304-3B4E-B73E-4203540490FC}"/>
                </a:ext>
              </a:extLst>
            </p:cNvPr>
            <p:cNvCxnSpPr/>
            <p:nvPr/>
          </p:nvCxnSpPr>
          <p:spPr>
            <a:xfrm>
              <a:off x="2521347" y="477129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reeform 860">
              <a:extLst>
                <a:ext uri="{FF2B5EF4-FFF2-40B4-BE49-F238E27FC236}">
                  <a16:creationId xmlns:a16="http://schemas.microsoft.com/office/drawing/2014/main" id="{8DB9D6A1-B789-2C4B-80B4-70625B7BA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863" y="481038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Freeform 860">
              <a:extLst>
                <a:ext uri="{FF2B5EF4-FFF2-40B4-BE49-F238E27FC236}">
                  <a16:creationId xmlns:a16="http://schemas.microsoft.com/office/drawing/2014/main" id="{FA6B98A3-3BFA-6341-AF67-15BFAF068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292" y="4781471"/>
              <a:ext cx="1011288" cy="265176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0A0B2E62-C87C-4F42-9C6A-185975B37F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4857" y="524184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57D83B47-A9BA-C549-A918-E12BBC747E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877" y="523791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4" name="Line 853">
              <a:extLst>
                <a:ext uri="{FF2B5EF4-FFF2-40B4-BE49-F238E27FC236}">
                  <a16:creationId xmlns:a16="http://schemas.microsoft.com/office/drawing/2014/main" id="{E629DF62-E46B-014B-A43F-E58BBDD3F2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1807" y="4412252"/>
              <a:ext cx="1185061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2954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D136CA8-DF8B-CA46-8C39-D2C150A04953}"/>
                </a:ext>
              </a:extLst>
            </p:cNvPr>
            <p:cNvGrpSpPr/>
            <p:nvPr/>
          </p:nvGrpSpPr>
          <p:grpSpPr>
            <a:xfrm>
              <a:off x="803119" y="4872360"/>
              <a:ext cx="484419" cy="334015"/>
              <a:chOff x="1012667" y="950932"/>
              <a:chExt cx="747560" cy="515455"/>
            </a:xfrm>
          </p:grpSpPr>
          <p:sp>
            <p:nvSpPr>
              <p:cNvPr id="96" name="Line 853">
                <a:extLst>
                  <a:ext uri="{FF2B5EF4-FFF2-40B4-BE49-F238E27FC236}">
                    <a16:creationId xmlns:a16="http://schemas.microsoft.com/office/drawing/2014/main" id="{0093F4FE-F99C-A84D-9B91-B57563B8B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7" y="1130288"/>
                <a:ext cx="600568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7" name="Rectangle 876">
                <a:extLst>
                  <a:ext uri="{FF2B5EF4-FFF2-40B4-BE49-F238E27FC236}">
                    <a16:creationId xmlns:a16="http://schemas.microsoft.com/office/drawing/2014/main" id="{6A8773C6-FB00-D948-AAB4-9BB15DF83E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7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8" name="Rectangle 873">
                <a:extLst>
                  <a:ext uri="{FF2B5EF4-FFF2-40B4-BE49-F238E27FC236}">
                    <a16:creationId xmlns:a16="http://schemas.microsoft.com/office/drawing/2014/main" id="{AB91D27C-555B-304C-9CCA-9B8C7D6F1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2" y="1137440"/>
                <a:ext cx="594304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99" name="Freeform 875">
                <a:extLst>
                  <a:ext uri="{FF2B5EF4-FFF2-40B4-BE49-F238E27FC236}">
                    <a16:creationId xmlns:a16="http://schemas.microsoft.com/office/drawing/2014/main" id="{4B3415FC-78C9-2D48-A457-DD1C4FADD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A846CC0-B823-4641-A0FA-65FF37A6E394}"/>
                </a:ext>
              </a:extLst>
            </p:cNvPr>
            <p:cNvGrpSpPr/>
            <p:nvPr/>
          </p:nvGrpSpPr>
          <p:grpSpPr>
            <a:xfrm>
              <a:off x="3273138" y="4098096"/>
              <a:ext cx="1082989" cy="919089"/>
              <a:chOff x="3906164" y="3324390"/>
              <a:chExt cx="1671280" cy="1418348"/>
            </a:xfrm>
            <a:solidFill>
              <a:srgbClr val="93D2FE"/>
            </a:solidFill>
          </p:grpSpPr>
          <p:sp>
            <p:nvSpPr>
              <p:cNvPr id="72" name="Oval 859">
                <a:extLst>
                  <a:ext uri="{FF2B5EF4-FFF2-40B4-BE49-F238E27FC236}">
                    <a16:creationId xmlns:a16="http://schemas.microsoft.com/office/drawing/2014/main" id="{C703B749-A116-E141-9EF3-C2E02D2D59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59" y="4434844"/>
                <a:ext cx="137823" cy="151245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3" name="Oval 861">
                <a:extLst>
                  <a:ext uri="{FF2B5EF4-FFF2-40B4-BE49-F238E27FC236}">
                    <a16:creationId xmlns:a16="http://schemas.microsoft.com/office/drawing/2014/main" id="{D361469A-58CC-4048-8839-84FF9D5B86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6" y="4588792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4" name="Oval 862">
                <a:extLst>
                  <a:ext uri="{FF2B5EF4-FFF2-40B4-BE49-F238E27FC236}">
                    <a16:creationId xmlns:a16="http://schemas.microsoft.com/office/drawing/2014/main" id="{ADD6C406-B9CC-B04B-9B10-EB9C09A90E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69" y="4588792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5" name="Oval 863">
                <a:extLst>
                  <a:ext uri="{FF2B5EF4-FFF2-40B4-BE49-F238E27FC236}">
                    <a16:creationId xmlns:a16="http://schemas.microsoft.com/office/drawing/2014/main" id="{3B0205FB-351C-DE45-A910-BDDF9B76E9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28" y="4586091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3">
                <a:extLst>
                  <a:ext uri="{FF2B5EF4-FFF2-40B4-BE49-F238E27FC236}">
                    <a16:creationId xmlns:a16="http://schemas.microsoft.com/office/drawing/2014/main" id="{621A748A-34EB-E34A-ACF5-E7763D2AFF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4" y="4587971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5CF71DB4-806B-E94C-AAD1-1C6EEEFD3CB7}"/>
                  </a:ext>
                </a:extLst>
              </p:cNvPr>
              <p:cNvGrpSpPr/>
              <p:nvPr/>
            </p:nvGrpSpPr>
            <p:grpSpPr>
              <a:xfrm>
                <a:off x="3906164" y="4047052"/>
                <a:ext cx="1671280" cy="539042"/>
                <a:chOff x="1320274" y="4580303"/>
                <a:chExt cx="1671281" cy="467246"/>
              </a:xfrm>
              <a:grpFill/>
            </p:grpSpPr>
            <p:sp>
              <p:nvSpPr>
                <p:cNvPr id="92" name="Freeform 860">
                  <a:extLst>
                    <a:ext uri="{FF2B5EF4-FFF2-40B4-BE49-F238E27FC236}">
                      <a16:creationId xmlns:a16="http://schemas.microsoft.com/office/drawing/2014/main" id="{F3726C26-4637-D24B-A1F0-5AA7B6C8F41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Rectangle 864">
                  <a:extLst>
                    <a:ext uri="{FF2B5EF4-FFF2-40B4-BE49-F238E27FC236}">
                      <a16:creationId xmlns:a16="http://schemas.microsoft.com/office/drawing/2014/main" id="{3556A7C2-F17D-BF49-B63F-8614A39DDD4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4" name="Freeform 865">
                  <a:extLst>
                    <a:ext uri="{FF2B5EF4-FFF2-40B4-BE49-F238E27FC236}">
                      <a16:creationId xmlns:a16="http://schemas.microsoft.com/office/drawing/2014/main" id="{FD1A109D-BB72-864F-859F-73FCEEBEB5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5" name="Freeform 866">
                  <a:extLst>
                    <a:ext uri="{FF2B5EF4-FFF2-40B4-BE49-F238E27FC236}">
                      <a16:creationId xmlns:a16="http://schemas.microsoft.com/office/drawing/2014/main" id="{2AF36CEB-EBD9-B54C-804B-EC7ED23709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7FC23160-5154-0442-B9AF-85B267BEFD80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3" cy="1188721"/>
                <a:chOff x="1823226" y="3235632"/>
                <a:chExt cx="552654" cy="1188720"/>
              </a:xfrm>
              <a:grpFill/>
            </p:grpSpPr>
            <p:sp>
              <p:nvSpPr>
                <p:cNvPr id="79" name="Oval 878">
                  <a:extLst>
                    <a:ext uri="{FF2B5EF4-FFF2-40B4-BE49-F238E27FC236}">
                      <a16:creationId xmlns:a16="http://schemas.microsoft.com/office/drawing/2014/main" id="{AF0C50BE-8823-B642-A940-01410039F4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Rectangle 880">
                  <a:extLst>
                    <a:ext uri="{FF2B5EF4-FFF2-40B4-BE49-F238E27FC236}">
                      <a16:creationId xmlns:a16="http://schemas.microsoft.com/office/drawing/2014/main" id="{1A10ACC0-9F0B-BC49-A457-4E1B3585C3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Oval 878">
                  <a:extLst>
                    <a:ext uri="{FF2B5EF4-FFF2-40B4-BE49-F238E27FC236}">
                      <a16:creationId xmlns:a16="http://schemas.microsoft.com/office/drawing/2014/main" id="{582611CD-2DD4-A94F-96AB-F0390B771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Line 881">
                  <a:extLst>
                    <a:ext uri="{FF2B5EF4-FFF2-40B4-BE49-F238E27FC236}">
                      <a16:creationId xmlns:a16="http://schemas.microsoft.com/office/drawing/2014/main" id="{1E2A6C11-73F3-8044-A1DA-ED88723A66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2">
                  <a:extLst>
                    <a:ext uri="{FF2B5EF4-FFF2-40B4-BE49-F238E27FC236}">
                      <a16:creationId xmlns:a16="http://schemas.microsoft.com/office/drawing/2014/main" id="{3449584A-DFE1-E941-A074-88382D4FA8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Rectangle 880">
                  <a:extLst>
                    <a:ext uri="{FF2B5EF4-FFF2-40B4-BE49-F238E27FC236}">
                      <a16:creationId xmlns:a16="http://schemas.microsoft.com/office/drawing/2014/main" id="{1C06A546-9D9B-E140-B926-0DC2E8492C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Oval 878">
                  <a:extLst>
                    <a:ext uri="{FF2B5EF4-FFF2-40B4-BE49-F238E27FC236}">
                      <a16:creationId xmlns:a16="http://schemas.microsoft.com/office/drawing/2014/main" id="{E181278F-1B53-5B44-ACDA-1ACB3178A8A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2">
                  <a:extLst>
                    <a:ext uri="{FF2B5EF4-FFF2-40B4-BE49-F238E27FC236}">
                      <a16:creationId xmlns:a16="http://schemas.microsoft.com/office/drawing/2014/main" id="{0E791691-4056-784D-A207-F538E04DA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2">
                  <a:extLst>
                    <a:ext uri="{FF2B5EF4-FFF2-40B4-BE49-F238E27FC236}">
                      <a16:creationId xmlns:a16="http://schemas.microsoft.com/office/drawing/2014/main" id="{ADC9B97B-1B7F-3448-B43B-707EAB0E17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4">
                  <a:extLst>
                    <a:ext uri="{FF2B5EF4-FFF2-40B4-BE49-F238E27FC236}">
                      <a16:creationId xmlns:a16="http://schemas.microsoft.com/office/drawing/2014/main" id="{23B4EABE-6E3B-F540-9A96-C82EFBB5D7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Oval 885">
                  <a:extLst>
                    <a:ext uri="{FF2B5EF4-FFF2-40B4-BE49-F238E27FC236}">
                      <a16:creationId xmlns:a16="http://schemas.microsoft.com/office/drawing/2014/main" id="{346D8641-2F05-6540-AC4F-7E98E0CE8F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1">
                  <a:extLst>
                    <a:ext uri="{FF2B5EF4-FFF2-40B4-BE49-F238E27FC236}">
                      <a16:creationId xmlns:a16="http://schemas.microsoft.com/office/drawing/2014/main" id="{5D8E2D28-C33B-9542-A2ED-66EB36CF0A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2">
                  <a:extLst>
                    <a:ext uri="{FF2B5EF4-FFF2-40B4-BE49-F238E27FC236}">
                      <a16:creationId xmlns:a16="http://schemas.microsoft.com/office/drawing/2014/main" id="{96375A4B-1CC5-7A45-92DB-6470A04F6B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B0066891-7DF7-214F-92F4-3FF1A8EE3B3A}"/>
                </a:ext>
              </a:extLst>
            </p:cNvPr>
            <p:cNvGrpSpPr/>
            <p:nvPr/>
          </p:nvGrpSpPr>
          <p:grpSpPr>
            <a:xfrm>
              <a:off x="2739507" y="4875075"/>
              <a:ext cx="484419" cy="334015"/>
              <a:chOff x="1012667" y="950932"/>
              <a:chExt cx="747560" cy="515455"/>
            </a:xfrm>
          </p:grpSpPr>
          <p:sp>
            <p:nvSpPr>
              <p:cNvPr id="68" name="Line 853">
                <a:extLst>
                  <a:ext uri="{FF2B5EF4-FFF2-40B4-BE49-F238E27FC236}">
                    <a16:creationId xmlns:a16="http://schemas.microsoft.com/office/drawing/2014/main" id="{248EC792-1CC5-FE44-AB3E-5F934B7EC2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7" y="1130288"/>
                <a:ext cx="600568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9" name="Rectangle 876">
                <a:extLst>
                  <a:ext uri="{FF2B5EF4-FFF2-40B4-BE49-F238E27FC236}">
                    <a16:creationId xmlns:a16="http://schemas.microsoft.com/office/drawing/2014/main" id="{0EB162AD-2BF8-0746-931F-94816B7012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7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0" name="Rectangle 873">
                <a:extLst>
                  <a:ext uri="{FF2B5EF4-FFF2-40B4-BE49-F238E27FC236}">
                    <a16:creationId xmlns:a16="http://schemas.microsoft.com/office/drawing/2014/main" id="{7AE5A8DC-5B5B-B447-956A-D172CB5B4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2" y="1137440"/>
                <a:ext cx="594304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71" name="Freeform 875">
                <a:extLst>
                  <a:ext uri="{FF2B5EF4-FFF2-40B4-BE49-F238E27FC236}">
                    <a16:creationId xmlns:a16="http://schemas.microsoft.com/office/drawing/2014/main" id="{76FD6494-4249-0C41-B7D7-526C60B5C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C0F43C5-4E23-134F-9426-722DE5B402C5}"/>
              </a:ext>
            </a:extLst>
          </p:cNvPr>
          <p:cNvSpPr/>
          <p:nvPr/>
        </p:nvSpPr>
        <p:spPr>
          <a:xfrm>
            <a:off x="534307" y="3862573"/>
            <a:ext cx="22328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25525" algn="l"/>
              </a:tabLst>
            </a:pPr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2</a:t>
            </a:r>
            <a:r>
              <a:rPr lang="en-US" sz="2000" dirty="0">
                <a:latin typeface="Times New Roman" charset="0"/>
              </a:rPr>
              <a:t> = 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{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loc(r1)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d2,  </a:t>
            </a:r>
            <a:b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         cargo(r1)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nil,</a:t>
            </a:r>
            <a:b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         loc(c1)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d1,</a:t>
            </a:r>
            <a:b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         loc(c2)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  <a:cs typeface="Calibri"/>
              </a:rPr>
              <a:t>=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d2</a:t>
            </a:r>
            <a:r>
              <a:rPr lang="en-US" sz="2000" dirty="0">
                <a:solidFill>
                  <a:srgbClr val="000000"/>
                </a:solidFill>
                <a:latin typeface="Times New Roman" charset="0"/>
              </a:rPr>
              <a:t>}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A03DF70-180C-7442-9304-18B5F6996693}"/>
              </a:ext>
            </a:extLst>
          </p:cNvPr>
          <p:cNvSpPr txBox="1"/>
          <p:nvPr/>
        </p:nvSpPr>
        <p:spPr>
          <a:xfrm>
            <a:off x="7796967" y="6013330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a</a:t>
            </a:r>
            <a:r>
              <a:rPr lang="en-US" sz="2000" baseline="-25000" dirty="0">
                <a:latin typeface="Times New Roman" charset="0"/>
              </a:rPr>
              <a:t>3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105" name="Shape 150">
            <a:extLst>
              <a:ext uri="{FF2B5EF4-FFF2-40B4-BE49-F238E27FC236}">
                <a16:creationId xmlns:a16="http://schemas.microsoft.com/office/drawing/2014/main" id="{D2349445-13EC-1D4E-8F69-2E8AF30FB935}"/>
              </a:ext>
            </a:extLst>
          </p:cNvPr>
          <p:cNvSpPr/>
          <p:nvPr/>
        </p:nvSpPr>
        <p:spPr>
          <a:xfrm flipH="1">
            <a:off x="9864378" y="5437795"/>
            <a:ext cx="534884" cy="316917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06" name="Shape 152">
            <a:extLst>
              <a:ext uri="{FF2B5EF4-FFF2-40B4-BE49-F238E27FC236}">
                <a16:creationId xmlns:a16="http://schemas.microsoft.com/office/drawing/2014/main" id="{E7B78FB2-0020-FD4D-84A4-88AC01C7A982}"/>
              </a:ext>
            </a:extLst>
          </p:cNvPr>
          <p:cNvSpPr/>
          <p:nvPr/>
        </p:nvSpPr>
        <p:spPr>
          <a:xfrm flipH="1" flipV="1">
            <a:off x="7603301" y="5873174"/>
            <a:ext cx="861927" cy="424397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07" name="Shape 153">
            <a:extLst>
              <a:ext uri="{FF2B5EF4-FFF2-40B4-BE49-F238E27FC236}">
                <a16:creationId xmlns:a16="http://schemas.microsoft.com/office/drawing/2014/main" id="{11266BCB-FC3E-414A-8E45-A412F309F1D2}"/>
              </a:ext>
            </a:extLst>
          </p:cNvPr>
          <p:cNvSpPr/>
          <p:nvPr/>
        </p:nvSpPr>
        <p:spPr>
          <a:xfrm flipH="1" flipV="1">
            <a:off x="9868665" y="5757254"/>
            <a:ext cx="669383" cy="108699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08" name="Shape 154">
            <a:extLst>
              <a:ext uri="{FF2B5EF4-FFF2-40B4-BE49-F238E27FC236}">
                <a16:creationId xmlns:a16="http://schemas.microsoft.com/office/drawing/2014/main" id="{B7445EA9-180A-2948-BAF4-8C40501DBC39}"/>
              </a:ext>
            </a:extLst>
          </p:cNvPr>
          <p:cNvSpPr/>
          <p:nvPr/>
        </p:nvSpPr>
        <p:spPr>
          <a:xfrm flipH="1">
            <a:off x="9766842" y="6153113"/>
            <a:ext cx="534884" cy="197285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09" name="Shape 164">
            <a:extLst>
              <a:ext uri="{FF2B5EF4-FFF2-40B4-BE49-F238E27FC236}">
                <a16:creationId xmlns:a16="http://schemas.microsoft.com/office/drawing/2014/main" id="{FA97C753-90FB-C241-9296-A31EE6DEC80E}"/>
              </a:ext>
            </a:extLst>
          </p:cNvPr>
          <p:cNvSpPr/>
          <p:nvPr/>
        </p:nvSpPr>
        <p:spPr>
          <a:xfrm>
            <a:off x="10564346" y="5207644"/>
            <a:ext cx="391774" cy="4683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marL="0" marR="57799" defTabSz="1300480">
              <a:lnSpc>
                <a:spcPct val="150000"/>
              </a:lnSpc>
              <a:spcBef>
                <a:spcPts val="700"/>
              </a:spcBef>
              <a:defRPr sz="3800" i="1">
                <a:solidFill>
                  <a:srgbClr val="0433FF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i="0"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sz="18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43ED241-6269-4D44-9714-5CAEEA255AA5}"/>
              </a:ext>
            </a:extLst>
          </p:cNvPr>
          <p:cNvSpPr txBox="1"/>
          <p:nvPr/>
        </p:nvSpPr>
        <p:spPr>
          <a:xfrm>
            <a:off x="7254803" y="5613220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0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D920580-173F-BA4D-8332-9D7E2EFB3D17}"/>
              </a:ext>
            </a:extLst>
          </p:cNvPr>
          <p:cNvSpPr txBox="1"/>
          <p:nvPr/>
        </p:nvSpPr>
        <p:spPr>
          <a:xfrm>
            <a:off x="8079805" y="5418155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a</a:t>
            </a:r>
            <a:r>
              <a:rPr lang="en-US" sz="2000" baseline="-25000" dirty="0">
                <a:latin typeface="Times New Roman" charset="0"/>
              </a:rPr>
              <a:t>2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A4E6F2B7-D7E5-7E47-8CE9-0EB35DDC7B0C}"/>
              </a:ext>
            </a:extLst>
          </p:cNvPr>
          <p:cNvSpPr/>
          <p:nvPr/>
        </p:nvSpPr>
        <p:spPr>
          <a:xfrm>
            <a:off x="8523708" y="5529804"/>
            <a:ext cx="1374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2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=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l-GR" sz="2000" dirty="0">
                <a:latin typeface="Times New Roman" charset="0"/>
              </a:rPr>
              <a:t>γ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0</a:t>
            </a:r>
            <a:r>
              <a:rPr lang="en-US" sz="2000" i="1" dirty="0">
                <a:latin typeface="Times New Roman" charset="0"/>
              </a:rPr>
              <a:t>,a</a:t>
            </a:r>
            <a:r>
              <a:rPr lang="en-US" sz="2000" baseline="-25000" dirty="0">
                <a:latin typeface="Times New Roman" charset="0"/>
              </a:rPr>
              <a:t>2</a:t>
            </a:r>
            <a:r>
              <a:rPr lang="en-US" sz="2000" dirty="0">
                <a:latin typeface="Times New Roman" charset="0"/>
              </a:rPr>
              <a:t>)</a:t>
            </a:r>
            <a:endParaRPr lang="en-US" sz="2000" baseline="-25000" dirty="0">
              <a:latin typeface="Times New Roman" charset="0"/>
            </a:endParaRPr>
          </a:p>
        </p:txBody>
      </p:sp>
      <p:sp>
        <p:nvSpPr>
          <p:cNvPr id="113" name="Shape 151">
            <a:extLst>
              <a:ext uri="{FF2B5EF4-FFF2-40B4-BE49-F238E27FC236}">
                <a16:creationId xmlns:a16="http://schemas.microsoft.com/office/drawing/2014/main" id="{B701D15B-C52D-6B41-8DA5-9348BC7C068F}"/>
              </a:ext>
            </a:extLst>
          </p:cNvPr>
          <p:cNvSpPr/>
          <p:nvPr/>
        </p:nvSpPr>
        <p:spPr>
          <a:xfrm flipH="1">
            <a:off x="7623815" y="5806072"/>
            <a:ext cx="928571" cy="64287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C289E29-7820-E844-9B87-A02EB08C2C56}"/>
              </a:ext>
            </a:extLst>
          </p:cNvPr>
          <p:cNvSpPr/>
          <p:nvPr/>
        </p:nvSpPr>
        <p:spPr>
          <a:xfrm>
            <a:off x="8417116" y="6120757"/>
            <a:ext cx="1374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3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=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l-GR" sz="2000" dirty="0">
                <a:latin typeface="Times New Roman" charset="0"/>
              </a:rPr>
              <a:t>γ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0</a:t>
            </a:r>
            <a:r>
              <a:rPr lang="en-US" sz="2000" i="1" dirty="0">
                <a:latin typeface="Times New Roman" charset="0"/>
              </a:rPr>
              <a:t>,a</a:t>
            </a:r>
            <a:r>
              <a:rPr lang="en-US" sz="2000" baseline="-25000" dirty="0">
                <a:latin typeface="Times New Roman" charset="0"/>
              </a:rPr>
              <a:t>3</a:t>
            </a:r>
            <a:r>
              <a:rPr lang="en-US" sz="2000" dirty="0">
                <a:latin typeface="Times New Roman" charset="0"/>
              </a:rPr>
              <a:t>)</a:t>
            </a:r>
            <a:endParaRPr lang="en-US" sz="2000" baseline="-25000" dirty="0">
              <a:latin typeface="Times New Roman" charset="0"/>
            </a:endParaRPr>
          </a:p>
        </p:txBody>
      </p:sp>
      <p:sp>
        <p:nvSpPr>
          <p:cNvPr id="115" name="Shape 154">
            <a:extLst>
              <a:ext uri="{FF2B5EF4-FFF2-40B4-BE49-F238E27FC236}">
                <a16:creationId xmlns:a16="http://schemas.microsoft.com/office/drawing/2014/main" id="{C218B62B-8CA8-5249-A22B-8E92820FA17D}"/>
              </a:ext>
            </a:extLst>
          </p:cNvPr>
          <p:cNvSpPr/>
          <p:nvPr/>
        </p:nvSpPr>
        <p:spPr>
          <a:xfrm flipH="1" flipV="1">
            <a:off x="9766842" y="6361448"/>
            <a:ext cx="534884" cy="168743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16" name="Shape 153">
            <a:extLst>
              <a:ext uri="{FF2B5EF4-FFF2-40B4-BE49-F238E27FC236}">
                <a16:creationId xmlns:a16="http://schemas.microsoft.com/office/drawing/2014/main" id="{91A020AC-3187-1F4D-A711-947F3AEBA8C5}"/>
              </a:ext>
            </a:extLst>
          </p:cNvPr>
          <p:cNvSpPr/>
          <p:nvPr/>
        </p:nvSpPr>
        <p:spPr>
          <a:xfrm flipH="1">
            <a:off x="9911508" y="5646011"/>
            <a:ext cx="626540" cy="108700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17" name="Shape 164">
            <a:extLst>
              <a:ext uri="{FF2B5EF4-FFF2-40B4-BE49-F238E27FC236}">
                <a16:creationId xmlns:a16="http://schemas.microsoft.com/office/drawing/2014/main" id="{B77841A0-EB42-2E41-83B2-CE8F0819ECDE}"/>
              </a:ext>
            </a:extLst>
          </p:cNvPr>
          <p:cNvSpPr/>
          <p:nvPr/>
        </p:nvSpPr>
        <p:spPr>
          <a:xfrm>
            <a:off x="10348427" y="5938543"/>
            <a:ext cx="391774" cy="4683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marL="0" marR="57799" defTabSz="1300480">
              <a:lnSpc>
                <a:spcPct val="150000"/>
              </a:lnSpc>
              <a:spcBef>
                <a:spcPts val="700"/>
              </a:spcBef>
              <a:defRPr sz="3800" i="1">
                <a:solidFill>
                  <a:srgbClr val="0433FF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i="0"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sz="18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0" name="Shape 164">
            <a:extLst>
              <a:ext uri="{FF2B5EF4-FFF2-40B4-BE49-F238E27FC236}">
                <a16:creationId xmlns:a16="http://schemas.microsoft.com/office/drawing/2014/main" id="{0CCE9CA5-7DFC-A54A-A2E8-83447CE59176}"/>
              </a:ext>
            </a:extLst>
          </p:cNvPr>
          <p:cNvSpPr/>
          <p:nvPr/>
        </p:nvSpPr>
        <p:spPr>
          <a:xfrm>
            <a:off x="10546174" y="4569273"/>
            <a:ext cx="391774" cy="4683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marL="0" marR="57799" defTabSz="1300480">
              <a:lnSpc>
                <a:spcPct val="150000"/>
              </a:lnSpc>
              <a:spcBef>
                <a:spcPts val="700"/>
              </a:spcBef>
              <a:defRPr sz="3800" i="1">
                <a:solidFill>
                  <a:srgbClr val="0433FF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i="0"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sz="18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FD6BC46-3041-6F43-873F-ACA42805A3CE}"/>
              </a:ext>
            </a:extLst>
          </p:cNvPr>
          <p:cNvSpPr txBox="1"/>
          <p:nvPr/>
        </p:nvSpPr>
        <p:spPr>
          <a:xfrm>
            <a:off x="7742962" y="5086672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a</a:t>
            </a:r>
            <a:r>
              <a:rPr lang="en-US" sz="2000" baseline="-25000" dirty="0">
                <a:latin typeface="Times New Roman" charset="0"/>
              </a:rPr>
              <a:t>1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4D0C6632-DE67-094C-A6C8-1BF135443AFE}"/>
              </a:ext>
            </a:extLst>
          </p:cNvPr>
          <p:cNvSpPr/>
          <p:nvPr/>
        </p:nvSpPr>
        <p:spPr>
          <a:xfrm>
            <a:off x="8505536" y="4867049"/>
            <a:ext cx="1374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1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=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l-GR" sz="2000" dirty="0">
                <a:latin typeface="Times New Roman" charset="0"/>
              </a:rPr>
              <a:t>γ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0</a:t>
            </a:r>
            <a:r>
              <a:rPr lang="en-US" sz="2000" i="1" dirty="0">
                <a:latin typeface="Times New Roman" charset="0"/>
              </a:rPr>
              <a:t>,a</a:t>
            </a:r>
            <a:r>
              <a:rPr lang="en-US" sz="2000" baseline="-25000" dirty="0">
                <a:latin typeface="Times New Roman" charset="0"/>
              </a:rPr>
              <a:t>1</a:t>
            </a:r>
            <a:r>
              <a:rPr lang="en-US" sz="2000" dirty="0">
                <a:latin typeface="Times New Roman" charset="0"/>
              </a:rPr>
              <a:t>)</a:t>
            </a:r>
            <a:endParaRPr lang="en-US" sz="2000" baseline="-25000" dirty="0">
              <a:latin typeface="Times New Roman" charset="0"/>
            </a:endParaRPr>
          </a:p>
        </p:txBody>
      </p:sp>
      <p:sp>
        <p:nvSpPr>
          <p:cNvPr id="123" name="Shape 151">
            <a:extLst>
              <a:ext uri="{FF2B5EF4-FFF2-40B4-BE49-F238E27FC236}">
                <a16:creationId xmlns:a16="http://schemas.microsoft.com/office/drawing/2014/main" id="{32C0724D-B682-B84E-80FF-5F247CDBAB77}"/>
              </a:ext>
            </a:extLst>
          </p:cNvPr>
          <p:cNvSpPr/>
          <p:nvPr/>
        </p:nvSpPr>
        <p:spPr>
          <a:xfrm flipH="1">
            <a:off x="7623815" y="5073336"/>
            <a:ext cx="894727" cy="775453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24" name="Shape 153">
            <a:extLst>
              <a:ext uri="{FF2B5EF4-FFF2-40B4-BE49-F238E27FC236}">
                <a16:creationId xmlns:a16="http://schemas.microsoft.com/office/drawing/2014/main" id="{49131CC1-3458-2F40-8F60-29A3A48F4AD8}"/>
              </a:ext>
            </a:extLst>
          </p:cNvPr>
          <p:cNvSpPr/>
          <p:nvPr/>
        </p:nvSpPr>
        <p:spPr>
          <a:xfrm flipH="1">
            <a:off x="9893336" y="4983256"/>
            <a:ext cx="626540" cy="108700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570498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shape&#10;&#10;Description automatically generated">
            <a:extLst>
              <a:ext uri="{FF2B5EF4-FFF2-40B4-BE49-F238E27FC236}">
                <a16:creationId xmlns:a16="http://schemas.microsoft.com/office/drawing/2014/main" id="{7B18F426-05E1-A049-AA7C-ABE3EBEF0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599" y="1972397"/>
            <a:ext cx="10050350" cy="4701452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9D3CFBEB-DD5D-9342-8F8C-9C16D301A491}"/>
              </a:ext>
            </a:extLst>
          </p:cNvPr>
          <p:cNvSpPr txBox="1">
            <a:spLocks noChangeArrowheads="1"/>
          </p:cNvSpPr>
          <p:nvPr/>
        </p:nvSpPr>
        <p:spPr>
          <a:xfrm>
            <a:off x="242371" y="3150824"/>
            <a:ext cx="2225406" cy="359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loc(r1)=d3,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cargo(r1)=nil,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br>
              <a:rPr lang="en-US" sz="1800" i="1" baseline="-25000" dirty="0">
                <a:latin typeface="Times New Roman" charset="0"/>
                <a:sym typeface="Symbol" charset="0"/>
              </a:rPr>
            </a:br>
            <a:endParaRPr lang="en-US" sz="1800" i="1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i="1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i="1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cargo(r1)=nil,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endParaRPr lang="en-US" sz="1800" i="1" baseline="-25000" dirty="0">
              <a:latin typeface="Times New Roman" charset="0"/>
              <a:sym typeface="Symbol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17BB9C7-AC93-EB44-B1A7-E3B07506486A}"/>
              </a:ext>
            </a:extLst>
          </p:cNvPr>
          <p:cNvSpPr txBox="1">
            <a:spLocks noChangeArrowheads="1"/>
          </p:cNvSpPr>
          <p:nvPr/>
        </p:nvSpPr>
        <p:spPr>
          <a:xfrm>
            <a:off x="10102468" y="4878636"/>
            <a:ext cx="1994051" cy="1279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br>
              <a:rPr lang="en-US" sz="1800" i="1" baseline="-25000" dirty="0">
                <a:latin typeface="Times New Roman" charset="0"/>
                <a:sym typeface="Symbol" charset="0"/>
              </a:rPr>
            </a:br>
            <a:endParaRPr lang="en-US" sz="1800" baseline="-25000" dirty="0">
              <a:latin typeface="Times New Roman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91FF9B5B-B88A-3F47-8810-E7B98CA5CE8E}"/>
              </a:ext>
            </a:extLst>
          </p:cNvPr>
          <p:cNvSpPr txBox="1">
            <a:spLocks noChangeArrowheads="1"/>
          </p:cNvSpPr>
          <p:nvPr/>
        </p:nvSpPr>
        <p:spPr>
          <a:xfrm>
            <a:off x="5945437" y="2265802"/>
            <a:ext cx="2636702" cy="11714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loc(r1)=d3,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95759" y="1108458"/>
            <a:ext cx="5384800" cy="1229168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latin typeface="Times New Roman" charset="0"/>
              </a:rPr>
              <a:t>State Space</a:t>
            </a:r>
            <a:r>
              <a:rPr lang="en-US" dirty="0">
                <a:latin typeface="Times New Roman" charset="0"/>
              </a:rPr>
              <a:t>: a directed graph</a:t>
            </a:r>
          </a:p>
          <a:p>
            <a:pPr lvl="1"/>
            <a:r>
              <a:rPr lang="en-US" dirty="0">
                <a:latin typeface="Times New Roman" charset="0"/>
              </a:rPr>
              <a:t>Nodes = states of the world</a:t>
            </a:r>
          </a:p>
          <a:p>
            <a:pPr lvl="1"/>
            <a:r>
              <a:rPr lang="en-US" dirty="0">
                <a:latin typeface="Times New Roman" charset="0"/>
              </a:rPr>
              <a:t>Arcs: action application</a:t>
            </a:r>
            <a:br>
              <a:rPr lang="en-US" i="1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052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537"/>
            <a:ext cx="11785600" cy="812800"/>
          </a:xfrm>
        </p:spPr>
        <p:txBody>
          <a:bodyPr>
            <a:normAutofit/>
          </a:bodyPr>
          <a:lstStyle/>
          <a:p>
            <a:r>
              <a:rPr lang="en-US" sz="3200" b="1" dirty="0"/>
              <a:t>Motivation					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064" y="1024928"/>
            <a:ext cx="6758763" cy="5283200"/>
          </a:xfrm>
        </p:spPr>
        <p:txBody>
          <a:bodyPr/>
          <a:lstStyle/>
          <a:p>
            <a:r>
              <a:rPr lang="en-US" dirty="0"/>
              <a:t>How to model a complex environment?</a:t>
            </a:r>
          </a:p>
          <a:p>
            <a:pPr lvl="1"/>
            <a:r>
              <a:rPr lang="en-US" dirty="0"/>
              <a:t>G</a:t>
            </a:r>
            <a:r>
              <a:rPr lang="en-US" dirty="0">
                <a:latin typeface="Times New Roman" charset="0"/>
                <a:sym typeface="Symbol" charset="0"/>
              </a:rPr>
              <a:t>enerally need simplifying assumptions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i="1" dirty="0">
                <a:latin typeface="Times New Roman" charset="0"/>
                <a:sym typeface="Symbol" charset="0"/>
              </a:rPr>
              <a:t>Classical planning</a:t>
            </a:r>
            <a:endParaRPr lang="en-US" dirty="0">
              <a:latin typeface="Times New Roman" charset="0"/>
              <a:sym typeface="Symbol" charset="0"/>
            </a:endParaRP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Finite, static world, just one actor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No concurrent actions, no explicit time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Determinism, no uncertainty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Sequence of states and actions </a:t>
            </a:r>
            <a:r>
              <a:rPr lang="fi-FI" dirty="0">
                <a:latin typeface="Times New Roman" charset="0"/>
                <a:sym typeface="Symbol" charset="0"/>
              </a:rPr>
              <a:t>⟨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0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…⟩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Avoids many complications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Most real-world environments don’t satisfy the assumptions</a:t>
            </a:r>
          </a:p>
          <a:p>
            <a:pPr marL="349250" lvl="1" indent="0">
              <a:buNone/>
            </a:pPr>
            <a:r>
              <a:rPr lang="en-US" dirty="0">
                <a:latin typeface="Times New Roman" charset="0"/>
                <a:sym typeface="Wingdings"/>
              </a:rPr>
              <a:t>⇒ E</a:t>
            </a:r>
            <a:r>
              <a:rPr lang="en-US" dirty="0">
                <a:latin typeface="Times New Roman" charset="0"/>
                <a:sym typeface="Symbol" charset="0"/>
              </a:rPr>
              <a:t>rrors in prediction</a:t>
            </a:r>
          </a:p>
          <a:p>
            <a:r>
              <a:rPr lang="en-US" dirty="0">
                <a:latin typeface="Times New Roman" charset="0"/>
                <a:sym typeface="Symbol" charset="0"/>
              </a:rPr>
              <a:t>OK if they’re infrequent and don’t have severe consequences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AEFF937-DA7F-A64B-8CF0-FE9E5A46F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9204" y="1021278"/>
            <a:ext cx="4417996" cy="5684322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502BC0-7AD6-6F49-8251-F02885AA52C0}"/>
              </a:ext>
            </a:extLst>
          </p:cNvPr>
          <p:cNvSpPr txBox="1"/>
          <p:nvPr/>
        </p:nvSpPr>
        <p:spPr>
          <a:xfrm>
            <a:off x="6487427" y="1367856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2130666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546" descr="Diagram, shape&#10;&#10;Description automatically generated">
            <a:extLst>
              <a:ext uri="{FF2B5EF4-FFF2-40B4-BE49-F238E27FC236}">
                <a16:creationId xmlns:a16="http://schemas.microsoft.com/office/drawing/2014/main" id="{22376635-75EF-A044-A3AE-7F782628F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599" y="1972397"/>
            <a:ext cx="10050350" cy="4701452"/>
          </a:xfrm>
          <a:prstGeom prst="rect">
            <a:avLst/>
          </a:prstGeom>
        </p:spPr>
      </p:pic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a Plan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0942" y="1021278"/>
            <a:ext cx="5361728" cy="171090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Times New Roman" charset="0"/>
              </a:rPr>
              <a:t>A plan π is applicable in a state </a:t>
            </a:r>
            <a:r>
              <a:rPr lang="en-US" sz="1800" i="1" dirty="0">
                <a:latin typeface="Times New Roman" charset="0"/>
              </a:rPr>
              <a:t>s</a:t>
            </a:r>
            <a:r>
              <a:rPr lang="en-US" sz="1800" dirty="0">
                <a:latin typeface="Times New Roman" charset="0"/>
              </a:rPr>
              <a:t> if we can apply the actions in the order that they appear in π</a:t>
            </a:r>
          </a:p>
          <a:p>
            <a:r>
              <a:rPr lang="en-US" sz="1800" dirty="0">
                <a:latin typeface="Times New Roman" charset="0"/>
              </a:rPr>
              <a:t>This produces </a:t>
            </a:r>
            <a:r>
              <a:rPr lang="en-US" sz="1800" dirty="0">
                <a:latin typeface="Times New Roman" charset="0"/>
                <a:sym typeface="Symbol" charset="0"/>
              </a:rPr>
              <a:t>a path</a:t>
            </a:r>
            <a:r>
              <a:rPr lang="en-US" sz="1800" dirty="0">
                <a:latin typeface="Times New Roman" charset="0"/>
              </a:rPr>
              <a:t> in the state space</a:t>
            </a:r>
            <a:endParaRPr lang="en-US" sz="1800" dirty="0">
              <a:latin typeface="Times New Roman" charset="0"/>
              <a:sym typeface="Symbol" charset="0"/>
            </a:endParaRPr>
          </a:p>
          <a:p>
            <a:r>
              <a:rPr lang="en-US" sz="1800" dirty="0">
                <a:latin typeface="Times New Roman" charset="0"/>
                <a:sym typeface="Symbol" charset="0"/>
              </a:rPr>
              <a:t>Let γ(</a:t>
            </a: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dirty="0">
                <a:latin typeface="Times New Roman" charset="0"/>
                <a:sym typeface="Symbol" charset="0"/>
              </a:rPr>
              <a:t>,</a:t>
            </a:r>
            <a:r>
              <a:rPr lang="en-US" sz="1800" i="1" dirty="0">
                <a:latin typeface="Times New Roman" charset="0"/>
                <a:sym typeface="Symbol" charset="0"/>
              </a:rPr>
              <a:t>π</a:t>
            </a:r>
            <a:r>
              <a:rPr lang="en-US" sz="1800" dirty="0">
                <a:latin typeface="Times New Roman" charset="0"/>
                <a:sym typeface="Symbol" charset="0"/>
              </a:rPr>
              <a:t>) = the last state in the path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3BE42C-6A38-7145-8FBC-F54359522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1310" y="1021278"/>
            <a:ext cx="5805889" cy="851589"/>
          </a:xfrm>
        </p:spPr>
        <p:txBody>
          <a:bodyPr>
            <a:normAutofit/>
          </a:bodyPr>
          <a:lstStyle/>
          <a:p>
            <a:r>
              <a:rPr lang="en-US" sz="1800"/>
              <a:t>If </a:t>
            </a:r>
            <a:r>
              <a:rPr lang="en-US" sz="1800" kern="0" dirty="0">
                <a:latin typeface="Times New Roman" charset="0"/>
                <a:sym typeface="Symbol" charset="0"/>
              </a:rPr>
              <a:t>π = </a:t>
            </a:r>
            <a:r>
              <a:rPr lang="en-US" sz="1800" kern="0" dirty="0">
                <a:latin typeface="Calibri"/>
                <a:cs typeface="Calibri"/>
              </a:rPr>
              <a:t>move(r1,d3,d1), take(r1,d1,c1), move(r1,d1,d3)</a:t>
            </a:r>
            <a:r>
              <a:rPr lang="en-US" sz="1800" kern="0" dirty="0">
                <a:latin typeface="Times New Roman" charset="0"/>
                <a:sym typeface="Symbol" charset="0"/>
              </a:rPr>
              <a:t></a:t>
            </a:r>
          </a:p>
          <a:p>
            <a:pPr marL="355600" lvl="1" indent="0">
              <a:buNone/>
            </a:pPr>
            <a:r>
              <a:rPr lang="en-US" sz="1800" kern="0" dirty="0">
                <a:latin typeface="Times New Roman" charset="0"/>
                <a:sym typeface="Symbol" charset="0"/>
              </a:rPr>
              <a:t>then </a:t>
            </a:r>
            <a:r>
              <a:rPr lang="en-US" sz="1800" dirty="0">
                <a:latin typeface="Times New Roman" charset="0"/>
                <a:sym typeface="Symbol" charset="0"/>
              </a:rPr>
              <a:t>γ(</a:t>
            </a: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0</a:t>
            </a:r>
            <a:r>
              <a:rPr lang="en-US" sz="1800" dirty="0">
                <a:latin typeface="Times New Roman" charset="0"/>
                <a:sym typeface="Symbol" charset="0"/>
              </a:rPr>
              <a:t>,</a:t>
            </a:r>
            <a:r>
              <a:rPr lang="en-US" sz="1800" i="1" dirty="0">
                <a:latin typeface="Times New Roman" charset="0"/>
                <a:sym typeface="Symbol" charset="0"/>
              </a:rPr>
              <a:t>π</a:t>
            </a:r>
            <a:r>
              <a:rPr lang="en-US" sz="1800" dirty="0">
                <a:latin typeface="Times New Roman" charset="0"/>
                <a:sym typeface="Symbol" charset="0"/>
              </a:rPr>
              <a:t>) = </a:t>
            </a: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3</a:t>
            </a:r>
            <a:endParaRPr lang="en-US" sz="1800" kern="0" dirty="0">
              <a:latin typeface="Times New Roman" charset="0"/>
              <a:sym typeface="Symbol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AEA614-5606-8147-83F9-DF17B409231F}"/>
              </a:ext>
            </a:extLst>
          </p:cNvPr>
          <p:cNvSpPr txBox="1">
            <a:spLocks noChangeArrowheads="1"/>
          </p:cNvSpPr>
          <p:nvPr/>
        </p:nvSpPr>
        <p:spPr>
          <a:xfrm>
            <a:off x="242371" y="3150824"/>
            <a:ext cx="2225406" cy="3591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0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loc(r1)=d3,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cargo(r1)=nil,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br>
              <a:rPr lang="en-US" sz="1800" i="1" baseline="-25000" dirty="0">
                <a:latin typeface="Times New Roman" charset="0"/>
                <a:sym typeface="Symbol" charset="0"/>
              </a:rPr>
            </a:br>
            <a:endParaRPr lang="en-US" sz="1800" i="1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i="1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i="1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endParaRPr lang="en-US" sz="1800" kern="0" baseline="-25000" dirty="0">
              <a:latin typeface="Times New Roman" charset="0"/>
              <a:sym typeface="Symbol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1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cargo(r1)=nil,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endParaRPr lang="en-US" sz="1800" i="1" baseline="-25000" dirty="0">
              <a:latin typeface="Times New Roman" charset="0"/>
              <a:sym typeface="Symbol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9C663A53-42AA-2143-8683-9A939F2E3723}"/>
              </a:ext>
            </a:extLst>
          </p:cNvPr>
          <p:cNvSpPr txBox="1">
            <a:spLocks noChangeArrowheads="1"/>
          </p:cNvSpPr>
          <p:nvPr/>
        </p:nvSpPr>
        <p:spPr>
          <a:xfrm>
            <a:off x="10102468" y="4878636"/>
            <a:ext cx="1994051" cy="1279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  <a:br>
              <a:rPr lang="en-US" sz="1800" i="1" baseline="-25000" dirty="0">
                <a:latin typeface="Times New Roman" charset="0"/>
                <a:sym typeface="Symbol" charset="0"/>
              </a:rPr>
            </a:br>
            <a:endParaRPr lang="en-US" sz="1800" baseline="-25000" dirty="0">
              <a:latin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D6A14F5-1060-0941-AAC9-8B33E2880EC5}"/>
              </a:ext>
            </a:extLst>
          </p:cNvPr>
          <p:cNvSpPr txBox="1">
            <a:spLocks noChangeArrowheads="1"/>
          </p:cNvSpPr>
          <p:nvPr/>
        </p:nvSpPr>
        <p:spPr>
          <a:xfrm>
            <a:off x="5945437" y="2265802"/>
            <a:ext cx="2636702" cy="11714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baseline="-25000" dirty="0">
                <a:latin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</a:rPr>
              <a:t> = {</a:t>
            </a:r>
            <a:r>
              <a:rPr lang="en-US" sz="1800" dirty="0">
                <a:latin typeface="Calibri" panose="020F0502020204030204" pitchFamily="34" charset="0"/>
              </a:rPr>
              <a:t>loc(r1)=d3,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cargo(r1)=c1,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loc(c1)=r1,</a:t>
            </a:r>
            <a:br>
              <a:rPr lang="en-US" sz="1800" dirty="0">
                <a:latin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</a:rPr>
              <a:t>         loc(c2)=d2</a:t>
            </a:r>
            <a:r>
              <a:rPr lang="en-US" sz="1800" dirty="0">
                <a:latin typeface="Times New Roman" panose="02020603050405020304" pitchFamily="18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988504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7353"/>
            <a:ext cx="8839200" cy="812800"/>
          </a:xfrm>
        </p:spPr>
        <p:txBody>
          <a:bodyPr/>
          <a:lstStyle/>
          <a:p>
            <a:r>
              <a:rPr lang="en-US" dirty="0"/>
              <a:t>Planning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037" y="858091"/>
            <a:ext cx="5507558" cy="5686400"/>
          </a:xfrm>
        </p:spPr>
        <p:txBody>
          <a:bodyPr>
            <a:normAutofit/>
          </a:bodyPr>
          <a:lstStyle/>
          <a:p>
            <a:r>
              <a:rPr lang="en-US" i="1" dirty="0"/>
              <a:t>State-variable planning problem</a:t>
            </a:r>
            <a:r>
              <a:rPr lang="en-US" dirty="0"/>
              <a:t>: a triple</a:t>
            </a:r>
            <a:br>
              <a:rPr lang="en-US" dirty="0"/>
            </a:br>
            <a:r>
              <a:rPr lang="en-US" i="1" dirty="0"/>
              <a:t>P = </a:t>
            </a:r>
            <a:r>
              <a:rPr lang="en-US" dirty="0"/>
              <a:t>(Σ,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),  where</a:t>
            </a:r>
          </a:p>
          <a:p>
            <a:pPr marL="468313" lvl="1" indent="-234950"/>
            <a:r>
              <a:rPr lang="en-US" dirty="0" err="1"/>
              <a:t>Σ</a:t>
            </a:r>
            <a:r>
              <a:rPr lang="en-US" dirty="0"/>
              <a:t> = (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>
                <a:cs typeface="Times New Roman"/>
              </a:rPr>
              <a:t>A</a:t>
            </a:r>
            <a:r>
              <a:rPr lang="en-US" dirty="0" err="1"/>
              <a:t>,γ</a:t>
            </a:r>
            <a:r>
              <a:rPr lang="en-US" dirty="0"/>
              <a:t>) is a state-variable planning domain</a:t>
            </a:r>
          </a:p>
          <a:p>
            <a:pPr marL="468313" lvl="1" indent="-234950"/>
            <a:r>
              <a:rPr lang="en-US" i="1" dirty="0"/>
              <a:t>s</a:t>
            </a:r>
            <a:r>
              <a:rPr lang="en-US" baseline="-25000" dirty="0"/>
              <a:t>0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i="1" dirty="0"/>
              <a:t>S</a:t>
            </a:r>
            <a:r>
              <a:rPr lang="en-US" dirty="0"/>
              <a:t> is the </a:t>
            </a:r>
            <a:r>
              <a:rPr lang="en-US" i="1" dirty="0"/>
              <a:t>initial state</a:t>
            </a:r>
            <a:endParaRPr lang="en-US" dirty="0"/>
          </a:p>
          <a:p>
            <a:pPr marL="468313" lvl="1" indent="-234950"/>
            <a:r>
              <a:rPr lang="en-US" i="1" dirty="0"/>
              <a:t>g</a:t>
            </a:r>
            <a:r>
              <a:rPr lang="en-US" dirty="0"/>
              <a:t> is a set of ground literals called the </a:t>
            </a:r>
            <a:r>
              <a:rPr lang="en-US" i="1" dirty="0"/>
              <a:t>goal</a:t>
            </a:r>
            <a:br>
              <a:rPr lang="en-US" i="1" baseline="-25000" dirty="0"/>
            </a:br>
            <a:endParaRPr lang="en-US" baseline="-25000" dirty="0"/>
          </a:p>
          <a:p>
            <a:r>
              <a:rPr lang="en-US" i="1" dirty="0"/>
              <a:t>S</a:t>
            </a:r>
            <a:r>
              <a:rPr lang="en-US" i="1" baseline="-25000" dirty="0"/>
              <a:t>g</a:t>
            </a:r>
            <a:r>
              <a:rPr lang="en-US" dirty="0"/>
              <a:t> = {all states in </a:t>
            </a:r>
            <a:r>
              <a:rPr lang="en-US" i="1" dirty="0"/>
              <a:t>S</a:t>
            </a:r>
            <a:r>
              <a:rPr lang="en-US" dirty="0"/>
              <a:t> that satisfy </a:t>
            </a:r>
            <a:r>
              <a:rPr lang="en-US" i="1" dirty="0"/>
              <a:t>g</a:t>
            </a:r>
            <a:r>
              <a:rPr lang="en-US" dirty="0"/>
              <a:t>}</a:t>
            </a:r>
          </a:p>
          <a:p>
            <a:pPr marL="396875" lvl="1" indent="0">
              <a:buNone/>
            </a:pPr>
            <a:r>
              <a:rPr lang="en-US" dirty="0"/>
              <a:t>  = {</a:t>
            </a:r>
            <a:r>
              <a:rPr lang="en-US" i="1" dirty="0"/>
              <a:t>s</a:t>
            </a:r>
            <a:r>
              <a:rPr lang="en-US" i="1" baseline="-25000" dirty="0"/>
              <a:t> </a:t>
            </a:r>
            <a:r>
              <a:rPr lang="en-US" dirty="0"/>
              <a:t>∈</a:t>
            </a:r>
            <a:r>
              <a:rPr lang="en-US" baseline="-25000" dirty="0"/>
              <a:t> </a:t>
            </a:r>
            <a:r>
              <a:rPr lang="en-US" i="1" dirty="0"/>
              <a:t>S</a:t>
            </a:r>
            <a:r>
              <a:rPr lang="en-US" dirty="0"/>
              <a:t> | </a:t>
            </a:r>
            <a:r>
              <a:rPr lang="en-US" i="1" dirty="0"/>
              <a:t>s</a:t>
            </a:r>
            <a:r>
              <a:rPr lang="en-US" baseline="-25000" dirty="0"/>
              <a:t> </a:t>
            </a:r>
            <a:r>
              <a:rPr lang="en-US" dirty="0"/>
              <a:t>∪</a:t>
            </a:r>
            <a:r>
              <a:rPr lang="en-US" baseline="-25000" dirty="0"/>
              <a:t> </a:t>
            </a:r>
            <a:r>
              <a:rPr lang="en-US" i="1" dirty="0"/>
              <a:t>R </a:t>
            </a:r>
            <a:r>
              <a:rPr lang="en-US" dirty="0"/>
              <a:t>contains every positive literal </a:t>
            </a:r>
            <a:br>
              <a:rPr lang="en-US" dirty="0"/>
            </a:br>
            <a:r>
              <a:rPr lang="en-US" dirty="0"/>
              <a:t>      in </a:t>
            </a:r>
            <a:r>
              <a:rPr lang="en-US" i="1" dirty="0"/>
              <a:t>g</a:t>
            </a:r>
            <a:r>
              <a:rPr lang="en-US" dirty="0"/>
              <a:t>, and none of the negative literals in </a:t>
            </a:r>
            <a:r>
              <a:rPr lang="en-US" i="1" dirty="0"/>
              <a:t>g</a:t>
            </a:r>
            <a:r>
              <a:rPr lang="en-US" dirty="0"/>
              <a:t>}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If </a:t>
            </a:r>
            <a:r>
              <a:rPr lang="en-US" dirty="0">
                <a:latin typeface="Times New Roman" charset="0"/>
                <a:sym typeface="Symbol" charset="0"/>
              </a:rPr>
              <a:t>(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baseline="-25000" dirty="0">
                <a:latin typeface="Times New Roman" charset="0"/>
                <a:sym typeface="Symbol" charset="0"/>
              </a:rPr>
              <a:t>0</a:t>
            </a:r>
            <a:r>
              <a:rPr lang="en-US" dirty="0">
                <a:latin typeface="Times New Roman" charset="0"/>
                <a:sym typeface="Symbol" charset="0"/>
              </a:rPr>
              <a:t>,</a:t>
            </a:r>
            <a:r>
              <a:rPr lang="el-GR" dirty="0">
                <a:latin typeface="Times New Roman" charset="0"/>
                <a:sym typeface="Symbol" charset="0"/>
              </a:rPr>
              <a:t>π</a:t>
            </a:r>
            <a:r>
              <a:rPr lang="en-US" dirty="0">
                <a:latin typeface="Times New Roman" charset="0"/>
                <a:sym typeface="Symbol" charset="0"/>
              </a:rPr>
              <a:t>)</a:t>
            </a:r>
            <a:r>
              <a:rPr lang="en-US" dirty="0"/>
              <a:t> satisfies </a:t>
            </a:r>
            <a:r>
              <a:rPr lang="en-US" i="1" dirty="0"/>
              <a:t>g </a:t>
            </a:r>
            <a:r>
              <a:rPr lang="en-US" dirty="0"/>
              <a:t>(or equivalently, </a:t>
            </a:r>
            <a:r>
              <a:rPr lang="en-US" dirty="0">
                <a:latin typeface="Times New Roman" charset="0"/>
                <a:sym typeface="Symbol" charset="0"/>
              </a:rPr>
              <a:t>(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baseline="-25000" dirty="0">
                <a:latin typeface="Times New Roman" charset="0"/>
                <a:sym typeface="Symbol" charset="0"/>
              </a:rPr>
              <a:t>0</a:t>
            </a:r>
            <a:r>
              <a:rPr lang="en-US" dirty="0">
                <a:latin typeface="Times New Roman" charset="0"/>
                <a:sym typeface="Symbol" charset="0"/>
              </a:rPr>
              <a:t>,</a:t>
            </a:r>
            <a:r>
              <a:rPr lang="el-GR" dirty="0">
                <a:latin typeface="Times New Roman" charset="0"/>
                <a:sym typeface="Symbol" charset="0"/>
              </a:rPr>
              <a:t>π</a:t>
            </a:r>
            <a:r>
              <a:rPr lang="en-US" dirty="0">
                <a:latin typeface="Times New Roman" charset="0"/>
                <a:sym typeface="Symbol" charset="0"/>
              </a:rPr>
              <a:t>) ∈ 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i="1" baseline="-25000" dirty="0">
                <a:latin typeface="Times New Roman" charset="0"/>
                <a:sym typeface="Symbol" charset="0"/>
              </a:rPr>
              <a:t>g</a:t>
            </a:r>
            <a:r>
              <a:rPr lang="en-US" dirty="0">
                <a:latin typeface="Times New Roman" charset="0"/>
                <a:sym typeface="Symbol" charset="0"/>
              </a:rPr>
              <a:t>)</a:t>
            </a:r>
            <a:endParaRPr lang="en-US" dirty="0"/>
          </a:p>
          <a:p>
            <a:pPr marL="355600" lvl="1" indent="0">
              <a:buNone/>
            </a:pPr>
            <a:r>
              <a:rPr lang="en-US" dirty="0"/>
              <a:t>then </a:t>
            </a:r>
            <a:r>
              <a:rPr lang="el-GR" dirty="0"/>
              <a:t>π</a:t>
            </a:r>
            <a:r>
              <a:rPr lang="en-US" dirty="0"/>
              <a:t> is a </a:t>
            </a:r>
            <a:r>
              <a:rPr lang="en-US" i="1" dirty="0"/>
              <a:t>solution </a:t>
            </a:r>
            <a:r>
              <a:rPr lang="en-US" dirty="0"/>
              <a:t>for </a:t>
            </a:r>
            <a:r>
              <a:rPr lang="en-US" i="1" dirty="0"/>
              <a:t>P</a:t>
            </a:r>
            <a:br>
              <a:rPr lang="en-US" i="1" baseline="-25000" dirty="0"/>
            </a:br>
            <a:endParaRPr lang="en-US" dirty="0">
              <a:latin typeface="Times New Roman" charset="0"/>
              <a:sym typeface="Symbol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8097708" y="3980871"/>
            <a:ext cx="1082989" cy="919087"/>
            <a:chOff x="6805552" y="3919023"/>
            <a:chExt cx="1082989" cy="919087"/>
          </a:xfrm>
        </p:grpSpPr>
        <p:grpSp>
          <p:nvGrpSpPr>
            <p:cNvPr id="59" name="Group 58"/>
            <p:cNvGrpSpPr/>
            <p:nvPr/>
          </p:nvGrpSpPr>
          <p:grpSpPr>
            <a:xfrm>
              <a:off x="6805552" y="3919023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65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6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7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8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9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20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85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20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87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72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3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4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5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6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20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0" name="Group 59"/>
            <p:cNvGrpSpPr/>
            <p:nvPr/>
          </p:nvGrpSpPr>
          <p:grpSpPr>
            <a:xfrm>
              <a:off x="7365099" y="4342633"/>
              <a:ext cx="484418" cy="380182"/>
              <a:chOff x="1012668" y="879687"/>
              <a:chExt cx="747559" cy="586700"/>
            </a:xfrm>
          </p:grpSpPr>
          <p:sp>
            <p:nvSpPr>
              <p:cNvPr id="61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2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879687"/>
                <a:ext cx="100" cy="474964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20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3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20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4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20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93" name="Rectangle 92"/>
          <p:cNvSpPr/>
          <p:nvPr/>
        </p:nvSpPr>
        <p:spPr>
          <a:xfrm>
            <a:off x="6022830" y="4123332"/>
            <a:ext cx="2707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800"/>
              <a:tabLst>
                <a:tab pos="1025525" algn="l"/>
              </a:tabLst>
            </a:pPr>
            <a:r>
              <a:rPr lang="en-US" sz="2000" i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</a:t>
            </a:r>
            <a:r>
              <a:rPr lang="is-IS" sz="2000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is-I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= {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ＭＳ Ｐゴシック"/>
              </a:rPr>
              <a:t>cargo(</a:t>
            </a:r>
            <a:r>
              <a:rPr lang="is-IS" sz="2000" dirty="0">
                <a:solidFill>
                  <a:srgbClr val="000000"/>
                </a:solidFill>
                <a:latin typeface="Calibri"/>
                <a:ea typeface="ＭＳ Ｐゴシック"/>
              </a:rPr>
              <a:t>r1)=</a:t>
            </a:r>
            <a:r>
              <a:rPr lang="is-IS" sz="2000" dirty="0">
                <a:solidFill>
                  <a:srgbClr val="000000"/>
                </a:solidFill>
                <a:latin typeface="Calibri"/>
                <a:ea typeface="ＭＳ Ｐゴシック"/>
                <a:cs typeface="Calibri"/>
              </a:rPr>
              <a:t>c1</a:t>
            </a:r>
            <a:r>
              <a:rPr lang="is-IS" sz="2000" dirty="0">
                <a:solidFill>
                  <a:srgbClr val="000000"/>
                </a:solidFill>
                <a:latin typeface="Times New Roman"/>
                <a:ea typeface="ＭＳ Ｐゴシック"/>
              </a:rPr>
              <a:t>}</a:t>
            </a:r>
          </a:p>
        </p:txBody>
      </p:sp>
      <p:sp>
        <p:nvSpPr>
          <p:cNvPr id="4" name="Rectangle 3"/>
          <p:cNvSpPr/>
          <p:nvPr/>
        </p:nvSpPr>
        <p:spPr>
          <a:xfrm>
            <a:off x="5891355" y="3303354"/>
            <a:ext cx="33223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68325" algn="l"/>
              </a:tabLst>
            </a:pPr>
            <a:r>
              <a:rPr lang="en-US" sz="2000" i="1" dirty="0">
                <a:latin typeface="Times New Roman"/>
                <a:cs typeface="Times New Roman"/>
              </a:rPr>
              <a:t>s</a:t>
            </a:r>
            <a:r>
              <a:rPr lang="en-US" sz="2000" baseline="-25000" dirty="0">
                <a:latin typeface="Times New Roman"/>
                <a:cs typeface="Times New Roman"/>
              </a:rPr>
              <a:t>0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= </a:t>
            </a:r>
            <a:r>
              <a:rPr lang="ro-RO" sz="2000" dirty="0">
                <a:latin typeface="Times New Roman"/>
                <a:cs typeface="Times New Roman"/>
              </a:rPr>
              <a:t>{</a:t>
            </a:r>
            <a:r>
              <a:rPr lang="ro-RO" sz="2000" dirty="0">
                <a:latin typeface="Calibri"/>
              </a:rPr>
              <a:t>loc(r1)=d</a:t>
            </a:r>
            <a:r>
              <a:rPr lang="en-US" sz="2000" dirty="0">
                <a:latin typeface="Calibri"/>
              </a:rPr>
              <a:t>2</a:t>
            </a:r>
            <a:r>
              <a:rPr lang="ro-RO" sz="2000" dirty="0">
                <a:latin typeface="Calibri"/>
              </a:rPr>
              <a:t>, cargo(r1)=nil,</a:t>
            </a:r>
            <a:br>
              <a:rPr lang="ro-RO" sz="2000" dirty="0">
                <a:latin typeface="Calibri"/>
              </a:rPr>
            </a:br>
            <a:r>
              <a:rPr lang="ro-RO" sz="2000" dirty="0">
                <a:latin typeface="Calibri"/>
              </a:rPr>
              <a:t>          loc(c1)=d1</a:t>
            </a:r>
            <a:r>
              <a:rPr lang="ro-RO" sz="2000" dirty="0">
                <a:latin typeface="Times New Roman"/>
                <a:cs typeface="Times New Roman"/>
              </a:rPr>
              <a:t>}</a:t>
            </a:r>
            <a:endParaRPr lang="en-US" sz="2000" dirty="0">
              <a:latin typeface="Times New Roman"/>
              <a:cs typeface="Times New Roman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357EE7-F2C0-754F-8DBF-31537792DC5C}"/>
              </a:ext>
            </a:extLst>
          </p:cNvPr>
          <p:cNvGrpSpPr/>
          <p:nvPr/>
        </p:nvGrpSpPr>
        <p:grpSpPr>
          <a:xfrm>
            <a:off x="5921286" y="1999807"/>
            <a:ext cx="3270746" cy="1109375"/>
            <a:chOff x="5879721" y="2013662"/>
            <a:chExt cx="3270746" cy="1109375"/>
          </a:xfrm>
        </p:grpSpPr>
        <p:sp>
          <p:nvSpPr>
            <p:cNvPr id="6" name="Rectangle 891"/>
            <p:cNvSpPr>
              <a:spLocks noChangeArrowheads="1"/>
            </p:cNvSpPr>
            <p:nvPr/>
          </p:nvSpPr>
          <p:spPr bwMode="auto">
            <a:xfrm>
              <a:off x="6629938" y="2569205"/>
              <a:ext cx="59" cy="2492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7" name="Rectangle 891"/>
            <p:cNvSpPr>
              <a:spLocks noChangeArrowheads="1"/>
            </p:cNvSpPr>
            <p:nvPr/>
          </p:nvSpPr>
          <p:spPr bwMode="auto">
            <a:xfrm>
              <a:off x="8253099" y="2620930"/>
              <a:ext cx="59" cy="2492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5" name="Line 853"/>
            <p:cNvSpPr>
              <a:spLocks noChangeShapeType="1"/>
            </p:cNvSpPr>
            <p:nvPr/>
          </p:nvSpPr>
          <p:spPr bwMode="auto">
            <a:xfrm>
              <a:off x="6245397" y="2725011"/>
              <a:ext cx="479951" cy="35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841500" contourW="6350" prstMaterial="legacyPlastic">
              <a:bevelT w="13500" h="13500" prst="angle"/>
              <a:bevelB w="13500" h="13500" prst="angle"/>
              <a:extrusionClr>
                <a:srgbClr val="EBE6DB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dirty="0"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908503" y="2013662"/>
              <a:ext cx="661265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Freeform 860"/>
            <p:cNvSpPr>
              <a:spLocks/>
            </p:cNvSpPr>
            <p:nvPr/>
          </p:nvSpPr>
          <p:spPr bwMode="auto">
            <a:xfrm>
              <a:off x="7156093" y="2060769"/>
              <a:ext cx="229310" cy="220246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48" name="Freeform 860"/>
            <p:cNvSpPr>
              <a:spLocks/>
            </p:cNvSpPr>
            <p:nvPr/>
          </p:nvSpPr>
          <p:spPr bwMode="auto">
            <a:xfrm>
              <a:off x="7017421" y="2022851"/>
              <a:ext cx="707658" cy="250641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85745" y="2696008"/>
              <a:ext cx="53327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860"/>
            <p:cNvSpPr>
              <a:spLocks/>
            </p:cNvSpPr>
            <p:nvPr/>
          </p:nvSpPr>
          <p:spPr bwMode="auto">
            <a:xfrm>
              <a:off x="7224309" y="2731188"/>
              <a:ext cx="719924" cy="220245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" name="Freeform 860"/>
            <p:cNvSpPr>
              <a:spLocks/>
            </p:cNvSpPr>
            <p:nvPr/>
          </p:nvSpPr>
          <p:spPr bwMode="auto">
            <a:xfrm>
              <a:off x="7122095" y="2696124"/>
              <a:ext cx="910159" cy="250641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2" name="Line 853"/>
            <p:cNvSpPr>
              <a:spLocks noChangeShapeType="1"/>
            </p:cNvSpPr>
            <p:nvPr/>
          </p:nvSpPr>
          <p:spPr bwMode="auto">
            <a:xfrm>
              <a:off x="7623903" y="3119504"/>
              <a:ext cx="1199875" cy="3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3" name="Line 853"/>
            <p:cNvSpPr>
              <a:spLocks noChangeShapeType="1"/>
            </p:cNvSpPr>
            <p:nvPr/>
          </p:nvSpPr>
          <p:spPr bwMode="auto">
            <a:xfrm>
              <a:off x="5879721" y="3115970"/>
              <a:ext cx="1199875" cy="3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4" name="Line 853"/>
            <p:cNvSpPr>
              <a:spLocks noChangeShapeType="1"/>
            </p:cNvSpPr>
            <p:nvPr/>
          </p:nvSpPr>
          <p:spPr bwMode="auto">
            <a:xfrm>
              <a:off x="7234157" y="2372871"/>
              <a:ext cx="1066556" cy="35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175777" y="2027640"/>
              <a:ext cx="974690" cy="827179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1" name="Oval 859"/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" name="Oval 861"/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3" name="Oval 862"/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4" name="Oval 863"/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5" name="Oval 863"/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41" name="Freeform 860"/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2" name="Rectangle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43" name="Freeform 865"/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4" name="Freeform 866"/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8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9" name="Rectangle 880"/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0" name="Oval 878"/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1" name="Line 881"/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2" name="Line 882"/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3" name="Rectangle 880"/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4" name="Oval 878"/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5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6" name="Line 882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7" name="Line 884"/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8" name="Oval 885"/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39" name="Line 881"/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40" name="Line 882"/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5942255" y="2763119"/>
              <a:ext cx="435976" cy="314464"/>
              <a:chOff x="1012668" y="927184"/>
              <a:chExt cx="747559" cy="539203"/>
            </a:xfrm>
          </p:grpSpPr>
          <p:sp>
            <p:nvSpPr>
              <p:cNvPr id="17" name="Line 853"/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" name="Rectangle 876"/>
              <p:cNvSpPr>
                <a:spLocks noChangeAspect="1" noChangeArrowheads="1"/>
              </p:cNvSpPr>
              <p:nvPr/>
            </p:nvSpPr>
            <p:spPr bwMode="auto">
              <a:xfrm>
                <a:off x="1059818" y="927184"/>
                <a:ext cx="100" cy="427467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9" name="Rectangle 873"/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0" name="Freeform 875"/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744F30AF-C5AD-8B49-8138-F88572509A73}"/>
              </a:ext>
            </a:extLst>
          </p:cNvPr>
          <p:cNvSpPr/>
          <p:nvPr/>
        </p:nvSpPr>
        <p:spPr>
          <a:xfrm>
            <a:off x="5956663" y="5316583"/>
            <a:ext cx="3513909" cy="707886"/>
          </a:xfrm>
          <a:prstGeom prst="rect">
            <a:avLst/>
          </a:prstGeom>
          <a:solidFill>
            <a:srgbClr val="CCFFC9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charset="0"/>
                <a:sym typeface="Symbol" charset="0"/>
              </a:rPr>
              <a:t></a:t>
            </a:r>
            <a:r>
              <a:rPr lang="en-US" sz="2000" dirty="0">
                <a:latin typeface="Calibri"/>
                <a:cs typeface="Calibri"/>
              </a:rPr>
              <a:t>move(r1,d2,d1), take(r1,d1,c1)</a:t>
            </a:r>
            <a:r>
              <a:rPr lang="en-US" sz="2000" dirty="0">
                <a:latin typeface="Times New Roman" charset="0"/>
                <a:sym typeface="Symbol" charset="0"/>
              </a:rPr>
              <a:t> </a:t>
            </a:r>
            <a:br>
              <a:rPr lang="en-US" sz="2000" dirty="0">
                <a:latin typeface="Times New Roman" charset="0"/>
                <a:sym typeface="Symbol" charset="0"/>
              </a:rPr>
            </a:br>
            <a:r>
              <a:rPr lang="en-US" sz="2000" dirty="0">
                <a:latin typeface="Times New Roman" charset="0"/>
                <a:sym typeface="Symbol" charset="0"/>
              </a:rPr>
              <a:t>    is a solution of length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B8A2BB-6116-5549-BF9C-4BFB8BABE921}"/>
              </a:ext>
            </a:extLst>
          </p:cNvPr>
          <p:cNvSpPr/>
          <p:nvPr/>
        </p:nvSpPr>
        <p:spPr>
          <a:xfrm>
            <a:off x="6033064" y="943337"/>
            <a:ext cx="31829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860425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adjacent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=</a:t>
            </a:r>
            <a:r>
              <a:rPr lang="en-US" sz="2000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{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(d1,d2), (d2,d1),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    (d1,d3), (d3,d1)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}</a:t>
            </a:r>
            <a:endParaRPr lang="en-US" sz="2000" i="1" dirty="0"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9" name="Content Placeholder 3">
            <a:extLst>
              <a:ext uri="{FF2B5EF4-FFF2-40B4-BE49-F238E27FC236}">
                <a16:creationId xmlns:a16="http://schemas.microsoft.com/office/drawing/2014/main" id="{313F7ED1-89E9-3048-8C30-C5123E9C8791}"/>
              </a:ext>
            </a:extLst>
          </p:cNvPr>
          <p:cNvSpPr txBox="1">
            <a:spLocks/>
          </p:cNvSpPr>
          <p:nvPr/>
        </p:nvSpPr>
        <p:spPr>
          <a:xfrm>
            <a:off x="9614263" y="5027168"/>
            <a:ext cx="2225040" cy="1049894"/>
          </a:xfrm>
          <a:prstGeom prst="rect">
            <a:avLst/>
          </a:prstGeom>
        </p:spPr>
        <p:txBody>
          <a:bodyPr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333CD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indent="0" fontAlgn="auto">
              <a:spcBef>
                <a:spcPts val="400"/>
              </a:spcBef>
              <a:spcAft>
                <a:spcPts val="0"/>
              </a:spcAft>
              <a:buNone/>
              <a:tabLst>
                <a:tab pos="681038" algn="l"/>
                <a:tab pos="4338638" algn="l"/>
              </a:tabLst>
            </a:pPr>
            <a:r>
              <a:rPr lang="en-US" dirty="0"/>
              <a:t>Range(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i="1" dirty="0"/>
              <a:t>Robots</a:t>
            </a:r>
            <a:endParaRPr lang="en-US" dirty="0"/>
          </a:p>
          <a:p>
            <a:pPr marL="61913" indent="0" fontAlgn="auto">
              <a:spcBef>
                <a:spcPts val="400"/>
              </a:spcBef>
              <a:spcAft>
                <a:spcPts val="0"/>
              </a:spcAft>
              <a:buNone/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</a:p>
          <a:p>
            <a:pPr marL="61913" indent="0" fontAlgn="auto">
              <a:spcBef>
                <a:spcPts val="400"/>
              </a:spcBef>
              <a:spcAft>
                <a:spcPts val="0"/>
              </a:spcAft>
              <a:buNone/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endParaRPr lang="en-US" baseline="-250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4" name="Content Placeholder 3">
            <a:extLst>
              <a:ext uri="{FF2B5EF4-FFF2-40B4-BE49-F238E27FC236}">
                <a16:creationId xmlns:a16="http://schemas.microsoft.com/office/drawing/2014/main" id="{C891856D-B028-9249-BC47-41857AADC2DB}"/>
              </a:ext>
            </a:extLst>
          </p:cNvPr>
          <p:cNvSpPr txBox="1">
            <a:spLocks/>
          </p:cNvSpPr>
          <p:nvPr/>
        </p:nvSpPr>
        <p:spPr>
          <a:xfrm>
            <a:off x="9509761" y="352697"/>
            <a:ext cx="2682240" cy="4415245"/>
          </a:xfrm>
          <a:prstGeom prst="rect">
            <a:avLst/>
          </a:prstGeom>
        </p:spPr>
        <p:txBody>
          <a:bodyPr>
            <a:no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333CD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333CD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913" indent="0" fontAlgn="auto">
              <a:spcAft>
                <a:spcPts val="0"/>
              </a:spcAft>
              <a:buNone/>
              <a:tabLst>
                <a:tab pos="681038" algn="l"/>
                <a:tab pos="4338638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pre: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          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    eff: 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 </a:t>
            </a:r>
          </a:p>
          <a:p>
            <a:pPr marL="61913" indent="0" fontAlgn="auto">
              <a:spcAft>
                <a:spcPts val="0"/>
              </a:spcAft>
              <a:buNone/>
              <a:tabLst>
                <a:tab pos="681038" algn="l"/>
                <a:tab pos="4338638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    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/>
              <a:t>r</a:t>
            </a:r>
            <a:r>
              <a:rPr lang="en-US" dirty="0"/>
              <a:t>)=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c)=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    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</a:t>
            </a:r>
            <a:br>
              <a:rPr lang="ro-RO" dirty="0"/>
            </a:br>
            <a:r>
              <a:rPr lang="ro-RO" dirty="0"/>
              <a:t>	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r</a:t>
            </a:r>
            <a:endParaRPr lang="ro-RO" i="1" baseline="-25000" dirty="0"/>
          </a:p>
          <a:p>
            <a:pPr marL="0" indent="-58737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    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c</a:t>
            </a:r>
            <a:r>
              <a:rPr lang="ro-RO" dirty="0">
                <a:latin typeface="Times New Roman" charset="0"/>
              </a:rPr>
              <a:t>)=</a:t>
            </a:r>
            <a:r>
              <a:rPr lang="ro-RO" i="1" dirty="0">
                <a:latin typeface="Times New Roman" charset="0"/>
              </a:rPr>
              <a:t>r</a:t>
            </a:r>
            <a:br>
              <a:rPr lang="ro-RO" i="1" dirty="0"/>
            </a:br>
            <a:r>
              <a:rPr lang="ro-RO" i="1" dirty="0"/>
              <a:t>    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dirty="0" err="1">
                <a:latin typeface="Calibri"/>
              </a:rPr>
              <a:t>nil</a:t>
            </a:r>
            <a:r>
              <a:rPr lang="ro-RO" dirty="0"/>
              <a:t>,</a:t>
            </a:r>
            <a:br>
              <a:rPr lang="ro-RO" dirty="0"/>
            </a:br>
            <a:r>
              <a:rPr lang="ro-RO" dirty="0"/>
              <a:t>	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l</a:t>
            </a:r>
            <a:endParaRPr lang="en-US"/>
          </a:p>
          <a:p>
            <a:pPr marL="61913" indent="0" fontAlgn="auto">
              <a:spcAft>
                <a:spcPts val="0"/>
              </a:spcAft>
              <a:buNone/>
              <a:tabLst>
                <a:tab pos="681038" algn="l"/>
                <a:tab pos="4338638" algn="l"/>
              </a:tabLst>
            </a:pPr>
            <a:endParaRPr lang="en-US" i="1" baseline="-250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4296385-4D6C-D545-871F-A4D98F754948}"/>
              </a:ext>
            </a:extLst>
          </p:cNvPr>
          <p:cNvSpPr txBox="1"/>
          <p:nvPr/>
        </p:nvSpPr>
        <p:spPr>
          <a:xfrm>
            <a:off x="550359" y="5147710"/>
            <a:ext cx="5092795" cy="100027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tabLst>
                <a:tab pos="574675" algn="l"/>
              </a:tabLst>
            </a:pPr>
            <a:r>
              <a:rPr lang="en-US" b="1" dirty="0">
                <a:latin typeface="Times New Roman" panose="02020603050405020304" pitchFamily="18" charset="0"/>
                <a:ea typeface="Calibri"/>
                <a:cs typeface="Times New Roman"/>
              </a:rPr>
              <a:t>Poll:</a:t>
            </a:r>
            <a:r>
              <a:rPr lang="en-US" dirty="0">
                <a:latin typeface="Times New Roman" panose="02020603050405020304" pitchFamily="18" charset="0"/>
                <a:ea typeface="Calibri"/>
                <a:cs typeface="Times New Roman"/>
              </a:rPr>
              <a:t> How many solutions of length 3?</a:t>
            </a:r>
            <a:endParaRPr lang="en-US" b="1" dirty="0">
              <a:latin typeface="Times New Roman" panose="02020603050405020304" pitchFamily="18" charset="0"/>
              <a:ea typeface="Calibri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Times New Roman" panose="02020603050405020304" pitchFamily="18" charset="0"/>
              </a:rPr>
              <a:t> A.  </a:t>
            </a:r>
            <a:r>
              <a:rPr lang="en-US" dirty="0">
                <a:latin typeface="Calibri" panose="020F0502020204030204" pitchFamily="34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          B.  </a:t>
            </a:r>
            <a:r>
              <a:rPr lang="en-US" dirty="0">
                <a:latin typeface="Calibri" panose="020F0502020204030204" pitchFamily="34" charset="0"/>
              </a:rPr>
              <a:t>2</a:t>
            </a:r>
            <a:r>
              <a:rPr lang="en-US" dirty="0">
                <a:latin typeface="Times New Roman" panose="02020603050405020304" pitchFamily="18" charset="0"/>
              </a:rPr>
              <a:t>         C.  </a:t>
            </a:r>
            <a:r>
              <a:rPr lang="en-US" dirty="0">
                <a:latin typeface="Calibri" panose="020F0502020204030204" pitchFamily="34" charset="0"/>
              </a:rPr>
              <a:t>3</a:t>
            </a:r>
            <a:r>
              <a:rPr lang="en-US" dirty="0">
                <a:latin typeface="Times New Roman" panose="02020603050405020304" pitchFamily="18" charset="0"/>
              </a:rPr>
              <a:t>          D.  </a:t>
            </a:r>
            <a:r>
              <a:rPr lang="en-US" dirty="0">
                <a:latin typeface="Calibri" panose="020F0502020204030204" pitchFamily="34" charset="0"/>
              </a:rPr>
              <a:t>4         </a:t>
            </a:r>
            <a:r>
              <a:rPr lang="en-US" dirty="0">
                <a:latin typeface="Times New Roman" panose="02020603050405020304" pitchFamily="18" charset="0"/>
              </a:rPr>
              <a:t> E.  </a:t>
            </a:r>
            <a:r>
              <a:rPr lang="en-US" dirty="0">
                <a:latin typeface="Calibri" panose="020F0502020204030204" pitchFamily="34" charset="0"/>
              </a:rPr>
              <a:t>5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Times New Roman" panose="02020603050405020304" pitchFamily="18" charset="0"/>
              </a:rPr>
              <a:t> F.  </a:t>
            </a:r>
            <a:r>
              <a:rPr lang="en-US" dirty="0">
                <a:latin typeface="Calibri" panose="020F0502020204030204" pitchFamily="34" charset="0"/>
              </a:rPr>
              <a:t>6          </a:t>
            </a:r>
            <a:r>
              <a:rPr lang="en-US" dirty="0">
                <a:latin typeface="Times New Roman" panose="02020603050405020304" pitchFamily="18" charset="0"/>
              </a:rPr>
              <a:t> G.  </a:t>
            </a:r>
            <a:r>
              <a:rPr lang="en-US" dirty="0">
                <a:latin typeface="Calibri" panose="020F0502020204030204" pitchFamily="34" charset="0"/>
              </a:rPr>
              <a:t>7</a:t>
            </a:r>
            <a:r>
              <a:rPr lang="en-US" dirty="0">
                <a:latin typeface="Times New Roman" panose="02020603050405020304" pitchFamily="18" charset="0"/>
              </a:rPr>
              <a:t>          H.  </a:t>
            </a:r>
            <a:r>
              <a:rPr lang="en-US" dirty="0">
                <a:latin typeface="Calibri" panose="020F0502020204030204" pitchFamily="34" charset="0"/>
              </a:rPr>
              <a:t>8         </a:t>
            </a:r>
            <a:r>
              <a:rPr lang="en-US" dirty="0">
                <a:latin typeface="Times New Roman" panose="02020603050405020304" pitchFamily="18" charset="0"/>
              </a:rPr>
              <a:t>  I.  </a:t>
            </a:r>
            <a:r>
              <a:rPr lang="en-US" dirty="0">
                <a:latin typeface="Calibri" panose="020F0502020204030204" pitchFamily="34" charset="0"/>
              </a:rPr>
              <a:t>9</a:t>
            </a:r>
            <a:r>
              <a:rPr lang="en-US" dirty="0">
                <a:latin typeface="Times New Roman" panose="02020603050405020304" pitchFamily="18" charset="0"/>
              </a:rPr>
              <a:t>          J.  </a:t>
            </a:r>
            <a:r>
              <a:rPr lang="en-US" dirty="0">
                <a:latin typeface="Calibri" panose="020F050202020403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300096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Classical Representation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09599" y="1152525"/>
            <a:ext cx="6927217" cy="5283200"/>
          </a:xfrm>
        </p:spPr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Motivation</a:t>
            </a:r>
          </a:p>
          <a:p>
            <a:pPr lvl="1" eaLnBrk="1" hangingPunct="1"/>
            <a:r>
              <a:rPr lang="en-US" dirty="0">
                <a:latin typeface="Times New Roman" charset="0"/>
              </a:rPr>
              <a:t>The field of AI planning started out as automated theorem proving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It still uses a lot of that notation</a:t>
            </a:r>
          </a:p>
          <a:p>
            <a:pPr eaLnBrk="1" hangingPunct="1"/>
            <a:r>
              <a:rPr lang="en-US" dirty="0">
                <a:latin typeface="Times New Roman" charset="0"/>
              </a:rPr>
              <a:t>Classical representation is e</a:t>
            </a:r>
            <a:r>
              <a:rPr lang="en-US" dirty="0">
                <a:latin typeface="Times New Roman" charset="0"/>
                <a:cs typeface="Calibri"/>
              </a:rPr>
              <a:t>quivalent to state-variable representation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No distinction between rigid and varying properties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Both represented as logical predicates</a:t>
            </a:r>
          </a:p>
          <a:p>
            <a:pPr lvl="1" eaLnBrk="1" hangingPunct="1"/>
            <a:r>
              <a:rPr lang="en-US" dirty="0">
                <a:latin typeface="Times New Roman" charset="0"/>
                <a:cs typeface="Calibri"/>
              </a:rPr>
              <a:t>Both are in the current state</a:t>
            </a: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    adjacent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l,m</a:t>
            </a:r>
            <a:r>
              <a:rPr lang="en-US" dirty="0">
                <a:latin typeface="Times New Roman" charset="0"/>
              </a:rPr>
              <a:t>) 		- location </a:t>
            </a:r>
            <a:r>
              <a:rPr lang="en-US" i="1" dirty="0">
                <a:latin typeface="Times New Roman" charset="0"/>
              </a:rPr>
              <a:t>l </a:t>
            </a:r>
            <a:r>
              <a:rPr lang="en-US" dirty="0">
                <a:latin typeface="Times New Roman" charset="0"/>
              </a:rPr>
              <a:t>is adjacent to </a:t>
            </a:r>
            <a:r>
              <a:rPr lang="en-US" i="1" dirty="0">
                <a:latin typeface="Times New Roman" charset="0"/>
              </a:rPr>
              <a:t>m</a:t>
            </a: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latin typeface="Calibri"/>
                <a:cs typeface="Calibri"/>
              </a:rPr>
              <a:t>     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charset="0"/>
              </a:rPr>
              <a:t>=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latin typeface="Times New Roman" charset="0"/>
              </a:rPr>
              <a:t> </a:t>
            </a:r>
            <a:r>
              <a:rPr lang="en-US" baseline="-25000" dirty="0">
                <a:latin typeface="Times New Roman" charset="0"/>
              </a:rPr>
              <a:t>  </a:t>
            </a:r>
            <a:r>
              <a:rPr lang="en-US" dirty="0">
                <a:latin typeface="Times New Roman" charset="0"/>
              </a:rPr>
              <a:t>⟶ 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 err="1">
                <a:latin typeface="Times New Roman" charset="0"/>
              </a:rPr>
              <a:t>r,l</a:t>
            </a:r>
            <a:r>
              <a:rPr lang="en-US" dirty="0">
                <a:latin typeface="Times New Roman" charset="0"/>
              </a:rPr>
              <a:t>) 	- robot 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 is at location </a:t>
            </a:r>
            <a:r>
              <a:rPr lang="en-US" i="1" dirty="0">
                <a:latin typeface="Times New Roman" charset="0"/>
              </a:rPr>
              <a:t>l</a:t>
            </a:r>
            <a:endParaRPr lang="en-US" dirty="0">
              <a:latin typeface="Times New Roman" charset="0"/>
            </a:endParaRP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latin typeface="Calibri"/>
                <a:cs typeface="Calibri"/>
              </a:rPr>
              <a:t>    </a:t>
            </a:r>
            <a:r>
              <a:rPr lang="en-US" baseline="-2500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>
                <a:latin typeface="Times New Roman" charset="0"/>
                <a:cs typeface="Calibri"/>
              </a:rPr>
              <a:t>c</a:t>
            </a:r>
            <a:r>
              <a:rPr lang="en-US" dirty="0">
                <a:latin typeface="Times New Roman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charset="0"/>
              </a:rPr>
              <a:t>=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  ⟶ 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dirty="0">
                <a:latin typeface="Calibri"/>
                <a:cs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 err="1">
                <a:latin typeface="Times New Roman" charset="0"/>
              </a:rPr>
              <a:t>c,r</a:t>
            </a:r>
            <a:r>
              <a:rPr lang="en-US" dirty="0">
                <a:latin typeface="Times New Roman" charset="0"/>
              </a:rPr>
              <a:t>)	- container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charset="0"/>
              </a:rPr>
              <a:t> is on robot </a:t>
            </a:r>
            <a:r>
              <a:rPr lang="en-US" i="1" dirty="0">
                <a:latin typeface="Times New Roman" charset="0"/>
              </a:rPr>
              <a:t>r</a:t>
            </a:r>
            <a:endParaRPr lang="en-US" dirty="0">
              <a:latin typeface="Times New Roman" charset="0"/>
            </a:endParaRPr>
          </a:p>
          <a:p>
            <a:pPr marL="793750" lvl="2" indent="0">
              <a:buNone/>
              <a:tabLst>
                <a:tab pos="2973388" algn="l"/>
                <a:tab pos="3592513" algn="l"/>
              </a:tabLst>
            </a:pPr>
            <a:r>
              <a:rPr lang="en-US" dirty="0">
                <a:latin typeface="Calibri" panose="020F0502020204030204" pitchFamily="34" charset="0"/>
              </a:rPr>
              <a:t>cargo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charset="0"/>
              </a:rPr>
              <a:t>=</a:t>
            </a:r>
            <a:r>
              <a:rPr lang="en-US" baseline="-25000" dirty="0">
                <a:latin typeface="Times New Roman" charset="0"/>
              </a:rPr>
              <a:t> 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baseline="-25000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⟶ </a:t>
            </a:r>
            <a:r>
              <a:rPr lang="en-US" dirty="0">
                <a:latin typeface="Calibri"/>
                <a:cs typeface="Calibri"/>
              </a:rPr>
              <a:t>loaded</a:t>
            </a:r>
            <a:r>
              <a:rPr lang="en-US" dirty="0">
                <a:latin typeface="Times New Roman" panose="02020603050405020304" pitchFamily="18" charset="0"/>
                <a:cs typeface="Calibri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	- there’s a container on </a:t>
            </a:r>
            <a:r>
              <a:rPr lang="en-US" i="1" dirty="0">
                <a:latin typeface="Times New Roman" charset="0"/>
              </a:rPr>
              <a:t>r</a:t>
            </a:r>
            <a:endParaRPr lang="en-US" dirty="0">
              <a:latin typeface="Times New Roman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F978F-2080-FC4A-8E5A-2C0AE0AFD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998" y="2471276"/>
            <a:ext cx="4215802" cy="2144268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State 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dirty="0">
                <a:latin typeface="Times New Roman" charset="0"/>
                <a:sym typeface="Symbol" charset="0"/>
              </a:rPr>
              <a:t> = a set of ground atoms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Atom </a:t>
            </a:r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 is true in 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dirty="0" err="1">
                <a:latin typeface="Times New Roman" charset="0"/>
                <a:sym typeface="Symbol" charset="0"/>
              </a:rPr>
              <a:t>iff</a:t>
            </a:r>
            <a:r>
              <a:rPr lang="en-US" dirty="0">
                <a:latin typeface="Times New Roman" charset="0"/>
                <a:sym typeface="Symbol" charset="0"/>
              </a:rPr>
              <a:t> </a:t>
            </a:r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 ∈ </a:t>
            </a:r>
            <a:r>
              <a:rPr lang="en-US" i="1" dirty="0">
                <a:latin typeface="Times New Roman" charset="0"/>
                <a:sym typeface="Symbol" charset="0"/>
              </a:rPr>
              <a:t>s</a:t>
            </a:r>
            <a:br>
              <a:rPr lang="en-US" dirty="0">
                <a:latin typeface="Times New Roman" charset="0"/>
                <a:sym typeface="Symbol" charset="0"/>
              </a:rPr>
            </a:br>
            <a:endParaRPr lang="en-US" baseline="30000" dirty="0">
              <a:latin typeface="Times New Roman" charset="0"/>
              <a:sym typeface="Symbol" charset="0"/>
            </a:endParaRPr>
          </a:p>
          <a:p>
            <a:pPr marL="0" indent="0">
              <a:buNone/>
            </a:pPr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baseline="-25000" dirty="0">
                <a:latin typeface="Times New Roman" charset="0"/>
                <a:sym typeface="Symbol" charset="0"/>
              </a:rPr>
              <a:t>0</a:t>
            </a:r>
            <a:r>
              <a:rPr lang="en-US" dirty="0">
                <a:latin typeface="Times New Roman" charset="0"/>
                <a:sym typeface="Symbol" charset="0"/>
              </a:rPr>
              <a:t> = {</a:t>
            </a:r>
            <a:r>
              <a:rPr lang="en-US" dirty="0">
                <a:latin typeface="Calibri"/>
                <a:cs typeface="Calibri"/>
              </a:rPr>
              <a:t>adjacent(d1,d2), adjacent(d2,d1), 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          adjacent(d1,d3), adjacent(d3,d1),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          loc(c1,d1), loc(r1,d2)</a:t>
            </a:r>
            <a:r>
              <a:rPr lang="en-US" dirty="0">
                <a:cs typeface="Times New Roman"/>
              </a:rPr>
              <a:t>}</a:t>
            </a: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66C516-0500-FF4B-BCC0-EA62B84F5FFB}"/>
              </a:ext>
            </a:extLst>
          </p:cNvPr>
          <p:cNvGrpSpPr/>
          <p:nvPr/>
        </p:nvGrpSpPr>
        <p:grpSpPr>
          <a:xfrm>
            <a:off x="8076854" y="902303"/>
            <a:ext cx="3634162" cy="1232639"/>
            <a:chOff x="4699686" y="4960952"/>
            <a:chExt cx="3634162" cy="1232639"/>
          </a:xfrm>
        </p:grpSpPr>
        <p:sp>
          <p:nvSpPr>
            <p:cNvPr id="82" name="Rectangle 891">
              <a:extLst>
                <a:ext uri="{FF2B5EF4-FFF2-40B4-BE49-F238E27FC236}">
                  <a16:creationId xmlns:a16="http://schemas.microsoft.com/office/drawing/2014/main" id="{44D25E52-A2A3-D248-B553-A50DE73D7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3" name="Rectangle 891">
              <a:extLst>
                <a:ext uri="{FF2B5EF4-FFF2-40B4-BE49-F238E27FC236}">
                  <a16:creationId xmlns:a16="http://schemas.microsoft.com/office/drawing/2014/main" id="{D7DA1A00-3664-1F4B-B977-ADC014693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B7C73FE-3EA0-4940-9D0A-D5CE12379CDE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192" name="Line 853">
                <a:extLst>
                  <a:ext uri="{FF2B5EF4-FFF2-40B4-BE49-F238E27FC236}">
                    <a16:creationId xmlns:a16="http://schemas.microsoft.com/office/drawing/2014/main" id="{EFF04142-49F4-9742-8933-639C95CED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56E4886D-4F92-5647-A696-71FF6EDFD601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Freeform 860">
                <a:extLst>
                  <a:ext uri="{FF2B5EF4-FFF2-40B4-BE49-F238E27FC236}">
                    <a16:creationId xmlns:a16="http://schemas.microsoft.com/office/drawing/2014/main" id="{CEC9EC62-05EC-7C4F-8A1C-BDBDC350C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95" name="Freeform 860">
                <a:extLst>
                  <a:ext uri="{FF2B5EF4-FFF2-40B4-BE49-F238E27FC236}">
                    <a16:creationId xmlns:a16="http://schemas.microsoft.com/office/drawing/2014/main" id="{7C1E5BB6-2E25-6243-B30F-BF1565B3E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875151B-FCA5-8948-83E4-CDA573BF429A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Freeform 860">
              <a:extLst>
                <a:ext uri="{FF2B5EF4-FFF2-40B4-BE49-F238E27FC236}">
                  <a16:creationId xmlns:a16="http://schemas.microsoft.com/office/drawing/2014/main" id="{8E93E8F8-5806-3440-A675-BC3E77C71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3" name="Freeform 860">
              <a:extLst>
                <a:ext uri="{FF2B5EF4-FFF2-40B4-BE49-F238E27FC236}">
                  <a16:creationId xmlns:a16="http://schemas.microsoft.com/office/drawing/2014/main" id="{6C0DD54B-470D-574F-BEB2-11A73CF11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4" name="Line 853">
              <a:extLst>
                <a:ext uri="{FF2B5EF4-FFF2-40B4-BE49-F238E27FC236}">
                  <a16:creationId xmlns:a16="http://schemas.microsoft.com/office/drawing/2014/main" id="{0F9EBB40-9C6F-6745-9D59-4B95AAE7A7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55" name="Line 853">
              <a:extLst>
                <a:ext uri="{FF2B5EF4-FFF2-40B4-BE49-F238E27FC236}">
                  <a16:creationId xmlns:a16="http://schemas.microsoft.com/office/drawing/2014/main" id="{5AFF36E4-CD00-154C-9ED0-29EDAD504B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56" name="Line 853">
              <a:extLst>
                <a:ext uri="{FF2B5EF4-FFF2-40B4-BE49-F238E27FC236}">
                  <a16:creationId xmlns:a16="http://schemas.microsoft.com/office/drawing/2014/main" id="{3DF2984B-F293-9A4C-9DFD-5079BDC671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9CB4E450-E0EE-BB47-BFA6-2A6EAFF1D9BE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68" name="Oval 859">
                <a:extLst>
                  <a:ext uri="{FF2B5EF4-FFF2-40B4-BE49-F238E27FC236}">
                    <a16:creationId xmlns:a16="http://schemas.microsoft.com/office/drawing/2014/main" id="{2B56AD57-DF29-AA44-90D6-205B445E4E4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9" name="Oval 861">
                <a:extLst>
                  <a:ext uri="{FF2B5EF4-FFF2-40B4-BE49-F238E27FC236}">
                    <a16:creationId xmlns:a16="http://schemas.microsoft.com/office/drawing/2014/main" id="{0CD0046D-C63E-AB42-8B45-FFB0E795484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0" name="Oval 862">
                <a:extLst>
                  <a:ext uri="{FF2B5EF4-FFF2-40B4-BE49-F238E27FC236}">
                    <a16:creationId xmlns:a16="http://schemas.microsoft.com/office/drawing/2014/main" id="{D46F5FEE-1CBC-D740-9211-FE1BDECC9F9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1" name="Oval 863">
                <a:extLst>
                  <a:ext uri="{FF2B5EF4-FFF2-40B4-BE49-F238E27FC236}">
                    <a16:creationId xmlns:a16="http://schemas.microsoft.com/office/drawing/2014/main" id="{DAE427D8-2681-4944-BAA2-9526599DE7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2" name="Oval 863">
                <a:extLst>
                  <a:ext uri="{FF2B5EF4-FFF2-40B4-BE49-F238E27FC236}">
                    <a16:creationId xmlns:a16="http://schemas.microsoft.com/office/drawing/2014/main" id="{F03DC5A2-2DDB-9F4E-BE13-8478D345736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376A0575-6BBF-5146-BD4C-7C208E212D9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88" name="Freeform 860">
                  <a:extLst>
                    <a:ext uri="{FF2B5EF4-FFF2-40B4-BE49-F238E27FC236}">
                      <a16:creationId xmlns:a16="http://schemas.microsoft.com/office/drawing/2014/main" id="{4C60AA31-C31A-8048-A4D1-9AFF91000D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Rectangle 864">
                  <a:extLst>
                    <a:ext uri="{FF2B5EF4-FFF2-40B4-BE49-F238E27FC236}">
                      <a16:creationId xmlns:a16="http://schemas.microsoft.com/office/drawing/2014/main" id="{9EAC60AC-3492-F44D-A4BD-7871AB75427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90" name="Freeform 865">
                  <a:extLst>
                    <a:ext uri="{FF2B5EF4-FFF2-40B4-BE49-F238E27FC236}">
                      <a16:creationId xmlns:a16="http://schemas.microsoft.com/office/drawing/2014/main" id="{BE9B008E-BFFB-B04C-B0E2-677CF74665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Freeform 866">
                  <a:extLst>
                    <a:ext uri="{FF2B5EF4-FFF2-40B4-BE49-F238E27FC236}">
                      <a16:creationId xmlns:a16="http://schemas.microsoft.com/office/drawing/2014/main" id="{F8229554-DA2D-0743-B651-70DA55B753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F67F6CFE-7A57-2D43-A9D4-63968BD2BCE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75" name="Oval 878">
                  <a:extLst>
                    <a:ext uri="{FF2B5EF4-FFF2-40B4-BE49-F238E27FC236}">
                      <a16:creationId xmlns:a16="http://schemas.microsoft.com/office/drawing/2014/main" id="{E1928C5A-6B3F-7745-B62D-524AE0397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Rectangle 880">
                  <a:extLst>
                    <a:ext uri="{FF2B5EF4-FFF2-40B4-BE49-F238E27FC236}">
                      <a16:creationId xmlns:a16="http://schemas.microsoft.com/office/drawing/2014/main" id="{CE28994D-A753-E24C-859C-716200FB5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Oval 878">
                  <a:extLst>
                    <a:ext uri="{FF2B5EF4-FFF2-40B4-BE49-F238E27FC236}">
                      <a16:creationId xmlns:a16="http://schemas.microsoft.com/office/drawing/2014/main" id="{7562C005-8624-CF41-8D85-E3ED251B3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Line 881">
                  <a:extLst>
                    <a:ext uri="{FF2B5EF4-FFF2-40B4-BE49-F238E27FC236}">
                      <a16:creationId xmlns:a16="http://schemas.microsoft.com/office/drawing/2014/main" id="{3AFF7B82-A787-DB40-BD2C-6C56FA5C37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2">
                  <a:extLst>
                    <a:ext uri="{FF2B5EF4-FFF2-40B4-BE49-F238E27FC236}">
                      <a16:creationId xmlns:a16="http://schemas.microsoft.com/office/drawing/2014/main" id="{F61E0FC1-1675-7445-9BAA-0321CDB5D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Rectangle 880">
                  <a:extLst>
                    <a:ext uri="{FF2B5EF4-FFF2-40B4-BE49-F238E27FC236}">
                      <a16:creationId xmlns:a16="http://schemas.microsoft.com/office/drawing/2014/main" id="{52A93F49-707F-C448-9680-2DFB27142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1" name="Oval 878">
                  <a:extLst>
                    <a:ext uri="{FF2B5EF4-FFF2-40B4-BE49-F238E27FC236}">
                      <a16:creationId xmlns:a16="http://schemas.microsoft.com/office/drawing/2014/main" id="{9D9EFCE5-43E0-2F4A-96DC-747DBC45626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Line 882">
                  <a:extLst>
                    <a:ext uri="{FF2B5EF4-FFF2-40B4-BE49-F238E27FC236}">
                      <a16:creationId xmlns:a16="http://schemas.microsoft.com/office/drawing/2014/main" id="{C2D403B4-BEB9-F346-A39F-6FB6C7BED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Line 882">
                  <a:extLst>
                    <a:ext uri="{FF2B5EF4-FFF2-40B4-BE49-F238E27FC236}">
                      <a16:creationId xmlns:a16="http://schemas.microsoft.com/office/drawing/2014/main" id="{F88B1880-B513-314D-9FDA-012FD59F9D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4">
                  <a:extLst>
                    <a:ext uri="{FF2B5EF4-FFF2-40B4-BE49-F238E27FC236}">
                      <a16:creationId xmlns:a16="http://schemas.microsoft.com/office/drawing/2014/main" id="{EE8AA44B-1C12-554C-92F6-6432BED634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Oval 885">
                  <a:extLst>
                    <a:ext uri="{FF2B5EF4-FFF2-40B4-BE49-F238E27FC236}">
                      <a16:creationId xmlns:a16="http://schemas.microsoft.com/office/drawing/2014/main" id="{B415A0FD-E7AA-314A-A5B8-DA0DDF648C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Line 881">
                  <a:extLst>
                    <a:ext uri="{FF2B5EF4-FFF2-40B4-BE49-F238E27FC236}">
                      <a16:creationId xmlns:a16="http://schemas.microsoft.com/office/drawing/2014/main" id="{44C041DA-FA67-2F4B-BC33-D9F3A99D9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Line 882">
                  <a:extLst>
                    <a:ext uri="{FF2B5EF4-FFF2-40B4-BE49-F238E27FC236}">
                      <a16:creationId xmlns:a16="http://schemas.microsoft.com/office/drawing/2014/main" id="{463753ED-8D99-9840-B69C-88209B5480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B7989FC-0CE0-CF4B-9534-AB2262202625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164" name="Line 853">
                <a:extLst>
                  <a:ext uri="{FF2B5EF4-FFF2-40B4-BE49-F238E27FC236}">
                    <a16:creationId xmlns:a16="http://schemas.microsoft.com/office/drawing/2014/main" id="{CF1670E1-BC3A-F34E-A503-5D01590EC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65" name="Rectangle 876">
                <a:extLst>
                  <a:ext uri="{FF2B5EF4-FFF2-40B4-BE49-F238E27FC236}">
                    <a16:creationId xmlns:a16="http://schemas.microsoft.com/office/drawing/2014/main" id="{4472B042-2998-0649-8086-9FB385718D1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66" name="Rectangle 873">
                <a:extLst>
                  <a:ext uri="{FF2B5EF4-FFF2-40B4-BE49-F238E27FC236}">
                    <a16:creationId xmlns:a16="http://schemas.microsoft.com/office/drawing/2014/main" id="{F976336A-0A42-FB4C-B491-19EF8601F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67" name="Freeform 875">
                <a:extLst>
                  <a:ext uri="{FF2B5EF4-FFF2-40B4-BE49-F238E27FC236}">
                    <a16:creationId xmlns:a16="http://schemas.microsoft.com/office/drawing/2014/main" id="{76823D64-68CC-9547-A3FF-657A14BE3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22732D60-F6D3-EA4D-8908-44CDBF1ADABA}"/>
              </a:ext>
            </a:extLst>
          </p:cNvPr>
          <p:cNvSpPr txBox="1"/>
          <p:nvPr/>
        </p:nvSpPr>
        <p:spPr>
          <a:xfrm>
            <a:off x="7979381" y="5108998"/>
            <a:ext cx="3031330" cy="147732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: Should </a:t>
            </a:r>
            <a:r>
              <a:rPr lang="en-US" sz="2000" i="1" dirty="0"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</a:rPr>
              <a:t> also contain</a:t>
            </a:r>
            <a:br>
              <a:rPr lang="en-US" sz="2000" dirty="0">
                <a:latin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</a:rPr>
              <a:t>         ¬ </a:t>
            </a:r>
            <a:r>
              <a:rPr lang="en-US" sz="2000" dirty="0">
                <a:latin typeface="Calibri" panose="020F0502020204030204" pitchFamily="34" charset="0"/>
              </a:rPr>
              <a:t>loaded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dirty="0">
                <a:latin typeface="Calibri" panose="020F0502020204030204" pitchFamily="34" charset="0"/>
              </a:rPr>
              <a:t>r1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r>
              <a:rPr lang="en-US" sz="2000" baseline="-25000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A:  </a:t>
            </a:r>
            <a:r>
              <a:rPr lang="en-US" sz="2000" dirty="0">
                <a:latin typeface="Calibri" panose="020F0502020204030204" pitchFamily="34" charset="0"/>
              </a:rPr>
              <a:t>yes</a:t>
            </a:r>
            <a:r>
              <a:rPr lang="en-US" sz="2000" dirty="0">
                <a:latin typeface="Times New Roman" panose="02020603050405020304" pitchFamily="18" charset="0"/>
              </a:rPr>
              <a:t>	  B:  </a:t>
            </a:r>
            <a:r>
              <a:rPr lang="en-US" sz="2000" dirty="0">
                <a:latin typeface="Calibri" panose="020F0502020204030204" pitchFamily="34" charset="0"/>
              </a:rPr>
              <a:t>no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C:  </a:t>
            </a:r>
            <a:r>
              <a:rPr lang="en-US" sz="2000" dirty="0">
                <a:latin typeface="Calibri" panose="020F0502020204030204" pitchFamily="34" charset="0"/>
              </a:rPr>
              <a:t>unsure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120A88-0156-4B4E-9B72-5DDD9A3FFCC2}"/>
              </a:ext>
            </a:extLst>
          </p:cNvPr>
          <p:cNvSpPr txBox="1"/>
          <p:nvPr/>
        </p:nvSpPr>
        <p:spPr>
          <a:xfrm>
            <a:off x="1494208" y="5997557"/>
            <a:ext cx="218443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1861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why not </a:t>
            </a:r>
            <a:r>
              <a:rPr lang="en-US" dirty="0">
                <a:latin typeface="Calibri" panose="020F0502020204030204" pitchFamily="34" charset="0"/>
              </a:rPr>
              <a:t>loaded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</a:rPr>
              <a:t>r,c</a:t>
            </a:r>
            <a:r>
              <a:rPr lang="en-US" dirty="0">
                <a:latin typeface="Times New Roman" panose="02020603050405020304" pitchFamily="18" charset="0"/>
              </a:rPr>
              <a:t>)?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6C00670-86E5-6045-829B-A205283C6154}"/>
              </a:ext>
            </a:extLst>
          </p:cNvPr>
          <p:cNvCxnSpPr>
            <a:cxnSpLocks/>
          </p:cNvCxnSpPr>
          <p:nvPr/>
        </p:nvCxnSpPr>
        <p:spPr>
          <a:xfrm flipV="1">
            <a:off x="3671923" y="5909800"/>
            <a:ext cx="252664" cy="23110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461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24178"/>
            <a:ext cx="8839200" cy="677332"/>
          </a:xfrm>
        </p:spPr>
        <p:txBody>
          <a:bodyPr>
            <a:normAutofit/>
          </a:bodyPr>
          <a:lstStyle/>
          <a:p>
            <a:r>
              <a:rPr lang="en-US" dirty="0"/>
              <a:t>Classical planning 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419" y="931157"/>
            <a:ext cx="5030986" cy="5770194"/>
          </a:xfrm>
        </p:spPr>
        <p:txBody>
          <a:bodyPr>
            <a:normAutofit/>
          </a:bodyPr>
          <a:lstStyle/>
          <a:p>
            <a:pPr>
              <a:tabLst>
                <a:tab pos="227013" algn="l"/>
              </a:tabLst>
            </a:pPr>
            <a:r>
              <a:rPr lang="en-US" dirty="0"/>
              <a:t>Action templates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baseline="-25000" dirty="0"/>
              <a:t>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 ← </a:t>
            </a:r>
            <a:r>
              <a:rPr lang="en-US" i="1" dirty="0"/>
              <a:t>m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cargo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)=</a:t>
            </a:r>
            <a:r>
              <a:rPr lang="ro-RO" dirty="0" err="1">
                <a:latin typeface="Calibri"/>
              </a:rPr>
              <a:t>nil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/>
              <a:t>r</a:t>
            </a:r>
            <a:r>
              <a:rPr lang="en-US" dirty="0"/>
              <a:t>)=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c)=</a:t>
            </a:r>
            <a:r>
              <a:rPr lang="ro-RO" i="1" dirty="0"/>
              <a:t>l</a:t>
            </a:r>
            <a:r>
              <a:rPr lang="ro-RO" dirty="0"/>
              <a:t>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i="1" dirty="0">
                <a:cs typeface="Times New Roman"/>
              </a:rPr>
              <a:t>c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r</a:t>
            </a:r>
            <a:br>
              <a:rPr lang="ro-RO" i="1" baseline="-25000" dirty="0"/>
            </a:b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=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dirty="0" err="1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c</a:t>
            </a:r>
            <a:r>
              <a:rPr lang="ro-RO" dirty="0">
                <a:latin typeface="Times New Roman" charset="0"/>
              </a:rPr>
              <a:t>)=</a:t>
            </a:r>
            <a:r>
              <a:rPr lang="ro-RO" i="1" dirty="0">
                <a:latin typeface="Times New Roman" charset="0"/>
              </a:rPr>
              <a:t>r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cargo(</a:t>
            </a:r>
            <a:r>
              <a:rPr lang="ro-RO" i="1" dirty="0"/>
              <a:t>r</a:t>
            </a:r>
            <a:r>
              <a:rPr lang="ro-RO" dirty="0"/>
              <a:t>) ← </a:t>
            </a:r>
            <a:r>
              <a:rPr lang="ro-RO" dirty="0" err="1">
                <a:latin typeface="Calibri"/>
              </a:rPr>
              <a:t>nil</a:t>
            </a:r>
            <a:r>
              <a:rPr lang="ro-RO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dirty="0"/>
              <a:t>c) ← </a:t>
            </a:r>
            <a:r>
              <a:rPr lang="ro-RO" i="1" dirty="0"/>
              <a:t>l</a:t>
            </a:r>
            <a:br>
              <a:rPr lang="en-US" i="1" dirty="0"/>
            </a:br>
            <a:endParaRPr lang="en-US" i="1" baseline="-25000" dirty="0"/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/>
              <a:t>Range(</a:t>
            </a:r>
            <a:r>
              <a:rPr lang="en-US" i="1" dirty="0"/>
              <a:t>r</a:t>
            </a:r>
            <a:r>
              <a:rPr lang="en-US" dirty="0"/>
              <a:t>) = </a:t>
            </a:r>
            <a:r>
              <a:rPr lang="en-US" i="1" dirty="0"/>
              <a:t>Robots</a:t>
            </a:r>
            <a:r>
              <a:rPr lang="en-US" dirty="0"/>
              <a:t> = {</a:t>
            </a:r>
            <a:r>
              <a:rPr lang="en-US" dirty="0">
                <a:latin typeface="Calibri" panose="020F0502020204030204" pitchFamily="34" charset="0"/>
              </a:rPr>
              <a:t>r1</a:t>
            </a:r>
            <a:r>
              <a:rPr lang="en-US" dirty="0"/>
              <a:t>}</a:t>
            </a: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l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Range(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 err="1">
                <a:solidFill>
                  <a:srgbClr val="000000"/>
                </a:solidFill>
                <a:latin typeface="Times New Roman" charset="0"/>
              </a:rPr>
              <a:t>Locs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d1,d2,d3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396875" lvl="1" indent="0">
              <a:buNone/>
              <a:tabLst>
                <a:tab pos="681038" algn="l"/>
                <a:tab pos="4338638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Range(</a:t>
            </a:r>
            <a:r>
              <a:rPr lang="en-US" i="1" dirty="0">
                <a:latin typeface="Times New Roman" charset="0"/>
              </a:rPr>
              <a:t>c</a:t>
            </a:r>
            <a:r>
              <a:rPr lang="en-US" dirty="0">
                <a:solidFill>
                  <a:srgbClr val="000000"/>
                </a:solidFill>
                <a:latin typeface="Times New Roman" charset="0"/>
              </a:rPr>
              <a:t>) = </a:t>
            </a:r>
            <a:r>
              <a:rPr lang="en-US" i="1" dirty="0">
                <a:solidFill>
                  <a:srgbClr val="000000"/>
                </a:solidFill>
              </a:rPr>
              <a:t>Containers</a:t>
            </a:r>
            <a:r>
              <a:rPr lang="en-US" dirty="0">
                <a:solidFill>
                  <a:srgbClr val="000000"/>
                </a:solidFill>
              </a:rPr>
              <a:t> = {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c1,c2</a:t>
            </a:r>
            <a:r>
              <a:rPr lang="en-US" dirty="0">
                <a:solidFill>
                  <a:srgbClr val="000000"/>
                </a:solidFill>
              </a:rPr>
              <a:t>}</a:t>
            </a:r>
            <a:endParaRPr lang="en-US" i="1" dirty="0">
              <a:solidFill>
                <a:srgbClr val="000000"/>
              </a:solidFill>
              <a:latin typeface="Times New Roman" charset="0"/>
            </a:endParaRPr>
          </a:p>
          <a:p>
            <a:pPr marL="276225" lvl="1" indent="0">
              <a:buNone/>
              <a:tabLst>
                <a:tab pos="574675" algn="l"/>
              </a:tabLst>
            </a:pPr>
            <a:endParaRPr lang="en-US" dirty="0"/>
          </a:p>
          <a:p>
            <a:pPr marL="276225" lvl="1" indent="0">
              <a:tabLst>
                <a:tab pos="574675" algn="l"/>
              </a:tabLst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5469" y="958135"/>
            <a:ext cx="5551221" cy="4142048"/>
          </a:xfrm>
        </p:spPr>
        <p:txBody>
          <a:bodyPr>
            <a:normAutofit/>
          </a:bodyPr>
          <a:lstStyle/>
          <a:p>
            <a:pPr>
              <a:tabLst>
                <a:tab pos="227013" algn="l"/>
              </a:tabLst>
            </a:pPr>
            <a:r>
              <a:rPr lang="en-US" dirty="0"/>
              <a:t>Classical planning operators</a:t>
            </a:r>
            <a:br>
              <a:rPr lang="en-US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move</a:t>
            </a:r>
            <a:r>
              <a:rPr lang="en-US" dirty="0"/>
              <a:t>(</a:t>
            </a:r>
            <a:r>
              <a:rPr lang="en-US" i="1" dirty="0" err="1"/>
              <a:t>r,l,m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pre: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r</a:t>
            </a:r>
            <a:r>
              <a:rPr lang="en-US" dirty="0" err="1">
                <a:latin typeface="Times New Roman" charset="0"/>
              </a:rPr>
              <a:t>,</a:t>
            </a:r>
            <a:r>
              <a:rPr lang="en-US" i="1" dirty="0" err="1"/>
              <a:t>l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/>
              <a:t>, </a:t>
            </a:r>
            <a:r>
              <a:rPr lang="en-US" dirty="0">
                <a:latin typeface="Calibri"/>
              </a:rPr>
              <a:t>adjacent</a:t>
            </a:r>
            <a:r>
              <a:rPr lang="en-US" dirty="0"/>
              <a:t>(</a:t>
            </a:r>
            <a:r>
              <a:rPr lang="en-US" i="1" dirty="0"/>
              <a:t>l, 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	eff: </a:t>
            </a:r>
            <a:r>
              <a:rPr lang="en-US" dirty="0">
                <a:latin typeface="Calibri" panose="020F0502020204030204" pitchFamily="34" charset="0"/>
              </a:rPr>
              <a:t>¬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dirty="0">
                <a:latin typeface="Times New Roman" panose="02020603050405020304" pitchFamily="18" charset="0"/>
              </a:rPr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dirty="0">
                <a:latin typeface="Calibri"/>
              </a:rPr>
              <a:t> </a:t>
            </a:r>
            <a:br>
              <a:rPr lang="en-US" i="1" baseline="-25000" dirty="0"/>
            </a:br>
            <a:endParaRPr lang="en-US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en-US" dirty="0">
                <a:latin typeface="Calibri"/>
              </a:rPr>
              <a:t>take(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¬</a:t>
            </a:r>
            <a:r>
              <a:rPr lang="ro-RO" dirty="0" err="1">
                <a:latin typeface="Calibri"/>
              </a:rPr>
              <a:t>loaded</a:t>
            </a:r>
            <a:r>
              <a:rPr lang="ro-RO" dirty="0">
                <a:latin typeface="Times New Roman" charset="0"/>
              </a:rPr>
              <a:t>(</a:t>
            </a:r>
            <a:r>
              <a:rPr lang="ro-RO" i="1" dirty="0">
                <a:latin typeface="Times New Roman" charset="0"/>
              </a:rPr>
              <a:t>r</a:t>
            </a:r>
            <a:r>
              <a:rPr lang="ro-RO" dirty="0">
                <a:latin typeface="Times New Roman" charset="0"/>
              </a:rPr>
              <a:t>)</a:t>
            </a:r>
            <a:r>
              <a:rPr lang="ro-RO" dirty="0">
                <a:latin typeface="Calibri"/>
              </a:rPr>
              <a:t>, 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 err="1"/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,l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,l</a:t>
            </a:r>
            <a:r>
              <a:rPr lang="ro-RO" dirty="0"/>
              <a:t>) </a:t>
            </a:r>
            <a:br>
              <a:rPr lang="ro-RO" dirty="0">
                <a:latin typeface="Calibri"/>
              </a:rPr>
            </a:br>
            <a:r>
              <a:rPr lang="ro-RO" dirty="0">
                <a:latin typeface="Calibri"/>
              </a:rPr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 err="1">
                <a:latin typeface="Calibri"/>
              </a:rPr>
              <a:t>loaded</a:t>
            </a:r>
            <a:r>
              <a:rPr lang="ro-RO" dirty="0">
                <a:latin typeface="Calibri"/>
              </a:rPr>
              <a:t>(</a:t>
            </a:r>
            <a:r>
              <a:rPr lang="ro-RO" i="1" dirty="0"/>
              <a:t>r</a:t>
            </a:r>
            <a:r>
              <a:rPr lang="ro-RO" dirty="0"/>
              <a:t>), </a:t>
            </a:r>
            <a:r>
              <a:rPr lang="ro-RO" dirty="0">
                <a:latin typeface="Calibri" panose="020F0502020204030204" pitchFamily="34" charset="0"/>
              </a:rPr>
              <a:t>¬</a:t>
            </a:r>
            <a:r>
              <a:rPr lang="ro-RO" dirty="0">
                <a:latin typeface="Calibri"/>
              </a:rPr>
              <a:t>loc(</a:t>
            </a:r>
            <a:r>
              <a:rPr lang="ro-RO" i="1" dirty="0" err="1"/>
              <a:t>c,l</a:t>
            </a:r>
            <a:r>
              <a:rPr lang="ro-RO" dirty="0"/>
              <a:t>)</a:t>
            </a:r>
            <a:r>
              <a:rPr lang="ro-RO" i="1" baseline="-25000" dirty="0"/>
              <a:t>, </a:t>
            </a:r>
            <a:r>
              <a:rPr lang="ro-RO" dirty="0">
                <a:latin typeface="Calibri"/>
              </a:rPr>
              <a:t>loc(</a:t>
            </a:r>
            <a:r>
              <a:rPr lang="ro-RO" i="1" dirty="0" err="1"/>
              <a:t>c,r</a:t>
            </a:r>
            <a:r>
              <a:rPr lang="ro-RO" dirty="0"/>
              <a:t>)</a:t>
            </a:r>
            <a:endParaRPr lang="ro-RO" i="1" baseline="-25000" dirty="0"/>
          </a:p>
          <a:p>
            <a:pPr marL="276225" lvl="1" indent="0">
              <a:buNone/>
              <a:tabLst>
                <a:tab pos="574675" algn="l"/>
              </a:tabLst>
            </a:pPr>
            <a:r>
              <a:rPr lang="ro-RO" dirty="0">
                <a:latin typeface="Calibri"/>
              </a:rPr>
              <a:t>put(</a:t>
            </a:r>
            <a:r>
              <a:rPr lang="ro-RO" i="1" dirty="0" err="1"/>
              <a:t>r,l,c</a:t>
            </a:r>
            <a:r>
              <a:rPr lang="ro-RO" dirty="0"/>
              <a:t>)</a:t>
            </a:r>
            <a:br>
              <a:rPr lang="ro-RO" dirty="0"/>
            </a:br>
            <a:r>
              <a:rPr lang="ro-RO" dirty="0"/>
              <a:t>	pre: </a:t>
            </a:r>
            <a:r>
              <a:rPr lang="ro-RO" dirty="0">
                <a:latin typeface="Calibri"/>
              </a:rPr>
              <a:t>loc</a:t>
            </a:r>
            <a:r>
              <a:rPr lang="ro-RO" dirty="0">
                <a:latin typeface="Times New Roman" charset="0"/>
              </a:rPr>
              <a:t>(</a:t>
            </a:r>
            <a:r>
              <a:rPr lang="en-US" i="1" dirty="0" err="1"/>
              <a:t>r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,l</a:t>
            </a:r>
            <a:r>
              <a:rPr lang="en-US" dirty="0"/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charset="0"/>
              </a:rPr>
              <a:t>(</a:t>
            </a:r>
            <a:r>
              <a:rPr lang="ro-RO" dirty="0"/>
              <a:t>c</a:t>
            </a:r>
            <a:r>
              <a:rPr lang="en-US" i="1" dirty="0">
                <a:latin typeface="Times New Roman" panose="02020603050405020304" pitchFamily="18" charset="0"/>
                <a:cs typeface="Times New Roman"/>
              </a:rPr>
              <a:t>,r</a:t>
            </a:r>
            <a:r>
              <a:rPr lang="ro-RO" dirty="0"/>
              <a:t>)</a:t>
            </a:r>
            <a:br>
              <a:rPr lang="ro-RO" i="1" dirty="0"/>
            </a:br>
            <a:r>
              <a:rPr lang="ro-RO" i="1" dirty="0"/>
              <a:t>	</a:t>
            </a:r>
            <a:r>
              <a:rPr lang="ro-RO" dirty="0" err="1"/>
              <a:t>eff</a:t>
            </a:r>
            <a:r>
              <a:rPr lang="ro-RO" dirty="0"/>
              <a:t>: </a:t>
            </a:r>
            <a:r>
              <a:rPr lang="ro-RO" baseline="-25000" dirty="0"/>
              <a:t> </a:t>
            </a:r>
            <a:r>
              <a:rPr lang="ro-RO" dirty="0">
                <a:latin typeface="Calibri"/>
              </a:rPr>
              <a:t>¬</a:t>
            </a:r>
            <a:r>
              <a:rPr lang="ro-RO" dirty="0" err="1">
                <a:latin typeface="Calibri"/>
              </a:rPr>
              <a:t>loaded</a:t>
            </a:r>
            <a:r>
              <a:rPr lang="ro-RO" dirty="0">
                <a:latin typeface="Calibri"/>
              </a:rPr>
              <a:t>(</a:t>
            </a:r>
            <a:r>
              <a:rPr lang="ro-RO" i="1" dirty="0"/>
              <a:t>r</a:t>
            </a:r>
            <a:r>
              <a:rPr lang="ro-RO" dirty="0"/>
              <a:t>), </a:t>
            </a:r>
            <a:r>
              <a:rPr lang="ro-RO" dirty="0">
                <a:latin typeface="Calibri"/>
              </a:rPr>
              <a:t>loc(</a:t>
            </a:r>
            <a:r>
              <a:rPr lang="ro-RO" i="1" dirty="0" err="1"/>
              <a:t>c,l</a:t>
            </a:r>
            <a:r>
              <a:rPr lang="ro-RO" dirty="0"/>
              <a:t>), </a:t>
            </a:r>
            <a:r>
              <a:rPr lang="ro-RO" dirty="0">
                <a:latin typeface="Calibri" panose="020F0502020204030204" pitchFamily="34" charset="0"/>
              </a:rPr>
              <a:t>¬loc</a:t>
            </a:r>
            <a:r>
              <a:rPr lang="ro-RO" dirty="0"/>
              <a:t>(</a:t>
            </a:r>
            <a:r>
              <a:rPr lang="ro-RO" i="1" dirty="0"/>
              <a:t>c,r</a:t>
            </a:r>
            <a:r>
              <a:rPr lang="ro-RO" dirty="0"/>
              <a:t>)</a:t>
            </a:r>
            <a:br>
              <a:rPr lang="en-US" i="1" dirty="0"/>
            </a:br>
            <a:endParaRPr lang="en-US" dirty="0"/>
          </a:p>
          <a:p>
            <a:pPr marL="276225" lvl="1" indent="0">
              <a:tabLst>
                <a:tab pos="574675" algn="l"/>
              </a:tabLst>
            </a:pPr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24717D9-A03C-6F4D-91F7-8BF4B998DF0B}"/>
              </a:ext>
            </a:extLst>
          </p:cNvPr>
          <p:cNvGrpSpPr/>
          <p:nvPr/>
        </p:nvGrpSpPr>
        <p:grpSpPr>
          <a:xfrm>
            <a:off x="8008765" y="5308585"/>
            <a:ext cx="3405564" cy="1232639"/>
            <a:chOff x="8382703" y="5395453"/>
            <a:chExt cx="3405564" cy="1232639"/>
          </a:xfrm>
        </p:grpSpPr>
        <p:sp>
          <p:nvSpPr>
            <p:cNvPr id="53" name="Rectangle 891">
              <a:extLst>
                <a:ext uri="{FF2B5EF4-FFF2-40B4-BE49-F238E27FC236}">
                  <a16:creationId xmlns:a16="http://schemas.microsoft.com/office/drawing/2014/main" id="{3EE5D457-44C6-954D-98BB-FD90DBCDE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6277" y="6012723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5E554AC2-D716-7C45-97CB-DFE47CBAE6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11501" y="6070195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A0966FDA-B873-254F-9B8C-3A940DAF5C68}"/>
                </a:ext>
              </a:extLst>
            </p:cNvPr>
            <p:cNvGrpSpPr/>
            <p:nvPr/>
          </p:nvGrpSpPr>
          <p:grpSpPr>
            <a:xfrm>
              <a:off x="8778377" y="5395453"/>
              <a:ext cx="1654724" cy="815581"/>
              <a:chOff x="1026717" y="2271773"/>
              <a:chExt cx="2553587" cy="1258611"/>
            </a:xfrm>
          </p:grpSpPr>
          <p:sp>
            <p:nvSpPr>
              <p:cNvPr id="93" name="Line 853">
                <a:extLst>
                  <a:ext uri="{FF2B5EF4-FFF2-40B4-BE49-F238E27FC236}">
                    <a16:creationId xmlns:a16="http://schemas.microsoft.com/office/drawing/2014/main" id="{99BB1815-C285-CD45-B6F2-53B54CF54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4D24CC7C-AF98-8946-8197-88EC17F4D6D8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Freeform 860">
                <a:extLst>
                  <a:ext uri="{FF2B5EF4-FFF2-40B4-BE49-F238E27FC236}">
                    <a16:creationId xmlns:a16="http://schemas.microsoft.com/office/drawing/2014/main" id="{0626BC11-8EA8-2E4A-A266-7B4AE4863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6" name="Freeform 860">
                <a:extLst>
                  <a:ext uri="{FF2B5EF4-FFF2-40B4-BE49-F238E27FC236}">
                    <a16:creationId xmlns:a16="http://schemas.microsoft.com/office/drawing/2014/main" id="{C34796BF-4A55-A546-9BBD-47690925C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9FE2F6B-B48E-8F47-A038-02684D7EEFED}"/>
                </a:ext>
              </a:extLst>
            </p:cNvPr>
            <p:cNvCxnSpPr/>
            <p:nvPr/>
          </p:nvCxnSpPr>
          <p:spPr>
            <a:xfrm>
              <a:off x="10058886" y="6153615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Freeform 860">
              <a:extLst>
                <a:ext uri="{FF2B5EF4-FFF2-40B4-BE49-F238E27FC236}">
                  <a16:creationId xmlns:a16="http://schemas.microsoft.com/office/drawing/2014/main" id="{3F27F297-D2D6-C344-BA66-974FDBC6E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8402" y="6192704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14D03671-DF63-FB40-AF08-A0C1088CE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4830" y="6153744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Line 853">
              <a:extLst>
                <a:ext uri="{FF2B5EF4-FFF2-40B4-BE49-F238E27FC236}">
                  <a16:creationId xmlns:a16="http://schemas.microsoft.com/office/drawing/2014/main" id="{26CC8DE2-A318-354F-801D-7C78AD6C3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12395" y="6624166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6C57C55F-2E8D-A941-8CD3-936FECA78E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2703" y="6620240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4B59F99B-DD51-624E-A3BE-88CB661466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39504" y="5794574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810CC58-F376-3446-B269-FAEC2C78AB37}"/>
                </a:ext>
              </a:extLst>
            </p:cNvPr>
            <p:cNvGrpSpPr/>
            <p:nvPr/>
          </p:nvGrpSpPr>
          <p:grpSpPr>
            <a:xfrm>
              <a:off x="10705278" y="5410984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69" name="Oval 859">
                <a:extLst>
                  <a:ext uri="{FF2B5EF4-FFF2-40B4-BE49-F238E27FC236}">
                    <a16:creationId xmlns:a16="http://schemas.microsoft.com/office/drawing/2014/main" id="{9200B4C8-BC8A-694C-B6F5-79400C40F2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0" name="Oval 861">
                <a:extLst>
                  <a:ext uri="{FF2B5EF4-FFF2-40B4-BE49-F238E27FC236}">
                    <a16:creationId xmlns:a16="http://schemas.microsoft.com/office/drawing/2014/main" id="{36A7BA86-B66C-3045-90B6-5A44909C8C7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Oval 862">
                <a:extLst>
                  <a:ext uri="{FF2B5EF4-FFF2-40B4-BE49-F238E27FC236}">
                    <a16:creationId xmlns:a16="http://schemas.microsoft.com/office/drawing/2014/main" id="{067E6126-0173-3A48-8A5B-8C27DEBF42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2" name="Oval 863">
                <a:extLst>
                  <a:ext uri="{FF2B5EF4-FFF2-40B4-BE49-F238E27FC236}">
                    <a16:creationId xmlns:a16="http://schemas.microsoft.com/office/drawing/2014/main" id="{4B17968A-B59C-9442-B018-AAF3CE80A1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3" name="Oval 863">
                <a:extLst>
                  <a:ext uri="{FF2B5EF4-FFF2-40B4-BE49-F238E27FC236}">
                    <a16:creationId xmlns:a16="http://schemas.microsoft.com/office/drawing/2014/main" id="{5DC9BFF0-D1C9-224D-AD37-654FFCEB89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95754C20-F696-8842-AC27-9D1C4BD0818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89" name="Freeform 860">
                  <a:extLst>
                    <a:ext uri="{FF2B5EF4-FFF2-40B4-BE49-F238E27FC236}">
                      <a16:creationId xmlns:a16="http://schemas.microsoft.com/office/drawing/2014/main" id="{8C3B124D-3032-BB47-AEC7-F7393EDF03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Rectangle 864">
                  <a:extLst>
                    <a:ext uri="{FF2B5EF4-FFF2-40B4-BE49-F238E27FC236}">
                      <a16:creationId xmlns:a16="http://schemas.microsoft.com/office/drawing/2014/main" id="{8B428649-DF7A-8E4E-BD08-D9CB465B1ED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1" name="Freeform 865">
                  <a:extLst>
                    <a:ext uri="{FF2B5EF4-FFF2-40B4-BE49-F238E27FC236}">
                      <a16:creationId xmlns:a16="http://schemas.microsoft.com/office/drawing/2014/main" id="{65EFF092-7B35-9449-8B09-01E581895D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Freeform 866">
                  <a:extLst>
                    <a:ext uri="{FF2B5EF4-FFF2-40B4-BE49-F238E27FC236}">
                      <a16:creationId xmlns:a16="http://schemas.microsoft.com/office/drawing/2014/main" id="{D408DB6B-69DF-B745-A90D-E85E08577F2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66388A1-92E0-1444-887E-D45E70E4DE60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76" name="Oval 878">
                  <a:extLst>
                    <a:ext uri="{FF2B5EF4-FFF2-40B4-BE49-F238E27FC236}">
                      <a16:creationId xmlns:a16="http://schemas.microsoft.com/office/drawing/2014/main" id="{B253154C-D1B5-A042-B03A-3467E10CA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Rectangle 880">
                  <a:extLst>
                    <a:ext uri="{FF2B5EF4-FFF2-40B4-BE49-F238E27FC236}">
                      <a16:creationId xmlns:a16="http://schemas.microsoft.com/office/drawing/2014/main" id="{D1D3EE09-870B-8742-AECA-3941D852AC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Oval 878">
                  <a:extLst>
                    <a:ext uri="{FF2B5EF4-FFF2-40B4-BE49-F238E27FC236}">
                      <a16:creationId xmlns:a16="http://schemas.microsoft.com/office/drawing/2014/main" id="{CFA2501D-4FA2-624B-AC60-EAA5BD1905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Line 881">
                  <a:extLst>
                    <a:ext uri="{FF2B5EF4-FFF2-40B4-BE49-F238E27FC236}">
                      <a16:creationId xmlns:a16="http://schemas.microsoft.com/office/drawing/2014/main" id="{383BFD38-57AC-1146-B2FC-47215ECDCD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Line 882">
                  <a:extLst>
                    <a:ext uri="{FF2B5EF4-FFF2-40B4-BE49-F238E27FC236}">
                      <a16:creationId xmlns:a16="http://schemas.microsoft.com/office/drawing/2014/main" id="{3475B474-66F5-1445-A5DD-4632639AE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Rectangle 880">
                  <a:extLst>
                    <a:ext uri="{FF2B5EF4-FFF2-40B4-BE49-F238E27FC236}">
                      <a16:creationId xmlns:a16="http://schemas.microsoft.com/office/drawing/2014/main" id="{C075F704-4174-744C-B388-6691C9D37C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Oval 878">
                  <a:extLst>
                    <a:ext uri="{FF2B5EF4-FFF2-40B4-BE49-F238E27FC236}">
                      <a16:creationId xmlns:a16="http://schemas.microsoft.com/office/drawing/2014/main" id="{7CA7DB20-8956-4A4D-B50A-FE08A52B616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2">
                  <a:extLst>
                    <a:ext uri="{FF2B5EF4-FFF2-40B4-BE49-F238E27FC236}">
                      <a16:creationId xmlns:a16="http://schemas.microsoft.com/office/drawing/2014/main" id="{411BA4F0-355B-B947-8801-85053A7A5D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2">
                  <a:extLst>
                    <a:ext uri="{FF2B5EF4-FFF2-40B4-BE49-F238E27FC236}">
                      <a16:creationId xmlns:a16="http://schemas.microsoft.com/office/drawing/2014/main" id="{D76038B4-B132-CB49-BF4C-289419F10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4">
                  <a:extLst>
                    <a:ext uri="{FF2B5EF4-FFF2-40B4-BE49-F238E27FC236}">
                      <a16:creationId xmlns:a16="http://schemas.microsoft.com/office/drawing/2014/main" id="{A8793069-2870-D047-B8B1-6240A54054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Oval 885">
                  <a:extLst>
                    <a:ext uri="{FF2B5EF4-FFF2-40B4-BE49-F238E27FC236}">
                      <a16:creationId xmlns:a16="http://schemas.microsoft.com/office/drawing/2014/main" id="{558F90EA-0CD7-3944-AB04-DE919592ED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Line 881">
                  <a:extLst>
                    <a:ext uri="{FF2B5EF4-FFF2-40B4-BE49-F238E27FC236}">
                      <a16:creationId xmlns:a16="http://schemas.microsoft.com/office/drawing/2014/main" id="{810DDA80-D5E0-AD4E-A654-D770A7A9A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2">
                  <a:extLst>
                    <a:ext uri="{FF2B5EF4-FFF2-40B4-BE49-F238E27FC236}">
                      <a16:creationId xmlns:a16="http://schemas.microsoft.com/office/drawing/2014/main" id="{6E61EDEB-3C67-524B-BE78-362C098B6E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12FAF53-C6CE-2E41-9951-62F43B2C5C6D}"/>
                </a:ext>
              </a:extLst>
            </p:cNvPr>
            <p:cNvGrpSpPr/>
            <p:nvPr/>
          </p:nvGrpSpPr>
          <p:grpSpPr>
            <a:xfrm>
              <a:off x="8452185" y="6243571"/>
              <a:ext cx="484418" cy="334015"/>
              <a:chOff x="1012668" y="950932"/>
              <a:chExt cx="747559" cy="515455"/>
            </a:xfrm>
          </p:grpSpPr>
          <p:sp>
            <p:nvSpPr>
              <p:cNvPr id="65" name="Line 853">
                <a:extLst>
                  <a:ext uri="{FF2B5EF4-FFF2-40B4-BE49-F238E27FC236}">
                    <a16:creationId xmlns:a16="http://schemas.microsoft.com/office/drawing/2014/main" id="{052C31BC-C4E1-444B-B20E-971074322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6" name="Rectangle 876">
                <a:extLst>
                  <a:ext uri="{FF2B5EF4-FFF2-40B4-BE49-F238E27FC236}">
                    <a16:creationId xmlns:a16="http://schemas.microsoft.com/office/drawing/2014/main" id="{FC120637-74C0-D54A-81CD-3811766074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7" name="Rectangle 873">
                <a:extLst>
                  <a:ext uri="{FF2B5EF4-FFF2-40B4-BE49-F238E27FC236}">
                    <a16:creationId xmlns:a16="http://schemas.microsoft.com/office/drawing/2014/main" id="{4AF97EAB-351A-FC42-9080-29E732ED1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8" name="Freeform 875">
                <a:extLst>
                  <a:ext uri="{FF2B5EF4-FFF2-40B4-BE49-F238E27FC236}">
                    <a16:creationId xmlns:a16="http://schemas.microsoft.com/office/drawing/2014/main" id="{64FF5211-985D-A343-B7FD-F8797E88E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F33C9761-F097-F744-BF0A-3275950CE54D}"/>
              </a:ext>
            </a:extLst>
          </p:cNvPr>
          <p:cNvSpPr/>
          <p:nvPr/>
        </p:nvSpPr>
        <p:spPr>
          <a:xfrm>
            <a:off x="4923820" y="2286004"/>
            <a:ext cx="1005693" cy="5528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785C8B3-761D-D048-A6BB-A56EEF279BBC}"/>
              </a:ext>
            </a:extLst>
          </p:cNvPr>
          <p:cNvSpPr txBox="1"/>
          <p:nvPr/>
        </p:nvSpPr>
        <p:spPr>
          <a:xfrm>
            <a:off x="9742869" y="1288112"/>
            <a:ext cx="2155218" cy="178510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: Does </a:t>
            </a:r>
            <a:r>
              <a:rPr lang="en-US" sz="2000" dirty="0">
                <a:latin typeface="Calibri" panose="020F0502020204030204" pitchFamily="34" charset="0"/>
              </a:rPr>
              <a:t>move</a:t>
            </a:r>
            <a:r>
              <a:rPr lang="en-US" sz="2000" dirty="0">
                <a:latin typeface="Times New Roman" panose="02020603050405020304" pitchFamily="18" charset="0"/>
              </a:rPr>
              <a:t> really need to include  </a:t>
            </a:r>
            <a:r>
              <a:rPr lang="en-US" sz="2000" dirty="0">
                <a:latin typeface="Calibri" panose="020F0502020204030204" pitchFamily="34" charset="0"/>
              </a:rPr>
              <a:t>¬loc</a:t>
            </a:r>
            <a:r>
              <a:rPr lang="en-US" sz="2000" dirty="0">
                <a:latin typeface="Times New Roman" panose="02020603050405020304" pitchFamily="18" charset="0"/>
              </a:rPr>
              <a:t>(</a:t>
            </a:r>
            <a:r>
              <a:rPr lang="en-US" sz="2000" i="1" dirty="0">
                <a:latin typeface="Times New Roman" panose="02020603050405020304" pitchFamily="18" charset="0"/>
              </a:rPr>
              <a:t>r,l</a:t>
            </a:r>
            <a:r>
              <a:rPr lang="en-US" sz="2000" dirty="0">
                <a:latin typeface="Times New Roman" panose="02020603050405020304" pitchFamily="18" charset="0"/>
              </a:rPr>
              <a:t>)</a:t>
            </a:r>
            <a:r>
              <a:rPr lang="en-US" sz="2000" baseline="-25000" dirty="0">
                <a:latin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</a:rPr>
              <a:t>?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A:  </a:t>
            </a:r>
            <a:r>
              <a:rPr lang="en-US" sz="2000" dirty="0">
                <a:latin typeface="Calibri" panose="020F0502020204030204" pitchFamily="34" charset="0"/>
              </a:rPr>
              <a:t>yes</a:t>
            </a:r>
            <a:r>
              <a:rPr lang="en-US" sz="2000" dirty="0">
                <a:latin typeface="Times New Roman" panose="02020603050405020304" pitchFamily="18" charset="0"/>
              </a:rPr>
              <a:t>	  B:  </a:t>
            </a:r>
            <a:r>
              <a:rPr lang="en-US" sz="2000" dirty="0">
                <a:latin typeface="Calibri" panose="020F0502020204030204" pitchFamily="34" charset="0"/>
              </a:rPr>
              <a:t>no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C:  </a:t>
            </a:r>
            <a:r>
              <a:rPr lang="en-US" sz="2000" dirty="0">
                <a:latin typeface="Calibri" panose="020F0502020204030204" pitchFamily="34" charset="0"/>
              </a:rPr>
              <a:t>unsure</a:t>
            </a:r>
          </a:p>
        </p:txBody>
      </p:sp>
    </p:spTree>
    <p:extLst>
      <p:ext uri="{BB962C8B-B14F-4D97-AF65-F5344CB8AC3E}">
        <p14:creationId xmlns:p14="http://schemas.microsoft.com/office/powerpoint/2010/main" val="1068958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Planning operator:</a:t>
            </a:r>
          </a:p>
          <a:p>
            <a:pPr marL="349250" lvl="1" indent="0">
              <a:buNone/>
              <a:tabLst>
                <a:tab pos="119697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o:    </a:t>
            </a:r>
            <a:r>
              <a:rPr lang="en-US" dirty="0">
                <a:latin typeface="Calibri"/>
              </a:rPr>
              <a:t>move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</a:t>
            </a:r>
            <a:r>
              <a:rPr lang="en-US" dirty="0"/>
              <a:t>pre: 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dirty="0">
                <a:latin typeface="Times New Roman" panose="02020603050405020304" pitchFamily="18" charset="0"/>
              </a:rPr>
              <a:t>), </a:t>
            </a:r>
            <a:r>
              <a:rPr lang="en-US" dirty="0">
                <a:latin typeface="Calibri" panose="020F0502020204030204" pitchFamily="34" charset="0"/>
              </a:rPr>
              <a:t>adjacent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</a:rPr>
              <a:t>l,m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br>
              <a:rPr lang="en-US" dirty="0">
                <a:latin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</a:rPr>
              <a:t>	</a:t>
            </a:r>
            <a:r>
              <a:rPr lang="en-US" dirty="0"/>
              <a:t>eff:  </a:t>
            </a:r>
            <a:r>
              <a:rPr lang="en-US" dirty="0">
                <a:latin typeface="Calibri" panose="020F0502020204030204" pitchFamily="34" charset="0"/>
              </a:rPr>
              <a:t>¬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dirty="0">
                <a:latin typeface="Times New Roman" panose="02020603050405020304" pitchFamily="18" charset="0"/>
              </a:rPr>
              <a:t>), </a:t>
            </a:r>
            <a:r>
              <a:rPr lang="en-US" dirty="0">
                <a:latin typeface="Calibri"/>
              </a:rPr>
              <a:t>loc</a:t>
            </a:r>
            <a:r>
              <a:rPr lang="en-US" dirty="0">
                <a:latin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/>
              </a:rPr>
              <a:t>r,m</a:t>
            </a:r>
            <a:r>
              <a:rPr lang="en-US" dirty="0">
                <a:latin typeface="Times New Roman" panose="02020603050405020304" pitchFamily="18" charset="0"/>
              </a:rPr>
              <a:t>)</a:t>
            </a:r>
            <a:r>
              <a:rPr lang="en-US" dirty="0">
                <a:latin typeface="Calibri"/>
              </a:rPr>
              <a:t> </a:t>
            </a:r>
            <a:br>
              <a:rPr lang="en-US" baseline="-25000" dirty="0">
                <a:latin typeface="Calibri"/>
              </a:rPr>
            </a:br>
            <a:endParaRPr lang="en-US" baseline="-25000" dirty="0">
              <a:latin typeface="Calibri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Action:</a:t>
            </a:r>
            <a:endParaRPr lang="en-US" baseline="-25000" dirty="0">
              <a:latin typeface="Times New Roman" panose="02020603050405020304" pitchFamily="18" charset="0"/>
            </a:endParaRPr>
          </a:p>
          <a:p>
            <a:pPr marL="341313" lvl="1" indent="-3175">
              <a:buNone/>
              <a:tabLst>
                <a:tab pos="1196975" algn="l"/>
              </a:tabLst>
            </a:pPr>
            <a:r>
              <a:rPr lang="en-US" i="1" dirty="0">
                <a:latin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</a:rPr>
              <a:t>:   </a:t>
            </a:r>
            <a:r>
              <a:rPr lang="en-US" dirty="0">
                <a:latin typeface="Calibri" panose="020F0502020204030204" pitchFamily="34" charset="0"/>
              </a:rPr>
              <a:t>move(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dirty="0">
                <a:latin typeface="Calibri" panose="020F0502020204030204" pitchFamily="34" charset="0"/>
              </a:rPr>
              <a:t>)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>
                <a:latin typeface="Times New Roman" panose="02020603050405020304" pitchFamily="18" charset="0"/>
              </a:rPr>
              <a:t>pre</a:t>
            </a:r>
            <a:r>
              <a:rPr lang="en-US" dirty="0">
                <a:latin typeface="Calibri" panose="020F0502020204030204" pitchFamily="34" charset="0"/>
              </a:rPr>
              <a:t>:  loc(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</a:t>
            </a:r>
            <a:r>
              <a:rPr lang="en-US" dirty="0">
                <a:latin typeface="Calibri" panose="020F0502020204030204" pitchFamily="34" charset="0"/>
              </a:rPr>
              <a:t>), adjacent(d2</a:t>
            </a:r>
            <a:r>
              <a:rPr lang="en-US" i="1" dirty="0">
                <a:latin typeface="Calibri" panose="020F0502020204030204" pitchFamily="34" charset="0"/>
              </a:rPr>
              <a:t>,</a:t>
            </a:r>
            <a:r>
              <a:rPr lang="en-US" dirty="0">
                <a:latin typeface="Calibri" panose="020F0502020204030204" pitchFamily="34" charset="0"/>
              </a:rPr>
              <a:t>d1)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	</a:t>
            </a:r>
            <a:r>
              <a:rPr lang="en-US" dirty="0">
                <a:latin typeface="Times New Roman" panose="02020603050405020304" pitchFamily="18" charset="0"/>
              </a:rPr>
              <a:t>eff</a:t>
            </a:r>
            <a:r>
              <a:rPr lang="en-US" dirty="0">
                <a:latin typeface="Calibri" panose="020F0502020204030204" pitchFamily="34" charset="0"/>
              </a:rPr>
              <a:t>:  ¬loc(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d2</a:t>
            </a:r>
            <a:r>
              <a:rPr lang="en-US" dirty="0">
                <a:latin typeface="Calibri" panose="020F0502020204030204" pitchFamily="34" charset="0"/>
              </a:rPr>
              <a:t>), loc(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r1</a:t>
            </a:r>
            <a:r>
              <a:rPr lang="en-US" i="1" dirty="0">
                <a:latin typeface="Calibri" panose="020F0502020204030204" pitchFamily="34" charset="0"/>
                <a:cs typeface="Times New Roman"/>
              </a:rPr>
              <a:t>,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d1</a:t>
            </a:r>
            <a:r>
              <a:rPr lang="en-US" dirty="0">
                <a:latin typeface="Calibri" panose="020F0502020204030204" pitchFamily="34" charset="0"/>
              </a:rPr>
              <a:t>) </a:t>
            </a:r>
            <a:endParaRPr lang="en-US" baseline="-25000" dirty="0">
              <a:latin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5E69A1-08C8-CD43-BAD0-5903C6DD5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7" y="738250"/>
            <a:ext cx="5715000" cy="3528950"/>
          </a:xfrm>
        </p:spPr>
        <p:txBody>
          <a:bodyPr>
            <a:normAutofit/>
          </a:bodyPr>
          <a:lstStyle/>
          <a:p>
            <a:r>
              <a:rPr lang="en-US" dirty="0"/>
              <a:t>Let </a:t>
            </a:r>
          </a:p>
          <a:p>
            <a:pPr lvl="1"/>
            <a:r>
              <a:rPr lang="en-US" dirty="0"/>
              <a:t>pre</a:t>
            </a:r>
            <a:r>
              <a:rPr lang="en-US" baseline="30000" dirty="0"/>
              <a:t> </a:t>
            </a:r>
            <a:r>
              <a:rPr lang="en-US" b="1" baseline="30000" dirty="0"/>
              <a:t>–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{</a:t>
            </a:r>
            <a:r>
              <a:rPr lang="en-US" i="1" dirty="0"/>
              <a:t>a</a:t>
            </a:r>
            <a:r>
              <a:rPr lang="en-US" dirty="0"/>
              <a:t>’s negated preconditions}</a:t>
            </a:r>
          </a:p>
          <a:p>
            <a:pPr lvl="1"/>
            <a:r>
              <a:rPr lang="en-US" dirty="0"/>
              <a:t>pre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= {</a:t>
            </a:r>
            <a:r>
              <a:rPr lang="en-US" i="1" dirty="0"/>
              <a:t>a</a:t>
            </a:r>
            <a:r>
              <a:rPr lang="en-US" dirty="0"/>
              <a:t>’s non-negated preconditions}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i="1" dirty="0"/>
              <a:t>a</a:t>
            </a:r>
            <a:r>
              <a:rPr lang="en-US" dirty="0"/>
              <a:t> is applicable in state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iff</a:t>
            </a:r>
            <a:endParaRPr lang="en-US" dirty="0"/>
          </a:p>
          <a:p>
            <a:pPr marL="396875" lvl="1" indent="0">
              <a:buNone/>
            </a:pPr>
            <a:r>
              <a:rPr lang="en-US" i="1" dirty="0"/>
              <a:t>s</a:t>
            </a:r>
            <a:r>
              <a:rPr lang="en-US" dirty="0"/>
              <a:t> ∩ pre</a:t>
            </a:r>
            <a:r>
              <a:rPr lang="en-US" baseline="30000" dirty="0"/>
              <a:t> </a:t>
            </a:r>
            <a:r>
              <a:rPr lang="en-US" b="1" baseline="30000" dirty="0"/>
              <a:t>–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r>
              <a:rPr lang="en-US" i="1" baseline="30000" dirty="0"/>
              <a:t> </a:t>
            </a:r>
            <a:r>
              <a:rPr lang="en-US" dirty="0"/>
              <a:t>= ∅  and   pre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 ⊆ </a:t>
            </a:r>
            <a:r>
              <a:rPr lang="en-US" i="1" dirty="0"/>
              <a:t>s</a:t>
            </a:r>
            <a:br>
              <a:rPr lang="en-US" i="1" baseline="-25000" dirty="0"/>
            </a:br>
            <a:endParaRPr lang="en-US" baseline="-25000" dirty="0"/>
          </a:p>
          <a:p>
            <a:r>
              <a:rPr lang="en-US" dirty="0"/>
              <a:t>If </a:t>
            </a:r>
            <a:r>
              <a:rPr lang="en-US" i="1" dirty="0"/>
              <a:t>a</a:t>
            </a:r>
            <a:r>
              <a:rPr lang="en-US" dirty="0"/>
              <a:t> is applicable in </a:t>
            </a:r>
            <a:r>
              <a:rPr lang="en-US" i="1" dirty="0"/>
              <a:t>s</a:t>
            </a:r>
            <a:r>
              <a:rPr lang="en-US" dirty="0"/>
              <a:t> then</a:t>
            </a:r>
          </a:p>
          <a:p>
            <a:pPr lvl="1"/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= (</a:t>
            </a:r>
            <a:r>
              <a:rPr lang="en-US" i="1" dirty="0"/>
              <a:t>s</a:t>
            </a:r>
            <a:r>
              <a:rPr lang="en-US" dirty="0"/>
              <a:t> ∖ eff</a:t>
            </a:r>
            <a:r>
              <a:rPr lang="en-US" baseline="30000" dirty="0"/>
              <a:t> </a:t>
            </a:r>
            <a:r>
              <a:rPr lang="en-US" b="1" baseline="30000" dirty="0"/>
              <a:t>–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)) ∪ eff</a:t>
            </a:r>
            <a:r>
              <a:rPr lang="en-US" baseline="30000" dirty="0"/>
              <a:t> </a:t>
            </a:r>
            <a:r>
              <a:rPr lang="en-US" b="1" baseline="30000" dirty="0"/>
              <a:t>+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677D1E-119C-9245-98B5-6488BCC6E8A3}"/>
              </a:ext>
            </a:extLst>
          </p:cNvPr>
          <p:cNvGrpSpPr/>
          <p:nvPr/>
        </p:nvGrpSpPr>
        <p:grpSpPr>
          <a:xfrm>
            <a:off x="2151742" y="5209806"/>
            <a:ext cx="3405564" cy="1222428"/>
            <a:chOff x="4631636" y="5373127"/>
            <a:chExt cx="3405564" cy="1222428"/>
          </a:xfrm>
        </p:grpSpPr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BDDA764D-BB41-8946-BC5D-19FA8929F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5210" y="5980186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8A012C42-8F65-0B47-A35F-0A6A76F0E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0434" y="6037658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A10E4BE-5EF6-B64B-8005-781CA8CE0AA3}"/>
                </a:ext>
              </a:extLst>
            </p:cNvPr>
            <p:cNvGrpSpPr/>
            <p:nvPr/>
          </p:nvGrpSpPr>
          <p:grpSpPr>
            <a:xfrm>
              <a:off x="5027310" y="5373127"/>
              <a:ext cx="1654724" cy="793796"/>
              <a:chOff x="1026718" y="2287529"/>
              <a:chExt cx="2553586" cy="1224989"/>
            </a:xfrm>
          </p:grpSpPr>
          <p:sp>
            <p:nvSpPr>
              <p:cNvPr id="94" name="Line 853">
                <a:extLst>
                  <a:ext uri="{FF2B5EF4-FFF2-40B4-BE49-F238E27FC236}">
                    <a16:creationId xmlns:a16="http://schemas.microsoft.com/office/drawing/2014/main" id="{F0876384-856D-C44C-89D3-420C64592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8" y="3506459"/>
                <a:ext cx="822961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06CE396F-C355-8645-85A9-A1043981EE30}"/>
                  </a:ext>
                </a:extLst>
              </p:cNvPr>
              <p:cNvCxnSpPr/>
              <p:nvPr/>
            </p:nvCxnSpPr>
            <p:spPr>
              <a:xfrm>
                <a:off x="2180139" y="2289633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Freeform 860">
                <a:extLst>
                  <a:ext uri="{FF2B5EF4-FFF2-40B4-BE49-F238E27FC236}">
                    <a16:creationId xmlns:a16="http://schemas.microsoft.com/office/drawing/2014/main" id="{989522F8-3F70-C84E-BF82-144ED8949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1" cy="377649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7" name="Freeform 860">
                <a:extLst>
                  <a:ext uri="{FF2B5EF4-FFF2-40B4-BE49-F238E27FC236}">
                    <a16:creationId xmlns:a16="http://schemas.microsoft.com/office/drawing/2014/main" id="{0E5BC23C-DA13-2F41-B695-CB555A0CA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EFFCAEF-2B8D-AD45-BBA6-F8F1E80D305E}"/>
                </a:ext>
              </a:extLst>
            </p:cNvPr>
            <p:cNvCxnSpPr/>
            <p:nvPr/>
          </p:nvCxnSpPr>
          <p:spPr>
            <a:xfrm>
              <a:off x="6307819" y="6121078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E02A3F7F-6AE2-D244-AD34-4D08D4B9B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335" y="6160167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Freeform 860">
              <a:extLst>
                <a:ext uri="{FF2B5EF4-FFF2-40B4-BE49-F238E27FC236}">
                  <a16:creationId xmlns:a16="http://schemas.microsoft.com/office/drawing/2014/main" id="{A9899504-DF00-2A47-8ED2-1906988C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3763" y="6121207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A8EC1F19-45EA-F347-BBD9-A5E1B03F5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1328" y="6591629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4A94AC2F-7412-F345-885B-BB577D64F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1636" y="6587703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99D47C7A-4854-574F-8992-95EBDF5273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88437" y="5762037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383A124-DCDE-F142-AE63-E072DD80C6E3}"/>
                </a:ext>
              </a:extLst>
            </p:cNvPr>
            <p:cNvGrpSpPr/>
            <p:nvPr/>
          </p:nvGrpSpPr>
          <p:grpSpPr>
            <a:xfrm>
              <a:off x="6954211" y="5378447"/>
              <a:ext cx="1082989" cy="919088"/>
              <a:chOff x="3906164" y="3324390"/>
              <a:chExt cx="1671280" cy="1418348"/>
            </a:xfrm>
            <a:solidFill>
              <a:srgbClr val="93D2FE"/>
            </a:solidFill>
          </p:grpSpPr>
          <p:sp>
            <p:nvSpPr>
              <p:cNvPr id="70" name="Oval 859">
                <a:extLst>
                  <a:ext uri="{FF2B5EF4-FFF2-40B4-BE49-F238E27FC236}">
                    <a16:creationId xmlns:a16="http://schemas.microsoft.com/office/drawing/2014/main" id="{0867D73C-DC6F-9A48-B3C9-DFC2E2E2E7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59" y="4434845"/>
                <a:ext cx="137823" cy="15124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Oval 861">
                <a:extLst>
                  <a:ext uri="{FF2B5EF4-FFF2-40B4-BE49-F238E27FC236}">
                    <a16:creationId xmlns:a16="http://schemas.microsoft.com/office/drawing/2014/main" id="{54ABF27A-92E4-1540-8C6A-EEEA22B57E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6" y="4588792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2" name="Oval 862">
                <a:extLst>
                  <a:ext uri="{FF2B5EF4-FFF2-40B4-BE49-F238E27FC236}">
                    <a16:creationId xmlns:a16="http://schemas.microsoft.com/office/drawing/2014/main" id="{36C112D3-32AD-D847-8BE2-2DFB75B6C5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69" y="4588792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3" name="Oval 863">
                <a:extLst>
                  <a:ext uri="{FF2B5EF4-FFF2-40B4-BE49-F238E27FC236}">
                    <a16:creationId xmlns:a16="http://schemas.microsoft.com/office/drawing/2014/main" id="{DF53C5C7-3D45-B64B-8852-00F0484AEB0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28" y="4586091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4" name="Oval 863">
                <a:extLst>
                  <a:ext uri="{FF2B5EF4-FFF2-40B4-BE49-F238E27FC236}">
                    <a16:creationId xmlns:a16="http://schemas.microsoft.com/office/drawing/2014/main" id="{F3C0E5B7-A0A7-C145-9128-99063997B8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4" y="4587971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878D363-4442-D04F-B99B-1A39DC531CE2}"/>
                  </a:ext>
                </a:extLst>
              </p:cNvPr>
              <p:cNvGrpSpPr/>
              <p:nvPr/>
            </p:nvGrpSpPr>
            <p:grpSpPr>
              <a:xfrm>
                <a:off x="3906164" y="4047049"/>
                <a:ext cx="1671280" cy="539042"/>
                <a:chOff x="1320274" y="4580303"/>
                <a:chExt cx="1671281" cy="467246"/>
              </a:xfrm>
              <a:grpFill/>
            </p:grpSpPr>
            <p:sp>
              <p:nvSpPr>
                <p:cNvPr id="90" name="Freeform 860">
                  <a:extLst>
                    <a:ext uri="{FF2B5EF4-FFF2-40B4-BE49-F238E27FC236}">
                      <a16:creationId xmlns:a16="http://schemas.microsoft.com/office/drawing/2014/main" id="{A7C126D3-194F-2144-9A7B-B2C97B53CA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Rectangle 864">
                  <a:extLst>
                    <a:ext uri="{FF2B5EF4-FFF2-40B4-BE49-F238E27FC236}">
                      <a16:creationId xmlns:a16="http://schemas.microsoft.com/office/drawing/2014/main" id="{19D1A778-F5C5-DE45-9C25-B711622BA8B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2" name="Freeform 865">
                  <a:extLst>
                    <a:ext uri="{FF2B5EF4-FFF2-40B4-BE49-F238E27FC236}">
                      <a16:creationId xmlns:a16="http://schemas.microsoft.com/office/drawing/2014/main" id="{644C871D-B884-BA46-B242-AEB8DB861E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Freeform 866">
                  <a:extLst>
                    <a:ext uri="{FF2B5EF4-FFF2-40B4-BE49-F238E27FC236}">
                      <a16:creationId xmlns:a16="http://schemas.microsoft.com/office/drawing/2014/main" id="{FD5D1969-28A3-8040-BE09-231D4AB2FA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087E07E8-A675-244D-978F-7D417C9F7B07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3" cy="1188719"/>
                <a:chOff x="1823226" y="3235632"/>
                <a:chExt cx="552654" cy="1188720"/>
              </a:xfrm>
              <a:grpFill/>
            </p:grpSpPr>
            <p:sp>
              <p:nvSpPr>
                <p:cNvPr id="77" name="Oval 878">
                  <a:extLst>
                    <a:ext uri="{FF2B5EF4-FFF2-40B4-BE49-F238E27FC236}">
                      <a16:creationId xmlns:a16="http://schemas.microsoft.com/office/drawing/2014/main" id="{6CA89B5C-B6C6-FB47-A40C-ADAD56B52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Rectangle 880">
                  <a:extLst>
                    <a:ext uri="{FF2B5EF4-FFF2-40B4-BE49-F238E27FC236}">
                      <a16:creationId xmlns:a16="http://schemas.microsoft.com/office/drawing/2014/main" id="{AD57CAED-8204-F845-944A-61CDCF7160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Oval 878">
                  <a:extLst>
                    <a:ext uri="{FF2B5EF4-FFF2-40B4-BE49-F238E27FC236}">
                      <a16:creationId xmlns:a16="http://schemas.microsoft.com/office/drawing/2014/main" id="{003040B8-63A9-2044-95B6-EC78E420CA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Line 881">
                  <a:extLst>
                    <a:ext uri="{FF2B5EF4-FFF2-40B4-BE49-F238E27FC236}">
                      <a16:creationId xmlns:a16="http://schemas.microsoft.com/office/drawing/2014/main" id="{5555CDDF-BE90-3C45-8BCA-F072CCE73E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Line 882">
                  <a:extLst>
                    <a:ext uri="{FF2B5EF4-FFF2-40B4-BE49-F238E27FC236}">
                      <a16:creationId xmlns:a16="http://schemas.microsoft.com/office/drawing/2014/main" id="{56DEE93D-710B-C54C-812F-4CBFC9DC7A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Rectangle 880">
                  <a:extLst>
                    <a:ext uri="{FF2B5EF4-FFF2-40B4-BE49-F238E27FC236}">
                      <a16:creationId xmlns:a16="http://schemas.microsoft.com/office/drawing/2014/main" id="{51DC476A-7C7D-F846-9E4A-485881B89B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Oval 878">
                  <a:extLst>
                    <a:ext uri="{FF2B5EF4-FFF2-40B4-BE49-F238E27FC236}">
                      <a16:creationId xmlns:a16="http://schemas.microsoft.com/office/drawing/2014/main" id="{1C88B38C-BFAD-CA44-B803-9C5D281685C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2">
                  <a:extLst>
                    <a:ext uri="{FF2B5EF4-FFF2-40B4-BE49-F238E27FC236}">
                      <a16:creationId xmlns:a16="http://schemas.microsoft.com/office/drawing/2014/main" id="{7870BCC5-D50B-7D42-B74E-157EDA758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2">
                  <a:extLst>
                    <a:ext uri="{FF2B5EF4-FFF2-40B4-BE49-F238E27FC236}">
                      <a16:creationId xmlns:a16="http://schemas.microsoft.com/office/drawing/2014/main" id="{A27C7198-327C-8E4E-B879-E50F5885F5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4">
                  <a:extLst>
                    <a:ext uri="{FF2B5EF4-FFF2-40B4-BE49-F238E27FC236}">
                      <a16:creationId xmlns:a16="http://schemas.microsoft.com/office/drawing/2014/main" id="{9A154FE8-4AAE-6448-8526-59C3CAFF7A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Oval 885">
                  <a:extLst>
                    <a:ext uri="{FF2B5EF4-FFF2-40B4-BE49-F238E27FC236}">
                      <a16:creationId xmlns:a16="http://schemas.microsoft.com/office/drawing/2014/main" id="{784F1A94-8851-A44E-AD20-C54806B2E1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Line 881">
                  <a:extLst>
                    <a:ext uri="{FF2B5EF4-FFF2-40B4-BE49-F238E27FC236}">
                      <a16:creationId xmlns:a16="http://schemas.microsoft.com/office/drawing/2014/main" id="{0AB27EE8-EEF9-F147-9145-8A2B29AB5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2">
                  <a:extLst>
                    <a:ext uri="{FF2B5EF4-FFF2-40B4-BE49-F238E27FC236}">
                      <a16:creationId xmlns:a16="http://schemas.microsoft.com/office/drawing/2014/main" id="{1F7D0F71-AFC9-7941-B3DF-F74B85DE0C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3A7CB6E-AD0C-CE48-989D-4F08369B3D16}"/>
                </a:ext>
              </a:extLst>
            </p:cNvPr>
            <p:cNvGrpSpPr/>
            <p:nvPr/>
          </p:nvGrpSpPr>
          <p:grpSpPr>
            <a:xfrm>
              <a:off x="4701118" y="6211034"/>
              <a:ext cx="484418" cy="334015"/>
              <a:chOff x="1012667" y="950932"/>
              <a:chExt cx="747560" cy="515455"/>
            </a:xfrm>
          </p:grpSpPr>
          <p:sp>
            <p:nvSpPr>
              <p:cNvPr id="66" name="Line 853">
                <a:extLst>
                  <a:ext uri="{FF2B5EF4-FFF2-40B4-BE49-F238E27FC236}">
                    <a16:creationId xmlns:a16="http://schemas.microsoft.com/office/drawing/2014/main" id="{11B06803-7E0F-F84D-851C-C41D74A42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7" y="1130288"/>
                <a:ext cx="600568" cy="71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7" name="Rectangle 876">
                <a:extLst>
                  <a:ext uri="{FF2B5EF4-FFF2-40B4-BE49-F238E27FC236}">
                    <a16:creationId xmlns:a16="http://schemas.microsoft.com/office/drawing/2014/main" id="{654E9DED-E12A-2D48-8DAC-7F7369C15B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7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3">
                <a:extLst>
                  <a:ext uri="{FF2B5EF4-FFF2-40B4-BE49-F238E27FC236}">
                    <a16:creationId xmlns:a16="http://schemas.microsoft.com/office/drawing/2014/main" id="{8EC1A394-2A2E-5543-8C08-886C01E4D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2" y="1137440"/>
                <a:ext cx="594304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9" name="Freeform 875">
                <a:extLst>
                  <a:ext uri="{FF2B5EF4-FFF2-40B4-BE49-F238E27FC236}">
                    <a16:creationId xmlns:a16="http://schemas.microsoft.com/office/drawing/2014/main" id="{2FF4F3AF-65C0-214C-9F4C-8C9AD46E1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80508A9-C1E9-3141-879E-013A91209A8A}"/>
              </a:ext>
            </a:extLst>
          </p:cNvPr>
          <p:cNvSpPr/>
          <p:nvPr/>
        </p:nvSpPr>
        <p:spPr>
          <a:xfrm>
            <a:off x="247136" y="4493558"/>
            <a:ext cx="38442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-3175">
              <a:buNone/>
              <a:tabLst>
                <a:tab pos="512763" algn="l"/>
              </a:tabLst>
            </a:pPr>
            <a:r>
              <a:rPr lang="en-US" sz="2000" i="1" dirty="0">
                <a:latin typeface="Times New Roman" charset="0"/>
                <a:sym typeface="Symbol" charset="0"/>
              </a:rPr>
              <a:t>s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0</a:t>
            </a:r>
            <a:r>
              <a:rPr lang="en-US" sz="2000" dirty="0">
                <a:latin typeface="Times New Roman" charset="0"/>
                <a:sym typeface="Symbol" charset="0"/>
              </a:rPr>
              <a:t> = {</a:t>
            </a:r>
            <a:r>
              <a:rPr lang="en-US" sz="2000" dirty="0">
                <a:latin typeface="Calibri"/>
              </a:rPr>
              <a:t>adjacent(d1,d2),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adjacent(d2,d1),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          adjacent(d1,d3),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adjacent(d3,d1),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          loc(c1,d1),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loc(r1,d2)</a:t>
            </a:r>
            <a:r>
              <a:rPr lang="en-US" sz="2000" dirty="0">
                <a:cs typeface="Times New Roman"/>
              </a:rPr>
              <a:t>}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30ECA-E471-6241-BF69-C70CBF394E27}"/>
              </a:ext>
            </a:extLst>
          </p:cNvPr>
          <p:cNvSpPr/>
          <p:nvPr/>
        </p:nvSpPr>
        <p:spPr>
          <a:xfrm>
            <a:off x="6134000" y="4515329"/>
            <a:ext cx="3539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081088" algn="l"/>
              </a:tabLst>
            </a:pPr>
            <a:r>
              <a:rPr lang="en-US" sz="2000" dirty="0" err="1">
                <a:latin typeface="Times New Roman" charset="0"/>
                <a:sym typeface="Symbol" charset="0"/>
              </a:rPr>
              <a:t>γ</a:t>
            </a:r>
            <a:r>
              <a:rPr lang="en-US" sz="2000" dirty="0">
                <a:latin typeface="Times New Roman" charset="0"/>
                <a:sym typeface="Symbol" charset="0"/>
              </a:rPr>
              <a:t>(</a:t>
            </a:r>
            <a:r>
              <a:rPr lang="en-US" sz="2000" i="1" dirty="0">
                <a:latin typeface="Times New Roman" charset="0"/>
                <a:sym typeface="Symbol" charset="0"/>
              </a:rPr>
              <a:t>s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0</a:t>
            </a:r>
            <a:r>
              <a:rPr lang="en-US" sz="2000" dirty="0">
                <a:latin typeface="Times New Roman" charset="0"/>
                <a:sym typeface="Symbol" charset="0"/>
              </a:rPr>
              <a:t>, </a:t>
            </a:r>
            <a:r>
              <a:rPr lang="en-US" sz="2000" i="1" dirty="0">
                <a:latin typeface="Times New Roman" charset="0"/>
                <a:sym typeface="Symbol" charset="0"/>
              </a:rPr>
              <a:t>a</a:t>
            </a:r>
            <a:r>
              <a:rPr lang="en-US" sz="2000" baseline="-25000" dirty="0">
                <a:latin typeface="Times New Roman" charset="0"/>
                <a:sym typeface="Symbol" charset="0"/>
              </a:rPr>
              <a:t>1</a:t>
            </a:r>
            <a:r>
              <a:rPr lang="en-US" sz="2000" dirty="0">
                <a:latin typeface="Times New Roman" charset="0"/>
                <a:sym typeface="Symbol" charset="0"/>
              </a:rPr>
              <a:t>) = {</a:t>
            </a:r>
            <a:r>
              <a:rPr lang="en-US" sz="2000" dirty="0">
                <a:latin typeface="Calibri"/>
              </a:rPr>
              <a:t>adjacent(d1,d2),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adjacent(d2,d1),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adjacent(d1,d3),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adjacent(d3,d1),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loc(c1,d1), </a:t>
            </a:r>
            <a:br>
              <a:rPr lang="en-US" sz="2000" dirty="0">
                <a:latin typeface="Calibri"/>
              </a:rPr>
            </a:br>
            <a:r>
              <a:rPr lang="en-US" sz="2000" dirty="0">
                <a:latin typeface="Calibri"/>
              </a:rPr>
              <a:t>	</a:t>
            </a:r>
            <a:r>
              <a:rPr lang="en-US" sz="2000" u="sng" dirty="0">
                <a:latin typeface="Calibri"/>
              </a:rPr>
              <a:t>loc(r1,d1)</a:t>
            </a:r>
            <a:r>
              <a:rPr lang="en-US" sz="2000" dirty="0">
                <a:cs typeface="Times New Roman"/>
              </a:rPr>
              <a:t>}</a:t>
            </a:r>
            <a:endParaRPr lang="en-US" sz="2000" dirty="0">
              <a:latin typeface="Times New Roman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A830F7-B3E8-4940-9915-5579F6519100}"/>
              </a:ext>
            </a:extLst>
          </p:cNvPr>
          <p:cNvGrpSpPr/>
          <p:nvPr/>
        </p:nvGrpSpPr>
        <p:grpSpPr>
          <a:xfrm>
            <a:off x="8544144" y="5308585"/>
            <a:ext cx="3018412" cy="1232639"/>
            <a:chOff x="8008765" y="5308585"/>
            <a:chExt cx="3018412" cy="1232639"/>
          </a:xfrm>
        </p:grpSpPr>
        <p:sp>
          <p:nvSpPr>
            <p:cNvPr id="142" name="Rectangle 891">
              <a:extLst>
                <a:ext uri="{FF2B5EF4-FFF2-40B4-BE49-F238E27FC236}">
                  <a16:creationId xmlns:a16="http://schemas.microsoft.com/office/drawing/2014/main" id="{97667F7D-C5A0-C444-A5E9-200936578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2339" y="5925855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3" name="Rectangle 891">
              <a:extLst>
                <a:ext uri="{FF2B5EF4-FFF2-40B4-BE49-F238E27FC236}">
                  <a16:creationId xmlns:a16="http://schemas.microsoft.com/office/drawing/2014/main" id="{52BFCB14-24BB-754D-950E-7EF97EEA2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7563" y="5983327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618F7507-58F1-8444-BFB9-9D1BA1635CBF}"/>
                </a:ext>
              </a:extLst>
            </p:cNvPr>
            <p:cNvGrpSpPr/>
            <p:nvPr/>
          </p:nvGrpSpPr>
          <p:grpSpPr>
            <a:xfrm>
              <a:off x="8404439" y="5308585"/>
              <a:ext cx="1654724" cy="815581"/>
              <a:chOff x="1026717" y="2271773"/>
              <a:chExt cx="2553587" cy="1258611"/>
            </a:xfrm>
          </p:grpSpPr>
          <p:sp>
            <p:nvSpPr>
              <p:cNvPr id="145" name="Line 853">
                <a:extLst>
                  <a:ext uri="{FF2B5EF4-FFF2-40B4-BE49-F238E27FC236}">
                    <a16:creationId xmlns:a16="http://schemas.microsoft.com/office/drawing/2014/main" id="{547B588C-2C96-C645-A8EC-1B2B8A026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BBF6E47-7C07-2242-AF97-0CA40D531959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Freeform 860">
                <a:extLst>
                  <a:ext uri="{FF2B5EF4-FFF2-40B4-BE49-F238E27FC236}">
                    <a16:creationId xmlns:a16="http://schemas.microsoft.com/office/drawing/2014/main" id="{C9515B95-B723-AB40-B39F-ADF2356F7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48" name="Freeform 860">
                <a:extLst>
                  <a:ext uri="{FF2B5EF4-FFF2-40B4-BE49-F238E27FC236}">
                    <a16:creationId xmlns:a16="http://schemas.microsoft.com/office/drawing/2014/main" id="{5D870B41-1614-124F-BD00-19483D283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7730112C-3097-D64B-AD85-553A1AA85A77}"/>
                </a:ext>
              </a:extLst>
            </p:cNvPr>
            <p:cNvCxnSpPr/>
            <p:nvPr/>
          </p:nvCxnSpPr>
          <p:spPr>
            <a:xfrm>
              <a:off x="9684948" y="6066747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Freeform 860">
              <a:extLst>
                <a:ext uri="{FF2B5EF4-FFF2-40B4-BE49-F238E27FC236}">
                  <a16:creationId xmlns:a16="http://schemas.microsoft.com/office/drawing/2014/main" id="{F353F4C5-3D50-5F46-9B68-0E17DB69A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4464" y="6105836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1" name="Freeform 860">
              <a:extLst>
                <a:ext uri="{FF2B5EF4-FFF2-40B4-BE49-F238E27FC236}">
                  <a16:creationId xmlns:a16="http://schemas.microsoft.com/office/drawing/2014/main" id="{045D0B9C-BE21-BD48-A1E7-3AC3585D1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0892" y="6066876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2" name="Line 853">
              <a:extLst>
                <a:ext uri="{FF2B5EF4-FFF2-40B4-BE49-F238E27FC236}">
                  <a16:creationId xmlns:a16="http://schemas.microsoft.com/office/drawing/2014/main" id="{00FE3091-A190-B445-8460-ECDBCBD5F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38457" y="6537298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53" name="Line 853">
              <a:extLst>
                <a:ext uri="{FF2B5EF4-FFF2-40B4-BE49-F238E27FC236}">
                  <a16:creationId xmlns:a16="http://schemas.microsoft.com/office/drawing/2014/main" id="{5951DA2A-0460-4243-90D6-AE74074CA6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08765" y="6533372"/>
              <a:ext cx="1188720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54" name="Line 853">
              <a:extLst>
                <a:ext uri="{FF2B5EF4-FFF2-40B4-BE49-F238E27FC236}">
                  <a16:creationId xmlns:a16="http://schemas.microsoft.com/office/drawing/2014/main" id="{BE18E1E1-299F-834A-A73C-CBF9A785FF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65566" y="5707706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FEAE9616-1387-3E4E-B144-3904F298AB4B}"/>
                </a:ext>
              </a:extLst>
            </p:cNvPr>
            <p:cNvGrpSpPr/>
            <p:nvPr/>
          </p:nvGrpSpPr>
          <p:grpSpPr>
            <a:xfrm>
              <a:off x="8491142" y="5324994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56" name="Oval 859">
                <a:extLst>
                  <a:ext uri="{FF2B5EF4-FFF2-40B4-BE49-F238E27FC236}">
                    <a16:creationId xmlns:a16="http://schemas.microsoft.com/office/drawing/2014/main" id="{2F2348D3-F5F1-7B4E-8574-9FC676BDC8C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7" name="Oval 861">
                <a:extLst>
                  <a:ext uri="{FF2B5EF4-FFF2-40B4-BE49-F238E27FC236}">
                    <a16:creationId xmlns:a16="http://schemas.microsoft.com/office/drawing/2014/main" id="{E83F0A7D-2CD3-9242-88FB-047F11BC28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8" name="Oval 862">
                <a:extLst>
                  <a:ext uri="{FF2B5EF4-FFF2-40B4-BE49-F238E27FC236}">
                    <a16:creationId xmlns:a16="http://schemas.microsoft.com/office/drawing/2014/main" id="{A22E2890-B463-DF46-95BD-A73BBFC4C01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59" name="Oval 863">
                <a:extLst>
                  <a:ext uri="{FF2B5EF4-FFF2-40B4-BE49-F238E27FC236}">
                    <a16:creationId xmlns:a16="http://schemas.microsoft.com/office/drawing/2014/main" id="{0B9B132A-CB93-2E40-97FA-429519748A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60" name="Oval 863">
                <a:extLst>
                  <a:ext uri="{FF2B5EF4-FFF2-40B4-BE49-F238E27FC236}">
                    <a16:creationId xmlns:a16="http://schemas.microsoft.com/office/drawing/2014/main" id="{E96D0295-AD5F-AC49-976E-4C4EDBCB1B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781B540F-2EEE-3742-BD95-213B8F6165CD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76" name="Freeform 860">
                  <a:extLst>
                    <a:ext uri="{FF2B5EF4-FFF2-40B4-BE49-F238E27FC236}">
                      <a16:creationId xmlns:a16="http://schemas.microsoft.com/office/drawing/2014/main" id="{EB911EFE-7007-8044-8DEE-2C3056D945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Rectangle 864">
                  <a:extLst>
                    <a:ext uri="{FF2B5EF4-FFF2-40B4-BE49-F238E27FC236}">
                      <a16:creationId xmlns:a16="http://schemas.microsoft.com/office/drawing/2014/main" id="{66CF179D-2723-FA4D-A79E-1B49D6CB463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78" name="Freeform 865">
                  <a:extLst>
                    <a:ext uri="{FF2B5EF4-FFF2-40B4-BE49-F238E27FC236}">
                      <a16:creationId xmlns:a16="http://schemas.microsoft.com/office/drawing/2014/main" id="{C1CB12DF-996C-9043-BA16-FAE7DEF0A1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Freeform 866">
                  <a:extLst>
                    <a:ext uri="{FF2B5EF4-FFF2-40B4-BE49-F238E27FC236}">
                      <a16:creationId xmlns:a16="http://schemas.microsoft.com/office/drawing/2014/main" id="{C1307BC3-4A34-D54A-94E7-C70F6F7CDA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90D4DE78-BC86-4446-8371-527332FC5F98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63" name="Oval 878">
                  <a:extLst>
                    <a:ext uri="{FF2B5EF4-FFF2-40B4-BE49-F238E27FC236}">
                      <a16:creationId xmlns:a16="http://schemas.microsoft.com/office/drawing/2014/main" id="{236E0A2A-F3B2-C74D-AFD1-F3A986B6F4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4" name="Rectangle 880">
                  <a:extLst>
                    <a:ext uri="{FF2B5EF4-FFF2-40B4-BE49-F238E27FC236}">
                      <a16:creationId xmlns:a16="http://schemas.microsoft.com/office/drawing/2014/main" id="{19DBAD8C-947B-2546-AC95-D6B2BC902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5" name="Oval 878">
                  <a:extLst>
                    <a:ext uri="{FF2B5EF4-FFF2-40B4-BE49-F238E27FC236}">
                      <a16:creationId xmlns:a16="http://schemas.microsoft.com/office/drawing/2014/main" id="{85B1B842-B211-2C49-9D83-1F8888A763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6" name="Line 881">
                  <a:extLst>
                    <a:ext uri="{FF2B5EF4-FFF2-40B4-BE49-F238E27FC236}">
                      <a16:creationId xmlns:a16="http://schemas.microsoft.com/office/drawing/2014/main" id="{06FA7BA4-4776-824D-B885-538DFE7675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7" name="Line 882">
                  <a:extLst>
                    <a:ext uri="{FF2B5EF4-FFF2-40B4-BE49-F238E27FC236}">
                      <a16:creationId xmlns:a16="http://schemas.microsoft.com/office/drawing/2014/main" id="{E62EA8FD-AD2F-9F40-81D0-B22CB5B452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8" name="Rectangle 880">
                  <a:extLst>
                    <a:ext uri="{FF2B5EF4-FFF2-40B4-BE49-F238E27FC236}">
                      <a16:creationId xmlns:a16="http://schemas.microsoft.com/office/drawing/2014/main" id="{CE2455A9-AAC0-FC4A-A6EB-98F565C49A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Oval 878">
                  <a:extLst>
                    <a:ext uri="{FF2B5EF4-FFF2-40B4-BE49-F238E27FC236}">
                      <a16:creationId xmlns:a16="http://schemas.microsoft.com/office/drawing/2014/main" id="{5F2A6A2E-16D0-D345-B1E9-A88924A734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Line 882">
                  <a:extLst>
                    <a:ext uri="{FF2B5EF4-FFF2-40B4-BE49-F238E27FC236}">
                      <a16:creationId xmlns:a16="http://schemas.microsoft.com/office/drawing/2014/main" id="{26DFE9C9-CEEA-4F43-A566-7B0162E358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Line 882">
                  <a:extLst>
                    <a:ext uri="{FF2B5EF4-FFF2-40B4-BE49-F238E27FC236}">
                      <a16:creationId xmlns:a16="http://schemas.microsoft.com/office/drawing/2014/main" id="{B96840DC-04BF-3E4D-A323-2F0FD63BED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Line 884">
                  <a:extLst>
                    <a:ext uri="{FF2B5EF4-FFF2-40B4-BE49-F238E27FC236}">
                      <a16:creationId xmlns:a16="http://schemas.microsoft.com/office/drawing/2014/main" id="{1E4DA081-752D-CB4A-8E0E-584FBFC115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Oval 885">
                  <a:extLst>
                    <a:ext uri="{FF2B5EF4-FFF2-40B4-BE49-F238E27FC236}">
                      <a16:creationId xmlns:a16="http://schemas.microsoft.com/office/drawing/2014/main" id="{39A5E925-FABB-A143-8AE8-D216CE1B3A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Line 881">
                  <a:extLst>
                    <a:ext uri="{FF2B5EF4-FFF2-40B4-BE49-F238E27FC236}">
                      <a16:creationId xmlns:a16="http://schemas.microsoft.com/office/drawing/2014/main" id="{6ED2B012-A007-C64D-8977-E7D1DEC337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Line 882">
                  <a:extLst>
                    <a:ext uri="{FF2B5EF4-FFF2-40B4-BE49-F238E27FC236}">
                      <a16:creationId xmlns:a16="http://schemas.microsoft.com/office/drawing/2014/main" id="{6DEE661C-20AE-E74D-9852-E2869110A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A8DBA963-6F9F-544B-9F98-BD603C37E580}"/>
                </a:ext>
              </a:extLst>
            </p:cNvPr>
            <p:cNvGrpSpPr/>
            <p:nvPr/>
          </p:nvGrpSpPr>
          <p:grpSpPr>
            <a:xfrm>
              <a:off x="8078247" y="6156703"/>
              <a:ext cx="484418" cy="334015"/>
              <a:chOff x="1012668" y="950932"/>
              <a:chExt cx="747559" cy="515455"/>
            </a:xfrm>
          </p:grpSpPr>
          <p:sp>
            <p:nvSpPr>
              <p:cNvPr id="181" name="Line 853">
                <a:extLst>
                  <a:ext uri="{FF2B5EF4-FFF2-40B4-BE49-F238E27FC236}">
                    <a16:creationId xmlns:a16="http://schemas.microsoft.com/office/drawing/2014/main" id="{28802BAE-CBD0-8442-B9E8-46988E07E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82" name="Rectangle 876">
                <a:extLst>
                  <a:ext uri="{FF2B5EF4-FFF2-40B4-BE49-F238E27FC236}">
                    <a16:creationId xmlns:a16="http://schemas.microsoft.com/office/drawing/2014/main" id="{5B6090D9-7B16-9A40-ADD8-5987F97EE8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83" name="Rectangle 873">
                <a:extLst>
                  <a:ext uri="{FF2B5EF4-FFF2-40B4-BE49-F238E27FC236}">
                    <a16:creationId xmlns:a16="http://schemas.microsoft.com/office/drawing/2014/main" id="{0A88DE47-E79C-9248-9E1E-77ABB4D5E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84" name="Freeform 875">
                <a:extLst>
                  <a:ext uri="{FF2B5EF4-FFF2-40B4-BE49-F238E27FC236}">
                    <a16:creationId xmlns:a16="http://schemas.microsoft.com/office/drawing/2014/main" id="{03915F7C-3279-D643-974A-DF705EEDC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A92E6E-54AD-484B-9C9D-F2633937B016}"/>
              </a:ext>
            </a:extLst>
          </p:cNvPr>
          <p:cNvGrpSpPr/>
          <p:nvPr/>
        </p:nvGrpSpPr>
        <p:grpSpPr>
          <a:xfrm>
            <a:off x="8728054" y="3851824"/>
            <a:ext cx="1189240" cy="437147"/>
            <a:chOff x="8695396" y="3742964"/>
            <a:chExt cx="1189240" cy="547402"/>
          </a:xfrm>
        </p:grpSpPr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14DB1278-413D-5542-BE68-C2D53B743763}"/>
                </a:ext>
              </a:extLst>
            </p:cNvPr>
            <p:cNvCxnSpPr>
              <a:cxnSpLocks/>
              <a:stCxn id="187" idx="1"/>
            </p:cNvCxnSpPr>
            <p:nvPr/>
          </p:nvCxnSpPr>
          <p:spPr>
            <a:xfrm flipH="1" flipV="1">
              <a:off x="8695396" y="3742964"/>
              <a:ext cx="1189240" cy="547402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FED3DB87-187F-B64D-B687-F6D77CDCA54F}"/>
                </a:ext>
              </a:extLst>
            </p:cNvPr>
            <p:cNvCxnSpPr>
              <a:cxnSpLocks/>
              <a:stCxn id="187" idx="1"/>
            </p:cNvCxnSpPr>
            <p:nvPr/>
          </p:nvCxnSpPr>
          <p:spPr>
            <a:xfrm flipH="1" flipV="1">
              <a:off x="9585952" y="3750456"/>
              <a:ext cx="298684" cy="539910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6842230C-0231-074C-938F-8A30CB5BD6BE}"/>
              </a:ext>
            </a:extLst>
          </p:cNvPr>
          <p:cNvSpPr txBox="1"/>
          <p:nvPr/>
        </p:nvSpPr>
        <p:spPr>
          <a:xfrm>
            <a:off x="9884636" y="4105700"/>
            <a:ext cx="108472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11861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</a:rPr>
              <a:t>meaning?</a:t>
            </a:r>
          </a:p>
        </p:txBody>
      </p:sp>
    </p:spTree>
    <p:extLst>
      <p:ext uri="{BB962C8B-B14F-4D97-AF65-F5344CB8AC3E}">
        <p14:creationId xmlns:p14="http://schemas.microsoft.com/office/powerpoint/2010/main" val="219239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95903"/>
            <a:ext cx="8839200" cy="601925"/>
          </a:xfrm>
        </p:spPr>
        <p:txBody>
          <a:bodyPr/>
          <a:lstStyle/>
          <a:p>
            <a:pPr eaLnBrk="1" hangingPunct="1"/>
            <a:r>
              <a:rPr lang="en-US" dirty="0"/>
              <a:t>Discussion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1106904" y="2709922"/>
            <a:ext cx="7842987" cy="397428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Equivalent expressive power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Each can be converted to the other in linear time and space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Classical representation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More natural for logicians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Don’t require single-valued functions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State variables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More natural for engineers and computer programmers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When changing a value, don’t have to explicitly delete the old one</a:t>
            </a:r>
            <a:br>
              <a:rPr lang="en-US" baseline="-25000" dirty="0">
                <a:latin typeface="Times New Roman" charset="0"/>
              </a:rPr>
            </a:br>
            <a:endParaRPr lang="en-US" baseline="-25000" dirty="0"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Historically, classical representation has been more widely used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That’s starting to change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Times New Roman" charset="0"/>
            </a:endParaRPr>
          </a:p>
        </p:txBody>
      </p:sp>
      <p:sp>
        <p:nvSpPr>
          <p:cNvPr id="4" name="AutoShape 25"/>
          <p:cNvSpPr>
            <a:spLocks noChangeArrowheads="1"/>
          </p:cNvSpPr>
          <p:nvPr/>
        </p:nvSpPr>
        <p:spPr bwMode="auto">
          <a:xfrm>
            <a:off x="2302513" y="1596308"/>
            <a:ext cx="1820195" cy="85129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State-variable</a:t>
            </a:r>
          </a:p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rep.</a:t>
            </a:r>
          </a:p>
        </p:txBody>
      </p:sp>
      <p:sp>
        <p:nvSpPr>
          <p:cNvPr id="5" name="AutoShape 26"/>
          <p:cNvSpPr>
            <a:spLocks noChangeArrowheads="1"/>
          </p:cNvSpPr>
          <p:nvPr/>
        </p:nvSpPr>
        <p:spPr bwMode="auto">
          <a:xfrm>
            <a:off x="8308758" y="1584481"/>
            <a:ext cx="1282274" cy="85129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Classical</a:t>
            </a:r>
          </a:p>
          <a:p>
            <a:pPr algn="ctr"/>
            <a:r>
              <a:rPr lang="en-US" sz="2200" dirty="0">
                <a:latin typeface="Times New Roman" charset="0"/>
                <a:ea typeface="Calibri"/>
                <a:cs typeface="Calibri"/>
              </a:rPr>
              <a:t>rep.</a:t>
            </a:r>
          </a:p>
        </p:txBody>
      </p:sp>
      <p:cxnSp>
        <p:nvCxnSpPr>
          <p:cNvPr id="6" name="AutoShape 31"/>
          <p:cNvCxnSpPr>
            <a:cxnSpLocks noChangeShapeType="1"/>
            <a:stCxn id="5" idx="1"/>
            <a:endCxn id="4" idx="3"/>
          </p:cNvCxnSpPr>
          <p:nvPr/>
        </p:nvCxnSpPr>
        <p:spPr bwMode="auto">
          <a:xfrm rot="10800000" flipV="1">
            <a:off x="4122708" y="2010129"/>
            <a:ext cx="4186050" cy="11827"/>
          </a:xfrm>
          <a:prstGeom prst="curvedConnector3">
            <a:avLst>
              <a:gd name="adj1" fmla="val 50000"/>
            </a:avLst>
          </a:prstGeom>
          <a:noFill/>
          <a:ln w="190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" name="AutoShape 32"/>
          <p:cNvCxnSpPr>
            <a:cxnSpLocks noChangeShapeType="1"/>
            <a:stCxn id="4" idx="0"/>
            <a:endCxn id="5" idx="0"/>
          </p:cNvCxnSpPr>
          <p:nvPr/>
        </p:nvCxnSpPr>
        <p:spPr bwMode="auto">
          <a:xfrm rot="5400000" flipH="1" flipV="1">
            <a:off x="6075340" y="-1278247"/>
            <a:ext cx="11827" cy="5737284"/>
          </a:xfrm>
          <a:prstGeom prst="curvedConnector3">
            <a:avLst>
              <a:gd name="adj1" fmla="val 2032865"/>
            </a:avLst>
          </a:prstGeom>
          <a:noFill/>
          <a:ln w="1905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Text Box 33"/>
          <p:cNvSpPr txBox="1">
            <a:spLocks noChangeArrowheads="1"/>
          </p:cNvSpPr>
          <p:nvPr/>
        </p:nvSpPr>
        <p:spPr bwMode="auto">
          <a:xfrm>
            <a:off x="4588528" y="2099835"/>
            <a:ext cx="32544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1" dirty="0" err="1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i="1" baseline="-25000" dirty="0" err="1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)=1  ⇐  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</a:t>
            </a: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3832001" y="923544"/>
            <a:ext cx="4767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i="1" dirty="0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–1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)=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 ⇒</a:t>
            </a:r>
            <a:r>
              <a:rPr lang="en-US" sz="2000" dirty="0">
                <a:latin typeface="Times New Roman" panose="02020603050405020304" pitchFamily="18" charset="0"/>
                <a:ea typeface="Calibri"/>
                <a:cs typeface="Times New Roman"/>
              </a:rPr>
              <a:t>  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–1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n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651E6E-9ABF-B543-8C19-BDA3396C6349}"/>
              </a:ext>
            </a:extLst>
          </p:cNvPr>
          <p:cNvCxnSpPr>
            <a:cxnSpLocks/>
          </p:cNvCxnSpPr>
          <p:nvPr/>
        </p:nvCxnSpPr>
        <p:spPr>
          <a:xfrm flipH="1" flipV="1">
            <a:off x="5874327" y="2535382"/>
            <a:ext cx="2725137" cy="786762"/>
          </a:xfrm>
          <a:prstGeom prst="straightConnector1">
            <a:avLst/>
          </a:prstGeom>
          <a:ln w="19050">
            <a:solidFill>
              <a:schemeClr val="accent5">
                <a:lumMod val="25000"/>
              </a:schemeClr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14B3D6B-90DB-444A-968D-3EC9CCEE98B7}"/>
              </a:ext>
            </a:extLst>
          </p:cNvPr>
          <p:cNvSpPr txBox="1"/>
          <p:nvPr/>
        </p:nvSpPr>
        <p:spPr>
          <a:xfrm>
            <a:off x="8544046" y="2864944"/>
            <a:ext cx="3031330" cy="1682512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b="1" dirty="0">
                <a:latin typeface="Times New Roman" panose="02020603050405020304" pitchFamily="18" charset="0"/>
              </a:rPr>
              <a:t>Poll</a:t>
            </a:r>
            <a:r>
              <a:rPr lang="en-US" sz="2000" dirty="0">
                <a:latin typeface="Times New Roman" panose="02020603050405020304" pitchFamily="18" charset="0"/>
              </a:rPr>
              <a:t>: Could we instead use </a:t>
            </a:r>
            <a:r>
              <a:rPr lang="en-US" sz="2000" i="1" dirty="0" err="1">
                <a:latin typeface="Times New Roman"/>
                <a:ea typeface="Calibri"/>
                <a:cs typeface="Times New Roman"/>
              </a:rPr>
              <a:t>x</a:t>
            </a:r>
            <a:r>
              <a:rPr lang="en-US" sz="2000" baseline="-25000" dirty="0" err="1">
                <a:latin typeface="Times New Roman"/>
                <a:ea typeface="Calibri"/>
                <a:cs typeface="Times New Roman"/>
              </a:rPr>
              <a:t>P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(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,…,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</a:t>
            </a:r>
            <a:r>
              <a:rPr lang="en-US" sz="2000" baseline="-25000" dirty="0">
                <a:latin typeface="Times New Roman"/>
                <a:ea typeface="Calibri"/>
                <a:cs typeface="Times New Roman"/>
              </a:rPr>
              <a:t>–1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)=</a:t>
            </a:r>
            <a:r>
              <a:rPr lang="en-US" sz="2000" i="1" dirty="0">
                <a:latin typeface="Times New Roman"/>
                <a:ea typeface="Calibri"/>
                <a:cs typeface="Times New Roman"/>
              </a:rPr>
              <a:t>b</a:t>
            </a:r>
            <a:r>
              <a:rPr lang="en-US" sz="2000" i="1" baseline="-25000" dirty="0">
                <a:latin typeface="Times New Roman"/>
                <a:ea typeface="Calibri"/>
                <a:cs typeface="Times New Roman"/>
              </a:rPr>
              <a:t>k 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?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br>
              <a:rPr lang="en-US" sz="2000" baseline="-25000" dirty="0">
                <a:latin typeface="Times New Roman" panose="02020603050405020304" pitchFamily="18" charset="0"/>
              </a:rPr>
            </a:br>
            <a:endParaRPr lang="en-US" sz="2000" baseline="-25000" dirty="0"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 A:  </a:t>
            </a:r>
            <a:r>
              <a:rPr lang="en-US" sz="2000" dirty="0">
                <a:latin typeface="Calibri" panose="020F0502020204030204" pitchFamily="34" charset="0"/>
              </a:rPr>
              <a:t>yes</a:t>
            </a:r>
            <a:r>
              <a:rPr lang="en-US" sz="2000" dirty="0">
                <a:latin typeface="Times New Roman" panose="02020603050405020304" pitchFamily="18" charset="0"/>
              </a:rPr>
              <a:t>	  B:  </a:t>
            </a:r>
            <a:r>
              <a:rPr lang="en-US" sz="2000" dirty="0">
                <a:latin typeface="Calibri" panose="020F0502020204030204" pitchFamily="34" charset="0"/>
              </a:rPr>
              <a:t>no</a:t>
            </a:r>
          </a:p>
          <a:p>
            <a:pPr>
              <a:spcBef>
                <a:spcPts val="600"/>
              </a:spcBef>
              <a:tabLst>
                <a:tab pos="958850" algn="l"/>
                <a:tab pos="1876425" algn="l"/>
                <a:tab pos="2957513" algn="l"/>
              </a:tabLst>
            </a:pPr>
            <a:r>
              <a:rPr lang="en-US" sz="2000" dirty="0">
                <a:latin typeface="Times New Roman" panose="02020603050405020304" pitchFamily="18" charset="0"/>
              </a:rPr>
              <a:t>  C:  </a:t>
            </a:r>
            <a:r>
              <a:rPr lang="en-US" sz="2000" dirty="0">
                <a:latin typeface="Calibri" panose="020F0502020204030204" pitchFamily="34" charset="0"/>
              </a:rPr>
              <a:t>unsure</a:t>
            </a:r>
          </a:p>
        </p:txBody>
      </p:sp>
    </p:spTree>
    <p:extLst>
      <p:ext uri="{BB962C8B-B14F-4D97-AF65-F5344CB8AC3E}">
        <p14:creationId xmlns:p14="http://schemas.microsoft.com/office/powerpoint/2010/main" val="1361007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A3CF-C4C8-414C-8E89-F0AB1176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BBA29-30B5-5141-84B5-6697DDF3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988" y="1152525"/>
            <a:ext cx="4934140" cy="5283200"/>
          </a:xfrm>
        </p:spPr>
        <p:txBody>
          <a:bodyPr/>
          <a:lstStyle/>
          <a:p>
            <a:r>
              <a:rPr lang="en-US" dirty="0"/>
              <a:t>Language for defining planning domains and problems</a:t>
            </a:r>
          </a:p>
          <a:p>
            <a:r>
              <a:rPr lang="en-US" dirty="0"/>
              <a:t>Original version of PDDL ≈ 1996</a:t>
            </a:r>
          </a:p>
          <a:p>
            <a:pPr lvl="1"/>
            <a:r>
              <a:rPr lang="en-US" dirty="0"/>
              <a:t>Just classical planning</a:t>
            </a:r>
          </a:p>
          <a:p>
            <a:r>
              <a:rPr lang="en-US" dirty="0"/>
              <a:t>Multiple revisions and extensions</a:t>
            </a:r>
          </a:p>
          <a:p>
            <a:pPr lvl="1"/>
            <a:r>
              <a:rPr lang="en-US" dirty="0"/>
              <a:t>Different subsets accommodate different kinds of planning</a:t>
            </a:r>
          </a:p>
          <a:p>
            <a:endParaRPr lang="en-US" dirty="0"/>
          </a:p>
          <a:p>
            <a:r>
              <a:rPr lang="en-US" dirty="0"/>
              <a:t>We’ll discuss the classical-planning subset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Chapter 2 of the PDDL book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E7F1F-2D54-6549-9722-8D6B1E8C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29288" y="1209675"/>
            <a:ext cx="3996749" cy="493453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283C10E-1FD7-004F-8345-0F10BED8CC53}"/>
              </a:ext>
            </a:extLst>
          </p:cNvPr>
          <p:cNvCxnSpPr>
            <a:cxnSpLocks/>
          </p:cNvCxnSpPr>
          <p:nvPr/>
        </p:nvCxnSpPr>
        <p:spPr>
          <a:xfrm flipV="1">
            <a:off x="4896196" y="4259484"/>
            <a:ext cx="2060189" cy="545273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08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A3CF-C4C8-414C-8E89-F0AB1176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1601"/>
            <a:ext cx="4252913" cy="722995"/>
          </a:xfrm>
        </p:spPr>
        <p:txBody>
          <a:bodyPr/>
          <a:lstStyle/>
          <a:p>
            <a:r>
              <a:rPr lang="en-US" dirty="0"/>
              <a:t>Example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BBA29-30B5-5141-84B5-6697DDF3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370" y="966947"/>
            <a:ext cx="4991528" cy="3975098"/>
          </a:xfrm>
        </p:spPr>
        <p:txBody>
          <a:bodyPr/>
          <a:lstStyle/>
          <a:p>
            <a:pPr marL="282575" indent="-285750">
              <a:tabLst>
                <a:tab pos="227013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Classical representation:</a:t>
            </a:r>
            <a:br>
              <a:rPr lang="en-US" sz="1800" dirty="0">
                <a:latin typeface="Times New Roman" panose="02020603050405020304" pitchFamily="18" charset="0"/>
              </a:rPr>
            </a:br>
            <a:endParaRPr lang="en-US" sz="1800" baseline="-25000" dirty="0">
              <a:latin typeface="Times New Roman" panose="02020603050405020304" pitchFamily="18" charset="0"/>
            </a:endParaRPr>
          </a:p>
          <a:p>
            <a:pPr marL="352425" lvl="1" indent="0">
              <a:buNone/>
              <a:tabLst>
                <a:tab pos="227013" algn="l"/>
                <a:tab pos="676275" algn="l"/>
              </a:tabLst>
            </a:pPr>
            <a:r>
              <a:rPr lang="en-US" sz="1800" dirty="0">
                <a:latin typeface="Calibri"/>
              </a:rPr>
              <a:t>move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r,l,m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	</a:t>
            </a:r>
            <a:r>
              <a:rPr lang="en-US" sz="1800" dirty="0" err="1"/>
              <a:t>Precond</a:t>
            </a:r>
            <a:r>
              <a:rPr lang="en-US" sz="1800" dirty="0"/>
              <a:t>: 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>
                <a:latin typeface="Calibri" panose="020F0502020204030204" pitchFamily="34" charset="0"/>
              </a:rPr>
              <a:t>adjacent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</a:rPr>
              <a:t>l,m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	</a:t>
            </a:r>
            <a:r>
              <a:rPr lang="en-US" sz="1800" dirty="0"/>
              <a:t>Effects:  </a:t>
            </a:r>
            <a:r>
              <a:rPr lang="en-US" sz="1800" dirty="0">
                <a:latin typeface="Calibri" panose="020F0502020204030204" pitchFamily="34" charset="0"/>
              </a:rPr>
              <a:t>¬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r,m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r>
              <a:rPr lang="en-US" sz="1800" dirty="0">
                <a:latin typeface="Calibri"/>
              </a:rPr>
              <a:t> </a:t>
            </a:r>
            <a:br>
              <a:rPr lang="en-US" sz="1800" baseline="-25000" dirty="0">
                <a:latin typeface="Calibri"/>
              </a:rPr>
            </a:br>
            <a:endParaRPr lang="en-US" sz="1800" baseline="-25000" dirty="0">
              <a:latin typeface="Calibri"/>
            </a:endParaRPr>
          </a:p>
          <a:p>
            <a:pPr marL="352425" lvl="1" indent="0">
              <a:buNone/>
              <a:tabLst>
                <a:tab pos="227013" algn="l"/>
                <a:tab pos="676275" algn="l"/>
              </a:tabLst>
            </a:pPr>
            <a:r>
              <a:rPr lang="en-US" sz="1800" dirty="0">
                <a:latin typeface="Calibri"/>
              </a:rPr>
              <a:t>take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r,l,c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	</a:t>
            </a:r>
            <a:r>
              <a:rPr lang="en-US" sz="1800" dirty="0" err="1"/>
              <a:t>Precond</a:t>
            </a:r>
            <a:r>
              <a:rPr lang="en-US" sz="1800" dirty="0"/>
              <a:t>: 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c,l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>
                <a:latin typeface="Calibri"/>
              </a:rPr>
              <a:t>¬loaded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	</a:t>
            </a:r>
            <a:r>
              <a:rPr lang="en-US" sz="1800" dirty="0"/>
              <a:t>Effects: 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c,r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>
                <a:latin typeface="Calibri"/>
              </a:rPr>
              <a:t>¬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c,l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>
                <a:latin typeface="Calibri"/>
              </a:rPr>
              <a:t>loaded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br>
              <a:rPr lang="en-US" sz="1800" dirty="0">
                <a:latin typeface="Calibri"/>
              </a:rPr>
            </a:br>
            <a:endParaRPr lang="en-US" sz="1800" i="1" baseline="30000" dirty="0"/>
          </a:p>
          <a:p>
            <a:pPr marL="352425" lvl="1" indent="0">
              <a:buNone/>
              <a:tabLst>
                <a:tab pos="227013" algn="l"/>
                <a:tab pos="676275" algn="l"/>
              </a:tabLst>
            </a:pPr>
            <a:r>
              <a:rPr lang="en-US" sz="1800" dirty="0">
                <a:latin typeface="Calibri"/>
              </a:rPr>
              <a:t>put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r,l,c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	</a:t>
            </a:r>
            <a:r>
              <a:rPr lang="en-US" sz="1800" dirty="0" err="1"/>
              <a:t>Precond</a:t>
            </a:r>
            <a:r>
              <a:rPr lang="en-US" sz="1800" dirty="0"/>
              <a:t>: 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r,l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c,r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	</a:t>
            </a:r>
            <a:r>
              <a:rPr lang="en-US" sz="1800" dirty="0"/>
              <a:t>Effects:  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c,l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>
                <a:latin typeface="Calibri"/>
              </a:rPr>
              <a:t>¬</a:t>
            </a:r>
            <a:r>
              <a:rPr lang="en-US" sz="1800" dirty="0" err="1">
                <a:latin typeface="Calibri"/>
              </a:rPr>
              <a:t>loc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 err="1">
                <a:latin typeface="Times New Roman" panose="02020603050405020304" pitchFamily="18" charset="0"/>
                <a:cs typeface="Times New Roman"/>
              </a:rPr>
              <a:t>c,r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r>
              <a:rPr lang="en-US" sz="1800" dirty="0">
                <a:latin typeface="Calibri"/>
              </a:rPr>
              <a:t>¬loaded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  <a:cs typeface="Times New Roman"/>
              </a:rPr>
              <a:t>r</a:t>
            </a:r>
            <a:r>
              <a:rPr lang="en-US" sz="1800" dirty="0">
                <a:latin typeface="Times New Roman" panose="02020603050405020304" pitchFamily="18" charset="0"/>
              </a:rPr>
              <a:t>)</a:t>
            </a:r>
            <a:endParaRPr lang="en-US" sz="1800" i="1" baseline="30000" dirty="0"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A6A80-D10B-CF4B-9D3D-25AD1EA75319}"/>
              </a:ext>
            </a:extLst>
          </p:cNvPr>
          <p:cNvSpPr/>
          <p:nvPr/>
        </p:nvSpPr>
        <p:spPr>
          <a:xfrm>
            <a:off x="6066137" y="478439"/>
            <a:ext cx="560109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(domain example-domain-1)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(requirements :negative-preconditions)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(:action   move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:parameters (?r ?l ?m)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:precondition (and (loc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  (adjacent ?l ?m))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:effect (and (not (loc ?r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(loc ?r ?m)))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(:action take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:parameters (?r ?l ?c)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:precondition (and (loc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  (loc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  (not (loaded ?r)))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:effect (and (not (loc ?c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(loc ?c ?r)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		   (loaded ?r)))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(:action put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:parameters (?r ?l ?c)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:precondition (and (loc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(loc ?c ?r))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:effect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?r))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(not (loaded ?r)))))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58B98E-B4C2-9543-A3D5-CDD66DF0BBB4}"/>
              </a:ext>
            </a:extLst>
          </p:cNvPr>
          <p:cNvGrpSpPr/>
          <p:nvPr/>
        </p:nvGrpSpPr>
        <p:grpSpPr>
          <a:xfrm>
            <a:off x="1816399" y="5168263"/>
            <a:ext cx="3634162" cy="1232644"/>
            <a:chOff x="4699686" y="4960947"/>
            <a:chExt cx="3634162" cy="1232644"/>
          </a:xfrm>
        </p:grpSpPr>
        <p:sp>
          <p:nvSpPr>
            <p:cNvPr id="50" name="Rectangle 891">
              <a:extLst>
                <a:ext uri="{FF2B5EF4-FFF2-40B4-BE49-F238E27FC236}">
                  <a16:creationId xmlns:a16="http://schemas.microsoft.com/office/drawing/2014/main" id="{E03FFE16-3877-2B43-A6E0-704FA4F59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1" name="Rectangle 891">
              <a:extLst>
                <a:ext uri="{FF2B5EF4-FFF2-40B4-BE49-F238E27FC236}">
                  <a16:creationId xmlns:a16="http://schemas.microsoft.com/office/drawing/2014/main" id="{EBA606C3-2451-6341-B63A-8AE5D74B5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A41F500-866A-5F49-82F6-D4F5C0848A48}"/>
                </a:ext>
              </a:extLst>
            </p:cNvPr>
            <p:cNvGrpSpPr/>
            <p:nvPr/>
          </p:nvGrpSpPr>
          <p:grpSpPr>
            <a:xfrm>
              <a:off x="5095360" y="4960947"/>
              <a:ext cx="1654723" cy="815585"/>
              <a:chOff x="1026717" y="2271773"/>
              <a:chExt cx="2553587" cy="1258621"/>
            </a:xfrm>
          </p:grpSpPr>
          <p:sp>
            <p:nvSpPr>
              <p:cNvPr id="89" name="Line 853">
                <a:extLst>
                  <a:ext uri="{FF2B5EF4-FFF2-40B4-BE49-F238E27FC236}">
                    <a16:creationId xmlns:a16="http://schemas.microsoft.com/office/drawing/2014/main" id="{333BCE0C-0E65-BE47-92E0-B0C3018118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3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2C344B01-60F5-9344-8387-F7850D27083F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Freeform 860">
                <a:extLst>
                  <a:ext uri="{FF2B5EF4-FFF2-40B4-BE49-F238E27FC236}">
                    <a16:creationId xmlns:a16="http://schemas.microsoft.com/office/drawing/2014/main" id="{58A7D371-F947-2040-870A-6487CFDBD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2" name="Freeform 860">
                <a:extLst>
                  <a:ext uri="{FF2B5EF4-FFF2-40B4-BE49-F238E27FC236}">
                    <a16:creationId xmlns:a16="http://schemas.microsoft.com/office/drawing/2014/main" id="{9029A4E7-76FF-4543-A383-8CDDF0B19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42CDE82-E403-7849-A564-5F5885085DB6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860">
              <a:extLst>
                <a:ext uri="{FF2B5EF4-FFF2-40B4-BE49-F238E27FC236}">
                  <a16:creationId xmlns:a16="http://schemas.microsoft.com/office/drawing/2014/main" id="{36434ED6-374A-E246-9305-734ACEDAA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5" name="Freeform 860">
              <a:extLst>
                <a:ext uri="{FF2B5EF4-FFF2-40B4-BE49-F238E27FC236}">
                  <a16:creationId xmlns:a16="http://schemas.microsoft.com/office/drawing/2014/main" id="{52BEECEE-53F4-5C49-A1EC-529ED678E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6" name="Line 853">
              <a:extLst>
                <a:ext uri="{FF2B5EF4-FFF2-40B4-BE49-F238E27FC236}">
                  <a16:creationId xmlns:a16="http://schemas.microsoft.com/office/drawing/2014/main" id="{0D197E1C-5DEA-A141-AFBA-5F547A404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57" name="Line 853">
              <a:extLst>
                <a:ext uri="{FF2B5EF4-FFF2-40B4-BE49-F238E27FC236}">
                  <a16:creationId xmlns:a16="http://schemas.microsoft.com/office/drawing/2014/main" id="{B2D2BB82-4F61-1047-90D2-B4BD1F7F45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58" name="Line 853">
              <a:extLst>
                <a:ext uri="{FF2B5EF4-FFF2-40B4-BE49-F238E27FC236}">
                  <a16:creationId xmlns:a16="http://schemas.microsoft.com/office/drawing/2014/main" id="{1D268DF4-7E2F-5947-BE36-577E0A8864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A980EBC-8C4A-F44F-9B14-69C18DD2CC45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65" name="Oval 859">
                <a:extLst>
                  <a:ext uri="{FF2B5EF4-FFF2-40B4-BE49-F238E27FC236}">
                    <a16:creationId xmlns:a16="http://schemas.microsoft.com/office/drawing/2014/main" id="{D17948DE-DADE-DF48-B7A9-FEB20366C6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6" name="Oval 861">
                <a:extLst>
                  <a:ext uri="{FF2B5EF4-FFF2-40B4-BE49-F238E27FC236}">
                    <a16:creationId xmlns:a16="http://schemas.microsoft.com/office/drawing/2014/main" id="{F30F2D7C-3D78-394C-BAD5-915AFFEB2C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7" name="Oval 862">
                <a:extLst>
                  <a:ext uri="{FF2B5EF4-FFF2-40B4-BE49-F238E27FC236}">
                    <a16:creationId xmlns:a16="http://schemas.microsoft.com/office/drawing/2014/main" id="{6813419D-778B-FF48-99C8-9AE3E1DFB3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8" name="Oval 863">
                <a:extLst>
                  <a:ext uri="{FF2B5EF4-FFF2-40B4-BE49-F238E27FC236}">
                    <a16:creationId xmlns:a16="http://schemas.microsoft.com/office/drawing/2014/main" id="{DD6020E3-F3CE-2744-873F-3C8ADAD9086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9" name="Oval 863">
                <a:extLst>
                  <a:ext uri="{FF2B5EF4-FFF2-40B4-BE49-F238E27FC236}">
                    <a16:creationId xmlns:a16="http://schemas.microsoft.com/office/drawing/2014/main" id="{91DDC4A8-955B-F741-A03C-4BE142BAE4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7792C421-9C8F-5C4D-BEFC-12938C1DB2DF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85" name="Freeform 860">
                  <a:extLst>
                    <a:ext uri="{FF2B5EF4-FFF2-40B4-BE49-F238E27FC236}">
                      <a16:creationId xmlns:a16="http://schemas.microsoft.com/office/drawing/2014/main" id="{7835FAC6-75C9-7140-899E-7553B84380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Rectangle 864">
                  <a:extLst>
                    <a:ext uri="{FF2B5EF4-FFF2-40B4-BE49-F238E27FC236}">
                      <a16:creationId xmlns:a16="http://schemas.microsoft.com/office/drawing/2014/main" id="{2E3E8B3D-D79E-2541-AC86-5A2BD6AB937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87" name="Freeform 865">
                  <a:extLst>
                    <a:ext uri="{FF2B5EF4-FFF2-40B4-BE49-F238E27FC236}">
                      <a16:creationId xmlns:a16="http://schemas.microsoft.com/office/drawing/2014/main" id="{4929DDA8-D60C-924B-949A-CC48ED5A414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Freeform 866">
                  <a:extLst>
                    <a:ext uri="{FF2B5EF4-FFF2-40B4-BE49-F238E27FC236}">
                      <a16:creationId xmlns:a16="http://schemas.microsoft.com/office/drawing/2014/main" id="{FC3D8E35-61E5-D843-96EA-BE5A12DFFE5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6F75AD2-2938-464D-B06F-3D7E632202BA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72" name="Oval 878">
                  <a:extLst>
                    <a:ext uri="{FF2B5EF4-FFF2-40B4-BE49-F238E27FC236}">
                      <a16:creationId xmlns:a16="http://schemas.microsoft.com/office/drawing/2014/main" id="{A5C500C8-0D32-4B4E-BDBD-23041E159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3" name="Rectangle 880">
                  <a:extLst>
                    <a:ext uri="{FF2B5EF4-FFF2-40B4-BE49-F238E27FC236}">
                      <a16:creationId xmlns:a16="http://schemas.microsoft.com/office/drawing/2014/main" id="{587AEA33-3C1D-7F4A-9E26-532BEA0151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4" name="Oval 878">
                  <a:extLst>
                    <a:ext uri="{FF2B5EF4-FFF2-40B4-BE49-F238E27FC236}">
                      <a16:creationId xmlns:a16="http://schemas.microsoft.com/office/drawing/2014/main" id="{21B70E63-E740-5B44-A300-AB50203ED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5" name="Line 881">
                  <a:extLst>
                    <a:ext uri="{FF2B5EF4-FFF2-40B4-BE49-F238E27FC236}">
                      <a16:creationId xmlns:a16="http://schemas.microsoft.com/office/drawing/2014/main" id="{559855B4-48EF-D44C-8CAA-9E5A49A9E0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6" name="Line 882">
                  <a:extLst>
                    <a:ext uri="{FF2B5EF4-FFF2-40B4-BE49-F238E27FC236}">
                      <a16:creationId xmlns:a16="http://schemas.microsoft.com/office/drawing/2014/main" id="{717F5DD9-68B5-E844-ABC8-FB5F7D810E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Rectangle 880">
                  <a:extLst>
                    <a:ext uri="{FF2B5EF4-FFF2-40B4-BE49-F238E27FC236}">
                      <a16:creationId xmlns:a16="http://schemas.microsoft.com/office/drawing/2014/main" id="{125AE0F3-30FE-E643-AD93-BE203490E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Oval 878">
                  <a:extLst>
                    <a:ext uri="{FF2B5EF4-FFF2-40B4-BE49-F238E27FC236}">
                      <a16:creationId xmlns:a16="http://schemas.microsoft.com/office/drawing/2014/main" id="{F5A4B233-E121-4C40-9B5C-A807D41EE64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Line 882">
                  <a:extLst>
                    <a:ext uri="{FF2B5EF4-FFF2-40B4-BE49-F238E27FC236}">
                      <a16:creationId xmlns:a16="http://schemas.microsoft.com/office/drawing/2014/main" id="{3BF38D0D-D5B0-A949-923C-3BB5D1EF40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Line 882">
                  <a:extLst>
                    <a:ext uri="{FF2B5EF4-FFF2-40B4-BE49-F238E27FC236}">
                      <a16:creationId xmlns:a16="http://schemas.microsoft.com/office/drawing/2014/main" id="{F86BE3DF-CA7B-BF42-B504-EE1ED91FE0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Line 884">
                  <a:extLst>
                    <a:ext uri="{FF2B5EF4-FFF2-40B4-BE49-F238E27FC236}">
                      <a16:creationId xmlns:a16="http://schemas.microsoft.com/office/drawing/2014/main" id="{E9FA4601-C98B-8047-81C4-FEA62076E6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Oval 885">
                  <a:extLst>
                    <a:ext uri="{FF2B5EF4-FFF2-40B4-BE49-F238E27FC236}">
                      <a16:creationId xmlns:a16="http://schemas.microsoft.com/office/drawing/2014/main" id="{655559CF-F713-4847-BE18-551367267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1">
                  <a:extLst>
                    <a:ext uri="{FF2B5EF4-FFF2-40B4-BE49-F238E27FC236}">
                      <a16:creationId xmlns:a16="http://schemas.microsoft.com/office/drawing/2014/main" id="{356FF3DE-66DA-8148-A9D6-E2A7121C88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Line 882">
                  <a:extLst>
                    <a:ext uri="{FF2B5EF4-FFF2-40B4-BE49-F238E27FC236}">
                      <a16:creationId xmlns:a16="http://schemas.microsoft.com/office/drawing/2014/main" id="{3D3AF179-5B76-7942-B6D2-68350C56B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147EC4-ED0B-004A-BA22-110558E44839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61" name="Line 853">
                <a:extLst>
                  <a:ext uri="{FF2B5EF4-FFF2-40B4-BE49-F238E27FC236}">
                    <a16:creationId xmlns:a16="http://schemas.microsoft.com/office/drawing/2014/main" id="{977FEBC8-F72B-DF40-9582-435C51ED4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2" name="Rectangle 876">
                <a:extLst>
                  <a:ext uri="{FF2B5EF4-FFF2-40B4-BE49-F238E27FC236}">
                    <a16:creationId xmlns:a16="http://schemas.microsoft.com/office/drawing/2014/main" id="{A0CA4515-9DAD-614E-AAD9-FCCC712EE6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3" name="Rectangle 873">
                <a:extLst>
                  <a:ext uri="{FF2B5EF4-FFF2-40B4-BE49-F238E27FC236}">
                    <a16:creationId xmlns:a16="http://schemas.microsoft.com/office/drawing/2014/main" id="{D467507D-DCFD-7E40-B48F-9EA99B06E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4" name="Freeform 875">
                <a:extLst>
                  <a:ext uri="{FF2B5EF4-FFF2-40B4-BE49-F238E27FC236}">
                    <a16:creationId xmlns:a16="http://schemas.microsoft.com/office/drawing/2014/main" id="{C0CFC657-8D66-4F42-BD98-F71EF36B5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2102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problem</a:t>
            </a:r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FE1C4609-9181-1243-AEC5-47FCB2F20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10" y="1288311"/>
            <a:ext cx="4929037" cy="547899"/>
          </a:xfrm>
        </p:spPr>
        <p:txBody>
          <a:bodyPr/>
          <a:lstStyle/>
          <a:p>
            <a:r>
              <a:rPr lang="en-US" sz="1800" dirty="0">
                <a:latin typeface="Times New Roman" charset="0"/>
                <a:sym typeface="Symbol" charset="0"/>
              </a:rPr>
              <a:t>Classical representation:</a:t>
            </a:r>
            <a:endParaRPr lang="en-US" sz="1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424764" y="1329962"/>
            <a:ext cx="4613381" cy="451643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(problem example-problem-1)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(:domain example-domain-1))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init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d2)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d2 d1)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d3)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d3 d1)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d1)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r1 d2)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</a:p>
          <a:p>
            <a:pPr marL="0" indent="-3175"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(:goal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r1)))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43A5399-BCD6-414F-8EE9-085BCDD2CFDA}"/>
              </a:ext>
            </a:extLst>
          </p:cNvPr>
          <p:cNvGrpSpPr/>
          <p:nvPr/>
        </p:nvGrpSpPr>
        <p:grpSpPr>
          <a:xfrm>
            <a:off x="2772682" y="4777131"/>
            <a:ext cx="1082989" cy="919087"/>
            <a:chOff x="6805552" y="3919023"/>
            <a:chExt cx="1082989" cy="919087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309F0CA-B9AB-2D4D-AC1C-AE66768C4610}"/>
                </a:ext>
              </a:extLst>
            </p:cNvPr>
            <p:cNvGrpSpPr/>
            <p:nvPr/>
          </p:nvGrpSpPr>
          <p:grpSpPr>
            <a:xfrm>
              <a:off x="6805552" y="3919023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33" name="Oval 859">
                <a:extLst>
                  <a:ext uri="{FF2B5EF4-FFF2-40B4-BE49-F238E27FC236}">
                    <a16:creationId xmlns:a16="http://schemas.microsoft.com/office/drawing/2014/main" id="{3B3E50E6-2C61-AB45-B651-BFA66B07F9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4" name="Oval 861">
                <a:extLst>
                  <a:ext uri="{FF2B5EF4-FFF2-40B4-BE49-F238E27FC236}">
                    <a16:creationId xmlns:a16="http://schemas.microsoft.com/office/drawing/2014/main" id="{085913E1-8C46-BB42-A6BE-31456C3FB5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5" name="Oval 862">
                <a:extLst>
                  <a:ext uri="{FF2B5EF4-FFF2-40B4-BE49-F238E27FC236}">
                    <a16:creationId xmlns:a16="http://schemas.microsoft.com/office/drawing/2014/main" id="{45D28E56-F0E3-D445-8736-56932386FB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6" name="Oval 863">
                <a:extLst>
                  <a:ext uri="{FF2B5EF4-FFF2-40B4-BE49-F238E27FC236}">
                    <a16:creationId xmlns:a16="http://schemas.microsoft.com/office/drawing/2014/main" id="{4898BEA5-4DF3-A64C-BDB6-829D1B5745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7" name="Oval 863">
                <a:extLst>
                  <a:ext uri="{FF2B5EF4-FFF2-40B4-BE49-F238E27FC236}">
                    <a16:creationId xmlns:a16="http://schemas.microsoft.com/office/drawing/2014/main" id="{FD42345A-D502-204F-9F27-300A5614D24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9FD54BD1-412F-4B43-A845-ACC8DCB264E5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53" name="Freeform 860">
                  <a:extLst>
                    <a:ext uri="{FF2B5EF4-FFF2-40B4-BE49-F238E27FC236}">
                      <a16:creationId xmlns:a16="http://schemas.microsoft.com/office/drawing/2014/main" id="{549ACBB9-9890-2C42-85B2-5107B20B7F9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4" name="Rectangle 864">
                  <a:extLst>
                    <a:ext uri="{FF2B5EF4-FFF2-40B4-BE49-F238E27FC236}">
                      <a16:creationId xmlns:a16="http://schemas.microsoft.com/office/drawing/2014/main" id="{61316C8B-E39C-F644-8475-CC01AF6CB63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55" name="Freeform 865">
                  <a:extLst>
                    <a:ext uri="{FF2B5EF4-FFF2-40B4-BE49-F238E27FC236}">
                      <a16:creationId xmlns:a16="http://schemas.microsoft.com/office/drawing/2014/main" id="{413FA953-A9C9-CE4C-ABDC-8AD493828B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6" name="Freeform 866">
                  <a:extLst>
                    <a:ext uri="{FF2B5EF4-FFF2-40B4-BE49-F238E27FC236}">
                      <a16:creationId xmlns:a16="http://schemas.microsoft.com/office/drawing/2014/main" id="{9A50A705-5166-7744-B67F-72A1F677F0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F39ACAEF-26F6-CE42-8D13-CF36D9A3C28D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40" name="Oval 878">
                  <a:extLst>
                    <a:ext uri="{FF2B5EF4-FFF2-40B4-BE49-F238E27FC236}">
                      <a16:creationId xmlns:a16="http://schemas.microsoft.com/office/drawing/2014/main" id="{4435CF17-829B-104C-9D39-D931137529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1" name="Rectangle 880">
                  <a:extLst>
                    <a:ext uri="{FF2B5EF4-FFF2-40B4-BE49-F238E27FC236}">
                      <a16:creationId xmlns:a16="http://schemas.microsoft.com/office/drawing/2014/main" id="{CBA1A885-DEEA-CA47-8200-A19F77D65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2" name="Oval 878">
                  <a:extLst>
                    <a:ext uri="{FF2B5EF4-FFF2-40B4-BE49-F238E27FC236}">
                      <a16:creationId xmlns:a16="http://schemas.microsoft.com/office/drawing/2014/main" id="{713DD0E6-B56F-BA46-AA4B-7B3EA0F975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3" name="Line 881">
                  <a:extLst>
                    <a:ext uri="{FF2B5EF4-FFF2-40B4-BE49-F238E27FC236}">
                      <a16:creationId xmlns:a16="http://schemas.microsoft.com/office/drawing/2014/main" id="{FF0D7921-8846-5844-B239-8074CAF8BE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4" name="Line 882">
                  <a:extLst>
                    <a:ext uri="{FF2B5EF4-FFF2-40B4-BE49-F238E27FC236}">
                      <a16:creationId xmlns:a16="http://schemas.microsoft.com/office/drawing/2014/main" id="{500B984E-A612-8F45-B162-C5ADAD1604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5" name="Rectangle 880">
                  <a:extLst>
                    <a:ext uri="{FF2B5EF4-FFF2-40B4-BE49-F238E27FC236}">
                      <a16:creationId xmlns:a16="http://schemas.microsoft.com/office/drawing/2014/main" id="{B5A258F8-9A13-4F41-BD08-2160E23839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6" name="Oval 878">
                  <a:extLst>
                    <a:ext uri="{FF2B5EF4-FFF2-40B4-BE49-F238E27FC236}">
                      <a16:creationId xmlns:a16="http://schemas.microsoft.com/office/drawing/2014/main" id="{B173F179-7B23-064D-B8F7-9DAFDE619A9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7" name="Line 882">
                  <a:extLst>
                    <a:ext uri="{FF2B5EF4-FFF2-40B4-BE49-F238E27FC236}">
                      <a16:creationId xmlns:a16="http://schemas.microsoft.com/office/drawing/2014/main" id="{BD17B186-8EA8-EE4F-A992-CC6C9E6BF6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8" name="Line 882">
                  <a:extLst>
                    <a:ext uri="{FF2B5EF4-FFF2-40B4-BE49-F238E27FC236}">
                      <a16:creationId xmlns:a16="http://schemas.microsoft.com/office/drawing/2014/main" id="{B9A5F0E7-6F05-0D44-B310-6EE353D208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49" name="Line 884">
                  <a:extLst>
                    <a:ext uri="{FF2B5EF4-FFF2-40B4-BE49-F238E27FC236}">
                      <a16:creationId xmlns:a16="http://schemas.microsoft.com/office/drawing/2014/main" id="{C8E1C5FE-5C1D-E44E-8C66-DE4EFF0DFE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0" name="Oval 885">
                  <a:extLst>
                    <a:ext uri="{FF2B5EF4-FFF2-40B4-BE49-F238E27FC236}">
                      <a16:creationId xmlns:a16="http://schemas.microsoft.com/office/drawing/2014/main" id="{BEAD3CE3-C6D2-2240-8214-ACCEADAE36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1" name="Line 881">
                  <a:extLst>
                    <a:ext uri="{FF2B5EF4-FFF2-40B4-BE49-F238E27FC236}">
                      <a16:creationId xmlns:a16="http://schemas.microsoft.com/office/drawing/2014/main" id="{B089C7B5-CD2E-8344-B5BC-9EFAD111E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52" name="Line 882">
                  <a:extLst>
                    <a:ext uri="{FF2B5EF4-FFF2-40B4-BE49-F238E27FC236}">
                      <a16:creationId xmlns:a16="http://schemas.microsoft.com/office/drawing/2014/main" id="{C23E7882-2AD5-3345-9CF8-20CD4A8341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351C87F0-2821-2F4A-A7C0-41F16DD9E2C1}"/>
                </a:ext>
              </a:extLst>
            </p:cNvPr>
            <p:cNvGrpSpPr/>
            <p:nvPr/>
          </p:nvGrpSpPr>
          <p:grpSpPr>
            <a:xfrm>
              <a:off x="7365099" y="4388800"/>
              <a:ext cx="484418" cy="334015"/>
              <a:chOff x="1012668" y="950932"/>
              <a:chExt cx="747559" cy="515455"/>
            </a:xfrm>
          </p:grpSpPr>
          <p:sp>
            <p:nvSpPr>
              <p:cNvPr id="129" name="Line 853">
                <a:extLst>
                  <a:ext uri="{FF2B5EF4-FFF2-40B4-BE49-F238E27FC236}">
                    <a16:creationId xmlns:a16="http://schemas.microsoft.com/office/drawing/2014/main" id="{45315007-5D42-B042-B1C6-8019BEBC7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30" name="Rectangle 876">
                <a:extLst>
                  <a:ext uri="{FF2B5EF4-FFF2-40B4-BE49-F238E27FC236}">
                    <a16:creationId xmlns:a16="http://schemas.microsoft.com/office/drawing/2014/main" id="{8F11880F-2E15-434D-B8B1-93FCB8493A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31" name="Rectangle 873">
                <a:extLst>
                  <a:ext uri="{FF2B5EF4-FFF2-40B4-BE49-F238E27FC236}">
                    <a16:creationId xmlns:a16="http://schemas.microsoft.com/office/drawing/2014/main" id="{32190926-0A64-9B45-A68D-5E94240F2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32" name="Freeform 875">
                <a:extLst>
                  <a:ext uri="{FF2B5EF4-FFF2-40B4-BE49-F238E27FC236}">
                    <a16:creationId xmlns:a16="http://schemas.microsoft.com/office/drawing/2014/main" id="{08468602-0D7A-7340-88D9-E883B2933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C912971-AB91-9E41-9A74-10833E009F7D}"/>
              </a:ext>
            </a:extLst>
          </p:cNvPr>
          <p:cNvSpPr/>
          <p:nvPr/>
        </p:nvSpPr>
        <p:spPr>
          <a:xfrm>
            <a:off x="2445740" y="5739310"/>
            <a:ext cx="198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800"/>
              <a:tabLst>
                <a:tab pos="1025525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= {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(c1,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r1)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}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43EC986-1F55-0649-AE5C-170F15AAE85E}"/>
              </a:ext>
            </a:extLst>
          </p:cNvPr>
          <p:cNvGrpSpPr/>
          <p:nvPr/>
        </p:nvGrpSpPr>
        <p:grpSpPr>
          <a:xfrm>
            <a:off x="1619899" y="2094550"/>
            <a:ext cx="3634162" cy="1232639"/>
            <a:chOff x="4699686" y="4960952"/>
            <a:chExt cx="3634162" cy="1232639"/>
          </a:xfrm>
        </p:grpSpPr>
        <p:sp>
          <p:nvSpPr>
            <p:cNvPr id="159" name="Rectangle 891">
              <a:extLst>
                <a:ext uri="{FF2B5EF4-FFF2-40B4-BE49-F238E27FC236}">
                  <a16:creationId xmlns:a16="http://schemas.microsoft.com/office/drawing/2014/main" id="{ECB3005D-143E-5848-867C-8C47E1EAC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0" name="Rectangle 891">
              <a:extLst>
                <a:ext uri="{FF2B5EF4-FFF2-40B4-BE49-F238E27FC236}">
                  <a16:creationId xmlns:a16="http://schemas.microsoft.com/office/drawing/2014/main" id="{314E2011-5785-FB4F-A2CE-D2FB3027D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5D3829AD-83F9-364D-A66F-6ECA27A2F4EA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198" name="Line 853">
                <a:extLst>
                  <a:ext uri="{FF2B5EF4-FFF2-40B4-BE49-F238E27FC236}">
                    <a16:creationId xmlns:a16="http://schemas.microsoft.com/office/drawing/2014/main" id="{A2E54556-DC9A-B441-8E25-CB352DA7B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8F6F793C-7F13-0645-88CC-C6BAC5A47780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Freeform 860">
                <a:extLst>
                  <a:ext uri="{FF2B5EF4-FFF2-40B4-BE49-F238E27FC236}">
                    <a16:creationId xmlns:a16="http://schemas.microsoft.com/office/drawing/2014/main" id="{8B6CBC5B-DAD7-9647-B27C-F3AA6C375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1" name="Freeform 860">
                <a:extLst>
                  <a:ext uri="{FF2B5EF4-FFF2-40B4-BE49-F238E27FC236}">
                    <a16:creationId xmlns:a16="http://schemas.microsoft.com/office/drawing/2014/main" id="{1DDC08BC-AE73-AE40-8EFF-F04F250E6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397EB37D-E76F-D24C-9668-B092D16BBB87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Freeform 860">
              <a:extLst>
                <a:ext uri="{FF2B5EF4-FFF2-40B4-BE49-F238E27FC236}">
                  <a16:creationId xmlns:a16="http://schemas.microsoft.com/office/drawing/2014/main" id="{924064EC-FEE8-CD45-B270-65E2BC5E6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4" name="Freeform 860">
              <a:extLst>
                <a:ext uri="{FF2B5EF4-FFF2-40B4-BE49-F238E27FC236}">
                  <a16:creationId xmlns:a16="http://schemas.microsoft.com/office/drawing/2014/main" id="{4CD7C259-04E2-5647-BB80-BCF97D399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5" name="Line 853">
              <a:extLst>
                <a:ext uri="{FF2B5EF4-FFF2-40B4-BE49-F238E27FC236}">
                  <a16:creationId xmlns:a16="http://schemas.microsoft.com/office/drawing/2014/main" id="{AB3FCE95-452C-9440-A7A5-03FB391092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66" name="Line 853">
              <a:extLst>
                <a:ext uri="{FF2B5EF4-FFF2-40B4-BE49-F238E27FC236}">
                  <a16:creationId xmlns:a16="http://schemas.microsoft.com/office/drawing/2014/main" id="{269A12FC-8ECE-1C4D-9423-4BE971DE98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67" name="Line 853">
              <a:extLst>
                <a:ext uri="{FF2B5EF4-FFF2-40B4-BE49-F238E27FC236}">
                  <a16:creationId xmlns:a16="http://schemas.microsoft.com/office/drawing/2014/main" id="{ED7CDE99-A985-6142-8886-F51CF919F5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B7F7968-7CF2-DF45-BD55-254BE8EC2241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74" name="Oval 859">
                <a:extLst>
                  <a:ext uri="{FF2B5EF4-FFF2-40B4-BE49-F238E27FC236}">
                    <a16:creationId xmlns:a16="http://schemas.microsoft.com/office/drawing/2014/main" id="{67133853-632F-5144-953D-DA93B44DBB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5" name="Oval 861">
                <a:extLst>
                  <a:ext uri="{FF2B5EF4-FFF2-40B4-BE49-F238E27FC236}">
                    <a16:creationId xmlns:a16="http://schemas.microsoft.com/office/drawing/2014/main" id="{BAF4AEA6-8D37-154B-95F2-24415297A8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6" name="Oval 862">
                <a:extLst>
                  <a:ext uri="{FF2B5EF4-FFF2-40B4-BE49-F238E27FC236}">
                    <a16:creationId xmlns:a16="http://schemas.microsoft.com/office/drawing/2014/main" id="{7B3E1453-4654-3C4C-9394-A0FDF295D5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7" name="Oval 863">
                <a:extLst>
                  <a:ext uri="{FF2B5EF4-FFF2-40B4-BE49-F238E27FC236}">
                    <a16:creationId xmlns:a16="http://schemas.microsoft.com/office/drawing/2014/main" id="{9DA23236-7BD3-854F-99DD-721118DBD3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78" name="Oval 863">
                <a:extLst>
                  <a:ext uri="{FF2B5EF4-FFF2-40B4-BE49-F238E27FC236}">
                    <a16:creationId xmlns:a16="http://schemas.microsoft.com/office/drawing/2014/main" id="{D14D96B3-2644-B742-A285-0DF1318A206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B5628E75-501F-CE42-9ECE-2D35A7469E84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94" name="Freeform 860">
                  <a:extLst>
                    <a:ext uri="{FF2B5EF4-FFF2-40B4-BE49-F238E27FC236}">
                      <a16:creationId xmlns:a16="http://schemas.microsoft.com/office/drawing/2014/main" id="{17C41206-F3EE-754F-95F5-FC2A23EE5D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5" name="Rectangle 864">
                  <a:extLst>
                    <a:ext uri="{FF2B5EF4-FFF2-40B4-BE49-F238E27FC236}">
                      <a16:creationId xmlns:a16="http://schemas.microsoft.com/office/drawing/2014/main" id="{C90A938C-E0A1-9946-A69A-C3C0D37474D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96" name="Freeform 865">
                  <a:extLst>
                    <a:ext uri="{FF2B5EF4-FFF2-40B4-BE49-F238E27FC236}">
                      <a16:creationId xmlns:a16="http://schemas.microsoft.com/office/drawing/2014/main" id="{A62BD8D9-7D78-EB45-889D-ADDFCDDBDA2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7" name="Freeform 866">
                  <a:extLst>
                    <a:ext uri="{FF2B5EF4-FFF2-40B4-BE49-F238E27FC236}">
                      <a16:creationId xmlns:a16="http://schemas.microsoft.com/office/drawing/2014/main" id="{2833D49A-3657-AD43-A151-5AA0039E13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FB750907-F107-EA4B-9EF3-EE911359C1EE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81" name="Oval 878">
                  <a:extLst>
                    <a:ext uri="{FF2B5EF4-FFF2-40B4-BE49-F238E27FC236}">
                      <a16:creationId xmlns:a16="http://schemas.microsoft.com/office/drawing/2014/main" id="{145EAA75-4E79-494E-9385-0043CD964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Rectangle 880">
                  <a:extLst>
                    <a:ext uri="{FF2B5EF4-FFF2-40B4-BE49-F238E27FC236}">
                      <a16:creationId xmlns:a16="http://schemas.microsoft.com/office/drawing/2014/main" id="{AF553FCB-3A03-9A49-94E2-2076EA9BF7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3" name="Oval 878">
                  <a:extLst>
                    <a:ext uri="{FF2B5EF4-FFF2-40B4-BE49-F238E27FC236}">
                      <a16:creationId xmlns:a16="http://schemas.microsoft.com/office/drawing/2014/main" id="{FB2C0368-6B54-5846-AC40-553CA5B927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Line 881">
                  <a:extLst>
                    <a:ext uri="{FF2B5EF4-FFF2-40B4-BE49-F238E27FC236}">
                      <a16:creationId xmlns:a16="http://schemas.microsoft.com/office/drawing/2014/main" id="{B60CC6B3-3876-C241-A159-207552818A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5" name="Line 882">
                  <a:extLst>
                    <a:ext uri="{FF2B5EF4-FFF2-40B4-BE49-F238E27FC236}">
                      <a16:creationId xmlns:a16="http://schemas.microsoft.com/office/drawing/2014/main" id="{D9F0AC6A-5E27-0D48-896E-8DC7DA2B3E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6" name="Rectangle 880">
                  <a:extLst>
                    <a:ext uri="{FF2B5EF4-FFF2-40B4-BE49-F238E27FC236}">
                      <a16:creationId xmlns:a16="http://schemas.microsoft.com/office/drawing/2014/main" id="{4B3B5FBE-982B-6F4D-94D4-5903EB380B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7" name="Oval 878">
                  <a:extLst>
                    <a:ext uri="{FF2B5EF4-FFF2-40B4-BE49-F238E27FC236}">
                      <a16:creationId xmlns:a16="http://schemas.microsoft.com/office/drawing/2014/main" id="{B3556E59-511D-2B4C-8FC5-F5CAF312321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8" name="Line 882">
                  <a:extLst>
                    <a:ext uri="{FF2B5EF4-FFF2-40B4-BE49-F238E27FC236}">
                      <a16:creationId xmlns:a16="http://schemas.microsoft.com/office/drawing/2014/main" id="{35309A8D-6AB3-004F-B9B2-954D66E380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9" name="Line 882">
                  <a:extLst>
                    <a:ext uri="{FF2B5EF4-FFF2-40B4-BE49-F238E27FC236}">
                      <a16:creationId xmlns:a16="http://schemas.microsoft.com/office/drawing/2014/main" id="{C0AEB22A-DEAC-534D-B67B-14723EE48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0" name="Line 884">
                  <a:extLst>
                    <a:ext uri="{FF2B5EF4-FFF2-40B4-BE49-F238E27FC236}">
                      <a16:creationId xmlns:a16="http://schemas.microsoft.com/office/drawing/2014/main" id="{F95C8567-7F54-F94C-B7BC-259C48E396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1" name="Oval 885">
                  <a:extLst>
                    <a:ext uri="{FF2B5EF4-FFF2-40B4-BE49-F238E27FC236}">
                      <a16:creationId xmlns:a16="http://schemas.microsoft.com/office/drawing/2014/main" id="{ECD01504-320F-474D-BE32-43DC76A2DF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2" name="Line 881">
                  <a:extLst>
                    <a:ext uri="{FF2B5EF4-FFF2-40B4-BE49-F238E27FC236}">
                      <a16:creationId xmlns:a16="http://schemas.microsoft.com/office/drawing/2014/main" id="{4430284A-DB59-C844-BA4F-6972EFB11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93" name="Line 882">
                  <a:extLst>
                    <a:ext uri="{FF2B5EF4-FFF2-40B4-BE49-F238E27FC236}">
                      <a16:creationId xmlns:a16="http://schemas.microsoft.com/office/drawing/2014/main" id="{BE4C2AD0-6BF0-F24F-817F-0EBAD816B8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F53DC28-603E-DE47-84BB-E1BE5588355F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170" name="Line 853">
                <a:extLst>
                  <a:ext uri="{FF2B5EF4-FFF2-40B4-BE49-F238E27FC236}">
                    <a16:creationId xmlns:a16="http://schemas.microsoft.com/office/drawing/2014/main" id="{FCE63428-2116-AF46-B379-306C51F85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71" name="Rectangle 876">
                <a:extLst>
                  <a:ext uri="{FF2B5EF4-FFF2-40B4-BE49-F238E27FC236}">
                    <a16:creationId xmlns:a16="http://schemas.microsoft.com/office/drawing/2014/main" id="{0E7A1853-797A-E74D-95EB-E17C92B6F2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172" name="Rectangle 873">
                <a:extLst>
                  <a:ext uri="{FF2B5EF4-FFF2-40B4-BE49-F238E27FC236}">
                    <a16:creationId xmlns:a16="http://schemas.microsoft.com/office/drawing/2014/main" id="{FE3E9538-D775-C941-8A53-D349CEA04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173" name="Freeform 875">
                <a:extLst>
                  <a:ext uri="{FF2B5EF4-FFF2-40B4-BE49-F238E27FC236}">
                    <a16:creationId xmlns:a16="http://schemas.microsoft.com/office/drawing/2014/main" id="{D282C6CB-2080-8C48-999D-4A62D3743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C18801A2-3281-F24B-BEA7-27E8D04A0410}"/>
              </a:ext>
            </a:extLst>
          </p:cNvPr>
          <p:cNvSpPr txBox="1">
            <a:spLocks/>
          </p:cNvSpPr>
          <p:nvPr/>
        </p:nvSpPr>
        <p:spPr>
          <a:xfrm>
            <a:off x="1572140" y="3382636"/>
            <a:ext cx="4132424" cy="1041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stem Font Regular"/>
              <a:buNone/>
            </a:pP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0</a:t>
            </a:r>
            <a:r>
              <a:rPr lang="en-US" sz="1800" dirty="0">
                <a:latin typeface="Times New Roman" charset="0"/>
                <a:sym typeface="Symbol" charset="0"/>
              </a:rPr>
              <a:t> = {</a:t>
            </a:r>
            <a:r>
              <a:rPr lang="en-US" sz="1800" dirty="0">
                <a:latin typeface="Calibri"/>
                <a:cs typeface="Calibri"/>
              </a:rPr>
              <a:t>adjacent(d1,d2), adjacent(d2,d1),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adjacent(d1,d3), adjacent(d3,d1),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loc(c1,d1), loc(r1,d2)</a:t>
            </a:r>
            <a:r>
              <a:rPr lang="en-US" sz="1800" dirty="0">
                <a:cs typeface="Times New Roman"/>
              </a:rPr>
              <a:t>}</a:t>
            </a:r>
            <a:endParaRPr lang="en-US" sz="1800" dirty="0">
              <a:latin typeface="Times New Roman" charset="0"/>
            </a:endParaRPr>
          </a:p>
          <a:p>
            <a:pPr fontAlgn="auto">
              <a:spcAft>
                <a:spcPts val="0"/>
              </a:spcAft>
            </a:pP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76067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eft Brace 96">
            <a:extLst>
              <a:ext uri="{FF2B5EF4-FFF2-40B4-BE49-F238E27FC236}">
                <a16:creationId xmlns:a16="http://schemas.microsoft.com/office/drawing/2014/main" id="{44D6FB96-8F1F-6640-8C2A-DEE9E13F890C}"/>
              </a:ext>
            </a:extLst>
          </p:cNvPr>
          <p:cNvSpPr/>
          <p:nvPr/>
        </p:nvSpPr>
        <p:spPr>
          <a:xfrm flipH="1">
            <a:off x="4844143" y="4700501"/>
            <a:ext cx="144988" cy="437282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55EF8F7-1599-3B41-8D50-C852E5C4BE6F}"/>
              </a:ext>
            </a:extLst>
          </p:cNvPr>
          <p:cNvGrpSpPr/>
          <p:nvPr/>
        </p:nvGrpSpPr>
        <p:grpSpPr>
          <a:xfrm>
            <a:off x="355165" y="645562"/>
            <a:ext cx="5397413" cy="2634054"/>
            <a:chOff x="201160" y="1107574"/>
            <a:chExt cx="5397413" cy="2634054"/>
          </a:xfrm>
        </p:grpSpPr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3F58C3EE-DCDD-9640-83C0-6A96AFF81F91}"/>
                </a:ext>
              </a:extLst>
            </p:cNvPr>
            <p:cNvSpPr txBox="1">
              <a:spLocks/>
            </p:cNvSpPr>
            <p:nvPr/>
          </p:nvSpPr>
          <p:spPr>
            <a:xfrm>
              <a:off x="201160" y="1107574"/>
              <a:ext cx="3294492" cy="2634054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70C0"/>
                </a:buClr>
                <a:buFont typeface="System Font Regular"/>
                <a:buChar char="●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81025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25513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•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7300" indent="-2143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1788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•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6275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9175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•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33663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  <a:tabLst>
                  <a:tab pos="744538" algn="l"/>
                </a:tabLst>
              </a:pPr>
              <a:r>
                <a:rPr lang="en-US" sz="1700" dirty="0">
                  <a:solidFill>
                    <a:srgbClr val="000000"/>
                  </a:solidFill>
                </a:rPr>
                <a:t>State-variable planning:</a:t>
              </a:r>
            </a:p>
            <a:p>
              <a:pPr fontAlgn="auto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700" dirty="0">
                  <a:solidFill>
                    <a:srgbClr val="000000"/>
                  </a:solidFill>
                </a:rPr>
                <a:t>Sets of objects</a:t>
              </a:r>
            </a:p>
            <a:p>
              <a:pPr lvl="1" fontAlgn="auto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700" i="1" dirty="0">
                  <a:solidFill>
                    <a:srgbClr val="C00000"/>
                  </a:solidFill>
                </a:rPr>
                <a:t>B </a:t>
              </a:r>
              <a:r>
                <a:rPr lang="en-US" sz="1700" dirty="0">
                  <a:solidFill>
                    <a:srgbClr val="C00000"/>
                  </a:solidFill>
                </a:rPr>
                <a:t>= </a:t>
              </a:r>
              <a:r>
                <a:rPr lang="en-US" sz="1700" i="1" dirty="0" err="1">
                  <a:solidFill>
                    <a:srgbClr val="C00000"/>
                  </a:solidFill>
                </a:rPr>
                <a:t>Movable_objects</a:t>
              </a:r>
              <a:r>
                <a:rPr lang="en-US" sz="1700" i="1" dirty="0">
                  <a:solidFill>
                    <a:srgbClr val="C00000"/>
                  </a:solidFill>
                </a:rPr>
                <a:t> </a:t>
              </a:r>
              <a:r>
                <a:rPr lang="en-US" sz="1700" dirty="0">
                  <a:solidFill>
                    <a:srgbClr val="C00000"/>
                  </a:solidFill>
                </a:rPr>
                <a:t>∪ </a:t>
              </a:r>
              <a:r>
                <a:rPr lang="en-US" sz="1700" i="1" dirty="0" err="1">
                  <a:solidFill>
                    <a:srgbClr val="C00000"/>
                  </a:solidFill>
                </a:rPr>
                <a:t>Locs</a:t>
              </a:r>
              <a:endParaRPr lang="en-US" sz="1700" dirty="0">
                <a:solidFill>
                  <a:srgbClr val="C00000"/>
                </a:solidFill>
              </a:endParaRPr>
            </a:p>
            <a:p>
              <a:pPr lvl="1" fontAlgn="auto">
                <a:spcAft>
                  <a:spcPts val="0"/>
                </a:spcAft>
                <a:tabLst>
                  <a:tab pos="2514600" algn="l"/>
                </a:tabLst>
              </a:pPr>
              <a:r>
                <a:rPr lang="en-US" sz="1700" i="1" dirty="0" err="1">
                  <a:solidFill>
                    <a:srgbClr val="C00000"/>
                  </a:solidFill>
                  <a:latin typeface="Times New Roman" charset="0"/>
                  <a:cs typeface="Calibri"/>
                </a:rPr>
                <a:t>Movable_objects</a:t>
              </a:r>
              <a:r>
                <a:rPr lang="en-US" sz="1700" dirty="0">
                  <a:solidFill>
                    <a:srgbClr val="C00000"/>
                  </a:solidFill>
                  <a:latin typeface="Times New Roman" charset="0"/>
                  <a:cs typeface="Calibri"/>
                </a:rPr>
                <a:t> </a:t>
              </a:r>
              <a:br>
                <a:rPr lang="en-US" sz="1700" dirty="0">
                  <a:solidFill>
                    <a:srgbClr val="C00000"/>
                  </a:solidFill>
                  <a:latin typeface="Times New Roman" charset="0"/>
                  <a:cs typeface="Calibri"/>
                </a:rPr>
              </a:br>
              <a:r>
                <a:rPr lang="en-US" sz="1700" dirty="0">
                  <a:solidFill>
                    <a:srgbClr val="C00000"/>
                  </a:solidFill>
                  <a:latin typeface="Times New Roman" charset="0"/>
                  <a:cs typeface="Calibri"/>
                </a:rPr>
                <a:t>= </a:t>
              </a:r>
              <a:r>
                <a:rPr lang="en-US" sz="1700" i="1" dirty="0">
                  <a:solidFill>
                    <a:srgbClr val="C00000"/>
                  </a:solidFill>
                  <a:latin typeface="Times New Roman" charset="0"/>
                  <a:cs typeface="Calibri"/>
                </a:rPr>
                <a:t>Robots</a:t>
              </a:r>
              <a:r>
                <a:rPr lang="en-US" sz="1700" dirty="0">
                  <a:solidFill>
                    <a:srgbClr val="C00000"/>
                  </a:solidFill>
                  <a:latin typeface="Times New Roman" charset="0"/>
                  <a:cs typeface="Calibri"/>
                </a:rPr>
                <a:t> ∪ </a:t>
              </a:r>
              <a:r>
                <a:rPr lang="en-US" sz="1700" i="1" dirty="0">
                  <a:solidFill>
                    <a:srgbClr val="C00000"/>
                  </a:solidFill>
                  <a:latin typeface="Times New Roman" charset="0"/>
                  <a:cs typeface="Calibri"/>
                </a:rPr>
                <a:t>Containers</a:t>
              </a:r>
            </a:p>
            <a:p>
              <a:pPr lvl="1" fontAlgn="auto">
                <a:spcAft>
                  <a:spcPts val="0"/>
                </a:spcAft>
                <a:tabLst>
                  <a:tab pos="2514600" algn="l"/>
                </a:tabLst>
              </a:pP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Robots 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700" dirty="0">
                  <a:solidFill>
                    <a:srgbClr val="000000"/>
                  </a:solidFill>
                  <a:latin typeface="Calibri"/>
                  <a:cs typeface="Calibri"/>
                </a:rPr>
                <a:t>r1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lvl="1" fontAlgn="auto">
                <a:spcAft>
                  <a:spcPts val="0"/>
                </a:spcAft>
                <a:tabLst>
                  <a:tab pos="2514600" algn="l"/>
                </a:tabLst>
              </a:pP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Containers 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700" dirty="0">
                  <a:solidFill>
                    <a:srgbClr val="000000"/>
                  </a:solidFill>
                  <a:latin typeface="Calibri"/>
                  <a:cs typeface="Calibri"/>
                </a:rPr>
                <a:t>c1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  <a:p>
              <a:pPr lvl="1" fontAlgn="auto">
                <a:spcAft>
                  <a:spcPts val="0"/>
                </a:spcAft>
                <a:tabLst>
                  <a:tab pos="2514600" algn="l"/>
                </a:tabLst>
              </a:pPr>
              <a:r>
                <a:rPr lang="en-US" sz="1700" i="1" dirty="0" err="1">
                  <a:solidFill>
                    <a:srgbClr val="000000"/>
                  </a:solidFill>
                  <a:latin typeface="Times New Roman" charset="0"/>
                  <a:cs typeface="Calibri"/>
                </a:rPr>
                <a:t>Locs</a:t>
              </a: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= {</a:t>
              </a:r>
              <a:r>
                <a:rPr lang="en-US" sz="1700" dirty="0">
                  <a:solidFill>
                    <a:srgbClr val="000000"/>
                  </a:solidFill>
                  <a:latin typeface="Calibri"/>
                  <a:cs typeface="Calibri"/>
                </a:rPr>
                <a:t>d1, d2, d3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}</a:t>
              </a: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9438D530-0CEE-4F42-A9CB-3CD3502BA9AD}"/>
                </a:ext>
              </a:extLst>
            </p:cNvPr>
            <p:cNvSpPr txBox="1">
              <a:spLocks/>
            </p:cNvSpPr>
            <p:nvPr/>
          </p:nvSpPr>
          <p:spPr>
            <a:xfrm>
              <a:off x="3647398" y="2410494"/>
              <a:ext cx="1951175" cy="1331134"/>
            </a:xfrm>
            <a:prstGeom prst="rect">
              <a:avLst/>
            </a:prstGeom>
            <a:ln>
              <a:noFill/>
            </a:ln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0070C0"/>
                </a:buClr>
                <a:buFont typeface="System Font Regular"/>
                <a:buChar char="●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81025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25513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•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7300" indent="-214313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01788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•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6275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89175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•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33663" indent="-225425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rgbClr val="0070C0"/>
                </a:buClr>
                <a:buFont typeface="System Font Regular"/>
                <a:buChar char="▸"/>
                <a:tabLst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700" dirty="0">
                  <a:solidFill>
                    <a:srgbClr val="000000"/>
                  </a:solidFill>
                </a:rPr>
                <a:t>Parameter ranges</a:t>
              </a:r>
            </a:p>
            <a:p>
              <a:pPr marL="450850" lvl="1" indent="-285750" fontAlgn="auto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r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∈</a:t>
              </a: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Robots</a:t>
              </a:r>
            </a:p>
            <a:p>
              <a:pPr marL="450850" lvl="1" indent="-285750" fontAlgn="auto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700" i="1" dirty="0" err="1">
                  <a:solidFill>
                    <a:srgbClr val="000000"/>
                  </a:solidFill>
                  <a:latin typeface="Times New Roman" charset="0"/>
                  <a:cs typeface="Calibri"/>
                </a:rPr>
                <a:t>l,m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∈</a:t>
              </a: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</a:t>
              </a:r>
              <a:r>
                <a:rPr lang="en-US" sz="1700" i="1" dirty="0" err="1">
                  <a:solidFill>
                    <a:srgbClr val="000000"/>
                  </a:solidFill>
                  <a:latin typeface="Times New Roman" charset="0"/>
                  <a:cs typeface="Calibri"/>
                </a:rPr>
                <a:t>Locs</a:t>
              </a:r>
              <a:endParaRPr lang="en-US" sz="1700" i="1" dirty="0">
                <a:solidFill>
                  <a:srgbClr val="000000"/>
                </a:solidFill>
                <a:latin typeface="Times New Roman" charset="0"/>
                <a:cs typeface="Calibri"/>
              </a:endParaRPr>
            </a:p>
            <a:p>
              <a:pPr marL="450850" lvl="1" indent="-285750" fontAlgn="auto">
                <a:spcAft>
                  <a:spcPts val="0"/>
                </a:spcAft>
                <a:tabLst>
                  <a:tab pos="744538" algn="l"/>
                </a:tabLst>
              </a:pP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c</a:t>
              </a:r>
              <a:r>
                <a:rPr lang="en-US" sz="1700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 ∈ </a:t>
              </a:r>
              <a:r>
                <a:rPr lang="en-US" sz="1700" i="1" dirty="0">
                  <a:solidFill>
                    <a:srgbClr val="000000"/>
                  </a:solidFill>
                  <a:latin typeface="Times New Roman" charset="0"/>
                  <a:cs typeface="Calibri"/>
                </a:rPr>
                <a:t>Containers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B8A3CF-C4C8-414C-8E89-F0AB1176F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7" y="13719"/>
            <a:ext cx="4475724" cy="660049"/>
          </a:xfrm>
        </p:spPr>
        <p:txBody>
          <a:bodyPr>
            <a:normAutofit/>
          </a:bodyPr>
          <a:lstStyle/>
          <a:p>
            <a:r>
              <a:rPr lang="en-US" dirty="0"/>
              <a:t>Typed domain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BBA29-30B5-5141-84B5-6697DDF3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804" y="3378465"/>
            <a:ext cx="5117146" cy="33649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(domain example-domain-2)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(:requirements 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:negative-preconditions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:typing)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(:types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location movable-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obj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- object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robot container - movable-obj)</a:t>
            </a:r>
            <a:b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</a:br>
            <a:endParaRPr lang="en-US" sz="16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(:predicates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(loc ?r - movable-obj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?l - location)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(loaded ?r - robot)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(adjacent ?l ?m - location))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3A6A80-D10B-CF4B-9D3D-25AD1EA75319}"/>
              </a:ext>
            </a:extLst>
          </p:cNvPr>
          <p:cNvSpPr/>
          <p:nvPr/>
        </p:nvSpPr>
        <p:spPr>
          <a:xfrm>
            <a:off x="6898995" y="58846"/>
            <a:ext cx="511714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(:action move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:parameters (?r - robot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?l ?m - location)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:precondition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(adjacent ?l ?m))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:effect (and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(loc ?r ?m)))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(:action take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:parameters (?r - robot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?l - location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?c - container)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:precondition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(not (loaded ?r)))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:effect (and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(loc ?r ?m)))</a:t>
            </a:r>
            <a:endParaRPr lang="en-US" sz="1600" baseline="-25000" dirty="0">
              <a:latin typeface="Courier" pitchFamily="2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r>
              <a:rPr lang="en-US" sz="1600" baseline="-250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(:action put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:parameters (?r - robot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?l - location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?c - container)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:precondition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?r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?r))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:effect (and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?l)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(not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?c ?r)) </a:t>
            </a:r>
          </a:p>
          <a:p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        (not (loaded ?r)))))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455DBBB-FB03-6B47-BDE5-E7778AC2F76E}"/>
              </a:ext>
            </a:extLst>
          </p:cNvPr>
          <p:cNvGrpSpPr>
            <a:grpSpLocks/>
          </p:cNvGrpSpPr>
          <p:nvPr/>
        </p:nvGrpSpPr>
        <p:grpSpPr>
          <a:xfrm>
            <a:off x="3678444" y="947998"/>
            <a:ext cx="2907330" cy="986111"/>
            <a:chOff x="4699686" y="4960952"/>
            <a:chExt cx="3634162" cy="1232639"/>
          </a:xfrm>
        </p:grpSpPr>
        <p:sp>
          <p:nvSpPr>
            <p:cNvPr id="52" name="Rectangle 891">
              <a:extLst>
                <a:ext uri="{FF2B5EF4-FFF2-40B4-BE49-F238E27FC236}">
                  <a16:creationId xmlns:a16="http://schemas.microsoft.com/office/drawing/2014/main" id="{8FC6CD45-D57F-6242-873F-EAC508535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3" name="Rectangle 891">
              <a:extLst>
                <a:ext uri="{FF2B5EF4-FFF2-40B4-BE49-F238E27FC236}">
                  <a16:creationId xmlns:a16="http://schemas.microsoft.com/office/drawing/2014/main" id="{3E52C3B9-DAD1-0540-9653-82FF9799E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8BA4CED-85DF-0645-9A19-F082F7EC022D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91" name="Line 853">
                <a:extLst>
                  <a:ext uri="{FF2B5EF4-FFF2-40B4-BE49-F238E27FC236}">
                    <a16:creationId xmlns:a16="http://schemas.microsoft.com/office/drawing/2014/main" id="{373E5F2C-CEC3-FA4B-A81F-46B36BDCA1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1714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84203043-0EE9-8F42-8FED-ACDF9A75DB84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Freeform 860">
                <a:extLst>
                  <a:ext uri="{FF2B5EF4-FFF2-40B4-BE49-F238E27FC236}">
                    <a16:creationId xmlns:a16="http://schemas.microsoft.com/office/drawing/2014/main" id="{56A811DD-BD3C-4D44-9D84-86AC49BB29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37" name="Freeform 860">
                <a:extLst>
                  <a:ext uri="{FF2B5EF4-FFF2-40B4-BE49-F238E27FC236}">
                    <a16:creationId xmlns:a16="http://schemas.microsoft.com/office/drawing/2014/main" id="{8271AD2D-C091-8343-9FED-CCB6581FD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C440C0B-2CA2-8A4B-8014-D67CB2377B3F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reeform 860">
              <a:extLst>
                <a:ext uri="{FF2B5EF4-FFF2-40B4-BE49-F238E27FC236}">
                  <a16:creationId xmlns:a16="http://schemas.microsoft.com/office/drawing/2014/main" id="{AA1D24A8-5043-5B4D-9FB0-663D69378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7" name="Freeform 860">
              <a:extLst>
                <a:ext uri="{FF2B5EF4-FFF2-40B4-BE49-F238E27FC236}">
                  <a16:creationId xmlns:a16="http://schemas.microsoft.com/office/drawing/2014/main" id="{12DCEA88-3FF6-BD49-B2BA-229C82FB9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8" name="Line 853">
              <a:extLst>
                <a:ext uri="{FF2B5EF4-FFF2-40B4-BE49-F238E27FC236}">
                  <a16:creationId xmlns:a16="http://schemas.microsoft.com/office/drawing/2014/main" id="{FFD7C78B-BCB9-B74E-973F-9FB481834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557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59" name="Line 853">
              <a:extLst>
                <a:ext uri="{FF2B5EF4-FFF2-40B4-BE49-F238E27FC236}">
                  <a16:creationId xmlns:a16="http://schemas.microsoft.com/office/drawing/2014/main" id="{891EB89B-5937-5145-AF61-23C5CBFF19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557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60" name="Line 853">
              <a:extLst>
                <a:ext uri="{FF2B5EF4-FFF2-40B4-BE49-F238E27FC236}">
                  <a16:creationId xmlns:a16="http://schemas.microsoft.com/office/drawing/2014/main" id="{BD1342A4-5874-7A4F-9C59-8B16D3A4E8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1557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434C138-60C9-C548-91BD-D1F77A6AA04E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67" name="Oval 859">
                <a:extLst>
                  <a:ext uri="{FF2B5EF4-FFF2-40B4-BE49-F238E27FC236}">
                    <a16:creationId xmlns:a16="http://schemas.microsoft.com/office/drawing/2014/main" id="{58FB753B-F584-9040-9037-7B89FB847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8" name="Oval 861">
                <a:extLst>
                  <a:ext uri="{FF2B5EF4-FFF2-40B4-BE49-F238E27FC236}">
                    <a16:creationId xmlns:a16="http://schemas.microsoft.com/office/drawing/2014/main" id="{96D6F45A-F454-FF4E-BBCA-998E01C3C1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69" name="Oval 862">
                <a:extLst>
                  <a:ext uri="{FF2B5EF4-FFF2-40B4-BE49-F238E27FC236}">
                    <a16:creationId xmlns:a16="http://schemas.microsoft.com/office/drawing/2014/main" id="{0157548C-9FFF-F04F-8EC5-BA230B695F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0" name="Oval 863">
                <a:extLst>
                  <a:ext uri="{FF2B5EF4-FFF2-40B4-BE49-F238E27FC236}">
                    <a16:creationId xmlns:a16="http://schemas.microsoft.com/office/drawing/2014/main" id="{DDA6F78F-CC1C-8448-BE1C-827BD88A83C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1" name="Oval 863">
                <a:extLst>
                  <a:ext uri="{FF2B5EF4-FFF2-40B4-BE49-F238E27FC236}">
                    <a16:creationId xmlns:a16="http://schemas.microsoft.com/office/drawing/2014/main" id="{69B3C53A-8211-2741-8691-1B70F96B921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1F32E24-D48C-BE47-894B-3D08F35AF906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87" name="Freeform 860">
                  <a:extLst>
                    <a:ext uri="{FF2B5EF4-FFF2-40B4-BE49-F238E27FC236}">
                      <a16:creationId xmlns:a16="http://schemas.microsoft.com/office/drawing/2014/main" id="{37993523-AEF8-5746-91F5-49E1FC2128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Rectangle 864">
                  <a:extLst>
                    <a:ext uri="{FF2B5EF4-FFF2-40B4-BE49-F238E27FC236}">
                      <a16:creationId xmlns:a16="http://schemas.microsoft.com/office/drawing/2014/main" id="{C419A5D1-29CB-9840-84F4-B9EFF216D4A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89" name="Freeform 865">
                  <a:extLst>
                    <a:ext uri="{FF2B5EF4-FFF2-40B4-BE49-F238E27FC236}">
                      <a16:creationId xmlns:a16="http://schemas.microsoft.com/office/drawing/2014/main" id="{295D02E3-0FF6-9643-8A25-B57175BDCF2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Freeform 866">
                  <a:extLst>
                    <a:ext uri="{FF2B5EF4-FFF2-40B4-BE49-F238E27FC236}">
                      <a16:creationId xmlns:a16="http://schemas.microsoft.com/office/drawing/2014/main" id="{8EAC691F-62F1-8447-BDAA-85B253E9B6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82135C1-6708-094D-9E48-FC9AD102C43B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74" name="Oval 878">
                  <a:extLst>
                    <a:ext uri="{FF2B5EF4-FFF2-40B4-BE49-F238E27FC236}">
                      <a16:creationId xmlns:a16="http://schemas.microsoft.com/office/drawing/2014/main" id="{55AC0AAE-F053-2F4C-BD74-8405F7059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5" name="Rectangle 880">
                  <a:extLst>
                    <a:ext uri="{FF2B5EF4-FFF2-40B4-BE49-F238E27FC236}">
                      <a16:creationId xmlns:a16="http://schemas.microsoft.com/office/drawing/2014/main" id="{06D5326F-EC71-1C4E-BE33-9EB2A3B71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6" name="Oval 878">
                  <a:extLst>
                    <a:ext uri="{FF2B5EF4-FFF2-40B4-BE49-F238E27FC236}">
                      <a16:creationId xmlns:a16="http://schemas.microsoft.com/office/drawing/2014/main" id="{9F59F04D-17D0-4645-BAA7-142432A46C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7" name="Line 881">
                  <a:extLst>
                    <a:ext uri="{FF2B5EF4-FFF2-40B4-BE49-F238E27FC236}">
                      <a16:creationId xmlns:a16="http://schemas.microsoft.com/office/drawing/2014/main" id="{7FBFFF75-C541-0042-90B4-9A87EC1838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8" name="Line 882">
                  <a:extLst>
                    <a:ext uri="{FF2B5EF4-FFF2-40B4-BE49-F238E27FC236}">
                      <a16:creationId xmlns:a16="http://schemas.microsoft.com/office/drawing/2014/main" id="{6947F22C-B6E7-DB46-9BB4-48F066EE6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79" name="Rectangle 880">
                  <a:extLst>
                    <a:ext uri="{FF2B5EF4-FFF2-40B4-BE49-F238E27FC236}">
                      <a16:creationId xmlns:a16="http://schemas.microsoft.com/office/drawing/2014/main" id="{B9B5745F-1BD3-9441-A939-2B2C040993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0" name="Oval 878">
                  <a:extLst>
                    <a:ext uri="{FF2B5EF4-FFF2-40B4-BE49-F238E27FC236}">
                      <a16:creationId xmlns:a16="http://schemas.microsoft.com/office/drawing/2014/main" id="{F9231130-215E-B24A-BF21-0162EF8F687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1" name="Line 882">
                  <a:extLst>
                    <a:ext uri="{FF2B5EF4-FFF2-40B4-BE49-F238E27FC236}">
                      <a16:creationId xmlns:a16="http://schemas.microsoft.com/office/drawing/2014/main" id="{16E91E52-FA1E-AA4C-AE76-BA94E0740D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2" name="Line 882">
                  <a:extLst>
                    <a:ext uri="{FF2B5EF4-FFF2-40B4-BE49-F238E27FC236}">
                      <a16:creationId xmlns:a16="http://schemas.microsoft.com/office/drawing/2014/main" id="{5048E943-A013-B647-B4F3-5943CDFE02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Line 884">
                  <a:extLst>
                    <a:ext uri="{FF2B5EF4-FFF2-40B4-BE49-F238E27FC236}">
                      <a16:creationId xmlns:a16="http://schemas.microsoft.com/office/drawing/2014/main" id="{BA7DD012-5E1D-054D-8653-3D3DCBB0AE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Oval 885">
                  <a:extLst>
                    <a:ext uri="{FF2B5EF4-FFF2-40B4-BE49-F238E27FC236}">
                      <a16:creationId xmlns:a16="http://schemas.microsoft.com/office/drawing/2014/main" id="{FEC610FB-0263-E140-852C-AFC036F6E0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1">
                  <a:extLst>
                    <a:ext uri="{FF2B5EF4-FFF2-40B4-BE49-F238E27FC236}">
                      <a16:creationId xmlns:a16="http://schemas.microsoft.com/office/drawing/2014/main" id="{3E45D829-D4AD-4A4C-8ABD-F7877BE380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2">
                  <a:extLst>
                    <a:ext uri="{FF2B5EF4-FFF2-40B4-BE49-F238E27FC236}">
                      <a16:creationId xmlns:a16="http://schemas.microsoft.com/office/drawing/2014/main" id="{D2059C9C-62B3-FC40-8538-47361B1A0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9FF3CF9-F230-A847-B93F-E3D856C44605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63" name="Line 853">
                <a:extLst>
                  <a:ext uri="{FF2B5EF4-FFF2-40B4-BE49-F238E27FC236}">
                    <a16:creationId xmlns:a16="http://schemas.microsoft.com/office/drawing/2014/main" id="{AD86BA77-73C6-6644-A1A9-F02A03453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64" name="Rectangle 876">
                <a:extLst>
                  <a:ext uri="{FF2B5EF4-FFF2-40B4-BE49-F238E27FC236}">
                    <a16:creationId xmlns:a16="http://schemas.microsoft.com/office/drawing/2014/main" id="{7C80786F-1347-694C-B083-9F4830CC2DA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5" name="Rectangle 873">
                <a:extLst>
                  <a:ext uri="{FF2B5EF4-FFF2-40B4-BE49-F238E27FC236}">
                    <a16:creationId xmlns:a16="http://schemas.microsoft.com/office/drawing/2014/main" id="{9919231C-70F1-FA4B-AE0B-A595DB0A5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66" name="Freeform 875">
                <a:extLst>
                  <a:ext uri="{FF2B5EF4-FFF2-40B4-BE49-F238E27FC236}">
                    <a16:creationId xmlns:a16="http://schemas.microsoft.com/office/drawing/2014/main" id="{73EEBDF4-1ECD-1A4C-B3AF-C359CB3F4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42" name="Left Brace 141">
            <a:extLst>
              <a:ext uri="{FF2B5EF4-FFF2-40B4-BE49-F238E27FC236}">
                <a16:creationId xmlns:a16="http://schemas.microsoft.com/office/drawing/2014/main" id="{E0098ABA-D2DD-E042-A977-2C70A1DB8506}"/>
              </a:ext>
            </a:extLst>
          </p:cNvPr>
          <p:cNvSpPr/>
          <p:nvPr/>
        </p:nvSpPr>
        <p:spPr>
          <a:xfrm>
            <a:off x="8637895" y="4577985"/>
            <a:ext cx="216740" cy="723138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Content Placeholder 2">
            <a:extLst>
              <a:ext uri="{FF2B5EF4-FFF2-40B4-BE49-F238E27FC236}">
                <a16:creationId xmlns:a16="http://schemas.microsoft.com/office/drawing/2014/main" id="{27787254-6069-4341-9B06-44914A115123}"/>
              </a:ext>
            </a:extLst>
          </p:cNvPr>
          <p:cNvSpPr txBox="1">
            <a:spLocks/>
          </p:cNvSpPr>
          <p:nvPr/>
        </p:nvSpPr>
        <p:spPr>
          <a:xfrm>
            <a:off x="4078742" y="5000229"/>
            <a:ext cx="3047629" cy="1215717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	    like saying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Locations,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Movable_objects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⊆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B</a:t>
            </a:r>
          </a:p>
          <a:p>
            <a:pPr marL="0" indent="0" fontAlgn="auto">
              <a:spcBef>
                <a:spcPts val="300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Robots, Containers </a:t>
            </a:r>
            <a:b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</a:b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                    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⊆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Movable_objects</a:t>
            </a:r>
            <a:endParaRPr lang="en-US" sz="1700" i="1" dirty="0">
              <a:solidFill>
                <a:srgbClr val="C00000"/>
              </a:solidFill>
              <a:latin typeface="Times New Roman" charset="0"/>
              <a:cs typeface="Calibri"/>
            </a:endParaRPr>
          </a:p>
        </p:txBody>
      </p:sp>
      <p:sp>
        <p:nvSpPr>
          <p:cNvPr id="95" name="Content Placeholder 2">
            <a:extLst>
              <a:ext uri="{FF2B5EF4-FFF2-40B4-BE49-F238E27FC236}">
                <a16:creationId xmlns:a16="http://schemas.microsoft.com/office/drawing/2014/main" id="{7F8AA41F-8B31-ED4E-A850-C124E44E58D4}"/>
              </a:ext>
            </a:extLst>
          </p:cNvPr>
          <p:cNvSpPr txBox="1">
            <a:spLocks/>
          </p:cNvSpPr>
          <p:nvPr/>
        </p:nvSpPr>
        <p:spPr>
          <a:xfrm>
            <a:off x="9734309" y="4232314"/>
            <a:ext cx="2480841" cy="877163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dirty="0">
                <a:solidFill>
                  <a:srgbClr val="C00000"/>
                </a:solidFill>
              </a:rPr>
              <a:t>like saying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 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∈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Robots,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                  l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∈ </a:t>
            </a:r>
            <a:r>
              <a:rPr lang="en-US" sz="1700" i="1" dirty="0" err="1">
                <a:solidFill>
                  <a:srgbClr val="C00000"/>
                </a:solidFill>
                <a:latin typeface="Times New Roman" charset="0"/>
                <a:cs typeface="Calibri"/>
              </a:rPr>
              <a:t>Locs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,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                  c</a:t>
            </a:r>
            <a:r>
              <a:rPr lang="en-US" sz="1700" dirty="0">
                <a:solidFill>
                  <a:srgbClr val="C00000"/>
                </a:solidFill>
                <a:latin typeface="Times New Roman" charset="0"/>
                <a:cs typeface="Calibri"/>
              </a:rPr>
              <a:t> ∈ </a:t>
            </a:r>
            <a:r>
              <a:rPr lang="en-US" sz="1700" i="1" dirty="0">
                <a:solidFill>
                  <a:srgbClr val="C00000"/>
                </a:solidFill>
                <a:latin typeface="Times New Roman" charset="0"/>
                <a:cs typeface="Calibri"/>
              </a:rPr>
              <a:t>Containers</a:t>
            </a:r>
          </a:p>
        </p:txBody>
      </p:sp>
    </p:spTree>
    <p:extLst>
      <p:ext uri="{BB962C8B-B14F-4D97-AF65-F5344CB8AC3E}">
        <p14:creationId xmlns:p14="http://schemas.microsoft.com/office/powerpoint/2010/main" val="201224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Domain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State-transition system</a:t>
            </a:r>
            <a:r>
              <a:rPr lang="en-US" dirty="0"/>
              <a:t> or </a:t>
            </a:r>
            <a:r>
              <a:rPr lang="en-US" i="1" dirty="0"/>
              <a:t>classical planning domain</a:t>
            </a:r>
            <a:r>
              <a:rPr lang="en-US" dirty="0"/>
              <a:t>:</a:t>
            </a:r>
          </a:p>
          <a:p>
            <a:pPr>
              <a:spcAft>
                <a:spcPts val="600"/>
              </a:spcAft>
            </a:pPr>
            <a:r>
              <a:rPr lang="el-GR" dirty="0"/>
              <a:t>Σ = (</a:t>
            </a:r>
            <a:r>
              <a:rPr lang="el-GR" i="1" dirty="0" err="1"/>
              <a:t>S,A,</a:t>
            </a:r>
            <a:r>
              <a:rPr lang="el-GR" dirty="0" err="1"/>
              <a:t>γ</a:t>
            </a:r>
            <a:r>
              <a:rPr lang="en-US" dirty="0"/>
              <a:t>,cost)   or </a:t>
            </a:r>
            <a:r>
              <a:rPr lang="el-GR" dirty="0"/>
              <a:t> 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i="1" dirty="0" err="1"/>
              <a:t>S,A,</a:t>
            </a:r>
            <a:r>
              <a:rPr lang="el-GR" dirty="0" err="1"/>
              <a:t>γ</a:t>
            </a:r>
            <a:r>
              <a:rPr lang="en-US" dirty="0"/>
              <a:t>)</a:t>
            </a:r>
            <a:endParaRPr lang="en-US" baseline="-25000" dirty="0">
              <a:latin typeface="Times New Roman" charset="0"/>
              <a:sym typeface="Symbol" charset="0"/>
            </a:endParaRPr>
          </a:p>
          <a:p>
            <a:pPr lvl="1"/>
            <a:r>
              <a:rPr lang="en-US" i="1" dirty="0">
                <a:latin typeface="Times New Roman" charset="0"/>
                <a:sym typeface="Symbol" charset="0"/>
              </a:rPr>
              <a:t>S</a:t>
            </a:r>
            <a:r>
              <a:rPr lang="en-US" dirty="0">
                <a:latin typeface="Times New Roman" charset="0"/>
                <a:sym typeface="Symbol" charset="0"/>
              </a:rPr>
              <a:t>  -  finite set of </a:t>
            </a:r>
            <a:r>
              <a:rPr lang="en-US" i="1" dirty="0">
                <a:latin typeface="Times New Roman" charset="0"/>
                <a:sym typeface="Symbol" charset="0"/>
              </a:rPr>
              <a:t>states</a:t>
            </a:r>
            <a:endParaRPr lang="en-US" dirty="0">
              <a:latin typeface="Times New Roman" charset="0"/>
              <a:sym typeface="Symbol" charset="0"/>
            </a:endParaRPr>
          </a:p>
          <a:p>
            <a:pPr lvl="1"/>
            <a:r>
              <a:rPr lang="en-US" i="1" dirty="0">
                <a:latin typeface="Times New Roman" charset="0"/>
                <a:sym typeface="Symbol" charset="0"/>
              </a:rPr>
              <a:t>A</a:t>
            </a:r>
            <a:r>
              <a:rPr lang="en-US" dirty="0">
                <a:latin typeface="Times New Roman" charset="0"/>
                <a:sym typeface="Symbol" charset="0"/>
              </a:rPr>
              <a:t>  -  finite set of </a:t>
            </a:r>
            <a:r>
              <a:rPr lang="en-US" i="1" dirty="0">
                <a:latin typeface="Times New Roman" charset="0"/>
                <a:sym typeface="Symbol" charset="0"/>
              </a:rPr>
              <a:t>actions</a:t>
            </a:r>
          </a:p>
          <a:p>
            <a:pPr lvl="1"/>
            <a:r>
              <a:rPr lang="el-GR" dirty="0"/>
              <a:t>γ</a:t>
            </a:r>
            <a:r>
              <a:rPr lang="en-US" dirty="0"/>
              <a:t>: </a:t>
            </a:r>
            <a:r>
              <a:rPr lang="en-US" i="1" dirty="0"/>
              <a:t>S</a:t>
            </a:r>
            <a:r>
              <a:rPr lang="en-US" dirty="0"/>
              <a:t>×</a:t>
            </a:r>
            <a:r>
              <a:rPr lang="en-US" i="1" dirty="0"/>
              <a:t>A</a:t>
            </a:r>
            <a:r>
              <a:rPr lang="en-US" dirty="0"/>
              <a:t> → </a:t>
            </a:r>
            <a:r>
              <a:rPr lang="en-US" i="1" dirty="0"/>
              <a:t>S</a:t>
            </a:r>
            <a:r>
              <a:rPr lang="en-US" dirty="0"/>
              <a:t>  </a:t>
            </a:r>
          </a:p>
          <a:p>
            <a:pPr marL="690562" lvl="2" indent="0">
              <a:buNone/>
            </a:pPr>
            <a:r>
              <a:rPr lang="en-US" i="1" dirty="0"/>
              <a:t>prediction </a:t>
            </a:r>
            <a:r>
              <a:rPr lang="en-US" dirty="0"/>
              <a:t>(or </a:t>
            </a:r>
            <a:r>
              <a:rPr lang="en-US" i="1" dirty="0"/>
              <a:t>state-transition</a:t>
            </a:r>
            <a:r>
              <a:rPr lang="en-US" dirty="0"/>
              <a:t>) function</a:t>
            </a:r>
          </a:p>
          <a:p>
            <a:pPr lvl="2"/>
            <a:r>
              <a:rPr lang="en-US" i="1" dirty="0"/>
              <a:t>partial</a:t>
            </a:r>
            <a:r>
              <a:rPr lang="en-US" dirty="0"/>
              <a:t> function: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is not necessarily defined for every (</a:t>
            </a:r>
            <a:r>
              <a:rPr lang="en-US" i="1" dirty="0" err="1"/>
              <a:t>s,a</a:t>
            </a:r>
            <a:r>
              <a:rPr lang="en-US" dirty="0"/>
              <a:t>)</a:t>
            </a:r>
          </a:p>
          <a:p>
            <a:pPr lvl="3"/>
            <a:r>
              <a:rPr lang="en-US" i="1" dirty="0"/>
              <a:t>a</a:t>
            </a:r>
            <a:r>
              <a:rPr lang="en-US" dirty="0"/>
              <a:t> is </a:t>
            </a:r>
            <a:r>
              <a:rPr lang="en-US" i="1" dirty="0"/>
              <a:t>applicable</a:t>
            </a:r>
            <a:r>
              <a:rPr lang="en-US" dirty="0"/>
              <a:t> in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err="1"/>
              <a:t>iff</a:t>
            </a:r>
            <a:r>
              <a:rPr lang="en-US" dirty="0"/>
              <a:t>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 is defined</a:t>
            </a:r>
            <a:endParaRPr lang="en-US" i="1" dirty="0"/>
          </a:p>
          <a:p>
            <a:pPr lvl="3">
              <a:tabLst>
                <a:tab pos="517525" algn="l"/>
              </a:tabLst>
            </a:pPr>
            <a:r>
              <a:rPr lang="en-US" dirty="0"/>
              <a:t>Domain(</a:t>
            </a:r>
            <a:r>
              <a:rPr lang="en-US" i="1" dirty="0"/>
              <a:t>a</a:t>
            </a:r>
            <a:r>
              <a:rPr lang="en-US" dirty="0"/>
              <a:t>) = {</a:t>
            </a:r>
            <a:r>
              <a:rPr lang="en-US" i="1" dirty="0"/>
              <a:t>s </a:t>
            </a:r>
            <a:r>
              <a:rPr lang="en-US" dirty="0"/>
              <a:t>∈ </a:t>
            </a:r>
            <a:r>
              <a:rPr lang="en-US" i="1" dirty="0">
                <a:latin typeface="Times New Roman" charset="0"/>
                <a:cs typeface="Calibri"/>
                <a:sym typeface="Symbol" charset="0"/>
              </a:rPr>
              <a:t>S</a:t>
            </a:r>
            <a:r>
              <a:rPr lang="en-US" dirty="0">
                <a:cs typeface="Calibri"/>
                <a:sym typeface="Symbol" charset="0"/>
              </a:rPr>
              <a:t> </a:t>
            </a:r>
            <a:r>
              <a:rPr lang="en-US" dirty="0">
                <a:latin typeface="Times New Roman Regular" charset="0"/>
                <a:cs typeface="Calibri"/>
                <a:sym typeface="Symbol" charset="0"/>
              </a:rPr>
              <a:t>|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dirty="0"/>
              <a:t> is applicable in </a:t>
            </a:r>
            <a:r>
              <a:rPr lang="en-US" i="1" dirty="0"/>
              <a:t>s</a:t>
            </a:r>
            <a:r>
              <a:rPr lang="en-US" dirty="0"/>
              <a:t>}</a:t>
            </a:r>
            <a:endParaRPr lang="en-US" i="1" dirty="0"/>
          </a:p>
          <a:p>
            <a:pPr lvl="3">
              <a:tabLst>
                <a:tab pos="517525" algn="l"/>
              </a:tabLst>
            </a:pPr>
            <a:r>
              <a:rPr lang="fr-FR" dirty="0"/>
              <a:t>Range(</a:t>
            </a:r>
            <a:r>
              <a:rPr lang="fr-FR" i="1" dirty="0"/>
              <a:t>a</a:t>
            </a:r>
            <a:r>
              <a:rPr lang="fr-FR" dirty="0"/>
              <a:t>) = {</a:t>
            </a: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 err="1"/>
              <a:t>s</a:t>
            </a:r>
            <a:r>
              <a:rPr lang="fr-FR" dirty="0" err="1"/>
              <a:t>,</a:t>
            </a:r>
            <a:r>
              <a:rPr lang="fr-FR" i="1" dirty="0" err="1"/>
              <a:t>a</a:t>
            </a:r>
            <a:r>
              <a:rPr lang="fr-FR" dirty="0"/>
              <a:t>) </a:t>
            </a:r>
            <a:r>
              <a:rPr lang="en-US" dirty="0">
                <a:latin typeface="Times New Roman Regular" charset="0"/>
                <a:cs typeface="Calibri"/>
                <a:sym typeface="Symbol" charset="0"/>
              </a:rPr>
              <a:t>|</a:t>
            </a:r>
            <a:r>
              <a:rPr lang="fr-FR" dirty="0"/>
              <a:t> </a:t>
            </a:r>
            <a:r>
              <a:rPr lang="fr-FR" i="1" dirty="0"/>
              <a:t>s </a:t>
            </a:r>
            <a:r>
              <a:rPr lang="fr-FR" dirty="0"/>
              <a:t>∈ Domain(</a:t>
            </a:r>
            <a:r>
              <a:rPr lang="fr-FR" i="1" dirty="0"/>
              <a:t>a</a:t>
            </a:r>
            <a:r>
              <a:rPr lang="fr-FR" dirty="0"/>
              <a:t>)}</a:t>
            </a:r>
          </a:p>
          <a:p>
            <a:pPr lvl="1">
              <a:tabLst>
                <a:tab pos="517525" algn="l"/>
              </a:tabLst>
            </a:pPr>
            <a:r>
              <a:rPr lang="en-US" dirty="0"/>
              <a:t>cost: </a:t>
            </a:r>
            <a:r>
              <a:rPr lang="en-US" i="1" dirty="0"/>
              <a:t>S</a:t>
            </a:r>
            <a:r>
              <a:rPr lang="en-US" dirty="0"/>
              <a:t>×</a:t>
            </a:r>
            <a:r>
              <a:rPr lang="en-US" i="1" dirty="0"/>
              <a:t>A</a:t>
            </a:r>
            <a:r>
              <a:rPr lang="en-US" dirty="0"/>
              <a:t> → </a:t>
            </a:r>
            <a:r>
              <a:rPr lang="en-US" dirty="0">
                <a:latin typeface="Monotype Corsiva" panose="03010101010201010101" pitchFamily="66" charset="0"/>
              </a:rPr>
              <a:t>ℝ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</a:rPr>
              <a:t>    or    cost: </a:t>
            </a:r>
            <a:r>
              <a:rPr lang="en-US" i="1" dirty="0"/>
              <a:t>A</a:t>
            </a:r>
            <a:r>
              <a:rPr lang="en-US" dirty="0"/>
              <a:t> → </a:t>
            </a:r>
            <a:r>
              <a:rPr lang="en-US" dirty="0">
                <a:latin typeface="Monotype Corsiva" panose="03010101010201010101" pitchFamily="66" charset="0"/>
              </a:rPr>
              <a:t>ℝ</a:t>
            </a:r>
            <a:r>
              <a:rPr lang="en-US" b="1" baseline="30000" dirty="0">
                <a:latin typeface="Times New Roman" panose="02020603050405020304" pitchFamily="18" charset="0"/>
              </a:rPr>
              <a:t>+</a:t>
            </a:r>
            <a:endParaRPr lang="en-US" dirty="0">
              <a:latin typeface="Times New Roman" panose="02020603050405020304" pitchFamily="18" charset="0"/>
            </a:endParaRPr>
          </a:p>
          <a:p>
            <a:pPr lvl="2">
              <a:tabLst>
                <a:tab pos="517525" algn="l"/>
              </a:tabLst>
            </a:pPr>
            <a:r>
              <a:rPr lang="en-US" dirty="0"/>
              <a:t>optional; default is cost(</a:t>
            </a:r>
            <a:r>
              <a:rPr lang="en-US" i="1" dirty="0"/>
              <a:t>a</a:t>
            </a:r>
            <a:r>
              <a:rPr lang="en-US" dirty="0"/>
              <a:t>) ≡ 1</a:t>
            </a:r>
          </a:p>
          <a:p>
            <a:pPr lvl="2">
              <a:tabLst>
                <a:tab pos="517525" algn="l"/>
              </a:tabLst>
            </a:pPr>
            <a:r>
              <a:rPr lang="en-US" dirty="0"/>
              <a:t>money, time, something else </a:t>
            </a:r>
            <a:br>
              <a:rPr lang="en-US" dirty="0"/>
            </a:br>
            <a:endParaRPr lang="fr-FR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A6351-5F7C-E547-B6F3-47866D45F8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tabLst>
                <a:tab pos="517525" algn="l"/>
              </a:tabLst>
            </a:pPr>
            <a:r>
              <a:rPr lang="fr-FR" i="1" dirty="0"/>
              <a:t>plan</a:t>
            </a:r>
            <a:r>
              <a:rPr lang="fr-FR" dirty="0"/>
              <a:t>: </a:t>
            </a:r>
          </a:p>
          <a:p>
            <a:pPr lvl="1">
              <a:tabLst>
                <a:tab pos="517525" algn="l"/>
              </a:tabLst>
            </a:pPr>
            <a:r>
              <a:rPr lang="fr-FR" dirty="0"/>
              <a:t>a </a:t>
            </a:r>
            <a:r>
              <a:rPr lang="fr-FR" dirty="0" err="1"/>
              <a:t>sequence</a:t>
            </a:r>
            <a:r>
              <a:rPr lang="fr-FR" dirty="0"/>
              <a:t> of actions </a:t>
            </a:r>
            <a:r>
              <a:rPr lang="fr-FR" i="1" dirty="0"/>
              <a:t>π</a:t>
            </a:r>
            <a:r>
              <a:rPr lang="fr-FR" dirty="0"/>
              <a:t> = ⟨</a:t>
            </a:r>
            <a:r>
              <a:rPr lang="fr-FR" i="1" dirty="0"/>
              <a:t>a</a:t>
            </a:r>
            <a:r>
              <a:rPr lang="fr-FR" baseline="-25000" dirty="0"/>
              <a:t>1</a:t>
            </a:r>
            <a:r>
              <a:rPr lang="fr-FR" dirty="0"/>
              <a:t>, …, </a:t>
            </a:r>
            <a:r>
              <a:rPr lang="fr-FR" i="1" dirty="0"/>
              <a:t>a</a:t>
            </a:r>
            <a:r>
              <a:rPr lang="fr-FR" i="1" baseline="-25000" dirty="0"/>
              <a:t>n</a:t>
            </a:r>
            <a:r>
              <a:rPr lang="fr-FR" dirty="0"/>
              <a:t>⟩</a:t>
            </a:r>
            <a:endParaRPr lang="fr-FR" i="1" dirty="0"/>
          </a:p>
          <a:p>
            <a:pPr>
              <a:tabLst>
                <a:tab pos="517525" algn="l"/>
              </a:tabLst>
            </a:pPr>
            <a:r>
              <a:rPr lang="fr-FR" dirty="0"/>
              <a:t>π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i="1" dirty="0"/>
              <a:t>applicable </a:t>
            </a:r>
            <a:r>
              <a:rPr lang="fr-FR" dirty="0"/>
              <a:t>in 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 if the actions are applicable in the </a:t>
            </a:r>
            <a:r>
              <a:rPr lang="fr-FR" dirty="0" err="1"/>
              <a:t>order</a:t>
            </a:r>
            <a:r>
              <a:rPr lang="fr-FR" dirty="0"/>
              <a:t> </a:t>
            </a:r>
            <a:r>
              <a:rPr lang="fr-FR" dirty="0" err="1"/>
              <a:t>given</a:t>
            </a:r>
            <a:endParaRPr lang="fr-FR" dirty="0"/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i="1" dirty="0"/>
              <a:t>, a</a:t>
            </a:r>
            <a:r>
              <a:rPr lang="fr-FR" baseline="-25000" dirty="0"/>
              <a:t>1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baseline="-25000" dirty="0"/>
              <a:t>1</a:t>
            </a:r>
            <a:endParaRPr lang="fr-FR" dirty="0"/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1</a:t>
            </a:r>
            <a:r>
              <a:rPr lang="fr-FR" i="1" dirty="0"/>
              <a:t>, a</a:t>
            </a:r>
            <a:r>
              <a:rPr lang="fr-FR" baseline="-25000" dirty="0"/>
              <a:t>2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baseline="-25000" dirty="0"/>
              <a:t>2</a:t>
            </a:r>
            <a:endParaRPr lang="fr-FR" dirty="0"/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/>
              <a:t>…</a:t>
            </a:r>
          </a:p>
          <a:p>
            <a:pPr marL="1041400" lvl="3" indent="0">
              <a:buNone/>
              <a:tabLst>
                <a:tab pos="517525" algn="l"/>
              </a:tabLst>
            </a:pP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i="1" baseline="-25000" dirty="0"/>
              <a:t>n</a:t>
            </a:r>
            <a:r>
              <a:rPr lang="fr-FR" baseline="-25000" dirty="0"/>
              <a:t>–1</a:t>
            </a:r>
            <a:r>
              <a:rPr lang="fr-FR" i="1" dirty="0"/>
              <a:t>, a</a:t>
            </a:r>
            <a:r>
              <a:rPr lang="fr-FR" i="1" baseline="-25000" dirty="0"/>
              <a:t>n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i="1" baseline="-25000" dirty="0"/>
              <a:t>n</a:t>
            </a:r>
            <a:endParaRPr lang="fr-FR" dirty="0"/>
          </a:p>
          <a:p>
            <a:pPr lvl="1">
              <a:tabLst>
                <a:tab pos="517525" algn="l"/>
              </a:tabLst>
            </a:pPr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case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, </a:t>
            </a:r>
            <a:r>
              <a:rPr lang="fr-FR" i="1" dirty="0"/>
              <a:t>π</a:t>
            </a:r>
            <a:r>
              <a:rPr lang="fr-FR" dirty="0"/>
              <a:t>) = </a:t>
            </a:r>
            <a:r>
              <a:rPr lang="fr-FR" i="1" dirty="0"/>
              <a:t>s</a:t>
            </a:r>
            <a:r>
              <a:rPr lang="fr-FR" i="1" baseline="-25000" dirty="0"/>
              <a:t>n</a:t>
            </a:r>
            <a:br>
              <a:rPr lang="fr-FR" i="1" baseline="-25000" dirty="0"/>
            </a:br>
            <a:endParaRPr lang="fr-FR" baseline="-25000" dirty="0"/>
          </a:p>
          <a:p>
            <a:pPr>
              <a:tabLst>
                <a:tab pos="517525" algn="l"/>
              </a:tabLst>
            </a:pPr>
            <a:r>
              <a:rPr lang="fr-FR" i="1" dirty="0" err="1"/>
              <a:t>Classical</a:t>
            </a:r>
            <a:r>
              <a:rPr lang="fr-FR" i="1" dirty="0"/>
              <a:t> planning </a:t>
            </a:r>
            <a:r>
              <a:rPr lang="fr-FR" i="1" dirty="0" err="1"/>
              <a:t>problem</a:t>
            </a:r>
            <a:r>
              <a:rPr lang="fr-FR" dirty="0"/>
              <a:t>: </a:t>
            </a:r>
          </a:p>
          <a:p>
            <a:pPr lvl="1">
              <a:tabLst>
                <a:tab pos="517525" algn="l"/>
              </a:tabLst>
            </a:pPr>
            <a:r>
              <a:rPr lang="fr-FR" i="1" dirty="0"/>
              <a:t>P</a:t>
            </a:r>
            <a:r>
              <a:rPr lang="fr-FR" dirty="0"/>
              <a:t> = (</a:t>
            </a:r>
            <a:r>
              <a:rPr lang="el-GR" dirty="0"/>
              <a:t>Σ</a:t>
            </a:r>
            <a:r>
              <a:rPr lang="fr-FR" dirty="0"/>
              <a:t>,</a:t>
            </a:r>
            <a:r>
              <a:rPr lang="fr-FR" baseline="-25000" dirty="0"/>
              <a:t> 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,</a:t>
            </a:r>
            <a:r>
              <a:rPr lang="fr-FR" baseline="-25000" dirty="0"/>
              <a:t> </a:t>
            </a:r>
            <a:r>
              <a:rPr lang="fr-FR" i="1" dirty="0" err="1"/>
              <a:t>S</a:t>
            </a:r>
            <a:r>
              <a:rPr lang="fr-FR" i="1" baseline="-25000" dirty="0" err="1"/>
              <a:t>g</a:t>
            </a:r>
            <a:r>
              <a:rPr lang="fr-FR" dirty="0"/>
              <a:t>)</a:t>
            </a:r>
          </a:p>
          <a:p>
            <a:pPr lvl="1">
              <a:tabLst>
                <a:tab pos="517525" algn="l"/>
              </a:tabLst>
            </a:pPr>
            <a:r>
              <a:rPr lang="fr-FR" dirty="0"/>
              <a:t>planning </a:t>
            </a:r>
            <a:r>
              <a:rPr lang="fr-FR" dirty="0" err="1"/>
              <a:t>domain</a:t>
            </a:r>
            <a:r>
              <a:rPr lang="fr-FR" dirty="0"/>
              <a:t>, initial state, set of goal states</a:t>
            </a:r>
          </a:p>
          <a:p>
            <a:pPr>
              <a:tabLst>
                <a:tab pos="517525" algn="l"/>
              </a:tabLst>
            </a:pPr>
            <a:r>
              <a:rPr lang="fr-FR" i="1" dirty="0"/>
              <a:t>Solution</a:t>
            </a:r>
            <a:r>
              <a:rPr lang="fr-FR" dirty="0"/>
              <a:t> for </a:t>
            </a:r>
            <a:r>
              <a:rPr lang="fr-FR" i="1" dirty="0"/>
              <a:t>P</a:t>
            </a:r>
            <a:r>
              <a:rPr lang="fr-FR" dirty="0"/>
              <a:t>: </a:t>
            </a:r>
          </a:p>
          <a:p>
            <a:pPr lvl="1">
              <a:tabLst>
                <a:tab pos="517525" algn="l"/>
              </a:tabLst>
            </a:pPr>
            <a:r>
              <a:rPr lang="fr-FR" dirty="0"/>
              <a:t>a</a:t>
            </a:r>
            <a:r>
              <a:rPr lang="fr-FR" i="1" dirty="0"/>
              <a:t> </a:t>
            </a:r>
            <a:r>
              <a:rPr lang="fr-FR" dirty="0"/>
              <a:t>plan </a:t>
            </a:r>
            <a:r>
              <a:rPr lang="fr-FR" i="1" dirty="0"/>
              <a:t>π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γ</a:t>
            </a:r>
            <a:r>
              <a:rPr lang="fr-FR" dirty="0"/>
              <a:t>(</a:t>
            </a:r>
            <a:r>
              <a:rPr lang="fr-FR" i="1" dirty="0"/>
              <a:t>s</a:t>
            </a:r>
            <a:r>
              <a:rPr lang="fr-FR" baseline="-25000" dirty="0"/>
              <a:t>0</a:t>
            </a:r>
            <a:r>
              <a:rPr lang="fr-FR" dirty="0"/>
              <a:t>,</a:t>
            </a:r>
            <a:r>
              <a:rPr lang="fr-FR" i="1" dirty="0"/>
              <a:t>π</a:t>
            </a:r>
            <a:r>
              <a:rPr lang="fr-FR" dirty="0"/>
              <a:t>) ∈ </a:t>
            </a:r>
            <a:r>
              <a:rPr lang="fr-FR" i="1" dirty="0" err="1"/>
              <a:t>S</a:t>
            </a:r>
            <a:r>
              <a:rPr lang="fr-FR" i="1" baseline="-25000" dirty="0" err="1"/>
              <a:t>g</a:t>
            </a:r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60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3003"/>
            <a:ext cx="8839200" cy="812800"/>
          </a:xfrm>
        </p:spPr>
        <p:txBody>
          <a:bodyPr/>
          <a:lstStyle/>
          <a:p>
            <a:r>
              <a:rPr lang="en-US" dirty="0"/>
              <a:t>Typed problem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485480" y="1135875"/>
            <a:ext cx="4670245" cy="52485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(define (problem example-problem-2)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(:domain example-domain-2))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(:objects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r1 - robot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c1 - container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  d1 d2 d3 - location)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init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d2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d1 d3)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(adjacent d3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d1)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r1 d2)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  </a:t>
            </a:r>
          </a:p>
          <a:p>
            <a:pPr marL="0" indent="-3175">
              <a:spcBef>
                <a:spcPts val="0"/>
              </a:spcBef>
              <a:buNone/>
              <a:tabLst>
                <a:tab pos="227013" algn="l"/>
              </a:tabLst>
            </a:pP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   (:goal (</a:t>
            </a:r>
            <a:r>
              <a:rPr lang="en-US" sz="1600" dirty="0" err="1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loc</a:t>
            </a:r>
            <a:r>
              <a:rPr lang="en-US" sz="1600" dirty="0">
                <a:latin typeface="Courier" pitchFamily="2" charset="0"/>
                <a:ea typeface="Menlo" panose="020B0609030804020204" pitchFamily="49" charset="0"/>
                <a:cs typeface="Menlo" panose="020B0609030804020204" pitchFamily="49" charset="0"/>
              </a:rPr>
              <a:t> c1 r1)))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FC8F9E8-FADA-D149-9CCA-2996C6655CDF}"/>
              </a:ext>
            </a:extLst>
          </p:cNvPr>
          <p:cNvGrpSpPr/>
          <p:nvPr/>
        </p:nvGrpSpPr>
        <p:grpSpPr>
          <a:xfrm>
            <a:off x="3865198" y="5490480"/>
            <a:ext cx="1082989" cy="919087"/>
            <a:chOff x="6805552" y="3919023"/>
            <a:chExt cx="1082989" cy="91908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F458104-5AA1-C546-89C0-EF62EB9ACD75}"/>
                </a:ext>
              </a:extLst>
            </p:cNvPr>
            <p:cNvGrpSpPr/>
            <p:nvPr/>
          </p:nvGrpSpPr>
          <p:grpSpPr>
            <a:xfrm>
              <a:off x="6805552" y="3919023"/>
              <a:ext cx="1082989" cy="919087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90" name="Oval 859">
                <a:extLst>
                  <a:ext uri="{FF2B5EF4-FFF2-40B4-BE49-F238E27FC236}">
                    <a16:creationId xmlns:a16="http://schemas.microsoft.com/office/drawing/2014/main" id="{EF4DFDCE-2188-7041-8E09-7E1D234CE7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1" name="Oval 861">
                <a:extLst>
                  <a:ext uri="{FF2B5EF4-FFF2-40B4-BE49-F238E27FC236}">
                    <a16:creationId xmlns:a16="http://schemas.microsoft.com/office/drawing/2014/main" id="{FDDF95AF-6277-054F-88F2-796F5094841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2" name="Oval 862">
                <a:extLst>
                  <a:ext uri="{FF2B5EF4-FFF2-40B4-BE49-F238E27FC236}">
                    <a16:creationId xmlns:a16="http://schemas.microsoft.com/office/drawing/2014/main" id="{521E2BDC-D738-8743-9183-9882773DE88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3" name="Oval 863">
                <a:extLst>
                  <a:ext uri="{FF2B5EF4-FFF2-40B4-BE49-F238E27FC236}">
                    <a16:creationId xmlns:a16="http://schemas.microsoft.com/office/drawing/2014/main" id="{AB5B2189-8CDD-ED42-A993-6B024B42584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94" name="Oval 863">
                <a:extLst>
                  <a:ext uri="{FF2B5EF4-FFF2-40B4-BE49-F238E27FC236}">
                    <a16:creationId xmlns:a16="http://schemas.microsoft.com/office/drawing/2014/main" id="{98322D57-54AC-0B47-991C-EAABF50D355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3D98D2A7-2029-F243-A3A7-A32D0E150308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81" name="Freeform 860">
                  <a:extLst>
                    <a:ext uri="{FF2B5EF4-FFF2-40B4-BE49-F238E27FC236}">
                      <a16:creationId xmlns:a16="http://schemas.microsoft.com/office/drawing/2014/main" id="{E4C7982B-2715-D342-B012-7A46B292B68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2" name="Rectangle 864">
                  <a:extLst>
                    <a:ext uri="{FF2B5EF4-FFF2-40B4-BE49-F238E27FC236}">
                      <a16:creationId xmlns:a16="http://schemas.microsoft.com/office/drawing/2014/main" id="{DAFB51E1-A6CC-5F47-A7D7-B00C1A91036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83" name="Freeform 865">
                  <a:extLst>
                    <a:ext uri="{FF2B5EF4-FFF2-40B4-BE49-F238E27FC236}">
                      <a16:creationId xmlns:a16="http://schemas.microsoft.com/office/drawing/2014/main" id="{B89AE28F-BD8D-6843-B9C1-235B2F458D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4" name="Freeform 866">
                  <a:extLst>
                    <a:ext uri="{FF2B5EF4-FFF2-40B4-BE49-F238E27FC236}">
                      <a16:creationId xmlns:a16="http://schemas.microsoft.com/office/drawing/2014/main" id="{A962A33D-9948-5C4B-ABB9-6B5271D288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CC0D0F5A-B287-8746-B44A-DD0F815A9699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97" name="Oval 878">
                  <a:extLst>
                    <a:ext uri="{FF2B5EF4-FFF2-40B4-BE49-F238E27FC236}">
                      <a16:creationId xmlns:a16="http://schemas.microsoft.com/office/drawing/2014/main" id="{B9C72B03-2FE1-7B48-A7CD-E8A362BAFC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69" name="Rectangle 880">
                  <a:extLst>
                    <a:ext uri="{FF2B5EF4-FFF2-40B4-BE49-F238E27FC236}">
                      <a16:creationId xmlns:a16="http://schemas.microsoft.com/office/drawing/2014/main" id="{43F86ACE-8C26-334B-919F-D9D6D4FDB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0" name="Oval 878">
                  <a:extLst>
                    <a:ext uri="{FF2B5EF4-FFF2-40B4-BE49-F238E27FC236}">
                      <a16:creationId xmlns:a16="http://schemas.microsoft.com/office/drawing/2014/main" id="{3C5960C8-9F48-A645-9707-623250E3FA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1" name="Line 881">
                  <a:extLst>
                    <a:ext uri="{FF2B5EF4-FFF2-40B4-BE49-F238E27FC236}">
                      <a16:creationId xmlns:a16="http://schemas.microsoft.com/office/drawing/2014/main" id="{30112A1F-FE58-0640-9FA4-4DAD43BC51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2" name="Line 882">
                  <a:extLst>
                    <a:ext uri="{FF2B5EF4-FFF2-40B4-BE49-F238E27FC236}">
                      <a16:creationId xmlns:a16="http://schemas.microsoft.com/office/drawing/2014/main" id="{FB491B4D-24BA-4E4D-8FB4-F144104C81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3" name="Rectangle 880">
                  <a:extLst>
                    <a:ext uri="{FF2B5EF4-FFF2-40B4-BE49-F238E27FC236}">
                      <a16:creationId xmlns:a16="http://schemas.microsoft.com/office/drawing/2014/main" id="{E325440D-D89B-4B44-8AA6-35CCE879D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4" name="Oval 878">
                  <a:extLst>
                    <a:ext uri="{FF2B5EF4-FFF2-40B4-BE49-F238E27FC236}">
                      <a16:creationId xmlns:a16="http://schemas.microsoft.com/office/drawing/2014/main" id="{5C9A0E45-0E33-264E-8152-8A15D372D3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5" name="Line 882">
                  <a:extLst>
                    <a:ext uri="{FF2B5EF4-FFF2-40B4-BE49-F238E27FC236}">
                      <a16:creationId xmlns:a16="http://schemas.microsoft.com/office/drawing/2014/main" id="{AA9F4DCB-2891-024A-867D-9C81DD6BDB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6" name="Line 882">
                  <a:extLst>
                    <a:ext uri="{FF2B5EF4-FFF2-40B4-BE49-F238E27FC236}">
                      <a16:creationId xmlns:a16="http://schemas.microsoft.com/office/drawing/2014/main" id="{B0A26D22-265B-854E-B91A-468A70D8D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7" name="Line 884">
                  <a:extLst>
                    <a:ext uri="{FF2B5EF4-FFF2-40B4-BE49-F238E27FC236}">
                      <a16:creationId xmlns:a16="http://schemas.microsoft.com/office/drawing/2014/main" id="{5E1C7E28-00B8-4C41-AA18-285EB78D13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8" name="Oval 885">
                  <a:extLst>
                    <a:ext uri="{FF2B5EF4-FFF2-40B4-BE49-F238E27FC236}">
                      <a16:creationId xmlns:a16="http://schemas.microsoft.com/office/drawing/2014/main" id="{93FD046E-1E44-B848-9517-7C3615148E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79" name="Line 881">
                  <a:extLst>
                    <a:ext uri="{FF2B5EF4-FFF2-40B4-BE49-F238E27FC236}">
                      <a16:creationId xmlns:a16="http://schemas.microsoft.com/office/drawing/2014/main" id="{8ECDB1B9-D1A8-BE40-8105-4A2F85A137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80" name="Line 882">
                  <a:extLst>
                    <a:ext uri="{FF2B5EF4-FFF2-40B4-BE49-F238E27FC236}">
                      <a16:creationId xmlns:a16="http://schemas.microsoft.com/office/drawing/2014/main" id="{29AED28D-EB66-D74C-AAC5-F6CB6E5201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444B4F6B-A861-E045-97AC-CC9A18E9BD17}"/>
                </a:ext>
              </a:extLst>
            </p:cNvPr>
            <p:cNvGrpSpPr/>
            <p:nvPr/>
          </p:nvGrpSpPr>
          <p:grpSpPr>
            <a:xfrm>
              <a:off x="7365099" y="4388800"/>
              <a:ext cx="484418" cy="334015"/>
              <a:chOff x="1012668" y="950932"/>
              <a:chExt cx="747559" cy="515455"/>
            </a:xfrm>
          </p:grpSpPr>
          <p:sp>
            <p:nvSpPr>
              <p:cNvPr id="86" name="Line 853">
                <a:extLst>
                  <a:ext uri="{FF2B5EF4-FFF2-40B4-BE49-F238E27FC236}">
                    <a16:creationId xmlns:a16="http://schemas.microsoft.com/office/drawing/2014/main" id="{05CD881B-B20D-6B48-95B1-764B227BB3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87" name="Rectangle 876">
                <a:extLst>
                  <a:ext uri="{FF2B5EF4-FFF2-40B4-BE49-F238E27FC236}">
                    <a16:creationId xmlns:a16="http://schemas.microsoft.com/office/drawing/2014/main" id="{19716D8A-5554-E846-88E1-EA6FCAE494A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88" name="Rectangle 873">
                <a:extLst>
                  <a:ext uri="{FF2B5EF4-FFF2-40B4-BE49-F238E27FC236}">
                    <a16:creationId xmlns:a16="http://schemas.microsoft.com/office/drawing/2014/main" id="{506B3E9D-7316-DA4B-A362-861FA2728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89" name="Freeform 875">
                <a:extLst>
                  <a:ext uri="{FF2B5EF4-FFF2-40B4-BE49-F238E27FC236}">
                    <a16:creationId xmlns:a16="http://schemas.microsoft.com/office/drawing/2014/main" id="{BEB02796-2C3B-0540-A068-5EA180BB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185" name="Rectangle 184">
            <a:extLst>
              <a:ext uri="{FF2B5EF4-FFF2-40B4-BE49-F238E27FC236}">
                <a16:creationId xmlns:a16="http://schemas.microsoft.com/office/drawing/2014/main" id="{E5134FE9-9952-A144-88EE-F194B0A09A2E}"/>
              </a:ext>
            </a:extLst>
          </p:cNvPr>
          <p:cNvSpPr/>
          <p:nvPr/>
        </p:nvSpPr>
        <p:spPr>
          <a:xfrm>
            <a:off x="2133525" y="5950024"/>
            <a:ext cx="1981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800"/>
              <a:tabLst>
                <a:tab pos="1025525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ＭＳ Ｐゴシック"/>
                <a:cs typeface="Times New Roman"/>
              </a:rPr>
              <a:t>g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= {</a:t>
            </a:r>
            <a:r>
              <a:rPr lang="en-US" dirty="0" err="1">
                <a:solidFill>
                  <a:srgbClr val="000000"/>
                </a:solidFill>
                <a:latin typeface="Calibri"/>
                <a:ea typeface="ＭＳ Ｐゴシック"/>
              </a:rPr>
              <a:t>loc</a:t>
            </a:r>
            <a:r>
              <a:rPr lang="en-US" dirty="0">
                <a:solidFill>
                  <a:srgbClr val="000000"/>
                </a:solidFill>
                <a:latin typeface="Calibri"/>
                <a:ea typeface="ＭＳ Ｐゴシック"/>
              </a:rPr>
              <a:t>(c1,</a:t>
            </a:r>
            <a:r>
              <a:rPr lang="is-IS" dirty="0">
                <a:solidFill>
                  <a:srgbClr val="000000"/>
                </a:solidFill>
                <a:latin typeface="Calibri"/>
                <a:ea typeface="ＭＳ Ｐゴシック"/>
              </a:rPr>
              <a:t>r1)</a:t>
            </a:r>
            <a:r>
              <a:rPr lang="is-IS" dirty="0">
                <a:solidFill>
                  <a:srgbClr val="000000"/>
                </a:solidFill>
                <a:latin typeface="Times New Roman"/>
                <a:ea typeface="ＭＳ Ｐゴシック"/>
              </a:rPr>
              <a:t>}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EE726543-270D-3D43-B553-50AAB684E6FA}"/>
              </a:ext>
            </a:extLst>
          </p:cNvPr>
          <p:cNvGrpSpPr/>
          <p:nvPr/>
        </p:nvGrpSpPr>
        <p:grpSpPr>
          <a:xfrm>
            <a:off x="2112790" y="3212220"/>
            <a:ext cx="3634162" cy="1232639"/>
            <a:chOff x="4699686" y="4960952"/>
            <a:chExt cx="3634162" cy="1232639"/>
          </a:xfrm>
        </p:grpSpPr>
        <p:sp>
          <p:nvSpPr>
            <p:cNvPr id="187" name="Rectangle 891">
              <a:extLst>
                <a:ext uri="{FF2B5EF4-FFF2-40B4-BE49-F238E27FC236}">
                  <a16:creationId xmlns:a16="http://schemas.microsoft.com/office/drawing/2014/main" id="{92526B8E-24C7-6841-A04D-407F372EE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260" y="5578222"/>
              <a:ext cx="65" cy="261610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88" name="Rectangle 891">
              <a:extLst>
                <a:ext uri="{FF2B5EF4-FFF2-40B4-BE49-F238E27FC236}">
                  <a16:creationId xmlns:a16="http://schemas.microsoft.com/office/drawing/2014/main" id="{E1BE6B07-8A33-AA4B-A759-11E42F8646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6772" y="5635694"/>
              <a:ext cx="65" cy="261610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sz="1700" b="1" dirty="0"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34EE281D-4CE2-EF4C-85CB-BBDF67397B24}"/>
                </a:ext>
              </a:extLst>
            </p:cNvPr>
            <p:cNvGrpSpPr/>
            <p:nvPr/>
          </p:nvGrpSpPr>
          <p:grpSpPr>
            <a:xfrm>
              <a:off x="5095360" y="4960952"/>
              <a:ext cx="1654724" cy="815581"/>
              <a:chOff x="1026717" y="2271773"/>
              <a:chExt cx="2553587" cy="1258611"/>
            </a:xfrm>
          </p:grpSpPr>
          <p:sp>
            <p:nvSpPr>
              <p:cNvPr id="226" name="Line 853">
                <a:extLst>
                  <a:ext uri="{FF2B5EF4-FFF2-40B4-BE49-F238E27FC236}">
                    <a16:creationId xmlns:a16="http://schemas.microsoft.com/office/drawing/2014/main" id="{C8D61AB7-67F5-C64B-8C0E-A1502564A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6717" y="3524325"/>
                <a:ext cx="822962" cy="60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5CB73E8C-E4C7-6D4B-B602-CE7092BA347E}"/>
                  </a:ext>
                </a:extLst>
              </p:cNvPr>
              <p:cNvCxnSpPr/>
              <p:nvPr/>
            </p:nvCxnSpPr>
            <p:spPr>
              <a:xfrm>
                <a:off x="2180139" y="2271773"/>
                <a:ext cx="1133857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Freeform 860">
                <a:extLst>
                  <a:ext uri="{FF2B5EF4-FFF2-40B4-BE49-F238E27FC236}">
                    <a16:creationId xmlns:a16="http://schemas.microsoft.com/office/drawing/2014/main" id="{CB969695-9731-0444-8D37-2D0A5DEAD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29" name="Freeform 860">
                <a:extLst>
                  <a:ext uri="{FF2B5EF4-FFF2-40B4-BE49-F238E27FC236}">
                    <a16:creationId xmlns:a16="http://schemas.microsoft.com/office/drawing/2014/main" id="{395F040D-7AC0-6141-B0C3-4C47562F9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8" y="2287529"/>
                <a:ext cx="1213406" cy="429768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20FD4D20-F9B3-AA4B-846F-C136B2C4D5D2}"/>
                </a:ext>
              </a:extLst>
            </p:cNvPr>
            <p:cNvCxnSpPr/>
            <p:nvPr/>
          </p:nvCxnSpPr>
          <p:spPr>
            <a:xfrm>
              <a:off x="6484157" y="5719114"/>
              <a:ext cx="592530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Freeform 860">
              <a:extLst>
                <a:ext uri="{FF2B5EF4-FFF2-40B4-BE49-F238E27FC236}">
                  <a16:creationId xmlns:a16="http://schemas.microsoft.com/office/drawing/2014/main" id="{F97B3A96-A897-D648-AA9A-8E8C65456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673" y="5758203"/>
              <a:ext cx="799916" cy="244717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2" name="Freeform 860">
              <a:extLst>
                <a:ext uri="{FF2B5EF4-FFF2-40B4-BE49-F238E27FC236}">
                  <a16:creationId xmlns:a16="http://schemas.microsoft.com/office/drawing/2014/main" id="{AC58F7E1-AACE-2B4E-8774-5D1DEBEFE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101" y="5719243"/>
              <a:ext cx="1011288" cy="278490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7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3" name="Line 853">
              <a:extLst>
                <a:ext uri="{FF2B5EF4-FFF2-40B4-BE49-F238E27FC236}">
                  <a16:creationId xmlns:a16="http://schemas.microsoft.com/office/drawing/2014/main" id="{E4493078-D280-B545-BDAF-5D1DCE074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37666" y="6189665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 d2</a:t>
              </a:r>
            </a:p>
          </p:txBody>
        </p:sp>
        <p:sp>
          <p:nvSpPr>
            <p:cNvPr id="194" name="Line 853">
              <a:extLst>
                <a:ext uri="{FF2B5EF4-FFF2-40B4-BE49-F238E27FC236}">
                  <a16:creationId xmlns:a16="http://schemas.microsoft.com/office/drawing/2014/main" id="{3DCB2B96-9CAA-0A4E-A53E-DA46D78F73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99686" y="6185739"/>
              <a:ext cx="1333194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latin typeface="Calibri"/>
                  <a:ea typeface="Times New Roman"/>
                  <a:cs typeface="Times New Roman"/>
                </a:rPr>
                <a:t>            d1</a:t>
              </a:r>
            </a:p>
          </p:txBody>
        </p:sp>
        <p:sp>
          <p:nvSpPr>
            <p:cNvPr id="195" name="Line 853">
              <a:extLst>
                <a:ext uri="{FF2B5EF4-FFF2-40B4-BE49-F238E27FC236}">
                  <a16:creationId xmlns:a16="http://schemas.microsoft.com/office/drawing/2014/main" id="{A1BF453C-DE79-3945-A41C-0AB2F1487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4615" y="5360073"/>
              <a:ext cx="1185062" cy="39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sz="1700" dirty="0">
                  <a:ea typeface="Times New Roman"/>
                  <a:cs typeface="Times New Roman"/>
                </a:rPr>
                <a:t>           d3</a:t>
              </a:r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C6739CEB-B447-0144-86CA-DE849C31FB2C}"/>
                </a:ext>
              </a:extLst>
            </p:cNvPr>
            <p:cNvGrpSpPr/>
            <p:nvPr/>
          </p:nvGrpSpPr>
          <p:grpSpPr>
            <a:xfrm>
              <a:off x="7250859" y="4976483"/>
              <a:ext cx="1082989" cy="91908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202" name="Oval 859">
                <a:extLst>
                  <a:ext uri="{FF2B5EF4-FFF2-40B4-BE49-F238E27FC236}">
                    <a16:creationId xmlns:a16="http://schemas.microsoft.com/office/drawing/2014/main" id="{69853057-2710-E648-AD35-59F99D5227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3" name="Oval 861">
                <a:extLst>
                  <a:ext uri="{FF2B5EF4-FFF2-40B4-BE49-F238E27FC236}">
                    <a16:creationId xmlns:a16="http://schemas.microsoft.com/office/drawing/2014/main" id="{0D3D3AD4-61A9-AE4C-94EF-A578B5411E8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4" name="Oval 862">
                <a:extLst>
                  <a:ext uri="{FF2B5EF4-FFF2-40B4-BE49-F238E27FC236}">
                    <a16:creationId xmlns:a16="http://schemas.microsoft.com/office/drawing/2014/main" id="{3D18DA29-10C8-4C4D-92ED-21FAAC0D4E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5" name="Oval 863">
                <a:extLst>
                  <a:ext uri="{FF2B5EF4-FFF2-40B4-BE49-F238E27FC236}">
                    <a16:creationId xmlns:a16="http://schemas.microsoft.com/office/drawing/2014/main" id="{FEA57FB2-F8DD-054F-AD3C-2F05DF4778A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206" name="Oval 863">
                <a:extLst>
                  <a:ext uri="{FF2B5EF4-FFF2-40B4-BE49-F238E27FC236}">
                    <a16:creationId xmlns:a16="http://schemas.microsoft.com/office/drawing/2014/main" id="{5FA3FA5B-B3BA-0B4B-9E4F-1FC94389DF8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700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BE89611B-49C7-8D4D-9B45-1E8DFDD2E88A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222" name="Freeform 860">
                  <a:extLst>
                    <a:ext uri="{FF2B5EF4-FFF2-40B4-BE49-F238E27FC236}">
                      <a16:creationId xmlns:a16="http://schemas.microsoft.com/office/drawing/2014/main" id="{EB138AFB-A2C4-E24B-95DA-630FCEB9C3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3" name="Rectangle 864">
                  <a:extLst>
                    <a:ext uri="{FF2B5EF4-FFF2-40B4-BE49-F238E27FC236}">
                      <a16:creationId xmlns:a16="http://schemas.microsoft.com/office/drawing/2014/main" id="{C4FACE65-A21A-7B4C-9834-6BF4E4ACBD2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bIns="45720" anchor="ctr"/>
                <a:lstStyle/>
                <a:p>
                  <a:pPr algn="ctr"/>
                  <a:r>
                    <a:rPr lang="en-US" sz="1700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224" name="Freeform 865">
                  <a:extLst>
                    <a:ext uri="{FF2B5EF4-FFF2-40B4-BE49-F238E27FC236}">
                      <a16:creationId xmlns:a16="http://schemas.microsoft.com/office/drawing/2014/main" id="{ECF17AA8-FB27-D944-88D5-66E1CD59D5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5" name="Freeform 866">
                  <a:extLst>
                    <a:ext uri="{FF2B5EF4-FFF2-40B4-BE49-F238E27FC236}">
                      <a16:creationId xmlns:a16="http://schemas.microsoft.com/office/drawing/2014/main" id="{4772A49A-AADD-464A-BB2B-9E8B4633CD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208" name="Group 207">
                <a:extLst>
                  <a:ext uri="{FF2B5EF4-FFF2-40B4-BE49-F238E27FC236}">
                    <a16:creationId xmlns:a16="http://schemas.microsoft.com/office/drawing/2014/main" id="{918768CB-1720-3D4F-8DDA-2705C4B29F7D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209" name="Oval 878">
                  <a:extLst>
                    <a:ext uri="{FF2B5EF4-FFF2-40B4-BE49-F238E27FC236}">
                      <a16:creationId xmlns:a16="http://schemas.microsoft.com/office/drawing/2014/main" id="{B1D665A7-5AE6-9046-9B1A-F8A89B6D7B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0" name="Rectangle 880">
                  <a:extLst>
                    <a:ext uri="{FF2B5EF4-FFF2-40B4-BE49-F238E27FC236}">
                      <a16:creationId xmlns:a16="http://schemas.microsoft.com/office/drawing/2014/main" id="{05488EE3-8AA9-024C-AF42-712B4CE6E8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1" name="Oval 878">
                  <a:extLst>
                    <a:ext uri="{FF2B5EF4-FFF2-40B4-BE49-F238E27FC236}">
                      <a16:creationId xmlns:a16="http://schemas.microsoft.com/office/drawing/2014/main" id="{A72E3C32-5C76-2B44-8E10-713232FCB2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2" name="Line 881">
                  <a:extLst>
                    <a:ext uri="{FF2B5EF4-FFF2-40B4-BE49-F238E27FC236}">
                      <a16:creationId xmlns:a16="http://schemas.microsoft.com/office/drawing/2014/main" id="{86A4F68B-73C2-7042-892E-5067C71E72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3" name="Line 882">
                  <a:extLst>
                    <a:ext uri="{FF2B5EF4-FFF2-40B4-BE49-F238E27FC236}">
                      <a16:creationId xmlns:a16="http://schemas.microsoft.com/office/drawing/2014/main" id="{1A7D0057-D5B4-5B4F-9B44-174B6A765D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4" name="Rectangle 880">
                  <a:extLst>
                    <a:ext uri="{FF2B5EF4-FFF2-40B4-BE49-F238E27FC236}">
                      <a16:creationId xmlns:a16="http://schemas.microsoft.com/office/drawing/2014/main" id="{B1F98598-3AA7-1C43-9BDE-D4A0D66603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5" name="Oval 878">
                  <a:extLst>
                    <a:ext uri="{FF2B5EF4-FFF2-40B4-BE49-F238E27FC236}">
                      <a16:creationId xmlns:a16="http://schemas.microsoft.com/office/drawing/2014/main" id="{DC9D99F3-9B9B-CD4A-93C8-C0C700FEC7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6" name="Line 882">
                  <a:extLst>
                    <a:ext uri="{FF2B5EF4-FFF2-40B4-BE49-F238E27FC236}">
                      <a16:creationId xmlns:a16="http://schemas.microsoft.com/office/drawing/2014/main" id="{EE5F4F64-5F81-6942-ABCC-85408FAF6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7" name="Line 882">
                  <a:extLst>
                    <a:ext uri="{FF2B5EF4-FFF2-40B4-BE49-F238E27FC236}">
                      <a16:creationId xmlns:a16="http://schemas.microsoft.com/office/drawing/2014/main" id="{42A81598-1604-734F-AF68-F976F9F1A2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8" name="Line 884">
                  <a:extLst>
                    <a:ext uri="{FF2B5EF4-FFF2-40B4-BE49-F238E27FC236}">
                      <a16:creationId xmlns:a16="http://schemas.microsoft.com/office/drawing/2014/main" id="{75B27DB6-BFA1-EC4B-B15D-25BB2BF7C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19" name="Oval 885">
                  <a:extLst>
                    <a:ext uri="{FF2B5EF4-FFF2-40B4-BE49-F238E27FC236}">
                      <a16:creationId xmlns:a16="http://schemas.microsoft.com/office/drawing/2014/main" id="{CD3A0ED5-A72D-154E-AB71-F844D79985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0" name="Line 881">
                  <a:extLst>
                    <a:ext uri="{FF2B5EF4-FFF2-40B4-BE49-F238E27FC236}">
                      <a16:creationId xmlns:a16="http://schemas.microsoft.com/office/drawing/2014/main" id="{C7F325C6-6357-C944-9C1A-116AF3DA2F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221" name="Line 882">
                  <a:extLst>
                    <a:ext uri="{FF2B5EF4-FFF2-40B4-BE49-F238E27FC236}">
                      <a16:creationId xmlns:a16="http://schemas.microsoft.com/office/drawing/2014/main" id="{8A4B67FE-7CCA-9246-B98E-6BE2D5D9E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700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115EB37A-64C1-2B4B-9DCA-AB719286894F}"/>
                </a:ext>
              </a:extLst>
            </p:cNvPr>
            <p:cNvGrpSpPr/>
            <p:nvPr/>
          </p:nvGrpSpPr>
          <p:grpSpPr>
            <a:xfrm>
              <a:off x="4769168" y="5809070"/>
              <a:ext cx="484418" cy="334015"/>
              <a:chOff x="1012668" y="950932"/>
              <a:chExt cx="747559" cy="515455"/>
            </a:xfrm>
          </p:grpSpPr>
          <p:sp>
            <p:nvSpPr>
              <p:cNvPr id="198" name="Line 853">
                <a:extLst>
                  <a:ext uri="{FF2B5EF4-FFF2-40B4-BE49-F238E27FC236}">
                    <a16:creationId xmlns:a16="http://schemas.microsoft.com/office/drawing/2014/main" id="{9F31D6A8-0488-8348-9754-457D37D44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  <p:sp>
            <p:nvSpPr>
              <p:cNvPr id="199" name="Rectangle 876">
                <a:extLst>
                  <a:ext uri="{FF2B5EF4-FFF2-40B4-BE49-F238E27FC236}">
                    <a16:creationId xmlns:a16="http://schemas.microsoft.com/office/drawing/2014/main" id="{B370CA08-A1D3-4845-B949-39CA1175E44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50932"/>
                <a:ext cx="100" cy="403719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sz="1700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200" name="Rectangle 873">
                <a:extLst>
                  <a:ext uri="{FF2B5EF4-FFF2-40B4-BE49-F238E27FC236}">
                    <a16:creationId xmlns:a16="http://schemas.microsoft.com/office/drawing/2014/main" id="{0D49D684-781E-D946-8BA2-8F67008E6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sz="1700" dirty="0"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201" name="Freeform 875">
                <a:extLst>
                  <a:ext uri="{FF2B5EF4-FFF2-40B4-BE49-F238E27FC236}">
                    <a16:creationId xmlns:a16="http://schemas.microsoft.com/office/drawing/2014/main" id="{C11BB228-A0B8-5A4D-91FE-9933FF79D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sz="1700" dirty="0"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  <p:sp>
        <p:nvSpPr>
          <p:cNvPr id="230" name="Content Placeholder 2">
            <a:extLst>
              <a:ext uri="{FF2B5EF4-FFF2-40B4-BE49-F238E27FC236}">
                <a16:creationId xmlns:a16="http://schemas.microsoft.com/office/drawing/2014/main" id="{98A9F5A7-3C4C-B944-9954-2B0DA829C081}"/>
              </a:ext>
            </a:extLst>
          </p:cNvPr>
          <p:cNvSpPr txBox="1">
            <a:spLocks/>
          </p:cNvSpPr>
          <p:nvPr/>
        </p:nvSpPr>
        <p:spPr>
          <a:xfrm>
            <a:off x="2065031" y="4500306"/>
            <a:ext cx="4132424" cy="1041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333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System Font Regular"/>
              <a:buNone/>
            </a:pPr>
            <a:r>
              <a:rPr lang="en-US" sz="1800" i="1" dirty="0">
                <a:latin typeface="Times New Roman" charset="0"/>
                <a:sym typeface="Symbol" charset="0"/>
              </a:rPr>
              <a:t>s</a:t>
            </a:r>
            <a:r>
              <a:rPr lang="en-US" sz="1800" baseline="-25000" dirty="0">
                <a:latin typeface="Times New Roman" charset="0"/>
                <a:sym typeface="Symbol" charset="0"/>
              </a:rPr>
              <a:t>0</a:t>
            </a:r>
            <a:r>
              <a:rPr lang="en-US" sz="1800" dirty="0">
                <a:latin typeface="Times New Roman" charset="0"/>
                <a:sym typeface="Symbol" charset="0"/>
              </a:rPr>
              <a:t> = {</a:t>
            </a:r>
            <a:r>
              <a:rPr lang="en-US" sz="1800" dirty="0">
                <a:latin typeface="Calibri"/>
                <a:cs typeface="Calibri"/>
              </a:rPr>
              <a:t>adjacent(d1,d2), adjacent(d2,d1), 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adjacent(d1,d3), adjacent(d3,d1),</a:t>
            </a:r>
            <a:br>
              <a:rPr lang="en-US" sz="1800" dirty="0">
                <a:latin typeface="Calibri"/>
                <a:cs typeface="Calibri"/>
              </a:rPr>
            </a:br>
            <a:r>
              <a:rPr lang="en-US" sz="1800" dirty="0">
                <a:latin typeface="Calibri"/>
                <a:cs typeface="Calibri"/>
              </a:rPr>
              <a:t>          loc(c1,d1), loc(r1,d2)</a:t>
            </a:r>
            <a:r>
              <a:rPr lang="en-US" sz="1800" dirty="0">
                <a:cs typeface="Times New Roman"/>
              </a:rPr>
              <a:t>}</a:t>
            </a:r>
            <a:endParaRPr lang="en-US" sz="1800" dirty="0">
              <a:latin typeface="Times New Roman" charset="0"/>
            </a:endParaRPr>
          </a:p>
          <a:p>
            <a:pPr fontAlgn="auto">
              <a:spcAft>
                <a:spcPts val="0"/>
              </a:spcAft>
            </a:pPr>
            <a:endParaRPr lang="en-US" sz="1800" i="1" dirty="0"/>
          </a:p>
        </p:txBody>
      </p:sp>
      <p:sp>
        <p:nvSpPr>
          <p:cNvPr id="232" name="Left Brace 231">
            <a:extLst>
              <a:ext uri="{FF2B5EF4-FFF2-40B4-BE49-F238E27FC236}">
                <a16:creationId xmlns:a16="http://schemas.microsoft.com/office/drawing/2014/main" id="{550FFC7D-930C-BA4E-A431-B34B918B577D}"/>
              </a:ext>
            </a:extLst>
          </p:cNvPr>
          <p:cNvSpPr/>
          <p:nvPr/>
        </p:nvSpPr>
        <p:spPr>
          <a:xfrm>
            <a:off x="7688372" y="1943700"/>
            <a:ext cx="376827" cy="1047974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Content Placeholder 2">
            <a:extLst>
              <a:ext uri="{FF2B5EF4-FFF2-40B4-BE49-F238E27FC236}">
                <a16:creationId xmlns:a16="http://schemas.microsoft.com/office/drawing/2014/main" id="{3F96211A-E74E-3E41-8D07-D52A2F7033B0}"/>
              </a:ext>
            </a:extLst>
          </p:cNvPr>
          <p:cNvSpPr txBox="1">
            <a:spLocks/>
          </p:cNvSpPr>
          <p:nvPr/>
        </p:nvSpPr>
        <p:spPr>
          <a:xfrm>
            <a:off x="355165" y="809191"/>
            <a:ext cx="3294492" cy="2634054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8102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1788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62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9175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33663" indent="-2254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tabLst>
                <a:tab pos="744538" algn="l"/>
              </a:tabLst>
            </a:pPr>
            <a:r>
              <a:rPr lang="en-US" sz="1700" dirty="0">
                <a:solidFill>
                  <a:srgbClr val="000000"/>
                </a:solidFill>
              </a:rPr>
              <a:t>State-variable planning:</a:t>
            </a:r>
          </a:p>
          <a:p>
            <a:pPr fontAlgn="auto">
              <a:spcAft>
                <a:spcPts val="0"/>
              </a:spcAft>
              <a:tabLst>
                <a:tab pos="744538" algn="l"/>
              </a:tabLst>
            </a:pPr>
            <a:r>
              <a:rPr lang="en-US" sz="1700" dirty="0">
                <a:solidFill>
                  <a:srgbClr val="000000"/>
                </a:solidFill>
              </a:rPr>
              <a:t>Sets of objects</a:t>
            </a:r>
          </a:p>
          <a:p>
            <a:pPr lvl="1" fontAlgn="auto">
              <a:spcAft>
                <a:spcPts val="0"/>
              </a:spcAft>
              <a:tabLst>
                <a:tab pos="744538" algn="l"/>
              </a:tabLst>
            </a:pPr>
            <a:r>
              <a:rPr lang="en-US" sz="1700" i="1" dirty="0">
                <a:solidFill>
                  <a:srgbClr val="000000"/>
                </a:solidFill>
              </a:rPr>
              <a:t>B </a:t>
            </a:r>
            <a:r>
              <a:rPr lang="en-US" sz="1700" dirty="0">
                <a:solidFill>
                  <a:srgbClr val="000000"/>
                </a:solidFill>
              </a:rPr>
              <a:t>= </a:t>
            </a:r>
            <a:r>
              <a:rPr lang="en-US" sz="1700" i="1" dirty="0" err="1">
                <a:solidFill>
                  <a:srgbClr val="000000"/>
                </a:solidFill>
              </a:rPr>
              <a:t>Movable_objects</a:t>
            </a:r>
            <a:r>
              <a:rPr lang="en-US" sz="1700" i="1" dirty="0">
                <a:solidFill>
                  <a:srgbClr val="000000"/>
                </a:solidFill>
              </a:rPr>
              <a:t> </a:t>
            </a:r>
            <a:r>
              <a:rPr lang="en-US" sz="1700" dirty="0">
                <a:solidFill>
                  <a:srgbClr val="000000"/>
                </a:solidFill>
              </a:rPr>
              <a:t>∪ </a:t>
            </a:r>
            <a:r>
              <a:rPr lang="en-US" sz="1700" i="1" dirty="0" err="1">
                <a:solidFill>
                  <a:srgbClr val="000000"/>
                </a:solidFill>
              </a:rPr>
              <a:t>Locs</a:t>
            </a:r>
            <a:endParaRPr lang="en-US" sz="1700" dirty="0">
              <a:solidFill>
                <a:srgbClr val="000000"/>
              </a:solidFill>
            </a:endParaRP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 err="1">
                <a:solidFill>
                  <a:srgbClr val="000000"/>
                </a:solidFill>
                <a:latin typeface="Times New Roman" charset="0"/>
                <a:cs typeface="Calibri"/>
              </a:rPr>
              <a:t>Movable_objects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 </a:t>
            </a:r>
            <a:b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</a:b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= 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Robots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 ∪ 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Containers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Robots 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r1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Containers 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c1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1" fontAlgn="auto">
              <a:spcAft>
                <a:spcPts val="0"/>
              </a:spcAft>
              <a:tabLst>
                <a:tab pos="2514600" algn="l"/>
              </a:tabLst>
            </a:pPr>
            <a:r>
              <a:rPr lang="en-US" sz="1700" i="1" dirty="0" err="1">
                <a:solidFill>
                  <a:srgbClr val="000000"/>
                </a:solidFill>
                <a:latin typeface="Times New Roman" charset="0"/>
                <a:cs typeface="Calibri"/>
              </a:rPr>
              <a:t>Locs</a:t>
            </a:r>
            <a:r>
              <a:rPr lang="en-US" sz="1700" i="1" dirty="0">
                <a:solidFill>
                  <a:srgbClr val="000000"/>
                </a:solidFill>
                <a:latin typeface="Times New Roman" charset="0"/>
                <a:cs typeface="Calibri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sz="1700" dirty="0">
                <a:solidFill>
                  <a:srgbClr val="000000"/>
                </a:solidFill>
                <a:latin typeface="Calibri"/>
                <a:cs typeface="Calibri"/>
              </a:rPr>
              <a:t>d1, d2, d3</a:t>
            </a:r>
            <a:r>
              <a:rPr lang="en-US" sz="1700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800660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761198" y="130629"/>
            <a:ext cx="10515600" cy="748148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Summary                      	   	              Outline       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Section 2.1 of </a:t>
            </a:r>
            <a:r>
              <a:rPr lang="en-US" sz="1800" dirty="0" err="1">
                <a:latin typeface="Times New Roman" charset="0"/>
                <a:ea typeface="ＭＳ Ｐゴシック" charset="0"/>
                <a:cs typeface="ＭＳ Ｐゴシック" charset="0"/>
              </a:rPr>
              <a:t>Ghallab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i="1" dirty="0">
                <a:latin typeface="Times New Roman" charset="0"/>
                <a:ea typeface="ＭＳ Ｐゴシック" charset="0"/>
                <a:cs typeface="ＭＳ Ｐゴシック" charset="0"/>
              </a:rPr>
              <a:t>et al.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(2016)</a:t>
            </a:r>
          </a:p>
          <a:p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State-Variable Representation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State-transition systems, classical planning assumptions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Classical planning problems, plans, solutions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Objects, rigid properties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Varying properties, state variables, states as functions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Action templates, actions, applicability, </a:t>
            </a:r>
            <a:r>
              <a:rPr lang="el-GR" sz="1800" i="1" dirty="0"/>
              <a:t>γ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State-variable planning domains, plans, problems, solutions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Comparison with classical representation</a:t>
            </a:r>
            <a:b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</a:b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Chapter 2 of </a:t>
            </a:r>
            <a:r>
              <a:rPr lang="en-US" sz="1800" dirty="0" err="1">
                <a:latin typeface="Times New Roman" charset="0"/>
                <a:ea typeface="ＭＳ Ｐゴシック" charset="0"/>
                <a:cs typeface="ＭＳ Ｐゴシック" charset="0"/>
              </a:rPr>
              <a:t>Haslum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i="1" dirty="0">
                <a:latin typeface="Times New Roman" charset="0"/>
                <a:ea typeface="ＭＳ Ｐゴシック" charset="0"/>
                <a:cs typeface="ＭＳ Ｐゴシック" charset="0"/>
              </a:rPr>
              <a:t>et al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. (2019)</a:t>
            </a:r>
          </a:p>
          <a:p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Classical fragment of PDDL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Planning domains, planning problems</a:t>
            </a:r>
          </a:p>
          <a:p>
            <a:pPr lvl="1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untyped, typed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233D13F-08EC-9642-9D67-D9D4A8887492}"/>
              </a:ext>
            </a:extLst>
          </p:cNvPr>
          <p:cNvSpPr txBox="1">
            <a:spLocks/>
          </p:cNvSpPr>
          <p:nvPr/>
        </p:nvSpPr>
        <p:spPr>
          <a:xfrm>
            <a:off x="7315199" y="1051154"/>
            <a:ext cx="4417996" cy="56676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F0682A-DCF7-1A40-AFAE-7ABC56FCD1AD}"/>
              </a:ext>
            </a:extLst>
          </p:cNvPr>
          <p:cNvSpPr txBox="1"/>
          <p:nvPr/>
        </p:nvSpPr>
        <p:spPr>
          <a:xfrm>
            <a:off x="6487427" y="2079056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362480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star-progress05c.pdf">
            <a:extLst>
              <a:ext uri="{FF2B5EF4-FFF2-40B4-BE49-F238E27FC236}">
                <a16:creationId xmlns:a16="http://schemas.microsoft.com/office/drawing/2014/main" id="{393DDF8B-0DD5-124E-AC49-9D0296C75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64" y="3421709"/>
            <a:ext cx="8535822" cy="3821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89703C-221D-9F4B-A8B5-131345C27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73800" cy="4267200"/>
          </a:xfrm>
          <a:prstGeom prst="rect">
            <a:avLst/>
          </a:prstGeom>
        </p:spPr>
      </p:pic>
      <p:sp>
        <p:nvSpPr>
          <p:cNvPr id="5121" name="Rectangle 2"/>
          <p:cNvSpPr>
            <a:spLocks noGrp="1" noChangeArrowheads="1"/>
          </p:cNvSpPr>
          <p:nvPr>
            <p:ph type="title"/>
          </p:nvPr>
        </p:nvSpPr>
        <p:spPr>
          <a:xfrm>
            <a:off x="5948736" y="101600"/>
            <a:ext cx="4789562" cy="743352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Planning as Search</a:t>
            </a:r>
          </a:p>
        </p:txBody>
      </p:sp>
      <p:sp>
        <p:nvSpPr>
          <p:cNvPr id="5122" name="Rectangle 3"/>
          <p:cNvSpPr>
            <a:spLocks noGrp="1" noChangeArrowheads="1"/>
          </p:cNvSpPr>
          <p:nvPr>
            <p:ph idx="1"/>
          </p:nvPr>
        </p:nvSpPr>
        <p:spPr>
          <a:xfrm>
            <a:off x="7331605" y="1187532"/>
            <a:ext cx="4404918" cy="1921298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latin typeface="Times New Roman" charset="0"/>
              </a:rPr>
              <a:t>Most AI planning procedures are search procedures</a:t>
            </a:r>
          </a:p>
          <a:p>
            <a:pPr lvl="1"/>
            <a:r>
              <a:rPr lang="en-US" i="1" dirty="0">
                <a:latin typeface="Times New Roman" charset="0"/>
              </a:rPr>
              <a:t>Search tree</a:t>
            </a:r>
            <a:r>
              <a:rPr lang="en-US" dirty="0">
                <a:latin typeface="Times New Roman" charset="0"/>
              </a:rPr>
              <a:t>: the data structure the procedure uses to keep track of which paths it has explored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EF58774-7FB2-4D4D-B629-31FD648A4C07}"/>
              </a:ext>
            </a:extLst>
          </p:cNvPr>
          <p:cNvSpPr txBox="1">
            <a:spLocks/>
          </p:cNvSpPr>
          <p:nvPr/>
        </p:nvSpPr>
        <p:spPr>
          <a:xfrm>
            <a:off x="9534064" y="5210489"/>
            <a:ext cx="1820603" cy="109784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dirty="0"/>
              <a:t>Example: Russell &amp; </a:t>
            </a:r>
            <a:r>
              <a:rPr lang="en-US" sz="1600" dirty="0" err="1"/>
              <a:t>Norvig</a:t>
            </a:r>
            <a:r>
              <a:rPr lang="en-US" sz="1600" dirty="0"/>
              <a:t>, </a:t>
            </a:r>
            <a:r>
              <a:rPr lang="en-US" sz="1600" i="1" dirty="0"/>
              <a:t>Artificial Intelligence: A Modern Approach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10145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3200" y="101601"/>
            <a:ext cx="7245564" cy="629099"/>
          </a:xfrm>
        </p:spPr>
        <p:txBody>
          <a:bodyPr>
            <a:normAutofit/>
          </a:bodyPr>
          <a:lstStyle/>
          <a:p>
            <a:r>
              <a:rPr lang="en-US" dirty="0"/>
              <a:t>Search-Tree Terminology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664894" y="101601"/>
            <a:ext cx="5447193" cy="665479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tabLst>
                <a:tab pos="631825" algn="l"/>
              </a:tabLst>
            </a:pPr>
            <a:r>
              <a:rPr lang="en-US" i="1" dirty="0"/>
              <a:t>ancestors </a:t>
            </a:r>
            <a:r>
              <a:rPr lang="en-US" dirty="0"/>
              <a:t>of </a:t>
            </a:r>
            <a:r>
              <a:rPr 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= {nodes that hav</a:t>
            </a:r>
            <a:r>
              <a:rPr lang="en-US" dirty="0">
                <a:latin typeface="Times New Roman" panose="02020603050405020304" pitchFamily="18" charset="0"/>
              </a:rPr>
              <a:t>e </a:t>
            </a:r>
            <a:r>
              <a:rPr lang="en-US" i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n-US" dirty="0">
                <a:latin typeface="Times New Roman" panose="02020603050405020304" pitchFamily="18" charset="0"/>
              </a:rPr>
              <a:t> as a</a:t>
            </a:r>
            <a:r>
              <a:rPr lang="en-US" dirty="0"/>
              <a:t> successor} 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631825" algn="l"/>
              </a:tabLst>
            </a:pPr>
            <a:r>
              <a:rPr lang="en-US" i="1" dirty="0"/>
              <a:t>initial </a:t>
            </a:r>
            <a:r>
              <a:rPr lang="en-US" dirty="0"/>
              <a:t>or </a:t>
            </a:r>
            <a:r>
              <a:rPr lang="en-US" i="1" dirty="0"/>
              <a:t>starting </a:t>
            </a:r>
            <a:r>
              <a:rPr lang="en-US" dirty="0"/>
              <a:t>or </a:t>
            </a:r>
            <a:r>
              <a:rPr lang="en-US" i="1" dirty="0"/>
              <a:t>root </a:t>
            </a:r>
            <a:r>
              <a:rPr lang="en-US" dirty="0"/>
              <a:t>node </a:t>
            </a:r>
            <a:r>
              <a:rPr lang="en-US" dirty="0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n-US" baseline="-25000" dirty="0"/>
              <a:t>0</a:t>
            </a:r>
            <a:r>
              <a:rPr lang="en-US" dirty="0"/>
              <a:t> = (⟨⟩,</a:t>
            </a:r>
            <a:r>
              <a:rPr lang="en-US" baseline="-25000" dirty="0"/>
              <a:t>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>
              <a:tabLst>
                <a:tab pos="631825" algn="l"/>
              </a:tabLst>
            </a:pPr>
            <a:r>
              <a:rPr lang="en-US" dirty="0"/>
              <a:t>	root of the search tree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631825" algn="l"/>
              </a:tabLst>
            </a:pPr>
            <a:r>
              <a:rPr lang="en-US" i="1" dirty="0"/>
              <a:t>path </a:t>
            </a:r>
            <a:r>
              <a:rPr lang="en-US" dirty="0"/>
              <a:t>in the search space: sequence of nodes </a:t>
            </a:r>
            <a:br>
              <a:rPr lang="en-US" dirty="0"/>
            </a:br>
            <a:r>
              <a:rPr lang="en-US" dirty="0"/>
              <a:t>⟨ν</a:t>
            </a:r>
            <a:r>
              <a:rPr lang="en-US" baseline="-25000" dirty="0"/>
              <a:t>0</a:t>
            </a:r>
            <a:r>
              <a:rPr lang="en-US" dirty="0"/>
              <a:t>, ν</a:t>
            </a:r>
            <a:r>
              <a:rPr lang="en-US" baseline="-25000" dirty="0"/>
              <a:t>1</a:t>
            </a:r>
            <a:r>
              <a:rPr lang="en-US" dirty="0"/>
              <a:t>, . . . , </a:t>
            </a:r>
            <a:r>
              <a:rPr lang="en-US" dirty="0" err="1"/>
              <a:t>ν</a:t>
            </a:r>
            <a:r>
              <a:rPr lang="en-US" i="1" baseline="-25000" dirty="0" err="1"/>
              <a:t>n</a:t>
            </a:r>
            <a:r>
              <a:rPr lang="en-US" dirty="0"/>
              <a:t>⟩ such that each </a:t>
            </a:r>
            <a:r>
              <a:rPr lang="en-US" dirty="0" err="1"/>
              <a:t>ν</a:t>
            </a:r>
            <a:r>
              <a:rPr lang="en-US" i="1" baseline="-25000" dirty="0" err="1"/>
              <a:t>i</a:t>
            </a:r>
            <a:r>
              <a:rPr lang="en-US" dirty="0"/>
              <a:t> is a child of ν</a:t>
            </a:r>
            <a:r>
              <a:rPr lang="en-US" i="1" baseline="-25000" dirty="0"/>
              <a:t>i</a:t>
            </a:r>
            <a:r>
              <a:rPr lang="en-US" baseline="-25000" dirty="0"/>
              <a:t>−1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631825" algn="l"/>
              </a:tabLst>
            </a:pPr>
            <a:r>
              <a:rPr lang="en-US" i="1" dirty="0"/>
              <a:t>height </a:t>
            </a:r>
            <a:r>
              <a:rPr lang="en-US" dirty="0"/>
              <a:t>of search space </a:t>
            </a:r>
            <a:br>
              <a:rPr lang="en-US" dirty="0"/>
            </a:br>
            <a:r>
              <a:rPr lang="en-US" dirty="0"/>
              <a:t>		= length of longest acyclic path from ν</a:t>
            </a:r>
            <a:r>
              <a:rPr lang="en-US" baseline="-25000" dirty="0"/>
              <a:t>0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631825" algn="l"/>
              </a:tabLst>
            </a:pPr>
            <a:r>
              <a:rPr lang="en-US" i="1" dirty="0"/>
              <a:t>depth </a:t>
            </a:r>
            <a:r>
              <a:rPr lang="en-US" dirty="0"/>
              <a:t>of </a:t>
            </a:r>
            <a:r>
              <a:rPr lang="en-US" dirty="0" err="1"/>
              <a:t>ν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= length(</a:t>
            </a:r>
            <a:r>
              <a:rPr lang="en-US" i="1" dirty="0"/>
              <a:t>π</a:t>
            </a:r>
            <a:r>
              <a:rPr lang="en-US" dirty="0"/>
              <a:t>) = length of path from ν</a:t>
            </a:r>
            <a:r>
              <a:rPr lang="en-US" baseline="-25000" dirty="0"/>
              <a:t>0</a:t>
            </a:r>
            <a:r>
              <a:rPr lang="en-US" dirty="0"/>
              <a:t> to </a:t>
            </a:r>
            <a:r>
              <a:rPr lang="en-US" dirty="0" err="1"/>
              <a:t>ν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631825" algn="l"/>
              </a:tabLst>
            </a:pPr>
            <a:r>
              <a:rPr lang="en-US" i="1" dirty="0"/>
              <a:t>branching factor</a:t>
            </a:r>
            <a:r>
              <a:rPr lang="en-US" dirty="0"/>
              <a:t> of </a:t>
            </a:r>
            <a:r>
              <a:rPr lang="en-US" dirty="0" err="1"/>
              <a:t>ν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	= number of children of </a:t>
            </a:r>
            <a:r>
              <a:rPr lang="en-US" dirty="0" err="1"/>
              <a:t>ν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631825" algn="l"/>
              </a:tabLst>
            </a:pPr>
            <a:r>
              <a:rPr lang="en-US" i="1" dirty="0"/>
              <a:t>branching factor</a:t>
            </a:r>
            <a:r>
              <a:rPr lang="en-US" dirty="0"/>
              <a:t> of a search tree </a:t>
            </a:r>
            <a:br>
              <a:rPr lang="en-US" dirty="0"/>
            </a:br>
            <a:r>
              <a:rPr lang="en-US" dirty="0"/>
              <a:t>		= max branching factor of the nodes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631825" algn="l"/>
              </a:tabLst>
            </a:pPr>
            <a:r>
              <a:rPr lang="en-US" i="1" dirty="0"/>
              <a:t>expand </a:t>
            </a:r>
            <a:r>
              <a:rPr lang="en-US" dirty="0" err="1"/>
              <a:t>ν</a:t>
            </a:r>
            <a:r>
              <a:rPr lang="en-US" dirty="0"/>
              <a:t>: generate all children </a:t>
            </a:r>
          </a:p>
        </p:txBody>
      </p:sp>
      <p:pic>
        <p:nvPicPr>
          <p:cNvPr id="9" name="Picture 8" descr="astar-progress05c.pdf">
            <a:extLst>
              <a:ext uri="{FF2B5EF4-FFF2-40B4-BE49-F238E27FC236}">
                <a16:creationId xmlns:a16="http://schemas.microsoft.com/office/drawing/2014/main" id="{E1B159F5-A143-F84F-8952-C77B5BD35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" y="764043"/>
            <a:ext cx="6654995" cy="29795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474" y="3318552"/>
            <a:ext cx="6256205" cy="327942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i="1" dirty="0"/>
              <a:t>Node</a:t>
            </a:r>
            <a:r>
              <a:rPr lang="en-US" dirty="0"/>
              <a:t>  ≈  a pair </a:t>
            </a:r>
            <a:r>
              <a:rPr 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l-GR" dirty="0"/>
              <a:t> </a:t>
            </a:r>
            <a:r>
              <a:rPr lang="en-US" dirty="0"/>
              <a:t>= (π</a:t>
            </a:r>
            <a:r>
              <a:rPr lang="en-US" i="1" dirty="0"/>
              <a:t>,s</a:t>
            </a:r>
            <a:r>
              <a:rPr lang="en-US" dirty="0"/>
              <a:t>), where </a:t>
            </a:r>
            <a:r>
              <a:rPr lang="en-US" i="1" dirty="0"/>
              <a:t>s </a:t>
            </a:r>
            <a:r>
              <a:rPr lang="en-US" dirty="0"/>
              <a:t>=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,π)</a:t>
            </a:r>
          </a:p>
          <a:p>
            <a:pPr lvl="1"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dirty="0"/>
              <a:t>In practice</a:t>
            </a:r>
            <a:r>
              <a:rPr lang="en-US" i="1" dirty="0"/>
              <a:t>, </a:t>
            </a:r>
            <a:r>
              <a:rPr 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n-US" dirty="0"/>
              <a:t> will contain other things too</a:t>
            </a:r>
          </a:p>
          <a:p>
            <a:pPr lvl="2"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dirty="0"/>
              <a:t>depth(</a:t>
            </a:r>
            <a:r>
              <a:rPr 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n-US" dirty="0"/>
              <a:t>), cost(π), pointers to parent and children, …</a:t>
            </a:r>
          </a:p>
          <a:p>
            <a:pPr lvl="1"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i="1" dirty="0"/>
              <a:t>π</a:t>
            </a:r>
            <a:r>
              <a:rPr lang="en-US" dirty="0"/>
              <a:t> isn’t always stored explicitly, can be computed from the parent pointers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i="1" dirty="0"/>
              <a:t>children </a:t>
            </a:r>
            <a:r>
              <a:rPr lang="en-US" dirty="0"/>
              <a:t>of </a:t>
            </a:r>
            <a:r>
              <a:rPr 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n-US" dirty="0"/>
              <a:t> = {(π.</a:t>
            </a: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)) | </a:t>
            </a:r>
            <a:r>
              <a:rPr lang="en-US" i="1" dirty="0"/>
              <a:t>a</a:t>
            </a:r>
            <a:r>
              <a:rPr lang="en-US" dirty="0"/>
              <a:t> is applicable in </a:t>
            </a:r>
            <a:r>
              <a:rPr lang="en-US" i="1" dirty="0"/>
              <a:t>s</a:t>
            </a:r>
            <a:r>
              <a:rPr lang="en-US" dirty="0"/>
              <a:t>}</a:t>
            </a:r>
            <a:br>
              <a:rPr lang="en-US" baseline="-25000" dirty="0"/>
            </a:br>
            <a:endParaRPr lang="en-US" baseline="-25000" dirty="0"/>
          </a:p>
          <a:p>
            <a:pPr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i="1" dirty="0"/>
              <a:t>successors </a:t>
            </a:r>
            <a:r>
              <a:rPr lang="en-US" dirty="0"/>
              <a:t>or </a:t>
            </a:r>
            <a:r>
              <a:rPr lang="en-US" i="1" dirty="0"/>
              <a:t>descendants </a:t>
            </a:r>
            <a:r>
              <a:rPr lang="en-US" dirty="0"/>
              <a:t>of </a:t>
            </a:r>
            <a:r>
              <a:rPr lang="en-US" dirty="0" err="1">
                <a:latin typeface="Times New Roman" panose="02020603050405020304" pitchFamily="18" charset="0"/>
                <a:cs typeface="Calibri" panose="020F0502020204030204" pitchFamily="34" charset="0"/>
              </a:rPr>
              <a:t>ν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		children, children of children, etc. </a:t>
            </a:r>
          </a:p>
          <a:p>
            <a:pPr marL="0" indent="0"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endParaRPr lang="en-US" dirty="0"/>
          </a:p>
          <a:p>
            <a:pPr marL="0" indent="0"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8610017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alibri"/>
              </a:rPr>
              <a:t>Forward-search </a:t>
            </a:r>
            <a:r>
              <a:rPr lang="en-US" dirty="0"/>
              <a:t>(</a:t>
            </a:r>
            <a:r>
              <a:rPr lang="en-US" dirty="0" err="1"/>
              <a:t>Σ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</a:t>
            </a:r>
            <a:r>
              <a:rPr lang="en-US" baseline="-25000" dirty="0"/>
              <a:t> </a:t>
            </a:r>
            <a:r>
              <a:rPr lang="en-US" i="1" dirty="0"/>
              <a:t>g</a:t>
            </a:r>
            <a:r>
              <a:rPr lang="en-US" dirty="0"/>
              <a:t>) </a:t>
            </a:r>
          </a:p>
          <a:p>
            <a:pPr marL="401638" lvl="1" indent="0">
              <a:spcBef>
                <a:spcPts val="0"/>
              </a:spcBef>
              <a:buNone/>
            </a:pPr>
            <a:r>
              <a:rPr lang="en-US" i="1" dirty="0"/>
              <a:t>s</a:t>
            </a:r>
            <a:r>
              <a:rPr lang="en-US" dirty="0"/>
              <a:t> ←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;   </a:t>
            </a:r>
            <a:r>
              <a:rPr lang="en-US" i="1" dirty="0"/>
              <a:t>π</a:t>
            </a:r>
            <a:r>
              <a:rPr lang="en-US" dirty="0"/>
              <a:t> ← ⟨⟩</a:t>
            </a:r>
          </a:p>
          <a:p>
            <a:pPr marL="401638" lvl="1" indent="0">
              <a:spcBef>
                <a:spcPts val="0"/>
              </a:spcBef>
              <a:buNone/>
            </a:pPr>
            <a:r>
              <a:rPr lang="en-US" dirty="0"/>
              <a:t>loop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/>
              <a:t>if </a:t>
            </a:r>
            <a:r>
              <a:rPr lang="en-US" i="1" dirty="0"/>
              <a:t>s</a:t>
            </a:r>
            <a:r>
              <a:rPr lang="en-US" dirty="0"/>
              <a:t> satisfies </a:t>
            </a:r>
            <a:r>
              <a:rPr lang="en-US" i="1" dirty="0"/>
              <a:t>g</a:t>
            </a:r>
            <a:r>
              <a:rPr lang="en-US" dirty="0"/>
              <a:t> then return </a:t>
            </a:r>
            <a:r>
              <a:rPr lang="en-US" i="1" dirty="0"/>
              <a:t>π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i="1" dirty="0"/>
              <a:t>A</a:t>
            </a:r>
            <a:r>
              <a:rPr lang="en-US" dirty="0"/>
              <a:t>′ ←{</a:t>
            </a:r>
            <a:r>
              <a:rPr lang="en-US" i="1" dirty="0"/>
              <a:t>a </a:t>
            </a:r>
            <a:r>
              <a:rPr lang="en-US" dirty="0"/>
              <a:t>∈ </a:t>
            </a:r>
            <a:r>
              <a:rPr lang="en-US" i="1" dirty="0"/>
              <a:t>A </a:t>
            </a:r>
            <a:r>
              <a:rPr lang="en-US" dirty="0"/>
              <a:t>| </a:t>
            </a:r>
            <a:r>
              <a:rPr lang="en-US" i="1" dirty="0"/>
              <a:t>a </a:t>
            </a:r>
            <a:r>
              <a:rPr lang="en-US" dirty="0"/>
              <a:t>is applicable in </a:t>
            </a:r>
            <a:r>
              <a:rPr lang="en-US" i="1" dirty="0"/>
              <a:t>s</a:t>
            </a:r>
            <a:r>
              <a:rPr lang="en-US" dirty="0"/>
              <a:t>}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/>
              <a:t>if </a:t>
            </a:r>
            <a:r>
              <a:rPr lang="en-US" i="1" dirty="0"/>
              <a:t>A</a:t>
            </a:r>
            <a:r>
              <a:rPr lang="en-US" dirty="0"/>
              <a:t>′ = ∅ then return </a:t>
            </a:r>
            <a:r>
              <a:rPr lang="en-US" dirty="0">
                <a:latin typeface="Calibri"/>
                <a:cs typeface="Calibri"/>
              </a:rPr>
              <a:t>failure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dirty="0" err="1">
                <a:latin typeface="Calibri"/>
              </a:rPr>
              <a:t>nondeterministically</a:t>
            </a:r>
            <a:r>
              <a:rPr lang="en-US" dirty="0">
                <a:latin typeface="Calibri"/>
              </a:rPr>
              <a:t> choose </a:t>
            </a:r>
            <a:r>
              <a:rPr lang="en-US" i="1" dirty="0"/>
              <a:t>a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′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i="1" dirty="0"/>
              <a:t>s </a:t>
            </a:r>
            <a:r>
              <a:rPr lang="en-US" dirty="0"/>
              <a:t>← </a:t>
            </a:r>
            <a:r>
              <a:rPr lang="en-US" dirty="0" err="1"/>
              <a:t>γ</a:t>
            </a:r>
            <a:r>
              <a:rPr lang="en-US" dirty="0"/>
              <a:t>(</a:t>
            </a:r>
            <a:r>
              <a:rPr lang="en-US" i="1" dirty="0" err="1"/>
              <a:t>s,a</a:t>
            </a:r>
            <a:r>
              <a:rPr lang="en-US" dirty="0"/>
              <a:t>);   </a:t>
            </a:r>
            <a:r>
              <a:rPr lang="en-US" i="1" dirty="0"/>
              <a:t>π</a:t>
            </a:r>
            <a:r>
              <a:rPr lang="en-US" dirty="0"/>
              <a:t> ← </a:t>
            </a:r>
            <a:r>
              <a:rPr lang="en-US" i="1" dirty="0"/>
              <a:t>π.a</a:t>
            </a:r>
            <a:br>
              <a:rPr lang="en-US" i="1" baseline="-25000" dirty="0"/>
            </a:br>
            <a:endParaRPr lang="en-US" i="1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E80000-9D77-D84D-A685-84F283E33A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Nondeterministic algorithm</a:t>
            </a:r>
          </a:p>
          <a:p>
            <a:pPr lvl="1"/>
            <a:r>
              <a:rPr lang="en-US" i="1" dirty="0"/>
              <a:t>Sound</a:t>
            </a:r>
            <a:r>
              <a:rPr lang="en-US" dirty="0"/>
              <a:t>: if an execution trace returns a plan </a:t>
            </a:r>
            <a:r>
              <a:rPr lang="en-US" i="1" dirty="0"/>
              <a:t>π</a:t>
            </a:r>
            <a:r>
              <a:rPr lang="en-US" dirty="0"/>
              <a:t>, it’s a solution</a:t>
            </a:r>
          </a:p>
          <a:p>
            <a:pPr lvl="1"/>
            <a:r>
              <a:rPr lang="en-US" i="1" dirty="0"/>
              <a:t>Complete</a:t>
            </a:r>
            <a:r>
              <a:rPr lang="en-US" dirty="0"/>
              <a:t>: if the planning problem is solvable, at least one of the possible execution traces will return a solution</a:t>
            </a:r>
          </a:p>
          <a:p>
            <a:r>
              <a:rPr lang="en-US" dirty="0"/>
              <a:t>Represents a class of deterministic search algorithms</a:t>
            </a:r>
          </a:p>
          <a:p>
            <a:pPr lvl="1"/>
            <a:r>
              <a:rPr lang="en-US" dirty="0"/>
              <a:t>They’ll all be sound</a:t>
            </a:r>
          </a:p>
          <a:p>
            <a:pPr lvl="1"/>
            <a:r>
              <a:rPr lang="en-US" dirty="0"/>
              <a:t>Whether they’re complete depends on how you implement the nondeterministic choice</a:t>
            </a:r>
          </a:p>
          <a:p>
            <a:pPr lvl="2"/>
            <a:r>
              <a:rPr lang="en-US" dirty="0"/>
              <a:t>Which leaf node to expand next</a:t>
            </a:r>
          </a:p>
          <a:p>
            <a:pPr lvl="2"/>
            <a:r>
              <a:rPr lang="en-US" dirty="0"/>
              <a:t>Which nodes to prune from the search space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808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42" y="802640"/>
            <a:ext cx="6242098" cy="5831840"/>
          </a:xfrm>
        </p:spPr>
        <p:txBody>
          <a:bodyPr>
            <a:noAutofit/>
          </a:bodyPr>
          <a:lstStyle/>
          <a:p>
            <a:pPr marL="334962" lvl="1" indent="0">
              <a:spcBef>
                <a:spcPts val="200"/>
              </a:spcBef>
              <a:buNone/>
            </a:pPr>
            <a:r>
              <a:rPr lang="en-US" sz="1800" dirty="0">
                <a:latin typeface="Calibri"/>
              </a:rPr>
              <a:t>Forward-search </a:t>
            </a:r>
            <a:r>
              <a:rPr lang="en-US" sz="1800" dirty="0"/>
              <a:t>(</a:t>
            </a:r>
            <a:r>
              <a:rPr lang="en-US" sz="1800" dirty="0" err="1"/>
              <a:t>Σ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</a:t>
            </a:r>
            <a:r>
              <a:rPr lang="en-US" sz="1800" baseline="-25000" dirty="0"/>
              <a:t> </a:t>
            </a:r>
            <a:r>
              <a:rPr lang="en-US" sz="1800" i="1" dirty="0"/>
              <a:t>g</a:t>
            </a:r>
            <a:r>
              <a:rPr lang="en-US" sz="1800" dirty="0"/>
              <a:t>) </a:t>
            </a:r>
          </a:p>
          <a:p>
            <a:pPr marL="747713" lvl="2" indent="0">
              <a:spcBef>
                <a:spcPts val="200"/>
              </a:spcBef>
              <a:buNone/>
            </a:pPr>
            <a:r>
              <a:rPr lang="en-US" sz="1800" i="1" dirty="0"/>
              <a:t>s</a:t>
            </a:r>
            <a:r>
              <a:rPr lang="en-US" sz="1800" dirty="0"/>
              <a:t> ←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;   </a:t>
            </a:r>
            <a:r>
              <a:rPr lang="en-US" sz="1800" i="1" dirty="0"/>
              <a:t>π</a:t>
            </a:r>
            <a:r>
              <a:rPr lang="en-US" sz="1800" dirty="0"/>
              <a:t> ← ⟨⟩</a:t>
            </a:r>
          </a:p>
          <a:p>
            <a:pPr marL="747713" lvl="2" indent="0">
              <a:spcBef>
                <a:spcPts val="200"/>
              </a:spcBef>
              <a:buNone/>
            </a:pPr>
            <a:r>
              <a:rPr lang="en-US" sz="1800" dirty="0"/>
              <a:t>loop</a:t>
            </a:r>
          </a:p>
          <a:p>
            <a:pPr marL="1146175" lvl="3" indent="0">
              <a:spcBef>
                <a:spcPts val="200"/>
              </a:spcBef>
              <a:buNone/>
            </a:pPr>
            <a:r>
              <a:rPr lang="en-US" sz="1800" dirty="0"/>
              <a:t>if </a:t>
            </a:r>
            <a:r>
              <a:rPr lang="en-US" sz="1800" i="1" dirty="0"/>
              <a:t>s</a:t>
            </a:r>
            <a:r>
              <a:rPr lang="en-US" sz="1800" dirty="0"/>
              <a:t> satisfies </a:t>
            </a:r>
            <a:r>
              <a:rPr lang="en-US" sz="1800" i="1" dirty="0"/>
              <a:t>g</a:t>
            </a:r>
            <a:r>
              <a:rPr lang="en-US" sz="1800" dirty="0"/>
              <a:t> then return </a:t>
            </a:r>
            <a:r>
              <a:rPr lang="en-US" sz="1800" i="1" dirty="0"/>
              <a:t>π</a:t>
            </a:r>
          </a:p>
          <a:p>
            <a:pPr marL="1146175" lvl="3" indent="0">
              <a:spcBef>
                <a:spcPts val="200"/>
              </a:spcBef>
              <a:buNone/>
            </a:pPr>
            <a:r>
              <a:rPr lang="en-US" sz="1800" i="1" dirty="0"/>
              <a:t>A</a:t>
            </a:r>
            <a:r>
              <a:rPr lang="en-US" sz="1800" dirty="0"/>
              <a:t>′ ←{</a:t>
            </a:r>
            <a:r>
              <a:rPr lang="en-US" sz="1800" i="1" dirty="0"/>
              <a:t>a </a:t>
            </a:r>
            <a:r>
              <a:rPr lang="en-US" sz="1800" dirty="0"/>
              <a:t>∈ </a:t>
            </a:r>
            <a:r>
              <a:rPr lang="en-US" sz="1800" i="1" dirty="0"/>
              <a:t>A </a:t>
            </a:r>
            <a:r>
              <a:rPr lang="en-US" sz="1800" dirty="0"/>
              <a:t>| </a:t>
            </a:r>
            <a:r>
              <a:rPr lang="en-US" sz="1800" i="1" dirty="0"/>
              <a:t>a </a:t>
            </a:r>
            <a:r>
              <a:rPr lang="en-US" sz="1800" dirty="0"/>
              <a:t>is applicable in </a:t>
            </a:r>
            <a:r>
              <a:rPr lang="en-US" sz="1800" i="1" dirty="0"/>
              <a:t>s</a:t>
            </a:r>
            <a:r>
              <a:rPr lang="en-US" sz="1800" dirty="0"/>
              <a:t>} </a:t>
            </a:r>
          </a:p>
          <a:p>
            <a:pPr marL="1146175" lvl="3" indent="0">
              <a:spcBef>
                <a:spcPts val="200"/>
              </a:spcBef>
              <a:buNone/>
            </a:pPr>
            <a:r>
              <a:rPr lang="en-US" sz="1800" dirty="0"/>
              <a:t>if </a:t>
            </a:r>
            <a:r>
              <a:rPr lang="en-US" sz="1800" i="1" dirty="0"/>
              <a:t>A</a:t>
            </a:r>
            <a:r>
              <a:rPr lang="en-US" sz="1800" dirty="0"/>
              <a:t>′ = ∅ then return </a:t>
            </a:r>
            <a:r>
              <a:rPr lang="en-US" sz="1800" dirty="0">
                <a:latin typeface="Calibri"/>
                <a:cs typeface="Calibri"/>
              </a:rPr>
              <a:t>failure </a:t>
            </a:r>
          </a:p>
          <a:p>
            <a:pPr marL="1146175" lvl="3" indent="0">
              <a:spcBef>
                <a:spcPts val="200"/>
              </a:spcBef>
              <a:buNone/>
            </a:pPr>
            <a:r>
              <a:rPr lang="en-US" sz="1800" dirty="0" err="1">
                <a:latin typeface="Calibri"/>
              </a:rPr>
              <a:t>nondeterministically</a:t>
            </a:r>
            <a:r>
              <a:rPr lang="en-US" sz="1800" dirty="0">
                <a:latin typeface="Calibri"/>
              </a:rPr>
              <a:t> choose </a:t>
            </a:r>
            <a:r>
              <a:rPr lang="en-US" sz="1800" i="1" dirty="0"/>
              <a:t>a</a:t>
            </a:r>
            <a:r>
              <a:rPr lang="en-US" sz="1800" dirty="0"/>
              <a:t> ∈ </a:t>
            </a:r>
            <a:r>
              <a:rPr lang="en-US" sz="1800" i="1" dirty="0"/>
              <a:t>A</a:t>
            </a:r>
            <a:r>
              <a:rPr lang="en-US" sz="1800" dirty="0"/>
              <a:t>′</a:t>
            </a:r>
          </a:p>
          <a:p>
            <a:pPr marL="1146175" lvl="3" indent="0">
              <a:spcBef>
                <a:spcPts val="200"/>
              </a:spcBef>
              <a:buNone/>
            </a:pPr>
            <a:r>
              <a:rPr lang="en-US" sz="1800" i="1" dirty="0"/>
              <a:t>s </a:t>
            </a:r>
            <a:r>
              <a:rPr lang="en-US" sz="1800" dirty="0"/>
              <a:t>← </a:t>
            </a:r>
            <a:r>
              <a:rPr lang="en-US" sz="1800" dirty="0" err="1"/>
              <a:t>γ</a:t>
            </a:r>
            <a:r>
              <a:rPr lang="en-US" sz="1800" dirty="0"/>
              <a:t>(</a:t>
            </a:r>
            <a:r>
              <a:rPr lang="en-US" sz="1800" i="1" dirty="0" err="1"/>
              <a:t>s,a</a:t>
            </a:r>
            <a:r>
              <a:rPr lang="en-US" sz="1800" dirty="0"/>
              <a:t>);   </a:t>
            </a:r>
            <a:r>
              <a:rPr lang="en-US" sz="1800" i="1" dirty="0"/>
              <a:t>π</a:t>
            </a:r>
            <a:r>
              <a:rPr lang="en-US" sz="1800" dirty="0"/>
              <a:t> ← </a:t>
            </a:r>
            <a:r>
              <a:rPr lang="en-US" sz="1800" i="1" dirty="0"/>
              <a:t>π.a</a:t>
            </a:r>
            <a:br>
              <a:rPr lang="en-US" sz="1800" i="1" baseline="-25000" dirty="0"/>
            </a:br>
            <a:endParaRPr lang="en-US" sz="1800" i="1" baseline="-25000" dirty="0"/>
          </a:p>
          <a:p>
            <a:r>
              <a:rPr lang="en-US" sz="1800" dirty="0"/>
              <a:t>Nondeterministic algorithm</a:t>
            </a:r>
          </a:p>
          <a:p>
            <a:pPr lvl="1"/>
            <a:r>
              <a:rPr lang="en-US" sz="1800" i="1" dirty="0"/>
              <a:t>Sound</a:t>
            </a:r>
            <a:r>
              <a:rPr lang="en-US" sz="1800" dirty="0"/>
              <a:t>: if an execution trace returns a plan </a:t>
            </a:r>
            <a:r>
              <a:rPr lang="en-US" sz="1800" i="1" dirty="0"/>
              <a:t>π</a:t>
            </a:r>
            <a:r>
              <a:rPr lang="en-US" sz="1800" dirty="0"/>
              <a:t>, it’s a solution</a:t>
            </a:r>
          </a:p>
          <a:p>
            <a:pPr lvl="1"/>
            <a:r>
              <a:rPr lang="en-US" sz="1800" i="1" dirty="0"/>
              <a:t>Complete</a:t>
            </a:r>
            <a:r>
              <a:rPr lang="en-US" sz="1800" dirty="0"/>
              <a:t>: if the planning problem is solvable, at least one of the possible execution traces will return a solution</a:t>
            </a:r>
          </a:p>
          <a:p>
            <a:r>
              <a:rPr lang="en-US" sz="1800" dirty="0"/>
              <a:t>Represents a class of deterministic search algorithms</a:t>
            </a:r>
          </a:p>
          <a:p>
            <a:pPr lvl="1"/>
            <a:r>
              <a:rPr lang="en-US" sz="1800" dirty="0"/>
              <a:t>Deterministic versions of the nondeterministic choice</a:t>
            </a:r>
          </a:p>
          <a:p>
            <a:pPr lvl="3"/>
            <a:r>
              <a:rPr lang="en-US" sz="1800" dirty="0"/>
              <a:t>Which leaf node to expand next</a:t>
            </a:r>
          </a:p>
          <a:p>
            <a:pPr lvl="3"/>
            <a:r>
              <a:rPr lang="en-US" sz="1800" dirty="0"/>
              <a:t>Which nodes to prune from the search space</a:t>
            </a:r>
          </a:p>
          <a:p>
            <a:pPr lvl="1"/>
            <a:r>
              <a:rPr lang="en-US" sz="1800" dirty="0"/>
              <a:t>They’ll all be sound, but not necessarily complete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0EBB8F-DD05-4045-9FAE-63D2332B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2828" y="1163782"/>
            <a:ext cx="5080000" cy="5155685"/>
          </a:xfrm>
        </p:spPr>
        <p:txBody>
          <a:bodyPr>
            <a:normAutofit/>
          </a:bodyPr>
          <a:lstStyle/>
          <a:p>
            <a:r>
              <a:rPr lang="en-US" sz="1800" dirty="0"/>
              <a:t>Many of the algorithms in this class:</a:t>
            </a:r>
            <a:br>
              <a:rPr lang="en-US" sz="1800" dirty="0"/>
            </a:br>
            <a:endParaRPr lang="en-US" sz="1800" dirty="0"/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>
                <a:latin typeface="Calibri"/>
              </a:rPr>
              <a:t>Deterministic-Search</a:t>
            </a:r>
            <a:r>
              <a:rPr lang="en-US" sz="1800" kern="0" dirty="0"/>
              <a:t>(</a:t>
            </a:r>
            <a:r>
              <a:rPr lang="en-US" sz="1800" kern="0" dirty="0" err="1"/>
              <a:t>Σ</a:t>
            </a:r>
            <a:r>
              <a:rPr lang="en-US" sz="1800" kern="0" dirty="0"/>
              <a:t>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, </a:t>
            </a:r>
            <a:r>
              <a:rPr lang="en-US" sz="1800" i="1" kern="0" dirty="0"/>
              <a:t>g</a:t>
            </a:r>
            <a:r>
              <a:rPr lang="en-US" sz="1800" kern="0" dirty="0"/>
              <a:t>)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Frontier</a:t>
            </a:r>
            <a:r>
              <a:rPr lang="en-US" sz="1800" kern="0" dirty="0"/>
              <a:t> ← {(⟨⟩,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)}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Expanded </a:t>
            </a:r>
            <a:r>
              <a:rPr lang="en-US" sz="1800" kern="0" dirty="0"/>
              <a:t>← ∅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while </a:t>
            </a:r>
            <a:r>
              <a:rPr lang="en-US" sz="1800" i="1" kern="0" dirty="0"/>
              <a:t>Frontier </a:t>
            </a:r>
            <a:r>
              <a:rPr lang="en-US" sz="1800" kern="0" dirty="0"/>
              <a:t>≠ ∅ do 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select a node </a:t>
            </a:r>
            <a:r>
              <a:rPr lang="en-US" sz="1800" kern="0" dirty="0" err="1"/>
              <a:t>ν</a:t>
            </a:r>
            <a:r>
              <a:rPr lang="en-US" sz="1800" kern="0" dirty="0"/>
              <a:t> = (π, s) ∈ </a:t>
            </a:r>
            <a:r>
              <a:rPr lang="en-US" sz="1800" i="1" kern="0" dirty="0"/>
              <a:t>Frontier	</a:t>
            </a:r>
            <a:r>
              <a:rPr lang="en-US" sz="1800" kern="0" dirty="0"/>
              <a:t>(</a:t>
            </a:r>
            <a:r>
              <a:rPr lang="en-US" sz="1800" i="1" kern="0" dirty="0" err="1"/>
              <a:t>i</a:t>
            </a:r>
            <a:r>
              <a:rPr lang="en-US" sz="1800" kern="0" dirty="0"/>
              <a:t>)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remove </a:t>
            </a:r>
            <a:r>
              <a:rPr lang="en-US" sz="1800" kern="0" dirty="0" err="1"/>
              <a:t>ν</a:t>
            </a:r>
            <a:r>
              <a:rPr lang="en-US" sz="1800" kern="0" dirty="0"/>
              <a:t> from </a:t>
            </a:r>
            <a:r>
              <a:rPr lang="en-US" sz="1800" i="1" kern="0" dirty="0"/>
              <a:t>Frontier</a:t>
            </a:r>
            <a:endParaRPr lang="en-US" sz="1800" kern="0" dirty="0"/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add </a:t>
            </a:r>
            <a:r>
              <a:rPr lang="en-US" sz="1800" kern="0" dirty="0" err="1"/>
              <a:t>ν</a:t>
            </a:r>
            <a:r>
              <a:rPr lang="en-US" sz="1800" kern="0" dirty="0"/>
              <a:t> to </a:t>
            </a:r>
            <a:r>
              <a:rPr lang="en-US" sz="1800" i="1" kern="0" dirty="0"/>
              <a:t>Expanded</a:t>
            </a:r>
            <a:endParaRPr lang="en-US" sz="1800" kern="0" dirty="0"/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if </a:t>
            </a:r>
            <a:r>
              <a:rPr lang="en-US" sz="1800" i="1" kern="0" dirty="0"/>
              <a:t>s </a:t>
            </a:r>
            <a:r>
              <a:rPr lang="en-US" sz="1800" kern="0" dirty="0"/>
              <a:t>satisfies </a:t>
            </a:r>
            <a:r>
              <a:rPr lang="en-US" sz="1800" i="1" kern="0" dirty="0"/>
              <a:t>g</a:t>
            </a:r>
            <a:r>
              <a:rPr lang="en-US" sz="1800" kern="0" dirty="0"/>
              <a:t> then return </a:t>
            </a:r>
            <a:r>
              <a:rPr lang="en-US" sz="1800" i="1" kern="0" dirty="0"/>
              <a:t>π</a:t>
            </a:r>
            <a:endParaRPr lang="en-US" sz="1800" kern="0" dirty="0"/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Children </a:t>
            </a:r>
            <a:r>
              <a:rPr lang="en-US" sz="1800" kern="0" dirty="0"/>
              <a:t>← 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	{(</a:t>
            </a:r>
            <a:r>
              <a:rPr lang="en-US" sz="1800" i="1" kern="0" dirty="0"/>
              <a:t>π.a</a:t>
            </a:r>
            <a:r>
              <a:rPr lang="en-US" sz="1800" kern="0" dirty="0"/>
              <a:t>, </a:t>
            </a:r>
            <a:r>
              <a:rPr lang="en-US" sz="1800" i="1" kern="0" dirty="0" err="1"/>
              <a:t>γ</a:t>
            </a:r>
            <a:r>
              <a:rPr lang="en-US" sz="1800" kern="0" dirty="0"/>
              <a:t>(</a:t>
            </a:r>
            <a:r>
              <a:rPr lang="en-US" sz="1800" i="1" kern="0" dirty="0" err="1"/>
              <a:t>s</a:t>
            </a:r>
            <a:r>
              <a:rPr lang="en-US" sz="1800" kern="0" dirty="0" err="1"/>
              <a:t>,</a:t>
            </a:r>
            <a:r>
              <a:rPr lang="en-US" sz="1800" i="1" kern="0" dirty="0" err="1"/>
              <a:t>a</a:t>
            </a:r>
            <a:r>
              <a:rPr lang="en-US" sz="1800" kern="0" dirty="0"/>
              <a:t>)) | </a:t>
            </a:r>
            <a:r>
              <a:rPr lang="en-US" sz="1800" i="1" kern="0" dirty="0"/>
              <a:t>s</a:t>
            </a:r>
            <a:r>
              <a:rPr lang="en-US" sz="1800" kern="0" dirty="0"/>
              <a:t> satisfies pre(</a:t>
            </a:r>
            <a:r>
              <a:rPr lang="en-US" sz="1800" i="1" kern="0" dirty="0"/>
              <a:t>a</a:t>
            </a:r>
            <a:r>
              <a:rPr lang="en-US" sz="1800" kern="0" dirty="0"/>
              <a:t>)} 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prune 0 or more nodes from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i="1" kern="0" dirty="0"/>
              <a:t>Children</a:t>
            </a:r>
            <a:r>
              <a:rPr lang="en-US" sz="1800" kern="0" dirty="0"/>
              <a:t>, </a:t>
            </a:r>
            <a:r>
              <a:rPr lang="en-US" sz="1800" i="1" kern="0" dirty="0"/>
              <a:t>Frontier</a:t>
            </a:r>
            <a:r>
              <a:rPr lang="en-US" sz="1800" kern="0" dirty="0"/>
              <a:t>, </a:t>
            </a:r>
            <a:r>
              <a:rPr lang="en-US" sz="1800" i="1" kern="0" dirty="0"/>
              <a:t>Expanded	</a:t>
            </a:r>
            <a:r>
              <a:rPr lang="en-US" sz="1800" kern="0" dirty="0"/>
              <a:t>(</a:t>
            </a:r>
            <a:r>
              <a:rPr lang="en-US" sz="1800" i="1" kern="0" dirty="0"/>
              <a:t>ii</a:t>
            </a:r>
            <a:r>
              <a:rPr lang="en-US" sz="1800" kern="0" dirty="0"/>
              <a:t>)</a:t>
            </a:r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Frontier </a:t>
            </a:r>
            <a:r>
              <a:rPr lang="en-US" sz="1800" kern="0" dirty="0"/>
              <a:t>← </a:t>
            </a:r>
            <a:r>
              <a:rPr lang="en-US" sz="1800" i="1" kern="0" dirty="0"/>
              <a:t>Frontier </a:t>
            </a:r>
            <a:r>
              <a:rPr lang="en-US" sz="1800" kern="0" dirty="0"/>
              <a:t>∪ </a:t>
            </a:r>
            <a:r>
              <a:rPr lang="en-US" sz="1800" i="1" kern="0" dirty="0"/>
              <a:t>Children	</a:t>
            </a:r>
            <a:endParaRPr lang="en-US" sz="1800" kern="0" dirty="0"/>
          </a:p>
          <a:p>
            <a:pPr marL="355600" lvl="2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422400" algn="l"/>
                <a:tab pos="4398963" algn="l"/>
              </a:tabLst>
            </a:pPr>
            <a:r>
              <a:rPr lang="en-US" sz="1800" kern="0" dirty="0"/>
              <a:t>	return </a:t>
            </a:r>
            <a:r>
              <a:rPr lang="en-US" sz="1800" kern="0" dirty="0">
                <a:latin typeface="Calibri"/>
                <a:cs typeface="Calibri"/>
              </a:rPr>
              <a:t>failure</a:t>
            </a:r>
            <a:endParaRPr lang="en-US" sz="1800" dirty="0">
              <a:latin typeface="Calibri" panose="020F050202020403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BA4E5F-9AAB-2B45-977D-771FDA568B8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10856" y="1373084"/>
            <a:ext cx="1380744" cy="3657600"/>
          </a:xfrm>
          <a:prstGeom prst="curvedConnector3">
            <a:avLst>
              <a:gd name="adj1" fmla="val 19219"/>
            </a:avLst>
          </a:prstGeom>
          <a:ln w="19050">
            <a:solidFill>
              <a:schemeClr val="accent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866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>
                <a:latin typeface="Calibri"/>
              </a:rPr>
              <a:t>Deterministic-Search</a:t>
            </a:r>
            <a:r>
              <a:rPr lang="en-US" kern="0" dirty="0"/>
              <a:t>(</a:t>
            </a:r>
            <a:r>
              <a:rPr lang="en-US" kern="0" dirty="0" err="1"/>
              <a:t>Σ</a:t>
            </a:r>
            <a:r>
              <a:rPr lang="en-US" kern="0" dirty="0"/>
              <a:t>, </a:t>
            </a:r>
            <a:r>
              <a:rPr lang="en-US" i="1" kern="0" dirty="0"/>
              <a:t>s</a:t>
            </a:r>
            <a:r>
              <a:rPr lang="en-US" kern="0" baseline="-25000" dirty="0"/>
              <a:t>0</a:t>
            </a:r>
            <a:r>
              <a:rPr lang="en-US" kern="0" dirty="0"/>
              <a:t>, </a:t>
            </a:r>
            <a:r>
              <a:rPr lang="en-US" i="1" kern="0" dirty="0"/>
              <a:t>g</a:t>
            </a:r>
            <a:r>
              <a:rPr lang="en-US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</a:t>
            </a:r>
            <a:r>
              <a:rPr lang="en-US" i="1" kern="0" dirty="0"/>
              <a:t>Frontier</a:t>
            </a:r>
            <a:r>
              <a:rPr lang="en-US" kern="0" dirty="0"/>
              <a:t> ← {(⟨⟩, </a:t>
            </a:r>
            <a:r>
              <a:rPr lang="en-US" i="1" kern="0" dirty="0"/>
              <a:t>s</a:t>
            </a:r>
            <a:r>
              <a:rPr lang="en-US" kern="0" baseline="-25000" dirty="0"/>
              <a:t>0</a:t>
            </a:r>
            <a:r>
              <a:rPr lang="en-US" kern="0" dirty="0"/>
              <a:t>)}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</a:t>
            </a:r>
            <a:r>
              <a:rPr lang="en-US" i="1" kern="0" dirty="0"/>
              <a:t>Expanded </a:t>
            </a:r>
            <a:r>
              <a:rPr lang="en-US" kern="0" dirty="0"/>
              <a:t>← ∅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while </a:t>
            </a:r>
            <a:r>
              <a:rPr lang="en-US" i="1" kern="0" dirty="0"/>
              <a:t>Frontier </a:t>
            </a:r>
            <a:r>
              <a:rPr lang="en-US" kern="0" dirty="0"/>
              <a:t>≠ ∅ do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	select a node </a:t>
            </a:r>
            <a:r>
              <a:rPr lang="en-US" kern="0" dirty="0" err="1"/>
              <a:t>ν</a:t>
            </a:r>
            <a:r>
              <a:rPr lang="en-US" kern="0" dirty="0"/>
              <a:t> = (π, s) ∈ </a:t>
            </a:r>
            <a:r>
              <a:rPr lang="en-US" i="1" kern="0" dirty="0"/>
              <a:t>Frontier	</a:t>
            </a:r>
            <a:r>
              <a:rPr lang="en-US" kern="0" dirty="0"/>
              <a:t>(</a:t>
            </a:r>
            <a:r>
              <a:rPr lang="en-US" i="1" kern="0" dirty="0" err="1"/>
              <a:t>i</a:t>
            </a:r>
            <a:r>
              <a:rPr lang="en-US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	remove </a:t>
            </a:r>
            <a:r>
              <a:rPr lang="en-US" kern="0" dirty="0" err="1"/>
              <a:t>ν</a:t>
            </a:r>
            <a:r>
              <a:rPr lang="en-US" kern="0" dirty="0"/>
              <a:t> from </a:t>
            </a:r>
            <a:r>
              <a:rPr lang="en-US" i="1" kern="0" dirty="0"/>
              <a:t>Frontier</a:t>
            </a:r>
            <a:endParaRPr lang="en-US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	add </a:t>
            </a:r>
            <a:r>
              <a:rPr lang="en-US" kern="0" dirty="0" err="1"/>
              <a:t>ν</a:t>
            </a:r>
            <a:r>
              <a:rPr lang="en-US" kern="0" dirty="0"/>
              <a:t> to </a:t>
            </a:r>
            <a:r>
              <a:rPr lang="en-US" i="1" kern="0" dirty="0"/>
              <a:t>Expanded</a:t>
            </a:r>
            <a:endParaRPr lang="en-US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	if </a:t>
            </a:r>
            <a:r>
              <a:rPr lang="en-US" i="1" kern="0" dirty="0"/>
              <a:t>s </a:t>
            </a:r>
            <a:r>
              <a:rPr lang="en-US" kern="0" dirty="0"/>
              <a:t>satisfies </a:t>
            </a:r>
            <a:r>
              <a:rPr lang="en-US" i="1" kern="0" dirty="0"/>
              <a:t>g</a:t>
            </a:r>
            <a:r>
              <a:rPr lang="en-US" kern="0" dirty="0"/>
              <a:t> then return </a:t>
            </a:r>
            <a:r>
              <a:rPr lang="en-US" i="1" kern="0" dirty="0"/>
              <a:t>π</a:t>
            </a:r>
            <a:endParaRPr lang="en-US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	</a:t>
            </a:r>
            <a:r>
              <a:rPr lang="en-US" i="1" kern="0" dirty="0"/>
              <a:t>Children </a:t>
            </a:r>
            <a:r>
              <a:rPr lang="en-US" kern="0" dirty="0"/>
              <a:t>← </a:t>
            </a:r>
            <a:br>
              <a:rPr lang="en-US" kern="0" dirty="0"/>
            </a:br>
            <a:r>
              <a:rPr lang="en-US" kern="0" dirty="0"/>
              <a:t>	          {(</a:t>
            </a:r>
            <a:r>
              <a:rPr lang="en-US" i="1" kern="0" dirty="0"/>
              <a:t>π.a</a:t>
            </a:r>
            <a:r>
              <a:rPr lang="en-US" kern="0" dirty="0"/>
              <a:t>, </a:t>
            </a:r>
            <a:r>
              <a:rPr lang="en-US" i="1" kern="0" dirty="0" err="1"/>
              <a:t>γ</a:t>
            </a:r>
            <a:r>
              <a:rPr lang="en-US" kern="0" dirty="0"/>
              <a:t>(</a:t>
            </a:r>
            <a:r>
              <a:rPr lang="en-US" i="1" kern="0" dirty="0" err="1"/>
              <a:t>s</a:t>
            </a:r>
            <a:r>
              <a:rPr lang="en-US" kern="0" dirty="0" err="1"/>
              <a:t>,</a:t>
            </a:r>
            <a:r>
              <a:rPr lang="en-US" i="1" kern="0" dirty="0" err="1"/>
              <a:t>a</a:t>
            </a:r>
            <a:r>
              <a:rPr lang="en-US" kern="0" dirty="0"/>
              <a:t>)) | </a:t>
            </a:r>
            <a:r>
              <a:rPr lang="en-US" i="1" kern="0" dirty="0"/>
              <a:t>s</a:t>
            </a:r>
            <a:r>
              <a:rPr lang="en-US" kern="0" dirty="0"/>
              <a:t> satisfies pre(</a:t>
            </a:r>
            <a:r>
              <a:rPr lang="en-US" i="1" kern="0" dirty="0"/>
              <a:t>a</a:t>
            </a:r>
            <a:r>
              <a:rPr lang="en-US" kern="0" dirty="0"/>
              <a:t>)}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	prune 0 or more nodes from</a:t>
            </a:r>
            <a:br>
              <a:rPr lang="en-US" kern="0" dirty="0"/>
            </a:br>
            <a:r>
              <a:rPr lang="en-US" kern="0" dirty="0"/>
              <a:t>			</a:t>
            </a:r>
            <a:r>
              <a:rPr lang="en-US" i="1" kern="0" dirty="0"/>
              <a:t>Children</a:t>
            </a:r>
            <a:r>
              <a:rPr lang="en-US" kern="0" dirty="0"/>
              <a:t>, </a:t>
            </a:r>
            <a:r>
              <a:rPr lang="en-US" i="1" kern="0" dirty="0"/>
              <a:t>Frontier</a:t>
            </a:r>
            <a:r>
              <a:rPr lang="en-US" kern="0" dirty="0"/>
              <a:t>, </a:t>
            </a:r>
            <a:r>
              <a:rPr lang="en-US" i="1" kern="0" dirty="0"/>
              <a:t>Expanded	</a:t>
            </a:r>
            <a:r>
              <a:rPr lang="en-US" kern="0" dirty="0"/>
              <a:t>(</a:t>
            </a:r>
            <a:r>
              <a:rPr lang="en-US" i="1" kern="0" dirty="0"/>
              <a:t>ii</a:t>
            </a:r>
            <a:r>
              <a:rPr lang="en-US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	</a:t>
            </a:r>
            <a:r>
              <a:rPr lang="en-US" i="1" kern="0" dirty="0"/>
              <a:t>Frontier </a:t>
            </a:r>
            <a:r>
              <a:rPr lang="en-US" kern="0" dirty="0"/>
              <a:t>← </a:t>
            </a:r>
            <a:r>
              <a:rPr lang="en-US" i="1" kern="0" dirty="0"/>
              <a:t>Frontier </a:t>
            </a:r>
            <a:r>
              <a:rPr lang="en-US" kern="0" dirty="0"/>
              <a:t>∪ </a:t>
            </a:r>
            <a:r>
              <a:rPr lang="en-US" i="1" kern="0" dirty="0"/>
              <a:t>Children	</a:t>
            </a:r>
            <a:endParaRPr lang="en-US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4391025" algn="l"/>
              </a:tabLst>
            </a:pPr>
            <a:r>
              <a:rPr lang="en-US" kern="0" dirty="0"/>
              <a:t>	return </a:t>
            </a:r>
            <a:r>
              <a:rPr lang="en-US" kern="0" dirty="0">
                <a:latin typeface="Calibri"/>
                <a:cs typeface="Calibri"/>
              </a:rPr>
              <a:t>failure</a:t>
            </a:r>
            <a:endParaRPr lang="en-US" kern="0" baseline="-25000" dirty="0"/>
          </a:p>
          <a:p>
            <a:pPr marL="0" indent="0">
              <a:tabLst>
                <a:tab pos="290513" algn="l"/>
                <a:tab pos="568325" algn="l"/>
                <a:tab pos="860425" algn="l"/>
                <a:tab pos="4391025" algn="l"/>
              </a:tabLst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Deterministic Version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88F869-AF2A-AB4B-A64F-12BA1ADC3A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cases:</a:t>
            </a:r>
          </a:p>
          <a:p>
            <a:pPr lvl="1"/>
            <a:r>
              <a:rPr lang="en-US" dirty="0"/>
              <a:t>depth-first, breath-first, A*, many others</a:t>
            </a:r>
            <a:endParaRPr lang="en-US" dirty="0">
              <a:latin typeface="Times New Roman" charset="0"/>
              <a:ea typeface="ＭＳ Ｐゴシック" charset="0"/>
              <a:cs typeface="Calibri"/>
            </a:endParaRPr>
          </a:p>
          <a:p>
            <a:r>
              <a:rPr lang="en-US" dirty="0"/>
              <a:t>Classify by</a:t>
            </a:r>
          </a:p>
          <a:p>
            <a:pPr lvl="1"/>
            <a:r>
              <a:rPr lang="en-US" dirty="0"/>
              <a:t>how they </a:t>
            </a:r>
            <a:r>
              <a:rPr lang="en-US" i="1" dirty="0"/>
              <a:t>select</a:t>
            </a:r>
            <a:r>
              <a:rPr lang="en-US" dirty="0"/>
              <a:t> nodes (</a:t>
            </a:r>
            <a:r>
              <a:rPr lang="en-US" i="1" dirty="0" err="1"/>
              <a:t>i</a:t>
            </a:r>
            <a:r>
              <a:rPr lang="en-US" dirty="0"/>
              <a:t>)</a:t>
            </a:r>
            <a:endParaRPr lang="en-US" i="1" dirty="0"/>
          </a:p>
          <a:p>
            <a:pPr lvl="1"/>
            <a:r>
              <a:rPr lang="en-US" dirty="0"/>
              <a:t>how they </a:t>
            </a:r>
            <a:r>
              <a:rPr lang="en-US" i="1" dirty="0"/>
              <a:t>prune</a:t>
            </a:r>
            <a:r>
              <a:rPr lang="en-US" dirty="0"/>
              <a:t> nodes (</a:t>
            </a:r>
            <a:r>
              <a:rPr lang="en-US" i="1" dirty="0"/>
              <a:t>ii</a:t>
            </a:r>
            <a:r>
              <a:rPr lang="en-US" dirty="0"/>
              <a:t>)</a:t>
            </a:r>
            <a:endParaRPr lang="en-US" baseline="-25000" dirty="0"/>
          </a:p>
          <a:p>
            <a:endParaRPr lang="en-US" dirty="0"/>
          </a:p>
          <a:p>
            <a:r>
              <a:rPr lang="en-US" dirty="0"/>
              <a:t>Pruning often includes </a:t>
            </a:r>
            <a:r>
              <a:rPr lang="en-US" i="1" dirty="0"/>
              <a:t>cycle-checking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Remove from </a:t>
            </a:r>
            <a:r>
              <a:rPr lang="en-US" i="1" dirty="0"/>
              <a:t>Children</a:t>
            </a:r>
            <a:r>
              <a:rPr lang="en-US" dirty="0"/>
              <a:t> every node (</a:t>
            </a:r>
            <a:r>
              <a:rPr lang="en-US" i="1" dirty="0"/>
              <a:t>π,s</a:t>
            </a:r>
            <a:r>
              <a:rPr lang="en-US" dirty="0"/>
              <a:t>) that has an ancestor (</a:t>
            </a:r>
            <a:r>
              <a:rPr lang="en-US" i="1" dirty="0"/>
              <a:t>π</a:t>
            </a:r>
            <a:r>
              <a:rPr lang="en-US" dirty="0"/>
              <a:t>′,</a:t>
            </a:r>
            <a:r>
              <a:rPr lang="en-US" i="1" dirty="0"/>
              <a:t>s</a:t>
            </a:r>
            <a:r>
              <a:rPr lang="en-US" dirty="0"/>
              <a:t>′) such that </a:t>
            </a:r>
            <a:r>
              <a:rPr lang="en-US" i="1" dirty="0"/>
              <a:t>s</a:t>
            </a:r>
            <a:r>
              <a:rPr lang="en-US" dirty="0"/>
              <a:t>′ = </a:t>
            </a:r>
            <a:r>
              <a:rPr lang="en-US" i="1" dirty="0"/>
              <a:t>s</a:t>
            </a:r>
            <a:r>
              <a:rPr lang="en-US" dirty="0"/>
              <a:t> </a:t>
            </a:r>
          </a:p>
          <a:p>
            <a:r>
              <a:rPr lang="en-US" dirty="0"/>
              <a:t>In classical planning problems, </a:t>
            </a:r>
            <a:r>
              <a:rPr lang="en-US" i="1" dirty="0"/>
              <a:t>S</a:t>
            </a:r>
            <a:r>
              <a:rPr lang="en-US" dirty="0"/>
              <a:t> is finite</a:t>
            </a:r>
          </a:p>
          <a:p>
            <a:pPr lvl="1"/>
            <a:r>
              <a:rPr lang="en-US" dirty="0"/>
              <a:t>Cycle-checking will guarantee termination</a:t>
            </a:r>
          </a:p>
          <a:p>
            <a:endParaRPr lang="en-US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7391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F034D0-9C88-594D-9078-CE16AADBF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084" y="4405980"/>
            <a:ext cx="4141928" cy="22679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Breadth-First Search (BFS)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>
                <a:latin typeface="Calibri"/>
              </a:rPr>
              <a:t>Deterministic-Search</a:t>
            </a:r>
            <a:r>
              <a:rPr lang="en-US" sz="1800" kern="0" dirty="0"/>
              <a:t>(</a:t>
            </a:r>
            <a:r>
              <a:rPr lang="en-US" sz="1800" kern="0" dirty="0" err="1"/>
              <a:t>Σ</a:t>
            </a:r>
            <a:r>
              <a:rPr lang="en-US" sz="1800" kern="0" dirty="0"/>
              <a:t>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, </a:t>
            </a:r>
            <a:r>
              <a:rPr lang="en-US" sz="1800" i="1" kern="0" dirty="0"/>
              <a:t>g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Frontier</a:t>
            </a:r>
            <a:r>
              <a:rPr lang="en-US" sz="1800" kern="0" dirty="0"/>
              <a:t> ← {(⟨⟩,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)}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Expanded </a:t>
            </a:r>
            <a:r>
              <a:rPr lang="en-US" sz="1800" kern="0" dirty="0"/>
              <a:t>← ∅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while </a:t>
            </a:r>
            <a:r>
              <a:rPr lang="en-US" sz="1800" i="1" kern="0" dirty="0"/>
              <a:t>Frontier </a:t>
            </a:r>
            <a:r>
              <a:rPr lang="en-US" sz="1800" kern="0" dirty="0"/>
              <a:t>≠ ∅ do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select a node </a:t>
            </a:r>
            <a:r>
              <a:rPr lang="en-US" sz="1800" kern="0" dirty="0" err="1"/>
              <a:t>ν</a:t>
            </a:r>
            <a:r>
              <a:rPr lang="en-US" sz="1800" kern="0" dirty="0"/>
              <a:t> = (π, s) ∈ </a:t>
            </a:r>
            <a:r>
              <a:rPr lang="en-US" sz="1800" i="1" kern="0" dirty="0"/>
              <a:t>Frontier	</a:t>
            </a:r>
            <a:r>
              <a:rPr lang="en-US" sz="1800" kern="0" dirty="0"/>
              <a:t>(</a:t>
            </a:r>
            <a:r>
              <a:rPr lang="en-US" sz="1800" i="1" kern="0" dirty="0" err="1"/>
              <a:t>i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remove </a:t>
            </a:r>
            <a:r>
              <a:rPr lang="en-US" sz="1800" kern="0" dirty="0" err="1"/>
              <a:t>ν</a:t>
            </a:r>
            <a:r>
              <a:rPr lang="en-US" sz="1800" kern="0" dirty="0"/>
              <a:t> from </a:t>
            </a:r>
            <a:r>
              <a:rPr lang="en-US" sz="1800" i="1" kern="0" dirty="0"/>
              <a:t>Frontier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add </a:t>
            </a:r>
            <a:r>
              <a:rPr lang="en-US" sz="1800" kern="0" dirty="0" err="1"/>
              <a:t>ν</a:t>
            </a:r>
            <a:r>
              <a:rPr lang="en-US" sz="1800" kern="0" dirty="0"/>
              <a:t> to </a:t>
            </a:r>
            <a:r>
              <a:rPr lang="en-US" sz="1800" i="1" kern="0" dirty="0"/>
              <a:t>Expanded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if </a:t>
            </a:r>
            <a:r>
              <a:rPr lang="en-US" sz="1800" i="1" kern="0" dirty="0"/>
              <a:t>s </a:t>
            </a:r>
            <a:r>
              <a:rPr lang="en-US" sz="1800" kern="0" dirty="0"/>
              <a:t>satisfies </a:t>
            </a:r>
            <a:r>
              <a:rPr lang="en-US" sz="1800" i="1" kern="0" dirty="0"/>
              <a:t>g</a:t>
            </a:r>
            <a:r>
              <a:rPr lang="en-US" sz="1800" kern="0" dirty="0"/>
              <a:t> then return </a:t>
            </a:r>
            <a:r>
              <a:rPr lang="en-US" sz="1800" i="1" kern="0" dirty="0"/>
              <a:t>π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Children </a:t>
            </a:r>
            <a:r>
              <a:rPr lang="en-US" sz="1800" kern="0" dirty="0"/>
              <a:t>← </a:t>
            </a:r>
            <a:br>
              <a:rPr lang="en-US" sz="1800" kern="0" dirty="0"/>
            </a:br>
            <a:r>
              <a:rPr lang="en-US" sz="1800" kern="0" dirty="0"/>
              <a:t>	          {(</a:t>
            </a:r>
            <a:r>
              <a:rPr lang="en-US" sz="1800" i="1" kern="0" dirty="0"/>
              <a:t>π.a</a:t>
            </a:r>
            <a:r>
              <a:rPr lang="en-US" sz="1800" kern="0" dirty="0"/>
              <a:t>, </a:t>
            </a:r>
            <a:r>
              <a:rPr lang="en-US" sz="1800" i="1" kern="0" dirty="0" err="1"/>
              <a:t>γ</a:t>
            </a:r>
            <a:r>
              <a:rPr lang="en-US" sz="1800" kern="0" dirty="0"/>
              <a:t>(</a:t>
            </a:r>
            <a:r>
              <a:rPr lang="en-US" sz="1800" i="1" kern="0" dirty="0" err="1"/>
              <a:t>s</a:t>
            </a:r>
            <a:r>
              <a:rPr lang="en-US" sz="1800" kern="0" dirty="0" err="1"/>
              <a:t>,</a:t>
            </a:r>
            <a:r>
              <a:rPr lang="en-US" sz="1800" i="1" kern="0" dirty="0" err="1"/>
              <a:t>a</a:t>
            </a:r>
            <a:r>
              <a:rPr lang="en-US" sz="1800" kern="0" dirty="0"/>
              <a:t>)) | </a:t>
            </a:r>
            <a:r>
              <a:rPr lang="en-US" sz="1800" i="1" kern="0" dirty="0"/>
              <a:t>s</a:t>
            </a:r>
            <a:r>
              <a:rPr lang="en-US" sz="1800" kern="0" dirty="0"/>
              <a:t> satisfies pre(</a:t>
            </a:r>
            <a:r>
              <a:rPr lang="en-US" sz="1800" i="1" kern="0" dirty="0"/>
              <a:t>a</a:t>
            </a:r>
            <a:r>
              <a:rPr lang="en-US" sz="1800" kern="0" dirty="0"/>
              <a:t>)}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prune 0 or more nodes from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i="1" kern="0" dirty="0"/>
              <a:t>Children</a:t>
            </a:r>
            <a:r>
              <a:rPr lang="en-US" sz="1800" kern="0" dirty="0"/>
              <a:t>, </a:t>
            </a:r>
            <a:r>
              <a:rPr lang="en-US" sz="1800" i="1" kern="0" dirty="0"/>
              <a:t>Frontier</a:t>
            </a:r>
            <a:r>
              <a:rPr lang="en-US" sz="1800" kern="0" dirty="0"/>
              <a:t>, </a:t>
            </a:r>
            <a:r>
              <a:rPr lang="en-US" sz="1800" i="1" kern="0" dirty="0"/>
              <a:t>Expanded	</a:t>
            </a:r>
            <a:r>
              <a:rPr lang="en-US" sz="1800" kern="0" dirty="0"/>
              <a:t>(</a:t>
            </a:r>
            <a:r>
              <a:rPr lang="en-US" sz="1800" i="1" kern="0" dirty="0"/>
              <a:t>ii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Frontier </a:t>
            </a:r>
            <a:r>
              <a:rPr lang="en-US" sz="1800" kern="0" dirty="0"/>
              <a:t>← </a:t>
            </a:r>
            <a:r>
              <a:rPr lang="en-US" sz="1800" i="1" kern="0" dirty="0"/>
              <a:t>Frontier </a:t>
            </a:r>
            <a:r>
              <a:rPr lang="en-US" sz="1800" kern="0" dirty="0"/>
              <a:t>∪ </a:t>
            </a:r>
            <a:r>
              <a:rPr lang="en-US" sz="1800" i="1" kern="0" dirty="0"/>
              <a:t>Children	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return </a:t>
            </a:r>
            <a:r>
              <a:rPr lang="en-US" sz="1800" kern="0" dirty="0">
                <a:latin typeface="Calibri"/>
                <a:cs typeface="Calibri"/>
              </a:rPr>
              <a:t>failure</a:t>
            </a:r>
            <a:endParaRPr lang="en-US" sz="1800" kern="0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CC13E-AC29-2F49-9351-C5436DF6C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5280" y="1021278"/>
            <a:ext cx="5201919" cy="5512526"/>
          </a:xfrm>
        </p:spPr>
        <p:txBody>
          <a:bodyPr>
            <a:normAutofit/>
          </a:bodyPr>
          <a:lstStyle/>
          <a:p>
            <a:pPr marL="463550" indent="-463550">
              <a:buNone/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 err="1">
                <a:solidFill>
                  <a:srgbClr val="000000"/>
                </a:solidFill>
                <a:ea typeface="Helvetica"/>
                <a:cs typeface="Times New Roman"/>
              </a:rPr>
              <a:t>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):	Select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π,s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∈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Frontier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that has the smallest length(π), i.e., smallest number of edges</a:t>
            </a:r>
          </a:p>
          <a:p>
            <a:pPr lvl="1"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Tie-breaking rule: select oldest</a:t>
            </a:r>
            <a:br>
              <a:rPr lang="en-US" sz="1800" baseline="-25000" dirty="0">
                <a:solidFill>
                  <a:srgbClr val="000000"/>
                </a:solidFill>
                <a:ea typeface="Helvetica"/>
                <a:cs typeface="Times New Roman"/>
              </a:rPr>
            </a:br>
            <a:endParaRPr lang="en-US" sz="1800" baseline="-25000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ii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):	Remove every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π,s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∈ </a:t>
            </a:r>
            <a:r>
              <a:rPr lang="en-US" sz="1800" i="1" dirty="0"/>
              <a:t>Children</a:t>
            </a:r>
            <a:r>
              <a:rPr lang="en-US" sz="1800" dirty="0"/>
              <a:t> ∪ </a:t>
            </a:r>
            <a:r>
              <a:rPr lang="en-US" sz="1800" i="1" dirty="0"/>
              <a:t>Frontier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such that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∈ </a:t>
            </a:r>
            <a:r>
              <a:rPr lang="en-US" sz="1800" i="1" dirty="0"/>
              <a:t>Expanded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Thus expand states at most once</a:t>
            </a:r>
            <a:br>
              <a:rPr lang="en-US" sz="1800" baseline="-25000" dirty="0">
                <a:solidFill>
                  <a:srgbClr val="000000"/>
                </a:solidFill>
                <a:ea typeface="Helvetica"/>
                <a:cs typeface="Times New Roman"/>
              </a:rPr>
            </a:br>
            <a:endParaRPr lang="en-US" sz="1800" baseline="-25000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Properties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Terminates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Returns solution if one exists</a:t>
            </a:r>
          </a:p>
          <a:p>
            <a:pPr lvl="2">
              <a:spcBef>
                <a:spcPts val="2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shortest, but not least-cost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Worst-case complexity:</a:t>
            </a:r>
          </a:p>
          <a:p>
            <a:pPr lvl="2">
              <a:spcBef>
                <a:spcPts val="200"/>
              </a:spcBef>
            </a:pPr>
            <a:r>
              <a:rPr lang="en-US" sz="1800" dirty="0"/>
              <a:t>memory </a:t>
            </a:r>
            <a:r>
              <a:rPr lang="en-US" sz="1800" i="1" dirty="0"/>
              <a:t>O</a:t>
            </a:r>
            <a:r>
              <a:rPr lang="en-US" sz="1800" dirty="0"/>
              <a:t>(|</a:t>
            </a:r>
            <a:r>
              <a:rPr lang="en-US" sz="1800" i="1" dirty="0"/>
              <a:t>S</a:t>
            </a:r>
            <a:r>
              <a:rPr lang="en-US" sz="1800" dirty="0"/>
              <a:t>|)</a:t>
            </a:r>
          </a:p>
          <a:p>
            <a:pPr lvl="2">
              <a:spcBef>
                <a:spcPts val="200"/>
              </a:spcBef>
            </a:pPr>
            <a:r>
              <a:rPr lang="en-US" sz="1800" dirty="0"/>
              <a:t>running time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 err="1"/>
              <a:t>b</a:t>
            </a:r>
            <a:r>
              <a:rPr lang="en-US" sz="1800" dirty="0" err="1"/>
              <a:t>|</a:t>
            </a:r>
            <a:r>
              <a:rPr lang="en-US" sz="1800" i="1" dirty="0" err="1"/>
              <a:t>S</a:t>
            </a:r>
            <a:r>
              <a:rPr lang="en-US" sz="1800" dirty="0"/>
              <a:t>|) 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where </a:t>
            </a:r>
          </a:p>
          <a:p>
            <a:pPr lvl="2">
              <a:spcBef>
                <a:spcPts val="200"/>
              </a:spcBef>
            </a:pPr>
            <a:r>
              <a:rPr lang="en-US" sz="1800" i="1" dirty="0"/>
              <a:t>b</a:t>
            </a:r>
            <a:r>
              <a:rPr lang="en-US" sz="1800" dirty="0"/>
              <a:t> = max branching factor</a:t>
            </a:r>
          </a:p>
          <a:p>
            <a:pPr lvl="2">
              <a:spcBef>
                <a:spcPts val="200"/>
              </a:spcBef>
            </a:pPr>
            <a:r>
              <a:rPr lang="en-US" sz="1800" dirty="0"/>
              <a:t>|</a:t>
            </a:r>
            <a:r>
              <a:rPr lang="en-US" sz="1800" i="1" dirty="0"/>
              <a:t>S</a:t>
            </a:r>
            <a:r>
              <a:rPr lang="en-US" sz="1800" dirty="0"/>
              <a:t>| = number of states in </a:t>
            </a:r>
            <a:r>
              <a:rPr lang="en-US" sz="1800" i="1" dirty="0"/>
              <a:t>S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14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Depth-First Search (DFS)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>
                <a:latin typeface="Calibri"/>
              </a:rPr>
              <a:t>Deterministic-Search</a:t>
            </a:r>
            <a:r>
              <a:rPr lang="en-US" sz="1800" kern="0" dirty="0"/>
              <a:t>(</a:t>
            </a:r>
            <a:r>
              <a:rPr lang="en-US" sz="1800" kern="0" dirty="0" err="1"/>
              <a:t>Σ</a:t>
            </a:r>
            <a:r>
              <a:rPr lang="en-US" sz="1800" kern="0" dirty="0"/>
              <a:t>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, </a:t>
            </a:r>
            <a:r>
              <a:rPr lang="en-US" sz="1800" i="1" kern="0" dirty="0"/>
              <a:t>g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Frontier</a:t>
            </a:r>
            <a:r>
              <a:rPr lang="en-US" sz="1800" kern="0" dirty="0"/>
              <a:t> ← {(⟨⟩,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)}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Expanded </a:t>
            </a:r>
            <a:r>
              <a:rPr lang="en-US" sz="1800" kern="0" dirty="0"/>
              <a:t>← ∅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while </a:t>
            </a:r>
            <a:r>
              <a:rPr lang="en-US" sz="1800" i="1" kern="0" dirty="0"/>
              <a:t>Frontier </a:t>
            </a:r>
            <a:r>
              <a:rPr lang="en-US" sz="1800" kern="0" dirty="0"/>
              <a:t>≠ ∅ do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select a node </a:t>
            </a:r>
            <a:r>
              <a:rPr lang="en-US" sz="1800" kern="0" dirty="0" err="1"/>
              <a:t>ν</a:t>
            </a:r>
            <a:r>
              <a:rPr lang="en-US" sz="1800" kern="0" dirty="0"/>
              <a:t> = (π, s) ∈ </a:t>
            </a:r>
            <a:r>
              <a:rPr lang="en-US" sz="1800" i="1" kern="0" dirty="0"/>
              <a:t>Frontier	</a:t>
            </a:r>
            <a:r>
              <a:rPr lang="en-US" sz="1800" kern="0" dirty="0"/>
              <a:t>(</a:t>
            </a:r>
            <a:r>
              <a:rPr lang="en-US" sz="1800" i="1" kern="0" dirty="0" err="1"/>
              <a:t>i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remove </a:t>
            </a:r>
            <a:r>
              <a:rPr lang="en-US" sz="1800" kern="0" dirty="0" err="1"/>
              <a:t>ν</a:t>
            </a:r>
            <a:r>
              <a:rPr lang="en-US" sz="1800" kern="0" dirty="0"/>
              <a:t> from </a:t>
            </a:r>
            <a:r>
              <a:rPr lang="en-US" sz="1800" i="1" kern="0" dirty="0"/>
              <a:t>Frontier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add </a:t>
            </a:r>
            <a:r>
              <a:rPr lang="en-US" sz="1800" kern="0" dirty="0" err="1"/>
              <a:t>ν</a:t>
            </a:r>
            <a:r>
              <a:rPr lang="en-US" sz="1800" kern="0" dirty="0"/>
              <a:t> to </a:t>
            </a:r>
            <a:r>
              <a:rPr lang="en-US" sz="1800" i="1" kern="0" dirty="0"/>
              <a:t>Expanded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if </a:t>
            </a:r>
            <a:r>
              <a:rPr lang="en-US" sz="1800" i="1" kern="0" dirty="0"/>
              <a:t>s </a:t>
            </a:r>
            <a:r>
              <a:rPr lang="en-US" sz="1800" kern="0" dirty="0"/>
              <a:t>satisfies </a:t>
            </a:r>
            <a:r>
              <a:rPr lang="en-US" sz="1800" i="1" kern="0" dirty="0"/>
              <a:t>g</a:t>
            </a:r>
            <a:r>
              <a:rPr lang="en-US" sz="1800" kern="0" dirty="0"/>
              <a:t> then return </a:t>
            </a:r>
            <a:r>
              <a:rPr lang="en-US" sz="1800" i="1" kern="0" dirty="0"/>
              <a:t>π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Children </a:t>
            </a:r>
            <a:r>
              <a:rPr lang="en-US" sz="1800" kern="0" dirty="0"/>
              <a:t>← </a:t>
            </a:r>
            <a:br>
              <a:rPr lang="en-US" sz="1800" kern="0" dirty="0"/>
            </a:br>
            <a:r>
              <a:rPr lang="en-US" sz="1800" kern="0" dirty="0"/>
              <a:t>	          {(</a:t>
            </a:r>
            <a:r>
              <a:rPr lang="en-US" sz="1800" i="1" kern="0" dirty="0"/>
              <a:t>π.a</a:t>
            </a:r>
            <a:r>
              <a:rPr lang="en-US" sz="1800" kern="0" dirty="0"/>
              <a:t>, </a:t>
            </a:r>
            <a:r>
              <a:rPr lang="en-US" sz="1800" i="1" kern="0" dirty="0" err="1"/>
              <a:t>γ</a:t>
            </a:r>
            <a:r>
              <a:rPr lang="en-US" sz="1800" kern="0" dirty="0"/>
              <a:t>(</a:t>
            </a:r>
            <a:r>
              <a:rPr lang="en-US" sz="1800" i="1" kern="0" dirty="0" err="1"/>
              <a:t>s</a:t>
            </a:r>
            <a:r>
              <a:rPr lang="en-US" sz="1800" kern="0" dirty="0" err="1"/>
              <a:t>,</a:t>
            </a:r>
            <a:r>
              <a:rPr lang="en-US" sz="1800" i="1" kern="0" dirty="0" err="1"/>
              <a:t>a</a:t>
            </a:r>
            <a:r>
              <a:rPr lang="en-US" sz="1800" kern="0" dirty="0"/>
              <a:t>)) | </a:t>
            </a:r>
            <a:r>
              <a:rPr lang="en-US" sz="1800" i="1" kern="0" dirty="0"/>
              <a:t>s</a:t>
            </a:r>
            <a:r>
              <a:rPr lang="en-US" sz="1800" kern="0" dirty="0"/>
              <a:t> satisfies pre(</a:t>
            </a:r>
            <a:r>
              <a:rPr lang="en-US" sz="1800" i="1" kern="0" dirty="0"/>
              <a:t>a</a:t>
            </a:r>
            <a:r>
              <a:rPr lang="en-US" sz="1800" kern="0" dirty="0"/>
              <a:t>)}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prune 0 or more nodes from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i="1" kern="0" dirty="0"/>
              <a:t>Children</a:t>
            </a:r>
            <a:r>
              <a:rPr lang="en-US" sz="1800" kern="0" dirty="0"/>
              <a:t>, </a:t>
            </a:r>
            <a:r>
              <a:rPr lang="en-US" sz="1800" i="1" kern="0" dirty="0"/>
              <a:t>Frontier</a:t>
            </a:r>
            <a:r>
              <a:rPr lang="en-US" sz="1800" kern="0" dirty="0"/>
              <a:t>, </a:t>
            </a:r>
            <a:r>
              <a:rPr lang="en-US" sz="1800" i="1" kern="0" dirty="0"/>
              <a:t>Expanded	</a:t>
            </a:r>
            <a:r>
              <a:rPr lang="en-US" sz="1800" kern="0" dirty="0"/>
              <a:t>(</a:t>
            </a:r>
            <a:r>
              <a:rPr lang="en-US" sz="1800" i="1" kern="0" dirty="0"/>
              <a:t>ii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Frontier </a:t>
            </a:r>
            <a:r>
              <a:rPr lang="en-US" sz="1800" kern="0" dirty="0"/>
              <a:t>← </a:t>
            </a:r>
            <a:r>
              <a:rPr lang="en-US" sz="1800" i="1" kern="0" dirty="0"/>
              <a:t>Frontier </a:t>
            </a:r>
            <a:r>
              <a:rPr lang="en-US" sz="1800" kern="0" dirty="0"/>
              <a:t>∪ </a:t>
            </a:r>
            <a:r>
              <a:rPr lang="en-US" sz="1800" i="1" kern="0" dirty="0"/>
              <a:t>Children	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return </a:t>
            </a:r>
            <a:r>
              <a:rPr lang="en-US" sz="1800" kern="0" dirty="0">
                <a:latin typeface="Calibri"/>
                <a:cs typeface="Calibri"/>
              </a:rPr>
              <a:t>failure</a:t>
            </a:r>
            <a:endParaRPr lang="en-US" sz="1800" kern="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493D25-B6A1-7C4E-ACB0-5DA1CF4C1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060" y="889198"/>
            <a:ext cx="5130139" cy="5836722"/>
          </a:xfrm>
        </p:spPr>
        <p:txBody>
          <a:bodyPr>
            <a:normAutofit/>
          </a:bodyPr>
          <a:lstStyle/>
          <a:p>
            <a:pPr marL="463550" indent="-463550">
              <a:buNone/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 err="1">
                <a:solidFill>
                  <a:srgbClr val="000000"/>
                </a:solidFill>
                <a:ea typeface="Helvetica"/>
                <a:cs typeface="Times New Roman"/>
              </a:rPr>
              <a:t>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):	Select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π,s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∈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Frontier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that has largest length(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), i.e., largest number of edges</a:t>
            </a:r>
          </a:p>
          <a:p>
            <a:pPr lvl="1"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Possible tie-breaking rules: </a:t>
            </a:r>
            <a:b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</a:b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left-to-right, 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ea typeface="Helvetica"/>
                <a:cs typeface="Times New Roman"/>
              </a:rPr>
              <a:t>smallest </a:t>
            </a:r>
            <a:r>
              <a:rPr lang="en-US" sz="1800" i="1" dirty="0">
                <a:solidFill>
                  <a:srgbClr val="000000"/>
                </a:solidFill>
                <a:highlight>
                  <a:srgbClr val="FFFF00"/>
                </a:highlight>
                <a:ea typeface="Helvetica"/>
                <a:cs typeface="Times New Roman"/>
              </a:rPr>
              <a:t>h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ea typeface="Helvetica"/>
                <a:cs typeface="Times New Roman"/>
              </a:rPr>
              <a:t>(</a:t>
            </a:r>
            <a:r>
              <a:rPr lang="en-US" sz="1800" i="1" dirty="0">
                <a:solidFill>
                  <a:srgbClr val="000000"/>
                </a:solidFill>
                <a:highlight>
                  <a:srgbClr val="FFFF00"/>
                </a:highlight>
                <a:ea typeface="Helvetica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highlight>
                  <a:srgbClr val="FFFF00"/>
                </a:highlight>
                <a:ea typeface="Helvetica"/>
                <a:cs typeface="Times New Roman"/>
              </a:rPr>
              <a:t>)</a:t>
            </a:r>
          </a:p>
          <a:p>
            <a:pPr lvl="2"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heuristic function, will discuss later</a:t>
            </a:r>
            <a:endParaRPr lang="en-US" sz="18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ii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):	Do cycle-checking, then p</a:t>
            </a:r>
            <a:r>
              <a:rPr lang="en-US" sz="1800" dirty="0"/>
              <a:t>rune all nodes that</a:t>
            </a:r>
            <a:br>
              <a:rPr lang="en-US" sz="1800" dirty="0"/>
            </a:br>
            <a:r>
              <a:rPr lang="en-US" sz="1800" dirty="0"/>
              <a:t>        recursive depth-first search would discard</a:t>
            </a:r>
            <a:endParaRPr lang="en-US" sz="1800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pPr lvl="1">
              <a:tabLst>
                <a:tab pos="449263" algn="l"/>
              </a:tabLst>
            </a:pPr>
            <a:r>
              <a:rPr lang="en-US" sz="1800" dirty="0"/>
              <a:t>Repeatedly remove from </a:t>
            </a:r>
            <a:r>
              <a:rPr lang="en-US" sz="1800" i="1" dirty="0"/>
              <a:t>Expanded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any node that has no children in </a:t>
            </a:r>
            <a:br>
              <a:rPr lang="en-US" sz="1800" dirty="0"/>
            </a:br>
            <a:r>
              <a:rPr lang="en-US" sz="1800" i="1" dirty="0"/>
              <a:t>Children</a:t>
            </a:r>
            <a:r>
              <a:rPr lang="en-US" sz="1800" dirty="0"/>
              <a:t> ∪ </a:t>
            </a:r>
            <a:r>
              <a:rPr lang="en-US" sz="1800" i="1" dirty="0"/>
              <a:t>Frontier </a:t>
            </a:r>
            <a:r>
              <a:rPr lang="en-US" sz="1800" dirty="0"/>
              <a:t>∪ </a:t>
            </a:r>
            <a:r>
              <a:rPr lang="en-US" sz="1800" i="1" dirty="0"/>
              <a:t>Expanded</a:t>
            </a:r>
            <a:br>
              <a:rPr lang="en-US" sz="1800" i="1" baseline="-25000" dirty="0"/>
            </a:br>
            <a:endParaRPr lang="en-US" sz="1800" baseline="-25000" dirty="0"/>
          </a:p>
          <a:p>
            <a:pPr>
              <a:tabLst>
                <a:tab pos="449263" algn="l"/>
              </a:tabLst>
            </a:pPr>
            <a:r>
              <a:rPr lang="en-US" sz="1800" dirty="0"/>
              <a:t>Properties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Terminates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Returns solution if there is one</a:t>
            </a:r>
          </a:p>
          <a:p>
            <a:pPr lvl="2">
              <a:spcBef>
                <a:spcPts val="200"/>
              </a:spcBef>
            </a:pPr>
            <a:r>
              <a:rPr lang="en-US" sz="1800" dirty="0"/>
              <a:t>No guarantees on quality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Worst-case running time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b</a:t>
            </a:r>
            <a:r>
              <a:rPr lang="en-US" sz="1800" i="1" baseline="30000" dirty="0"/>
              <a:t>l</a:t>
            </a:r>
            <a:r>
              <a:rPr lang="en-US" sz="1800" dirty="0"/>
              <a:t>)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Worst-case memory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bl</a:t>
            </a:r>
            <a:r>
              <a:rPr lang="en-US" sz="1800" dirty="0"/>
              <a:t>)</a:t>
            </a:r>
          </a:p>
          <a:p>
            <a:pPr lvl="2">
              <a:spcBef>
                <a:spcPts val="200"/>
              </a:spcBef>
            </a:pPr>
            <a:r>
              <a:rPr lang="en-US" sz="1800" i="1" dirty="0"/>
              <a:t>b</a:t>
            </a:r>
            <a:r>
              <a:rPr lang="en-US" sz="1800" dirty="0"/>
              <a:t> = max branching factor</a:t>
            </a:r>
          </a:p>
          <a:p>
            <a:pPr lvl="2">
              <a:spcBef>
                <a:spcPts val="200"/>
              </a:spcBef>
            </a:pPr>
            <a:r>
              <a:rPr lang="en-US" sz="1800" i="1" dirty="0"/>
              <a:t>l</a:t>
            </a:r>
            <a:r>
              <a:rPr lang="en-US" sz="1800" dirty="0"/>
              <a:t> = max depth of any node</a:t>
            </a:r>
            <a:endParaRPr lang="en-US" sz="1800" i="1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2BE8A-0A44-6147-90FF-13F209FA2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740" y="4344390"/>
            <a:ext cx="4134272" cy="239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87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Uniform-Cost Search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>
                <a:latin typeface="Calibri"/>
              </a:rPr>
              <a:t>Deterministic-Search</a:t>
            </a:r>
            <a:r>
              <a:rPr lang="en-US" sz="1800" kern="0" dirty="0"/>
              <a:t>(</a:t>
            </a:r>
            <a:r>
              <a:rPr lang="en-US" sz="1800" kern="0" dirty="0" err="1"/>
              <a:t>Σ</a:t>
            </a:r>
            <a:r>
              <a:rPr lang="en-US" sz="1800" kern="0" dirty="0"/>
              <a:t>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, </a:t>
            </a:r>
            <a:r>
              <a:rPr lang="en-US" sz="1800" i="1" kern="0" dirty="0"/>
              <a:t>g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Frontier</a:t>
            </a:r>
            <a:r>
              <a:rPr lang="en-US" sz="1800" kern="0" dirty="0"/>
              <a:t> ← {(⟨⟩, </a:t>
            </a:r>
            <a:r>
              <a:rPr lang="en-US" sz="1800" i="1" kern="0" dirty="0"/>
              <a:t>s</a:t>
            </a:r>
            <a:r>
              <a:rPr lang="en-US" sz="1800" kern="0" baseline="-25000" dirty="0"/>
              <a:t>0</a:t>
            </a:r>
            <a:r>
              <a:rPr lang="en-US" sz="1800" kern="0" dirty="0"/>
              <a:t>)}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</a:t>
            </a:r>
            <a:r>
              <a:rPr lang="en-US" sz="1800" i="1" kern="0" dirty="0"/>
              <a:t>Expanded </a:t>
            </a:r>
            <a:r>
              <a:rPr lang="en-US" sz="1800" kern="0" dirty="0"/>
              <a:t>← ∅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while </a:t>
            </a:r>
            <a:r>
              <a:rPr lang="en-US" sz="1800" i="1" kern="0" dirty="0"/>
              <a:t>Frontier </a:t>
            </a:r>
            <a:r>
              <a:rPr lang="en-US" sz="1800" kern="0" dirty="0"/>
              <a:t>≠ ∅ do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select a node </a:t>
            </a:r>
            <a:r>
              <a:rPr lang="en-US" sz="1800" kern="0" dirty="0" err="1"/>
              <a:t>ν</a:t>
            </a:r>
            <a:r>
              <a:rPr lang="en-US" sz="1800" kern="0" dirty="0"/>
              <a:t> = (π, s) ∈ </a:t>
            </a:r>
            <a:r>
              <a:rPr lang="en-US" sz="1800" i="1" kern="0" dirty="0"/>
              <a:t>Frontier	</a:t>
            </a:r>
            <a:r>
              <a:rPr lang="en-US" sz="1800" kern="0" dirty="0"/>
              <a:t>(</a:t>
            </a:r>
            <a:r>
              <a:rPr lang="en-US" sz="1800" i="1" kern="0" dirty="0" err="1"/>
              <a:t>i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remove </a:t>
            </a:r>
            <a:r>
              <a:rPr lang="en-US" sz="1800" kern="0" dirty="0" err="1"/>
              <a:t>ν</a:t>
            </a:r>
            <a:r>
              <a:rPr lang="en-US" sz="1800" kern="0" dirty="0"/>
              <a:t> from </a:t>
            </a:r>
            <a:r>
              <a:rPr lang="en-US" sz="1800" i="1" kern="0" dirty="0"/>
              <a:t>Frontier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add </a:t>
            </a:r>
            <a:r>
              <a:rPr lang="en-US" sz="1800" kern="0" dirty="0" err="1"/>
              <a:t>ν</a:t>
            </a:r>
            <a:r>
              <a:rPr lang="en-US" sz="1800" kern="0" dirty="0"/>
              <a:t> to </a:t>
            </a:r>
            <a:r>
              <a:rPr lang="en-US" sz="1800" i="1" kern="0" dirty="0"/>
              <a:t>Expanded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if </a:t>
            </a:r>
            <a:r>
              <a:rPr lang="en-US" sz="1800" i="1" kern="0" dirty="0"/>
              <a:t>s </a:t>
            </a:r>
            <a:r>
              <a:rPr lang="en-US" sz="1800" kern="0" dirty="0"/>
              <a:t>satisfies </a:t>
            </a:r>
            <a:r>
              <a:rPr lang="en-US" sz="1800" i="1" kern="0" dirty="0"/>
              <a:t>g</a:t>
            </a:r>
            <a:r>
              <a:rPr lang="en-US" sz="1800" kern="0" dirty="0"/>
              <a:t> then return </a:t>
            </a:r>
            <a:r>
              <a:rPr lang="en-US" sz="1800" i="1" kern="0" dirty="0"/>
              <a:t>π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Children </a:t>
            </a:r>
            <a:r>
              <a:rPr lang="en-US" sz="1800" kern="0" dirty="0"/>
              <a:t>← </a:t>
            </a:r>
            <a:br>
              <a:rPr lang="en-US" sz="1800" kern="0" dirty="0"/>
            </a:br>
            <a:r>
              <a:rPr lang="en-US" sz="1800" kern="0" dirty="0"/>
              <a:t>	          {(</a:t>
            </a:r>
            <a:r>
              <a:rPr lang="en-US" sz="1800" i="1" kern="0" dirty="0"/>
              <a:t>π.a</a:t>
            </a:r>
            <a:r>
              <a:rPr lang="en-US" sz="1800" kern="0" dirty="0"/>
              <a:t>, </a:t>
            </a:r>
            <a:r>
              <a:rPr lang="en-US" sz="1800" i="1" kern="0" dirty="0" err="1"/>
              <a:t>γ</a:t>
            </a:r>
            <a:r>
              <a:rPr lang="en-US" sz="1800" kern="0" dirty="0"/>
              <a:t>(</a:t>
            </a:r>
            <a:r>
              <a:rPr lang="en-US" sz="1800" i="1" kern="0" dirty="0" err="1"/>
              <a:t>s</a:t>
            </a:r>
            <a:r>
              <a:rPr lang="en-US" sz="1800" kern="0" dirty="0" err="1"/>
              <a:t>,</a:t>
            </a:r>
            <a:r>
              <a:rPr lang="en-US" sz="1800" i="1" kern="0" dirty="0" err="1"/>
              <a:t>a</a:t>
            </a:r>
            <a:r>
              <a:rPr lang="en-US" sz="1800" kern="0" dirty="0"/>
              <a:t>)) | </a:t>
            </a:r>
            <a:r>
              <a:rPr lang="en-US" sz="1800" i="1" kern="0" dirty="0"/>
              <a:t>s</a:t>
            </a:r>
            <a:r>
              <a:rPr lang="en-US" sz="1800" kern="0" dirty="0"/>
              <a:t> satisfies pre(</a:t>
            </a:r>
            <a:r>
              <a:rPr lang="en-US" sz="1800" i="1" kern="0" dirty="0"/>
              <a:t>a</a:t>
            </a:r>
            <a:r>
              <a:rPr lang="en-US" sz="1800" kern="0" dirty="0"/>
              <a:t>)} 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prune 0 or more nodes from</a:t>
            </a:r>
            <a:br>
              <a:rPr lang="en-US" sz="1800" kern="0" dirty="0"/>
            </a:br>
            <a:r>
              <a:rPr lang="en-US" sz="1800" kern="0" dirty="0"/>
              <a:t>			</a:t>
            </a:r>
            <a:r>
              <a:rPr lang="en-US" sz="1800" i="1" kern="0" dirty="0"/>
              <a:t>Children</a:t>
            </a:r>
            <a:r>
              <a:rPr lang="en-US" sz="1800" kern="0" dirty="0"/>
              <a:t>, </a:t>
            </a:r>
            <a:r>
              <a:rPr lang="en-US" sz="1800" i="1" kern="0" dirty="0"/>
              <a:t>Frontier</a:t>
            </a:r>
            <a:r>
              <a:rPr lang="en-US" sz="1800" kern="0" dirty="0"/>
              <a:t>, </a:t>
            </a:r>
            <a:r>
              <a:rPr lang="en-US" sz="1800" i="1" kern="0" dirty="0"/>
              <a:t>Expanded	</a:t>
            </a:r>
            <a:r>
              <a:rPr lang="en-US" sz="1800" kern="0" dirty="0"/>
              <a:t>(</a:t>
            </a:r>
            <a:r>
              <a:rPr lang="en-US" sz="1800" i="1" kern="0" dirty="0"/>
              <a:t>ii</a:t>
            </a:r>
            <a:r>
              <a:rPr lang="en-US" sz="1800" kern="0" dirty="0"/>
              <a:t>)</a:t>
            </a:r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	</a:t>
            </a:r>
            <a:r>
              <a:rPr lang="en-US" sz="1800" i="1" kern="0" dirty="0"/>
              <a:t>Frontier </a:t>
            </a:r>
            <a:r>
              <a:rPr lang="en-US" sz="1800" kern="0" dirty="0"/>
              <a:t>← </a:t>
            </a:r>
            <a:r>
              <a:rPr lang="en-US" sz="1800" i="1" kern="0" dirty="0"/>
              <a:t>Frontier </a:t>
            </a:r>
            <a:r>
              <a:rPr lang="en-US" sz="1800" kern="0" dirty="0"/>
              <a:t>∪ </a:t>
            </a:r>
            <a:r>
              <a:rPr lang="en-US" sz="1800" i="1" kern="0" dirty="0"/>
              <a:t>Children	</a:t>
            </a:r>
            <a:endParaRPr lang="en-US" sz="1800" kern="0" dirty="0"/>
          </a:p>
          <a:p>
            <a:pPr marL="0" indent="0">
              <a:spcBef>
                <a:spcPts val="200"/>
              </a:spcBef>
              <a:buFont typeface="Webdings" charset="2"/>
              <a:buNone/>
              <a:tabLst>
                <a:tab pos="290513" algn="l"/>
                <a:tab pos="568325" algn="l"/>
                <a:tab pos="860425" algn="l"/>
                <a:tab pos="3879850" algn="l"/>
              </a:tabLst>
            </a:pPr>
            <a:r>
              <a:rPr lang="en-US" sz="1800" kern="0" dirty="0"/>
              <a:t>	return </a:t>
            </a:r>
            <a:r>
              <a:rPr lang="en-US" sz="1800" kern="0" dirty="0">
                <a:latin typeface="Calibri"/>
                <a:cs typeface="Calibri"/>
              </a:rPr>
              <a:t>failure</a:t>
            </a:r>
            <a:endParaRPr lang="en-US" sz="1800" kern="0" baseline="-25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493D25-B6A1-7C4E-ACB0-5DA1CF4C1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6426" y="1021278"/>
            <a:ext cx="5593014" cy="5512526"/>
          </a:xfrm>
        </p:spPr>
        <p:txBody>
          <a:bodyPr/>
          <a:lstStyle/>
          <a:p>
            <a:pPr marL="0" indent="0">
              <a:buNone/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 err="1">
                <a:solidFill>
                  <a:srgbClr val="000000"/>
                </a:solidFill>
                <a:ea typeface="Helvetica"/>
                <a:cs typeface="Times New Roman"/>
              </a:rPr>
              <a:t>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):	Select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,s) ∈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Frontier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that has smallest cost(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</a:t>
            </a:r>
            <a:br>
              <a:rPr lang="en-US" sz="1800" baseline="-25000" dirty="0">
                <a:solidFill>
                  <a:srgbClr val="000000"/>
                </a:solidFill>
                <a:ea typeface="Helvetica"/>
                <a:cs typeface="Times New Roman"/>
              </a:rPr>
            </a:br>
            <a:endParaRPr lang="en-US" sz="1800" baseline="-25000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ii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):	Prune every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π,s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</a:t>
            </a:r>
            <a:r>
              <a:rPr lang="en-US" sz="1800" baseline="-25000" dirty="0"/>
              <a:t> 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∈</a:t>
            </a:r>
            <a:r>
              <a:rPr lang="en-US" sz="1800" baseline="-25000" dirty="0"/>
              <a:t> </a:t>
            </a:r>
            <a:r>
              <a:rPr lang="en-US" sz="1800" i="1" dirty="0"/>
              <a:t>Children</a:t>
            </a:r>
            <a:r>
              <a:rPr lang="en-US" sz="1800" baseline="-25000" dirty="0"/>
              <a:t> </a:t>
            </a:r>
            <a:r>
              <a:rPr lang="en-US" sz="1800" dirty="0"/>
              <a:t>∪</a:t>
            </a:r>
            <a:r>
              <a:rPr lang="en-US" sz="1800" baseline="-25000" dirty="0"/>
              <a:t> </a:t>
            </a:r>
            <a:r>
              <a:rPr lang="en-US" sz="1800" i="1" dirty="0"/>
              <a:t>Frontier </a:t>
            </a:r>
            <a:br>
              <a:rPr lang="en-US" sz="1800" i="1" dirty="0"/>
            </a:br>
            <a:r>
              <a:rPr lang="en-US" sz="1800" i="1" dirty="0"/>
              <a:t>	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such that </a:t>
            </a:r>
            <a:r>
              <a:rPr lang="en-US" sz="1800" i="1" dirty="0"/>
              <a:t>Expanded </a:t>
            </a:r>
            <a:r>
              <a:rPr lang="en-US" sz="1800" dirty="0"/>
              <a:t>already contains a node 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π′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,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</a:t>
            </a:r>
            <a:br>
              <a:rPr lang="en-US" sz="1800" baseline="-25000" dirty="0">
                <a:solidFill>
                  <a:srgbClr val="000000"/>
                </a:solidFill>
                <a:ea typeface="Helvetica"/>
                <a:cs typeface="Times New Roman"/>
              </a:rPr>
            </a:br>
            <a:endParaRPr lang="en-US" sz="1800" i="1" baseline="-25000" dirty="0"/>
          </a:p>
          <a:p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Properties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Terminates</a:t>
            </a:r>
          </a:p>
          <a:p>
            <a:pPr lvl="1">
              <a:spcBef>
                <a:spcPts val="2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Finds optimal (i.e., least-cost) solution if one exists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Worst-case time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 err="1"/>
              <a:t>b</a:t>
            </a:r>
            <a:r>
              <a:rPr lang="en-US" sz="1800" dirty="0" err="1"/>
              <a:t>|</a:t>
            </a:r>
            <a:r>
              <a:rPr lang="en-US" sz="1800" i="1" dirty="0" err="1"/>
              <a:t>S</a:t>
            </a:r>
            <a:r>
              <a:rPr lang="en-US" sz="1800" dirty="0"/>
              <a:t>|) 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Worst-case memory </a:t>
            </a:r>
            <a:r>
              <a:rPr lang="en-US" sz="1800" i="1" dirty="0"/>
              <a:t>O</a:t>
            </a:r>
            <a:r>
              <a:rPr lang="en-US" sz="1800" dirty="0"/>
              <a:t>(|</a:t>
            </a:r>
            <a:r>
              <a:rPr lang="en-US" sz="1800" i="1" dirty="0"/>
              <a:t>S</a:t>
            </a:r>
            <a:r>
              <a:rPr lang="en-US" sz="1800" dirty="0"/>
              <a:t>|)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DABD5-B2FC-8C43-8ECE-0E77B07F5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928" y="4415130"/>
            <a:ext cx="4105176" cy="21617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1556841-CF36-8A4A-9D06-F3543E67FDD9}"/>
              </a:ext>
            </a:extLst>
          </p:cNvPr>
          <p:cNvSpPr/>
          <p:nvPr/>
        </p:nvSpPr>
        <p:spPr>
          <a:xfrm>
            <a:off x="7500164" y="4234545"/>
            <a:ext cx="4243974" cy="2375461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Poll: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 If node 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 is expanded before node 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′, then how are 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and 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′) related?</a:t>
            </a:r>
          </a:p>
          <a:p>
            <a:pPr marL="342900" indent="-342900">
              <a:spcBef>
                <a:spcPts val="300"/>
              </a:spcBef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&lt; 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′)</a:t>
            </a:r>
          </a:p>
          <a:p>
            <a:pPr marL="342900" indent="-342900">
              <a:spcBef>
                <a:spcPts val="300"/>
              </a:spcBef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≤ 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′)	</a:t>
            </a:r>
          </a:p>
          <a:p>
            <a:pPr marL="342900" indent="-342900">
              <a:spcBef>
                <a:spcPts val="300"/>
              </a:spcBef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&gt; 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′)</a:t>
            </a:r>
          </a:p>
          <a:p>
            <a:pPr marL="342900" indent="-342900">
              <a:spcBef>
                <a:spcPts val="300"/>
              </a:spcBef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≥ cost(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′)</a:t>
            </a:r>
          </a:p>
          <a:p>
            <a:pPr marL="342900" indent="-342900">
              <a:spcBef>
                <a:spcPts val="300"/>
              </a:spcBef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none of the above</a:t>
            </a:r>
          </a:p>
        </p:txBody>
      </p:sp>
    </p:spTree>
    <p:extLst>
      <p:ext uri="{BB962C8B-B14F-4D97-AF65-F5344CB8AC3E}">
        <p14:creationId xmlns:p14="http://schemas.microsoft.com/office/powerpoint/2010/main" val="101771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</a:t>
            </a:r>
            <a:r>
              <a:rPr lang="el-GR" dirty="0"/>
              <a:t>Σ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i="1" dirty="0"/>
              <a:t>S </a:t>
            </a:r>
            <a:r>
              <a:rPr lang="en-US" dirty="0"/>
              <a:t>and </a:t>
            </a:r>
            <a:r>
              <a:rPr lang="en-US" i="1" dirty="0"/>
              <a:t>A</a:t>
            </a:r>
            <a:r>
              <a:rPr lang="en-US" dirty="0"/>
              <a:t> are small enough</a:t>
            </a:r>
          </a:p>
          <a:p>
            <a:pPr lvl="1"/>
            <a:r>
              <a:rPr lang="en-US" dirty="0"/>
              <a:t>Give each state and action a name</a:t>
            </a:r>
          </a:p>
          <a:p>
            <a:pPr lvl="1"/>
            <a:r>
              <a:rPr lang="en-US" dirty="0"/>
              <a:t>For each </a:t>
            </a:r>
            <a:r>
              <a:rPr lang="en-US" i="1" dirty="0"/>
              <a:t>s</a:t>
            </a:r>
            <a:r>
              <a:rPr lang="en-US" dirty="0"/>
              <a:t> and </a:t>
            </a:r>
            <a:r>
              <a:rPr lang="en-US" i="1" dirty="0"/>
              <a:t>a</a:t>
            </a:r>
            <a:r>
              <a:rPr lang="en-US" dirty="0"/>
              <a:t>, store </a:t>
            </a:r>
            <a:r>
              <a:rPr lang="el-GR" dirty="0"/>
              <a:t>γ(</a:t>
            </a:r>
            <a:r>
              <a:rPr lang="en-US" i="1" dirty="0" err="1"/>
              <a:t>s,a</a:t>
            </a:r>
            <a:r>
              <a:rPr lang="el-GR" dirty="0"/>
              <a:t>)</a:t>
            </a:r>
            <a:r>
              <a:rPr lang="en-US" dirty="0">
                <a:latin typeface="Times New Roman" charset="0"/>
                <a:sym typeface="Symbol" charset="0"/>
              </a:rPr>
              <a:t> in a lookup table</a:t>
            </a:r>
          </a:p>
          <a:p>
            <a:pPr marL="355600" lvl="1" indent="0">
              <a:buNone/>
            </a:pPr>
            <a:endParaRPr lang="en-US" dirty="0">
              <a:latin typeface="Times New Roman" charset="0"/>
              <a:sym typeface="Symbol" charset="0"/>
            </a:endParaRPr>
          </a:p>
          <a:p>
            <a:pPr lvl="1"/>
            <a:endParaRPr lang="en-US" dirty="0">
              <a:latin typeface="Times New Roman" charset="0"/>
              <a:sym typeface="Symbol" charset="0"/>
            </a:endParaRPr>
          </a:p>
          <a:p>
            <a:r>
              <a:rPr lang="en-US" dirty="0"/>
              <a:t>In larger domains, don’t represent all states explicitly</a:t>
            </a:r>
          </a:p>
          <a:p>
            <a:pPr lvl="1"/>
            <a:r>
              <a:rPr lang="en-US" dirty="0"/>
              <a:t>Language for describing properties of states</a:t>
            </a:r>
          </a:p>
          <a:p>
            <a:pPr lvl="1"/>
            <a:r>
              <a:rPr lang="en-US" dirty="0"/>
              <a:t>Language for describing how each action changes those properties</a:t>
            </a:r>
          </a:p>
          <a:p>
            <a:pPr lvl="1"/>
            <a:r>
              <a:rPr lang="en-US" dirty="0"/>
              <a:t>Start with initial state, use actions to </a:t>
            </a:r>
            <a:br>
              <a:rPr lang="en-US" dirty="0"/>
            </a:br>
            <a:r>
              <a:rPr lang="en-US" dirty="0"/>
              <a:t>produce other states</a:t>
            </a:r>
          </a:p>
          <a:p>
            <a:pPr lvl="1"/>
            <a:endParaRPr lang="en-US" dirty="0">
              <a:latin typeface="Times New Roman" charset="0"/>
              <a:sym typeface="Symbol" charset="0"/>
            </a:endParaRPr>
          </a:p>
        </p:txBody>
      </p:sp>
      <p:pic>
        <p:nvPicPr>
          <p:cNvPr id="4" name="Picture 3" descr="networ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38" y="914400"/>
            <a:ext cx="4655297" cy="35512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A1B0D8-E233-5C49-80AD-E01354CB8639}"/>
              </a:ext>
            </a:extLst>
          </p:cNvPr>
          <p:cNvSpPr txBox="1"/>
          <p:nvPr/>
        </p:nvSpPr>
        <p:spPr>
          <a:xfrm>
            <a:off x="5397201" y="5673454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a</a:t>
            </a:r>
            <a:r>
              <a:rPr lang="en-US" sz="2000" baseline="-25000" dirty="0">
                <a:latin typeface="Times New Roman" charset="0"/>
              </a:rPr>
              <a:t>1</a:t>
            </a:r>
            <a:r>
              <a:rPr lang="en-US" sz="2000" dirty="0">
                <a:latin typeface="Times New Roman" charset="0"/>
              </a:rPr>
              <a:t>′</a:t>
            </a:r>
          </a:p>
        </p:txBody>
      </p:sp>
      <p:sp>
        <p:nvSpPr>
          <p:cNvPr id="6" name="Shape 150">
            <a:extLst>
              <a:ext uri="{FF2B5EF4-FFF2-40B4-BE49-F238E27FC236}">
                <a16:creationId xmlns:a16="http://schemas.microsoft.com/office/drawing/2014/main" id="{32E02163-79E9-E748-84CC-31B1021A48A4}"/>
              </a:ext>
            </a:extLst>
          </p:cNvPr>
          <p:cNvSpPr/>
          <p:nvPr/>
        </p:nvSpPr>
        <p:spPr>
          <a:xfrm flipH="1">
            <a:off x="7586467" y="5085745"/>
            <a:ext cx="534884" cy="316917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8" name="Shape 152">
            <a:extLst>
              <a:ext uri="{FF2B5EF4-FFF2-40B4-BE49-F238E27FC236}">
                <a16:creationId xmlns:a16="http://schemas.microsoft.com/office/drawing/2014/main" id="{0F06E51F-F80B-8B45-859C-1E9321167154}"/>
              </a:ext>
            </a:extLst>
          </p:cNvPr>
          <p:cNvSpPr/>
          <p:nvPr/>
        </p:nvSpPr>
        <p:spPr>
          <a:xfrm flipH="1" flipV="1">
            <a:off x="5325390" y="5545508"/>
            <a:ext cx="861927" cy="424397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9" name="Shape 153">
            <a:extLst>
              <a:ext uri="{FF2B5EF4-FFF2-40B4-BE49-F238E27FC236}">
                <a16:creationId xmlns:a16="http://schemas.microsoft.com/office/drawing/2014/main" id="{FFA24106-2AED-7743-9B51-446280F4C154}"/>
              </a:ext>
            </a:extLst>
          </p:cNvPr>
          <p:cNvSpPr/>
          <p:nvPr/>
        </p:nvSpPr>
        <p:spPr>
          <a:xfrm flipH="1" flipV="1">
            <a:off x="7590754" y="5405204"/>
            <a:ext cx="669383" cy="108699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0" name="Shape 154">
            <a:extLst>
              <a:ext uri="{FF2B5EF4-FFF2-40B4-BE49-F238E27FC236}">
                <a16:creationId xmlns:a16="http://schemas.microsoft.com/office/drawing/2014/main" id="{4CDF07A0-B885-1740-954D-325935E3587D}"/>
              </a:ext>
            </a:extLst>
          </p:cNvPr>
          <p:cNvSpPr/>
          <p:nvPr/>
        </p:nvSpPr>
        <p:spPr>
          <a:xfrm flipH="1">
            <a:off x="7586467" y="5825447"/>
            <a:ext cx="534884" cy="197285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1" name="Shape 164">
            <a:extLst>
              <a:ext uri="{FF2B5EF4-FFF2-40B4-BE49-F238E27FC236}">
                <a16:creationId xmlns:a16="http://schemas.microsoft.com/office/drawing/2014/main" id="{8FFAD63C-D18B-804C-9573-5822CBADA716}"/>
              </a:ext>
            </a:extLst>
          </p:cNvPr>
          <p:cNvSpPr/>
          <p:nvPr/>
        </p:nvSpPr>
        <p:spPr>
          <a:xfrm>
            <a:off x="8286435" y="4879978"/>
            <a:ext cx="391774" cy="4683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marL="0" marR="57799" defTabSz="1300480">
              <a:lnSpc>
                <a:spcPct val="150000"/>
              </a:lnSpc>
              <a:spcBef>
                <a:spcPts val="700"/>
              </a:spcBef>
              <a:defRPr sz="3800" i="1">
                <a:solidFill>
                  <a:srgbClr val="0433FF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i="0"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sz="18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96EC2-7877-004B-B4D7-A688C02519AE}"/>
              </a:ext>
            </a:extLst>
          </p:cNvPr>
          <p:cNvSpPr txBox="1"/>
          <p:nvPr/>
        </p:nvSpPr>
        <p:spPr>
          <a:xfrm>
            <a:off x="5014354" y="5294527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50A716-5CD4-0743-845C-2FB4B004C69C}"/>
              </a:ext>
            </a:extLst>
          </p:cNvPr>
          <p:cNvSpPr txBox="1"/>
          <p:nvPr/>
        </p:nvSpPr>
        <p:spPr>
          <a:xfrm>
            <a:off x="5701267" y="5069354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charset="0"/>
              </a:rPr>
              <a:t>a</a:t>
            </a:r>
            <a:r>
              <a:rPr lang="en-US" sz="2000" baseline="-25000" dirty="0">
                <a:latin typeface="Times New Roman" charset="0"/>
              </a:rPr>
              <a:t>1</a:t>
            </a:r>
            <a:endParaRPr lang="en-US" sz="2000" dirty="0">
              <a:latin typeface="Times New Roman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01D0F4-B16A-E746-9BD5-F8F9B3610C11}"/>
              </a:ext>
            </a:extLst>
          </p:cNvPr>
          <p:cNvSpPr/>
          <p:nvPr/>
        </p:nvSpPr>
        <p:spPr>
          <a:xfrm>
            <a:off x="6245797" y="5177754"/>
            <a:ext cx="1374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1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=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l-GR" sz="2000" dirty="0">
                <a:latin typeface="Times New Roman" charset="0"/>
              </a:rPr>
              <a:t>γ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0</a:t>
            </a:r>
            <a:r>
              <a:rPr lang="en-US" sz="2000" i="1" dirty="0">
                <a:latin typeface="Times New Roman" charset="0"/>
              </a:rPr>
              <a:t>,a</a:t>
            </a:r>
            <a:r>
              <a:rPr lang="en-US" sz="2000" baseline="-25000" dirty="0">
                <a:latin typeface="Times New Roman" charset="0"/>
              </a:rPr>
              <a:t>1</a:t>
            </a:r>
            <a:r>
              <a:rPr lang="en-US" sz="2000" dirty="0">
                <a:latin typeface="Times New Roman" charset="0"/>
              </a:rPr>
              <a:t>)</a:t>
            </a:r>
            <a:endParaRPr lang="en-US" sz="2000" baseline="-25000" dirty="0">
              <a:latin typeface="Times New Roman" charset="0"/>
            </a:endParaRPr>
          </a:p>
        </p:txBody>
      </p:sp>
      <p:sp>
        <p:nvSpPr>
          <p:cNvPr id="15" name="Shape 151">
            <a:extLst>
              <a:ext uri="{FF2B5EF4-FFF2-40B4-BE49-F238E27FC236}">
                <a16:creationId xmlns:a16="http://schemas.microsoft.com/office/drawing/2014/main" id="{2804B23F-A90A-694D-82A9-76EEED1F87E4}"/>
              </a:ext>
            </a:extLst>
          </p:cNvPr>
          <p:cNvSpPr/>
          <p:nvPr/>
        </p:nvSpPr>
        <p:spPr>
          <a:xfrm flipH="1">
            <a:off x="5345905" y="5408426"/>
            <a:ext cx="912899" cy="122076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A58445-B05D-C747-86CD-13B7E5466427}"/>
              </a:ext>
            </a:extLst>
          </p:cNvPr>
          <p:cNvSpPr/>
          <p:nvPr/>
        </p:nvSpPr>
        <p:spPr>
          <a:xfrm>
            <a:off x="6139205" y="5793091"/>
            <a:ext cx="1486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1</a:t>
            </a:r>
            <a:r>
              <a:rPr lang="en-US" sz="2000" dirty="0">
                <a:latin typeface="Times New Roman" charset="0"/>
              </a:rPr>
              <a:t>′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n-US" sz="2000" i="1" dirty="0">
                <a:latin typeface="Times New Roman" charset="0"/>
              </a:rPr>
              <a:t>=</a:t>
            </a:r>
            <a:r>
              <a:rPr lang="en-US" sz="2000" i="1" baseline="-25000" dirty="0">
                <a:latin typeface="Times New Roman" charset="0"/>
              </a:rPr>
              <a:t> </a:t>
            </a:r>
            <a:r>
              <a:rPr lang="el-GR" sz="2000" dirty="0">
                <a:latin typeface="Times New Roman" charset="0"/>
              </a:rPr>
              <a:t>γ</a:t>
            </a:r>
            <a:r>
              <a:rPr lang="en-US" sz="2000" dirty="0">
                <a:latin typeface="Times New Roman" charset="0"/>
              </a:rPr>
              <a:t>(</a:t>
            </a:r>
            <a:r>
              <a:rPr lang="en-US" sz="2000" i="1" dirty="0">
                <a:latin typeface="Times New Roman" charset="0"/>
              </a:rPr>
              <a:t>s</a:t>
            </a:r>
            <a:r>
              <a:rPr lang="en-US" sz="2000" baseline="-25000" dirty="0">
                <a:latin typeface="Times New Roman" charset="0"/>
              </a:rPr>
              <a:t>0</a:t>
            </a:r>
            <a:r>
              <a:rPr lang="en-US" sz="2000" i="1" dirty="0">
                <a:latin typeface="Times New Roman" charset="0"/>
              </a:rPr>
              <a:t>,a</a:t>
            </a:r>
            <a:r>
              <a:rPr lang="en-US" sz="2000" baseline="-25000" dirty="0">
                <a:latin typeface="Times New Roman" charset="0"/>
              </a:rPr>
              <a:t>1</a:t>
            </a:r>
            <a:r>
              <a:rPr lang="en-US" sz="2000" dirty="0">
                <a:latin typeface="Times New Roman" charset="0"/>
              </a:rPr>
              <a:t>′)</a:t>
            </a:r>
            <a:endParaRPr lang="en-US" sz="2000" baseline="-25000" dirty="0">
              <a:latin typeface="Times New Roman" charset="0"/>
            </a:endParaRPr>
          </a:p>
        </p:txBody>
      </p:sp>
      <p:sp>
        <p:nvSpPr>
          <p:cNvPr id="18" name="Shape 154">
            <a:extLst>
              <a:ext uri="{FF2B5EF4-FFF2-40B4-BE49-F238E27FC236}">
                <a16:creationId xmlns:a16="http://schemas.microsoft.com/office/drawing/2014/main" id="{64178312-B729-6346-8189-6C46B67C21BB}"/>
              </a:ext>
            </a:extLst>
          </p:cNvPr>
          <p:cNvSpPr/>
          <p:nvPr/>
        </p:nvSpPr>
        <p:spPr>
          <a:xfrm flipH="1" flipV="1">
            <a:off x="7586467" y="6033782"/>
            <a:ext cx="534884" cy="168743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19" name="Shape 153">
            <a:extLst>
              <a:ext uri="{FF2B5EF4-FFF2-40B4-BE49-F238E27FC236}">
                <a16:creationId xmlns:a16="http://schemas.microsoft.com/office/drawing/2014/main" id="{00FB3267-B27E-E249-BC35-7E9C176BD779}"/>
              </a:ext>
            </a:extLst>
          </p:cNvPr>
          <p:cNvSpPr/>
          <p:nvPr/>
        </p:nvSpPr>
        <p:spPr>
          <a:xfrm flipH="1">
            <a:off x="7633597" y="5293961"/>
            <a:ext cx="626540" cy="108700"/>
          </a:xfrm>
          <a:prstGeom prst="line">
            <a:avLst/>
          </a:prstGeom>
          <a:noFill/>
          <a:ln w="25400" cap="sq">
            <a:solidFill>
              <a:srgbClr val="FF2600"/>
            </a:solidFill>
            <a:prstDash val="solid"/>
            <a:round/>
            <a:headEnd type="stealth" w="lg" len="lg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650240">
              <a:defRPr sz="16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000"/>
          </a:p>
        </p:txBody>
      </p:sp>
      <p:sp>
        <p:nvSpPr>
          <p:cNvPr id="20" name="Shape 164">
            <a:extLst>
              <a:ext uri="{FF2B5EF4-FFF2-40B4-BE49-F238E27FC236}">
                <a16:creationId xmlns:a16="http://schemas.microsoft.com/office/drawing/2014/main" id="{2F6CE133-3062-7741-8E09-AF3AEED39A71}"/>
              </a:ext>
            </a:extLst>
          </p:cNvPr>
          <p:cNvSpPr/>
          <p:nvPr/>
        </p:nvSpPr>
        <p:spPr>
          <a:xfrm>
            <a:off x="8070516" y="5610877"/>
            <a:ext cx="391774" cy="4683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 marL="0" marR="57799" defTabSz="1300480">
              <a:lnSpc>
                <a:spcPct val="150000"/>
              </a:lnSpc>
              <a:spcBef>
                <a:spcPts val="700"/>
              </a:spcBef>
              <a:defRPr sz="3800" i="1">
                <a:solidFill>
                  <a:srgbClr val="0433FF"/>
                </a:solidFill>
                <a:uFill>
                  <a:solidFill>
                    <a:srgbClr val="011993"/>
                  </a:solidFill>
                </a:u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pPr>
              <a:defRPr i="0"/>
            </a:pPr>
            <a:r>
              <a:rPr lang="en-US" sz="1800" b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endParaRPr sz="1800" b="1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653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99AB9-B318-9B45-99FF-794D9DA4CD14}"/>
              </a:ext>
            </a:extLst>
          </p:cNvPr>
          <p:cNvGrpSpPr/>
          <p:nvPr/>
        </p:nvGrpSpPr>
        <p:grpSpPr>
          <a:xfrm>
            <a:off x="4054547" y="1680658"/>
            <a:ext cx="6301699" cy="4267200"/>
            <a:chOff x="1444714" y="0"/>
            <a:chExt cx="6301699" cy="42672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2613" y="0"/>
              <a:ext cx="6273800" cy="426720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D8D4CB6-45BA-C943-BB85-4D9070CFFEE2}"/>
                </a:ext>
              </a:extLst>
            </p:cNvPr>
            <p:cNvSpPr/>
            <p:nvPr/>
          </p:nvSpPr>
          <p:spPr>
            <a:xfrm>
              <a:off x="5704115" y="3356150"/>
              <a:ext cx="964642" cy="643095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8B91D0F-99E2-C641-A324-E316F8D0C9D7}"/>
                </a:ext>
              </a:extLst>
            </p:cNvPr>
            <p:cNvSpPr txBox="1"/>
            <p:nvPr/>
          </p:nvSpPr>
          <p:spPr>
            <a:xfrm>
              <a:off x="6643358" y="3518430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4874"/>
                  </a:solidFill>
                  <a:latin typeface="Times New Roman" panose="02020603050405020304" pitchFamily="18" charset="0"/>
                </a:rPr>
                <a:t>goal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220E609-9AF4-0C49-848E-5A16F5DBE850}"/>
                </a:ext>
              </a:extLst>
            </p:cNvPr>
            <p:cNvSpPr/>
            <p:nvPr/>
          </p:nvSpPr>
          <p:spPr>
            <a:xfrm>
              <a:off x="1444714" y="1100589"/>
              <a:ext cx="787121" cy="394732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F8A652-60BF-754D-BA1F-C5D62D8C5A32}"/>
                </a:ext>
              </a:extLst>
            </p:cNvPr>
            <p:cNvSpPr txBox="1"/>
            <p:nvPr/>
          </p:nvSpPr>
          <p:spPr>
            <a:xfrm>
              <a:off x="2044700" y="1284423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baseline="-25000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0</a:t>
              </a:r>
              <a:endParaRPr lang="en-US" sz="2000" i="1" baseline="-25000" dirty="0">
                <a:solidFill>
                  <a:srgbClr val="074D77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1B833DC-7A34-FF4E-BE81-D9C448FB5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19789"/>
          </a:xfrm>
        </p:spPr>
        <p:txBody>
          <a:bodyPr/>
          <a:lstStyle/>
          <a:p>
            <a:r>
              <a:rPr lang="en-US" dirty="0"/>
              <a:t>Heuristic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02" y="898728"/>
            <a:ext cx="6602858" cy="564457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Idea: estimate the cost of getting from a state </a:t>
            </a:r>
            <a:r>
              <a:rPr lang="en-US" i="1" dirty="0"/>
              <a:t>s </a:t>
            </a:r>
            <a:r>
              <a:rPr lang="en-US" dirty="0"/>
              <a:t>to a goal</a:t>
            </a:r>
            <a:br>
              <a:rPr lang="en-US" baseline="-25000" dirty="0"/>
            </a:br>
            <a:endParaRPr lang="en-US" baseline="-25000" dirty="0"/>
          </a:p>
          <a:p>
            <a:pPr>
              <a:lnSpc>
                <a:spcPct val="110000"/>
              </a:lnSpc>
            </a:pPr>
            <a:r>
              <a:rPr lang="en-US" dirty="0"/>
              <a:t>Let </a:t>
            </a:r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min{cost(</a:t>
            </a:r>
            <a:r>
              <a:rPr lang="en-US" i="1" dirty="0"/>
              <a:t>π</a:t>
            </a:r>
            <a:r>
              <a:rPr lang="en-US" dirty="0"/>
              <a:t>) |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/>
              <a:t>s,π</a:t>
            </a:r>
            <a:r>
              <a:rPr lang="en-US" dirty="0"/>
              <a:t>) ∈ </a:t>
            </a:r>
            <a:r>
              <a:rPr lang="en-US" i="1" dirty="0"/>
              <a:t>S</a:t>
            </a:r>
            <a:r>
              <a:rPr lang="en-US" i="1" baseline="-25000" dirty="0"/>
              <a:t>g</a:t>
            </a:r>
            <a:r>
              <a:rPr lang="en-US" dirty="0"/>
              <a:t>}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Note that </a:t>
            </a:r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 0 for all </a:t>
            </a:r>
            <a:r>
              <a:rPr lang="en-US" i="1" dirty="0"/>
              <a:t>s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i="1" dirty="0"/>
              <a:t>heuristic function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Returns estimate of </a:t>
            </a:r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Require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 0 for all </a:t>
            </a:r>
            <a:r>
              <a:rPr lang="en-US" i="1" dirty="0"/>
              <a:t>s </a:t>
            </a:r>
          </a:p>
          <a:p>
            <a:pPr lvl="1">
              <a:lnSpc>
                <a:spcPct val="110000"/>
              </a:lnSpc>
            </a:pPr>
            <a:endParaRPr lang="en-US" i="1" dirty="0"/>
          </a:p>
          <a:p>
            <a:pPr>
              <a:lnSpc>
                <a:spcPct val="110000"/>
              </a:lnSpc>
            </a:pPr>
            <a:r>
              <a:rPr lang="en-US" dirty="0"/>
              <a:t>Example: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s </a:t>
            </a:r>
            <a:r>
              <a:rPr lang="en-US" dirty="0"/>
              <a:t>= the city you’re in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Action: follow road from </a:t>
            </a:r>
            <a:r>
              <a:rPr lang="en-US" i="1" dirty="0"/>
              <a:t>s</a:t>
            </a:r>
            <a:br>
              <a:rPr lang="en-US" dirty="0"/>
            </a:br>
            <a:r>
              <a:rPr lang="en-US" dirty="0"/>
              <a:t>to a neighboring city</a:t>
            </a:r>
            <a:endParaRPr lang="en-US" i="1" dirty="0"/>
          </a:p>
          <a:p>
            <a:pPr lvl="1">
              <a:lnSpc>
                <a:spcPct val="110000"/>
              </a:lnSpc>
            </a:pPr>
            <a:r>
              <a:rPr lang="en-US" i="1" dirty="0"/>
              <a:t>h</a:t>
            </a:r>
            <a:r>
              <a:rPr lang="en-US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smallest distance to Bucharest</a:t>
            </a:r>
            <a:br>
              <a:rPr lang="en-US" dirty="0"/>
            </a:br>
            <a:r>
              <a:rPr lang="en-US" dirty="0"/>
              <a:t>using roads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straight-line distance from </a:t>
            </a:r>
            <a:r>
              <a:rPr lang="en-US" i="1" dirty="0"/>
              <a:t>s</a:t>
            </a:r>
            <a:r>
              <a:rPr lang="en-US" dirty="0"/>
              <a:t> to Bucharest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88063" y="5016758"/>
            <a:ext cx="1726439" cy="1108438"/>
          </a:xfrm>
          <a:prstGeom prst="rect">
            <a:avLst/>
          </a:prstGeom>
          <a:solidFill>
            <a:srgbClr val="D7FFAB"/>
          </a:solidFill>
        </p:spPr>
        <p:txBody>
          <a:bodyPr/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1600" dirty="0"/>
              <a:t>from Russell &amp; </a:t>
            </a:r>
            <a:r>
              <a:rPr lang="en-US" sz="1600" dirty="0" err="1"/>
              <a:t>Norvig</a:t>
            </a:r>
            <a:r>
              <a:rPr lang="en-US" sz="1600" dirty="0"/>
              <a:t>, </a:t>
            </a:r>
            <a:r>
              <a:rPr lang="en-US" sz="1600" i="1" dirty="0"/>
              <a:t>Artificial Intelligence: A Modern Approach</a:t>
            </a:r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419C01-5A9E-7342-AEA2-C9AF208D80C6}"/>
              </a:ext>
            </a:extLst>
          </p:cNvPr>
          <p:cNvSpPr/>
          <p:nvPr/>
        </p:nvSpPr>
        <p:spPr>
          <a:xfrm>
            <a:off x="10357148" y="0"/>
            <a:ext cx="1820050" cy="4770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straight-line dist. 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u="sng" dirty="0">
                <a:latin typeface="Calibri"/>
                <a:cs typeface="Calibri"/>
              </a:rPr>
              <a:t>from </a:t>
            </a:r>
            <a:r>
              <a:rPr lang="en-US" sz="1600" i="1" u="sng" dirty="0">
                <a:latin typeface="Times New Roman" panose="02020603050405020304" pitchFamily="18" charset="0"/>
                <a:cs typeface="Calibri"/>
              </a:rPr>
              <a:t>s </a:t>
            </a:r>
            <a:r>
              <a:rPr lang="en-US" sz="1600" u="sng" dirty="0">
                <a:latin typeface="Calibri"/>
                <a:cs typeface="Calibri"/>
              </a:rPr>
              <a:t>to Bucharest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Arad	366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Bucharest	    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Craiova	160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Dobreta</a:t>
            </a:r>
            <a:r>
              <a:rPr lang="en-US" sz="1600" dirty="0">
                <a:latin typeface="Calibri"/>
                <a:cs typeface="Calibri"/>
              </a:rPr>
              <a:t>	242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Fagaras</a:t>
            </a:r>
            <a:r>
              <a:rPr lang="en-US" sz="1600" dirty="0">
                <a:latin typeface="Calibri"/>
                <a:cs typeface="Calibri"/>
              </a:rPr>
              <a:t>	176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Iasi	226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Lugoj</a:t>
            </a:r>
            <a:r>
              <a:rPr lang="en-US" sz="1600" dirty="0">
                <a:latin typeface="Calibri"/>
                <a:cs typeface="Calibri"/>
              </a:rPr>
              <a:t>	244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Mehadia</a:t>
            </a:r>
            <a:r>
              <a:rPr lang="en-US" sz="1600" dirty="0">
                <a:latin typeface="Calibri"/>
                <a:cs typeface="Calibri"/>
              </a:rPr>
              <a:t>	241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Neamt</a:t>
            </a:r>
            <a:r>
              <a:rPr lang="en-US" sz="1600" dirty="0">
                <a:latin typeface="Calibri"/>
                <a:cs typeface="Calibri"/>
              </a:rPr>
              <a:t>	234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Oradea	380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Pitesti	100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Rimnicu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Vilcea</a:t>
            </a:r>
            <a:r>
              <a:rPr lang="en-US" sz="1600" dirty="0">
                <a:latin typeface="Calibri"/>
                <a:cs typeface="Calibri"/>
              </a:rPr>
              <a:t>	193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Sibiu	253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Timisoara	329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Urziceni</a:t>
            </a:r>
            <a:r>
              <a:rPr lang="en-US" sz="1600" dirty="0">
                <a:latin typeface="Calibri"/>
                <a:cs typeface="Calibri"/>
              </a:rPr>
              <a:t>	  80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Vaslui</a:t>
            </a:r>
            <a:r>
              <a:rPr lang="en-US" sz="1600" dirty="0">
                <a:latin typeface="Calibri"/>
                <a:cs typeface="Calibri"/>
              </a:rPr>
              <a:t>	199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Zerind</a:t>
            </a:r>
            <a:r>
              <a:rPr lang="en-US" sz="1600" dirty="0">
                <a:latin typeface="Calibri"/>
                <a:cs typeface="Calibri"/>
              </a:rPr>
              <a:t>	374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95DEE2-FC2C-5046-91E1-62EB78D5D1B0}"/>
              </a:ext>
            </a:extLst>
          </p:cNvPr>
          <p:cNvCxnSpPr>
            <a:cxnSpLocks/>
          </p:cNvCxnSpPr>
          <p:nvPr/>
        </p:nvCxnSpPr>
        <p:spPr>
          <a:xfrm>
            <a:off x="4650498" y="3010111"/>
            <a:ext cx="4032504" cy="2148840"/>
          </a:xfrm>
          <a:prstGeom prst="straightConnector1">
            <a:avLst/>
          </a:prstGeom>
          <a:ln w="19050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618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42" y="1024658"/>
            <a:ext cx="4682318" cy="5731742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>
                <a:latin typeface="Calibri"/>
              </a:rPr>
              <a:t>Deterministic-Search</a:t>
            </a:r>
            <a:r>
              <a:rPr lang="en-US" sz="1800" dirty="0"/>
              <a:t>(</a:t>
            </a:r>
            <a:r>
              <a:rPr lang="en-US" sz="1800" dirty="0" err="1"/>
              <a:t>Σ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 </a:t>
            </a:r>
            <a:r>
              <a:rPr lang="en-US" sz="1800" i="1" dirty="0"/>
              <a:t>g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</a:t>
            </a:r>
            <a:r>
              <a:rPr lang="en-US" sz="1800" i="1" dirty="0"/>
              <a:t>Frontier</a:t>
            </a:r>
            <a:r>
              <a:rPr lang="en-US" sz="1800" dirty="0"/>
              <a:t> ← {(⟨⟩,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)}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</a:t>
            </a:r>
            <a:r>
              <a:rPr lang="en-US" sz="1800" i="1" dirty="0"/>
              <a:t>Expanded </a:t>
            </a:r>
            <a:r>
              <a:rPr lang="en-US" sz="1800" dirty="0"/>
              <a:t>← ∅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while </a:t>
            </a:r>
            <a:r>
              <a:rPr lang="en-US" sz="1800" i="1" dirty="0"/>
              <a:t>Frontier </a:t>
            </a:r>
            <a:r>
              <a:rPr lang="en-US" sz="1800" dirty="0"/>
              <a:t>≠ ∅ do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select a node </a:t>
            </a:r>
            <a:r>
              <a:rPr lang="en-US" sz="1800" dirty="0" err="1"/>
              <a:t>ν</a:t>
            </a:r>
            <a:r>
              <a:rPr lang="en-US" sz="1800" dirty="0"/>
              <a:t> = (π, s) ∈ </a:t>
            </a:r>
            <a:r>
              <a:rPr lang="en-US" sz="1800" i="1" dirty="0"/>
              <a:t>Frontier	</a:t>
            </a:r>
            <a:r>
              <a:rPr lang="en-US" sz="1800" dirty="0"/>
              <a:t>(</a:t>
            </a:r>
            <a:r>
              <a:rPr lang="en-US" sz="1800" i="1" dirty="0" err="1"/>
              <a:t>i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remove </a:t>
            </a:r>
            <a:r>
              <a:rPr lang="en-US" sz="1800" dirty="0" err="1"/>
              <a:t>ν</a:t>
            </a:r>
            <a:r>
              <a:rPr lang="en-US" sz="1800" dirty="0"/>
              <a:t> from </a:t>
            </a:r>
            <a:r>
              <a:rPr lang="en-US" sz="1800" i="1" dirty="0"/>
              <a:t>Frontier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add </a:t>
            </a:r>
            <a:r>
              <a:rPr lang="en-US" sz="1800" dirty="0" err="1"/>
              <a:t>ν</a:t>
            </a:r>
            <a:r>
              <a:rPr lang="en-US" sz="1800" dirty="0"/>
              <a:t> to </a:t>
            </a:r>
            <a:r>
              <a:rPr lang="en-US" sz="1800" i="1" dirty="0"/>
              <a:t>Expanded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if </a:t>
            </a:r>
            <a:r>
              <a:rPr lang="en-US" sz="1800" i="1" dirty="0"/>
              <a:t>s </a:t>
            </a:r>
            <a:r>
              <a:rPr lang="en-US" sz="1800" dirty="0"/>
              <a:t>satisfies </a:t>
            </a:r>
            <a:r>
              <a:rPr lang="en-US" sz="1800" i="1" dirty="0"/>
              <a:t>g</a:t>
            </a:r>
            <a:r>
              <a:rPr lang="en-US" sz="1800" dirty="0"/>
              <a:t> then return </a:t>
            </a:r>
            <a:r>
              <a:rPr lang="en-US" sz="1800" i="1" dirty="0"/>
              <a:t>π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</a:t>
            </a:r>
            <a:r>
              <a:rPr lang="en-US" sz="1800" i="1" dirty="0"/>
              <a:t>Children </a:t>
            </a:r>
            <a:r>
              <a:rPr lang="en-US" sz="1800" dirty="0"/>
              <a:t>← </a:t>
            </a:r>
            <a:br>
              <a:rPr lang="en-US" sz="1800" dirty="0"/>
            </a:br>
            <a:r>
              <a:rPr lang="en-US" sz="1800" dirty="0"/>
              <a:t>	          {(</a:t>
            </a:r>
            <a:r>
              <a:rPr lang="en-US" sz="1800" i="1" dirty="0"/>
              <a:t>π.a</a:t>
            </a:r>
            <a:r>
              <a:rPr lang="en-US" sz="1800" dirty="0"/>
              <a:t>, </a:t>
            </a:r>
            <a:r>
              <a:rPr lang="en-US" sz="1800" i="1" dirty="0" err="1"/>
              <a:t>γ</a:t>
            </a:r>
            <a:r>
              <a:rPr lang="en-US" sz="1800" dirty="0"/>
              <a:t>(</a:t>
            </a:r>
            <a:r>
              <a:rPr lang="en-US" sz="1800" i="1" dirty="0" err="1"/>
              <a:t>s</a:t>
            </a:r>
            <a:r>
              <a:rPr lang="en-US" sz="1800" dirty="0" err="1"/>
              <a:t>,</a:t>
            </a:r>
            <a:r>
              <a:rPr lang="en-US" sz="1800" i="1" dirty="0" err="1"/>
              <a:t>a</a:t>
            </a:r>
            <a:r>
              <a:rPr lang="en-US" sz="1800" dirty="0"/>
              <a:t>)) | </a:t>
            </a:r>
            <a:r>
              <a:rPr lang="en-US" sz="1800" i="1" dirty="0"/>
              <a:t>s</a:t>
            </a:r>
            <a:r>
              <a:rPr lang="en-US" sz="1800" dirty="0"/>
              <a:t> satisfies pre(</a:t>
            </a:r>
            <a:r>
              <a:rPr lang="en-US" sz="1800" i="1" dirty="0"/>
              <a:t>a</a:t>
            </a:r>
            <a:r>
              <a:rPr lang="en-US" sz="1800" dirty="0"/>
              <a:t>)}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prune 0 or more nodes from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i="1" dirty="0"/>
              <a:t>Children</a:t>
            </a:r>
            <a:r>
              <a:rPr lang="en-US" sz="1800" dirty="0"/>
              <a:t>, </a:t>
            </a:r>
            <a:r>
              <a:rPr lang="en-US" sz="1800" i="1" dirty="0"/>
              <a:t>Frontier</a:t>
            </a:r>
            <a:r>
              <a:rPr lang="en-US" sz="1800" dirty="0"/>
              <a:t>, </a:t>
            </a:r>
            <a:r>
              <a:rPr lang="en-US" sz="1800" i="1" dirty="0"/>
              <a:t>Expanded	</a:t>
            </a:r>
            <a:r>
              <a:rPr lang="en-US" sz="1800" dirty="0"/>
              <a:t>(</a:t>
            </a:r>
            <a:r>
              <a:rPr lang="en-US" sz="1800" i="1" dirty="0"/>
              <a:t>ii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</a:t>
            </a:r>
            <a:r>
              <a:rPr lang="en-US" sz="1800" i="1" dirty="0"/>
              <a:t>Frontier </a:t>
            </a:r>
            <a:r>
              <a:rPr lang="en-US" sz="1800" dirty="0"/>
              <a:t>← </a:t>
            </a:r>
            <a:r>
              <a:rPr lang="en-US" sz="1800" i="1" dirty="0"/>
              <a:t>Frontier </a:t>
            </a:r>
            <a:r>
              <a:rPr lang="en-US" sz="1800" dirty="0"/>
              <a:t>∪ </a:t>
            </a:r>
            <a:r>
              <a:rPr lang="en-US" sz="1800" i="1" dirty="0"/>
              <a:t>Children	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r>
              <a:rPr lang="en-US" sz="1800" dirty="0"/>
              <a:t> </a:t>
            </a:r>
            <a:endParaRPr lang="en-US" sz="1800" baseline="-25000" dirty="0"/>
          </a:p>
          <a:p>
            <a:pPr marL="0" indent="0"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endParaRPr lang="en-US" sz="1800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611402"/>
          </a:xfrm>
        </p:spPr>
        <p:txBody>
          <a:bodyPr>
            <a:normAutofit/>
          </a:bodyPr>
          <a:lstStyle/>
          <a:p>
            <a:r>
              <a:rPr lang="en-US" dirty="0"/>
              <a:t>Greedy Best-First Search (GBFS)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74525" y="960564"/>
            <a:ext cx="6299659" cy="3955817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Idea: choose a node that’s likely to be close to a goal</a:t>
            </a:r>
            <a:endParaRPr lang="en-US" sz="1800" baseline="-25000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Node selection: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Select a node </a:t>
            </a:r>
            <a:r>
              <a:rPr lang="en-US" sz="1800" dirty="0" err="1"/>
              <a:t>ν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= </a:t>
            </a:r>
            <a:r>
              <a:rPr lang="en-US" sz="1800" dirty="0"/>
              <a:t>(</a:t>
            </a:r>
            <a:r>
              <a:rPr lang="en-US" sz="1800" i="1" dirty="0"/>
              <a:t>π,</a:t>
            </a:r>
            <a:r>
              <a:rPr lang="en-US" sz="1800" i="1" baseline="-25000" dirty="0"/>
              <a:t> 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∈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Frontier 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for which 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is smallest</a:t>
            </a:r>
          </a:p>
          <a:p>
            <a:pPr lvl="1"/>
            <a:r>
              <a:rPr lang="en-US" sz="1800" dirty="0"/>
              <a:t>Tie-breaking: if more than one such node, choose the oldest</a:t>
            </a:r>
            <a:endParaRPr lang="en-US" sz="1800" baseline="-250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/>
                <a:ea typeface="Helvetica"/>
                <a:cs typeface="Times New Roman"/>
              </a:rPr>
              <a:t>Pruning: f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or every node </a:t>
            </a:r>
            <a:r>
              <a:rPr lang="en-US" sz="1800" dirty="0" err="1"/>
              <a:t>ν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=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,</a:t>
            </a:r>
            <a:r>
              <a:rPr lang="en-US" sz="1800" baseline="-25000" dirty="0">
                <a:solidFill>
                  <a:srgbClr val="000000"/>
                </a:solidFill>
                <a:ea typeface="Helvetica"/>
                <a:cs typeface="Times New Roman"/>
              </a:rPr>
              <a:t>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in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Children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:</a:t>
            </a:r>
            <a:endParaRPr lang="en-US" sz="1800" i="1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If</a:t>
            </a:r>
            <a:r>
              <a:rPr lang="en-US" sz="1800" dirty="0"/>
              <a:t> </a:t>
            </a:r>
            <a:r>
              <a:rPr lang="en-US" sz="1800" i="1" dirty="0"/>
              <a:t>Children</a:t>
            </a:r>
            <a:r>
              <a:rPr lang="en-US" sz="1800" dirty="0"/>
              <a:t> ∪ </a:t>
            </a:r>
            <a:r>
              <a:rPr lang="en-US" sz="1800" i="1" dirty="0"/>
              <a:t>Frontier </a:t>
            </a:r>
            <a:r>
              <a:rPr lang="en-US" sz="1800" dirty="0"/>
              <a:t>∪ </a:t>
            </a:r>
            <a:r>
              <a:rPr lang="en-US" sz="1800" i="1" dirty="0"/>
              <a:t>Expanded</a:t>
            </a:r>
            <a:r>
              <a:rPr lang="en-US" sz="1800" dirty="0"/>
              <a:t> contains another node 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with state</a:t>
            </a:r>
            <a:r>
              <a:rPr lang="en-US" sz="1800" i="1" dirty="0"/>
              <a:t> s</a:t>
            </a:r>
            <a:r>
              <a:rPr lang="en-US" sz="1800" dirty="0"/>
              <a:t>, then we’ve found multiple paths from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 to </a:t>
            </a:r>
            <a:r>
              <a:rPr lang="en-US" sz="1800" i="1" dirty="0"/>
              <a:t>s</a:t>
            </a:r>
            <a:endParaRPr lang="en-US" sz="1800" dirty="0"/>
          </a:p>
          <a:p>
            <a:pPr lvl="1"/>
            <a:r>
              <a:rPr lang="en-US" sz="1800" dirty="0"/>
              <a:t>Keep only the one with the lowest cost</a:t>
            </a:r>
          </a:p>
          <a:p>
            <a:pPr lvl="1"/>
            <a:r>
              <a:rPr lang="en-US" sz="1800" dirty="0"/>
              <a:t>If more than one such node, keep the oldest</a:t>
            </a:r>
            <a:endParaRPr lang="en-US" sz="1800" baseline="-25000" dirty="0"/>
          </a:p>
          <a:p>
            <a:r>
              <a:rPr lang="en-US" sz="1800" dirty="0"/>
              <a:t>Properties</a:t>
            </a:r>
          </a:p>
          <a:p>
            <a:pPr lvl="1"/>
            <a:r>
              <a:rPr lang="en-US" sz="1800" dirty="0"/>
              <a:t>Terminates; returns a solution if one exists</a:t>
            </a:r>
          </a:p>
          <a:p>
            <a:pPr lvl="1"/>
            <a:r>
              <a:rPr lang="en-US" sz="1800" dirty="0"/>
              <a:t>Solution is usually found quickly, often near-optimal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F575C0-29E0-C04F-8A6B-D02D3064147F}"/>
              </a:ext>
            </a:extLst>
          </p:cNvPr>
          <p:cNvSpPr/>
          <p:nvPr/>
        </p:nvSpPr>
        <p:spPr>
          <a:xfrm>
            <a:off x="5767476" y="5045193"/>
            <a:ext cx="4112794" cy="146576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Poll: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 Have you seen GBFS before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</a:t>
            </a: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I don’t remember it very well</a:t>
            </a:r>
          </a:p>
        </p:txBody>
      </p:sp>
    </p:spTree>
    <p:extLst>
      <p:ext uri="{BB962C8B-B14F-4D97-AF65-F5344CB8AC3E}">
        <p14:creationId xmlns:p14="http://schemas.microsoft.com/office/powerpoint/2010/main" val="2981949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F91EED3-5D2D-934F-92A0-E463E6E18827}"/>
              </a:ext>
            </a:extLst>
          </p:cNvPr>
          <p:cNvGrpSpPr>
            <a:grpSpLocks noChangeAspect="1"/>
          </p:cNvGrpSpPr>
          <p:nvPr/>
        </p:nvGrpSpPr>
        <p:grpSpPr>
          <a:xfrm>
            <a:off x="248326" y="237507"/>
            <a:ext cx="6134123" cy="4172197"/>
            <a:chOff x="286775" y="0"/>
            <a:chExt cx="6273800" cy="42672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239255" y="1484925"/>
              <a:ext cx="658446" cy="3673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338162" y="1139095"/>
              <a:ext cx="605692" cy="2969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457633" y="1551030"/>
              <a:ext cx="629770" cy="42007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4893263" y="3437556"/>
              <a:ext cx="118872" cy="118872"/>
            </a:xfrm>
            <a:prstGeom prst="rect">
              <a:avLst/>
            </a:prstGeom>
            <a:solidFill>
              <a:srgbClr val="FDB0B2"/>
            </a:solidFill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775" y="0"/>
              <a:ext cx="6273800" cy="426720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2995F8B-40A5-C644-9F8D-0D0B6E1C7635}"/>
                </a:ext>
              </a:extLst>
            </p:cNvPr>
            <p:cNvSpPr/>
            <p:nvPr/>
          </p:nvSpPr>
          <p:spPr>
            <a:xfrm>
              <a:off x="969533" y="716715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BA3D64-C1CE-1742-8317-44B8B160D848}"/>
                </a:ext>
              </a:extLst>
            </p:cNvPr>
            <p:cNvSpPr/>
            <p:nvPr/>
          </p:nvSpPr>
          <p:spPr>
            <a:xfrm>
              <a:off x="770118" y="2332155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4C88C73-F342-314C-8ED8-41C8C8EBA208}"/>
                </a:ext>
              </a:extLst>
            </p:cNvPr>
            <p:cNvSpPr/>
            <p:nvPr/>
          </p:nvSpPr>
          <p:spPr>
            <a:xfrm>
              <a:off x="1259093" y="155883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E5CECDD-CFF4-9244-A996-C92BE9E58772}"/>
                </a:ext>
              </a:extLst>
            </p:cNvPr>
            <p:cNvSpPr/>
            <p:nvPr/>
          </p:nvSpPr>
          <p:spPr>
            <a:xfrm>
              <a:off x="2629843" y="2315825"/>
              <a:ext cx="137160" cy="137160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5C20227-A134-264E-8CCE-BF52E90EE6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84119" y="3428412"/>
              <a:ext cx="137160" cy="13716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427C3C0-F52D-5646-9BA2-ECFA6A331BA8}"/>
              </a:ext>
            </a:extLst>
          </p:cNvPr>
          <p:cNvGrpSpPr>
            <a:grpSpLocks noChangeAspect="1"/>
          </p:cNvGrpSpPr>
          <p:nvPr/>
        </p:nvGrpSpPr>
        <p:grpSpPr>
          <a:xfrm>
            <a:off x="1821012" y="3669473"/>
            <a:ext cx="8468654" cy="3768940"/>
            <a:chOff x="2208503" y="3804076"/>
            <a:chExt cx="8103975" cy="3606641"/>
          </a:xfrm>
        </p:grpSpPr>
        <p:pic>
          <p:nvPicPr>
            <p:cNvPr id="46" name="Picture 45" descr="astar-progress03c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444" y="3807981"/>
              <a:ext cx="8047034" cy="3602736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2208503" y="3804076"/>
              <a:ext cx="4251167" cy="2833533"/>
              <a:chOff x="1110322" y="3591135"/>
              <a:chExt cx="4251167" cy="283353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110322" y="5438180"/>
                <a:ext cx="4251167" cy="294523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Helvetica" pitchFamily="-112" charset="0"/>
                  </a:rPr>
                  <a:t>                          </a:t>
                </a:r>
                <a:endParaRPr lang="en-US" sz="2000" dirty="0"/>
              </a:p>
            </p:txBody>
          </p:sp>
          <p:pic>
            <p:nvPicPr>
              <p:cNvPr id="9" name="Picture 8" descr="astar-progress05c.pdf"/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66409" b="21511"/>
              <a:stretch/>
            </p:blipFill>
            <p:spPr>
              <a:xfrm>
                <a:off x="1161284" y="3591135"/>
                <a:ext cx="2714057" cy="2833533"/>
              </a:xfrm>
              <a:prstGeom prst="rect">
                <a:avLst/>
              </a:prstGeom>
            </p:spPr>
          </p:pic>
        </p:grpSp>
        <p:sp>
          <p:nvSpPr>
            <p:cNvPr id="43" name="Rectangle 42"/>
            <p:cNvSpPr/>
            <p:nvPr/>
          </p:nvSpPr>
          <p:spPr>
            <a:xfrm>
              <a:off x="5345487" y="5365310"/>
              <a:ext cx="147052" cy="29452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Helvetica" pitchFamily="-112" charset="0"/>
                </a:rPr>
                <a:t> </a:t>
              </a:r>
              <a:endParaRPr lang="en-US" sz="2000" dirty="0"/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7113694" y="4969186"/>
              <a:ext cx="3072400" cy="347472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Helvetica" pitchFamily="-112" charset="0"/>
                </a:rPr>
                <a:t>   329                            374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919122" y="5127396"/>
              <a:ext cx="457432" cy="736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2248305" y="5680054"/>
              <a:ext cx="1070520" cy="347472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Helvetica" pitchFamily="-112" charset="0"/>
                </a:rPr>
                <a:t>     366     </a:t>
              </a: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4413938" y="5679758"/>
              <a:ext cx="1992496" cy="347472"/>
            </a:xfrm>
            <a:prstGeom prst="roundRect">
              <a:avLst/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Helvetica" pitchFamily="-112" charset="0"/>
                </a:rPr>
                <a:t>380             193</a:t>
              </a:r>
            </a:p>
          </p:txBody>
        </p:sp>
        <p:sp>
          <p:nvSpPr>
            <p:cNvPr id="53" name="Right Triangle 52"/>
            <p:cNvSpPr/>
            <p:nvPr/>
          </p:nvSpPr>
          <p:spPr>
            <a:xfrm rot="13500000">
              <a:off x="3753936" y="6138355"/>
              <a:ext cx="137160" cy="137160"/>
            </a:xfrm>
            <a:prstGeom prst="rtTriangle">
              <a:avLst/>
            </a:prstGeom>
            <a:solidFill>
              <a:srgbClr val="FDB0B2"/>
            </a:solidFill>
            <a:ln w="254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881985" y="6366778"/>
              <a:ext cx="3209074" cy="26507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Helvetica" pitchFamily="-112" charset="0"/>
                </a:rPr>
                <a:t>     253              0                       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433254" y="5845301"/>
              <a:ext cx="457432" cy="736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8C400655-B66B-4C40-8F5A-0EF34CABE5D1}"/>
                </a:ext>
              </a:extLst>
            </p:cNvPr>
            <p:cNvSpPr/>
            <p:nvPr/>
          </p:nvSpPr>
          <p:spPr bwMode="auto">
            <a:xfrm>
              <a:off x="6350635" y="4282223"/>
              <a:ext cx="1029814" cy="347472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Helvetica" pitchFamily="-112" charset="0"/>
                </a:rPr>
                <a:t>366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A58E75F-D7E2-C945-BBD9-38E22D49E75A}"/>
                </a:ext>
              </a:extLst>
            </p:cNvPr>
            <p:cNvSpPr/>
            <p:nvPr/>
          </p:nvSpPr>
          <p:spPr bwMode="auto">
            <a:xfrm>
              <a:off x="4574291" y="4795450"/>
              <a:ext cx="860485" cy="347472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Helvetica" pitchFamily="-112" charset="0"/>
                </a:rPr>
                <a:t>253</a:t>
              </a: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172C1B6F-CE64-354B-B623-73EC2406129A}"/>
                </a:ext>
              </a:extLst>
            </p:cNvPr>
            <p:cNvSpPr/>
            <p:nvPr/>
          </p:nvSpPr>
          <p:spPr bwMode="auto">
            <a:xfrm>
              <a:off x="3838682" y="5601447"/>
              <a:ext cx="770557" cy="347472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Helvetica" pitchFamily="-112" charset="0"/>
                </a:rPr>
                <a:t>176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FB146F3-CA89-5A4E-95DB-58AC1AFC4CBB}"/>
              </a:ext>
            </a:extLst>
          </p:cNvPr>
          <p:cNvSpPr/>
          <p:nvPr/>
        </p:nvSpPr>
        <p:spPr>
          <a:xfrm>
            <a:off x="10357148" y="0"/>
            <a:ext cx="1820050" cy="4770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straight-line dist. 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u="sng" dirty="0">
                <a:latin typeface="Calibri"/>
                <a:cs typeface="Calibri"/>
              </a:rPr>
              <a:t>from </a:t>
            </a:r>
            <a:r>
              <a:rPr lang="en-US" sz="1600" i="1" u="sng" dirty="0">
                <a:latin typeface="Times New Roman" panose="02020603050405020304" pitchFamily="18" charset="0"/>
                <a:cs typeface="Calibri"/>
              </a:rPr>
              <a:t>s </a:t>
            </a:r>
            <a:r>
              <a:rPr lang="en-US" sz="1600" u="sng" dirty="0">
                <a:latin typeface="Calibri"/>
                <a:cs typeface="Calibri"/>
              </a:rPr>
              <a:t>to Bucharest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Arad	366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Bucharest	    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Craiova	160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Dobreta</a:t>
            </a:r>
            <a:r>
              <a:rPr lang="en-US" sz="1600" dirty="0">
                <a:latin typeface="Calibri"/>
                <a:cs typeface="Calibri"/>
              </a:rPr>
              <a:t>	242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Fagaras</a:t>
            </a:r>
            <a:r>
              <a:rPr lang="en-US" sz="1600" dirty="0">
                <a:latin typeface="Calibri"/>
                <a:cs typeface="Calibri"/>
              </a:rPr>
              <a:t>	176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Iasi	226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Lugoj</a:t>
            </a:r>
            <a:r>
              <a:rPr lang="en-US" sz="1600" dirty="0">
                <a:latin typeface="Calibri"/>
                <a:cs typeface="Calibri"/>
              </a:rPr>
              <a:t>	244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Mehadia</a:t>
            </a:r>
            <a:r>
              <a:rPr lang="en-US" sz="1600" dirty="0">
                <a:latin typeface="Calibri"/>
                <a:cs typeface="Calibri"/>
              </a:rPr>
              <a:t>	241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Neamt</a:t>
            </a:r>
            <a:r>
              <a:rPr lang="en-US" sz="1600" dirty="0">
                <a:latin typeface="Calibri"/>
                <a:cs typeface="Calibri"/>
              </a:rPr>
              <a:t>	234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Oradea	380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Pitesti	100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Rimnicu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Vilcea</a:t>
            </a:r>
            <a:r>
              <a:rPr lang="en-US" sz="1600" dirty="0">
                <a:latin typeface="Calibri"/>
                <a:cs typeface="Calibri"/>
              </a:rPr>
              <a:t>	193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Sibiu	253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Timisoara	329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Urziceni</a:t>
            </a:r>
            <a:r>
              <a:rPr lang="en-US" sz="1600" dirty="0">
                <a:latin typeface="Calibri"/>
                <a:cs typeface="Calibri"/>
              </a:rPr>
              <a:t>	  80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Vaslui</a:t>
            </a:r>
            <a:r>
              <a:rPr lang="en-US" sz="1600" dirty="0">
                <a:latin typeface="Calibri"/>
                <a:cs typeface="Calibri"/>
              </a:rPr>
              <a:t>	199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Zerind</a:t>
            </a:r>
            <a:r>
              <a:rPr lang="en-US" sz="1600" dirty="0">
                <a:latin typeface="Calibri"/>
                <a:cs typeface="Calibri"/>
              </a:rPr>
              <a:t>	374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744E3ED3-12F4-2048-BA3A-866FC123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611402"/>
          </a:xfrm>
        </p:spPr>
        <p:txBody>
          <a:bodyPr>
            <a:normAutofit/>
          </a:bodyPr>
          <a:lstStyle/>
          <a:p>
            <a:r>
              <a:rPr lang="en-US" dirty="0"/>
              <a:t>Greedy Best-First Search (GBFS)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116983" y="5452491"/>
            <a:ext cx="2547657" cy="1031436"/>
          </a:xfrm>
        </p:spPr>
        <p:txBody>
          <a:bodyPr/>
          <a:lstStyle/>
          <a:p>
            <a:r>
              <a:rPr lang="en-US" dirty="0"/>
              <a:t>generates 10 nodes</a:t>
            </a:r>
          </a:p>
          <a:p>
            <a:r>
              <a:rPr lang="en-US" dirty="0"/>
              <a:t>solution cost 450</a:t>
            </a:r>
          </a:p>
        </p:txBody>
      </p:sp>
    </p:spTree>
    <p:extLst>
      <p:ext uri="{BB962C8B-B14F-4D97-AF65-F5344CB8AC3E}">
        <p14:creationId xmlns:p14="http://schemas.microsoft.com/office/powerpoint/2010/main" val="2777448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611402"/>
          </a:xfrm>
        </p:spPr>
        <p:txBody>
          <a:bodyPr>
            <a:normAutofit/>
          </a:bodyPr>
          <a:lstStyle/>
          <a:p>
            <a:r>
              <a:rPr lang="en-US" dirty="0"/>
              <a:t>A*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658" y="841813"/>
            <a:ext cx="4682318" cy="5397500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>
                <a:latin typeface="Calibri"/>
              </a:rPr>
              <a:t>Deterministic-Search</a:t>
            </a:r>
            <a:r>
              <a:rPr lang="en-US" sz="1800" dirty="0"/>
              <a:t>(</a:t>
            </a:r>
            <a:r>
              <a:rPr lang="en-US" sz="1800" dirty="0" err="1"/>
              <a:t>Σ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 </a:t>
            </a:r>
            <a:r>
              <a:rPr lang="en-US" sz="1800" i="1" dirty="0"/>
              <a:t>g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</a:t>
            </a:r>
            <a:r>
              <a:rPr lang="en-US" sz="1800" i="1" dirty="0"/>
              <a:t>Frontier</a:t>
            </a:r>
            <a:r>
              <a:rPr lang="en-US" sz="1800" dirty="0"/>
              <a:t> ← {(⟨⟩,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)}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</a:t>
            </a:r>
            <a:r>
              <a:rPr lang="en-US" sz="1800" i="1" dirty="0"/>
              <a:t>Expanded </a:t>
            </a:r>
            <a:r>
              <a:rPr lang="en-US" sz="1800" dirty="0"/>
              <a:t>← ∅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while </a:t>
            </a:r>
            <a:r>
              <a:rPr lang="en-US" sz="1800" i="1" dirty="0"/>
              <a:t>Frontier </a:t>
            </a:r>
            <a:r>
              <a:rPr lang="en-US" sz="1800" dirty="0"/>
              <a:t>≠ ∅ do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select a node </a:t>
            </a:r>
            <a:r>
              <a:rPr lang="en-US" sz="1800" dirty="0" err="1"/>
              <a:t>ν</a:t>
            </a:r>
            <a:r>
              <a:rPr lang="en-US" sz="1800" dirty="0"/>
              <a:t> = (π, s) ∈ </a:t>
            </a:r>
            <a:r>
              <a:rPr lang="en-US" sz="1800" i="1" dirty="0"/>
              <a:t>Frontier	</a:t>
            </a:r>
            <a:r>
              <a:rPr lang="en-US" sz="1800" dirty="0"/>
              <a:t>(</a:t>
            </a:r>
            <a:r>
              <a:rPr lang="en-US" sz="1800" i="1" dirty="0" err="1"/>
              <a:t>i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remove </a:t>
            </a:r>
            <a:r>
              <a:rPr lang="en-US" sz="1800" dirty="0" err="1"/>
              <a:t>ν</a:t>
            </a:r>
            <a:r>
              <a:rPr lang="en-US" sz="1800" dirty="0"/>
              <a:t> from </a:t>
            </a:r>
            <a:r>
              <a:rPr lang="en-US" sz="1800" i="1" dirty="0"/>
              <a:t>Frontier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add </a:t>
            </a:r>
            <a:r>
              <a:rPr lang="en-US" sz="1800" dirty="0" err="1"/>
              <a:t>ν</a:t>
            </a:r>
            <a:r>
              <a:rPr lang="en-US" sz="1800" dirty="0"/>
              <a:t> to </a:t>
            </a:r>
            <a:r>
              <a:rPr lang="en-US" sz="1800" i="1" dirty="0"/>
              <a:t>Expanded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if </a:t>
            </a:r>
            <a:r>
              <a:rPr lang="en-US" sz="1800" i="1" dirty="0"/>
              <a:t>s </a:t>
            </a:r>
            <a:r>
              <a:rPr lang="en-US" sz="1800" dirty="0"/>
              <a:t>satisfies </a:t>
            </a:r>
            <a:r>
              <a:rPr lang="en-US" sz="1800" i="1" dirty="0"/>
              <a:t>g</a:t>
            </a:r>
            <a:r>
              <a:rPr lang="en-US" sz="1800" dirty="0"/>
              <a:t> then return </a:t>
            </a:r>
            <a:r>
              <a:rPr lang="en-US" sz="1800" i="1" dirty="0"/>
              <a:t>π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</a:t>
            </a:r>
            <a:r>
              <a:rPr lang="en-US" sz="1800" i="1" dirty="0"/>
              <a:t>Children </a:t>
            </a:r>
            <a:r>
              <a:rPr lang="en-US" sz="1800" dirty="0"/>
              <a:t>← </a:t>
            </a:r>
            <a:br>
              <a:rPr lang="en-US" sz="1800" dirty="0"/>
            </a:br>
            <a:r>
              <a:rPr lang="en-US" sz="1800" dirty="0"/>
              <a:t>	          {(</a:t>
            </a:r>
            <a:r>
              <a:rPr lang="en-US" sz="1800" i="1" dirty="0"/>
              <a:t>π.a</a:t>
            </a:r>
            <a:r>
              <a:rPr lang="en-US" sz="1800" dirty="0"/>
              <a:t>, </a:t>
            </a:r>
            <a:r>
              <a:rPr lang="en-US" sz="1800" i="1" dirty="0" err="1"/>
              <a:t>γ</a:t>
            </a:r>
            <a:r>
              <a:rPr lang="en-US" sz="1800" dirty="0"/>
              <a:t>(</a:t>
            </a:r>
            <a:r>
              <a:rPr lang="en-US" sz="1800" i="1" dirty="0" err="1"/>
              <a:t>s</a:t>
            </a:r>
            <a:r>
              <a:rPr lang="en-US" sz="1800" dirty="0" err="1"/>
              <a:t>,</a:t>
            </a:r>
            <a:r>
              <a:rPr lang="en-US" sz="1800" i="1" dirty="0" err="1"/>
              <a:t>a</a:t>
            </a:r>
            <a:r>
              <a:rPr lang="en-US" sz="1800" dirty="0"/>
              <a:t>)) | </a:t>
            </a:r>
            <a:r>
              <a:rPr lang="en-US" sz="1800" i="1" dirty="0"/>
              <a:t>s</a:t>
            </a:r>
            <a:r>
              <a:rPr lang="en-US" sz="1800" dirty="0"/>
              <a:t> satisfies pre(</a:t>
            </a:r>
            <a:r>
              <a:rPr lang="en-US" sz="1800" i="1" dirty="0"/>
              <a:t>a</a:t>
            </a:r>
            <a:r>
              <a:rPr lang="en-US" sz="1800" dirty="0"/>
              <a:t>)}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prune 0 or more nodes from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i="1" dirty="0"/>
              <a:t>Children</a:t>
            </a:r>
            <a:r>
              <a:rPr lang="en-US" sz="1800" dirty="0"/>
              <a:t>, </a:t>
            </a:r>
            <a:r>
              <a:rPr lang="en-US" sz="1800" i="1" dirty="0"/>
              <a:t>Frontier</a:t>
            </a:r>
            <a:r>
              <a:rPr lang="en-US" sz="1800" dirty="0"/>
              <a:t>, </a:t>
            </a:r>
            <a:r>
              <a:rPr lang="en-US" sz="1800" i="1" dirty="0"/>
              <a:t>Expanded	</a:t>
            </a:r>
            <a:r>
              <a:rPr lang="en-US" sz="1800" dirty="0"/>
              <a:t>(</a:t>
            </a:r>
            <a:r>
              <a:rPr lang="en-US" sz="1800" i="1" dirty="0"/>
              <a:t>ii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	</a:t>
            </a:r>
            <a:r>
              <a:rPr lang="en-US" sz="1800" i="1" dirty="0"/>
              <a:t>Frontier </a:t>
            </a:r>
            <a:r>
              <a:rPr lang="en-US" sz="1800" dirty="0"/>
              <a:t>← </a:t>
            </a:r>
            <a:r>
              <a:rPr lang="en-US" sz="1800" i="1" dirty="0"/>
              <a:t>Frontier </a:t>
            </a:r>
            <a:r>
              <a:rPr lang="en-US" sz="1800" dirty="0"/>
              <a:t>∪ </a:t>
            </a:r>
            <a:r>
              <a:rPr lang="en-US" sz="1800" i="1" dirty="0"/>
              <a:t>Children	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r>
              <a:rPr lang="en-US" sz="1800" dirty="0"/>
              <a:t>	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r>
              <a:rPr lang="en-US" sz="1800" dirty="0"/>
              <a:t> </a:t>
            </a:r>
            <a:endParaRPr lang="en-US" sz="1800" baseline="-25000" dirty="0"/>
          </a:p>
          <a:p>
            <a:pPr marL="0" indent="0"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endParaRPr lang="en-US" sz="1800" baseline="-25000" dirty="0"/>
          </a:p>
          <a:p>
            <a:pPr marL="0" indent="0">
              <a:buNone/>
              <a:tabLst>
                <a:tab pos="290513" algn="l"/>
                <a:tab pos="568325" algn="l"/>
                <a:tab pos="860425" algn="l"/>
                <a:tab pos="3995738" algn="l"/>
              </a:tabLst>
            </a:pPr>
            <a:endParaRPr lang="en-US" sz="1800" baseline="-25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28189" y="819779"/>
            <a:ext cx="6051477" cy="585718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Idea: try to </a:t>
            </a:r>
            <a:r>
              <a:rPr lang="en-US" sz="1800" dirty="0"/>
              <a:t>choose a node on an optimal path from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 to goal</a:t>
            </a:r>
            <a:endParaRPr lang="en-US" sz="1800" baseline="-25000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Node selection</a:t>
            </a:r>
          </a:p>
          <a:p>
            <a:pPr marL="682625" lvl="1" indent="-285750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Select a node </a:t>
            </a:r>
            <a:r>
              <a:rPr lang="en-US" sz="1800" dirty="0" err="1"/>
              <a:t>ν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=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,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in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Frontier 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that has smallest value of  </a:t>
            </a:r>
            <a:r>
              <a:rPr lang="en-US" sz="1800" i="1" dirty="0"/>
              <a:t>f</a:t>
            </a:r>
            <a:r>
              <a:rPr lang="en-US" sz="1800" dirty="0"/>
              <a:t>(</a:t>
            </a:r>
            <a:r>
              <a:rPr lang="en-US" sz="1800" dirty="0" err="1"/>
              <a:t>ν</a:t>
            </a:r>
            <a:r>
              <a:rPr lang="en-US" sz="1800" dirty="0"/>
              <a:t>) = cost(</a:t>
            </a:r>
            <a:r>
              <a:rPr lang="en-US" sz="1800" i="1" dirty="0"/>
              <a:t>π</a:t>
            </a:r>
            <a:r>
              <a:rPr lang="en-US" sz="1800" dirty="0"/>
              <a:t>) + 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</a:t>
            </a:r>
            <a:endParaRPr lang="en-US" sz="1800" dirty="0">
              <a:cs typeface="Times New Roman"/>
            </a:endParaRPr>
          </a:p>
          <a:p>
            <a:pPr marL="1027112" lvl="2" indent="-285750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Tie-breaking rule: choose oldest</a:t>
            </a:r>
            <a:endParaRPr lang="en-US" sz="1800" baseline="-25000" dirty="0">
              <a:solidFill>
                <a:srgbClr val="000000"/>
              </a:solidFill>
              <a:latin typeface="Helvetica"/>
              <a:ea typeface="Helvetica"/>
              <a:cs typeface="Helvetica"/>
            </a:endParaRPr>
          </a:p>
          <a:p>
            <a:r>
              <a:rPr lang="en-US" sz="1800" dirty="0">
                <a:solidFill>
                  <a:srgbClr val="000000"/>
                </a:solidFill>
                <a:latin typeface="Times New Roman"/>
                <a:ea typeface="Helvetica"/>
                <a:cs typeface="Times New Roman"/>
              </a:rPr>
              <a:t>Pruning: same as in GBFS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Times New Roman"/>
                <a:ea typeface="Helvetica"/>
                <a:cs typeface="Times New Roman"/>
              </a:rPr>
              <a:t>f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or every node </a:t>
            </a:r>
            <a:r>
              <a:rPr lang="en-US" sz="1800" dirty="0" err="1"/>
              <a:t>ν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=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,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in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Children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:</a:t>
            </a:r>
            <a:endParaRPr lang="en-US" sz="1800" i="1" dirty="0">
              <a:solidFill>
                <a:srgbClr val="000000"/>
              </a:solidFill>
              <a:ea typeface="Helvetica"/>
              <a:cs typeface="Times New Roman"/>
            </a:endParaRPr>
          </a:p>
          <a:p>
            <a:pPr lvl="2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If</a:t>
            </a:r>
            <a:r>
              <a:rPr lang="en-US" sz="1800" dirty="0"/>
              <a:t> </a:t>
            </a:r>
            <a:r>
              <a:rPr lang="en-US" sz="1800" i="1" dirty="0"/>
              <a:t>Children</a:t>
            </a:r>
            <a:r>
              <a:rPr lang="en-US" sz="1800" dirty="0"/>
              <a:t> ∪ </a:t>
            </a:r>
            <a:r>
              <a:rPr lang="en-US" sz="1800" i="1" dirty="0"/>
              <a:t>Frontier </a:t>
            </a:r>
            <a:r>
              <a:rPr lang="en-US" sz="1800" dirty="0"/>
              <a:t>∪ </a:t>
            </a:r>
            <a:r>
              <a:rPr lang="en-US" sz="1800" i="1" dirty="0"/>
              <a:t>Expanded</a:t>
            </a:r>
            <a:r>
              <a:rPr lang="en-US" sz="1800" dirty="0"/>
              <a:t> contains another node 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with the same state</a:t>
            </a:r>
            <a:r>
              <a:rPr lang="en-US" sz="1800" i="1" dirty="0"/>
              <a:t> s</a:t>
            </a:r>
            <a:r>
              <a:rPr lang="en-US" sz="1800" dirty="0"/>
              <a:t>, then we’ve found multiple paths to </a:t>
            </a:r>
            <a:r>
              <a:rPr lang="en-US" sz="1800" i="1" dirty="0"/>
              <a:t>s</a:t>
            </a:r>
            <a:endParaRPr lang="en-US" sz="1800" dirty="0"/>
          </a:p>
          <a:p>
            <a:pPr lvl="2"/>
            <a:r>
              <a:rPr lang="en-US" sz="1800" dirty="0"/>
              <a:t>Keep only the one with the lowest cost</a:t>
            </a:r>
          </a:p>
          <a:p>
            <a:pPr lvl="2"/>
            <a:r>
              <a:rPr lang="en-US" sz="1800" dirty="0"/>
              <a:t>If more than one such node, keep the oldest</a:t>
            </a:r>
            <a:endParaRPr lang="en-US" sz="1800" baseline="-25000" dirty="0"/>
          </a:p>
          <a:p>
            <a:r>
              <a:rPr lang="en-US" sz="1800" dirty="0"/>
              <a:t>Properties (in classical planning problems):</a:t>
            </a:r>
          </a:p>
          <a:p>
            <a:pPr lvl="1"/>
            <a:r>
              <a:rPr lang="en-US" sz="1800" i="1" dirty="0"/>
              <a:t>Termination</a:t>
            </a:r>
            <a:r>
              <a:rPr lang="en-US" sz="1800" dirty="0"/>
              <a:t>: Always terminates</a:t>
            </a:r>
          </a:p>
          <a:p>
            <a:pPr lvl="1"/>
            <a:r>
              <a:rPr lang="en-US" sz="1800" i="1" dirty="0"/>
              <a:t>Complete</a:t>
            </a:r>
            <a:r>
              <a:rPr lang="en-US" sz="1800" dirty="0"/>
              <a:t>: returns a solution if one exists</a:t>
            </a:r>
          </a:p>
          <a:p>
            <a:pPr lvl="1"/>
            <a:r>
              <a:rPr lang="en-US" sz="1800" i="1" dirty="0"/>
              <a:t>Optimality</a:t>
            </a:r>
            <a:r>
              <a:rPr lang="en-US" sz="1800" dirty="0"/>
              <a:t>: under certain conditions (I’ll discuss later), can guarantee optimality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F0E8CF-9CF5-5C44-B836-51BB473262DB}"/>
              </a:ext>
            </a:extLst>
          </p:cNvPr>
          <p:cNvSpPr/>
          <p:nvPr/>
        </p:nvSpPr>
        <p:spPr>
          <a:xfrm>
            <a:off x="2277332" y="5026265"/>
            <a:ext cx="3147424" cy="1465766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Poll: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 Have you seen A* before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</a:t>
            </a: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  <a:p>
            <a:pPr marL="342900" indent="-342900"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I don’t remember it very well</a:t>
            </a:r>
          </a:p>
        </p:txBody>
      </p:sp>
    </p:spTree>
    <p:extLst>
      <p:ext uri="{BB962C8B-B14F-4D97-AF65-F5344CB8AC3E}">
        <p14:creationId xmlns:p14="http://schemas.microsoft.com/office/powerpoint/2010/main" val="7439467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324ECCA-E71F-DE41-B2E6-14637AA2CF12}"/>
              </a:ext>
            </a:extLst>
          </p:cNvPr>
          <p:cNvSpPr/>
          <p:nvPr/>
        </p:nvSpPr>
        <p:spPr>
          <a:xfrm>
            <a:off x="10357148" y="0"/>
            <a:ext cx="1820050" cy="4770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straight-line dist. 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u="sng" dirty="0">
                <a:latin typeface="Calibri"/>
                <a:cs typeface="Calibri"/>
              </a:rPr>
              <a:t>from </a:t>
            </a:r>
            <a:r>
              <a:rPr lang="en-US" sz="1600" i="1" u="sng" dirty="0">
                <a:latin typeface="Times New Roman" panose="02020603050405020304" pitchFamily="18" charset="0"/>
                <a:cs typeface="Calibri"/>
              </a:rPr>
              <a:t>s </a:t>
            </a:r>
            <a:r>
              <a:rPr lang="en-US" sz="1600" u="sng" dirty="0">
                <a:latin typeface="Calibri"/>
                <a:cs typeface="Calibri"/>
              </a:rPr>
              <a:t>to Bucharest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Arad	366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Bucharest	    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Craiova	160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Dobreta</a:t>
            </a:r>
            <a:r>
              <a:rPr lang="en-US" sz="1600" dirty="0">
                <a:latin typeface="Calibri"/>
                <a:cs typeface="Calibri"/>
              </a:rPr>
              <a:t>	242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Fagaras</a:t>
            </a:r>
            <a:r>
              <a:rPr lang="en-US" sz="1600" dirty="0">
                <a:latin typeface="Calibri"/>
                <a:cs typeface="Calibri"/>
              </a:rPr>
              <a:t>	176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Iasi	226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Lugoj</a:t>
            </a:r>
            <a:r>
              <a:rPr lang="en-US" sz="1600" dirty="0">
                <a:latin typeface="Calibri"/>
                <a:cs typeface="Calibri"/>
              </a:rPr>
              <a:t>	244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Mehadia</a:t>
            </a:r>
            <a:r>
              <a:rPr lang="en-US" sz="1600" dirty="0">
                <a:latin typeface="Calibri"/>
                <a:cs typeface="Calibri"/>
              </a:rPr>
              <a:t>	241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Neamt</a:t>
            </a:r>
            <a:r>
              <a:rPr lang="en-US" sz="1600" dirty="0">
                <a:latin typeface="Calibri"/>
                <a:cs typeface="Calibri"/>
              </a:rPr>
              <a:t>	234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Oradea	380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Pitesti	100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Rimnicu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Vilcea</a:t>
            </a:r>
            <a:r>
              <a:rPr lang="en-US" sz="1600" dirty="0">
                <a:latin typeface="Calibri"/>
                <a:cs typeface="Calibri"/>
              </a:rPr>
              <a:t>	193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Sibiu	253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Timisoara	329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Urziceni</a:t>
            </a:r>
            <a:r>
              <a:rPr lang="en-US" sz="1600" dirty="0">
                <a:latin typeface="Calibri"/>
                <a:cs typeface="Calibri"/>
              </a:rPr>
              <a:t>	  80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Vaslui</a:t>
            </a:r>
            <a:r>
              <a:rPr lang="en-US" sz="1600" dirty="0">
                <a:latin typeface="Calibri"/>
                <a:cs typeface="Calibri"/>
              </a:rPr>
              <a:t>	199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Zerind</a:t>
            </a:r>
            <a:r>
              <a:rPr lang="en-US" sz="1600" dirty="0">
                <a:latin typeface="Calibri"/>
                <a:cs typeface="Calibri"/>
              </a:rPr>
              <a:t>	374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B71B13-0FF0-6542-9643-BC56B041CA93}"/>
              </a:ext>
            </a:extLst>
          </p:cNvPr>
          <p:cNvGrpSpPr>
            <a:grpSpLocks noChangeAspect="1"/>
          </p:cNvGrpSpPr>
          <p:nvPr/>
        </p:nvGrpSpPr>
        <p:grpSpPr>
          <a:xfrm>
            <a:off x="113155" y="748146"/>
            <a:ext cx="10199323" cy="5362765"/>
            <a:chOff x="113155" y="748146"/>
            <a:chExt cx="10199323" cy="5362765"/>
          </a:xfrm>
        </p:grpSpPr>
        <p:sp>
          <p:nvSpPr>
            <p:cNvPr id="41" name="Rectangle 40"/>
            <p:cNvSpPr/>
            <p:nvPr/>
          </p:nvSpPr>
          <p:spPr>
            <a:xfrm>
              <a:off x="2429384" y="5605529"/>
              <a:ext cx="6904269" cy="2628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" name="Picture 1" descr="astar-progress06c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5" y="1544279"/>
              <a:ext cx="10199323" cy="456663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933044" y="5046743"/>
              <a:ext cx="46839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238633" y="5046745"/>
              <a:ext cx="46839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13669" y="3257779"/>
              <a:ext cx="46839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189066" y="4159940"/>
              <a:ext cx="46839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645929" y="4159940"/>
              <a:ext cx="46839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53848" y="4159940"/>
              <a:ext cx="468398" cy="769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X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9983CCE2-70FE-9B49-B6A0-563D39B9CC1C}"/>
                </a:ext>
              </a:extLst>
            </p:cNvPr>
            <p:cNvSpPr/>
            <p:nvPr/>
          </p:nvSpPr>
          <p:spPr bwMode="auto">
            <a:xfrm>
              <a:off x="6384843" y="1866988"/>
              <a:ext cx="1305252" cy="44040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366</a:t>
              </a:r>
              <a:r>
                <a:rPr lang="en-US" sz="1600" baseline="-25000" dirty="0">
                  <a:solidFill>
                    <a:srgbClr val="000000"/>
                  </a:solidFill>
                  <a:latin typeface="Helvetica" pitchFamily="-112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=</a:t>
              </a:r>
              <a:r>
                <a:rPr lang="en-US" sz="1600" baseline="-25000" dirty="0">
                  <a:solidFill>
                    <a:srgbClr val="000000"/>
                  </a:solidFill>
                  <a:latin typeface="Helvetica" pitchFamily="-112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0</a:t>
              </a:r>
              <a:r>
                <a:rPr lang="en-US" sz="1600" baseline="-25000" dirty="0">
                  <a:solidFill>
                    <a:srgbClr val="000000"/>
                  </a:solidFill>
                  <a:latin typeface="Helvetica" pitchFamily="-112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+</a:t>
              </a:r>
              <a:r>
                <a:rPr lang="en-US" sz="1600" baseline="-25000" dirty="0">
                  <a:solidFill>
                    <a:srgbClr val="000000"/>
                  </a:solidFill>
                  <a:latin typeface="Helvetica" pitchFamily="-112" charset="0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366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FFD7A48-F69A-2E4D-8DC8-1CA97155D9F8}"/>
                </a:ext>
              </a:extLst>
            </p:cNvPr>
            <p:cNvSpPr/>
            <p:nvPr/>
          </p:nvSpPr>
          <p:spPr bwMode="auto">
            <a:xfrm>
              <a:off x="2154328" y="2962714"/>
              <a:ext cx="1305252" cy="44040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393=140+253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46A576A4-3486-BB41-B0B9-BACC190E9B12}"/>
                </a:ext>
              </a:extLst>
            </p:cNvPr>
            <p:cNvSpPr/>
            <p:nvPr/>
          </p:nvSpPr>
          <p:spPr bwMode="auto">
            <a:xfrm>
              <a:off x="4084271" y="3855353"/>
              <a:ext cx="1305252" cy="44040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413=220+193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F7C98B0D-6986-644A-B517-3DF6F957556C}"/>
                </a:ext>
              </a:extLst>
            </p:cNvPr>
            <p:cNvSpPr/>
            <p:nvPr/>
          </p:nvSpPr>
          <p:spPr bwMode="auto">
            <a:xfrm>
              <a:off x="1446087" y="3852860"/>
              <a:ext cx="1305252" cy="44040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415=239+176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15D477F-0477-844D-902D-CE083FE9819C}"/>
                </a:ext>
              </a:extLst>
            </p:cNvPr>
            <p:cNvSpPr/>
            <p:nvPr/>
          </p:nvSpPr>
          <p:spPr bwMode="auto">
            <a:xfrm>
              <a:off x="5070997" y="4752056"/>
              <a:ext cx="1305252" cy="44040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  <a:latin typeface="Helvetica" pitchFamily="-112" charset="0"/>
                </a:rPr>
                <a:t>417=317+100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4AA9092B-683F-0B4B-894E-2342D09B8592}"/>
                </a:ext>
              </a:extLst>
            </p:cNvPr>
            <p:cNvSpPr/>
            <p:nvPr/>
          </p:nvSpPr>
          <p:spPr bwMode="auto">
            <a:xfrm>
              <a:off x="6519551" y="748146"/>
              <a:ext cx="2381817" cy="666038"/>
            </a:xfrm>
            <a:prstGeom prst="roundRect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sz="2000" i="1" baseline="-25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ν</a:t>
              </a:r>
              <a:r>
                <a: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= 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,π)</a:t>
              </a:r>
            </a:p>
            <a:p>
              <a:r>
                <a: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f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0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ν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)</a:t>
              </a:r>
              <a:r>
                <a: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= cost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(π)</a:t>
              </a:r>
              <a:r>
                <a: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+h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000" i="1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)</a:t>
              </a:r>
              <a:endPara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7030DBA-0E41-954F-9DDE-6E95B454175D}"/>
                </a:ext>
              </a:extLst>
            </p:cNvPr>
            <p:cNvCxnSpPr>
              <a:cxnSpLocks/>
            </p:cNvCxnSpPr>
            <p:nvPr/>
          </p:nvCxnSpPr>
          <p:spPr>
            <a:xfrm>
              <a:off x="6641571" y="1404353"/>
              <a:ext cx="43507" cy="4663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7020C6C-999B-1343-A7DB-9C1D579FD5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6336" y="1404353"/>
              <a:ext cx="398483" cy="5073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8F57C7A-2772-794B-A9B1-583FD28E2D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2062" y="1375780"/>
              <a:ext cx="725324" cy="5073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9DC9B4-BE19-1A44-9AB6-00EF975A3A77}"/>
                </a:ext>
              </a:extLst>
            </p:cNvPr>
            <p:cNvSpPr txBox="1"/>
            <p:nvPr/>
          </p:nvSpPr>
          <p:spPr>
            <a:xfrm>
              <a:off x="5106106" y="166362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85752E8-D11D-D141-8341-7C45CB8390E2}"/>
                </a:ext>
              </a:extLst>
            </p:cNvPr>
            <p:cNvSpPr txBox="1"/>
            <p:nvPr/>
          </p:nvSpPr>
          <p:spPr>
            <a:xfrm>
              <a:off x="1956029" y="257563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0624F1-8583-5D45-98BF-CB026B184F3D}"/>
                </a:ext>
              </a:extLst>
            </p:cNvPr>
            <p:cNvSpPr txBox="1"/>
            <p:nvPr/>
          </p:nvSpPr>
          <p:spPr>
            <a:xfrm>
              <a:off x="3962920" y="3449290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C768469-EBAA-E24D-8D8B-3BEBC55B395F}"/>
                </a:ext>
              </a:extLst>
            </p:cNvPr>
            <p:cNvSpPr txBox="1"/>
            <p:nvPr/>
          </p:nvSpPr>
          <p:spPr>
            <a:xfrm>
              <a:off x="1380965" y="34628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A1A2E4-98A5-7D4D-A828-DFC72156428A}"/>
                </a:ext>
              </a:extLst>
            </p:cNvPr>
            <p:cNvSpPr txBox="1"/>
            <p:nvPr/>
          </p:nvSpPr>
          <p:spPr>
            <a:xfrm>
              <a:off x="4983127" y="4384633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5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C8B4A5C-BA64-1049-A605-0701352D9294}"/>
                </a:ext>
              </a:extLst>
            </p:cNvPr>
            <p:cNvSpPr txBox="1"/>
            <p:nvPr/>
          </p:nvSpPr>
          <p:spPr>
            <a:xfrm>
              <a:off x="3415590" y="524278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</p:grp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44938005-56B2-7B44-B412-916532109ECD}"/>
              </a:ext>
            </a:extLst>
          </p:cNvPr>
          <p:cNvSpPr txBox="1">
            <a:spLocks/>
          </p:cNvSpPr>
          <p:nvPr/>
        </p:nvSpPr>
        <p:spPr>
          <a:xfrm>
            <a:off x="8610930" y="4915345"/>
            <a:ext cx="2547657" cy="1639959"/>
          </a:xfrm>
          <a:prstGeom prst="rect">
            <a:avLst/>
          </a:prstGeom>
        </p:spPr>
        <p:txBody>
          <a:bodyPr/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generates 16 nodes</a:t>
            </a:r>
          </a:p>
          <a:p>
            <a:pPr lvl="1"/>
            <a:r>
              <a:rPr lang="en-US" kern="0" dirty="0"/>
              <a:t>vs 10 for GBFS</a:t>
            </a:r>
          </a:p>
          <a:p>
            <a:r>
              <a:rPr lang="en-US" kern="0" dirty="0"/>
              <a:t>solution cost 418</a:t>
            </a:r>
          </a:p>
          <a:p>
            <a:pPr lvl="1"/>
            <a:r>
              <a:rPr lang="en-US" kern="0" dirty="0"/>
              <a:t>vs 450 for GBFS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30351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654165-5B94-704A-9CA1-26B37DC1AE5F}"/>
              </a:ext>
            </a:extLst>
          </p:cNvPr>
          <p:cNvGrpSpPr/>
          <p:nvPr/>
        </p:nvGrpSpPr>
        <p:grpSpPr>
          <a:xfrm>
            <a:off x="4058403" y="2310408"/>
            <a:ext cx="6301699" cy="4267200"/>
            <a:chOff x="1444714" y="0"/>
            <a:chExt cx="6301699" cy="4267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EDB33-906F-9C46-B945-A4EDE82D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2613" y="0"/>
              <a:ext cx="6273800" cy="42672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40B50C-7B6E-C342-AD7C-2832B3CC6A97}"/>
                </a:ext>
              </a:extLst>
            </p:cNvPr>
            <p:cNvSpPr/>
            <p:nvPr/>
          </p:nvSpPr>
          <p:spPr>
            <a:xfrm>
              <a:off x="5704115" y="3356150"/>
              <a:ext cx="964642" cy="643095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E7E8AE-B221-524D-9CB9-35531ACA8FCC}"/>
                </a:ext>
              </a:extLst>
            </p:cNvPr>
            <p:cNvSpPr txBox="1"/>
            <p:nvPr/>
          </p:nvSpPr>
          <p:spPr>
            <a:xfrm>
              <a:off x="6643358" y="3518430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4874"/>
                  </a:solidFill>
                  <a:latin typeface="Times New Roman" panose="02020603050405020304" pitchFamily="18" charset="0"/>
                </a:rPr>
                <a:t>goal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82DC958-A635-294E-8FEB-E5C12E6DA56F}"/>
                </a:ext>
              </a:extLst>
            </p:cNvPr>
            <p:cNvSpPr/>
            <p:nvPr/>
          </p:nvSpPr>
          <p:spPr>
            <a:xfrm>
              <a:off x="1444714" y="1100589"/>
              <a:ext cx="787121" cy="394732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FFD8F8-EC67-5749-BED1-2AA4910BE9F4}"/>
                </a:ext>
              </a:extLst>
            </p:cNvPr>
            <p:cNvSpPr txBox="1"/>
            <p:nvPr/>
          </p:nvSpPr>
          <p:spPr>
            <a:xfrm>
              <a:off x="2044700" y="1284423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baseline="-25000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0</a:t>
              </a:r>
              <a:endParaRPr lang="en-US" sz="2000" i="1" baseline="-25000" dirty="0">
                <a:solidFill>
                  <a:srgbClr val="074D77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D77E693C-E9A6-A24A-9D7D-D8D9C74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27864"/>
          </a:xfrm>
        </p:spPr>
        <p:txBody>
          <a:bodyPr/>
          <a:lstStyle/>
          <a:p>
            <a:r>
              <a:rPr lang="en-US" dirty="0"/>
              <a:t>Admissibility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97024A-B1E4-7048-9EE3-80421D0F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01" y="526973"/>
            <a:ext cx="6005741" cy="5837350"/>
          </a:xfrm>
        </p:spPr>
        <p:txBody>
          <a:bodyPr/>
          <a:lstStyle/>
          <a:p>
            <a:r>
              <a:rPr lang="en-US" dirty="0"/>
              <a:t>Notation:</a:t>
            </a:r>
          </a:p>
          <a:p>
            <a:pPr lvl="1"/>
            <a:r>
              <a:rPr lang="en-US" dirty="0" err="1"/>
              <a:t>ν</a:t>
            </a:r>
            <a:r>
              <a:rPr lang="en-US" dirty="0"/>
              <a:t> = (</a:t>
            </a:r>
            <a:r>
              <a:rPr lang="en-US" i="1" dirty="0"/>
              <a:t>π</a:t>
            </a:r>
            <a:r>
              <a:rPr lang="en-US" dirty="0"/>
              <a:t>,</a:t>
            </a:r>
            <a:r>
              <a:rPr lang="en-US" i="1" dirty="0"/>
              <a:t>s</a:t>
            </a:r>
            <a:r>
              <a:rPr lang="en-US" dirty="0"/>
              <a:t>), where </a:t>
            </a:r>
            <a:r>
              <a:rPr lang="en-US" i="1" dirty="0"/>
              <a:t>π</a:t>
            </a:r>
            <a:r>
              <a:rPr lang="en-US" dirty="0"/>
              <a:t> is the plan for going from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 to </a:t>
            </a:r>
            <a:r>
              <a:rPr lang="en-US" i="1" dirty="0"/>
              <a:t>s</a:t>
            </a:r>
          </a:p>
          <a:p>
            <a:pPr lvl="1"/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min{cost(</a:t>
            </a:r>
            <a:r>
              <a:rPr lang="en-US" i="1" dirty="0"/>
              <a:t>π′</a:t>
            </a:r>
            <a:r>
              <a:rPr lang="en-US" dirty="0"/>
              <a:t>) |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/>
              <a:t>s,π′</a:t>
            </a:r>
            <a:r>
              <a:rPr lang="en-US" dirty="0"/>
              <a:t>) satisfies </a:t>
            </a:r>
            <a:r>
              <a:rPr lang="en-US" i="1" dirty="0"/>
              <a:t>g</a:t>
            </a:r>
            <a:r>
              <a:rPr lang="en-US" dirty="0"/>
              <a:t>} </a:t>
            </a:r>
          </a:p>
          <a:p>
            <a:pPr lvl="1"/>
            <a:r>
              <a:rPr lang="en-US" i="1" dirty="0"/>
              <a:t>f</a:t>
            </a:r>
            <a:r>
              <a:rPr lang="en-US" i="1" baseline="30000" dirty="0"/>
              <a:t> *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cost(</a:t>
            </a:r>
            <a:r>
              <a:rPr lang="en-US" i="1" dirty="0"/>
              <a:t>π</a:t>
            </a:r>
            <a:r>
              <a:rPr lang="en-US" dirty="0"/>
              <a:t>) + </a:t>
            </a:r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dirty="0"/>
              <a:t>) = cost(</a:t>
            </a:r>
            <a:r>
              <a:rPr lang="en-US" i="1" dirty="0"/>
              <a:t>π</a:t>
            </a:r>
            <a:r>
              <a:rPr lang="en-US" dirty="0"/>
              <a:t>) +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Definition: </a:t>
            </a:r>
            <a:r>
              <a:rPr lang="en-US" i="1" dirty="0"/>
              <a:t>h </a:t>
            </a:r>
            <a:r>
              <a:rPr lang="en-US" dirty="0"/>
              <a:t>is </a:t>
            </a:r>
            <a:r>
              <a:rPr lang="en-US" i="1" dirty="0"/>
              <a:t>admissible</a:t>
            </a:r>
            <a:r>
              <a:rPr lang="en-US" dirty="0"/>
              <a:t> if </a:t>
            </a:r>
            <a:br>
              <a:rPr lang="en-US" dirty="0"/>
            </a:br>
            <a:r>
              <a:rPr lang="en-US" dirty="0"/>
              <a:t>for every </a:t>
            </a:r>
            <a:r>
              <a:rPr lang="en-US" i="1" dirty="0"/>
              <a:t>s</a:t>
            </a:r>
            <a:r>
              <a:rPr lang="en-US" dirty="0"/>
              <a:t>, 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≤ </a:t>
            </a:r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r>
              <a:rPr lang="en-US" i="1" dirty="0"/>
              <a:t> </a:t>
            </a:r>
          </a:p>
          <a:p>
            <a:endParaRPr lang="en-US" i="1" dirty="0"/>
          </a:p>
          <a:p>
            <a:r>
              <a:rPr lang="en-US" i="1" dirty="0"/>
              <a:t>Optimality: </a:t>
            </a:r>
          </a:p>
          <a:p>
            <a:pPr lvl="1"/>
            <a:r>
              <a:rPr lang="en-US" dirty="0"/>
              <a:t>in classical planning problems,</a:t>
            </a:r>
            <a:br>
              <a:rPr lang="en-US" dirty="0"/>
            </a:br>
            <a:r>
              <a:rPr lang="en-US" dirty="0"/>
              <a:t>if </a:t>
            </a:r>
            <a:r>
              <a:rPr lang="en-US" i="1" dirty="0"/>
              <a:t>h </a:t>
            </a:r>
            <a:r>
              <a:rPr lang="en-US" dirty="0"/>
              <a:t>is admissible then any </a:t>
            </a:r>
            <a:br>
              <a:rPr lang="en-US" dirty="0"/>
            </a:br>
            <a:r>
              <a:rPr lang="en-US" dirty="0"/>
              <a:t>solution returned by A* will be </a:t>
            </a:r>
            <a:br>
              <a:rPr lang="en-US" dirty="0"/>
            </a:br>
            <a:r>
              <a:rPr lang="en-US" dirty="0"/>
              <a:t>optimal (least cost)</a:t>
            </a:r>
            <a:endParaRPr lang="en-US" i="1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788942-FFBC-904A-96EB-0A2872A7B39A}"/>
              </a:ext>
            </a:extLst>
          </p:cNvPr>
          <p:cNvSpPr/>
          <p:nvPr/>
        </p:nvSpPr>
        <p:spPr>
          <a:xfrm>
            <a:off x="6780811" y="884213"/>
            <a:ext cx="3114304" cy="1575958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Poll</a:t>
            </a:r>
            <a:r>
              <a:rPr lang="en-US" dirty="0">
                <a:solidFill>
                  <a:schemeClr val="tx1"/>
                </a:solidFill>
              </a:rPr>
              <a:t>: If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) = straight-line distance from </a:t>
            </a:r>
            <a:r>
              <a:rPr lang="en-US" i="1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 to Bucharest, is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dirty="0">
                <a:solidFill>
                  <a:schemeClr val="tx1"/>
                </a:solidFill>
              </a:rPr>
              <a:t> admissible?</a:t>
            </a:r>
            <a:r>
              <a:rPr lang="en-US" baseline="-25000" dirty="0">
                <a:solidFill>
                  <a:schemeClr val="tx1"/>
                </a:solidFill>
              </a:rPr>
              <a:t> </a:t>
            </a:r>
            <a:br>
              <a:rPr lang="en-US" baseline="-25000" dirty="0">
                <a:solidFill>
                  <a:schemeClr val="tx1"/>
                </a:solidFill>
              </a:rPr>
            </a:br>
            <a:endParaRPr lang="en-US" baseline="-250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A. Yes     B. No     C. Not sure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3EBD0-45B8-E84B-A443-1C52CF0A34AA}"/>
              </a:ext>
            </a:extLst>
          </p:cNvPr>
          <p:cNvSpPr/>
          <p:nvPr/>
        </p:nvSpPr>
        <p:spPr>
          <a:xfrm>
            <a:off x="10357148" y="0"/>
            <a:ext cx="1820050" cy="4770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straight-line dist. 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u="sng" dirty="0">
                <a:latin typeface="Calibri"/>
                <a:cs typeface="Calibri"/>
              </a:rPr>
              <a:t>from </a:t>
            </a:r>
            <a:r>
              <a:rPr lang="en-US" sz="1600" i="1" u="sng" dirty="0">
                <a:latin typeface="Times New Roman" panose="02020603050405020304" pitchFamily="18" charset="0"/>
                <a:cs typeface="Calibri"/>
              </a:rPr>
              <a:t>s </a:t>
            </a:r>
            <a:r>
              <a:rPr lang="en-US" sz="1600" u="sng" dirty="0">
                <a:latin typeface="Calibri"/>
                <a:cs typeface="Calibri"/>
              </a:rPr>
              <a:t>to Bucharest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Arad	366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Bucharest	    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Craiova	160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Dobreta</a:t>
            </a:r>
            <a:r>
              <a:rPr lang="en-US" sz="1600" dirty="0">
                <a:latin typeface="Calibri"/>
                <a:cs typeface="Calibri"/>
              </a:rPr>
              <a:t>	242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Fagaras</a:t>
            </a:r>
            <a:r>
              <a:rPr lang="en-US" sz="1600" dirty="0">
                <a:latin typeface="Calibri"/>
                <a:cs typeface="Calibri"/>
              </a:rPr>
              <a:t>	176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Iasi	226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Lugoj</a:t>
            </a:r>
            <a:r>
              <a:rPr lang="en-US" sz="1600" dirty="0">
                <a:latin typeface="Calibri"/>
                <a:cs typeface="Calibri"/>
              </a:rPr>
              <a:t>	244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Mehadia</a:t>
            </a:r>
            <a:r>
              <a:rPr lang="en-US" sz="1600" dirty="0">
                <a:latin typeface="Calibri"/>
                <a:cs typeface="Calibri"/>
              </a:rPr>
              <a:t>	241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Neamt</a:t>
            </a:r>
            <a:r>
              <a:rPr lang="en-US" sz="1600" dirty="0">
                <a:latin typeface="Calibri"/>
                <a:cs typeface="Calibri"/>
              </a:rPr>
              <a:t>	234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Oradea	380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Pitesti	100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Rimnicu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Vilcea</a:t>
            </a:r>
            <a:r>
              <a:rPr lang="en-US" sz="1600" dirty="0">
                <a:latin typeface="Calibri"/>
                <a:cs typeface="Calibri"/>
              </a:rPr>
              <a:t>	193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Sibiu	253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Timisoara	329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Urziceni</a:t>
            </a:r>
            <a:r>
              <a:rPr lang="en-US" sz="1600" dirty="0">
                <a:latin typeface="Calibri"/>
                <a:cs typeface="Calibri"/>
              </a:rPr>
              <a:t>	  80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Vaslui</a:t>
            </a:r>
            <a:r>
              <a:rPr lang="en-US" sz="1600" dirty="0">
                <a:latin typeface="Calibri"/>
                <a:cs typeface="Calibri"/>
              </a:rPr>
              <a:t>	199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Zerind</a:t>
            </a:r>
            <a:r>
              <a:rPr lang="en-US" sz="1600" dirty="0">
                <a:latin typeface="Calibri"/>
                <a:cs typeface="Calibri"/>
              </a:rPr>
              <a:t>	374</a:t>
            </a:r>
          </a:p>
        </p:txBody>
      </p:sp>
    </p:spTree>
    <p:extLst>
      <p:ext uri="{BB962C8B-B14F-4D97-AF65-F5344CB8AC3E}">
        <p14:creationId xmlns:p14="http://schemas.microsoft.com/office/powerpoint/2010/main" val="3633190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654165-5B94-704A-9CA1-26B37DC1AE5F}"/>
              </a:ext>
            </a:extLst>
          </p:cNvPr>
          <p:cNvGrpSpPr/>
          <p:nvPr/>
        </p:nvGrpSpPr>
        <p:grpSpPr>
          <a:xfrm>
            <a:off x="4058403" y="2310408"/>
            <a:ext cx="6301699" cy="4267200"/>
            <a:chOff x="1444714" y="0"/>
            <a:chExt cx="6301699" cy="4267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EDB33-906F-9C46-B945-A4EDE82D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2613" y="0"/>
              <a:ext cx="6273800" cy="42672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40B50C-7B6E-C342-AD7C-2832B3CC6A97}"/>
                </a:ext>
              </a:extLst>
            </p:cNvPr>
            <p:cNvSpPr/>
            <p:nvPr/>
          </p:nvSpPr>
          <p:spPr>
            <a:xfrm>
              <a:off x="5704115" y="3356150"/>
              <a:ext cx="964642" cy="643095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E7E8AE-B221-524D-9CB9-35531ACA8FCC}"/>
                </a:ext>
              </a:extLst>
            </p:cNvPr>
            <p:cNvSpPr txBox="1"/>
            <p:nvPr/>
          </p:nvSpPr>
          <p:spPr>
            <a:xfrm>
              <a:off x="6643358" y="3518430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4874"/>
                  </a:solidFill>
                  <a:latin typeface="Times New Roman" panose="02020603050405020304" pitchFamily="18" charset="0"/>
                </a:rPr>
                <a:t>goal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82DC958-A635-294E-8FEB-E5C12E6DA56F}"/>
                </a:ext>
              </a:extLst>
            </p:cNvPr>
            <p:cNvSpPr/>
            <p:nvPr/>
          </p:nvSpPr>
          <p:spPr>
            <a:xfrm>
              <a:off x="1444714" y="1100589"/>
              <a:ext cx="787121" cy="394732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FFD8F8-EC67-5749-BED1-2AA4910BE9F4}"/>
                </a:ext>
              </a:extLst>
            </p:cNvPr>
            <p:cNvSpPr txBox="1"/>
            <p:nvPr/>
          </p:nvSpPr>
          <p:spPr>
            <a:xfrm>
              <a:off x="2044700" y="1284423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baseline="-25000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0</a:t>
              </a:r>
              <a:endParaRPr lang="en-US" sz="2000" i="1" baseline="-25000" dirty="0">
                <a:solidFill>
                  <a:srgbClr val="074D77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D77E693C-E9A6-A24A-9D7D-D8D9C74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27864"/>
          </a:xfrm>
        </p:spPr>
        <p:txBody>
          <a:bodyPr/>
          <a:lstStyle/>
          <a:p>
            <a:r>
              <a:rPr lang="en-US" dirty="0"/>
              <a:t>Admissibility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97024A-B1E4-7048-9EE3-80421D0F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01" y="526973"/>
            <a:ext cx="6005741" cy="5837350"/>
          </a:xfrm>
        </p:spPr>
        <p:txBody>
          <a:bodyPr/>
          <a:lstStyle/>
          <a:p>
            <a:r>
              <a:rPr lang="en-US" dirty="0"/>
              <a:t>Notation:</a:t>
            </a:r>
          </a:p>
          <a:p>
            <a:pPr lvl="1"/>
            <a:r>
              <a:rPr lang="en-US" dirty="0" err="1"/>
              <a:t>ν</a:t>
            </a:r>
            <a:r>
              <a:rPr lang="en-US" dirty="0"/>
              <a:t> = (</a:t>
            </a:r>
            <a:r>
              <a:rPr lang="en-US" i="1" dirty="0"/>
              <a:t>π</a:t>
            </a:r>
            <a:r>
              <a:rPr lang="en-US" dirty="0"/>
              <a:t>,</a:t>
            </a:r>
            <a:r>
              <a:rPr lang="en-US" i="1" dirty="0"/>
              <a:t>s</a:t>
            </a:r>
            <a:r>
              <a:rPr lang="en-US" dirty="0"/>
              <a:t>), where </a:t>
            </a:r>
            <a:r>
              <a:rPr lang="en-US" i="1" dirty="0"/>
              <a:t>π</a:t>
            </a:r>
            <a:r>
              <a:rPr lang="en-US" dirty="0"/>
              <a:t> is the plan for going from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 to </a:t>
            </a:r>
            <a:r>
              <a:rPr lang="en-US" i="1" dirty="0"/>
              <a:t>s</a:t>
            </a:r>
          </a:p>
          <a:p>
            <a:pPr lvl="1"/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min{cost(</a:t>
            </a:r>
            <a:r>
              <a:rPr lang="en-US" i="1" dirty="0"/>
              <a:t>π′</a:t>
            </a:r>
            <a:r>
              <a:rPr lang="en-US" dirty="0"/>
              <a:t>) | </a:t>
            </a:r>
            <a:r>
              <a:rPr lang="el-GR" dirty="0"/>
              <a:t>γ</a:t>
            </a:r>
            <a:r>
              <a:rPr lang="en-US" dirty="0"/>
              <a:t>(</a:t>
            </a:r>
            <a:r>
              <a:rPr lang="en-US" i="1" dirty="0"/>
              <a:t>s,π′</a:t>
            </a:r>
            <a:r>
              <a:rPr lang="en-US" dirty="0"/>
              <a:t>) satisfies </a:t>
            </a:r>
            <a:r>
              <a:rPr lang="en-US" i="1" dirty="0"/>
              <a:t>g</a:t>
            </a:r>
            <a:r>
              <a:rPr lang="en-US" dirty="0"/>
              <a:t>} </a:t>
            </a:r>
          </a:p>
          <a:p>
            <a:pPr lvl="1"/>
            <a:r>
              <a:rPr lang="en-US" i="1" dirty="0"/>
              <a:t>f</a:t>
            </a:r>
            <a:r>
              <a:rPr lang="en-US" i="1" baseline="30000" dirty="0"/>
              <a:t> *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dirty="0"/>
              <a:t>)</a:t>
            </a:r>
            <a:r>
              <a:rPr lang="en-US" i="1" dirty="0"/>
              <a:t> </a:t>
            </a:r>
            <a:r>
              <a:rPr lang="en-US" dirty="0"/>
              <a:t>=</a:t>
            </a:r>
            <a:r>
              <a:rPr lang="en-US" i="1" dirty="0"/>
              <a:t> </a:t>
            </a:r>
            <a:r>
              <a:rPr lang="en-US" dirty="0"/>
              <a:t>cost(</a:t>
            </a:r>
            <a:r>
              <a:rPr lang="en-US" i="1" dirty="0"/>
              <a:t>π</a:t>
            </a:r>
            <a:r>
              <a:rPr lang="en-US" dirty="0"/>
              <a:t>) + </a:t>
            </a:r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</a:p>
          <a:p>
            <a:pPr lvl="1"/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dirty="0"/>
              <a:t>) = cost(</a:t>
            </a:r>
            <a:r>
              <a:rPr lang="en-US" i="1" dirty="0"/>
              <a:t>π</a:t>
            </a:r>
            <a:r>
              <a:rPr lang="en-US" dirty="0"/>
              <a:t>) +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Definition: </a:t>
            </a:r>
            <a:r>
              <a:rPr lang="en-US" i="1" dirty="0"/>
              <a:t>h </a:t>
            </a:r>
            <a:r>
              <a:rPr lang="en-US" dirty="0"/>
              <a:t>is </a:t>
            </a:r>
            <a:r>
              <a:rPr lang="en-US" i="1" dirty="0"/>
              <a:t>admissible</a:t>
            </a:r>
            <a:r>
              <a:rPr lang="en-US" dirty="0"/>
              <a:t> if </a:t>
            </a:r>
            <a:br>
              <a:rPr lang="en-US" dirty="0"/>
            </a:br>
            <a:r>
              <a:rPr lang="en-US" dirty="0"/>
              <a:t>for every </a:t>
            </a:r>
            <a:r>
              <a:rPr lang="en-US" i="1" dirty="0"/>
              <a:t>s</a:t>
            </a:r>
            <a:r>
              <a:rPr lang="en-US" dirty="0"/>
              <a:t>, 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≤ </a:t>
            </a:r>
            <a:r>
              <a:rPr lang="en-US" i="1" dirty="0"/>
              <a:t>h</a:t>
            </a:r>
            <a:r>
              <a:rPr lang="en-US" i="1" baseline="30000" dirty="0"/>
              <a:t>*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  <a:r>
              <a:rPr lang="en-US" i="1" dirty="0"/>
              <a:t> </a:t>
            </a:r>
          </a:p>
          <a:p>
            <a:endParaRPr lang="en-US" i="1" dirty="0"/>
          </a:p>
          <a:p>
            <a:r>
              <a:rPr lang="en-US" i="1" dirty="0"/>
              <a:t>Optimality: </a:t>
            </a:r>
          </a:p>
          <a:p>
            <a:pPr lvl="1"/>
            <a:r>
              <a:rPr lang="en-US" dirty="0"/>
              <a:t>in classical planning problems,</a:t>
            </a:r>
            <a:br>
              <a:rPr lang="en-US" dirty="0"/>
            </a:br>
            <a:r>
              <a:rPr lang="en-US" dirty="0"/>
              <a:t>if </a:t>
            </a:r>
            <a:r>
              <a:rPr lang="en-US" i="1" dirty="0"/>
              <a:t>h </a:t>
            </a:r>
            <a:r>
              <a:rPr lang="en-US" dirty="0"/>
              <a:t>is admissible then any </a:t>
            </a:r>
            <a:br>
              <a:rPr lang="en-US" dirty="0"/>
            </a:br>
            <a:r>
              <a:rPr lang="en-US" dirty="0"/>
              <a:t>solution returned by A* will be </a:t>
            </a:r>
            <a:br>
              <a:rPr lang="en-US" dirty="0"/>
            </a:br>
            <a:r>
              <a:rPr lang="en-US" dirty="0"/>
              <a:t>optimal (least cost)</a:t>
            </a:r>
            <a:endParaRPr lang="en-US" i="1" dirty="0"/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788942-FFBC-904A-96EB-0A2872A7B39A}"/>
              </a:ext>
            </a:extLst>
          </p:cNvPr>
          <p:cNvSpPr/>
          <p:nvPr/>
        </p:nvSpPr>
        <p:spPr>
          <a:xfrm>
            <a:off x="6144324" y="772700"/>
            <a:ext cx="4081346" cy="168056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Poll</a:t>
            </a:r>
            <a:r>
              <a:rPr lang="en-US" dirty="0">
                <a:solidFill>
                  <a:schemeClr val="tx1"/>
                </a:solidFill>
              </a:rPr>
              <a:t>: If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dirty="0">
                <a:solidFill>
                  <a:schemeClr val="tx1"/>
                </a:solidFill>
              </a:rPr>
              <a:t> is admissible, does it follow that for every expanded node 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≤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i="1" baseline="30000" dirty="0">
                <a:solidFill>
                  <a:schemeClr val="tx1"/>
                </a:solidFill>
              </a:rPr>
              <a:t>*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?</a:t>
            </a:r>
            <a:r>
              <a:rPr lang="en-US" baseline="-250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Poll</a:t>
            </a:r>
            <a:r>
              <a:rPr lang="en-US" dirty="0">
                <a:solidFill>
                  <a:schemeClr val="tx1"/>
                </a:solidFill>
              </a:rPr>
              <a:t>: If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dirty="0">
                <a:solidFill>
                  <a:schemeClr val="tx1"/>
                </a:solidFill>
              </a:rPr>
              <a:t> is admissible, does it follow that for every node 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≤ </a:t>
            </a:r>
            <a:r>
              <a:rPr lang="en-US" i="1" dirty="0">
                <a:solidFill>
                  <a:schemeClr val="tx1"/>
                </a:solidFill>
              </a:rPr>
              <a:t>f</a:t>
            </a:r>
            <a:r>
              <a:rPr lang="en-US" i="1" baseline="30000" dirty="0">
                <a:solidFill>
                  <a:schemeClr val="tx1"/>
                </a:solidFill>
              </a:rPr>
              <a:t>*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ν</a:t>
            </a:r>
            <a:r>
              <a:rPr lang="en-US" dirty="0">
                <a:solidFill>
                  <a:schemeClr val="tx1"/>
                </a:solidFill>
              </a:rPr>
              <a:t>) ?</a:t>
            </a:r>
            <a:r>
              <a:rPr lang="en-US" baseline="-250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A. Yes     B. No     C. Not sure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3EBD0-45B8-E84B-A443-1C52CF0A34AA}"/>
              </a:ext>
            </a:extLst>
          </p:cNvPr>
          <p:cNvSpPr/>
          <p:nvPr/>
        </p:nvSpPr>
        <p:spPr>
          <a:xfrm>
            <a:off x="10357148" y="0"/>
            <a:ext cx="1820050" cy="4770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straight-line dist. 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u="sng" dirty="0">
                <a:latin typeface="Calibri"/>
                <a:cs typeface="Calibri"/>
              </a:rPr>
              <a:t>from </a:t>
            </a:r>
            <a:r>
              <a:rPr lang="en-US" sz="1600" i="1" u="sng" dirty="0">
                <a:latin typeface="Times New Roman" panose="02020603050405020304" pitchFamily="18" charset="0"/>
                <a:cs typeface="Calibri"/>
              </a:rPr>
              <a:t>s </a:t>
            </a:r>
            <a:r>
              <a:rPr lang="en-US" sz="1600" u="sng" dirty="0">
                <a:latin typeface="Calibri"/>
                <a:cs typeface="Calibri"/>
              </a:rPr>
              <a:t>to Bucharest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Arad	366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Bucharest	    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Craiova	160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Dobreta</a:t>
            </a:r>
            <a:r>
              <a:rPr lang="en-US" sz="1600" dirty="0">
                <a:latin typeface="Calibri"/>
                <a:cs typeface="Calibri"/>
              </a:rPr>
              <a:t>	242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Fagaras</a:t>
            </a:r>
            <a:r>
              <a:rPr lang="en-US" sz="1600" dirty="0">
                <a:latin typeface="Calibri"/>
                <a:cs typeface="Calibri"/>
              </a:rPr>
              <a:t>	176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Iasi	226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Lugoj</a:t>
            </a:r>
            <a:r>
              <a:rPr lang="en-US" sz="1600" dirty="0">
                <a:latin typeface="Calibri"/>
                <a:cs typeface="Calibri"/>
              </a:rPr>
              <a:t>	244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Mehadia</a:t>
            </a:r>
            <a:r>
              <a:rPr lang="en-US" sz="1600" dirty="0">
                <a:latin typeface="Calibri"/>
                <a:cs typeface="Calibri"/>
              </a:rPr>
              <a:t>	241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Neamt</a:t>
            </a:r>
            <a:r>
              <a:rPr lang="en-US" sz="1600" dirty="0">
                <a:latin typeface="Calibri"/>
                <a:cs typeface="Calibri"/>
              </a:rPr>
              <a:t>	234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Oradea	380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Pitesti	100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Rimnicu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Vilcea</a:t>
            </a:r>
            <a:r>
              <a:rPr lang="en-US" sz="1600" dirty="0">
                <a:latin typeface="Calibri"/>
                <a:cs typeface="Calibri"/>
              </a:rPr>
              <a:t>	193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Sibiu	253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Timisoara	329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Urziceni</a:t>
            </a:r>
            <a:r>
              <a:rPr lang="en-US" sz="1600" dirty="0">
                <a:latin typeface="Calibri"/>
                <a:cs typeface="Calibri"/>
              </a:rPr>
              <a:t>	  80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Vaslui</a:t>
            </a:r>
            <a:r>
              <a:rPr lang="en-US" sz="1600" dirty="0">
                <a:latin typeface="Calibri"/>
                <a:cs typeface="Calibri"/>
              </a:rPr>
              <a:t>	199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Zerind</a:t>
            </a:r>
            <a:r>
              <a:rPr lang="en-US" sz="1600" dirty="0">
                <a:latin typeface="Calibri"/>
                <a:cs typeface="Calibri"/>
              </a:rPr>
              <a:t>	374</a:t>
            </a:r>
          </a:p>
        </p:txBody>
      </p:sp>
    </p:spTree>
    <p:extLst>
      <p:ext uri="{BB962C8B-B14F-4D97-AF65-F5344CB8AC3E}">
        <p14:creationId xmlns:p14="http://schemas.microsoft.com/office/powerpoint/2010/main" val="518215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654165-5B94-704A-9CA1-26B37DC1AE5F}"/>
              </a:ext>
            </a:extLst>
          </p:cNvPr>
          <p:cNvGrpSpPr/>
          <p:nvPr/>
        </p:nvGrpSpPr>
        <p:grpSpPr>
          <a:xfrm>
            <a:off x="3880277" y="2369783"/>
            <a:ext cx="6301699" cy="4267200"/>
            <a:chOff x="1444714" y="0"/>
            <a:chExt cx="6301699" cy="4267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EDB33-906F-9C46-B945-A4EDE82D5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2613" y="0"/>
              <a:ext cx="6273800" cy="426720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40B50C-7B6E-C342-AD7C-2832B3CC6A97}"/>
                </a:ext>
              </a:extLst>
            </p:cNvPr>
            <p:cNvSpPr/>
            <p:nvPr/>
          </p:nvSpPr>
          <p:spPr>
            <a:xfrm>
              <a:off x="5704115" y="3356150"/>
              <a:ext cx="964642" cy="643095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E7E8AE-B221-524D-9CB9-35531ACA8FCC}"/>
                </a:ext>
              </a:extLst>
            </p:cNvPr>
            <p:cNvSpPr txBox="1"/>
            <p:nvPr/>
          </p:nvSpPr>
          <p:spPr>
            <a:xfrm>
              <a:off x="6643358" y="3518430"/>
              <a:ext cx="6399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04874"/>
                  </a:solidFill>
                  <a:latin typeface="Times New Roman" panose="02020603050405020304" pitchFamily="18" charset="0"/>
                </a:rPr>
                <a:t>goal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82DC958-A635-294E-8FEB-E5C12E6DA56F}"/>
                </a:ext>
              </a:extLst>
            </p:cNvPr>
            <p:cNvSpPr/>
            <p:nvPr/>
          </p:nvSpPr>
          <p:spPr>
            <a:xfrm>
              <a:off x="1444714" y="1100589"/>
              <a:ext cx="787121" cy="394732"/>
            </a:xfrm>
            <a:prstGeom prst="ellipse">
              <a:avLst/>
            </a:prstGeom>
            <a:noFill/>
            <a:ln w="19050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FFD8F8-EC67-5749-BED1-2AA4910BE9F4}"/>
                </a:ext>
              </a:extLst>
            </p:cNvPr>
            <p:cNvSpPr txBox="1"/>
            <p:nvPr/>
          </p:nvSpPr>
          <p:spPr>
            <a:xfrm>
              <a:off x="2044700" y="1284423"/>
              <a:ext cx="3690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s</a:t>
              </a:r>
              <a:r>
                <a:rPr lang="en-US" sz="2000" baseline="-25000" dirty="0">
                  <a:solidFill>
                    <a:srgbClr val="074D77"/>
                  </a:solidFill>
                  <a:latin typeface="Times New Roman" panose="02020603050405020304" pitchFamily="18" charset="0"/>
                </a:rPr>
                <a:t>0</a:t>
              </a:r>
              <a:endParaRPr lang="en-US" sz="2000" i="1" baseline="-25000" dirty="0">
                <a:solidFill>
                  <a:srgbClr val="074D77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D77E693C-E9A6-A24A-9D7D-D8D9C74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27864"/>
          </a:xfrm>
        </p:spPr>
        <p:txBody>
          <a:bodyPr/>
          <a:lstStyle/>
          <a:p>
            <a:r>
              <a:rPr lang="en-US" dirty="0"/>
              <a:t>Dominance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97024A-B1E4-7048-9EE3-80421D0F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01" y="526973"/>
            <a:ext cx="5150717" cy="5837350"/>
          </a:xfrm>
        </p:spPr>
        <p:txBody>
          <a:bodyPr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Let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dirty="0"/>
              <a:t> be admissible heuristic functions</a:t>
            </a:r>
          </a:p>
          <a:p>
            <a:pPr lvl="1"/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i="1" dirty="0"/>
              <a:t>dominates</a:t>
            </a:r>
            <a:r>
              <a:rPr lang="en-US" dirty="0"/>
              <a:t>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 if ∀</a:t>
            </a:r>
            <a:r>
              <a:rPr lang="en-US" i="1" dirty="0"/>
              <a:t>s</a:t>
            </a:r>
            <a:r>
              <a:rPr lang="en-US" dirty="0"/>
              <a:t>,</a:t>
            </a:r>
            <a:br>
              <a:rPr lang="en-US" dirty="0"/>
            </a:b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≤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≤ </a:t>
            </a:r>
            <a:r>
              <a:rPr lang="en-US" i="1" dirty="0"/>
              <a:t>h</a:t>
            </a:r>
            <a:r>
              <a:rPr lang="en-US" baseline="30000" dirty="0"/>
              <a:t>∗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Suppose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dirty="0"/>
              <a:t> dominates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, and </a:t>
            </a:r>
            <a:br>
              <a:rPr lang="en-US" dirty="0"/>
            </a:br>
            <a:r>
              <a:rPr lang="en-US" dirty="0"/>
              <a:t>A* always resolves ties in favor </a:t>
            </a:r>
            <a:br>
              <a:rPr lang="en-US" dirty="0"/>
            </a:br>
            <a:r>
              <a:rPr lang="en-US" dirty="0"/>
              <a:t>of the same node. Then </a:t>
            </a:r>
            <a:br>
              <a:rPr lang="en-US" baseline="-25000" dirty="0"/>
            </a:br>
            <a:endParaRPr lang="en-US" baseline="-25000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A* with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i="1" dirty="0"/>
              <a:t> </a:t>
            </a:r>
            <a:r>
              <a:rPr lang="en-US" dirty="0"/>
              <a:t>will never expand </a:t>
            </a:r>
            <a:br>
              <a:rPr lang="en-US" dirty="0"/>
            </a:br>
            <a:r>
              <a:rPr lang="en-US" dirty="0"/>
              <a:t>more nodes than A* with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 </a:t>
            </a:r>
            <a:br>
              <a:rPr lang="en-US" baseline="-25000" dirty="0"/>
            </a:br>
            <a:endParaRPr lang="en-US" baseline="-25000" dirty="0"/>
          </a:p>
          <a:p>
            <a:pPr lvl="1" fontAlgn="auto">
              <a:spcAft>
                <a:spcPts val="0"/>
              </a:spcAft>
            </a:pPr>
            <a:r>
              <a:rPr lang="en-US" dirty="0"/>
              <a:t>In most cases, A* with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i="1" dirty="0"/>
              <a:t> </a:t>
            </a:r>
            <a:br>
              <a:rPr lang="en-US" i="1" dirty="0"/>
            </a:br>
            <a:r>
              <a:rPr lang="en-US" dirty="0"/>
              <a:t>will expand fewer nodes </a:t>
            </a:r>
            <a:br>
              <a:rPr lang="en-US" dirty="0"/>
            </a:br>
            <a:r>
              <a:rPr lang="en-US" dirty="0"/>
              <a:t>than A* with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 </a:t>
            </a:r>
            <a:endParaRPr lang="en-US" baseline="-25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C064D4-7058-7D43-8FC5-8F99C9EEC9FD}"/>
              </a:ext>
            </a:extLst>
          </p:cNvPr>
          <p:cNvSpPr/>
          <p:nvPr/>
        </p:nvSpPr>
        <p:spPr>
          <a:xfrm>
            <a:off x="10357148" y="0"/>
            <a:ext cx="1820050" cy="47705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straight-line dist. </a:t>
            </a:r>
            <a:br>
              <a:rPr lang="en-US" sz="1600" dirty="0">
                <a:latin typeface="Calibri"/>
                <a:cs typeface="Calibri"/>
              </a:rPr>
            </a:br>
            <a:r>
              <a:rPr lang="en-US" sz="1600" u="sng" dirty="0">
                <a:latin typeface="Calibri"/>
                <a:cs typeface="Calibri"/>
              </a:rPr>
              <a:t>from </a:t>
            </a:r>
            <a:r>
              <a:rPr lang="en-US" sz="1600" i="1" u="sng" dirty="0">
                <a:latin typeface="Times New Roman" panose="02020603050405020304" pitchFamily="18" charset="0"/>
                <a:cs typeface="Calibri"/>
              </a:rPr>
              <a:t>s </a:t>
            </a:r>
            <a:r>
              <a:rPr lang="en-US" sz="1600" u="sng" dirty="0">
                <a:latin typeface="Calibri"/>
                <a:cs typeface="Calibri"/>
              </a:rPr>
              <a:t>to Bucharest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Arad	366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Bucharest	    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Craiova	160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Dobreta</a:t>
            </a:r>
            <a:r>
              <a:rPr lang="en-US" sz="1600" dirty="0">
                <a:latin typeface="Calibri"/>
                <a:cs typeface="Calibri"/>
              </a:rPr>
              <a:t>	242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Fagaras</a:t>
            </a:r>
            <a:r>
              <a:rPr lang="en-US" sz="1600" dirty="0">
                <a:latin typeface="Calibri"/>
                <a:cs typeface="Calibri"/>
              </a:rPr>
              <a:t>	176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Iasi	226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Lugoj</a:t>
            </a:r>
            <a:r>
              <a:rPr lang="en-US" sz="1600" dirty="0">
                <a:latin typeface="Calibri"/>
                <a:cs typeface="Calibri"/>
              </a:rPr>
              <a:t>	244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Mehadia</a:t>
            </a:r>
            <a:r>
              <a:rPr lang="en-US" sz="1600" dirty="0">
                <a:latin typeface="Calibri"/>
                <a:cs typeface="Calibri"/>
              </a:rPr>
              <a:t>	241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Neamt</a:t>
            </a:r>
            <a:r>
              <a:rPr lang="en-US" sz="1600" dirty="0">
                <a:latin typeface="Calibri"/>
                <a:cs typeface="Calibri"/>
              </a:rPr>
              <a:t>	234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Oradea	380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Pitesti	100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Rimnicu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Vilcea</a:t>
            </a:r>
            <a:r>
              <a:rPr lang="en-US" sz="1600" dirty="0">
                <a:latin typeface="Calibri"/>
                <a:cs typeface="Calibri"/>
              </a:rPr>
              <a:t>	193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Sibiu	253</a:t>
            </a:r>
          </a:p>
          <a:p>
            <a:pPr>
              <a:tabLst>
                <a:tab pos="1309688" algn="l"/>
              </a:tabLst>
            </a:pPr>
            <a:r>
              <a:rPr lang="en-US" sz="1600" dirty="0">
                <a:latin typeface="Calibri"/>
                <a:cs typeface="Calibri"/>
              </a:rPr>
              <a:t>Timisoara	329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Urziceni</a:t>
            </a:r>
            <a:r>
              <a:rPr lang="en-US" sz="1600" dirty="0">
                <a:latin typeface="Calibri"/>
                <a:cs typeface="Calibri"/>
              </a:rPr>
              <a:t>	  80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Vaslui</a:t>
            </a:r>
            <a:r>
              <a:rPr lang="en-US" sz="1600" dirty="0">
                <a:latin typeface="Calibri"/>
                <a:cs typeface="Calibri"/>
              </a:rPr>
              <a:t>	199</a:t>
            </a:r>
          </a:p>
          <a:p>
            <a:pPr>
              <a:tabLst>
                <a:tab pos="1309688" algn="l"/>
              </a:tabLst>
            </a:pPr>
            <a:r>
              <a:rPr lang="en-US" sz="1600" dirty="0" err="1">
                <a:latin typeface="Calibri"/>
                <a:cs typeface="Calibri"/>
              </a:rPr>
              <a:t>Zerind</a:t>
            </a:r>
            <a:r>
              <a:rPr lang="en-US" sz="1600" dirty="0">
                <a:latin typeface="Calibri"/>
                <a:cs typeface="Calibri"/>
              </a:rPr>
              <a:t>	374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4C394C-7C9D-6344-8406-F6E1C5C442B1}"/>
              </a:ext>
            </a:extLst>
          </p:cNvPr>
          <p:cNvSpPr/>
          <p:nvPr/>
        </p:nvSpPr>
        <p:spPr>
          <a:xfrm>
            <a:off x="6429626" y="896280"/>
            <a:ext cx="3269546" cy="154212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Poll</a:t>
            </a:r>
            <a:r>
              <a:rPr lang="en-US" dirty="0">
                <a:solidFill>
                  <a:schemeClr val="tx1"/>
                </a:solidFill>
              </a:rPr>
              <a:t>: Let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) = 0  and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) = straight-line distance from </a:t>
            </a:r>
            <a:r>
              <a:rPr lang="en-US" i="1" dirty="0">
                <a:solidFill>
                  <a:schemeClr val="tx1"/>
                </a:solidFill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 to Bucharest. Does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2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dominate </a:t>
            </a:r>
            <a:r>
              <a:rPr lang="en-US" i="1" dirty="0">
                <a:solidFill>
                  <a:schemeClr val="tx1"/>
                </a:solidFill>
              </a:rPr>
              <a:t>h</a:t>
            </a:r>
            <a:r>
              <a:rPr lang="en-US" baseline="-25000" dirty="0">
                <a:solidFill>
                  <a:schemeClr val="tx1"/>
                </a:solidFill>
              </a:rPr>
              <a:t>1</a:t>
            </a:r>
            <a:r>
              <a:rPr lang="en-US" i="1" baseline="-250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?</a:t>
            </a:r>
            <a:br>
              <a:rPr lang="en-US" baseline="-25000" dirty="0">
                <a:solidFill>
                  <a:schemeClr val="tx1"/>
                </a:solidFill>
              </a:rPr>
            </a:br>
            <a:endParaRPr lang="en-US" baseline="-250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</a:rPr>
              <a:t>A. Yes     B. No     C. Not sure</a:t>
            </a:r>
          </a:p>
        </p:txBody>
      </p:sp>
    </p:spTree>
    <p:extLst>
      <p:ext uri="{BB962C8B-B14F-4D97-AF65-F5344CB8AC3E}">
        <p14:creationId xmlns:p14="http://schemas.microsoft.com/office/powerpoint/2010/main" val="2822708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1EDB33-906F-9C46-B945-A4EDE82D5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899622"/>
            <a:ext cx="6273800" cy="42672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8EFAEF-4850-5546-8E34-94B73E68C558}"/>
              </a:ext>
            </a:extLst>
          </p:cNvPr>
          <p:cNvCxnSpPr>
            <a:cxnSpLocks/>
          </p:cNvCxnSpPr>
          <p:nvPr/>
        </p:nvCxnSpPr>
        <p:spPr>
          <a:xfrm>
            <a:off x="6277419" y="2226341"/>
            <a:ext cx="4032504" cy="2148840"/>
          </a:xfrm>
          <a:prstGeom prst="straightConnector1">
            <a:avLst/>
          </a:prstGeom>
          <a:ln w="22225">
            <a:solidFill>
              <a:srgbClr val="C00000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B40B50C-7B6E-C342-AD7C-2832B3CC6A97}"/>
              </a:ext>
            </a:extLst>
          </p:cNvPr>
          <p:cNvSpPr/>
          <p:nvPr/>
        </p:nvSpPr>
        <p:spPr>
          <a:xfrm>
            <a:off x="10305168" y="4321112"/>
            <a:ext cx="146304" cy="14630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7E8AE-B221-524D-9CB9-35531ACA8FCC}"/>
              </a:ext>
            </a:extLst>
          </p:cNvPr>
          <p:cNvSpPr txBox="1"/>
          <p:nvPr/>
        </p:nvSpPr>
        <p:spPr>
          <a:xfrm>
            <a:off x="10885745" y="4418052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4874"/>
                </a:solidFill>
                <a:latin typeface="Times New Roman" panose="02020603050405020304" pitchFamily="18" charset="0"/>
              </a:rPr>
              <a:t>goal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FD8F8-EC67-5749-BED1-2AA4910BE9F4}"/>
              </a:ext>
            </a:extLst>
          </p:cNvPr>
          <p:cNvSpPr txBox="1"/>
          <p:nvPr/>
        </p:nvSpPr>
        <p:spPr>
          <a:xfrm>
            <a:off x="5594835" y="2210169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74D77"/>
                </a:solidFill>
                <a:latin typeface="Times New Roman" panose="02020603050405020304" pitchFamily="18" charset="0"/>
              </a:rPr>
              <a:t>s</a:t>
            </a:r>
            <a:r>
              <a:rPr lang="en-US" sz="2000" baseline="-25000" dirty="0">
                <a:solidFill>
                  <a:srgbClr val="074D77"/>
                </a:solidFill>
                <a:latin typeface="Times New Roman" panose="02020603050405020304" pitchFamily="18" charset="0"/>
              </a:rPr>
              <a:t>0</a:t>
            </a:r>
            <a:endParaRPr lang="en-US" sz="2000" i="1" baseline="-25000" dirty="0">
              <a:solidFill>
                <a:srgbClr val="074D77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77E693C-E9A6-A24A-9D7D-D8D9C74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101601"/>
            <a:ext cx="11785600" cy="627864"/>
          </a:xfrm>
        </p:spPr>
        <p:txBody>
          <a:bodyPr/>
          <a:lstStyle/>
          <a:p>
            <a:r>
              <a:rPr lang="en-US" dirty="0"/>
              <a:t>Digression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A97024A-B1E4-7048-9EE3-80421D0FE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02" y="1079863"/>
            <a:ext cx="5137664" cy="5284460"/>
          </a:xfrm>
        </p:spPr>
        <p:txBody>
          <a:bodyPr/>
          <a:lstStyle/>
          <a:p>
            <a:r>
              <a:rPr lang="en-US" dirty="0"/>
              <a:t>Straight-line distance to Bucharest is a </a:t>
            </a:r>
            <a:r>
              <a:rPr lang="en-US" i="1" dirty="0"/>
              <a:t>domain-specific</a:t>
            </a:r>
            <a:r>
              <a:rPr lang="en-US" dirty="0"/>
              <a:t> heuristic function</a:t>
            </a:r>
          </a:p>
          <a:p>
            <a:pPr lvl="1"/>
            <a:r>
              <a:rPr lang="en-US" dirty="0"/>
              <a:t>OK for planning a path to Bucharest</a:t>
            </a:r>
          </a:p>
          <a:p>
            <a:pPr lvl="1"/>
            <a:r>
              <a:rPr lang="en-US" dirty="0"/>
              <a:t>Not for other planning problems</a:t>
            </a:r>
          </a:p>
          <a:p>
            <a:pPr lvl="1"/>
            <a:endParaRPr lang="en-US" dirty="0"/>
          </a:p>
          <a:p>
            <a:r>
              <a:rPr lang="en-US" i="1" dirty="0"/>
              <a:t>Domain-independent</a:t>
            </a:r>
            <a:r>
              <a:rPr lang="en-US" dirty="0"/>
              <a:t> heuristic function:</a:t>
            </a:r>
          </a:p>
          <a:p>
            <a:pPr lvl="1"/>
            <a:r>
              <a:rPr lang="en-US" dirty="0"/>
              <a:t>A heuristic function that can be used in any classical planning domain</a:t>
            </a:r>
          </a:p>
          <a:p>
            <a:pPr lvl="1"/>
            <a:r>
              <a:rPr lang="en-US" dirty="0"/>
              <a:t>Many such heuristics (see Section 2.3)</a:t>
            </a:r>
          </a:p>
          <a:p>
            <a:pPr lvl="1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C1E28E6-0B72-EF4C-B314-81D30379CB67}"/>
              </a:ext>
            </a:extLst>
          </p:cNvPr>
          <p:cNvSpPr/>
          <p:nvPr/>
        </p:nvSpPr>
        <p:spPr>
          <a:xfrm>
            <a:off x="6181701" y="2124948"/>
            <a:ext cx="146304" cy="146304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69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A*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1"/>
            <a:ext cx="5384800" cy="552132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classical planning problems:</a:t>
            </a:r>
          </a:p>
          <a:p>
            <a:r>
              <a:rPr lang="en-US" i="1" dirty="0"/>
              <a:t>Termination: </a:t>
            </a:r>
            <a:r>
              <a:rPr lang="en-US" dirty="0"/>
              <a:t>A* will always terminate</a:t>
            </a:r>
          </a:p>
          <a:p>
            <a:r>
              <a:rPr lang="en-US" i="1" dirty="0"/>
              <a:t>Completeness: </a:t>
            </a:r>
            <a:r>
              <a:rPr lang="en-US" dirty="0"/>
              <a:t>if the problem is solvable, A* will return a solution</a:t>
            </a:r>
          </a:p>
          <a:p>
            <a:r>
              <a:rPr lang="en-US" i="1" dirty="0"/>
              <a:t>Optimality: </a:t>
            </a:r>
            <a:r>
              <a:rPr lang="en-US" dirty="0"/>
              <a:t>if </a:t>
            </a:r>
            <a:r>
              <a:rPr lang="en-US" i="1" dirty="0"/>
              <a:t>h </a:t>
            </a:r>
            <a:r>
              <a:rPr lang="en-US" dirty="0"/>
              <a:t>is admissible then the solution will be optimal (least cost)</a:t>
            </a:r>
            <a:endParaRPr lang="en-US" baseline="-25000" dirty="0"/>
          </a:p>
          <a:p>
            <a:r>
              <a:rPr lang="en-US" i="1" dirty="0"/>
              <a:t>Dominance:</a:t>
            </a:r>
            <a:r>
              <a:rPr lang="en-US" dirty="0"/>
              <a:t> If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dirty="0"/>
              <a:t> dominates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 then (assuming A* always resolves ties in favor of the same node)</a:t>
            </a:r>
          </a:p>
          <a:p>
            <a:pPr lvl="1"/>
            <a:r>
              <a:rPr lang="en-US" dirty="0"/>
              <a:t>A* with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i="1" dirty="0"/>
              <a:t> </a:t>
            </a:r>
            <a:r>
              <a:rPr lang="en-US" dirty="0"/>
              <a:t>will never expand more nodes than A* with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 most cases, A* with </a:t>
            </a:r>
            <a:r>
              <a:rPr lang="en-US" i="1" dirty="0"/>
              <a:t>h</a:t>
            </a:r>
            <a:r>
              <a:rPr lang="en-US" baseline="-25000" dirty="0"/>
              <a:t>2</a:t>
            </a:r>
            <a:r>
              <a:rPr lang="en-US" i="1" dirty="0"/>
              <a:t> </a:t>
            </a:r>
            <a:r>
              <a:rPr lang="en-US" dirty="0"/>
              <a:t>will expand fewer nodes than A* with </a:t>
            </a:r>
            <a:r>
              <a:rPr lang="en-US" i="1" dirty="0"/>
              <a:t>h</a:t>
            </a:r>
            <a:r>
              <a:rPr lang="en-US" baseline="-25000" dirty="0"/>
              <a:t>1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7882B-21CC-AA40-9571-60B1523B80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A* needs to store every node it visits</a:t>
            </a:r>
          </a:p>
          <a:p>
            <a:pPr lvl="1"/>
            <a:r>
              <a:rPr lang="en-US" dirty="0"/>
              <a:t>Running time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 err="1"/>
              <a:t>b</a:t>
            </a:r>
            <a:r>
              <a:rPr lang="en-US" dirty="0" err="1"/>
              <a:t>|</a:t>
            </a:r>
            <a:r>
              <a:rPr lang="en-US" i="1" dirty="0" err="1"/>
              <a:t>S</a:t>
            </a:r>
            <a:r>
              <a:rPr lang="en-US" dirty="0"/>
              <a:t>|) and memory </a:t>
            </a:r>
            <a:r>
              <a:rPr lang="en-US" i="1" dirty="0"/>
              <a:t>O</a:t>
            </a:r>
            <a:r>
              <a:rPr lang="en-US" dirty="0"/>
              <a:t>(|</a:t>
            </a:r>
            <a:r>
              <a:rPr lang="en-US" i="1" dirty="0"/>
              <a:t>S</a:t>
            </a:r>
            <a:r>
              <a:rPr lang="en-US" dirty="0"/>
              <a:t>|) in worst case</a:t>
            </a:r>
          </a:p>
          <a:p>
            <a:pPr lvl="1"/>
            <a:r>
              <a:rPr lang="en-US" dirty="0"/>
              <a:t>With good heuristic function, usually much smaller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The book discusses additional properties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0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Domain-Specific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35117"/>
            <a:ext cx="8336604" cy="5300609"/>
          </a:xfrm>
        </p:spPr>
        <p:txBody>
          <a:bodyPr/>
          <a:lstStyle/>
          <a:p>
            <a:r>
              <a:rPr lang="en-US" dirty="0"/>
              <a:t>Tailor-made for a specific environment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State: arbitrary data structure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Action: </a:t>
            </a:r>
            <a:r>
              <a:rPr lang="it-IT" dirty="0"/>
              <a:t>(head, </a:t>
            </a:r>
            <a:r>
              <a:rPr lang="it-IT" dirty="0" err="1"/>
              <a:t>preconditions</a:t>
            </a:r>
            <a:r>
              <a:rPr lang="it-IT" dirty="0"/>
              <a:t>, </a:t>
            </a:r>
            <a:r>
              <a:rPr lang="it-IT" dirty="0" err="1"/>
              <a:t>effects</a:t>
            </a:r>
            <a:r>
              <a:rPr lang="it-IT" dirty="0"/>
              <a:t>, </a:t>
            </a:r>
            <a:r>
              <a:rPr lang="it-IT" dirty="0" err="1"/>
              <a:t>cost</a:t>
            </a:r>
            <a:r>
              <a:rPr lang="it-IT" dirty="0"/>
              <a:t>)</a:t>
            </a:r>
          </a:p>
          <a:p>
            <a:pPr lvl="1"/>
            <a:r>
              <a:rPr lang="en-US" i="1" dirty="0"/>
              <a:t>head</a:t>
            </a:r>
            <a:r>
              <a:rPr lang="en-US" dirty="0"/>
              <a:t>: name and parameter list</a:t>
            </a:r>
          </a:p>
          <a:p>
            <a:pPr lvl="2"/>
            <a:r>
              <a:rPr lang="en-US" dirty="0"/>
              <a:t>Get actions by instantiating the parameters</a:t>
            </a:r>
          </a:p>
          <a:p>
            <a:pPr lvl="1"/>
            <a:r>
              <a:rPr lang="en-US" i="1" dirty="0"/>
              <a:t>preconditions</a:t>
            </a:r>
            <a:r>
              <a:rPr lang="en-US" dirty="0"/>
              <a:t>:</a:t>
            </a:r>
            <a:endParaRPr lang="en-US" i="1" dirty="0"/>
          </a:p>
          <a:p>
            <a:pPr lvl="2"/>
            <a:r>
              <a:rPr lang="en-US" dirty="0"/>
              <a:t>Computational tests to predict whether an action can be performed</a:t>
            </a:r>
            <a:endParaRPr lang="en-US" i="1" dirty="0"/>
          </a:p>
          <a:p>
            <a:pPr lvl="2"/>
            <a:r>
              <a:rPr lang="en-US" dirty="0"/>
              <a:t>Should be necessary/sufficient for the action to run without error</a:t>
            </a:r>
          </a:p>
          <a:p>
            <a:pPr lvl="1"/>
            <a:r>
              <a:rPr lang="en-US" i="1" dirty="0"/>
              <a:t>effects</a:t>
            </a:r>
            <a:r>
              <a:rPr lang="en-US" dirty="0"/>
              <a:t>:</a:t>
            </a:r>
            <a:endParaRPr lang="en-US" i="1" dirty="0"/>
          </a:p>
          <a:p>
            <a:pPr lvl="2"/>
            <a:r>
              <a:rPr lang="en-US" dirty="0"/>
              <a:t>Procedures that modify the current state</a:t>
            </a:r>
          </a:p>
          <a:p>
            <a:pPr lvl="1"/>
            <a:r>
              <a:rPr lang="en-US" i="1" dirty="0"/>
              <a:t>cost</a:t>
            </a:r>
            <a:r>
              <a:rPr lang="en-US" dirty="0"/>
              <a:t>: procedure that returns a number</a:t>
            </a:r>
          </a:p>
          <a:p>
            <a:pPr lvl="2"/>
            <a:r>
              <a:rPr lang="en-US" dirty="0"/>
              <a:t>Can be omitted, default is cost ≡ 1</a:t>
            </a:r>
          </a:p>
        </p:txBody>
      </p:sp>
    </p:spTree>
    <p:extLst>
      <p:ext uri="{BB962C8B-B14F-4D97-AF65-F5344CB8AC3E}">
        <p14:creationId xmlns:p14="http://schemas.microsoft.com/office/powerpoint/2010/main" val="1938403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1"/>
            <a:ext cx="8839200" cy="662329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83848"/>
            <a:ext cx="8364876" cy="5671796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i="1" dirty="0"/>
              <a:t>h</a:t>
            </a:r>
            <a:r>
              <a:rPr lang="en-US" dirty="0"/>
              <a:t> is admissible, A* will return optimal solutions</a:t>
            </a:r>
          </a:p>
          <a:p>
            <a:pPr lvl="1"/>
            <a:r>
              <a:rPr lang="en-US" dirty="0"/>
              <a:t>But running time and memory requirement grow exponentially in </a:t>
            </a:r>
            <a:r>
              <a:rPr lang="en-US" i="1" dirty="0"/>
              <a:t>b</a:t>
            </a:r>
            <a:r>
              <a:rPr lang="en-US" dirty="0"/>
              <a:t> and </a:t>
            </a:r>
            <a:r>
              <a:rPr lang="en-US" i="1" dirty="0"/>
              <a:t>d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GBFS returns the first solution it finds</a:t>
            </a:r>
          </a:p>
          <a:p>
            <a:pPr lvl="1"/>
            <a:r>
              <a:rPr lang="en-US" dirty="0"/>
              <a:t>There are cases where GBFS takes more time and memory than A*</a:t>
            </a:r>
          </a:p>
          <a:p>
            <a:pPr lvl="2"/>
            <a:r>
              <a:rPr lang="en-US" dirty="0"/>
              <a:t>But with a good heuristic function, such cases are rare</a:t>
            </a:r>
          </a:p>
          <a:p>
            <a:pPr lvl="1"/>
            <a:r>
              <a:rPr lang="en-US" dirty="0"/>
              <a:t>On classical planning problems with a good heuristic function</a:t>
            </a:r>
          </a:p>
          <a:p>
            <a:pPr lvl="2"/>
            <a:r>
              <a:rPr lang="en-US" dirty="0"/>
              <a:t>GBFS usually near-optimal solutions</a:t>
            </a:r>
          </a:p>
          <a:p>
            <a:pPr lvl="2"/>
            <a:r>
              <a:rPr lang="en-US" dirty="0"/>
              <a:t>GBFS does very little backtracking</a:t>
            </a:r>
          </a:p>
          <a:p>
            <a:pPr lvl="2"/>
            <a:r>
              <a:rPr lang="en-US" dirty="0"/>
              <a:t>Running time and memory requirement usually much less than A*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GBFS is used by most classical planners nowadays</a:t>
            </a:r>
          </a:p>
        </p:txBody>
      </p:sp>
    </p:spTree>
    <p:extLst>
      <p:ext uri="{BB962C8B-B14F-4D97-AF65-F5344CB8AC3E}">
        <p14:creationId xmlns:p14="http://schemas.microsoft.com/office/powerpoint/2010/main" val="41552081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600"/>
            <a:ext cx="8839200" cy="611402"/>
          </a:xfrm>
        </p:spPr>
        <p:txBody>
          <a:bodyPr>
            <a:normAutofit/>
          </a:bodyPr>
          <a:lstStyle/>
          <a:p>
            <a:r>
              <a:rPr lang="en-US" dirty="0"/>
              <a:t>Depth-First Branch and Bound (DFBB)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028879" y="2219091"/>
            <a:ext cx="4036742" cy="439274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Can express as modified version of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Helvetica"/>
                <a:cs typeface="Times New Roman"/>
              </a:rPr>
              <a:t>Deterministic-Search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Node (step </a:t>
            </a:r>
            <a:r>
              <a:rPr lang="en-US" sz="1800" i="1" dirty="0" err="1">
                <a:solidFill>
                  <a:srgbClr val="000000"/>
                </a:solidFill>
                <a:ea typeface="Helvetica"/>
                <a:cs typeface="Times New Roman"/>
              </a:rPr>
              <a:t>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selection like DFS: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Select </a:t>
            </a:r>
            <a:r>
              <a:rPr lang="en-US" sz="1800" dirty="0" err="1">
                <a:solidFill>
                  <a:srgbClr val="000000"/>
                </a:solidFill>
                <a:ea typeface="Helvetica"/>
                <a:cs typeface="Times New Roman"/>
              </a:rPr>
              <a:t>ν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= 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π,s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∈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Children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that has largest length(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π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Tie-breaking: smallest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h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s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Pruning (step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ii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Like DFS, do cycle-checking and </a:t>
            </a:r>
            <a:r>
              <a:rPr lang="en-US" sz="1800" dirty="0"/>
              <a:t>prune what recursive depth-first search would discard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Additional pruning during node expansion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If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f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(</a:t>
            </a:r>
            <a:r>
              <a:rPr lang="en-US" sz="1800" dirty="0" err="1">
                <a:solidFill>
                  <a:srgbClr val="000000"/>
                </a:solidFill>
                <a:ea typeface="Helvetica"/>
                <a:cs typeface="Times New Roman"/>
              </a:rPr>
              <a:t>ν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) ≥ </a:t>
            </a:r>
            <a:r>
              <a:rPr lang="en-US" sz="1800" i="1" dirty="0">
                <a:solidFill>
                  <a:srgbClr val="000000"/>
                </a:solidFill>
                <a:ea typeface="Helvetica"/>
                <a:cs typeface="Times New Roman"/>
              </a:rPr>
              <a:t>c</a:t>
            </a:r>
            <a:r>
              <a:rPr lang="en-US" sz="1800" baseline="30000" dirty="0">
                <a:solidFill>
                  <a:srgbClr val="000000"/>
                </a:solidFill>
                <a:ea typeface="Helvetica"/>
                <a:cs typeface="Times New Roman"/>
              </a:rPr>
              <a:t>∗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then discard </a:t>
            </a:r>
            <a:r>
              <a:rPr lang="en-US" sz="1800" dirty="0" err="1">
                <a:solidFill>
                  <a:srgbClr val="000000"/>
                </a:solidFill>
                <a:ea typeface="Helvetica"/>
                <a:cs typeface="Times New Roman"/>
              </a:rPr>
              <a:t>ν</a:t>
            </a:r>
            <a:endParaRPr lang="en-US" sz="1800" baseline="-2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279E9C-9EF8-8844-8940-02CBD6A0CE68}"/>
              </a:ext>
            </a:extLst>
          </p:cNvPr>
          <p:cNvSpPr/>
          <p:nvPr/>
        </p:nvSpPr>
        <p:spPr>
          <a:xfrm>
            <a:off x="8095786" y="789401"/>
            <a:ext cx="3813717" cy="126242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Poll: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 Have you seen DFBB before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</a:rPr>
              <a:t>A. yes       B. no</a:t>
            </a:r>
          </a:p>
          <a:p>
            <a:r>
              <a:rPr lang="en-US" dirty="0">
                <a:solidFill>
                  <a:schemeClr val="tx1"/>
                </a:solidFill>
              </a:rPr>
              <a:t>C. yes, but don’t remember it very well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C4F17-37F3-8E49-B9FE-651C7B72BB5A}"/>
              </a:ext>
            </a:extLst>
          </p:cNvPr>
          <p:cNvSpPr txBox="1">
            <a:spLocks/>
          </p:cNvSpPr>
          <p:nvPr/>
        </p:nvSpPr>
        <p:spPr bwMode="auto">
          <a:xfrm>
            <a:off x="165858" y="890299"/>
            <a:ext cx="3391382" cy="4921860"/>
          </a:xfrm>
          <a:prstGeom prst="rect">
            <a:avLst/>
          </a:prstGeom>
          <a:solidFill>
            <a:srgbClr val="FBFFBB"/>
          </a:solidFill>
          <a:ln w="12700">
            <a:noFill/>
            <a:miter lim="800000"/>
            <a:headEnd/>
            <a:tailEnd/>
          </a:ln>
        </p:spPr>
        <p:txBody>
          <a:bodyPr vert="horz" wrap="squar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18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18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kern="0" dirty="0"/>
              <a:t>Basic idea:</a:t>
            </a:r>
          </a:p>
          <a:p>
            <a:pPr lvl="1"/>
            <a:r>
              <a:rPr lang="en-US" sz="1800" kern="0" dirty="0"/>
              <a:t>depth-first search</a:t>
            </a:r>
            <a:endParaRPr lang="en-US" sz="1800" i="1" kern="0" dirty="0"/>
          </a:p>
          <a:p>
            <a:pPr lvl="1"/>
            <a:r>
              <a:rPr lang="en-US" sz="1800" kern="0" dirty="0"/>
              <a:t>π</a:t>
            </a:r>
            <a:r>
              <a:rPr lang="en-US" sz="1800" i="1" kern="0" baseline="30000" dirty="0"/>
              <a:t>*</a:t>
            </a:r>
            <a:r>
              <a:rPr lang="en-US" sz="1800" kern="0" dirty="0"/>
              <a:t> = best solution so far</a:t>
            </a:r>
          </a:p>
          <a:p>
            <a:pPr lvl="1"/>
            <a:r>
              <a:rPr lang="en-US" sz="1800" i="1" kern="0" dirty="0"/>
              <a:t>c</a:t>
            </a:r>
            <a:r>
              <a:rPr lang="en-US" sz="1800" kern="0" baseline="30000" dirty="0"/>
              <a:t>*</a:t>
            </a:r>
            <a:r>
              <a:rPr lang="en-US" sz="1800" kern="0" dirty="0"/>
              <a:t> = cost(</a:t>
            </a:r>
            <a:r>
              <a:rPr lang="en-US" sz="1800" i="1" kern="0" dirty="0"/>
              <a:t>π</a:t>
            </a:r>
            <a:r>
              <a:rPr lang="en-US" sz="1800" kern="0" baseline="30000" dirty="0"/>
              <a:t>*</a:t>
            </a:r>
            <a:r>
              <a:rPr lang="en-US" sz="1800" kern="0" dirty="0"/>
              <a:t>)</a:t>
            </a:r>
          </a:p>
          <a:p>
            <a:pPr lvl="1"/>
            <a:r>
              <a:rPr lang="en-US" sz="1800" kern="0" dirty="0"/>
              <a:t>prune </a:t>
            </a:r>
            <a:r>
              <a:rPr lang="en-US" sz="1800" kern="0" dirty="0" err="1"/>
              <a:t>ν</a:t>
            </a:r>
            <a:r>
              <a:rPr lang="en-US" sz="1800" kern="0" dirty="0"/>
              <a:t> if </a:t>
            </a:r>
            <a:r>
              <a:rPr lang="en-US" sz="1800" i="1" kern="0" dirty="0"/>
              <a:t>f</a:t>
            </a:r>
            <a:r>
              <a:rPr lang="en-US" sz="1800" kern="0" dirty="0"/>
              <a:t>(</a:t>
            </a:r>
            <a:r>
              <a:rPr lang="en-US" sz="1800" kern="0" dirty="0" err="1"/>
              <a:t>ν</a:t>
            </a:r>
            <a:r>
              <a:rPr lang="en-US" sz="1800" kern="0" dirty="0"/>
              <a:t>) ≥ </a:t>
            </a:r>
            <a:r>
              <a:rPr lang="en-US" sz="1800" i="1" kern="0" dirty="0"/>
              <a:t>c</a:t>
            </a:r>
            <a:r>
              <a:rPr lang="en-US" sz="1800" i="1" kern="0" baseline="30000" dirty="0"/>
              <a:t>*</a:t>
            </a:r>
          </a:p>
          <a:p>
            <a:pPr lvl="1"/>
            <a:r>
              <a:rPr lang="en-US" sz="1800" kern="0" dirty="0"/>
              <a:t>when frontier is empty, </a:t>
            </a:r>
            <a:br>
              <a:rPr lang="en-US" sz="1800" kern="0" dirty="0"/>
            </a:br>
            <a:r>
              <a:rPr lang="en-US" sz="1800" kern="0" dirty="0"/>
              <a:t>return </a:t>
            </a:r>
            <a:r>
              <a:rPr lang="en-US" sz="1800" i="1" kern="0" dirty="0"/>
              <a:t>π</a:t>
            </a:r>
            <a:r>
              <a:rPr lang="en-US" sz="1800" kern="0" baseline="30000" dirty="0"/>
              <a:t>*</a:t>
            </a:r>
          </a:p>
          <a:p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Properties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Termination, completeness, optimality same as A*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Usually less memory, more time than A*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Worst-case is like DFS: </a:t>
            </a:r>
            <a:b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</a:b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bl</a:t>
            </a:r>
            <a:r>
              <a:rPr lang="en-US" sz="1800" dirty="0"/>
              <a:t>) memory, </a:t>
            </a:r>
            <a:r>
              <a:rPr lang="en-US" sz="1800" i="1" dirty="0"/>
              <a:t>O</a:t>
            </a:r>
            <a:r>
              <a:rPr lang="en-US" sz="1800" dirty="0"/>
              <a:t>(</a:t>
            </a:r>
            <a:r>
              <a:rPr lang="en-US" sz="1800" i="1" dirty="0"/>
              <a:t>b</a:t>
            </a:r>
            <a:r>
              <a:rPr lang="en-US" sz="1800" i="1" baseline="30000" dirty="0"/>
              <a:t>l</a:t>
            </a:r>
            <a:r>
              <a:rPr lang="en-US" sz="1800" dirty="0"/>
              <a:t>) time</a:t>
            </a:r>
          </a:p>
          <a:p>
            <a:endParaRPr lang="en-US" sz="1800" kern="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1404" y="858035"/>
            <a:ext cx="4876802" cy="5784221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>
                <a:latin typeface="Calibri"/>
              </a:rPr>
              <a:t>Deterministic-Search</a:t>
            </a:r>
            <a:r>
              <a:rPr lang="en-US" sz="1800" dirty="0"/>
              <a:t>(</a:t>
            </a:r>
            <a:r>
              <a:rPr lang="en-US" sz="1800" dirty="0" err="1"/>
              <a:t>Σ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 </a:t>
            </a:r>
            <a:r>
              <a:rPr lang="en-US" sz="1800" i="1" dirty="0"/>
              <a:t>g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i="1" dirty="0"/>
              <a:t>	Frontier</a:t>
            </a:r>
            <a:r>
              <a:rPr lang="en-US" sz="1800" dirty="0"/>
              <a:t> ← {(⟨⟩,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)}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i="1" dirty="0"/>
              <a:t>	Expanded </a:t>
            </a:r>
            <a:r>
              <a:rPr lang="en-US" sz="1800" dirty="0"/>
              <a:t>← ∅</a:t>
            </a:r>
            <a:endParaRPr lang="en-US" sz="1800" dirty="0">
              <a:solidFill>
                <a:srgbClr val="B03B3C"/>
              </a:solidFill>
              <a:ea typeface="Helvetica"/>
              <a:cs typeface="Times New Roman"/>
            </a:endParaRP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i="1" dirty="0">
                <a:solidFill>
                  <a:srgbClr val="B03B3C"/>
                </a:solidFill>
                <a:ea typeface="Helvetica"/>
                <a:cs typeface="Times New Roman"/>
              </a:rPr>
              <a:t>	c</a:t>
            </a:r>
            <a:r>
              <a:rPr lang="en-US" sz="1800" baseline="30000" dirty="0">
                <a:solidFill>
                  <a:srgbClr val="B03B3C"/>
                </a:solidFill>
                <a:ea typeface="Helvetica"/>
                <a:cs typeface="Times New Roman"/>
              </a:rPr>
              <a:t>*</a:t>
            </a:r>
            <a:r>
              <a:rPr lang="en-US" sz="1800" dirty="0">
                <a:solidFill>
                  <a:srgbClr val="B03B3C"/>
                </a:solidFill>
                <a:cs typeface="Times New Roman"/>
              </a:rPr>
              <a:t>← ∞;  π</a:t>
            </a:r>
            <a:r>
              <a:rPr lang="en-US" sz="1800" baseline="30000" dirty="0">
                <a:solidFill>
                  <a:srgbClr val="B03B3C"/>
                </a:solidFill>
                <a:ea typeface="Helvetica"/>
                <a:cs typeface="Times New Roman"/>
              </a:rPr>
              <a:t>*</a:t>
            </a:r>
            <a:r>
              <a:rPr lang="en-US" sz="1800" dirty="0">
                <a:solidFill>
                  <a:srgbClr val="B03B3C"/>
                </a:solidFill>
                <a:cs typeface="Times New Roman"/>
              </a:rPr>
              <a:t>← </a:t>
            </a:r>
            <a:r>
              <a:rPr lang="en-US" sz="1800" dirty="0">
                <a:solidFill>
                  <a:srgbClr val="B03B3C"/>
                </a:solidFill>
                <a:latin typeface="Calibri"/>
                <a:cs typeface="Calibri"/>
              </a:rPr>
              <a:t>failure</a:t>
            </a:r>
            <a:endParaRPr lang="en-US" sz="1800" dirty="0">
              <a:solidFill>
                <a:srgbClr val="B03B3C"/>
              </a:solidFill>
            </a:endParaRP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>
                <a:solidFill>
                  <a:srgbClr val="B03B3C"/>
                </a:solidFill>
              </a:rPr>
              <a:t>	</a:t>
            </a:r>
            <a:r>
              <a:rPr lang="en-US" sz="1800" dirty="0"/>
              <a:t>while </a:t>
            </a:r>
            <a:r>
              <a:rPr lang="en-US" sz="1800" i="1" dirty="0"/>
              <a:t>Frontier </a:t>
            </a:r>
            <a:r>
              <a:rPr lang="en-US" sz="1800" dirty="0"/>
              <a:t>≠ ∅ do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/>
              <a:t>		select a node </a:t>
            </a:r>
            <a:r>
              <a:rPr lang="en-US" sz="1800" dirty="0" err="1"/>
              <a:t>ν</a:t>
            </a:r>
            <a:r>
              <a:rPr lang="en-US" sz="1800" dirty="0"/>
              <a:t> = (π, </a:t>
            </a:r>
            <a:r>
              <a:rPr lang="en-US" sz="1800" i="1" dirty="0"/>
              <a:t>s</a:t>
            </a:r>
            <a:r>
              <a:rPr lang="en-US" sz="1800" dirty="0"/>
              <a:t>) ∈ </a:t>
            </a:r>
            <a:r>
              <a:rPr lang="en-US" sz="1800" i="1" dirty="0"/>
              <a:t>Frontier	</a:t>
            </a:r>
            <a:r>
              <a:rPr lang="en-US" sz="1800" dirty="0"/>
              <a:t>(</a:t>
            </a:r>
            <a:r>
              <a:rPr lang="en-US" sz="1800" i="1" dirty="0" err="1"/>
              <a:t>i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/>
              <a:t>		remove </a:t>
            </a:r>
            <a:r>
              <a:rPr lang="en-US" sz="1800" dirty="0" err="1"/>
              <a:t>ν</a:t>
            </a:r>
            <a:r>
              <a:rPr lang="en-US" sz="1800" dirty="0"/>
              <a:t> from </a:t>
            </a:r>
            <a:r>
              <a:rPr lang="en-US" sz="1800" i="1" dirty="0"/>
              <a:t>Frontier</a:t>
            </a:r>
            <a:r>
              <a:rPr lang="en-US" sz="1800" dirty="0"/>
              <a:t> and add it</a:t>
            </a:r>
            <a:br>
              <a:rPr lang="en-US" sz="1800" dirty="0"/>
            </a:br>
            <a:r>
              <a:rPr lang="en-US" sz="1800" dirty="0"/>
              <a:t>			to </a:t>
            </a:r>
            <a:r>
              <a:rPr lang="en-US" sz="1800" i="1" dirty="0"/>
              <a:t>Expanded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/>
              <a:t>		</a:t>
            </a:r>
            <a:r>
              <a:rPr lang="en-US" sz="1800" strike="sngStrike" dirty="0"/>
              <a:t>if </a:t>
            </a:r>
            <a:r>
              <a:rPr lang="en-US" sz="1800" i="1" strike="sngStrike" dirty="0"/>
              <a:t>s </a:t>
            </a:r>
            <a:r>
              <a:rPr lang="en-US" sz="1800" strike="sngStrike" dirty="0"/>
              <a:t>satisfies </a:t>
            </a:r>
            <a:r>
              <a:rPr lang="en-US" sz="1800" i="1" strike="sngStrike" dirty="0"/>
              <a:t>g </a:t>
            </a:r>
            <a:r>
              <a:rPr lang="en-US" sz="1800" strike="sngStrike" dirty="0"/>
              <a:t>then return </a:t>
            </a:r>
            <a:r>
              <a:rPr lang="en-US" sz="1800" i="1" strike="sngStrike" dirty="0"/>
              <a:t>π</a:t>
            </a:r>
            <a:r>
              <a:rPr lang="en-US" sz="1800" dirty="0">
                <a:solidFill>
                  <a:srgbClr val="B03B3C"/>
                </a:solidFill>
                <a:ea typeface="Helvetica"/>
                <a:cs typeface="Times New Roman"/>
              </a:rPr>
              <a:t>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>
                <a:solidFill>
                  <a:srgbClr val="B03B3C"/>
                </a:solidFill>
                <a:ea typeface="Helvetica"/>
                <a:cs typeface="Times New Roman"/>
              </a:rPr>
              <a:t>		</a:t>
            </a:r>
            <a:r>
              <a:rPr lang="en-US" sz="1800" dirty="0">
                <a:solidFill>
                  <a:srgbClr val="B03B3C"/>
                </a:solidFill>
              </a:rPr>
              <a:t>if </a:t>
            </a:r>
            <a:r>
              <a:rPr lang="en-US" sz="1800" i="1" dirty="0">
                <a:solidFill>
                  <a:srgbClr val="B03B3C"/>
                </a:solidFill>
              </a:rPr>
              <a:t>s </a:t>
            </a:r>
            <a:r>
              <a:rPr lang="en-US" sz="1800" dirty="0">
                <a:solidFill>
                  <a:srgbClr val="B03B3C"/>
                </a:solidFill>
              </a:rPr>
              <a:t>satisfies </a:t>
            </a:r>
            <a:r>
              <a:rPr lang="en-US" sz="1800" i="1" dirty="0">
                <a:solidFill>
                  <a:srgbClr val="B03B3C"/>
                </a:solidFill>
              </a:rPr>
              <a:t>g</a:t>
            </a:r>
            <a:r>
              <a:rPr lang="en-US" sz="1800" dirty="0">
                <a:solidFill>
                  <a:srgbClr val="B03B3C"/>
                </a:solidFill>
              </a:rPr>
              <a:t> and cost(π) &lt; </a:t>
            </a:r>
            <a:r>
              <a:rPr lang="en-US" sz="1800" i="1" dirty="0">
                <a:solidFill>
                  <a:srgbClr val="B03B3C"/>
                </a:solidFill>
              </a:rPr>
              <a:t>c</a:t>
            </a:r>
            <a:r>
              <a:rPr lang="en-US" sz="1800" baseline="30000" dirty="0">
                <a:solidFill>
                  <a:srgbClr val="B03B3C"/>
                </a:solidFill>
              </a:rPr>
              <a:t>*</a:t>
            </a:r>
            <a:r>
              <a:rPr lang="en-US" sz="1800" dirty="0">
                <a:solidFill>
                  <a:srgbClr val="B03B3C"/>
                </a:solidFill>
              </a:rPr>
              <a:t> then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>
                <a:solidFill>
                  <a:srgbClr val="B03B3C"/>
                </a:solidFill>
                <a:ea typeface="Helvetica"/>
                <a:cs typeface="Times New Roman"/>
              </a:rPr>
              <a:t>			</a:t>
            </a:r>
            <a:r>
              <a:rPr lang="en-US" sz="1800" i="1" dirty="0">
                <a:solidFill>
                  <a:srgbClr val="B03B3C"/>
                </a:solidFill>
                <a:ea typeface="Helvetica"/>
                <a:cs typeface="Times New Roman"/>
              </a:rPr>
              <a:t>c</a:t>
            </a:r>
            <a:r>
              <a:rPr lang="en-US" sz="1800" baseline="30000" dirty="0">
                <a:solidFill>
                  <a:srgbClr val="B03B3C"/>
                </a:solidFill>
                <a:ea typeface="Helvetica"/>
                <a:cs typeface="Times New Roman"/>
              </a:rPr>
              <a:t>*</a:t>
            </a:r>
            <a:r>
              <a:rPr lang="en-US" sz="1800" dirty="0">
                <a:solidFill>
                  <a:srgbClr val="B03B3C"/>
                </a:solidFill>
              </a:rPr>
              <a:t>← cost(π);  </a:t>
            </a:r>
            <a:r>
              <a:rPr lang="en-US" sz="1800" dirty="0">
                <a:solidFill>
                  <a:srgbClr val="B03B3C"/>
                </a:solidFill>
                <a:ea typeface="Helvetica"/>
                <a:cs typeface="Times New Roman"/>
              </a:rPr>
              <a:t>π</a:t>
            </a:r>
            <a:r>
              <a:rPr lang="en-US" sz="1800" baseline="30000" dirty="0">
                <a:solidFill>
                  <a:srgbClr val="B03B3C"/>
                </a:solidFill>
                <a:ea typeface="Helvetica"/>
                <a:cs typeface="Times New Roman"/>
              </a:rPr>
              <a:t>*</a:t>
            </a:r>
            <a:r>
              <a:rPr lang="en-US" sz="1800" dirty="0">
                <a:solidFill>
                  <a:srgbClr val="B03B3C"/>
                </a:solidFill>
              </a:rPr>
              <a:t>← π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>
                <a:solidFill>
                  <a:srgbClr val="B03B3C"/>
                </a:solidFill>
              </a:rPr>
              <a:t>		else if </a:t>
            </a:r>
            <a:r>
              <a:rPr lang="en-US" sz="1800" i="1" dirty="0">
                <a:solidFill>
                  <a:srgbClr val="B03B3C"/>
                </a:solidFill>
              </a:rPr>
              <a:t>f</a:t>
            </a:r>
            <a:r>
              <a:rPr lang="en-US" sz="1800" dirty="0">
                <a:solidFill>
                  <a:srgbClr val="B03B3C"/>
                </a:solidFill>
              </a:rPr>
              <a:t>(</a:t>
            </a:r>
            <a:r>
              <a:rPr lang="el-GR" sz="1800" dirty="0">
                <a:solidFill>
                  <a:srgbClr val="B03B3C"/>
                </a:solidFill>
              </a:rPr>
              <a:t>ν</a:t>
            </a:r>
            <a:r>
              <a:rPr lang="en-US" sz="1800" dirty="0">
                <a:solidFill>
                  <a:srgbClr val="B03B3C"/>
                </a:solidFill>
              </a:rPr>
              <a:t>)</a:t>
            </a:r>
            <a:r>
              <a:rPr lang="en-US" sz="1800" i="1" dirty="0">
                <a:solidFill>
                  <a:srgbClr val="B03B3C"/>
                </a:solidFill>
              </a:rPr>
              <a:t> </a:t>
            </a:r>
            <a:r>
              <a:rPr lang="en-US" sz="1800" dirty="0">
                <a:solidFill>
                  <a:srgbClr val="B03B3C"/>
                </a:solidFill>
              </a:rPr>
              <a:t>&lt; </a:t>
            </a:r>
            <a:r>
              <a:rPr lang="en-US" sz="1800" i="1" dirty="0">
                <a:solidFill>
                  <a:srgbClr val="B03B3C"/>
                </a:solidFill>
              </a:rPr>
              <a:t>c</a:t>
            </a:r>
            <a:r>
              <a:rPr lang="en-US" sz="1800" i="1" baseline="30000" dirty="0">
                <a:solidFill>
                  <a:srgbClr val="B03B3C"/>
                </a:solidFill>
              </a:rPr>
              <a:t>*</a:t>
            </a:r>
            <a:r>
              <a:rPr lang="en-US" sz="1800" dirty="0">
                <a:solidFill>
                  <a:srgbClr val="B03B3C"/>
                </a:solidFill>
              </a:rPr>
              <a:t> then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>
                <a:solidFill>
                  <a:srgbClr val="B03B3C"/>
                </a:solidFill>
              </a:rPr>
              <a:t>			</a:t>
            </a:r>
            <a:r>
              <a:rPr lang="en-US" sz="1800" i="1" dirty="0"/>
              <a:t>Children </a:t>
            </a:r>
            <a:r>
              <a:rPr lang="en-US" sz="1800" dirty="0"/>
              <a:t>← </a:t>
            </a:r>
            <a:br>
              <a:rPr lang="en-US" sz="1800" dirty="0"/>
            </a:br>
            <a:r>
              <a:rPr lang="en-US" sz="1800" dirty="0"/>
              <a:t>	          	{(π</a:t>
            </a:r>
            <a:r>
              <a:rPr lang="en-US" sz="1800" i="1" dirty="0"/>
              <a:t>.a</a:t>
            </a:r>
            <a:r>
              <a:rPr lang="en-US" sz="1800" dirty="0"/>
              <a:t>, </a:t>
            </a:r>
            <a:r>
              <a:rPr lang="en-US" sz="1800" dirty="0" err="1"/>
              <a:t>γ</a:t>
            </a:r>
            <a:r>
              <a:rPr lang="en-US" sz="1800" dirty="0"/>
              <a:t>(</a:t>
            </a:r>
            <a:r>
              <a:rPr lang="en-US" sz="1800" i="1" dirty="0" err="1"/>
              <a:t>s</a:t>
            </a:r>
            <a:r>
              <a:rPr lang="en-US" sz="1800" dirty="0" err="1"/>
              <a:t>,</a:t>
            </a:r>
            <a:r>
              <a:rPr lang="en-US" sz="1800" i="1" dirty="0" err="1"/>
              <a:t>a</a:t>
            </a:r>
            <a:r>
              <a:rPr lang="en-US" sz="1800" dirty="0"/>
              <a:t>)) | </a:t>
            </a:r>
            <a:r>
              <a:rPr lang="en-US" sz="1800" i="1" dirty="0"/>
              <a:t>s</a:t>
            </a:r>
            <a:r>
              <a:rPr lang="en-US" sz="1800" dirty="0"/>
              <a:t> satisfies pre(</a:t>
            </a:r>
            <a:r>
              <a:rPr lang="en-US" sz="1800" i="1" dirty="0"/>
              <a:t>a</a:t>
            </a:r>
            <a:r>
              <a:rPr lang="en-US" sz="1800" dirty="0"/>
              <a:t>)} </a:t>
            </a:r>
          </a:p>
          <a:p>
            <a:pPr marL="396875" lvl="1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/>
              <a:t>		prune 0 or more nodes from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i="1" dirty="0"/>
              <a:t>Children</a:t>
            </a:r>
            <a:r>
              <a:rPr lang="en-US" sz="1800" dirty="0"/>
              <a:t>, </a:t>
            </a:r>
            <a:r>
              <a:rPr lang="en-US" sz="1800" i="1" dirty="0"/>
              <a:t>Frontier</a:t>
            </a:r>
            <a:r>
              <a:rPr lang="en-US" sz="1800" dirty="0"/>
              <a:t>, </a:t>
            </a:r>
            <a:r>
              <a:rPr lang="en-US" sz="1800" i="1" dirty="0"/>
              <a:t>Expanded	</a:t>
            </a:r>
            <a:r>
              <a:rPr lang="en-US" sz="1800" dirty="0"/>
              <a:t>(</a:t>
            </a:r>
            <a:r>
              <a:rPr lang="en-US" sz="1800" i="1" dirty="0"/>
              <a:t>ii</a:t>
            </a:r>
            <a:r>
              <a:rPr lang="en-US" sz="1800" dirty="0"/>
              <a:t>)</a:t>
            </a:r>
          </a:p>
          <a:p>
            <a:pPr marL="396875" lvl="1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/>
              <a:t>		</a:t>
            </a:r>
            <a:r>
              <a:rPr lang="en-US" sz="1800" i="1" dirty="0"/>
              <a:t>Frontier </a:t>
            </a:r>
            <a:r>
              <a:rPr lang="en-US" sz="1800" dirty="0"/>
              <a:t>← </a:t>
            </a:r>
            <a:r>
              <a:rPr lang="en-US" sz="1800" i="1" dirty="0"/>
              <a:t>Frontier </a:t>
            </a:r>
            <a:r>
              <a:rPr lang="en-US" sz="1800" dirty="0"/>
              <a:t>∪ </a:t>
            </a:r>
            <a:r>
              <a:rPr lang="en-US" sz="1800" i="1" dirty="0"/>
              <a:t>Children	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1143000" algn="l"/>
                <a:tab pos="3995738" algn="l"/>
              </a:tabLst>
            </a:pPr>
            <a:r>
              <a:rPr lang="en-US" sz="1800" dirty="0"/>
              <a:t>	return </a:t>
            </a:r>
            <a:r>
              <a:rPr lang="en-US" sz="1800" strike="sngStrike" dirty="0">
                <a:latin typeface="Calibri"/>
                <a:cs typeface="Calibri"/>
              </a:rPr>
              <a:t>failure</a:t>
            </a:r>
            <a:r>
              <a:rPr lang="en-US" sz="1800" dirty="0">
                <a:solidFill>
                  <a:srgbClr val="000000"/>
                </a:solidFill>
                <a:ea typeface="Helvetica"/>
                <a:cs typeface="Times New Roman"/>
              </a:rPr>
              <a:t> </a:t>
            </a:r>
            <a:r>
              <a:rPr lang="en-US" sz="1800" dirty="0">
                <a:solidFill>
                  <a:srgbClr val="B03B3C"/>
                </a:solidFill>
                <a:ea typeface="Helvetica"/>
                <a:cs typeface="Times New Roman"/>
              </a:rPr>
              <a:t>π</a:t>
            </a:r>
            <a:r>
              <a:rPr lang="en-US" sz="1800" i="1" dirty="0">
                <a:solidFill>
                  <a:srgbClr val="B03B3C"/>
                </a:solidFill>
                <a:ea typeface="Helvetica"/>
                <a:cs typeface="Times New Roman"/>
              </a:rPr>
              <a:t>*</a:t>
            </a:r>
            <a:endParaRPr lang="en-US" sz="1800" baseline="-25000" dirty="0">
              <a:solidFill>
                <a:srgbClr val="B03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60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01601"/>
            <a:ext cx="8839200" cy="662329"/>
          </a:xfrm>
        </p:spPr>
        <p:txBody>
          <a:bodyPr/>
          <a:lstStyle/>
          <a:p>
            <a:r>
              <a:rPr lang="en-US" dirty="0"/>
              <a:t>Comparisons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83848"/>
            <a:ext cx="8229600" cy="5671796"/>
          </a:xfrm>
        </p:spPr>
        <p:txBody>
          <a:bodyPr/>
          <a:lstStyle/>
          <a:p>
            <a:r>
              <a:rPr lang="en-US" dirty="0"/>
              <a:t>If </a:t>
            </a:r>
            <a:r>
              <a:rPr lang="en-US" i="1" dirty="0"/>
              <a:t>h</a:t>
            </a:r>
            <a:r>
              <a:rPr lang="en-US" dirty="0"/>
              <a:t> is admissible, both A* and DFBB will return optimal solutions</a:t>
            </a:r>
          </a:p>
          <a:p>
            <a:pPr lvl="1"/>
            <a:r>
              <a:rPr lang="en-US" dirty="0"/>
              <a:t>Usually DFBB generates more nodes, but A* takes more memory</a:t>
            </a:r>
          </a:p>
          <a:p>
            <a:pPr lvl="1"/>
            <a:r>
              <a:rPr lang="en-US" dirty="0"/>
              <a:t>DFBB does badly in highly connected graphs (many paths to each state)</a:t>
            </a:r>
          </a:p>
          <a:p>
            <a:pPr lvl="2"/>
            <a:r>
              <a:rPr lang="en-US" dirty="0"/>
              <a:t>Can have exponentially worse running time than A* (generates nodes exponentially many times)</a:t>
            </a:r>
          </a:p>
          <a:p>
            <a:pPr lvl="1"/>
            <a:r>
              <a:rPr lang="en-US" dirty="0"/>
              <a:t>DFBB best in problems where </a:t>
            </a:r>
            <a:r>
              <a:rPr lang="en-US" i="1" dirty="0"/>
              <a:t>S</a:t>
            </a:r>
            <a:r>
              <a:rPr lang="en-US" dirty="0"/>
              <a:t> is a tree of uniform height, all solutions at the bottom (e.g., constraint satisfaction)</a:t>
            </a:r>
          </a:p>
          <a:p>
            <a:pPr lvl="2"/>
            <a:r>
              <a:rPr lang="en-US" dirty="0"/>
              <a:t>DFBB and A* have similar running time</a:t>
            </a:r>
          </a:p>
          <a:p>
            <a:pPr lvl="2"/>
            <a:r>
              <a:rPr lang="en-US" dirty="0"/>
              <a:t>A* can take exponentially more memory than DFBB</a:t>
            </a:r>
          </a:p>
          <a:p>
            <a:pPr lvl="2"/>
            <a:endParaRPr lang="en-US" dirty="0"/>
          </a:p>
          <a:p>
            <a:r>
              <a:rPr lang="en-US" dirty="0"/>
              <a:t>DFS returns the first solution it finds</a:t>
            </a:r>
          </a:p>
          <a:p>
            <a:pPr lvl="1"/>
            <a:r>
              <a:rPr lang="en-US" dirty="0"/>
              <a:t>can take much less time than DFBB</a:t>
            </a:r>
          </a:p>
          <a:p>
            <a:pPr lvl="1"/>
            <a:r>
              <a:rPr lang="en-US" dirty="0"/>
              <a:t>but solution can be very far from optimal</a:t>
            </a:r>
          </a:p>
        </p:txBody>
      </p:sp>
    </p:spTree>
    <p:extLst>
      <p:ext uri="{BB962C8B-B14F-4D97-AF65-F5344CB8AC3E}">
        <p14:creationId xmlns:p14="http://schemas.microsoft.com/office/powerpoint/2010/main" val="501004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59"/>
            <a:ext cx="8839200" cy="812800"/>
          </a:xfrm>
        </p:spPr>
        <p:txBody>
          <a:bodyPr/>
          <a:lstStyle/>
          <a:p>
            <a:r>
              <a:rPr lang="en-US" dirty="0"/>
              <a:t>Iterative Deepening (IDS)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605928"/>
            <a:ext cx="8229600" cy="5696431"/>
          </a:xfrm>
        </p:spPr>
        <p:txBody>
          <a:bodyPr>
            <a:sp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dirty="0">
                <a:latin typeface="Calibri"/>
              </a:rPr>
              <a:t>IDS</a:t>
            </a:r>
            <a:r>
              <a:rPr lang="en-US" dirty="0"/>
              <a:t>(</a:t>
            </a:r>
            <a:r>
              <a:rPr lang="en-US" dirty="0" err="1"/>
              <a:t>Σ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)</a:t>
            </a:r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for </a:t>
            </a:r>
            <a:r>
              <a:rPr lang="en-US" i="1" dirty="0"/>
              <a:t>k</a:t>
            </a:r>
            <a:r>
              <a:rPr lang="en-US" dirty="0"/>
              <a:t> = 1 to ∞ do</a:t>
            </a:r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	do a depth-first search, backtracking at every node of depth </a:t>
            </a:r>
            <a:r>
              <a:rPr lang="en-US" i="1" dirty="0"/>
              <a:t>k</a:t>
            </a:r>
            <a:endParaRPr lang="en-US" dirty="0"/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	if the search found a solution then return it</a:t>
            </a:r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	if the search generated no nodes of depth </a:t>
            </a:r>
            <a:r>
              <a:rPr lang="en-US" i="1" dirty="0"/>
              <a:t>k</a:t>
            </a:r>
            <a:r>
              <a:rPr lang="en-US" dirty="0"/>
              <a:t> then return </a:t>
            </a:r>
            <a:r>
              <a:rPr lang="en-US" dirty="0">
                <a:latin typeface="Calibri"/>
                <a:cs typeface="Calibri"/>
              </a:rPr>
              <a:t>failure</a:t>
            </a:r>
            <a:br>
              <a:rPr lang="en-US" baseline="-25000" dirty="0">
                <a:latin typeface="Calibri"/>
                <a:cs typeface="Calibri"/>
              </a:rPr>
            </a:br>
            <a:endParaRPr lang="en-US" baseline="-25000" dirty="0">
              <a:latin typeface="Calibri"/>
              <a:cs typeface="Calibri"/>
            </a:endParaRPr>
          </a:p>
          <a:p>
            <a:r>
              <a:rPr lang="en-US" dirty="0"/>
              <a:t>Nodes generated:</a:t>
            </a:r>
          </a:p>
          <a:p>
            <a:pPr marL="738187" lvl="2" indent="0">
              <a:spcBef>
                <a:spcPts val="0"/>
              </a:spcBef>
              <a:buNone/>
            </a:pPr>
            <a:r>
              <a:rPr lang="en-US" i="1" dirty="0" err="1"/>
              <a:t>a,b,c</a:t>
            </a:r>
            <a:endParaRPr lang="en-US" dirty="0"/>
          </a:p>
          <a:p>
            <a:pPr marL="738187" lvl="2" indent="0">
              <a:spcBef>
                <a:spcPts val="0"/>
              </a:spcBef>
              <a:buNone/>
            </a:pPr>
            <a:r>
              <a:rPr lang="en-US" i="1" dirty="0" err="1"/>
              <a:t>a,b,c,d,e,f,g</a:t>
            </a:r>
            <a:endParaRPr lang="en-US" dirty="0"/>
          </a:p>
          <a:p>
            <a:pPr marL="738187" lvl="2" indent="0">
              <a:spcBef>
                <a:spcPts val="0"/>
              </a:spcBef>
              <a:buNone/>
            </a:pPr>
            <a:r>
              <a:rPr lang="en-US" i="1" dirty="0" err="1"/>
              <a:t>a,b,c,d,e,f,g,h,i,j,k,l,m,n,o</a:t>
            </a:r>
            <a:br>
              <a:rPr lang="en-US" i="1" baseline="-25000" dirty="0"/>
            </a:br>
            <a:endParaRPr lang="en-US" baseline="-25000" dirty="0"/>
          </a:p>
          <a:p>
            <a:pPr marL="398462" indent="-342900"/>
            <a:r>
              <a:rPr lang="en-US" dirty="0"/>
              <a:t>Solution path ⟨</a:t>
            </a:r>
            <a:r>
              <a:rPr lang="en-US" i="1" dirty="0" err="1"/>
              <a:t>a,c,g,o</a:t>
            </a:r>
            <a:r>
              <a:rPr lang="en-US" dirty="0"/>
              <a:t>⟩</a:t>
            </a:r>
          </a:p>
          <a:p>
            <a:pPr marL="398462" indent="-342900"/>
            <a:r>
              <a:rPr lang="en-US" dirty="0"/>
              <a:t>Total number of nodes generated: </a:t>
            </a:r>
          </a:p>
          <a:p>
            <a:pPr marL="738187" lvl="2" indent="0">
              <a:buNone/>
            </a:pPr>
            <a:r>
              <a:rPr lang="en-US" dirty="0"/>
              <a:t>3+7+15 = 25</a:t>
            </a:r>
          </a:p>
          <a:p>
            <a:r>
              <a:rPr lang="en-US" dirty="0"/>
              <a:t>If goal is at depth </a:t>
            </a:r>
            <a:r>
              <a:rPr lang="en-US" i="1" dirty="0"/>
              <a:t>d</a:t>
            </a:r>
            <a:r>
              <a:rPr lang="en-US" dirty="0"/>
              <a:t> and branching factor is 2:</a:t>
            </a:r>
            <a:br>
              <a:rPr lang="en-US" baseline="-25000" dirty="0"/>
            </a:br>
            <a:endParaRPr lang="en-US" baseline="-25000" dirty="0"/>
          </a:p>
          <a:p>
            <a:pPr lvl="1">
              <a:spcBef>
                <a:spcPts val="0"/>
              </a:spcBef>
            </a:pPr>
            <a:r>
              <a:rPr lang="en-US" dirty="0"/>
              <a:t>∑</a:t>
            </a:r>
            <a:r>
              <a:rPr lang="en-US" baseline="-25000" dirty="0"/>
              <a:t>1</a:t>
            </a:r>
            <a:r>
              <a:rPr lang="en-US" i="1" baseline="30000" dirty="0"/>
              <a:t>d</a:t>
            </a:r>
            <a:r>
              <a:rPr lang="en-US" dirty="0"/>
              <a:t> (2</a:t>
            </a:r>
            <a:r>
              <a:rPr lang="en-US" i="1" baseline="30000" dirty="0"/>
              <a:t>i</a:t>
            </a:r>
            <a:r>
              <a:rPr lang="en-US" baseline="30000" dirty="0"/>
              <a:t>+1</a:t>
            </a:r>
            <a:r>
              <a:rPr lang="en-US" i="1" dirty="0"/>
              <a:t>–</a:t>
            </a:r>
            <a:r>
              <a:rPr lang="en-US" dirty="0"/>
              <a:t>1) = ∑</a:t>
            </a:r>
            <a:r>
              <a:rPr lang="en-US" baseline="-25000" dirty="0"/>
              <a:t>1</a:t>
            </a:r>
            <a:r>
              <a:rPr lang="en-US" i="1" baseline="30000" dirty="0"/>
              <a:t>d</a:t>
            </a:r>
            <a:r>
              <a:rPr lang="en-US" dirty="0"/>
              <a:t> 2</a:t>
            </a:r>
            <a:r>
              <a:rPr lang="en-US" i="1" baseline="30000" dirty="0"/>
              <a:t>i</a:t>
            </a:r>
            <a:r>
              <a:rPr lang="en-US" baseline="30000" dirty="0"/>
              <a:t>+1</a:t>
            </a:r>
            <a:r>
              <a:rPr lang="en-US" dirty="0"/>
              <a:t>  –  ∑</a:t>
            </a:r>
            <a:r>
              <a:rPr lang="en-US" baseline="-25000" dirty="0"/>
              <a:t>1</a:t>
            </a:r>
            <a:r>
              <a:rPr lang="en-US" i="1" baseline="30000" dirty="0"/>
              <a:t>d</a:t>
            </a:r>
            <a:r>
              <a:rPr lang="en-US" dirty="0"/>
              <a:t> 1</a:t>
            </a:r>
            <a:r>
              <a:rPr lang="en-US" i="1" dirty="0"/>
              <a:t> </a:t>
            </a:r>
            <a:r>
              <a:rPr lang="en-US" dirty="0"/>
              <a:t> = </a:t>
            </a:r>
            <a:r>
              <a:rPr lang="en-US" i="1" dirty="0"/>
              <a:t>O</a:t>
            </a:r>
            <a:r>
              <a:rPr lang="en-US" dirty="0"/>
              <a:t>(2</a:t>
            </a:r>
            <a:r>
              <a:rPr lang="en-US" i="1" baseline="30000" dirty="0"/>
              <a:t>d</a:t>
            </a:r>
            <a:r>
              <a:rPr lang="en-US" dirty="0"/>
              <a:t>)</a:t>
            </a:r>
            <a:endParaRPr lang="en-US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A0C27D-5FB2-0B48-9E7D-6194F0C7C561}"/>
              </a:ext>
            </a:extLst>
          </p:cNvPr>
          <p:cNvSpPr/>
          <p:nvPr/>
        </p:nvSpPr>
        <p:spPr>
          <a:xfrm>
            <a:off x="9084955" y="2394857"/>
            <a:ext cx="2628900" cy="278262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b="1" dirty="0">
                <a:solidFill>
                  <a:schemeClr val="tx1"/>
                </a:solidFill>
              </a:rPr>
              <a:t>Poll</a:t>
            </a:r>
            <a:r>
              <a:rPr lang="en-US" dirty="0">
                <a:solidFill>
                  <a:schemeClr val="tx1"/>
                </a:solidFill>
              </a:rPr>
              <a:t>: How many nodes generated if branching factor is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instead of 2?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i="1" baseline="30000" dirty="0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((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/2)</a:t>
            </a:r>
            <a:r>
              <a:rPr lang="en-US" i="1" baseline="30000" dirty="0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 err="1">
                <a:solidFill>
                  <a:schemeClr val="tx1"/>
                </a:solidFill>
              </a:rPr>
              <a:t>b</a:t>
            </a:r>
            <a:r>
              <a:rPr lang="en-US" i="1" baseline="30000" dirty="0" err="1">
                <a:solidFill>
                  <a:schemeClr val="tx1"/>
                </a:solidFill>
              </a:rPr>
              <a:t>d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i="1" baseline="30000" dirty="0">
              <a:solidFill>
                <a:schemeClr val="tx1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i="1" baseline="30000" dirty="0">
                <a:solidFill>
                  <a:schemeClr val="tx1"/>
                </a:solidFill>
              </a:rPr>
              <a:t>d+</a:t>
            </a:r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457200" indent="-457200">
              <a:spcBef>
                <a:spcPts val="600"/>
              </a:spcBef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 something else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3B2E80-8AF2-0949-BC63-DAC855308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15" y="2766625"/>
            <a:ext cx="3618411" cy="23461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78BDD1-7306-3740-AE14-0A4B8FD3A9BE}"/>
              </a:ext>
            </a:extLst>
          </p:cNvPr>
          <p:cNvSpPr/>
          <p:nvPr/>
        </p:nvSpPr>
        <p:spPr>
          <a:xfrm>
            <a:off x="8845523" y="185205"/>
            <a:ext cx="3107764" cy="1744539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Bef>
                <a:spcPts val="200"/>
              </a:spcBef>
              <a:buNone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Poll: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Calibri"/>
              </a:rPr>
              <a:t> Have you seen Iterative Deepening before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</a:t>
            </a: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no</a:t>
            </a:r>
          </a:p>
          <a:p>
            <a:pPr marL="342900" indent="-34290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yes, but I don’t remember it very well</a:t>
            </a:r>
          </a:p>
        </p:txBody>
      </p:sp>
    </p:spTree>
    <p:extLst>
      <p:ext uri="{BB962C8B-B14F-4D97-AF65-F5344CB8AC3E}">
        <p14:creationId xmlns:p14="http://schemas.microsoft.com/office/powerpoint/2010/main" val="1870091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0159"/>
            <a:ext cx="8839200" cy="812800"/>
          </a:xfrm>
        </p:spPr>
        <p:txBody>
          <a:bodyPr/>
          <a:lstStyle/>
          <a:p>
            <a:r>
              <a:rPr lang="en-US" dirty="0"/>
              <a:t>Iterative Deepening (IDS)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605928"/>
            <a:ext cx="8229600" cy="5696431"/>
          </a:xfrm>
        </p:spPr>
        <p:txBody>
          <a:bodyPr>
            <a:sp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US" dirty="0">
                <a:latin typeface="Calibri"/>
              </a:rPr>
              <a:t>IDS</a:t>
            </a:r>
            <a:r>
              <a:rPr lang="en-US" dirty="0"/>
              <a:t>(</a:t>
            </a:r>
            <a:r>
              <a:rPr lang="en-US" dirty="0" err="1"/>
              <a:t>Σ</a:t>
            </a:r>
            <a:r>
              <a:rPr lang="en-US" dirty="0"/>
              <a:t>, </a:t>
            </a:r>
            <a:r>
              <a:rPr lang="en-US" i="1" dirty="0"/>
              <a:t>s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)</a:t>
            </a:r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for </a:t>
            </a:r>
            <a:r>
              <a:rPr lang="en-US" i="1" dirty="0"/>
              <a:t>k</a:t>
            </a:r>
            <a:r>
              <a:rPr lang="en-US" dirty="0"/>
              <a:t> = 1 to ∞ do</a:t>
            </a:r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	do a depth-first search, backtracking at every node of depth </a:t>
            </a:r>
            <a:r>
              <a:rPr lang="en-US" i="1" dirty="0"/>
              <a:t>k</a:t>
            </a:r>
            <a:endParaRPr lang="en-US" dirty="0"/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	if the search found a solution then return it</a:t>
            </a:r>
          </a:p>
          <a:p>
            <a:pPr marL="396875" lvl="1" indent="0">
              <a:spcBef>
                <a:spcPts val="200"/>
              </a:spcBef>
              <a:buNone/>
            </a:pPr>
            <a:r>
              <a:rPr lang="en-US" dirty="0"/>
              <a:t>	if the search generated no nodes of depth </a:t>
            </a:r>
            <a:r>
              <a:rPr lang="en-US" i="1" dirty="0"/>
              <a:t>k</a:t>
            </a:r>
            <a:r>
              <a:rPr lang="en-US" dirty="0"/>
              <a:t> then return </a:t>
            </a:r>
            <a:r>
              <a:rPr lang="en-US" dirty="0">
                <a:latin typeface="Calibri"/>
                <a:cs typeface="Calibri"/>
              </a:rPr>
              <a:t>failure</a:t>
            </a:r>
            <a:br>
              <a:rPr lang="en-US" baseline="-25000" dirty="0">
                <a:latin typeface="Calibri"/>
                <a:cs typeface="Calibri"/>
              </a:rPr>
            </a:br>
            <a:endParaRPr lang="en-US" baseline="-25000" dirty="0">
              <a:latin typeface="Calibri"/>
              <a:cs typeface="Calibri"/>
            </a:endParaRPr>
          </a:p>
          <a:p>
            <a:r>
              <a:rPr lang="en-US" dirty="0"/>
              <a:t>Nodes generated:</a:t>
            </a:r>
          </a:p>
          <a:p>
            <a:pPr marL="738187" lvl="2" indent="0">
              <a:spcBef>
                <a:spcPts val="0"/>
              </a:spcBef>
              <a:buNone/>
            </a:pPr>
            <a:r>
              <a:rPr lang="en-US" i="1" dirty="0" err="1"/>
              <a:t>a,b,c</a:t>
            </a:r>
            <a:endParaRPr lang="en-US" dirty="0"/>
          </a:p>
          <a:p>
            <a:pPr marL="738187" lvl="2" indent="0">
              <a:spcBef>
                <a:spcPts val="0"/>
              </a:spcBef>
              <a:buNone/>
            </a:pPr>
            <a:r>
              <a:rPr lang="en-US" i="1" dirty="0" err="1"/>
              <a:t>a,b,c,d,e,f,g</a:t>
            </a:r>
            <a:endParaRPr lang="en-US" dirty="0"/>
          </a:p>
          <a:p>
            <a:pPr marL="738187" lvl="2" indent="0">
              <a:spcBef>
                <a:spcPts val="0"/>
              </a:spcBef>
              <a:buNone/>
            </a:pPr>
            <a:r>
              <a:rPr lang="en-US" i="1" dirty="0" err="1"/>
              <a:t>a,b,c,d,e,f,g,h,i,j,k,l,m,n,o</a:t>
            </a:r>
            <a:br>
              <a:rPr lang="en-US" i="1" baseline="-25000" dirty="0"/>
            </a:br>
            <a:endParaRPr lang="en-US" baseline="-25000" dirty="0"/>
          </a:p>
          <a:p>
            <a:pPr marL="398462" indent="-342900"/>
            <a:r>
              <a:rPr lang="en-US" dirty="0"/>
              <a:t>Solution path ⟨</a:t>
            </a:r>
            <a:r>
              <a:rPr lang="en-US" i="1" dirty="0" err="1"/>
              <a:t>a,c,g,o</a:t>
            </a:r>
            <a:r>
              <a:rPr lang="en-US" dirty="0"/>
              <a:t>⟩</a:t>
            </a:r>
          </a:p>
          <a:p>
            <a:pPr marL="398462" indent="-342900"/>
            <a:r>
              <a:rPr lang="en-US" dirty="0"/>
              <a:t>Total number of nodes generated: </a:t>
            </a:r>
          </a:p>
          <a:p>
            <a:pPr marL="738187" lvl="2" indent="0">
              <a:buNone/>
            </a:pPr>
            <a:r>
              <a:rPr lang="en-US" dirty="0"/>
              <a:t>3+7+15 = 25</a:t>
            </a:r>
          </a:p>
          <a:p>
            <a:r>
              <a:rPr lang="en-US" dirty="0"/>
              <a:t>If goal is at depth </a:t>
            </a:r>
            <a:r>
              <a:rPr lang="en-US" i="1" dirty="0"/>
              <a:t>d</a:t>
            </a:r>
            <a:r>
              <a:rPr lang="en-US" dirty="0"/>
              <a:t> and branching factor is 2:</a:t>
            </a:r>
            <a:br>
              <a:rPr lang="en-US" baseline="-25000" dirty="0"/>
            </a:br>
            <a:endParaRPr lang="en-US" baseline="-25000" dirty="0"/>
          </a:p>
          <a:p>
            <a:pPr lvl="1">
              <a:spcBef>
                <a:spcPts val="0"/>
              </a:spcBef>
            </a:pPr>
            <a:r>
              <a:rPr lang="en-US" dirty="0"/>
              <a:t>∑</a:t>
            </a:r>
            <a:r>
              <a:rPr lang="en-US" baseline="-25000" dirty="0"/>
              <a:t>1</a:t>
            </a:r>
            <a:r>
              <a:rPr lang="en-US" i="1" baseline="30000" dirty="0"/>
              <a:t>d</a:t>
            </a:r>
            <a:r>
              <a:rPr lang="en-US" dirty="0"/>
              <a:t> (2</a:t>
            </a:r>
            <a:r>
              <a:rPr lang="en-US" i="1" baseline="30000" dirty="0"/>
              <a:t>i</a:t>
            </a:r>
            <a:r>
              <a:rPr lang="en-US" baseline="30000" dirty="0"/>
              <a:t>+1</a:t>
            </a:r>
            <a:r>
              <a:rPr lang="en-US" i="1" dirty="0"/>
              <a:t>–</a:t>
            </a:r>
            <a:r>
              <a:rPr lang="en-US" dirty="0"/>
              <a:t>1) = ∑</a:t>
            </a:r>
            <a:r>
              <a:rPr lang="en-US" baseline="-25000" dirty="0"/>
              <a:t>1</a:t>
            </a:r>
            <a:r>
              <a:rPr lang="en-US" i="1" baseline="30000" dirty="0"/>
              <a:t>d</a:t>
            </a:r>
            <a:r>
              <a:rPr lang="en-US" dirty="0"/>
              <a:t> 2</a:t>
            </a:r>
            <a:r>
              <a:rPr lang="en-US" i="1" baseline="30000" dirty="0"/>
              <a:t>i</a:t>
            </a:r>
            <a:r>
              <a:rPr lang="en-US" baseline="30000" dirty="0"/>
              <a:t>+1</a:t>
            </a:r>
            <a:r>
              <a:rPr lang="en-US" dirty="0"/>
              <a:t>  –  ∑</a:t>
            </a:r>
            <a:r>
              <a:rPr lang="en-US" baseline="-25000" dirty="0"/>
              <a:t>1</a:t>
            </a:r>
            <a:r>
              <a:rPr lang="en-US" i="1" baseline="30000" dirty="0"/>
              <a:t>d</a:t>
            </a:r>
            <a:r>
              <a:rPr lang="en-US" dirty="0"/>
              <a:t> 1</a:t>
            </a:r>
            <a:r>
              <a:rPr lang="en-US" i="1" dirty="0"/>
              <a:t> </a:t>
            </a:r>
            <a:r>
              <a:rPr lang="en-US" dirty="0"/>
              <a:t> = </a:t>
            </a:r>
            <a:r>
              <a:rPr lang="en-US" i="1" dirty="0"/>
              <a:t>O</a:t>
            </a:r>
            <a:r>
              <a:rPr lang="en-US" dirty="0"/>
              <a:t>(2</a:t>
            </a:r>
            <a:r>
              <a:rPr lang="en-US" i="1" baseline="30000" dirty="0"/>
              <a:t>d</a:t>
            </a:r>
            <a:r>
              <a:rPr lang="en-US" dirty="0"/>
              <a:t>)</a:t>
            </a:r>
            <a:endParaRPr lang="en-US" i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553DDD-137B-C448-887A-BA9251488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915" y="2766625"/>
            <a:ext cx="3618411" cy="2346131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DD7127-0D14-B945-B18D-233CCBCEBC32}"/>
              </a:ext>
            </a:extLst>
          </p:cNvPr>
          <p:cNvSpPr txBox="1">
            <a:spLocks/>
          </p:cNvSpPr>
          <p:nvPr/>
        </p:nvSpPr>
        <p:spPr bwMode="auto">
          <a:xfrm>
            <a:off x="8539537" y="752609"/>
            <a:ext cx="3500063" cy="57066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ingdings" charset="2"/>
              <a:buChar char="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 Grande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LucidaGrande" charset="0"/>
              <a:buChar char="–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LucidaGrande" charset="0"/>
              <a:buChar char="–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Times-Roman" charset="0"/>
              <a:buChar char="•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Times-Roman" charset="0"/>
              <a:buChar char="-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dirty="0"/>
              <a:t>Properties:</a:t>
            </a:r>
            <a:br>
              <a:rPr lang="en-US" baseline="-25000" dirty="0"/>
            </a:br>
            <a:endParaRPr lang="en-US" baseline="-25000" dirty="0"/>
          </a:p>
          <a:p>
            <a:r>
              <a:rPr lang="en-US" dirty="0"/>
              <a:t>Termination, completeness, optimality </a:t>
            </a:r>
          </a:p>
          <a:p>
            <a:pPr lvl="1"/>
            <a:r>
              <a:rPr lang="en-US" dirty="0"/>
              <a:t>same as BFS</a:t>
            </a:r>
          </a:p>
          <a:p>
            <a:r>
              <a:rPr lang="en-US" dirty="0"/>
              <a:t>Memory (worst case):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bd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vs.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b</a:t>
            </a:r>
            <a:r>
              <a:rPr lang="en-US" i="1" baseline="30000" dirty="0"/>
              <a:t>d</a:t>
            </a:r>
            <a:r>
              <a:rPr lang="en-US" dirty="0"/>
              <a:t>) for BFS</a:t>
            </a:r>
          </a:p>
          <a:p>
            <a:r>
              <a:rPr lang="en-US" dirty="0"/>
              <a:t>If the number of nodes grows exponentially with </a:t>
            </a:r>
            <a:r>
              <a:rPr lang="en-US" i="1" dirty="0"/>
              <a:t>d:</a:t>
            </a:r>
          </a:p>
          <a:p>
            <a:pPr lvl="1"/>
            <a:r>
              <a:rPr lang="en-US" dirty="0"/>
              <a:t>worst-case running time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b</a:t>
            </a:r>
            <a:r>
              <a:rPr lang="en-US" i="1" baseline="30000" dirty="0"/>
              <a:t>d</a:t>
            </a:r>
            <a:r>
              <a:rPr lang="en-US" dirty="0"/>
              <a:t>), vs.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b</a:t>
            </a:r>
            <a:r>
              <a:rPr lang="en-US" i="1" baseline="30000" dirty="0"/>
              <a:t>l</a:t>
            </a:r>
            <a:r>
              <a:rPr lang="en-US" dirty="0"/>
              <a:t>) for DFS</a:t>
            </a:r>
            <a:br>
              <a:rPr lang="en-US" baseline="-25000" dirty="0"/>
            </a:br>
            <a:br>
              <a:rPr lang="en-US" baseline="-25000" dirty="0"/>
            </a:br>
            <a:endParaRPr lang="en-US" baseline="-25000" dirty="0"/>
          </a:p>
          <a:p>
            <a:pPr lvl="1"/>
            <a:r>
              <a:rPr lang="en-US" i="1" dirty="0"/>
              <a:t>b</a:t>
            </a:r>
            <a:r>
              <a:rPr lang="en-US" dirty="0"/>
              <a:t> = max branching factor</a:t>
            </a:r>
          </a:p>
          <a:p>
            <a:pPr lvl="1"/>
            <a:r>
              <a:rPr lang="en-US" i="1" dirty="0"/>
              <a:t>l</a:t>
            </a:r>
            <a:r>
              <a:rPr lang="en-US" dirty="0"/>
              <a:t> = max depth of any node</a:t>
            </a:r>
            <a:endParaRPr lang="en-US" i="1" dirty="0"/>
          </a:p>
          <a:p>
            <a:pPr lvl="1"/>
            <a:r>
              <a:rPr lang="en-US" i="1" dirty="0"/>
              <a:t>d</a:t>
            </a:r>
            <a:r>
              <a:rPr lang="en-US" dirty="0"/>
              <a:t> = min solution depth if there is one, otherwise </a:t>
            </a:r>
            <a:r>
              <a:rPr lang="en-US" i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5312444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Summary                                       Outline                   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2.2  Forward State-Space Search</a:t>
            </a:r>
          </a:p>
          <a:p>
            <a:pPr lvl="1"/>
            <a:r>
              <a:rPr lang="en-US" dirty="0">
                <a:latin typeface="Calibri"/>
                <a:ea typeface="ＭＳ Ｐゴシック" charset="0"/>
                <a:cs typeface="Calibri"/>
              </a:rPr>
              <a:t>Forward-search, Deterministic-Search</a:t>
            </a:r>
            <a:endParaRPr lang="en-US" dirty="0">
              <a:latin typeface="Times New Roman" panose="02020603050405020304" pitchFamily="18" charset="0"/>
              <a:ea typeface="ＭＳ Ｐゴシック" charset="0"/>
              <a:cs typeface="Calibri"/>
            </a:endParaRPr>
          </a:p>
          <a:p>
            <a:pPr lvl="1"/>
            <a:r>
              <a:rPr lang="en-US" dirty="0">
                <a:latin typeface="Times New Roman" panose="02020603050405020304" pitchFamily="18" charset="0"/>
                <a:ea typeface="ＭＳ Ｐゴシック" charset="0"/>
                <a:cs typeface="Calibri"/>
              </a:rPr>
              <a:t>cycle-checking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Breadth-first, depth-first, uniform-cost search</a:t>
            </a:r>
          </a:p>
          <a:p>
            <a:pPr lvl="1"/>
            <a:r>
              <a:rPr lang="en-US" dirty="0">
                <a:latin typeface="Calibri"/>
                <a:ea typeface="ＭＳ Ｐゴシック" charset="0"/>
                <a:cs typeface="Calibri"/>
              </a:rPr>
              <a:t>A*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GBFS</a:t>
            </a:r>
            <a:endParaRPr lang="en-US" dirty="0">
              <a:latin typeface="Times New Roman" charset="0"/>
              <a:ea typeface="ＭＳ Ｐゴシック" charset="0"/>
              <a:cs typeface="Calibri"/>
            </a:endParaRPr>
          </a:p>
          <a:p>
            <a:pPr lvl="1"/>
            <a:r>
              <a:rPr lang="en-US" dirty="0">
                <a:latin typeface="Calibri" panose="020F0502020204030204" pitchFamily="34" charset="0"/>
                <a:ea typeface="ＭＳ Ｐゴシック" charset="0"/>
                <a:cs typeface="ＭＳ Ｐゴシック" charset="0"/>
              </a:rPr>
              <a:t>DFBB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latin typeface="Calibri"/>
                <a:ea typeface="ＭＳ Ｐゴシック" charset="0"/>
                <a:cs typeface="Calibri"/>
              </a:rPr>
              <a:t>IDS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F25BD7F-FB59-4545-9BA1-A0B888AFBFDD}"/>
              </a:ext>
            </a:extLst>
          </p:cNvPr>
          <p:cNvSpPr txBox="1">
            <a:spLocks/>
          </p:cNvSpPr>
          <p:nvPr/>
        </p:nvSpPr>
        <p:spPr>
          <a:xfrm>
            <a:off x="7315199" y="1051153"/>
            <a:ext cx="4417996" cy="57074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FED315-68B9-6943-8E82-0F8672A34A6E}"/>
              </a:ext>
            </a:extLst>
          </p:cNvPr>
          <p:cNvSpPr txBox="1"/>
          <p:nvPr/>
        </p:nvSpPr>
        <p:spPr>
          <a:xfrm>
            <a:off x="6520678" y="2394940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760447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2.6	Incorporating Planning into an 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41" y="1021278"/>
            <a:ext cx="6046695" cy="5512526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charset="0"/>
                <a:sym typeface="Symbol" charset="0"/>
              </a:rPr>
              <a:t>For classical planning we assumed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Finite, static world, just one actor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No concurrent actions, no explicit time</a:t>
            </a:r>
          </a:p>
          <a:p>
            <a:pPr lvl="2"/>
            <a:r>
              <a:rPr lang="en-US" dirty="0">
                <a:latin typeface="Times New Roman" charset="0"/>
                <a:sym typeface="Symbol" charset="0"/>
              </a:rPr>
              <a:t>Determinism, no uncertainty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Sequence of states and actions </a:t>
            </a:r>
            <a:r>
              <a:rPr lang="fi-FI" dirty="0">
                <a:latin typeface="Times New Roman" charset="0"/>
                <a:sym typeface="Symbol" charset="0"/>
              </a:rPr>
              <a:t>⟨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0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1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a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</a:t>
            </a:r>
            <a:r>
              <a:rPr lang="fi-FI" i="1" dirty="0">
                <a:latin typeface="Times New Roman" charset="0"/>
                <a:sym typeface="Symbol" charset="0"/>
              </a:rPr>
              <a:t>s</a:t>
            </a:r>
            <a:r>
              <a:rPr lang="fi-FI" baseline="-25000" dirty="0">
                <a:latin typeface="Times New Roman" charset="0"/>
                <a:sym typeface="Symbol" charset="0"/>
              </a:rPr>
              <a:t>2</a:t>
            </a:r>
            <a:r>
              <a:rPr lang="fi-FI" dirty="0">
                <a:latin typeface="Times New Roman" charset="0"/>
                <a:sym typeface="Symbol" charset="0"/>
              </a:rPr>
              <a:t>, …⟩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Most real-world environments don’t satisfy the assumptions</a:t>
            </a:r>
          </a:p>
          <a:p>
            <a:pPr marL="349250" lvl="1" indent="0">
              <a:buNone/>
            </a:pPr>
            <a:r>
              <a:rPr lang="en-US" dirty="0">
                <a:latin typeface="Times New Roman" charset="0"/>
                <a:sym typeface="Wingdings"/>
              </a:rPr>
              <a:t>⇒ E</a:t>
            </a:r>
            <a:r>
              <a:rPr lang="en-US" dirty="0">
                <a:latin typeface="Times New Roman" charset="0"/>
                <a:sym typeface="Symbol" charset="0"/>
              </a:rPr>
              <a:t>rrors in prediction</a:t>
            </a:r>
          </a:p>
          <a:p>
            <a:r>
              <a:rPr lang="en-US" dirty="0">
                <a:latin typeface="Times New Roman" charset="0"/>
                <a:sym typeface="Symbol" charset="0"/>
              </a:rPr>
              <a:t>OK if 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errors occur infrequently, and</a:t>
            </a:r>
          </a:p>
          <a:p>
            <a:pPr lvl="1"/>
            <a:r>
              <a:rPr lang="en-US" dirty="0">
                <a:latin typeface="Times New Roman" charset="0"/>
                <a:sym typeface="Symbol" charset="0"/>
              </a:rPr>
              <a:t>they don’t have severe consequences</a:t>
            </a:r>
            <a:br>
              <a:rPr lang="en-US" baseline="-25000" dirty="0">
                <a:latin typeface="Times New Roman" charset="0"/>
                <a:sym typeface="Symbol" charset="0"/>
              </a:rPr>
            </a:br>
            <a:endParaRPr lang="en-US" baseline="-25000" dirty="0">
              <a:latin typeface="Times New Roman" charset="0"/>
              <a:sym typeface="Symbol" charset="0"/>
            </a:endParaRPr>
          </a:p>
          <a:p>
            <a:r>
              <a:rPr lang="en-US" dirty="0">
                <a:latin typeface="Times New Roman" charset="0"/>
                <a:sym typeface="Symbol" charset="0"/>
              </a:rPr>
              <a:t>What to do if an error </a:t>
            </a:r>
            <a:r>
              <a:rPr lang="en-US" i="1" dirty="0">
                <a:latin typeface="Times New Roman" charset="0"/>
                <a:sym typeface="Symbol" charset="0"/>
              </a:rPr>
              <a:t>does</a:t>
            </a:r>
            <a:r>
              <a:rPr lang="en-US" dirty="0">
                <a:latin typeface="Times New Roman" charset="0"/>
                <a:sym typeface="Symbol" charset="0"/>
              </a:rPr>
              <a:t> occur?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ctor1.pdf">
            <a:extLst>
              <a:ext uri="{FF2B5EF4-FFF2-40B4-BE49-F238E27FC236}">
                <a16:creationId xmlns:a16="http://schemas.microsoft.com/office/drawing/2014/main" id="{8FA39A6D-461E-254D-8F51-47CD9FDC9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53" y="1352532"/>
            <a:ext cx="4517171" cy="44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371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66F195D-DC0A-BE4D-A70F-D50DA0E906C2}"/>
              </a:ext>
            </a:extLst>
          </p:cNvPr>
          <p:cNvSpPr txBox="1">
            <a:spLocks/>
          </p:cNvSpPr>
          <p:nvPr/>
        </p:nvSpPr>
        <p:spPr bwMode="auto">
          <a:xfrm>
            <a:off x="3543548" y="3806695"/>
            <a:ext cx="2730252" cy="6891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/>
              <a:t>ignores how to </a:t>
            </a:r>
            <a:r>
              <a:rPr lang="fr-FR" sz="1800" dirty="0" err="1"/>
              <a:t>get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i="1" dirty="0"/>
              <a:t>l </a:t>
            </a:r>
            <a:r>
              <a:rPr lang="fr-FR" sz="1800" dirty="0"/>
              <a:t>to </a:t>
            </a:r>
            <a:r>
              <a:rPr lang="fr-FR" sz="1800" i="1" dirty="0"/>
              <a:t>m</a:t>
            </a:r>
            <a:r>
              <a:rPr lang="fr-FR" sz="1800" dirty="0"/>
              <a:t>,</a:t>
            </a:r>
            <a:r>
              <a:rPr lang="fr-FR" sz="1800" i="1" dirty="0"/>
              <a:t> </a:t>
            </a:r>
            <a:r>
              <a:rPr lang="fr-FR" sz="1800" dirty="0" err="1"/>
              <a:t>e.g</a:t>
            </a:r>
            <a:r>
              <a:rPr lang="fr-FR" sz="1800" dirty="0"/>
              <a:t>., </a:t>
            </a:r>
            <a:r>
              <a:rPr lang="fr-FR" sz="1800" dirty="0" err="1"/>
              <a:t>opening</a:t>
            </a:r>
            <a:r>
              <a:rPr lang="fr-FR" sz="1800" dirty="0"/>
              <a:t> the </a:t>
            </a:r>
            <a:r>
              <a:rPr lang="fr-FR" sz="1800" dirty="0" err="1"/>
              <a:t>door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2640494" y="123879"/>
            <a:ext cx="6911013" cy="52223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Calibri"/>
                <a:ea typeface="Calibri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Service Robot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2ACBD7-5879-6243-ADB1-E48B6242B3CE}"/>
              </a:ext>
            </a:extLst>
          </p:cNvPr>
          <p:cNvGrpSpPr/>
          <p:nvPr/>
        </p:nvGrpSpPr>
        <p:grpSpPr>
          <a:xfrm>
            <a:off x="6489365" y="713299"/>
            <a:ext cx="5322626" cy="5841907"/>
            <a:chOff x="6215831" y="713299"/>
            <a:chExt cx="5322626" cy="584190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A5CD10-4FD1-C249-8492-0F8D5D951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5831" y="713299"/>
              <a:ext cx="5322626" cy="584190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199597-674E-3646-8455-1B6CAD577DE1}"/>
                </a:ext>
              </a:extLst>
            </p:cNvPr>
            <p:cNvSpPr/>
            <p:nvPr/>
          </p:nvSpPr>
          <p:spPr>
            <a:xfrm>
              <a:off x="7306229" y="2092313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1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86BC667-444F-C149-ABF7-FECD23B2A8F3}"/>
                </a:ext>
              </a:extLst>
            </p:cNvPr>
            <p:cNvSpPr/>
            <p:nvPr/>
          </p:nvSpPr>
          <p:spPr>
            <a:xfrm>
              <a:off x="8256388" y="2087267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2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D38DAF-0EF5-E04C-A798-50F80A100FE7}"/>
                </a:ext>
              </a:extLst>
            </p:cNvPr>
            <p:cNvSpPr/>
            <p:nvPr/>
          </p:nvSpPr>
          <p:spPr>
            <a:xfrm>
              <a:off x="9080417" y="2082221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3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DA7B87B-81EF-6343-A17F-A57B8D24E64E}"/>
                </a:ext>
              </a:extLst>
            </p:cNvPr>
            <p:cNvSpPr/>
            <p:nvPr/>
          </p:nvSpPr>
          <p:spPr>
            <a:xfrm>
              <a:off x="9950777" y="2086169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4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A867C8-D623-1F40-A8A3-0DD1CAAAA3D5}"/>
                </a:ext>
              </a:extLst>
            </p:cNvPr>
            <p:cNvSpPr/>
            <p:nvPr/>
          </p:nvSpPr>
          <p:spPr>
            <a:xfrm>
              <a:off x="10860024" y="2072130"/>
              <a:ext cx="305533" cy="353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45720" tIns="0" rIns="45720" bIns="45720" anchor="b">
              <a:spAutoFit/>
            </a:bodyPr>
            <a:lstStyle/>
            <a:p>
              <a:pPr indent="-52387" algn="ctr"/>
              <a:r>
                <a:rPr lang="el-GR" sz="2000" i="1" dirty="0">
                  <a:latin typeface="Times New Roman"/>
                  <a:cs typeface="Times New Roman"/>
                </a:rPr>
                <a:t>a</a:t>
              </a:r>
              <a:r>
                <a:rPr lang="en-US" sz="2000" baseline="-25000" dirty="0">
                  <a:latin typeface="Times New Roman"/>
                  <a:cs typeface="Times New Roman"/>
                </a:rPr>
                <a:t>5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E48E4CD-6D15-0F4C-8BC5-64DF98E13885}"/>
                </a:ext>
              </a:extLst>
            </p:cNvPr>
            <p:cNvCxnSpPr/>
            <p:nvPr/>
          </p:nvCxnSpPr>
          <p:spPr>
            <a:xfrm>
              <a:off x="9180576" y="1956816"/>
              <a:ext cx="0" cy="237744"/>
            </a:xfrm>
            <a:prstGeom prst="straightConnector1">
              <a:avLst/>
            </a:prstGeom>
            <a:ln w="25400">
              <a:solidFill>
                <a:srgbClr val="2032FF"/>
              </a:solidFill>
              <a:prstDash val="sysDot"/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735D96E-2337-534B-9A17-2B77F4A97970}"/>
              </a:ext>
            </a:extLst>
          </p:cNvPr>
          <p:cNvSpPr txBox="1">
            <a:spLocks/>
          </p:cNvSpPr>
          <p:nvPr/>
        </p:nvSpPr>
        <p:spPr bwMode="auto">
          <a:xfrm>
            <a:off x="4098931" y="914399"/>
            <a:ext cx="3166839" cy="17009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go(r1,room3,hall)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navigate(r1,hall,room1)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take(r1,room1,o7)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navigate(r1,room1,room2)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5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put(r1,room2,o7)</a:t>
            </a:r>
            <a:r>
              <a:rPr lang="en-US" sz="1800" dirty="0">
                <a:latin typeface="Times New Roman" panose="02020603050405020304" pitchFamily="18" charset="0"/>
              </a:rPr>
              <a:t>⟩</a:t>
            </a:r>
          </a:p>
        </p:txBody>
      </p:sp>
      <p:sp>
        <p:nvSpPr>
          <p:cNvPr id="217" name="Line 853">
            <a:extLst>
              <a:ext uri="{FF2B5EF4-FFF2-40B4-BE49-F238E27FC236}">
                <a16:creationId xmlns:a16="http://schemas.microsoft.com/office/drawing/2014/main" id="{E6E41938-9AED-D148-A6F4-5D4EFB63A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618" y="1546412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rgbClr val="FFE4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latin typeface="Calibri"/>
                <a:ea typeface="Times New Roman"/>
                <a:cs typeface="Calibri"/>
              </a:rPr>
              <a:t>         room3</a:t>
            </a:r>
          </a:p>
        </p:txBody>
      </p:sp>
      <p:pic>
        <p:nvPicPr>
          <p:cNvPr id="3" name="Picture 2" descr="A picture containing cake, automaton&#10;&#10;Description automatically generated">
            <a:extLst>
              <a:ext uri="{FF2B5EF4-FFF2-40B4-BE49-F238E27FC236}">
                <a16:creationId xmlns:a16="http://schemas.microsoft.com/office/drawing/2014/main" id="{FFF53BB7-6065-D54B-9910-481BABA7E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526" y="128717"/>
            <a:ext cx="593124" cy="1222414"/>
          </a:xfrm>
          <a:prstGeom prst="rect">
            <a:avLst/>
          </a:prstGeom>
        </p:spPr>
      </p:pic>
      <p:sp>
        <p:nvSpPr>
          <p:cNvPr id="256" name="Line 853">
            <a:extLst>
              <a:ext uri="{FF2B5EF4-FFF2-40B4-BE49-F238E27FC236}">
                <a16:creationId xmlns:a16="http://schemas.microsoft.com/office/drawing/2014/main" id="{2D7F4B05-FE88-8846-8893-C8A772225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8347" y="2329004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rgbClr val="FFE4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latin typeface="Calibri"/>
                <a:ea typeface="Times New Roman"/>
                <a:cs typeface="Calibri"/>
              </a:rPr>
              <a:t>            room2</a:t>
            </a:r>
          </a:p>
        </p:txBody>
      </p:sp>
      <p:sp>
        <p:nvSpPr>
          <p:cNvPr id="257" name="Line 853">
            <a:extLst>
              <a:ext uri="{FF2B5EF4-FFF2-40B4-BE49-F238E27FC236}">
                <a16:creationId xmlns:a16="http://schemas.microsoft.com/office/drawing/2014/main" id="{13E3A8E5-8938-7E47-9533-29E5BE085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25" y="3408161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rgbClr val="FFE4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latin typeface="Calibri"/>
                <a:ea typeface="Times New Roman"/>
                <a:cs typeface="Calibri"/>
              </a:rPr>
              <a:t>            room1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B48F75D9-F9DB-7343-A06D-25890838F140}"/>
              </a:ext>
            </a:extLst>
          </p:cNvPr>
          <p:cNvGrpSpPr/>
          <p:nvPr/>
        </p:nvGrpSpPr>
        <p:grpSpPr>
          <a:xfrm>
            <a:off x="2175908" y="2814431"/>
            <a:ext cx="426287" cy="293933"/>
            <a:chOff x="1012668" y="950932"/>
            <a:chExt cx="747559" cy="515455"/>
          </a:xfrm>
        </p:grpSpPr>
        <p:sp>
          <p:nvSpPr>
            <p:cNvPr id="175" name="Line 853">
              <a:extLst>
                <a:ext uri="{FF2B5EF4-FFF2-40B4-BE49-F238E27FC236}">
                  <a16:creationId xmlns:a16="http://schemas.microsoft.com/office/drawing/2014/main" id="{B5EE2540-33DB-9A4B-A345-36F299CD120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2668" y="1130288"/>
              <a:ext cx="582084" cy="7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413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6" name="Rectangle 876">
              <a:extLst>
                <a:ext uri="{FF2B5EF4-FFF2-40B4-BE49-F238E27FC236}">
                  <a16:creationId xmlns:a16="http://schemas.microsoft.com/office/drawing/2014/main" id="{9A880407-FBF8-A647-A29B-3C367ADE16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77" name="Rectangle 873">
              <a:extLst>
                <a:ext uri="{FF2B5EF4-FFF2-40B4-BE49-F238E27FC236}">
                  <a16:creationId xmlns:a16="http://schemas.microsoft.com/office/drawing/2014/main" id="{60C7C37A-B139-DF47-94E0-24EBE9569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dirty="0">
                  <a:latin typeface="Calibri"/>
                  <a:ea typeface="Times New Roman"/>
                  <a:cs typeface="Calibri"/>
                </a:rPr>
                <a:t>o7</a:t>
              </a:r>
            </a:p>
          </p:txBody>
        </p:sp>
        <p:sp>
          <p:nvSpPr>
            <p:cNvPr id="178" name="Freeform 875">
              <a:extLst>
                <a:ext uri="{FF2B5EF4-FFF2-40B4-BE49-F238E27FC236}">
                  <a16:creationId xmlns:a16="http://schemas.microsoft.com/office/drawing/2014/main" id="{452D2E44-8E4C-7349-B3E8-9DF791C85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26CAC3A-AD15-CB44-8A5F-F2748BE646FB}"/>
              </a:ext>
            </a:extLst>
          </p:cNvPr>
          <p:cNvSpPr txBox="1">
            <a:spLocks/>
          </p:cNvSpPr>
          <p:nvPr/>
        </p:nvSpPr>
        <p:spPr bwMode="auto">
          <a:xfrm>
            <a:off x="3518148" y="4835395"/>
            <a:ext cx="2742952" cy="6510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/>
              <a:t>ignores how do navigation, </a:t>
            </a:r>
            <a:r>
              <a:rPr lang="fr-FR" sz="1800" dirty="0" err="1"/>
              <a:t>localization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60F196D-7A12-A54B-A0A4-378FA4EF64ED}"/>
              </a:ext>
            </a:extLst>
          </p:cNvPr>
          <p:cNvSpPr txBox="1">
            <a:spLocks/>
          </p:cNvSpPr>
          <p:nvPr/>
        </p:nvSpPr>
        <p:spPr bwMode="auto">
          <a:xfrm>
            <a:off x="3505448" y="5737095"/>
            <a:ext cx="2742952" cy="7145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Times New Roman" panose="02020603050405020304" pitchFamily="18" charset="0"/>
              </a:rPr>
              <a:t>ignores how to </a:t>
            </a:r>
            <a:r>
              <a:rPr lang="fr-FR" sz="1800" dirty="0" err="1">
                <a:latin typeface="Times New Roman" panose="02020603050405020304" pitchFamily="18" charset="0"/>
              </a:rPr>
              <a:t>find</a:t>
            </a:r>
            <a:r>
              <a:rPr lang="fr-FR" sz="1800" dirty="0">
                <a:latin typeface="Times New Roman" panose="02020603050405020304" pitchFamily="18" charset="0"/>
              </a:rPr>
              <a:t> </a:t>
            </a:r>
            <a:r>
              <a:rPr lang="fr-FR" sz="1800" i="1" dirty="0">
                <a:latin typeface="Times New Roman" panose="02020603050405020304" pitchFamily="18" charset="0"/>
              </a:rPr>
              <a:t>o</a:t>
            </a:r>
            <a:r>
              <a:rPr lang="fr-FR" sz="1800" dirty="0">
                <a:latin typeface="Times New Roman" panose="02020603050405020304" pitchFamily="18" charset="0"/>
              </a:rPr>
              <a:t>, </a:t>
            </a:r>
            <a:r>
              <a:rPr lang="fr-FR" sz="1800" dirty="0" err="1">
                <a:latin typeface="Times New Roman" panose="02020603050405020304" pitchFamily="18" charset="0"/>
              </a:rPr>
              <a:t>get</a:t>
            </a:r>
            <a:r>
              <a:rPr lang="fr-FR" sz="1800" dirty="0">
                <a:latin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</a:rPr>
              <a:t>access</a:t>
            </a:r>
            <a:r>
              <a:rPr lang="fr-FR" sz="1800" dirty="0">
                <a:latin typeface="Times New Roman" panose="02020603050405020304" pitchFamily="18" charset="0"/>
              </a:rPr>
              <a:t> to </a:t>
            </a:r>
            <a:r>
              <a:rPr lang="fr-FR" sz="1800" dirty="0" err="1">
                <a:latin typeface="Times New Roman" panose="02020603050405020304" pitchFamily="18" charset="0"/>
              </a:rPr>
              <a:t>it</a:t>
            </a:r>
            <a:r>
              <a:rPr lang="fr-FR" sz="1800" dirty="0">
                <a:latin typeface="Times New Roman" panose="02020603050405020304" pitchFamily="18" charset="0"/>
              </a:rPr>
              <a:t>, </a:t>
            </a:r>
            <a:r>
              <a:rPr lang="fr-FR" sz="1800" dirty="0" err="1">
                <a:latin typeface="Times New Roman" panose="02020603050405020304" pitchFamily="18" charset="0"/>
              </a:rPr>
              <a:t>grasp</a:t>
            </a:r>
            <a:r>
              <a:rPr lang="fr-FR" sz="1800" dirty="0">
                <a:latin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</a:rPr>
              <a:t>it</a:t>
            </a:r>
            <a:r>
              <a:rPr lang="fr-FR" sz="1800" dirty="0">
                <a:latin typeface="Times New Roman" panose="02020603050405020304" pitchFamily="18" charset="0"/>
              </a:rPr>
              <a:t>, lift </a:t>
            </a:r>
            <a:r>
              <a:rPr lang="fr-FR" sz="1800" dirty="0" err="1">
                <a:latin typeface="Times New Roman" panose="02020603050405020304" pitchFamily="18" charset="0"/>
              </a:rPr>
              <a:t>it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72A448-9CEA-BA42-A40C-99EBA7A60591}"/>
              </a:ext>
            </a:extLst>
          </p:cNvPr>
          <p:cNvSpPr txBox="1">
            <a:spLocks/>
          </p:cNvSpPr>
          <p:nvPr/>
        </p:nvSpPr>
        <p:spPr bwMode="auto">
          <a:xfrm>
            <a:off x="312267" y="3598208"/>
            <a:ext cx="3218333" cy="3048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288925" algn="l"/>
                <a:tab pos="3251200" algn="l"/>
              </a:tabLst>
            </a:pPr>
            <a:r>
              <a:rPr lang="fr-FR" sz="1800" dirty="0">
                <a:latin typeface="Calibri"/>
              </a:rPr>
              <a:t>go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 err="1"/>
              <a:t>l,m</a:t>
            </a:r>
            <a:r>
              <a:rPr lang="fr-FR" sz="1800" dirty="0"/>
              <a:t>),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/>
              </a:rPr>
              <a:t>navigate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¬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/>
              <a:t>l, m</a:t>
            </a:r>
            <a:r>
              <a:rPr lang="fr-FR" sz="1800" dirty="0"/>
              <a:t>), </a:t>
            </a:r>
            <a:r>
              <a:rPr lang="fr-FR" sz="1800" dirty="0" err="1"/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i="1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 panose="020F0502020204030204" pitchFamily="34" charset="0"/>
              </a:rPr>
              <a:t>take</a:t>
            </a:r>
            <a:r>
              <a:rPr lang="fr-FR" sz="1800" dirty="0"/>
              <a:t>(</a:t>
            </a:r>
            <a:r>
              <a:rPr lang="fr-FR" sz="1800" i="1" dirty="0" err="1"/>
              <a:t>r,l,o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</a:t>
            </a:r>
            <a:br>
              <a:rPr lang="fr-FR" sz="1800" dirty="0"/>
            </a:br>
            <a:r>
              <a:rPr lang="fr-FR" sz="1800" dirty="0"/>
              <a:t>	      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)=</a:t>
            </a:r>
            <a:r>
              <a:rPr lang="fr-FR" sz="1800" dirty="0" err="1">
                <a:latin typeface="Calibri"/>
              </a:rPr>
              <a:t>nil</a:t>
            </a:r>
            <a:br>
              <a:rPr lang="fr-FR" sz="1800" dirty="0">
                <a:latin typeface="Calibri"/>
              </a:rPr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fr-FR" sz="1800" dirty="0"/>
              <a:t>) ← </a:t>
            </a:r>
            <a:r>
              <a:rPr lang="fr-FR" sz="1800" i="1" dirty="0"/>
              <a:t>r</a:t>
            </a:r>
            <a:r>
              <a:rPr lang="fr-FR" sz="1800" dirty="0"/>
              <a:t>,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o</a:t>
            </a: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2265091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66F195D-DC0A-BE4D-A70F-D50DA0E906C2}"/>
              </a:ext>
            </a:extLst>
          </p:cNvPr>
          <p:cNvSpPr txBox="1">
            <a:spLocks/>
          </p:cNvSpPr>
          <p:nvPr/>
        </p:nvSpPr>
        <p:spPr bwMode="auto">
          <a:xfrm>
            <a:off x="3543548" y="3806695"/>
            <a:ext cx="2730252" cy="6891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/>
              <a:t>ignores how to </a:t>
            </a:r>
            <a:r>
              <a:rPr lang="fr-FR" sz="1800" dirty="0" err="1"/>
              <a:t>get</a:t>
            </a:r>
            <a:r>
              <a:rPr lang="fr-FR" sz="1800" dirty="0"/>
              <a:t> </a:t>
            </a:r>
            <a:r>
              <a:rPr lang="fr-FR" sz="1800" dirty="0" err="1"/>
              <a:t>from</a:t>
            </a:r>
            <a:r>
              <a:rPr lang="fr-FR" sz="1800" dirty="0"/>
              <a:t> </a:t>
            </a:r>
            <a:r>
              <a:rPr lang="fr-FR" sz="1800" i="1" dirty="0"/>
              <a:t>l </a:t>
            </a:r>
            <a:r>
              <a:rPr lang="fr-FR" sz="1800" dirty="0"/>
              <a:t>to </a:t>
            </a:r>
            <a:r>
              <a:rPr lang="fr-FR" sz="1800" i="1" dirty="0"/>
              <a:t>m</a:t>
            </a:r>
            <a:r>
              <a:rPr lang="fr-FR" sz="1800" dirty="0"/>
              <a:t>,</a:t>
            </a:r>
            <a:r>
              <a:rPr lang="fr-FR" sz="1800" i="1" dirty="0"/>
              <a:t> </a:t>
            </a:r>
            <a:r>
              <a:rPr lang="fr-FR" sz="1800" dirty="0" err="1"/>
              <a:t>e.g</a:t>
            </a:r>
            <a:r>
              <a:rPr lang="fr-FR" sz="1800" dirty="0"/>
              <a:t>., </a:t>
            </a:r>
            <a:r>
              <a:rPr lang="fr-FR" sz="1800" dirty="0" err="1"/>
              <a:t>opening</a:t>
            </a:r>
            <a:r>
              <a:rPr lang="fr-FR" sz="1800" dirty="0"/>
              <a:t> the </a:t>
            </a:r>
            <a:r>
              <a:rPr lang="fr-FR" sz="1800" dirty="0" err="1"/>
              <a:t>door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72" name="Title 1"/>
          <p:cNvSpPr txBox="1">
            <a:spLocks/>
          </p:cNvSpPr>
          <p:nvPr/>
        </p:nvSpPr>
        <p:spPr>
          <a:xfrm>
            <a:off x="2640494" y="123879"/>
            <a:ext cx="6911013" cy="52223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Calibri"/>
                <a:ea typeface="Calibri"/>
                <a:cs typeface="Calibri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66"/>
                </a:solidFill>
                <a:latin typeface="Arial" pitchFamily="-112" charset="0"/>
              </a:defRPr>
            </a:lvl9pPr>
          </a:lstStyle>
          <a:p>
            <a:r>
              <a:rPr lang="en-US" dirty="0"/>
              <a:t>Service Robot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735D96E-2337-534B-9A17-2B77F4A97970}"/>
              </a:ext>
            </a:extLst>
          </p:cNvPr>
          <p:cNvSpPr txBox="1">
            <a:spLocks/>
          </p:cNvSpPr>
          <p:nvPr/>
        </p:nvSpPr>
        <p:spPr bwMode="auto">
          <a:xfrm>
            <a:off x="4098931" y="914399"/>
            <a:ext cx="3166839" cy="17009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1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go(r1,room3,hall)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2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navigate(r1,hall,room1)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3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take(r1,room1,o7)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4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navigate(r1,room1,room2)</a:t>
            </a:r>
          </a:p>
          <a:p>
            <a:pPr marL="0" indent="0">
              <a:buNone/>
              <a:tabLst>
                <a:tab pos="450850" algn="l"/>
              </a:tabLst>
            </a:pPr>
            <a:r>
              <a:rPr lang="el-GR" sz="1800" i="1" dirty="0">
                <a:cs typeface="Times New Roman"/>
              </a:rPr>
              <a:t>a</a:t>
            </a:r>
            <a:r>
              <a:rPr lang="en-US" sz="1800" baseline="-25000" dirty="0">
                <a:cs typeface="Times New Roman"/>
              </a:rPr>
              <a:t>5</a:t>
            </a:r>
            <a:r>
              <a:rPr lang="el-GR" sz="1800" dirty="0"/>
              <a:t> = </a:t>
            </a:r>
            <a:r>
              <a:rPr lang="en-US" sz="1800" dirty="0">
                <a:latin typeface="Calibri"/>
              </a:rPr>
              <a:t>put(r1,room2,o7)</a:t>
            </a:r>
            <a:r>
              <a:rPr lang="en-US" sz="1800" dirty="0">
                <a:latin typeface="Times New Roman" panose="02020603050405020304" pitchFamily="18" charset="0"/>
              </a:rPr>
              <a:t>⟩</a:t>
            </a:r>
          </a:p>
        </p:txBody>
      </p:sp>
      <p:sp>
        <p:nvSpPr>
          <p:cNvPr id="217" name="Line 853">
            <a:extLst>
              <a:ext uri="{FF2B5EF4-FFF2-40B4-BE49-F238E27FC236}">
                <a16:creationId xmlns:a16="http://schemas.microsoft.com/office/drawing/2014/main" id="{E6E41938-9AED-D148-A6F4-5D4EFB63A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618" y="1546412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rgbClr val="FFE4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latin typeface="Calibri"/>
                <a:ea typeface="Times New Roman"/>
                <a:cs typeface="Calibri"/>
              </a:rPr>
              <a:t>         room3</a:t>
            </a:r>
          </a:p>
        </p:txBody>
      </p:sp>
      <p:pic>
        <p:nvPicPr>
          <p:cNvPr id="3" name="Picture 2" descr="A picture containing cake, automaton&#10;&#10;Description automatically generated">
            <a:extLst>
              <a:ext uri="{FF2B5EF4-FFF2-40B4-BE49-F238E27FC236}">
                <a16:creationId xmlns:a16="http://schemas.microsoft.com/office/drawing/2014/main" id="{FFF53BB7-6065-D54B-9910-481BABA7E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26" y="128717"/>
            <a:ext cx="593124" cy="1222414"/>
          </a:xfrm>
          <a:prstGeom prst="rect">
            <a:avLst/>
          </a:prstGeom>
        </p:spPr>
      </p:pic>
      <p:sp>
        <p:nvSpPr>
          <p:cNvPr id="256" name="Line 853">
            <a:extLst>
              <a:ext uri="{FF2B5EF4-FFF2-40B4-BE49-F238E27FC236}">
                <a16:creationId xmlns:a16="http://schemas.microsoft.com/office/drawing/2014/main" id="{2D7F4B05-FE88-8846-8893-C8A7722257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8347" y="2329004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rgbClr val="FFE4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latin typeface="Calibri"/>
                <a:ea typeface="Times New Roman"/>
                <a:cs typeface="Calibri"/>
              </a:rPr>
              <a:t>            room2</a:t>
            </a:r>
          </a:p>
        </p:txBody>
      </p:sp>
      <p:sp>
        <p:nvSpPr>
          <p:cNvPr id="257" name="Line 853">
            <a:extLst>
              <a:ext uri="{FF2B5EF4-FFF2-40B4-BE49-F238E27FC236}">
                <a16:creationId xmlns:a16="http://schemas.microsoft.com/office/drawing/2014/main" id="{13E3A8E5-8938-7E47-9533-29E5BE085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25" y="3408161"/>
            <a:ext cx="1609344" cy="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>
              <a:rot lat="60000" lon="0" rev="0"/>
            </a:camera>
            <a:lightRig rig="balanced" dir="l"/>
          </a:scene3d>
          <a:sp3d extrusionH="1714500" contourW="6350" prstMaterial="legacyPlastic">
            <a:bevelT w="13500" h="13500" prst="angle"/>
            <a:bevelB w="13500" h="13500" prst="angle"/>
            <a:extrusionClr>
              <a:srgbClr val="FFE4C1"/>
            </a:extrusionClr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b">
            <a:flatTx/>
          </a:bodyPr>
          <a:lstStyle/>
          <a:p>
            <a:r>
              <a:rPr lang="en-US" sz="2000" dirty="0">
                <a:latin typeface="Calibri"/>
                <a:ea typeface="Times New Roman"/>
                <a:cs typeface="Calibri"/>
              </a:rPr>
              <a:t>            room1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B48F75D9-F9DB-7343-A06D-25890838F140}"/>
              </a:ext>
            </a:extLst>
          </p:cNvPr>
          <p:cNvGrpSpPr/>
          <p:nvPr/>
        </p:nvGrpSpPr>
        <p:grpSpPr>
          <a:xfrm>
            <a:off x="2175908" y="2814431"/>
            <a:ext cx="426287" cy="293933"/>
            <a:chOff x="1012668" y="950932"/>
            <a:chExt cx="747559" cy="515455"/>
          </a:xfrm>
        </p:grpSpPr>
        <p:sp>
          <p:nvSpPr>
            <p:cNvPr id="175" name="Line 853">
              <a:extLst>
                <a:ext uri="{FF2B5EF4-FFF2-40B4-BE49-F238E27FC236}">
                  <a16:creationId xmlns:a16="http://schemas.microsoft.com/office/drawing/2014/main" id="{B5EE2540-33DB-9A4B-A345-36F299CD120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12668" y="1130288"/>
              <a:ext cx="582084" cy="71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flat" dir="l"/>
            </a:scene3d>
            <a:sp3d extrusionH="241300" contourW="6350" prstMaterial="plastic">
              <a:bevelT w="13500" h="13500" prst="angle"/>
              <a:bevelB w="13500" h="13500" prst="angle"/>
              <a:extrusionClr>
                <a:srgbClr val="FDFEB5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>
              <a:flatTx/>
            </a:bodyPr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6" name="Rectangle 876">
              <a:extLst>
                <a:ext uri="{FF2B5EF4-FFF2-40B4-BE49-F238E27FC236}">
                  <a16:creationId xmlns:a16="http://schemas.microsoft.com/office/drawing/2014/main" id="{9A880407-FBF8-A647-A29B-3C367ADE16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59818" y="950932"/>
              <a:ext cx="100" cy="403719"/>
            </a:xfrm>
            <a:prstGeom prst="rect">
              <a:avLst/>
            </a:prstGeom>
            <a:solidFill>
              <a:srgbClr val="FD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/>
            <a:p>
              <a:endParaRPr lang="en-US" sz="1700" dirty="0">
                <a:latin typeface="Calibri"/>
                <a:ea typeface="Times New Roman"/>
                <a:cs typeface="Calibri"/>
              </a:endParaRPr>
            </a:p>
          </p:txBody>
        </p:sp>
        <p:sp>
          <p:nvSpPr>
            <p:cNvPr id="177" name="Rectangle 873">
              <a:extLst>
                <a:ext uri="{FF2B5EF4-FFF2-40B4-BE49-F238E27FC236}">
                  <a16:creationId xmlns:a16="http://schemas.microsoft.com/office/drawing/2014/main" id="{60C7C37A-B139-DF47-94E0-24EBE9569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023" y="1137440"/>
              <a:ext cx="594305" cy="327629"/>
            </a:xfrm>
            <a:prstGeom prst="rect">
              <a:avLst/>
            </a:prstGeom>
            <a:solidFill>
              <a:srgbClr val="FDFF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73152" tIns="18288" rIns="73152" bIns="18288" anchor="ctr"/>
            <a:lstStyle/>
            <a:p>
              <a:pPr algn="ctr"/>
              <a:r>
                <a:rPr lang="en-GB" dirty="0">
                  <a:latin typeface="Calibri"/>
                  <a:ea typeface="Times New Roman"/>
                  <a:cs typeface="Calibri"/>
                </a:rPr>
                <a:t>o7</a:t>
              </a:r>
            </a:p>
          </p:txBody>
        </p:sp>
        <p:sp>
          <p:nvSpPr>
            <p:cNvPr id="178" name="Freeform 875">
              <a:extLst>
                <a:ext uri="{FF2B5EF4-FFF2-40B4-BE49-F238E27FC236}">
                  <a16:creationId xmlns:a16="http://schemas.microsoft.com/office/drawing/2014/main" id="{452D2E44-8E4C-7349-B3E8-9DF791C85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923" y="989071"/>
              <a:ext cx="146304" cy="477316"/>
            </a:xfrm>
            <a:custGeom>
              <a:avLst/>
              <a:gdLst>
                <a:gd name="T0" fmla="*/ 0 w 48"/>
                <a:gd name="T1" fmla="*/ 48 h 144"/>
                <a:gd name="T2" fmla="*/ 48 w 48"/>
                <a:gd name="T3" fmla="*/ 0 h 144"/>
                <a:gd name="T4" fmla="*/ 48 w 48"/>
                <a:gd name="T5" fmla="*/ 96 h 144"/>
                <a:gd name="T6" fmla="*/ 0 w 48"/>
                <a:gd name="T7" fmla="*/ 144 h 144"/>
                <a:gd name="T8" fmla="*/ 0 w 48"/>
                <a:gd name="T9" fmla="*/ 4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144"/>
                <a:gd name="T17" fmla="*/ 48 w 48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144">
                  <a:moveTo>
                    <a:pt x="0" y="48"/>
                  </a:moveTo>
                  <a:lnTo>
                    <a:pt x="48" y="0"/>
                  </a:lnTo>
                  <a:lnTo>
                    <a:pt x="48" y="96"/>
                  </a:lnTo>
                  <a:lnTo>
                    <a:pt x="0" y="14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FFB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b"/>
            <a:lstStyle/>
            <a:p>
              <a:endParaRPr lang="en-US" sz="1700" dirty="0"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26CAC3A-AD15-CB44-8A5F-F2748BE646FB}"/>
              </a:ext>
            </a:extLst>
          </p:cNvPr>
          <p:cNvSpPr txBox="1">
            <a:spLocks/>
          </p:cNvSpPr>
          <p:nvPr/>
        </p:nvSpPr>
        <p:spPr bwMode="auto">
          <a:xfrm>
            <a:off x="3518148" y="4835395"/>
            <a:ext cx="2742952" cy="6510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/>
              <a:t>ignores how do navigation, </a:t>
            </a:r>
            <a:r>
              <a:rPr lang="fr-FR" sz="1800" dirty="0" err="1"/>
              <a:t>localization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60F196D-7A12-A54B-A0A4-378FA4EF64ED}"/>
              </a:ext>
            </a:extLst>
          </p:cNvPr>
          <p:cNvSpPr txBox="1">
            <a:spLocks/>
          </p:cNvSpPr>
          <p:nvPr/>
        </p:nvSpPr>
        <p:spPr bwMode="auto">
          <a:xfrm>
            <a:off x="3505448" y="5737095"/>
            <a:ext cx="2742952" cy="714505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fr-FR" sz="1800" dirty="0">
                <a:latin typeface="Times New Roman" panose="02020603050405020304" pitchFamily="18" charset="0"/>
              </a:rPr>
              <a:t>ignores how to </a:t>
            </a:r>
            <a:r>
              <a:rPr lang="fr-FR" sz="1800" dirty="0" err="1">
                <a:latin typeface="Times New Roman" panose="02020603050405020304" pitchFamily="18" charset="0"/>
              </a:rPr>
              <a:t>find</a:t>
            </a:r>
            <a:r>
              <a:rPr lang="fr-FR" sz="1800" dirty="0">
                <a:latin typeface="Times New Roman" panose="02020603050405020304" pitchFamily="18" charset="0"/>
              </a:rPr>
              <a:t> </a:t>
            </a:r>
            <a:r>
              <a:rPr lang="fr-FR" sz="1800" i="1" dirty="0">
                <a:latin typeface="Times New Roman" panose="02020603050405020304" pitchFamily="18" charset="0"/>
              </a:rPr>
              <a:t>o</a:t>
            </a:r>
            <a:r>
              <a:rPr lang="fr-FR" sz="1800" dirty="0">
                <a:latin typeface="Times New Roman" panose="02020603050405020304" pitchFamily="18" charset="0"/>
              </a:rPr>
              <a:t>, </a:t>
            </a:r>
            <a:r>
              <a:rPr lang="fr-FR" sz="1800" dirty="0" err="1">
                <a:latin typeface="Times New Roman" panose="02020603050405020304" pitchFamily="18" charset="0"/>
              </a:rPr>
              <a:t>get</a:t>
            </a:r>
            <a:r>
              <a:rPr lang="fr-FR" sz="1800" dirty="0">
                <a:latin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</a:rPr>
              <a:t>access</a:t>
            </a:r>
            <a:r>
              <a:rPr lang="fr-FR" sz="1800" dirty="0">
                <a:latin typeface="Times New Roman" panose="02020603050405020304" pitchFamily="18" charset="0"/>
              </a:rPr>
              <a:t> to </a:t>
            </a:r>
            <a:r>
              <a:rPr lang="fr-FR" sz="1800" dirty="0" err="1">
                <a:latin typeface="Times New Roman" panose="02020603050405020304" pitchFamily="18" charset="0"/>
              </a:rPr>
              <a:t>it</a:t>
            </a:r>
            <a:r>
              <a:rPr lang="fr-FR" sz="1800" dirty="0">
                <a:latin typeface="Times New Roman" panose="02020603050405020304" pitchFamily="18" charset="0"/>
              </a:rPr>
              <a:t>, </a:t>
            </a:r>
            <a:r>
              <a:rPr lang="fr-FR" sz="1800" dirty="0" err="1">
                <a:latin typeface="Times New Roman" panose="02020603050405020304" pitchFamily="18" charset="0"/>
              </a:rPr>
              <a:t>grasp</a:t>
            </a:r>
            <a:r>
              <a:rPr lang="fr-FR" sz="1800" dirty="0">
                <a:latin typeface="Times New Roman" panose="02020603050405020304" pitchFamily="18" charset="0"/>
              </a:rPr>
              <a:t> </a:t>
            </a:r>
            <a:r>
              <a:rPr lang="fr-FR" sz="1800" dirty="0" err="1">
                <a:latin typeface="Times New Roman" panose="02020603050405020304" pitchFamily="18" charset="0"/>
              </a:rPr>
              <a:t>it</a:t>
            </a:r>
            <a:r>
              <a:rPr lang="fr-FR" sz="1800" dirty="0">
                <a:latin typeface="Times New Roman" panose="02020603050405020304" pitchFamily="18" charset="0"/>
              </a:rPr>
              <a:t>, lift </a:t>
            </a:r>
            <a:r>
              <a:rPr lang="fr-FR" sz="1800" dirty="0" err="1">
                <a:latin typeface="Times New Roman" panose="02020603050405020304" pitchFamily="18" charset="0"/>
              </a:rPr>
              <a:t>it</a:t>
            </a:r>
            <a:endParaRPr lang="en-US" sz="1800" dirty="0">
              <a:latin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72A448-9CEA-BA42-A40C-99EBA7A60591}"/>
              </a:ext>
            </a:extLst>
          </p:cNvPr>
          <p:cNvSpPr txBox="1">
            <a:spLocks/>
          </p:cNvSpPr>
          <p:nvPr/>
        </p:nvSpPr>
        <p:spPr bwMode="auto">
          <a:xfrm>
            <a:off x="312267" y="3598208"/>
            <a:ext cx="3218333" cy="30487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82575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10000"/>
              <a:buFont typeface="Lucida Grande"/>
              <a:buChar char="●"/>
              <a:defRPr sz="2000">
                <a:solidFill>
                  <a:schemeClr val="tx1"/>
                </a:solidFill>
                <a:latin typeface="+mn-lt"/>
                <a:ea typeface="Calibri"/>
                <a:cs typeface="Calibri"/>
              </a:defRPr>
            </a:lvl1pPr>
            <a:lvl2pPr marL="687388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Calibri"/>
              </a:defRPr>
            </a:lvl2pPr>
            <a:lvl3pPr marL="10810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3pPr>
            <a:lvl4pPr marL="1487488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Calibri"/>
              </a:defRPr>
            </a:lvl4pPr>
            <a:lvl5pPr marL="1878013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8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3500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tabLst>
                <a:tab pos="288925" algn="l"/>
                <a:tab pos="3251200" algn="l"/>
              </a:tabLst>
            </a:pPr>
            <a:r>
              <a:rPr lang="fr-FR" sz="1800" dirty="0">
                <a:latin typeface="Calibri"/>
              </a:rPr>
              <a:t>go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 err="1"/>
              <a:t>l,m</a:t>
            </a:r>
            <a:r>
              <a:rPr lang="fr-FR" sz="1800" dirty="0"/>
              <a:t>),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/>
              </a:rPr>
              <a:t>navigate</a:t>
            </a:r>
            <a:r>
              <a:rPr lang="fr-FR" sz="1800" dirty="0"/>
              <a:t>(</a:t>
            </a:r>
            <a:r>
              <a:rPr lang="fr-FR" sz="1800" i="1" dirty="0" err="1"/>
              <a:t>r,l,m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¬</a:t>
            </a:r>
            <a:r>
              <a:rPr lang="fr-FR" sz="1800" dirty="0">
                <a:latin typeface="Calibri"/>
              </a:rPr>
              <a:t>adjacent</a:t>
            </a:r>
            <a:r>
              <a:rPr lang="fr-FR" sz="1800" dirty="0"/>
              <a:t>(</a:t>
            </a:r>
            <a:r>
              <a:rPr lang="fr-FR" sz="1800" i="1" dirty="0"/>
              <a:t>l, m</a:t>
            </a:r>
            <a:r>
              <a:rPr lang="fr-FR" sz="1800" dirty="0"/>
              <a:t>), </a:t>
            </a:r>
            <a:r>
              <a:rPr lang="fr-FR" sz="1800" dirty="0" err="1"/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br>
              <a:rPr lang="fr-FR" sz="1800" i="1" dirty="0"/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m</a:t>
            </a:r>
            <a:r>
              <a:rPr lang="fr-FR" sz="1800" dirty="0"/>
              <a:t> </a:t>
            </a:r>
          </a:p>
          <a:p>
            <a:pPr marL="0" indent="0">
              <a:spcBef>
                <a:spcPts val="800"/>
              </a:spcBef>
              <a:buNone/>
              <a:tabLst>
                <a:tab pos="288925" algn="l"/>
                <a:tab pos="3251200" algn="l"/>
              </a:tabLst>
            </a:pPr>
            <a:r>
              <a:rPr lang="fr-FR" sz="1800" dirty="0" err="1">
                <a:latin typeface="Calibri" panose="020F0502020204030204" pitchFamily="34" charset="0"/>
              </a:rPr>
              <a:t>take</a:t>
            </a:r>
            <a:r>
              <a:rPr lang="fr-FR" sz="1800" dirty="0"/>
              <a:t>(</a:t>
            </a:r>
            <a:r>
              <a:rPr lang="fr-FR" sz="1800" i="1" dirty="0" err="1"/>
              <a:t>r,l,o</a:t>
            </a:r>
            <a:r>
              <a:rPr lang="fr-FR" sz="1800" dirty="0"/>
              <a:t>)</a:t>
            </a:r>
            <a:br>
              <a:rPr lang="fr-FR" sz="1800" dirty="0"/>
            </a:br>
            <a:r>
              <a:rPr lang="fr-FR" sz="1800" dirty="0"/>
              <a:t>	</a:t>
            </a:r>
            <a:r>
              <a:rPr lang="fr-FR" sz="1800" dirty="0" err="1"/>
              <a:t>pre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is-IS" sz="1800" dirty="0"/>
              <a:t>)=</a:t>
            </a:r>
            <a:r>
              <a:rPr lang="fr-FR" sz="1800" i="1" dirty="0"/>
              <a:t>l</a:t>
            </a:r>
            <a:r>
              <a:rPr lang="fr-FR" sz="1800" dirty="0"/>
              <a:t>,</a:t>
            </a:r>
            <a:br>
              <a:rPr lang="fr-FR" sz="1800" dirty="0"/>
            </a:br>
            <a:r>
              <a:rPr lang="fr-FR" sz="1800" dirty="0"/>
              <a:t>	      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)=</a:t>
            </a:r>
            <a:r>
              <a:rPr lang="fr-FR" sz="1800" dirty="0" err="1">
                <a:latin typeface="Calibri"/>
              </a:rPr>
              <a:t>nil</a:t>
            </a:r>
            <a:br>
              <a:rPr lang="fr-FR" sz="1800" dirty="0">
                <a:latin typeface="Calibri"/>
              </a:rPr>
            </a:br>
            <a:r>
              <a:rPr lang="fr-FR" sz="1800" dirty="0"/>
              <a:t>	</a:t>
            </a:r>
            <a:r>
              <a:rPr lang="fr-FR" sz="1800" dirty="0" err="1"/>
              <a:t>eff</a:t>
            </a:r>
            <a:r>
              <a:rPr lang="fr-FR" sz="1800" dirty="0"/>
              <a:t>: </a:t>
            </a:r>
            <a:r>
              <a:rPr lang="fr-FR" sz="1800" dirty="0" err="1">
                <a:latin typeface="Calibri"/>
              </a:rPr>
              <a:t>loc</a:t>
            </a:r>
            <a:r>
              <a:rPr lang="fr-FR" sz="1800" dirty="0"/>
              <a:t>(</a:t>
            </a:r>
            <a:r>
              <a:rPr lang="fr-FR" sz="1800" i="1" dirty="0"/>
              <a:t>o</a:t>
            </a:r>
            <a:r>
              <a:rPr lang="fr-FR" sz="1800" dirty="0"/>
              <a:t>) ← </a:t>
            </a:r>
            <a:r>
              <a:rPr lang="fr-FR" sz="1800" i="1" dirty="0"/>
              <a:t>r</a:t>
            </a:r>
            <a:r>
              <a:rPr lang="fr-FR" sz="1800" dirty="0"/>
              <a:t>, </a:t>
            </a:r>
            <a:r>
              <a:rPr lang="fr-FR" sz="1800" dirty="0">
                <a:latin typeface="Calibri"/>
              </a:rPr>
              <a:t>cargo</a:t>
            </a:r>
            <a:r>
              <a:rPr lang="fr-FR" sz="1800" dirty="0"/>
              <a:t>(</a:t>
            </a:r>
            <a:r>
              <a:rPr lang="fr-FR" sz="1800" i="1" dirty="0"/>
              <a:t>r</a:t>
            </a:r>
            <a:r>
              <a:rPr lang="fr-FR" sz="1800" dirty="0"/>
              <a:t>) ← </a:t>
            </a:r>
            <a:r>
              <a:rPr lang="fr-FR" sz="1800" i="1" dirty="0"/>
              <a:t>o</a:t>
            </a:r>
            <a:endParaRPr lang="fr-FR" sz="180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4D3FB20-0337-7F49-9367-151CB61604BD}"/>
              </a:ext>
            </a:extLst>
          </p:cNvPr>
          <p:cNvSpPr txBox="1">
            <a:spLocks/>
          </p:cNvSpPr>
          <p:nvPr/>
        </p:nvSpPr>
        <p:spPr bwMode="auto">
          <a:xfrm>
            <a:off x="7315448" y="1304794"/>
            <a:ext cx="4643258" cy="4444807"/>
          </a:xfrm>
          <a:prstGeom prst="rect">
            <a:avLst/>
          </a:prstGeom>
          <a:solidFill>
            <a:srgbClr val="FBFFBB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34448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Char char="="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1363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Char char="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38238" indent="-3444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478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Char char="▸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44688" indent="-344488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341563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Char char="›"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692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149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dirty="0"/>
              <a:t>Some things that can go wrong:</a:t>
            </a:r>
          </a:p>
          <a:p>
            <a:pPr lvl="1"/>
            <a:r>
              <a:rPr lang="en-US" sz="1800" i="1" dirty="0"/>
              <a:t>Execution failures</a:t>
            </a:r>
          </a:p>
          <a:p>
            <a:pPr lvl="2"/>
            <a:r>
              <a:rPr lang="en-US" sz="1800" dirty="0"/>
              <a:t>locked door</a:t>
            </a:r>
          </a:p>
          <a:p>
            <a:pPr lvl="2"/>
            <a:r>
              <a:rPr lang="en-US" sz="1800" dirty="0"/>
              <a:t>robot battery goes dead</a:t>
            </a:r>
          </a:p>
          <a:p>
            <a:pPr lvl="1"/>
            <a:r>
              <a:rPr lang="en-US" sz="1800" i="1" dirty="0"/>
              <a:t>Unexpected events</a:t>
            </a:r>
            <a:endParaRPr lang="en-US" sz="1800" dirty="0"/>
          </a:p>
          <a:p>
            <a:pPr lvl="2"/>
            <a:r>
              <a:rPr lang="en-US" sz="1800" dirty="0"/>
              <a:t>class ends, hallway gets crowded</a:t>
            </a:r>
          </a:p>
          <a:p>
            <a:pPr lvl="2"/>
            <a:r>
              <a:rPr lang="en-US" sz="1800" dirty="0"/>
              <a:t>hallway closed for maintenance</a:t>
            </a:r>
            <a:endParaRPr lang="en-US" sz="1800" dirty="0">
              <a:cs typeface="Times New Roman"/>
            </a:endParaRPr>
          </a:p>
          <a:p>
            <a:pPr lvl="1"/>
            <a:r>
              <a:rPr lang="en-US" sz="1800" i="1" dirty="0">
                <a:cs typeface="Times New Roman"/>
              </a:rPr>
              <a:t>Incorrect information</a:t>
            </a:r>
          </a:p>
          <a:p>
            <a:pPr lvl="2"/>
            <a:r>
              <a:rPr lang="en-US" sz="1800" dirty="0">
                <a:cs typeface="Times New Roman"/>
              </a:rPr>
              <a:t>navigation error, go to wrong place</a:t>
            </a:r>
          </a:p>
          <a:p>
            <a:pPr lvl="1"/>
            <a:r>
              <a:rPr lang="en-US" sz="1800" i="1" dirty="0">
                <a:cs typeface="Times New Roman"/>
              </a:rPr>
              <a:t>Missing information</a:t>
            </a:r>
          </a:p>
          <a:p>
            <a:pPr lvl="2"/>
            <a:r>
              <a:rPr lang="en-US" sz="1800" dirty="0">
                <a:cs typeface="Times New Roman"/>
              </a:rPr>
              <a:t>where is </a:t>
            </a:r>
            <a:r>
              <a:rPr lang="en-US" sz="1800" dirty="0">
                <a:latin typeface="Calibri"/>
              </a:rPr>
              <a:t>o7</a:t>
            </a:r>
            <a:r>
              <a:rPr lang="en-US" sz="1800" baseline="-25000" dirty="0">
                <a:latin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</a:rPr>
              <a:t>?</a:t>
            </a:r>
            <a:br>
              <a:rPr lang="en-US" sz="1800" baseline="-25000" dirty="0">
                <a:latin typeface="Times New Roman" panose="02020603050405020304" pitchFamily="18" charset="0"/>
              </a:rPr>
            </a:br>
            <a:endParaRPr lang="en-US" sz="1800" baseline="-25000" dirty="0">
              <a:latin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</a:rPr>
              <a:t>How to detect and recover from errors?</a:t>
            </a:r>
          </a:p>
        </p:txBody>
      </p:sp>
    </p:spTree>
    <p:extLst>
      <p:ext uri="{BB962C8B-B14F-4D97-AF65-F5344CB8AC3E}">
        <p14:creationId xmlns:p14="http://schemas.microsoft.com/office/powerpoint/2010/main" val="27975511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Planning in Acting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09E07C-E765-AE4E-B4DF-1C602E14C6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Call </a:t>
            </a:r>
            <a:r>
              <a:rPr lang="en-US" sz="1800" dirty="0">
                <a:latin typeface="Calibri"/>
                <a:cs typeface="Calibri"/>
              </a:rPr>
              <a:t>Lookahead</a:t>
            </a:r>
            <a:r>
              <a:rPr lang="en-US" sz="1800" dirty="0">
                <a:cs typeface="Times New Roman"/>
              </a:rPr>
              <a:t>, obtain </a:t>
            </a:r>
            <a:r>
              <a:rPr lang="en-US" sz="1800" i="1" dirty="0">
                <a:cs typeface="Times New Roman"/>
              </a:rPr>
              <a:t>π</a:t>
            </a:r>
            <a:r>
              <a:rPr lang="en-US" sz="1800" dirty="0">
                <a:cs typeface="Times New Roman"/>
              </a:rPr>
              <a:t>, perform 1</a:t>
            </a:r>
            <a:r>
              <a:rPr lang="en-US" sz="1800" baseline="30000" dirty="0">
                <a:cs typeface="Times New Roman"/>
              </a:rPr>
              <a:t>st</a:t>
            </a:r>
            <a:r>
              <a:rPr lang="en-US" sz="1800" dirty="0">
                <a:cs typeface="Times New Roman"/>
              </a:rPr>
              <a:t> action, call </a:t>
            </a:r>
            <a:r>
              <a:rPr lang="en-US" sz="1800" dirty="0">
                <a:latin typeface="Calibri"/>
                <a:cs typeface="Calibri"/>
              </a:rPr>
              <a:t>Lookahead</a:t>
            </a:r>
            <a:r>
              <a:rPr lang="en-US" sz="1800" dirty="0">
                <a:cs typeface="Times New Roman"/>
              </a:rPr>
              <a:t> again …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Useful when unpredictable things are likely to happen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Replans immediately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Also useful with </a:t>
            </a:r>
            <a:r>
              <a:rPr lang="en-US" sz="1800" i="1" dirty="0">
                <a:cs typeface="Times New Roman"/>
              </a:rPr>
              <a:t>receding horizon</a:t>
            </a:r>
            <a:r>
              <a:rPr lang="en-US" sz="1800" dirty="0">
                <a:cs typeface="Times New Roman"/>
              </a:rPr>
              <a:t> search </a:t>
            </a:r>
            <a:r>
              <a:rPr lang="en-US" sz="1800" dirty="0"/>
              <a:t>(e.g., as in chess programs):</a:t>
            </a:r>
            <a:endParaRPr lang="en-US" sz="1800" i="1" dirty="0">
              <a:cs typeface="Times New Roman"/>
            </a:endParaRP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latin typeface="Calibri" panose="020F0502020204030204" pitchFamily="34" charset="0"/>
                <a:cs typeface="Times New Roman"/>
              </a:rPr>
              <a:t>Lookahead </a:t>
            </a:r>
            <a:r>
              <a:rPr lang="en-US" sz="1800" dirty="0">
                <a:cs typeface="Times New Roman"/>
              </a:rPr>
              <a:t>looks a limited distance ahead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/>
              <a:t>Potential problem: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latin typeface="Calibri" panose="020F0502020204030204" pitchFamily="34" charset="0"/>
              </a:rPr>
              <a:t>Lookahead </a:t>
            </a:r>
            <a:r>
              <a:rPr lang="en-US" sz="1800" dirty="0"/>
              <a:t>needs to return quickly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/>
              <a:t>Otherwise, may pause repeatedly while waiting for </a:t>
            </a:r>
            <a:r>
              <a:rPr lang="en-US" sz="1800" dirty="0">
                <a:latin typeface="Calibri"/>
              </a:rPr>
              <a:t>Lookahead </a:t>
            </a:r>
            <a:r>
              <a:rPr lang="en-US" sz="1800" dirty="0"/>
              <a:t>to return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/>
              <a:t>What if </a:t>
            </a:r>
            <a:r>
              <a:rPr lang="el-GR" sz="1800" dirty="0"/>
              <a:t>ξ</a:t>
            </a:r>
            <a:r>
              <a:rPr lang="en-US" sz="1800" dirty="0"/>
              <a:t> changes during the wait?</a:t>
            </a:r>
          </a:p>
          <a:p>
            <a:pPr marL="282575" lvl="1" indent="-282575">
              <a:buSzPct val="110000"/>
              <a:buFont typeface="Lucida Grande"/>
              <a:buChar char="●"/>
              <a:tabLst>
                <a:tab pos="623888" algn="l"/>
                <a:tab pos="969963" algn="l"/>
              </a:tabLst>
            </a:pPr>
            <a:endParaRPr lang="en-US" sz="1800" dirty="0">
              <a:cs typeface="Times New Roman"/>
            </a:endParaRPr>
          </a:p>
          <a:p>
            <a:pPr>
              <a:spcBef>
                <a:spcPts val="500"/>
              </a:spcBef>
              <a:tabLst>
                <a:tab pos="623888" algn="l"/>
                <a:tab pos="969963" algn="l"/>
              </a:tabLst>
            </a:pPr>
            <a:endParaRPr lang="en-US" sz="180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9C9732-4925-E24E-8478-929CF05C8EC6}"/>
              </a:ext>
            </a:extLst>
          </p:cNvPr>
          <p:cNvSpPr txBox="1">
            <a:spLocks/>
          </p:cNvSpPr>
          <p:nvPr/>
        </p:nvSpPr>
        <p:spPr bwMode="auto">
          <a:xfrm>
            <a:off x="589271" y="1895539"/>
            <a:ext cx="4270399" cy="20287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Run-Lookahead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341313" lvl="1" indent="0">
              <a:spcBef>
                <a:spcPts val="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</a:t>
            </a:r>
            <a:endParaRPr lang="en-US" sz="1800" kern="0" dirty="0">
              <a:latin typeface="Times New Roman" panose="02020603050405020304" pitchFamily="18" charset="0"/>
            </a:endParaRPr>
          </a:p>
          <a:p>
            <a:pPr marL="341313" lvl="1" indent="0">
              <a:spcBef>
                <a:spcPts val="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</a:rPr>
              <a:t>while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⊭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n-US" sz="1800" kern="0" dirty="0">
                <a:latin typeface="Times New Roman" panose="02020603050405020304" pitchFamily="18" charset="0"/>
              </a:rPr>
              <a:t> do</a:t>
            </a:r>
          </a:p>
          <a:p>
            <a:pPr marL="682625" lvl="2" indent="0">
              <a:spcBef>
                <a:spcPts val="0"/>
              </a:spcBef>
              <a:buNone/>
            </a:pPr>
            <a:r>
              <a:rPr lang="el-GR" sz="1800" kern="0" dirty="0">
                <a:latin typeface="Times New Roman" panose="02020603050405020304" pitchFamily="18" charset="0"/>
              </a:rPr>
              <a:t>π ← </a:t>
            </a:r>
            <a:r>
              <a:rPr lang="en-US" sz="1800" kern="0" dirty="0">
                <a:latin typeface="Calibri" panose="020F0502020204030204" pitchFamily="34" charset="0"/>
              </a:rPr>
              <a:t>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682625" lvl="2" indent="0">
              <a:spcBef>
                <a:spcPts val="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</a:rPr>
              <a:t>if </a:t>
            </a:r>
            <a:r>
              <a:rPr lang="el-GR" sz="1800" kern="0" dirty="0">
                <a:latin typeface="Times New Roman" panose="02020603050405020304" pitchFamily="18" charset="0"/>
              </a:rPr>
              <a:t>π =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kern="0" dirty="0">
                <a:latin typeface="Times New Roman" panose="02020603050405020304" pitchFamily="18" charset="0"/>
              </a:rPr>
              <a:t>then return </a:t>
            </a:r>
            <a:r>
              <a:rPr lang="en-US" sz="1800" kern="0" dirty="0">
                <a:latin typeface="Calibri" panose="020F0502020204030204" pitchFamily="34" charset="0"/>
              </a:rPr>
              <a:t>failure</a:t>
            </a:r>
          </a:p>
          <a:p>
            <a:pPr marL="682625" lvl="2" indent="0">
              <a:spcBef>
                <a:spcPts val="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 ←</a:t>
            </a:r>
            <a:r>
              <a:rPr lang="en-US" sz="1800" kern="0" dirty="0">
                <a:latin typeface="Calibri" panose="020F0502020204030204" pitchFamily="34" charset="0"/>
              </a:rPr>
              <a:t> pop-first-action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l-GR" sz="1800" kern="0" dirty="0">
                <a:latin typeface="Times New Roman" panose="02020603050405020304" pitchFamily="18" charset="0"/>
              </a:rPr>
              <a:t>π)</a:t>
            </a:r>
            <a:r>
              <a:rPr lang="el-GR" sz="1800" kern="0" dirty="0">
                <a:latin typeface="Calibri" panose="020F0502020204030204" pitchFamily="34" charset="0"/>
              </a:rPr>
              <a:t>; </a:t>
            </a:r>
            <a:r>
              <a:rPr lang="en-US" sz="1800" kern="0" dirty="0">
                <a:latin typeface="Calibri" panose="020F0502020204030204" pitchFamily="34" charset="0"/>
              </a:rPr>
              <a:t>perform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)</a:t>
            </a:r>
            <a:r>
              <a:rPr lang="en-US" sz="1800" kern="0" dirty="0">
                <a:latin typeface="Calibri" panose="020F0502020204030204" pitchFamily="34" charset="0"/>
              </a:rPr>
              <a:t> </a:t>
            </a:r>
          </a:p>
          <a:p>
            <a:pPr marL="682625" lvl="2" indent="0">
              <a:spcBef>
                <a:spcPts val="0"/>
              </a:spcBef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</a:t>
            </a:r>
          </a:p>
        </p:txBody>
      </p:sp>
      <p:pic>
        <p:nvPicPr>
          <p:cNvPr id="10" name="Picture 9" descr="receding.pdf">
            <a:extLst>
              <a:ext uri="{FF2B5EF4-FFF2-40B4-BE49-F238E27FC236}">
                <a16:creationId xmlns:a16="http://schemas.microsoft.com/office/drawing/2014/main" id="{29EDA61A-F547-064D-8729-ABC55F28D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1" y="4445762"/>
            <a:ext cx="4401502" cy="16604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C1DCC3-549C-FA43-9573-A1E00FCE3EFF}"/>
              </a:ext>
            </a:extLst>
          </p:cNvPr>
          <p:cNvSpPr/>
          <p:nvPr/>
        </p:nvSpPr>
        <p:spPr>
          <a:xfrm>
            <a:off x="2318992" y="1051924"/>
            <a:ext cx="1031358" cy="64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planner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EDA12B0-153C-084C-89B5-81295F6949E7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670628" y="1696230"/>
            <a:ext cx="164043" cy="111047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20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600"/>
            <a:ext cx="11785600" cy="635379"/>
          </a:xfrm>
        </p:spPr>
        <p:txBody>
          <a:bodyPr>
            <a:noAutofit/>
          </a:bodyPr>
          <a:lstStyle/>
          <a:p>
            <a:r>
              <a:rPr lang="en-US" sz="3200" b="1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199" y="861848"/>
            <a:ext cx="5994399" cy="5573878"/>
          </a:xfrm>
        </p:spPr>
        <p:txBody>
          <a:bodyPr/>
          <a:lstStyle/>
          <a:p>
            <a:r>
              <a:rPr lang="en-US" dirty="0"/>
              <a:t>Drilling holes in a metal </a:t>
            </a:r>
            <a:r>
              <a:rPr lang="en-US" dirty="0" err="1"/>
              <a:t>workpiece</a:t>
            </a:r>
            <a:endParaRPr lang="en-US" dirty="0"/>
          </a:p>
          <a:p>
            <a:pPr lvl="1"/>
            <a:r>
              <a:rPr lang="en-US" dirty="0"/>
              <a:t>A state</a:t>
            </a:r>
          </a:p>
          <a:p>
            <a:pPr lvl="2"/>
            <a:r>
              <a:rPr lang="en-US" dirty="0"/>
              <a:t>geometric model of the workpiece</a:t>
            </a:r>
          </a:p>
          <a:p>
            <a:pPr lvl="3"/>
            <a:r>
              <a:rPr lang="en-US" i="1" dirty="0"/>
              <a:t>annotated </a:t>
            </a:r>
            <a:r>
              <a:rPr lang="en-US" dirty="0"/>
              <a:t>with dimensions, tolerances, etc.</a:t>
            </a:r>
          </a:p>
          <a:p>
            <a:pPr lvl="2"/>
            <a:r>
              <a:rPr lang="en-US" dirty="0"/>
              <a:t>capabilities and status of </a:t>
            </a:r>
            <a:br>
              <a:rPr lang="en-US" dirty="0"/>
            </a:br>
            <a:r>
              <a:rPr lang="en-US" dirty="0"/>
              <a:t>drilling machine and drill bit</a:t>
            </a:r>
          </a:p>
          <a:p>
            <a:pPr lvl="1"/>
            <a:r>
              <a:rPr lang="en-US" dirty="0"/>
              <a:t>Several actions</a:t>
            </a:r>
          </a:p>
          <a:p>
            <a:pPr lvl="2"/>
            <a:r>
              <a:rPr lang="en-US" dirty="0"/>
              <a:t>clamp the workpiece onto the drilling machine</a:t>
            </a:r>
          </a:p>
          <a:p>
            <a:pPr lvl="2"/>
            <a:r>
              <a:rPr lang="en-US" dirty="0"/>
              <a:t>load a drill bit into the machine</a:t>
            </a:r>
          </a:p>
          <a:p>
            <a:pPr lvl="2"/>
            <a:r>
              <a:rPr lang="en-US" dirty="0"/>
              <a:t>drill a hole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EB34BC-A35B-AE44-9D7E-814F3B931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861848"/>
            <a:ext cx="5791199" cy="5706357"/>
          </a:xfrm>
        </p:spPr>
        <p:txBody>
          <a:bodyPr/>
          <a:lstStyle/>
          <a:p>
            <a:r>
              <a:rPr lang="en-US" dirty="0"/>
              <a:t>Name: </a:t>
            </a:r>
            <a:r>
              <a:rPr lang="en-US" dirty="0">
                <a:latin typeface="Calibri" panose="020F0502020204030204" pitchFamily="34" charset="0"/>
              </a:rPr>
              <a:t>drill-hole</a:t>
            </a:r>
          </a:p>
          <a:p>
            <a:r>
              <a:rPr lang="en-US" dirty="0">
                <a:latin typeface="Times New Roman" panose="02020603050405020304" pitchFamily="18" charset="0"/>
              </a:rPr>
              <a:t>Arguments: 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ID codes for the machine and drill bit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annotated geometric model of the workpiece</a:t>
            </a:r>
          </a:p>
          <a:p>
            <a:pPr lvl="1"/>
            <a:r>
              <a:rPr lang="en-US" dirty="0">
                <a:latin typeface="Times New Roman" panose="02020603050405020304" pitchFamily="18" charset="0"/>
              </a:rPr>
              <a:t>description of the hole to be drilled</a:t>
            </a:r>
          </a:p>
          <a:p>
            <a:r>
              <a:rPr lang="en-US" dirty="0"/>
              <a:t>Preconditions</a:t>
            </a:r>
          </a:p>
          <a:p>
            <a:pPr lvl="1"/>
            <a:r>
              <a:rPr lang="en-US" i="1" dirty="0"/>
              <a:t>Capabilities</a:t>
            </a:r>
            <a:r>
              <a:rPr lang="en-US" dirty="0"/>
              <a:t>: can the machine and drill bit produce the desired hole?</a:t>
            </a:r>
          </a:p>
          <a:p>
            <a:pPr lvl="1"/>
            <a:r>
              <a:rPr lang="en-US" i="1" dirty="0"/>
              <a:t>Current state</a:t>
            </a:r>
            <a:r>
              <a:rPr lang="en-US" dirty="0"/>
              <a:t>: Is the drill bit installed? Is the workpiece clamped onto the table? Etc.</a:t>
            </a:r>
          </a:p>
          <a:p>
            <a:r>
              <a:rPr lang="en-US" dirty="0"/>
              <a:t>Effects</a:t>
            </a:r>
          </a:p>
          <a:p>
            <a:pPr lvl="1"/>
            <a:r>
              <a:rPr lang="en-US" dirty="0"/>
              <a:t>annotated geometric model of modified workpiece</a:t>
            </a:r>
          </a:p>
          <a:p>
            <a:r>
              <a:rPr lang="en-US" dirty="0"/>
              <a:t>Cost</a:t>
            </a:r>
          </a:p>
          <a:p>
            <a:pPr lvl="1"/>
            <a:r>
              <a:rPr lang="en-US" dirty="0"/>
              <a:t>estimate of time or monetary cost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69BF20-5595-4F47-B3D9-EC27C30CFBC5}"/>
              </a:ext>
            </a:extLst>
          </p:cNvPr>
          <p:cNvGrpSpPr>
            <a:grpSpLocks noChangeAspect="1"/>
          </p:cNvGrpSpPr>
          <p:nvPr/>
        </p:nvGrpSpPr>
        <p:grpSpPr>
          <a:xfrm>
            <a:off x="694753" y="4842744"/>
            <a:ext cx="5299649" cy="1725461"/>
            <a:chOff x="2656996" y="4657725"/>
            <a:chExt cx="6436202" cy="2095500"/>
          </a:xfrm>
        </p:grpSpPr>
        <p:pic>
          <p:nvPicPr>
            <p:cNvPr id="4" name="Picture 3" descr="workpiec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996" y="4657725"/>
              <a:ext cx="2781300" cy="2095500"/>
            </a:xfrm>
            <a:prstGeom prst="rect">
              <a:avLst/>
            </a:prstGeom>
          </p:spPr>
        </p:pic>
        <p:pic>
          <p:nvPicPr>
            <p:cNvPr id="6" name="Picture 5" descr="hole.pdf">
              <a:extLst>
                <a:ext uri="{FF2B5EF4-FFF2-40B4-BE49-F238E27FC236}">
                  <a16:creationId xmlns:a16="http://schemas.microsoft.com/office/drawing/2014/main" id="{25974025-4F4B-CD45-92CF-45C11814E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98" y="4657725"/>
              <a:ext cx="2781300" cy="2095500"/>
            </a:xfrm>
            <a:prstGeom prst="rect">
              <a:avLst/>
            </a:prstGeom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F9065D70-9CF8-444D-B089-7A1676C03CA4}"/>
                </a:ext>
              </a:extLst>
            </p:cNvPr>
            <p:cNvSpPr/>
            <p:nvPr/>
          </p:nvSpPr>
          <p:spPr>
            <a:xfrm>
              <a:off x="5645888" y="5348177"/>
              <a:ext cx="405662" cy="265814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41786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Planning in Acting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09E07C-E765-AE4E-B4DF-1C602E14C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300" y="1021278"/>
            <a:ext cx="5715000" cy="5512526"/>
          </a:xfrm>
        </p:spPr>
        <p:txBody>
          <a:bodyPr/>
          <a:lstStyle/>
          <a:p>
            <a:pPr>
              <a:tabLst>
                <a:tab pos="623888" algn="l"/>
                <a:tab pos="969963" algn="l"/>
              </a:tabLst>
            </a:pPr>
            <a:r>
              <a:rPr lang="en-US" sz="1800" dirty="0"/>
              <a:t>Call </a:t>
            </a:r>
            <a:r>
              <a:rPr lang="en-US" sz="1800" dirty="0">
                <a:latin typeface="Calibri"/>
              </a:rPr>
              <a:t>Lookahead</a:t>
            </a:r>
            <a:r>
              <a:rPr lang="en-US" sz="1800" dirty="0">
                <a:cs typeface="Times New Roman"/>
              </a:rPr>
              <a:t>, e</a:t>
            </a:r>
            <a:r>
              <a:rPr lang="en-US" sz="1800" dirty="0"/>
              <a:t>xecute the plan as far as possible, </a:t>
            </a:r>
            <a:br>
              <a:rPr lang="en-US" sz="1800" dirty="0"/>
            </a:br>
            <a:r>
              <a:rPr lang="en-US" sz="1800" dirty="0"/>
              <a:t>don’t call </a:t>
            </a:r>
            <a:r>
              <a:rPr lang="en-US" sz="1800" dirty="0">
                <a:latin typeface="Calibri"/>
              </a:rPr>
              <a:t>Lookahead</a:t>
            </a:r>
            <a:r>
              <a:rPr lang="en-US" sz="1800" dirty="0">
                <a:cs typeface="Times New Roman"/>
              </a:rPr>
              <a:t> again unless necessary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latin typeface="Calibri"/>
              </a:rPr>
              <a:t>Simulate</a:t>
            </a:r>
            <a:r>
              <a:rPr lang="en-US" sz="1800" dirty="0">
                <a:cs typeface="Times New Roman"/>
              </a:rPr>
              <a:t> tests whether the plan will execute correctly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Lower-level refinement, physics-based simulation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What if you don’t have a simulation program?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/>
              <a:t>Could write </a:t>
            </a:r>
            <a:r>
              <a:rPr lang="en-US" sz="1800" dirty="0">
                <a:latin typeface="Calibri" panose="020F0502020204030204" pitchFamily="34" charset="0"/>
              </a:rPr>
              <a:t>Simulate</a:t>
            </a:r>
            <a:r>
              <a:rPr lang="en-US" sz="1800" dirty="0">
                <a:latin typeface="Times New Roman" panose="02020603050405020304" pitchFamily="18" charset="0"/>
              </a:rPr>
              <a:t>(…) to test whether </a:t>
            </a:r>
            <a:r>
              <a:rPr lang="en-US" sz="1800" dirty="0" err="1">
                <a:latin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</a:rPr>
              <a:t>s,π</a:t>
            </a:r>
            <a:r>
              <a:rPr lang="en-US" sz="1800" dirty="0">
                <a:latin typeface="Times New Roman" panose="02020603050405020304" pitchFamily="18" charset="0"/>
              </a:rPr>
              <a:t>) ⊨ </a:t>
            </a:r>
            <a:r>
              <a:rPr lang="en-US" sz="1800" i="1" dirty="0">
                <a:latin typeface="Times New Roman" panose="02020603050405020304" pitchFamily="18" charset="0"/>
              </a:rPr>
              <a:t>g  </a:t>
            </a:r>
            <a:endParaRPr lang="en-US" sz="1800" dirty="0">
              <a:latin typeface="Times New Roman" panose="02020603050405020304" pitchFamily="18" charset="0"/>
            </a:endParaRPr>
          </a:p>
          <a:p>
            <a:pPr lvl="2">
              <a:tabLst>
                <a:tab pos="623888" algn="l"/>
                <a:tab pos="969963" algn="l"/>
              </a:tabLst>
            </a:pPr>
            <a:r>
              <a:rPr lang="en-US" sz="1800" dirty="0">
                <a:latin typeface="Times New Roman" panose="02020603050405020304" pitchFamily="18" charset="0"/>
              </a:rPr>
              <a:t>or test whether </a:t>
            </a:r>
            <a:r>
              <a:rPr lang="en-US" sz="1800" i="1" dirty="0">
                <a:latin typeface="Times New Roman" panose="02020603050405020304" pitchFamily="18" charset="0"/>
              </a:rPr>
              <a:t>s</a:t>
            </a:r>
            <a:r>
              <a:rPr lang="en-US" sz="1800" dirty="0">
                <a:latin typeface="Times New Roman" panose="02020603050405020304" pitchFamily="18" charset="0"/>
              </a:rPr>
              <a:t> = </a:t>
            </a:r>
            <a:r>
              <a:rPr lang="en-US" sz="1800" dirty="0" err="1">
                <a:latin typeface="Times New Roman" panose="02020603050405020304" pitchFamily="18" charset="0"/>
              </a:rPr>
              <a:t>γ</a:t>
            </a:r>
            <a:r>
              <a:rPr lang="en-US" sz="1800" dirty="0">
                <a:latin typeface="Times New Roman" panose="02020603050405020304" pitchFamily="18" charset="0"/>
              </a:rPr>
              <a:t>(</a:t>
            </a:r>
            <a:r>
              <a:rPr lang="en-US" sz="1800" i="1" dirty="0">
                <a:latin typeface="Times New Roman" panose="02020603050405020304" pitchFamily="18" charset="0"/>
              </a:rPr>
              <a:t>s′</a:t>
            </a:r>
            <a:r>
              <a:rPr lang="en-US" sz="1800" dirty="0"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latin typeface="Times New Roman" panose="02020603050405020304" pitchFamily="18" charset="0"/>
              </a:rPr>
              <a:t>a</a:t>
            </a:r>
            <a:r>
              <a:rPr lang="en-US" sz="1800" dirty="0">
                <a:latin typeface="Times New Roman" panose="02020603050405020304" pitchFamily="18" charset="0"/>
              </a:rPr>
              <a:t>), </a:t>
            </a:r>
            <a:br>
              <a:rPr lang="en-US" sz="1800" dirty="0">
                <a:latin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</a:rPr>
              <a:t>where </a:t>
            </a:r>
            <a:r>
              <a:rPr lang="en-US" sz="1800" i="1" dirty="0">
                <a:latin typeface="Times New Roman" panose="02020603050405020304" pitchFamily="18" charset="0"/>
              </a:rPr>
              <a:t>s′</a:t>
            </a:r>
            <a:r>
              <a:rPr lang="en-US" sz="1800" dirty="0">
                <a:latin typeface="Times New Roman" panose="02020603050405020304" pitchFamily="18" charset="0"/>
              </a:rPr>
              <a:t> is the previous state</a:t>
            </a:r>
          </a:p>
          <a:p>
            <a:pPr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Potential problems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latin typeface="Calibri" panose="020F0502020204030204" pitchFamily="34" charset="0"/>
              </a:rPr>
              <a:t>Simulate </a:t>
            </a:r>
            <a:r>
              <a:rPr lang="en-US" sz="1800" dirty="0"/>
              <a:t>needs to return quickly</a:t>
            </a:r>
          </a:p>
          <a:p>
            <a:pPr lvl="2">
              <a:tabLst>
                <a:tab pos="623888" algn="l"/>
                <a:tab pos="969963" algn="l"/>
              </a:tabLst>
            </a:pPr>
            <a:r>
              <a:rPr lang="en-US" sz="1800" dirty="0"/>
              <a:t>otherwise, may pause repeatedly, </a:t>
            </a:r>
            <a:r>
              <a:rPr lang="en-US" sz="1800" dirty="0" err="1"/>
              <a:t>ξ</a:t>
            </a:r>
            <a:r>
              <a:rPr lang="en-US" sz="1800" dirty="0"/>
              <a:t> may change</a:t>
            </a:r>
          </a:p>
          <a:p>
            <a:pPr lvl="1">
              <a:tabLst>
                <a:tab pos="623888" algn="l"/>
                <a:tab pos="969963" algn="l"/>
              </a:tabLst>
            </a:pPr>
            <a:r>
              <a:rPr lang="en-US" sz="1800" dirty="0">
                <a:cs typeface="Times New Roman"/>
              </a:rPr>
              <a:t>May m</a:t>
            </a:r>
            <a:r>
              <a:rPr lang="en-US" sz="1800" dirty="0"/>
              <a:t>ight miss opportunities to replace π with a better plan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6F972AA-B3CA-DA4E-BB9E-E5A17131B0FF}"/>
              </a:ext>
            </a:extLst>
          </p:cNvPr>
          <p:cNvSpPr txBox="1">
            <a:spLocks/>
          </p:cNvSpPr>
          <p:nvPr/>
        </p:nvSpPr>
        <p:spPr bwMode="auto">
          <a:xfrm>
            <a:off x="269842" y="1123241"/>
            <a:ext cx="5783635" cy="23057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0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Font typeface="System Font Regular"/>
              <a:buNone/>
            </a:pPr>
            <a:r>
              <a:rPr lang="en-US" sz="1800" kern="0" dirty="0">
                <a:latin typeface="Calibri" panose="020F0502020204030204" pitchFamily="34" charset="0"/>
              </a:rPr>
              <a:t>Run-Lazy-Lookahead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341313" lvl="1" indent="0">
              <a:spcBef>
                <a:spcPts val="0"/>
              </a:spcBef>
              <a:buFont typeface="System Font Regular"/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 </a:t>
            </a:r>
            <a:endParaRPr lang="en-US" sz="1800" kern="0" dirty="0">
              <a:latin typeface="Times New Roman" panose="02020603050405020304" pitchFamily="18" charset="0"/>
            </a:endParaRPr>
          </a:p>
          <a:p>
            <a:pPr marL="341313" lvl="1" indent="0">
              <a:spcBef>
                <a:spcPts val="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</a:rPr>
              <a:t>until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satisfies g</a:t>
            </a:r>
            <a:r>
              <a:rPr lang="el-GR" sz="1800" kern="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</a:rPr>
              <a:t>do</a:t>
            </a:r>
          </a:p>
          <a:p>
            <a:pPr marL="682625" lvl="2" indent="0">
              <a:spcBef>
                <a:spcPts val="0"/>
              </a:spcBef>
              <a:buNone/>
            </a:pPr>
            <a:r>
              <a:rPr lang="el-GR" sz="1800" kern="0" dirty="0">
                <a:latin typeface="Times New Roman" panose="02020603050405020304" pitchFamily="18" charset="0"/>
              </a:rPr>
              <a:t>π ← </a:t>
            </a:r>
            <a:r>
              <a:rPr lang="en-US" sz="1800" kern="0" dirty="0">
                <a:latin typeface="Calibri" panose="020F0502020204030204" pitchFamily="34" charset="0"/>
              </a:rPr>
              <a:t>Lookahead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</a:p>
          <a:p>
            <a:pPr marL="682625" lvl="2" indent="0">
              <a:spcBef>
                <a:spcPts val="0"/>
              </a:spcBef>
              <a:buFont typeface="System Font Regular"/>
              <a:buNone/>
            </a:pPr>
            <a:r>
              <a:rPr lang="en-US" sz="1800" kern="0" dirty="0">
                <a:latin typeface="Times New Roman" panose="02020603050405020304" pitchFamily="18" charset="0"/>
              </a:rPr>
              <a:t>if </a:t>
            </a:r>
            <a:r>
              <a:rPr lang="el-GR" sz="1800" kern="0" dirty="0">
                <a:latin typeface="Times New Roman" panose="02020603050405020304" pitchFamily="18" charset="0"/>
              </a:rPr>
              <a:t>π =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kern="0" dirty="0">
                <a:latin typeface="Times New Roman" panose="02020603050405020304" pitchFamily="18" charset="0"/>
              </a:rPr>
              <a:t>then return </a:t>
            </a:r>
            <a:r>
              <a:rPr lang="en-US" sz="1800" kern="0" dirty="0">
                <a:latin typeface="Calibri" panose="020F0502020204030204" pitchFamily="34" charset="0"/>
              </a:rPr>
              <a:t>failure</a:t>
            </a:r>
          </a:p>
          <a:p>
            <a:pPr marL="682625" lvl="2" indent="0">
              <a:spcBef>
                <a:spcPts val="0"/>
              </a:spcBef>
              <a:buNone/>
            </a:pPr>
            <a:r>
              <a:rPr lang="en-US" sz="1800" kern="0" dirty="0">
                <a:latin typeface="Times New Roman" panose="02020603050405020304" pitchFamily="18" charset="0"/>
              </a:rPr>
              <a:t>until π = ⟨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</a:rPr>
              <a:t>⟩ or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⊨ </a:t>
            </a:r>
            <a:r>
              <a:rPr lang="en-US" sz="1800" i="1" kern="0" dirty="0">
                <a:latin typeface="Times New Roman" panose="02020603050405020304" pitchFamily="18" charset="0"/>
              </a:rPr>
              <a:t>g </a:t>
            </a:r>
            <a:r>
              <a:rPr lang="en-US" sz="1800" kern="0" dirty="0">
                <a:latin typeface="Times New Roman" panose="02020603050405020304" pitchFamily="18" charset="0"/>
              </a:rPr>
              <a:t>or </a:t>
            </a:r>
            <a:r>
              <a:rPr lang="en-US" sz="1800" kern="0" dirty="0">
                <a:latin typeface="Calibri" panose="020F0502020204030204" pitchFamily="34" charset="0"/>
              </a:rPr>
              <a:t>Simulate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kern="0" dirty="0" err="1">
                <a:latin typeface="Times New Roman" panose="02020603050405020304" pitchFamily="18" charset="0"/>
              </a:rPr>
              <a:t>Σ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g,</a:t>
            </a:r>
            <a:r>
              <a:rPr lang="en-US" sz="1800" i="1" kern="0" baseline="-25000" dirty="0">
                <a:latin typeface="Times New Roman" panose="02020603050405020304" pitchFamily="18" charset="0"/>
              </a:rPr>
              <a:t> </a:t>
            </a:r>
            <a:r>
              <a:rPr lang="en-US" sz="1800" i="1" kern="0" dirty="0">
                <a:latin typeface="Times New Roman" panose="02020603050405020304" pitchFamily="18" charset="0"/>
              </a:rPr>
              <a:t>π</a:t>
            </a:r>
            <a:r>
              <a:rPr lang="el-GR" sz="1800" kern="0" dirty="0">
                <a:latin typeface="Times New Roman" panose="02020603050405020304" pitchFamily="18" charset="0"/>
              </a:rPr>
              <a:t>)</a:t>
            </a:r>
            <a:r>
              <a:rPr lang="en-US" sz="1800" kern="0" dirty="0">
                <a:latin typeface="Times New Roman" panose="02020603050405020304" pitchFamily="18" charset="0"/>
              </a:rPr>
              <a:t> =</a:t>
            </a:r>
            <a:r>
              <a:rPr lang="el-GR" sz="1800" kern="0" dirty="0">
                <a:latin typeface="Times New Roman" panose="02020603050405020304" pitchFamily="18" charset="0"/>
              </a:rPr>
              <a:t> </a:t>
            </a:r>
            <a:r>
              <a:rPr lang="en-US" sz="1800" kern="0" dirty="0">
                <a:latin typeface="Calibri" panose="020F0502020204030204" pitchFamily="34" charset="0"/>
              </a:rPr>
              <a:t>failure </a:t>
            </a:r>
            <a:r>
              <a:rPr lang="en-US" sz="1800" kern="0" dirty="0">
                <a:latin typeface="Times New Roman" panose="02020603050405020304" pitchFamily="18" charset="0"/>
              </a:rPr>
              <a:t>do</a:t>
            </a:r>
          </a:p>
          <a:p>
            <a:pPr marL="1033463" lvl="3" indent="0">
              <a:spcBef>
                <a:spcPts val="0"/>
              </a:spcBef>
              <a:buFont typeface="System Font Regular"/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 ←</a:t>
            </a:r>
            <a:r>
              <a:rPr lang="en-US" sz="1800" kern="0" dirty="0">
                <a:latin typeface="Calibri" panose="020F0502020204030204" pitchFamily="34" charset="0"/>
              </a:rPr>
              <a:t> pop-first-action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l-GR" sz="1800" kern="0" dirty="0">
                <a:latin typeface="Times New Roman" panose="02020603050405020304" pitchFamily="18" charset="0"/>
              </a:rPr>
              <a:t>π)</a:t>
            </a:r>
            <a:r>
              <a:rPr lang="el-GR" sz="1800" kern="0" dirty="0">
                <a:latin typeface="Calibri" panose="020F0502020204030204" pitchFamily="34" charset="0"/>
              </a:rPr>
              <a:t>; </a:t>
            </a:r>
            <a:r>
              <a:rPr lang="en-US" sz="1800" kern="0" dirty="0">
                <a:latin typeface="Calibri" panose="020F0502020204030204" pitchFamily="34" charset="0"/>
              </a:rPr>
              <a:t>perform</a:t>
            </a:r>
            <a:r>
              <a:rPr lang="en-US" sz="1800" kern="0" dirty="0">
                <a:latin typeface="Times New Roman" panose="02020603050405020304" pitchFamily="18" charset="0"/>
              </a:rPr>
              <a:t>(</a:t>
            </a:r>
            <a:r>
              <a:rPr lang="en-US" sz="1800" i="1" kern="0" dirty="0">
                <a:latin typeface="Times New Roman" panose="02020603050405020304" pitchFamily="18" charset="0"/>
              </a:rPr>
              <a:t>a</a:t>
            </a:r>
            <a:r>
              <a:rPr lang="en-US" sz="1800" kern="0" dirty="0">
                <a:latin typeface="Times New Roman" panose="02020603050405020304" pitchFamily="18" charset="0"/>
              </a:rPr>
              <a:t>)</a:t>
            </a:r>
            <a:r>
              <a:rPr lang="en-US" sz="1800" kern="0" dirty="0">
                <a:latin typeface="Calibri" panose="020F0502020204030204" pitchFamily="34" charset="0"/>
              </a:rPr>
              <a:t> </a:t>
            </a:r>
          </a:p>
          <a:p>
            <a:pPr marL="1033463" lvl="3" indent="0">
              <a:spcBef>
                <a:spcPts val="0"/>
              </a:spcBef>
              <a:buFont typeface="System Font Regular"/>
              <a:buNone/>
            </a:pP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r>
              <a:rPr lang="en-US" sz="1800" kern="0" dirty="0">
                <a:latin typeface="Times New Roman" panose="02020603050405020304" pitchFamily="18" charset="0"/>
              </a:rPr>
              <a:t> ← abstraction of observed state </a:t>
            </a:r>
            <a:r>
              <a:rPr lang="el-GR" sz="1800" kern="0" dirty="0">
                <a:latin typeface="Times New Roman" panose="02020603050405020304" pitchFamily="18" charset="0"/>
              </a:rPr>
              <a:t>ξ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6EF09D-2CDA-004B-A386-ABDCD00A4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493" y="3663556"/>
            <a:ext cx="4051564" cy="20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53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Planning in Acting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E09E07C-E765-AE4E-B4DF-1C602E14C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6689" y="1021278"/>
            <a:ext cx="6439711" cy="5512526"/>
          </a:xfrm>
        </p:spPr>
        <p:txBody>
          <a:bodyPr>
            <a:normAutofit/>
          </a:bodyPr>
          <a:lstStyle/>
          <a:p>
            <a:r>
              <a:rPr lang="en-US" sz="1800" dirty="0"/>
              <a:t>Motivation: </a:t>
            </a:r>
            <a:r>
              <a:rPr lang="en-US" sz="1800" dirty="0">
                <a:latin typeface="Times New Roman" panose="02020603050405020304" pitchFamily="18" charset="0"/>
              </a:rPr>
              <a:t>plan and act in a dynamically changing environment</a:t>
            </a:r>
          </a:p>
          <a:p>
            <a:pPr lvl="1"/>
            <a:r>
              <a:rPr lang="en-US" sz="1800" dirty="0">
                <a:latin typeface="Times New Roman" panose="02020603050405020304" pitchFamily="18" charset="0"/>
              </a:rPr>
              <a:t>Want a recent plan, rather than the old one that </a:t>
            </a:r>
            <a:r>
              <a:rPr lang="en-US" sz="1800" dirty="0">
                <a:latin typeface="Calibri"/>
              </a:rPr>
              <a:t>Run-Lazy-Lookahead </a:t>
            </a:r>
            <a:r>
              <a:rPr lang="en-US" sz="1800" dirty="0">
                <a:latin typeface="Times New Roman" panose="02020603050405020304" pitchFamily="18" charset="0"/>
              </a:rPr>
              <a:t>would use</a:t>
            </a:r>
          </a:p>
          <a:p>
            <a:pPr lvl="1"/>
            <a:r>
              <a:rPr lang="en-US" sz="1800" dirty="0"/>
              <a:t>Want to get it quickly, rather than waiting like </a:t>
            </a:r>
            <a:r>
              <a:rPr lang="en-US" sz="1800" dirty="0">
                <a:latin typeface="Calibri" panose="020F0502020204030204" pitchFamily="34" charset="0"/>
              </a:rPr>
              <a:t>Run-Lookahead</a:t>
            </a:r>
            <a:endParaRPr lang="en-US" sz="1800" dirty="0">
              <a:latin typeface="Times New Roman" panose="02020603050405020304" pitchFamily="18" charset="0"/>
            </a:endParaRPr>
          </a:p>
          <a:p>
            <a:r>
              <a:rPr lang="en-US" sz="1800" kern="0" dirty="0">
                <a:latin typeface="Times New Roman" panose="02020603050405020304" pitchFamily="18" charset="0"/>
              </a:rPr>
              <a:t>But there are several problems with the pseudocode</a:t>
            </a:r>
          </a:p>
          <a:p>
            <a:pPr lvl="1"/>
            <a:r>
              <a:rPr lang="en-US" sz="1800" kern="0" dirty="0">
                <a:latin typeface="Times New Roman" panose="02020603050405020304" pitchFamily="18" charset="0"/>
              </a:rPr>
              <a:t>It ignores some implementation details</a:t>
            </a:r>
          </a:p>
          <a:p>
            <a:pPr lvl="2"/>
            <a:r>
              <a:rPr lang="en-US" sz="1800" kern="0" dirty="0">
                <a:latin typeface="Times New Roman" panose="02020603050405020304" pitchFamily="18" charset="0"/>
              </a:rPr>
              <a:t>how to do locking</a:t>
            </a:r>
          </a:p>
          <a:p>
            <a:pPr lvl="2"/>
            <a:r>
              <a:rPr lang="en-US" sz="1800" kern="0" dirty="0">
                <a:latin typeface="Times New Roman" panose="02020603050405020304" pitchFamily="18" charset="0"/>
              </a:rPr>
              <a:t>whether each thread has correct values for π and </a:t>
            </a:r>
            <a:r>
              <a:rPr lang="en-US" sz="1800" i="1" kern="0" dirty="0">
                <a:latin typeface="Times New Roman" panose="02020603050405020304" pitchFamily="18" charset="0"/>
              </a:rPr>
              <a:t>s</a:t>
            </a:r>
            <a:endParaRPr lang="en-US" sz="1800" dirty="0"/>
          </a:p>
          <a:p>
            <a:pPr lvl="1"/>
            <a:r>
              <a:rPr lang="en-US" sz="1800" dirty="0"/>
              <a:t>If thread 2 performs any actions while </a:t>
            </a:r>
            <a:r>
              <a:rPr lang="en-US" sz="1800" dirty="0">
                <a:latin typeface="Calibri" panose="020F0502020204030204" pitchFamily="34" charset="0"/>
              </a:rPr>
              <a:t>Lookahead</a:t>
            </a:r>
            <a:r>
              <a:rPr lang="en-US" sz="1800" dirty="0"/>
              <a:t> is running, we probably should restart </a:t>
            </a:r>
            <a:r>
              <a:rPr lang="en-US" sz="1800" dirty="0">
                <a:latin typeface="Calibri" panose="020F0502020204030204" pitchFamily="34" charset="0"/>
              </a:rPr>
              <a:t>Lookahead </a:t>
            </a:r>
            <a:endParaRPr lang="en-US" sz="1800" dirty="0"/>
          </a:p>
          <a:p>
            <a:pPr lvl="2"/>
            <a:r>
              <a:rPr lang="en-US" sz="1800" dirty="0"/>
              <a:t>Otherwise </a:t>
            </a:r>
            <a:r>
              <a:rPr lang="en-US" sz="1800" dirty="0">
                <a:latin typeface="Calibri" panose="020F0502020204030204" pitchFamily="34" charset="0"/>
              </a:rPr>
              <a:t>Lookahead</a:t>
            </a:r>
            <a:r>
              <a:rPr lang="en-US" sz="1800" dirty="0"/>
              <a:t> will return a plan that’s out-of-date</a:t>
            </a:r>
          </a:p>
          <a:p>
            <a:pPr lvl="1"/>
            <a:r>
              <a:rPr lang="en-US" sz="1800" dirty="0"/>
              <a:t>Another possibility: </a:t>
            </a:r>
          </a:p>
          <a:p>
            <a:pPr lvl="2"/>
            <a:r>
              <a:rPr lang="en-US" sz="1800" dirty="0"/>
              <a:t>If thread 2 is going to perform action </a:t>
            </a:r>
            <a:r>
              <a:rPr lang="en-US" sz="1800" i="1" dirty="0"/>
              <a:t>a</a:t>
            </a:r>
            <a:r>
              <a:rPr lang="en-US" sz="1800" dirty="0"/>
              <a:t>, have thread 1 run Lookahead(</a:t>
            </a:r>
            <a:r>
              <a:rPr lang="en-US" sz="1800" dirty="0" err="1"/>
              <a:t>Σ</a:t>
            </a:r>
            <a:r>
              <a:rPr lang="en-US" sz="1800" dirty="0"/>
              <a:t>, </a:t>
            </a:r>
            <a:r>
              <a:rPr lang="en-US" sz="1800" dirty="0" err="1"/>
              <a:t>γ</a:t>
            </a:r>
            <a:r>
              <a:rPr lang="en-US" sz="1800" dirty="0"/>
              <a:t>(</a:t>
            </a:r>
            <a:r>
              <a:rPr lang="en-US" sz="1800" i="1" dirty="0" err="1"/>
              <a:t>s</a:t>
            </a:r>
            <a:r>
              <a:rPr lang="en-US" sz="1800" dirty="0" err="1"/>
              <a:t>,</a:t>
            </a:r>
            <a:r>
              <a:rPr lang="en-US" sz="1800" i="1" dirty="0" err="1"/>
              <a:t>a</a:t>
            </a:r>
            <a:r>
              <a:rPr lang="en-US" sz="1800" dirty="0"/>
              <a:t>), </a:t>
            </a:r>
            <a:r>
              <a:rPr lang="en-US" sz="1800" i="1" dirty="0"/>
              <a:t>g</a:t>
            </a:r>
            <a:r>
              <a:rPr lang="en-US" sz="1800" dirty="0"/>
              <a:t>)</a:t>
            </a:r>
          </a:p>
          <a:p>
            <a:pPr lvl="1"/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7F592-C1F5-B54B-BCD8-7A8FCA221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728877"/>
            <a:ext cx="4285563" cy="165617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7268E0-C588-524F-9A6A-041F2C772FE5}"/>
              </a:ext>
            </a:extLst>
          </p:cNvPr>
          <p:cNvSpPr txBox="1">
            <a:spLocks/>
          </p:cNvSpPr>
          <p:nvPr/>
        </p:nvSpPr>
        <p:spPr bwMode="auto">
          <a:xfrm>
            <a:off x="701412" y="1235449"/>
            <a:ext cx="4038284" cy="31367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288925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●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30238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71550" indent="-280988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22388" indent="-288925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▸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663700" indent="-288925" algn="l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•"/>
              <a:tabLst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005013" indent="-2809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346325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5000"/>
              <a:buFont typeface="System Font Regular"/>
              <a:buChar char="∙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687638" indent="-2794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100000"/>
              <a:buFont typeface="System Font Regular"/>
              <a:buChar char="‣"/>
              <a:tabLst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06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kern="0" dirty="0">
                <a:latin typeface="Calibri" panose="020F0502020204030204" pitchFamily="34" charset="0"/>
              </a:rPr>
              <a:t>Run-Concurrent-Lookahead</a:t>
            </a:r>
            <a:r>
              <a:rPr lang="en-US" sz="1800" kern="0" dirty="0">
                <a:latin typeface="Times New Roman" panose="02020603050405020304" pitchFamily="18" charset="0"/>
              </a:rPr>
              <a:t> (basic idea)</a:t>
            </a:r>
            <a:endParaRPr lang="el-GR" sz="1800" kern="0" dirty="0">
              <a:latin typeface="Times New Roman" panose="02020603050405020304" pitchFamily="18" charset="0"/>
            </a:endParaRPr>
          </a:p>
          <a:p>
            <a:pPr lvl="1">
              <a:spcBef>
                <a:spcPts val="0"/>
              </a:spcBef>
            </a:pPr>
            <a:r>
              <a:rPr lang="en-US" sz="1800" dirty="0"/>
              <a:t>global </a:t>
            </a:r>
            <a:r>
              <a:rPr lang="en-US" sz="1800" i="1" dirty="0"/>
              <a:t>s, </a:t>
            </a:r>
            <a:r>
              <a:rPr lang="en-US" sz="1800" dirty="0"/>
              <a:t>π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thread 1: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loop: </a:t>
            </a:r>
          </a:p>
          <a:p>
            <a:pPr lvl="3">
              <a:spcBef>
                <a:spcPts val="0"/>
              </a:spcBef>
            </a:pPr>
            <a:r>
              <a:rPr lang="en-US" sz="1800" i="1" dirty="0"/>
              <a:t>s</a:t>
            </a:r>
            <a:r>
              <a:rPr lang="en-US" sz="1800" dirty="0"/>
              <a:t> ← observed state </a:t>
            </a:r>
          </a:p>
          <a:p>
            <a:pPr lvl="3">
              <a:spcBef>
                <a:spcPts val="0"/>
              </a:spcBef>
            </a:pPr>
            <a:r>
              <a:rPr lang="en-US" sz="1800" dirty="0"/>
              <a:t>π ← </a:t>
            </a:r>
            <a:r>
              <a:rPr lang="en-US" sz="1800" dirty="0">
                <a:latin typeface="Calibri" panose="020F0502020204030204" pitchFamily="34" charset="0"/>
              </a:rPr>
              <a:t>Lookahead</a:t>
            </a:r>
            <a:r>
              <a:rPr lang="en-US" sz="1800" dirty="0"/>
              <a:t>(</a:t>
            </a:r>
            <a:r>
              <a:rPr lang="en-US" sz="1800" dirty="0" err="1"/>
              <a:t>Σ,</a:t>
            </a:r>
            <a:r>
              <a:rPr lang="en-US" sz="1800" i="1" dirty="0" err="1"/>
              <a:t>s</a:t>
            </a:r>
            <a:r>
              <a:rPr lang="en-US" sz="1800" dirty="0" err="1"/>
              <a:t>,</a:t>
            </a:r>
            <a:r>
              <a:rPr lang="en-US" sz="1800" i="1" dirty="0" err="1"/>
              <a:t>g</a:t>
            </a:r>
            <a:r>
              <a:rPr lang="en-US" sz="1800" dirty="0"/>
              <a:t>)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thread 2: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loop:</a:t>
            </a:r>
          </a:p>
          <a:p>
            <a:pPr lvl="3">
              <a:spcBef>
                <a:spcPts val="0"/>
              </a:spcBef>
            </a:pPr>
            <a:r>
              <a:rPr lang="en-US" sz="1800" i="1" dirty="0"/>
              <a:t>a</a:t>
            </a:r>
            <a:r>
              <a:rPr lang="en-US" sz="1800" dirty="0"/>
              <a:t> ← </a:t>
            </a:r>
            <a:r>
              <a:rPr lang="en-US" sz="1800" dirty="0">
                <a:latin typeface="Calibri" panose="020F0502020204030204" pitchFamily="34" charset="0"/>
              </a:rPr>
              <a:t>pop-first-element</a:t>
            </a:r>
            <a:r>
              <a:rPr lang="en-US" sz="1800" dirty="0"/>
              <a:t>(π)</a:t>
            </a:r>
          </a:p>
          <a:p>
            <a:pPr lvl="3">
              <a:spcBef>
                <a:spcPts val="0"/>
              </a:spcBef>
            </a:pPr>
            <a:r>
              <a:rPr lang="en-US" sz="1800" dirty="0"/>
              <a:t>perform </a:t>
            </a:r>
            <a:r>
              <a:rPr lang="en-US" sz="1800" i="1" dirty="0"/>
              <a:t>a</a:t>
            </a:r>
            <a:endParaRPr lang="en-US" sz="1800" dirty="0"/>
          </a:p>
          <a:p>
            <a:pPr lvl="3">
              <a:spcBef>
                <a:spcPts val="0"/>
              </a:spcBef>
            </a:pPr>
            <a:r>
              <a:rPr lang="en-US" sz="1800" dirty="0"/>
              <a:t>return if observed state ⊨ </a:t>
            </a:r>
            <a:r>
              <a:rPr lang="en-US" sz="1800" i="1" dirty="0"/>
              <a:t>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66817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BAF82EE-4614-8048-9A3B-A5A968C4CD7C}"/>
              </a:ext>
            </a:extLst>
          </p:cNvPr>
          <p:cNvGrpSpPr/>
          <p:nvPr/>
        </p:nvGrpSpPr>
        <p:grpSpPr>
          <a:xfrm>
            <a:off x="6400748" y="1775327"/>
            <a:ext cx="4751667" cy="2099912"/>
            <a:chOff x="7124356" y="1017766"/>
            <a:chExt cx="4751667" cy="2099912"/>
          </a:xfrm>
        </p:grpSpPr>
        <p:pic>
          <p:nvPicPr>
            <p:cNvPr id="4" name="Picture 3" descr="receding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356" y="1017766"/>
              <a:ext cx="4751667" cy="1792545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5E6BA72-6B81-4949-BBEA-89536820BB23}"/>
                </a:ext>
              </a:extLst>
            </p:cNvPr>
            <p:cNvSpPr/>
            <p:nvPr/>
          </p:nvSpPr>
          <p:spPr>
            <a:xfrm>
              <a:off x="10351881" y="1758778"/>
              <a:ext cx="1201687" cy="1358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9136143-45F8-AA40-8B80-AE8835C6F736}"/>
                </a:ext>
              </a:extLst>
            </p:cNvPr>
            <p:cNvSpPr/>
            <p:nvPr/>
          </p:nvSpPr>
          <p:spPr>
            <a:xfrm>
              <a:off x="10069433" y="2152281"/>
              <a:ext cx="244347" cy="200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8839200" cy="658220"/>
          </a:xfrm>
        </p:spPr>
        <p:txBody>
          <a:bodyPr/>
          <a:lstStyle/>
          <a:p>
            <a:r>
              <a:rPr lang="en-US" dirty="0"/>
              <a:t>How to do Lookahead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BB835A-AFD2-7D45-8594-CE56FBB47C08}"/>
              </a:ext>
            </a:extLst>
          </p:cNvPr>
          <p:cNvGrpSpPr/>
          <p:nvPr/>
        </p:nvGrpSpPr>
        <p:grpSpPr>
          <a:xfrm>
            <a:off x="8162398" y="4972360"/>
            <a:ext cx="2939146" cy="896659"/>
            <a:chOff x="6718384" y="1159879"/>
            <a:chExt cx="2939146" cy="896659"/>
          </a:xfrm>
        </p:grpSpPr>
        <p:sp>
          <p:nvSpPr>
            <p:cNvPr id="7" name="Isosceles Triangle 6"/>
            <p:cNvSpPr/>
            <p:nvPr/>
          </p:nvSpPr>
          <p:spPr bwMode="auto">
            <a:xfrm rot="1116936">
              <a:off x="6817951" y="1274345"/>
              <a:ext cx="966280" cy="782193"/>
            </a:xfrm>
            <a:prstGeom prst="triangle">
              <a:avLst>
                <a:gd name="adj" fmla="val 74762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sp>
          <p:nvSpPr>
            <p:cNvPr id="8" name="Isosceles Triangle 7"/>
            <p:cNvSpPr/>
            <p:nvPr/>
          </p:nvSpPr>
          <p:spPr bwMode="auto">
            <a:xfrm rot="1116936">
              <a:off x="7752577" y="1215093"/>
              <a:ext cx="966280" cy="782193"/>
            </a:xfrm>
            <a:prstGeom prst="triangle">
              <a:avLst>
                <a:gd name="adj" fmla="val 74762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sp>
          <p:nvSpPr>
            <p:cNvPr id="9" name="Isosceles Triangle 8"/>
            <p:cNvSpPr/>
            <p:nvPr/>
          </p:nvSpPr>
          <p:spPr bwMode="auto">
            <a:xfrm rot="1116936">
              <a:off x="8691250" y="1159879"/>
              <a:ext cx="966280" cy="782193"/>
            </a:xfrm>
            <a:prstGeom prst="triangle">
              <a:avLst>
                <a:gd name="adj" fmla="val 74762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81D58"/>
                </a:solidFill>
                <a:latin typeface="Helvetica" pitchFamily="-112" charset="0"/>
              </a:endParaRPr>
            </a:p>
          </p:txBody>
        </p:sp>
        <p:cxnSp>
          <p:nvCxnSpPr>
            <p:cNvPr id="13" name="Curved Connector 12"/>
            <p:cNvCxnSpPr>
              <a:stCxn id="7" idx="2"/>
              <a:endCxn id="9" idx="5"/>
            </p:cNvCxnSpPr>
            <p:nvPr/>
          </p:nvCxnSpPr>
          <p:spPr bwMode="auto">
            <a:xfrm rot="5400000" flipH="1" flipV="1">
              <a:off x="8009755" y="374907"/>
              <a:ext cx="215571" cy="2798314"/>
            </a:xfrm>
            <a:prstGeom prst="curvedConnector4">
              <a:avLst>
                <a:gd name="adj1" fmla="val 34898"/>
                <a:gd name="adj2" fmla="val 68476"/>
              </a:avLst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751" y="560338"/>
            <a:ext cx="9697335" cy="62541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Some possibilities (can also combine these)</a:t>
            </a:r>
          </a:p>
          <a:p>
            <a:r>
              <a:rPr lang="en-US" b="1" dirty="0"/>
              <a:t>Full planning</a:t>
            </a:r>
            <a:r>
              <a:rPr lang="en-US" dirty="0"/>
              <a:t> (if the planner can solve the planning problem quickly enough)</a:t>
            </a:r>
          </a:p>
          <a:p>
            <a:r>
              <a:rPr lang="en-US" b="1" dirty="0"/>
              <a:t>Receding horizon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/>
              </a:rPr>
              <a:t>Modify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Lookahead</a:t>
            </a:r>
            <a:r>
              <a:rPr lang="en-US" dirty="0">
                <a:cs typeface="Times New Roman"/>
              </a:rPr>
              <a:t> to search just part of the way to </a:t>
            </a:r>
            <a:r>
              <a:rPr lang="en-US" i="1" dirty="0">
                <a:cs typeface="Times New Roman"/>
              </a:rPr>
              <a:t>g</a:t>
            </a:r>
            <a:r>
              <a:rPr lang="en-US" dirty="0">
                <a:cs typeface="Times New Roman"/>
              </a:rPr>
              <a:t> (see next page)</a:t>
            </a:r>
          </a:p>
          <a:p>
            <a:pPr lvl="1"/>
            <a:r>
              <a:rPr lang="en-US" dirty="0">
                <a:cs typeface="Times New Roman"/>
              </a:rPr>
              <a:t>E.g.,</a:t>
            </a:r>
            <a:r>
              <a:rPr lang="en-US" i="1" dirty="0">
                <a:cs typeface="Times New Roman"/>
              </a:rPr>
              <a:t> </a:t>
            </a:r>
            <a:r>
              <a:rPr lang="en-US" dirty="0"/>
              <a:t>cut off search when one of the following </a:t>
            </a:r>
            <a:br>
              <a:rPr lang="en-US" dirty="0"/>
            </a:br>
            <a:r>
              <a:rPr lang="en-US" dirty="0"/>
              <a:t>exceeds a maximum threshold:</a:t>
            </a:r>
          </a:p>
          <a:p>
            <a:pPr lvl="2"/>
            <a:r>
              <a:rPr lang="en-US" dirty="0"/>
              <a:t>plan length, plan cost, computation time</a:t>
            </a:r>
          </a:p>
          <a:p>
            <a:r>
              <a:rPr lang="en-US" b="1" dirty="0"/>
              <a:t>Sampling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/>
              </a:rPr>
              <a:t>Modify </a:t>
            </a:r>
            <a:r>
              <a:rPr lang="en-US" dirty="0">
                <a:latin typeface="Calibri" panose="020F0502020204030204" pitchFamily="34" charset="0"/>
                <a:cs typeface="Times New Roman"/>
              </a:rPr>
              <a:t>Lookahead</a:t>
            </a:r>
            <a:r>
              <a:rPr lang="en-US" dirty="0">
                <a:cs typeface="Times New Roman"/>
              </a:rPr>
              <a:t> to do a </a:t>
            </a:r>
            <a:r>
              <a:rPr lang="en-US" i="1" dirty="0">
                <a:cs typeface="Times New Roman"/>
              </a:rPr>
              <a:t>Monte Carlo rollout</a:t>
            </a:r>
          </a:p>
          <a:p>
            <a:pPr lvl="2"/>
            <a:r>
              <a:rPr lang="en-US" dirty="0">
                <a:cs typeface="Times New Roman"/>
              </a:rPr>
              <a:t>Depth-first search with random node selection and no backtracking</a:t>
            </a:r>
          </a:p>
          <a:p>
            <a:pPr lvl="1"/>
            <a:r>
              <a:rPr lang="en-US" dirty="0"/>
              <a:t>Call </a:t>
            </a:r>
            <a:r>
              <a:rPr lang="en-US" dirty="0">
                <a:latin typeface="Calibri" panose="020F0502020204030204" pitchFamily="34" charset="0"/>
              </a:rPr>
              <a:t>Lookahead </a:t>
            </a:r>
            <a:r>
              <a:rPr lang="en-US" dirty="0"/>
              <a:t>several times, choose the plan that looks best</a:t>
            </a:r>
          </a:p>
          <a:p>
            <a:pPr lvl="1"/>
            <a:r>
              <a:rPr lang="en-US" dirty="0"/>
              <a:t>Best-known example of this: the UCT algorithm (see Chapter 6)</a:t>
            </a:r>
          </a:p>
          <a:p>
            <a:r>
              <a:rPr lang="en-US" b="1" dirty="0" err="1"/>
              <a:t>Subgoaling</a:t>
            </a:r>
            <a:endParaRPr lang="en-US" b="1" dirty="0"/>
          </a:p>
          <a:p>
            <a:pPr lvl="1"/>
            <a:r>
              <a:rPr lang="en-US" dirty="0"/>
              <a:t>Tell </a:t>
            </a:r>
            <a:r>
              <a:rPr lang="en-US" dirty="0">
                <a:latin typeface="Calibri" panose="020F0502020204030204" pitchFamily="34" charset="0"/>
              </a:rPr>
              <a:t>Lookahead </a:t>
            </a:r>
            <a:r>
              <a:rPr lang="en-US" dirty="0"/>
              <a:t>to plan for some subgoal 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/>
              <a:t>, rather than </a:t>
            </a:r>
            <a:r>
              <a:rPr lang="en-US" i="1" dirty="0"/>
              <a:t>g</a:t>
            </a:r>
            <a:r>
              <a:rPr lang="en-US" dirty="0"/>
              <a:t> itself</a:t>
            </a:r>
            <a:endParaRPr lang="en-US" i="1" dirty="0"/>
          </a:p>
          <a:p>
            <a:pPr lvl="1"/>
            <a:r>
              <a:rPr lang="en-US" dirty="0"/>
              <a:t>Once the actor has achieved </a:t>
            </a:r>
            <a:r>
              <a:rPr lang="en-US" i="1" dirty="0"/>
              <a:t>g</a:t>
            </a:r>
            <a:r>
              <a:rPr lang="en-US" baseline="-25000" dirty="0"/>
              <a:t>1</a:t>
            </a:r>
            <a:r>
              <a:rPr lang="en-US" dirty="0"/>
              <a:t>, tell </a:t>
            </a:r>
            <a:r>
              <a:rPr lang="en-US" dirty="0">
                <a:latin typeface="Calibri" panose="020F0502020204030204" pitchFamily="34" charset="0"/>
              </a:rPr>
              <a:t>Lookahead</a:t>
            </a:r>
            <a:r>
              <a:rPr lang="en-US" dirty="0"/>
              <a:t> to plan for the next subgoal </a:t>
            </a:r>
            <a:r>
              <a:rPr lang="en-US" i="1" dirty="0"/>
              <a:t>g</a:t>
            </a:r>
            <a:r>
              <a:rPr lang="en-US" baseline="-25000" dirty="0"/>
              <a:t>2</a:t>
            </a:r>
            <a:endParaRPr lang="en-US" b="1" i="1" dirty="0"/>
          </a:p>
          <a:p>
            <a:pPr lvl="1"/>
            <a:r>
              <a:rPr lang="en-US" dirty="0"/>
              <a:t>And so forth until the actor reaches </a:t>
            </a:r>
            <a:r>
              <a:rPr lang="en-US" i="1" dirty="0"/>
              <a:t>g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54AD05-F4CC-8C45-AC06-7DD62F85F016}"/>
              </a:ext>
            </a:extLst>
          </p:cNvPr>
          <p:cNvGrpSpPr/>
          <p:nvPr/>
        </p:nvGrpSpPr>
        <p:grpSpPr>
          <a:xfrm>
            <a:off x="8771729" y="3751973"/>
            <a:ext cx="2286307" cy="906988"/>
            <a:chOff x="7892131" y="5193413"/>
            <a:chExt cx="2286307" cy="9069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80A2AAF-FADB-E640-AB87-44647134CA25}"/>
                </a:ext>
              </a:extLst>
            </p:cNvPr>
            <p:cNvGrpSpPr/>
            <p:nvPr/>
          </p:nvGrpSpPr>
          <p:grpSpPr>
            <a:xfrm>
              <a:off x="7905380" y="5193413"/>
              <a:ext cx="2116613" cy="496922"/>
              <a:chOff x="4454091" y="1969289"/>
              <a:chExt cx="2116613" cy="496922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6AC7FE9-34C0-AF48-92B4-1396F0ACE749}"/>
                  </a:ext>
                </a:extLst>
              </p:cNvPr>
              <p:cNvCxnSpPr/>
              <p:nvPr/>
            </p:nvCxnSpPr>
            <p:spPr bwMode="auto">
              <a:xfrm flipV="1">
                <a:off x="4454091" y="2162537"/>
                <a:ext cx="524552" cy="30367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AC11E56-7772-4143-A6F7-2034BEB7EA79}"/>
                  </a:ext>
                </a:extLst>
              </p:cNvPr>
              <p:cNvCxnSpPr/>
              <p:nvPr/>
            </p:nvCxnSpPr>
            <p:spPr bwMode="auto">
              <a:xfrm>
                <a:off x="4951035" y="2162537"/>
                <a:ext cx="579768" cy="1840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B124D5B-771D-9B48-BE32-AF2805C43E9C}"/>
                  </a:ext>
                </a:extLst>
              </p:cNvPr>
              <p:cNvCxnSpPr/>
              <p:nvPr/>
            </p:nvCxnSpPr>
            <p:spPr bwMode="auto">
              <a:xfrm flipV="1">
                <a:off x="5530803" y="1969289"/>
                <a:ext cx="487742" cy="19324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B490427-779A-C645-A15A-BEF65FDF9561}"/>
                  </a:ext>
                </a:extLst>
              </p:cNvPr>
              <p:cNvCxnSpPr/>
              <p:nvPr/>
            </p:nvCxnSpPr>
            <p:spPr bwMode="auto">
              <a:xfrm>
                <a:off x="5996093" y="1974451"/>
                <a:ext cx="574611" cy="40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386A32-ADC6-6B42-A0BC-797905A06046}"/>
                </a:ext>
              </a:extLst>
            </p:cNvPr>
            <p:cNvGrpSpPr/>
            <p:nvPr/>
          </p:nvGrpSpPr>
          <p:grpSpPr>
            <a:xfrm flipV="1">
              <a:off x="7892131" y="5709866"/>
              <a:ext cx="2153424" cy="390535"/>
              <a:chOff x="4454091" y="2075676"/>
              <a:chExt cx="2153424" cy="39053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576ECBD-74F9-1049-A18A-AFD5C33BA7EB}"/>
                  </a:ext>
                </a:extLst>
              </p:cNvPr>
              <p:cNvCxnSpPr/>
              <p:nvPr/>
            </p:nvCxnSpPr>
            <p:spPr bwMode="auto">
              <a:xfrm flipV="1">
                <a:off x="4454091" y="2263761"/>
                <a:ext cx="552160" cy="2024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4444019-2B3A-D64A-A8D9-6FEB128466D6}"/>
                  </a:ext>
                </a:extLst>
              </p:cNvPr>
              <p:cNvCxnSpPr/>
              <p:nvPr/>
            </p:nvCxnSpPr>
            <p:spPr bwMode="auto">
              <a:xfrm>
                <a:off x="4983800" y="2268923"/>
                <a:ext cx="495833" cy="143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891F9F1-76CA-E44E-B218-2E50AD1C2B95}"/>
                  </a:ext>
                </a:extLst>
              </p:cNvPr>
              <p:cNvCxnSpPr/>
              <p:nvPr/>
            </p:nvCxnSpPr>
            <p:spPr bwMode="auto">
              <a:xfrm flipV="1">
                <a:off x="5471542" y="2075676"/>
                <a:ext cx="552160" cy="20245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82BEBE4-255D-E34C-A4B8-9EB5F9524716}"/>
                  </a:ext>
                </a:extLst>
              </p:cNvPr>
              <p:cNvCxnSpPr/>
              <p:nvPr/>
            </p:nvCxnSpPr>
            <p:spPr bwMode="auto">
              <a:xfrm>
                <a:off x="6032904" y="2075676"/>
                <a:ext cx="574611" cy="403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065A260-622D-0944-9B8E-B608B8C2EC2F}"/>
                </a:ext>
              </a:extLst>
            </p:cNvPr>
            <p:cNvGrpSpPr/>
            <p:nvPr/>
          </p:nvGrpSpPr>
          <p:grpSpPr>
            <a:xfrm>
              <a:off x="7932987" y="5579910"/>
              <a:ext cx="2125816" cy="165641"/>
              <a:chOff x="4375312" y="2203385"/>
              <a:chExt cx="2125816" cy="165641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C6A1990-871F-AF42-8037-035F6A26862C}"/>
                  </a:ext>
                </a:extLst>
              </p:cNvPr>
              <p:cNvCxnSpPr/>
              <p:nvPr/>
            </p:nvCxnSpPr>
            <p:spPr bwMode="auto">
              <a:xfrm flipV="1">
                <a:off x="4375312" y="2203385"/>
                <a:ext cx="607376" cy="11963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FA442E81-4C83-894B-ABE0-9CFDED9E2FA4}"/>
                  </a:ext>
                </a:extLst>
              </p:cNvPr>
              <p:cNvCxnSpPr/>
              <p:nvPr/>
            </p:nvCxnSpPr>
            <p:spPr bwMode="auto">
              <a:xfrm>
                <a:off x="4964283" y="2209089"/>
                <a:ext cx="511304" cy="11559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22E969-A3C7-A04A-B62F-8414AFA31866}"/>
                  </a:ext>
                </a:extLst>
              </p:cNvPr>
              <p:cNvCxnSpPr/>
              <p:nvPr/>
            </p:nvCxnSpPr>
            <p:spPr bwMode="auto">
              <a:xfrm>
                <a:off x="5462339" y="2333341"/>
                <a:ext cx="514237" cy="1728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5E5DE34-C354-0D49-B104-211644832C4C}"/>
                  </a:ext>
                </a:extLst>
              </p:cNvPr>
              <p:cNvCxnSpPr/>
              <p:nvPr/>
            </p:nvCxnSpPr>
            <p:spPr bwMode="auto">
              <a:xfrm>
                <a:off x="5967374" y="2341420"/>
                <a:ext cx="533754" cy="2760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5363D62-6138-E946-A95F-3D20B27E7E9E}"/>
                </a:ext>
              </a:extLst>
            </p:cNvPr>
            <p:cNvGrpSpPr/>
            <p:nvPr/>
          </p:nvGrpSpPr>
          <p:grpSpPr>
            <a:xfrm>
              <a:off x="9029216" y="5391825"/>
              <a:ext cx="1149222" cy="525654"/>
              <a:chOff x="6148493" y="2029667"/>
              <a:chExt cx="1149222" cy="525654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205242F-25D5-7040-8051-BE099CEAE54A}"/>
                  </a:ext>
                </a:extLst>
              </p:cNvPr>
              <p:cNvCxnSpPr/>
              <p:nvPr/>
            </p:nvCxnSpPr>
            <p:spPr bwMode="auto">
              <a:xfrm flipV="1">
                <a:off x="6161741" y="2029667"/>
                <a:ext cx="524552" cy="30367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D7DD1B6-A9CC-5B4E-A407-12D89F89E0EE}"/>
                  </a:ext>
                </a:extLst>
              </p:cNvPr>
              <p:cNvCxnSpPr/>
              <p:nvPr/>
            </p:nvCxnSpPr>
            <p:spPr bwMode="auto">
              <a:xfrm>
                <a:off x="6658685" y="2029667"/>
                <a:ext cx="579768" cy="1840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3B91A5EC-3037-9840-9300-91B5E8CDCE84}"/>
                  </a:ext>
                </a:extLst>
              </p:cNvPr>
              <p:cNvCxnSpPr/>
              <p:nvPr/>
            </p:nvCxnSpPr>
            <p:spPr bwMode="auto">
              <a:xfrm>
                <a:off x="6148493" y="2352871"/>
                <a:ext cx="552160" cy="20245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8897857-C12B-8F4F-8928-AEE829568783}"/>
                  </a:ext>
                </a:extLst>
              </p:cNvPr>
              <p:cNvCxnSpPr/>
              <p:nvPr/>
            </p:nvCxnSpPr>
            <p:spPr bwMode="auto">
              <a:xfrm flipV="1">
                <a:off x="6678202" y="2535792"/>
                <a:ext cx="495833" cy="1436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4F622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D13B2E0-6F19-3B44-8A49-BD78D883CE08}"/>
                  </a:ext>
                </a:extLst>
              </p:cNvPr>
              <p:cNvCxnSpPr/>
              <p:nvPr/>
            </p:nvCxnSpPr>
            <p:spPr bwMode="auto">
              <a:xfrm flipV="1">
                <a:off x="6189349" y="2171739"/>
                <a:ext cx="583814" cy="17080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DB37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9C3D9D3-44FD-2443-82F5-84E577A9D938}"/>
                  </a:ext>
                </a:extLst>
              </p:cNvPr>
              <p:cNvCxnSpPr/>
              <p:nvPr/>
            </p:nvCxnSpPr>
            <p:spPr bwMode="auto">
              <a:xfrm>
                <a:off x="6754758" y="2180942"/>
                <a:ext cx="542957" cy="46011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DB374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405958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Receding-Horizon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>
                <a:latin typeface="Calibri"/>
              </a:rPr>
              <a:t>Deterministic-Search</a:t>
            </a:r>
            <a:r>
              <a:rPr lang="en-US" sz="1800" dirty="0"/>
              <a:t>(</a:t>
            </a:r>
            <a:r>
              <a:rPr lang="en-US" sz="1800" dirty="0" err="1"/>
              <a:t>Σ</a:t>
            </a:r>
            <a:r>
              <a:rPr lang="en-US" sz="1800" dirty="0"/>
              <a:t>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, </a:t>
            </a:r>
            <a:r>
              <a:rPr lang="en-US" sz="1800" i="1" dirty="0"/>
              <a:t>g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</a:t>
            </a:r>
            <a:r>
              <a:rPr lang="en-US" sz="1800" i="1" dirty="0"/>
              <a:t>Frontier</a:t>
            </a:r>
            <a:r>
              <a:rPr lang="en-US" sz="1800" dirty="0"/>
              <a:t> ← {(⟨⟩, </a:t>
            </a:r>
            <a:r>
              <a:rPr lang="en-US" sz="1800" i="1" dirty="0"/>
              <a:t>s</a:t>
            </a:r>
            <a:r>
              <a:rPr lang="en-US" sz="1800" baseline="-25000" dirty="0"/>
              <a:t>0</a:t>
            </a:r>
            <a:r>
              <a:rPr lang="en-US" sz="1800" dirty="0"/>
              <a:t>)}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</a:t>
            </a:r>
            <a:r>
              <a:rPr lang="en-US" sz="1800" i="1" dirty="0"/>
              <a:t>Expanded </a:t>
            </a:r>
            <a:r>
              <a:rPr lang="en-US" sz="1800" dirty="0"/>
              <a:t>← ∅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while </a:t>
            </a:r>
            <a:r>
              <a:rPr lang="en-US" sz="1800" i="1" dirty="0"/>
              <a:t>Frontier </a:t>
            </a:r>
            <a:r>
              <a:rPr lang="en-US" sz="1800" dirty="0"/>
              <a:t>≠ ∅ do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	select a node </a:t>
            </a:r>
            <a:r>
              <a:rPr lang="en-US" sz="1800" dirty="0" err="1"/>
              <a:t>ν</a:t>
            </a:r>
            <a:r>
              <a:rPr lang="en-US" sz="1800" dirty="0"/>
              <a:t> = (π, s) ∈ </a:t>
            </a:r>
            <a:r>
              <a:rPr lang="en-US" sz="1800" i="1" dirty="0"/>
              <a:t>Frontier	</a:t>
            </a:r>
            <a:r>
              <a:rPr lang="en-US" sz="1800" dirty="0"/>
              <a:t>(</a:t>
            </a:r>
            <a:r>
              <a:rPr lang="en-US" sz="1800" i="1" dirty="0" err="1"/>
              <a:t>i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	remove </a:t>
            </a:r>
            <a:r>
              <a:rPr lang="en-US" sz="1800" dirty="0" err="1"/>
              <a:t>ν</a:t>
            </a:r>
            <a:r>
              <a:rPr lang="en-US" sz="1800" dirty="0"/>
              <a:t> from </a:t>
            </a:r>
            <a:r>
              <a:rPr lang="en-US" sz="1800" i="1" dirty="0"/>
              <a:t>Frontier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	add </a:t>
            </a:r>
            <a:r>
              <a:rPr lang="en-US" sz="1800" dirty="0" err="1"/>
              <a:t>ν</a:t>
            </a:r>
            <a:r>
              <a:rPr lang="en-US" sz="1800" dirty="0"/>
              <a:t> to </a:t>
            </a:r>
            <a:r>
              <a:rPr lang="en-US" sz="1800" i="1" dirty="0"/>
              <a:t>Expanded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	if </a:t>
            </a:r>
            <a:r>
              <a:rPr lang="en-US" sz="1800" i="1" dirty="0"/>
              <a:t>s </a:t>
            </a:r>
            <a:r>
              <a:rPr lang="en-US" sz="1800" dirty="0"/>
              <a:t>satisfies </a:t>
            </a:r>
            <a:r>
              <a:rPr lang="en-US" sz="1800" i="1" dirty="0"/>
              <a:t>g</a:t>
            </a:r>
            <a:r>
              <a:rPr lang="en-US" sz="1800" dirty="0"/>
              <a:t> then return </a:t>
            </a:r>
            <a:r>
              <a:rPr lang="en-US" sz="1800" i="1" dirty="0"/>
              <a:t>π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	</a:t>
            </a:r>
            <a:r>
              <a:rPr lang="en-US" sz="1800" i="1" dirty="0"/>
              <a:t>Children </a:t>
            </a:r>
            <a:r>
              <a:rPr lang="en-US" sz="1800" dirty="0"/>
              <a:t>← {(</a:t>
            </a:r>
            <a:r>
              <a:rPr lang="en-US" sz="1800" i="1" dirty="0"/>
              <a:t>π.a</a:t>
            </a:r>
            <a:r>
              <a:rPr lang="en-US" sz="1800" dirty="0"/>
              <a:t>, </a:t>
            </a:r>
            <a:r>
              <a:rPr lang="en-US" sz="1800" i="1" dirty="0" err="1"/>
              <a:t>γ</a:t>
            </a:r>
            <a:r>
              <a:rPr lang="en-US" sz="1800" dirty="0"/>
              <a:t>(</a:t>
            </a:r>
            <a:r>
              <a:rPr lang="en-US" sz="1800" i="1" dirty="0" err="1"/>
              <a:t>s</a:t>
            </a:r>
            <a:r>
              <a:rPr lang="en-US" sz="1800" dirty="0" err="1"/>
              <a:t>,</a:t>
            </a:r>
            <a:r>
              <a:rPr lang="en-US" sz="1800" i="1" dirty="0" err="1"/>
              <a:t>a</a:t>
            </a:r>
            <a:r>
              <a:rPr lang="en-US" sz="1800" dirty="0"/>
              <a:t>)) | </a:t>
            </a:r>
            <a:r>
              <a:rPr lang="en-US" sz="1800" i="1" dirty="0"/>
              <a:t>s</a:t>
            </a:r>
            <a:r>
              <a:rPr lang="en-US" sz="1800" dirty="0"/>
              <a:t> satisfies pre(</a:t>
            </a:r>
            <a:r>
              <a:rPr lang="en-US" sz="1800" i="1" dirty="0"/>
              <a:t>a</a:t>
            </a:r>
            <a:r>
              <a:rPr lang="en-US" sz="1800" dirty="0"/>
              <a:t>)} 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	prune 0 or more nodes from</a:t>
            </a:r>
            <a:br>
              <a:rPr lang="en-US" sz="1800" dirty="0"/>
            </a:br>
            <a:r>
              <a:rPr lang="en-US" sz="1800" dirty="0"/>
              <a:t>			</a:t>
            </a:r>
            <a:r>
              <a:rPr lang="en-US" sz="1800" i="1" dirty="0"/>
              <a:t>Children</a:t>
            </a:r>
            <a:r>
              <a:rPr lang="en-US" sz="1800" dirty="0"/>
              <a:t>, </a:t>
            </a:r>
            <a:r>
              <a:rPr lang="en-US" sz="1800" i="1" dirty="0"/>
              <a:t>Frontier</a:t>
            </a:r>
            <a:r>
              <a:rPr lang="en-US" sz="1800" dirty="0"/>
              <a:t>, </a:t>
            </a:r>
            <a:r>
              <a:rPr lang="en-US" sz="1800" i="1" dirty="0"/>
              <a:t>Expanded	</a:t>
            </a:r>
            <a:r>
              <a:rPr lang="en-US" sz="1800" dirty="0"/>
              <a:t>(</a:t>
            </a:r>
            <a:r>
              <a:rPr lang="en-US" sz="1800" i="1" dirty="0"/>
              <a:t>ii</a:t>
            </a:r>
            <a:r>
              <a:rPr lang="en-US" sz="1800" dirty="0"/>
              <a:t>)</a:t>
            </a:r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	</a:t>
            </a:r>
            <a:r>
              <a:rPr lang="en-US" sz="1800" i="1" dirty="0"/>
              <a:t>Frontier </a:t>
            </a:r>
            <a:r>
              <a:rPr lang="en-US" sz="1800" dirty="0"/>
              <a:t>← </a:t>
            </a:r>
            <a:r>
              <a:rPr lang="en-US" sz="1800" i="1" dirty="0"/>
              <a:t>Frontier </a:t>
            </a:r>
            <a:r>
              <a:rPr lang="en-US" sz="1800" dirty="0"/>
              <a:t>∪ </a:t>
            </a:r>
            <a:r>
              <a:rPr lang="en-US" sz="1800" i="1" dirty="0"/>
              <a:t>Children	</a:t>
            </a:r>
            <a:endParaRPr lang="en-US" sz="1800" dirty="0"/>
          </a:p>
          <a:p>
            <a:pPr marL="0" indent="0">
              <a:spcBef>
                <a:spcPts val="200"/>
              </a:spcBef>
              <a:buNone/>
              <a:tabLst>
                <a:tab pos="290513" algn="l"/>
                <a:tab pos="568325" algn="l"/>
                <a:tab pos="860425" algn="l"/>
                <a:tab pos="3886200" algn="l"/>
              </a:tabLst>
            </a:pPr>
            <a:r>
              <a:rPr lang="en-US" sz="1800" dirty="0"/>
              <a:t>	return </a:t>
            </a:r>
            <a:r>
              <a:rPr lang="en-US" sz="1800" dirty="0">
                <a:latin typeface="Calibri"/>
                <a:cs typeface="Calibri"/>
              </a:rPr>
              <a:t>failure</a:t>
            </a:r>
            <a:endParaRPr lang="en-US" sz="1800" baseline="-25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53916" y="1021278"/>
            <a:ext cx="6512011" cy="5512526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</a:rPr>
              <a:t>Lookahead </a:t>
            </a:r>
            <a:r>
              <a:rPr lang="en-US" sz="1800" dirty="0"/>
              <a:t>= modified version of </a:t>
            </a:r>
            <a:r>
              <a:rPr lang="en-US" sz="1800" dirty="0">
                <a:latin typeface="Calibri" panose="020F0502020204030204" pitchFamily="34" charset="0"/>
              </a:rPr>
              <a:t>Deterministic-Search</a:t>
            </a:r>
            <a:endParaRPr lang="en-US" sz="1800" dirty="0"/>
          </a:p>
          <a:p>
            <a:pPr lvl="1"/>
            <a:r>
              <a:rPr lang="en-US" sz="1800" dirty="0"/>
              <a:t>Before line (</a:t>
            </a:r>
            <a:r>
              <a:rPr lang="en-US" sz="1800" i="1" dirty="0" err="1"/>
              <a:t>i</a:t>
            </a:r>
            <a:r>
              <a:rPr lang="en-US" sz="1800" dirty="0"/>
              <a:t>), put something like one of these:</a:t>
            </a:r>
          </a:p>
          <a:p>
            <a:pPr lvl="2">
              <a:tabLst>
                <a:tab pos="1084263" algn="l"/>
                <a:tab pos="3027363" algn="l"/>
              </a:tabLst>
            </a:pPr>
            <a:r>
              <a:rPr lang="en-US" sz="1800" i="1" dirty="0"/>
              <a:t>time-based cutoff</a:t>
            </a:r>
            <a:r>
              <a:rPr lang="en-US" sz="1800" dirty="0"/>
              <a:t>:	if </a:t>
            </a:r>
            <a:r>
              <a:rPr lang="en-US" sz="1800" dirty="0">
                <a:latin typeface="Calibri"/>
                <a:cs typeface="Calibri"/>
              </a:rPr>
              <a:t>time-left</a:t>
            </a:r>
            <a:r>
              <a:rPr lang="en-US" sz="1800" dirty="0"/>
              <a:t>() = 0 then return π</a:t>
            </a:r>
          </a:p>
          <a:p>
            <a:pPr lvl="2">
              <a:tabLst>
                <a:tab pos="1084263" algn="l"/>
                <a:tab pos="3027363" algn="l"/>
              </a:tabLst>
            </a:pPr>
            <a:r>
              <a:rPr lang="en-US" sz="1800" i="1" dirty="0"/>
              <a:t>length-based cutoff</a:t>
            </a:r>
            <a:r>
              <a:rPr lang="en-US" sz="1800" dirty="0"/>
              <a:t>:	if |π| &gt; </a:t>
            </a:r>
            <a:r>
              <a:rPr lang="en-US" sz="1800" i="1" dirty="0" err="1"/>
              <a:t>l</a:t>
            </a:r>
            <a:r>
              <a:rPr lang="en-US" sz="1800" baseline="-25000" dirty="0" err="1"/>
              <a:t>max</a:t>
            </a:r>
            <a:r>
              <a:rPr lang="en-US" sz="1800" dirty="0"/>
              <a:t> then return π</a:t>
            </a:r>
          </a:p>
          <a:p>
            <a:pPr lvl="2">
              <a:tabLst>
                <a:tab pos="1084263" algn="l"/>
                <a:tab pos="3027363" algn="l"/>
              </a:tabLst>
            </a:pPr>
            <a:r>
              <a:rPr lang="en-US" sz="1800" i="1" dirty="0"/>
              <a:t>cost-based cutoff</a:t>
            </a:r>
            <a:r>
              <a:rPr lang="en-US" sz="1800" dirty="0"/>
              <a:t>:	if </a:t>
            </a:r>
            <a:r>
              <a:rPr lang="en-US" sz="1800" i="1" dirty="0"/>
              <a:t>f</a:t>
            </a:r>
            <a:r>
              <a:rPr lang="en-US" sz="1800" dirty="0"/>
              <a:t>(𝜈) &gt; </a:t>
            </a:r>
            <a:r>
              <a:rPr lang="en-US" sz="1800" i="1" dirty="0" err="1"/>
              <a:t>c</a:t>
            </a:r>
            <a:r>
              <a:rPr lang="en-US" sz="1800" baseline="-25000" dirty="0" err="1"/>
              <a:t>max</a:t>
            </a:r>
            <a:r>
              <a:rPr lang="en-US" sz="1800" dirty="0"/>
              <a:t> then return π</a:t>
            </a:r>
          </a:p>
          <a:p>
            <a:pPr lvl="2">
              <a:tabLst>
                <a:tab pos="1084263" algn="l"/>
                <a:tab pos="3027363" algn="l"/>
              </a:tabLst>
            </a:pPr>
            <a:r>
              <a:rPr lang="en-US" sz="1800" i="1" dirty="0"/>
              <a:t>closeness to goal</a:t>
            </a:r>
            <a:r>
              <a:rPr lang="en-US" sz="1800" dirty="0"/>
              <a:t>:	if </a:t>
            </a:r>
            <a:r>
              <a:rPr lang="en-US" sz="1800" i="1" dirty="0"/>
              <a:t>h</a:t>
            </a:r>
            <a:r>
              <a:rPr lang="en-US" sz="1800" dirty="0"/>
              <a:t>(</a:t>
            </a:r>
            <a:r>
              <a:rPr lang="en-US" sz="1800" i="1" dirty="0"/>
              <a:t>s</a:t>
            </a:r>
            <a:r>
              <a:rPr lang="en-US" sz="1800" dirty="0"/>
              <a:t>) ≤ </a:t>
            </a:r>
            <a:r>
              <a:rPr lang="en-US" sz="1800" i="1" dirty="0"/>
              <a:t>ε</a:t>
            </a:r>
            <a:r>
              <a:rPr lang="en-US" sz="1800" dirty="0"/>
              <a:t> then return π</a:t>
            </a:r>
          </a:p>
          <a:p>
            <a:pPr lvl="1">
              <a:tabLst>
                <a:tab pos="1084263" algn="l"/>
                <a:tab pos="3027363" algn="l"/>
              </a:tabLst>
            </a:pPr>
            <a:r>
              <a:rPr lang="en-US" sz="1800" dirty="0"/>
              <a:t>Length-based and cost-based make sense if you’re doing GBFS or AI, but not if you’re doing DFS</a:t>
            </a:r>
          </a:p>
          <a:p>
            <a:pPr lvl="1">
              <a:tabLst>
                <a:tab pos="1084263" algn="l"/>
                <a:tab pos="3027363" algn="l"/>
              </a:tabLst>
            </a:pPr>
            <a:r>
              <a:rPr lang="en-US" sz="1800" dirty="0"/>
              <a:t>Could modify DFBB to use π* = least costly partial solution of length ≤ </a:t>
            </a:r>
            <a:r>
              <a:rPr lang="en-US" sz="1800" i="1" dirty="0"/>
              <a:t>l</a:t>
            </a:r>
            <a:r>
              <a:rPr lang="en-US" sz="1800" baseline="-25000" dirty="0"/>
              <a:t>max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3ACA4C-DE58-514E-A3F0-2D17BFC35F7D}"/>
              </a:ext>
            </a:extLst>
          </p:cNvPr>
          <p:cNvGrpSpPr/>
          <p:nvPr/>
        </p:nvGrpSpPr>
        <p:grpSpPr>
          <a:xfrm>
            <a:off x="5798846" y="4321697"/>
            <a:ext cx="4751667" cy="2099912"/>
            <a:chOff x="7124356" y="1017766"/>
            <a:chExt cx="4751667" cy="2099912"/>
          </a:xfrm>
        </p:grpSpPr>
        <p:pic>
          <p:nvPicPr>
            <p:cNvPr id="8" name="Picture 7" descr="receding.pdf">
              <a:extLst>
                <a:ext uri="{FF2B5EF4-FFF2-40B4-BE49-F238E27FC236}">
                  <a16:creationId xmlns:a16="http://schemas.microsoft.com/office/drawing/2014/main" id="{36339BA3-BB6E-7946-B80F-7123FA4ED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356" y="1017766"/>
              <a:ext cx="4751667" cy="17925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56D967-67A4-E546-8865-EEA83B0166AA}"/>
                </a:ext>
              </a:extLst>
            </p:cNvPr>
            <p:cNvSpPr/>
            <p:nvPr/>
          </p:nvSpPr>
          <p:spPr>
            <a:xfrm>
              <a:off x="10351881" y="1758778"/>
              <a:ext cx="1201687" cy="1358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6F13486-4E72-DC40-A654-E7AF8FD60115}"/>
                </a:ext>
              </a:extLst>
            </p:cNvPr>
            <p:cNvSpPr/>
            <p:nvPr/>
          </p:nvSpPr>
          <p:spPr>
            <a:xfrm>
              <a:off x="10069433" y="2152281"/>
              <a:ext cx="244347" cy="200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2559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108738"/>
            <a:ext cx="4178299" cy="619360"/>
          </a:xfrm>
        </p:spPr>
        <p:txBody>
          <a:bodyPr>
            <a:normAutofit/>
          </a:bodyPr>
          <a:lstStyle/>
          <a:p>
            <a:r>
              <a:rPr lang="en-US" dirty="0" err="1"/>
              <a:t>Subgoaling</a:t>
            </a:r>
            <a:r>
              <a:rPr lang="en-US" dirty="0"/>
              <a:t>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95" y="879274"/>
            <a:ext cx="7887677" cy="5746220"/>
          </a:xfrm>
        </p:spPr>
        <p:txBody>
          <a:bodyPr>
            <a:normAutofit/>
          </a:bodyPr>
          <a:lstStyle/>
          <a:p>
            <a:r>
              <a:rPr lang="en-US" b="1" dirty="0" err="1"/>
              <a:t>Killzone</a:t>
            </a:r>
            <a:r>
              <a:rPr lang="en-US" b="1" dirty="0"/>
              <a:t> 2</a:t>
            </a:r>
          </a:p>
          <a:p>
            <a:pPr lvl="1"/>
            <a:r>
              <a:rPr lang="en-US" dirty="0"/>
              <a:t>“First-person shooter” game, ≈ 2009</a:t>
            </a:r>
          </a:p>
          <a:p>
            <a:pPr lvl="1"/>
            <a:r>
              <a:rPr lang="en-US" dirty="0"/>
              <a:t>widely acclaimed at the time</a:t>
            </a:r>
          </a:p>
          <a:p>
            <a:r>
              <a:rPr lang="en-US" dirty="0"/>
              <a:t>Special-purpose AI planner </a:t>
            </a:r>
          </a:p>
          <a:p>
            <a:pPr lvl="1"/>
            <a:r>
              <a:rPr lang="en-US" dirty="0"/>
              <a:t>Plans enemy actions at the squad level</a:t>
            </a:r>
          </a:p>
          <a:p>
            <a:pPr lvl="2"/>
            <a:r>
              <a:rPr lang="en-US" dirty="0"/>
              <a:t>Subproblems; plans are maybe 4–6 actions long</a:t>
            </a:r>
          </a:p>
          <a:p>
            <a:pPr lvl="1"/>
            <a:r>
              <a:rPr lang="en-US" dirty="0"/>
              <a:t>Different planning algorithm from</a:t>
            </a:r>
            <a:br>
              <a:rPr lang="en-US" dirty="0"/>
            </a:br>
            <a:r>
              <a:rPr lang="en-US" dirty="0"/>
              <a:t>what we’ve discussed so far</a:t>
            </a:r>
          </a:p>
          <a:p>
            <a:pPr lvl="3"/>
            <a:r>
              <a:rPr lang="en-US" dirty="0"/>
              <a:t>HTN planning (see Section 2.7.7)</a:t>
            </a:r>
          </a:p>
          <a:p>
            <a:pPr lvl="2"/>
            <a:r>
              <a:rPr lang="en-US" dirty="0"/>
              <a:t>Quickly generates a plan for a </a:t>
            </a:r>
            <a:r>
              <a:rPr lang="en-US" dirty="0" err="1"/>
              <a:t>subgoal</a:t>
            </a:r>
            <a:endParaRPr lang="en-US" dirty="0"/>
          </a:p>
          <a:p>
            <a:pPr lvl="2"/>
            <a:r>
              <a:rPr lang="en-US" dirty="0" err="1"/>
              <a:t>Replans</a:t>
            </a:r>
            <a:r>
              <a:rPr lang="en-US" dirty="0"/>
              <a:t> several times per second as the world changes</a:t>
            </a:r>
            <a:endParaRPr lang="en-US" baseline="30000" dirty="0"/>
          </a:p>
          <a:p>
            <a:r>
              <a:rPr lang="en-US" dirty="0"/>
              <a:t>Why it worked:</a:t>
            </a:r>
          </a:p>
          <a:p>
            <a:pPr lvl="1"/>
            <a:r>
              <a:rPr lang="en-US" dirty="0"/>
              <a:t>Don’t </a:t>
            </a:r>
            <a:r>
              <a:rPr lang="en-US" i="1" dirty="0"/>
              <a:t>want</a:t>
            </a:r>
            <a:r>
              <a:rPr lang="en-US" b="1" i="1" dirty="0"/>
              <a:t> </a:t>
            </a:r>
            <a:r>
              <a:rPr lang="en-US" dirty="0"/>
              <a:t>to get the best possible plan</a:t>
            </a:r>
          </a:p>
          <a:p>
            <a:pPr lvl="1"/>
            <a:r>
              <a:rPr lang="en-US" dirty="0"/>
              <a:t>Need actions that appear believable and consistent to human users</a:t>
            </a:r>
          </a:p>
          <a:p>
            <a:pPr lvl="1"/>
            <a:r>
              <a:rPr lang="en-US" dirty="0"/>
              <a:t>Need them very quickly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98918-A64F-EF40-B2B3-09F78D001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01" y="236864"/>
            <a:ext cx="4338009" cy="499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871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Summary                                        Outline        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2.6  Incorporating Planning into an actor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Things that can go wrong while acting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Algorithms</a:t>
            </a:r>
          </a:p>
          <a:p>
            <a:pPr lvl="2"/>
            <a:r>
              <a:rPr lang="en-US" dirty="0">
                <a:latin typeface="Calibri"/>
                <a:ea typeface="ＭＳ Ｐゴシック" charset="0"/>
                <a:cs typeface="Calibri"/>
              </a:rPr>
              <a:t>Run-Lookahead, </a:t>
            </a:r>
          </a:p>
          <a:p>
            <a:pPr lvl="2"/>
            <a:r>
              <a:rPr lang="en-US" dirty="0">
                <a:latin typeface="Calibri"/>
                <a:ea typeface="ＭＳ Ｐゴシック" charset="0"/>
                <a:cs typeface="Calibri"/>
              </a:rPr>
              <a:t>Run-Lazy-Lookahead, </a:t>
            </a:r>
          </a:p>
          <a:p>
            <a:pPr lvl="2"/>
            <a:r>
              <a:rPr lang="en-US" dirty="0">
                <a:latin typeface="Calibri"/>
                <a:ea typeface="ＭＳ Ｐゴシック" charset="0"/>
                <a:cs typeface="Calibri"/>
              </a:rPr>
              <a:t>Run-Concurrent-Lookahead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Lookahead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receding-horizon search</a:t>
            </a:r>
          </a:p>
          <a:p>
            <a:pPr lvl="2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sampling</a:t>
            </a:r>
          </a:p>
          <a:p>
            <a:pPr lvl="2"/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subgoaling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D1FB6CA-E083-A84E-B86B-15944BBDCD60}"/>
              </a:ext>
            </a:extLst>
          </p:cNvPr>
          <p:cNvSpPr txBox="1">
            <a:spLocks/>
          </p:cNvSpPr>
          <p:nvPr/>
        </p:nvSpPr>
        <p:spPr>
          <a:xfrm>
            <a:off x="7315199" y="1051153"/>
            <a:ext cx="4417996" cy="57074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93688" indent="-293688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0C0"/>
              </a:buClr>
              <a:buFont typeface="System Font Regular"/>
              <a:buChar char="●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725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0800" indent="-2778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65288" indent="-2889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00250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6325" indent="-282575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•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2400" indent="-28416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0C0"/>
              </a:buClr>
              <a:buFont typeface="System Font Regular"/>
              <a:buChar char="▸"/>
              <a:tabLst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a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chap2a.pdf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2.1	State-variable representation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––	Comparison with PDDL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2.2	Forward state-space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2.6	Incorporating planning into an actor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b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chap2b.pdf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2.3	Heuristic functions</a:t>
            </a:r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2.7.7	HTN planning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  <a:tabLst>
                <a:tab pos="449263" algn="l"/>
              </a:tabLst>
            </a:pPr>
            <a:r>
              <a:rPr lang="en-US" sz="1800" dirty="0"/>
              <a:t>Chapter 2, part </a:t>
            </a:r>
            <a:r>
              <a:rPr lang="en-US" sz="1800" i="1" dirty="0"/>
              <a:t>c</a:t>
            </a:r>
            <a:r>
              <a:rPr lang="en-US" sz="1800" dirty="0"/>
              <a:t> (</a:t>
            </a:r>
            <a:r>
              <a:rPr lang="en-US" sz="1800" dirty="0">
                <a:latin typeface="Calibri" panose="020F0502020204030204" pitchFamily="34" charset="0"/>
              </a:rPr>
              <a:t>chap2c.pdf</a:t>
            </a:r>
            <a:r>
              <a:rPr lang="en-US" sz="1800" dirty="0"/>
              <a:t>):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2.4	Backward search</a:t>
            </a:r>
            <a:endParaRPr lang="en-US" sz="1800" baseline="-25000" dirty="0"/>
          </a:p>
          <a:p>
            <a:pPr marL="334962" lvl="1" indent="0">
              <a:buNone/>
              <a:tabLst>
                <a:tab pos="449263" algn="l"/>
              </a:tabLst>
            </a:pPr>
            <a:r>
              <a:rPr lang="en-US" sz="1800" dirty="0"/>
              <a:t>2.5	Plan-space search</a:t>
            </a:r>
          </a:p>
          <a:p>
            <a:pPr marL="0" indent="0">
              <a:buNone/>
            </a:pPr>
            <a:r>
              <a:rPr lang="en-US" sz="1800" baseline="-25000" dirty="0"/>
              <a:t>–––––––––––––––––––––––––––––––––––––––––––––––––</a:t>
            </a:r>
          </a:p>
          <a:p>
            <a:pPr marL="0" indent="0">
              <a:buNone/>
            </a:pPr>
            <a:r>
              <a:rPr lang="en-US" sz="1800" dirty="0"/>
              <a:t>Additional slides:</a:t>
            </a:r>
          </a:p>
          <a:p>
            <a:pPr marL="334962" lvl="1" indent="0">
              <a:buNone/>
            </a:pPr>
            <a:r>
              <a:rPr lang="en-US" sz="1800" dirty="0"/>
              <a:t>2.7.8	</a:t>
            </a:r>
            <a:r>
              <a:rPr lang="en-US" sz="1800" dirty="0" err="1">
                <a:latin typeface="Calibri" panose="020F0502020204030204" pitchFamily="34" charset="0"/>
              </a:rPr>
              <a:t>LTL_planning.pdf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B44FF-4A01-9545-BBBE-7B309B02A648}"/>
              </a:ext>
            </a:extLst>
          </p:cNvPr>
          <p:cNvSpPr txBox="1"/>
          <p:nvPr/>
        </p:nvSpPr>
        <p:spPr>
          <a:xfrm>
            <a:off x="6646952" y="346490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</a:rPr>
              <a:t>Next</a:t>
            </a:r>
            <a:r>
              <a:rPr lang="en-US" dirty="0">
                <a:latin typeface="Times New Roman" panose="02020603050405020304" pitchFamily="18" charset="0"/>
              </a:rPr>
              <a:t>  ⟶</a:t>
            </a:r>
          </a:p>
        </p:txBody>
      </p:sp>
    </p:spTree>
    <p:extLst>
      <p:ext uri="{BB962C8B-B14F-4D97-AF65-F5344CB8AC3E}">
        <p14:creationId xmlns:p14="http://schemas.microsoft.com/office/powerpoint/2010/main" val="1050776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Advantage of domain-specific representation:</a:t>
            </a:r>
          </a:p>
          <a:p>
            <a:pPr lvl="1"/>
            <a:r>
              <a:rPr lang="en-US" dirty="0"/>
              <a:t>use whatever works best for that particular domain</a:t>
            </a:r>
          </a:p>
          <a:p>
            <a:r>
              <a:rPr lang="en-US" dirty="0"/>
              <a:t>Disadvantage: </a:t>
            </a:r>
          </a:p>
          <a:p>
            <a:pPr lvl="1"/>
            <a:r>
              <a:rPr lang="en-US" dirty="0"/>
              <a:t>for each new domain, need new representation and deliberation algorithms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Alternative: </a:t>
            </a:r>
            <a:r>
              <a:rPr lang="en-US" i="1" dirty="0"/>
              <a:t>domain-independent </a:t>
            </a:r>
            <a:r>
              <a:rPr lang="en-US" dirty="0"/>
              <a:t>representation</a:t>
            </a:r>
          </a:p>
          <a:p>
            <a:pPr lvl="1"/>
            <a:r>
              <a:rPr lang="en-US" dirty="0"/>
              <a:t>Try to create a “standard format” that can be used for many different planning domains</a:t>
            </a:r>
          </a:p>
          <a:p>
            <a:pPr lvl="1"/>
            <a:r>
              <a:rPr lang="en-US" dirty="0"/>
              <a:t>Deliberation algorithms that work for anything in this format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DBE99-0414-2E48-BFEC-34F7A8A1C1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/>
              <a:t>State-variable</a:t>
            </a:r>
            <a:r>
              <a:rPr lang="en-US" dirty="0"/>
              <a:t> representation</a:t>
            </a:r>
          </a:p>
          <a:p>
            <a:pPr lvl="1"/>
            <a:r>
              <a:rPr lang="en-US" dirty="0"/>
              <a:t>Simple formats for describing states and actions</a:t>
            </a:r>
          </a:p>
          <a:p>
            <a:pPr lvl="1"/>
            <a:r>
              <a:rPr lang="en-US" dirty="0"/>
              <a:t>Limited representational capability</a:t>
            </a:r>
          </a:p>
          <a:p>
            <a:pPr lvl="2"/>
            <a:r>
              <a:rPr lang="en-US" dirty="0"/>
              <a:t>But easy to compute, easy to reason about</a:t>
            </a:r>
          </a:p>
          <a:p>
            <a:pPr lvl="1"/>
            <a:r>
              <a:rPr lang="en-US" dirty="0"/>
              <a:t>Domain-independent search algorithms and heuristic functions that can be used in all state-variable planning 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9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5"/>
          <p:cNvSpPr>
            <a:spLocks noGrp="1" noChangeArrowheads="1"/>
          </p:cNvSpPr>
          <p:nvPr>
            <p:ph type="title"/>
          </p:nvPr>
        </p:nvSpPr>
        <p:spPr>
          <a:xfrm>
            <a:off x="1676400" y="170249"/>
            <a:ext cx="8839200" cy="552099"/>
          </a:xfrm>
          <a:noFill/>
        </p:spPr>
        <p:txBody>
          <a:bodyPr/>
          <a:lstStyle/>
          <a:p>
            <a:pPr eaLnBrk="1" hangingPunct="1"/>
            <a:r>
              <a:rPr lang="en-US" dirty="0"/>
              <a:t>State-Variable Representation</a:t>
            </a:r>
          </a:p>
        </p:txBody>
      </p:sp>
      <p:sp>
        <p:nvSpPr>
          <p:cNvPr id="8193" name="Rectangle 3"/>
          <p:cNvSpPr>
            <a:spLocks noGrp="1" noChangeArrowheads="1"/>
          </p:cNvSpPr>
          <p:nvPr>
            <p:ph idx="1"/>
          </p:nvPr>
        </p:nvSpPr>
        <p:spPr>
          <a:xfrm>
            <a:off x="1261594" y="1019249"/>
            <a:ext cx="8619585" cy="4992741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E</a:t>
            </a:r>
            <a:r>
              <a:rPr lang="en-US" dirty="0"/>
              <a:t>: environment that we want to represent</a:t>
            </a:r>
          </a:p>
          <a:p>
            <a:r>
              <a:rPr lang="en-US" i="1" dirty="0"/>
              <a:t>B</a:t>
            </a:r>
            <a:r>
              <a:rPr lang="en-US" dirty="0"/>
              <a:t>: set of symbols called </a:t>
            </a:r>
            <a:r>
              <a:rPr lang="en-US" i="1" dirty="0"/>
              <a:t>objects </a:t>
            </a:r>
          </a:p>
          <a:p>
            <a:pPr lvl="1"/>
            <a:r>
              <a:rPr lang="en-US" dirty="0"/>
              <a:t>names for objects in </a:t>
            </a:r>
            <a:r>
              <a:rPr lang="en-US" i="1" dirty="0"/>
              <a:t>E</a:t>
            </a:r>
            <a:r>
              <a:rPr lang="en-US" dirty="0"/>
              <a:t>, mathematical constants, …</a:t>
            </a:r>
            <a:br>
              <a:rPr lang="en-US" dirty="0"/>
            </a:br>
            <a:endParaRPr lang="en-US" i="1" dirty="0"/>
          </a:p>
          <a:p>
            <a:r>
              <a:rPr lang="en-US" dirty="0">
                <a:latin typeface="Times New Roman" charset="0"/>
                <a:sym typeface="Symbol" charset="0"/>
              </a:rPr>
              <a:t>Example</a:t>
            </a:r>
            <a:endParaRPr lang="en-US" dirty="0">
              <a:latin typeface="Times New Roman" charset="0"/>
              <a:cs typeface="Calibri"/>
              <a:sym typeface="Symbol" charset="0"/>
            </a:endParaRPr>
          </a:p>
          <a:p>
            <a:pPr lvl="1">
              <a:tabLst>
                <a:tab pos="744538" algn="l"/>
              </a:tabLst>
            </a:pPr>
            <a:r>
              <a:rPr lang="en-US" i="1" dirty="0">
                <a:solidFill>
                  <a:srgbClr val="000000"/>
                </a:solidFill>
              </a:rPr>
              <a:t>B </a:t>
            </a:r>
            <a:r>
              <a:rPr lang="en-US" dirty="0">
                <a:solidFill>
                  <a:srgbClr val="000000"/>
                </a:solidFill>
              </a:rPr>
              <a:t>= </a:t>
            </a:r>
            <a:r>
              <a:rPr lang="en-US" i="1" dirty="0">
                <a:solidFill>
                  <a:srgbClr val="000000"/>
                </a:solidFill>
              </a:rPr>
              <a:t>Robots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>
                <a:solidFill>
                  <a:srgbClr val="000000"/>
                </a:solidFill>
              </a:rPr>
              <a:t>Containers </a:t>
            </a:r>
            <a:r>
              <a:rPr lang="en-US" dirty="0">
                <a:solidFill>
                  <a:srgbClr val="000000"/>
                </a:solidFill>
              </a:rPr>
              <a:t>∪ </a:t>
            </a:r>
            <a:r>
              <a:rPr lang="en-US" i="1" dirty="0" err="1">
                <a:solidFill>
                  <a:srgbClr val="000000"/>
                </a:solidFill>
              </a:rPr>
              <a:t>Locs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∪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nil</a:t>
            </a:r>
            <a:r>
              <a:rPr lang="en-US" dirty="0">
                <a:solidFill>
                  <a:srgbClr val="000000"/>
                </a:solidFill>
              </a:rPr>
              <a:t>}</a:t>
            </a:r>
          </a:p>
          <a:p>
            <a:pPr lvl="2">
              <a:tabLst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charset="0"/>
                <a:cs typeface="Calibri"/>
              </a:rPr>
              <a:t>Robots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r1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2">
              <a:tabLst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charset="0"/>
                <a:cs typeface="Calibri"/>
              </a:rPr>
              <a:t>Containers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c1, c2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2">
              <a:tabLst>
                <a:tab pos="2514600" algn="l"/>
              </a:tabLst>
            </a:pPr>
            <a:r>
              <a:rPr lang="en-US" i="1" dirty="0" err="1">
                <a:solidFill>
                  <a:srgbClr val="000000"/>
                </a:solidFill>
                <a:latin typeface="Times New Roman" charset="0"/>
                <a:cs typeface="Calibri"/>
              </a:rPr>
              <a:t>Locs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= {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d1, d2, d3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Calibri"/>
              </a:rPr>
              <a:t>}</a:t>
            </a:r>
          </a:p>
          <a:p>
            <a:pPr lvl="2">
              <a:tabLst>
                <a:tab pos="2514600" algn="l"/>
              </a:tabLst>
            </a:pPr>
            <a:endParaRPr lang="en-US" dirty="0">
              <a:solidFill>
                <a:srgbClr val="000000"/>
              </a:solidFill>
              <a:latin typeface="Times New Roman" charset="0"/>
              <a:cs typeface="Calibri"/>
            </a:endParaRPr>
          </a:p>
          <a:p>
            <a:pPr>
              <a:tabLst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only needs to include objects that matter at the current level of abstraction</a:t>
            </a:r>
            <a:endParaRPr lang="en-US" i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tabLst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Can omit lots of details </a:t>
            </a:r>
          </a:p>
          <a:p>
            <a:pPr lvl="1">
              <a:tabLst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physical characteristics of robots, containers, loading docks, roads, …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2617F85-7127-E74B-A8EB-1E76A71FFDBC}"/>
              </a:ext>
            </a:extLst>
          </p:cNvPr>
          <p:cNvGrpSpPr/>
          <p:nvPr/>
        </p:nvGrpSpPr>
        <p:grpSpPr>
          <a:xfrm>
            <a:off x="7026455" y="2160745"/>
            <a:ext cx="3634638" cy="1354874"/>
            <a:chOff x="7026632" y="2112808"/>
            <a:chExt cx="3634638" cy="1354874"/>
          </a:xfrm>
        </p:grpSpPr>
        <p:sp>
          <p:nvSpPr>
            <p:cNvPr id="80" name="Rectangle 891">
              <a:extLst>
                <a:ext uri="{FF2B5EF4-FFF2-40B4-BE49-F238E27FC236}">
                  <a16:creationId xmlns:a16="http://schemas.microsoft.com/office/drawing/2014/main" id="{8E8C5482-94E3-F741-A543-D7B967C53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" name="Rectangle 891">
              <a:extLst>
                <a:ext uri="{FF2B5EF4-FFF2-40B4-BE49-F238E27FC236}">
                  <a16:creationId xmlns:a16="http://schemas.microsoft.com/office/drawing/2014/main" id="{484F39C6-5477-B647-88AA-B283D2357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8FA56D9-1520-1F42-8246-0C589629A24C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124" name="Line 853">
                <a:extLst>
                  <a:ext uri="{FF2B5EF4-FFF2-40B4-BE49-F238E27FC236}">
                    <a16:creationId xmlns:a16="http://schemas.microsoft.com/office/drawing/2014/main" id="{147ACA74-E9F2-F74D-BD27-21F0937D9B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12746594-67A0-9749-9447-0B272160F201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Freeform 860">
                <a:extLst>
                  <a:ext uri="{FF2B5EF4-FFF2-40B4-BE49-F238E27FC236}">
                    <a16:creationId xmlns:a16="http://schemas.microsoft.com/office/drawing/2014/main" id="{43E4B654-C7BA-8F42-BE61-6AC667FD5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27" name="Freeform 860">
                <a:extLst>
                  <a:ext uri="{FF2B5EF4-FFF2-40B4-BE49-F238E27FC236}">
                    <a16:creationId xmlns:a16="http://schemas.microsoft.com/office/drawing/2014/main" id="{3C62EBD8-B6E0-6E4F-BD1F-73DDCE5C98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60DBB7C-00F0-AC4D-8846-2CCD7D1ECD2D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Freeform 860">
              <a:extLst>
                <a:ext uri="{FF2B5EF4-FFF2-40B4-BE49-F238E27FC236}">
                  <a16:creationId xmlns:a16="http://schemas.microsoft.com/office/drawing/2014/main" id="{A7D2D83E-98DC-BA4B-ABD6-1646D2EC6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5" name="Freeform 860">
              <a:extLst>
                <a:ext uri="{FF2B5EF4-FFF2-40B4-BE49-F238E27FC236}">
                  <a16:creationId xmlns:a16="http://schemas.microsoft.com/office/drawing/2014/main" id="{2DB81DC5-110A-934C-86A5-3EA343048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6" name="Line 853">
              <a:extLst>
                <a:ext uri="{FF2B5EF4-FFF2-40B4-BE49-F238E27FC236}">
                  <a16:creationId xmlns:a16="http://schemas.microsoft.com/office/drawing/2014/main" id="{1FF3F780-AD43-2E4D-AA06-742B5EF5F1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87" name="Line 853">
              <a:extLst>
                <a:ext uri="{FF2B5EF4-FFF2-40B4-BE49-F238E27FC236}">
                  <a16:creationId xmlns:a16="http://schemas.microsoft.com/office/drawing/2014/main" id="{B8DE99FA-0304-CD41-8648-F23C6151F1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88" name="Line 853">
              <a:extLst>
                <a:ext uri="{FF2B5EF4-FFF2-40B4-BE49-F238E27FC236}">
                  <a16:creationId xmlns:a16="http://schemas.microsoft.com/office/drawing/2014/main" id="{75713A72-DDF5-204D-BC83-A2F0295D6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186BF5F-09E5-DA40-989F-EB66F217C86E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100" name="Oval 859">
                <a:extLst>
                  <a:ext uri="{FF2B5EF4-FFF2-40B4-BE49-F238E27FC236}">
                    <a16:creationId xmlns:a16="http://schemas.microsoft.com/office/drawing/2014/main" id="{0990BA05-F1F5-7D4C-BBE8-0633985325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1" name="Oval 861">
                <a:extLst>
                  <a:ext uri="{FF2B5EF4-FFF2-40B4-BE49-F238E27FC236}">
                    <a16:creationId xmlns:a16="http://schemas.microsoft.com/office/drawing/2014/main" id="{BE2066E4-99B0-AB46-AEC3-A9B8800B40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Oval 862">
                <a:extLst>
                  <a:ext uri="{FF2B5EF4-FFF2-40B4-BE49-F238E27FC236}">
                    <a16:creationId xmlns:a16="http://schemas.microsoft.com/office/drawing/2014/main" id="{5FC52E21-925E-CE40-9C20-D7C399D8663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3" name="Oval 863">
                <a:extLst>
                  <a:ext uri="{FF2B5EF4-FFF2-40B4-BE49-F238E27FC236}">
                    <a16:creationId xmlns:a16="http://schemas.microsoft.com/office/drawing/2014/main" id="{6CA59519-927E-5144-9137-02DB8EA8C3F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4" name="Oval 863">
                <a:extLst>
                  <a:ext uri="{FF2B5EF4-FFF2-40B4-BE49-F238E27FC236}">
                    <a16:creationId xmlns:a16="http://schemas.microsoft.com/office/drawing/2014/main" id="{624BBABF-D899-0544-833D-3A09D7424C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2333788B-289C-E641-989F-F82C95A56E87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120" name="Freeform 860">
                  <a:extLst>
                    <a:ext uri="{FF2B5EF4-FFF2-40B4-BE49-F238E27FC236}">
                      <a16:creationId xmlns:a16="http://schemas.microsoft.com/office/drawing/2014/main" id="{3F357389-997A-D841-819F-00BC28B22E9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1" name="Rectangle 864">
                  <a:extLst>
                    <a:ext uri="{FF2B5EF4-FFF2-40B4-BE49-F238E27FC236}">
                      <a16:creationId xmlns:a16="http://schemas.microsoft.com/office/drawing/2014/main" id="{9313D998-0CBB-744B-9360-90259BEBD9D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122" name="Freeform 865">
                  <a:extLst>
                    <a:ext uri="{FF2B5EF4-FFF2-40B4-BE49-F238E27FC236}">
                      <a16:creationId xmlns:a16="http://schemas.microsoft.com/office/drawing/2014/main" id="{5EAC0B53-BC56-5743-8FA4-C5D84CAE329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23" name="Freeform 866">
                  <a:extLst>
                    <a:ext uri="{FF2B5EF4-FFF2-40B4-BE49-F238E27FC236}">
                      <a16:creationId xmlns:a16="http://schemas.microsoft.com/office/drawing/2014/main" id="{DECE43D2-4A43-B944-80F5-4FFCDDA025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AA705C89-80CF-4748-844C-94E98524E440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107" name="Oval 878">
                  <a:extLst>
                    <a:ext uri="{FF2B5EF4-FFF2-40B4-BE49-F238E27FC236}">
                      <a16:creationId xmlns:a16="http://schemas.microsoft.com/office/drawing/2014/main" id="{EDF7FF2C-E12E-6E4F-8204-2AEA2DF84D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8" name="Rectangle 880">
                  <a:extLst>
                    <a:ext uri="{FF2B5EF4-FFF2-40B4-BE49-F238E27FC236}">
                      <a16:creationId xmlns:a16="http://schemas.microsoft.com/office/drawing/2014/main" id="{E587B4F6-5DA2-4F4D-8D8A-938548B0CC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09" name="Oval 878">
                  <a:extLst>
                    <a:ext uri="{FF2B5EF4-FFF2-40B4-BE49-F238E27FC236}">
                      <a16:creationId xmlns:a16="http://schemas.microsoft.com/office/drawing/2014/main" id="{4776D649-C6BC-D745-B0F8-3FFA8C9B2B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0" name="Line 881">
                  <a:extLst>
                    <a:ext uri="{FF2B5EF4-FFF2-40B4-BE49-F238E27FC236}">
                      <a16:creationId xmlns:a16="http://schemas.microsoft.com/office/drawing/2014/main" id="{DA4F4EA4-13B6-2448-B75B-31DE5307E2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1" name="Line 882">
                  <a:extLst>
                    <a:ext uri="{FF2B5EF4-FFF2-40B4-BE49-F238E27FC236}">
                      <a16:creationId xmlns:a16="http://schemas.microsoft.com/office/drawing/2014/main" id="{563751B9-E33D-A34C-A6B6-1CD039AD7A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2" name="Rectangle 880">
                  <a:extLst>
                    <a:ext uri="{FF2B5EF4-FFF2-40B4-BE49-F238E27FC236}">
                      <a16:creationId xmlns:a16="http://schemas.microsoft.com/office/drawing/2014/main" id="{3A9C3410-ECE1-614B-B621-C41B1F45EA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3" name="Oval 878">
                  <a:extLst>
                    <a:ext uri="{FF2B5EF4-FFF2-40B4-BE49-F238E27FC236}">
                      <a16:creationId xmlns:a16="http://schemas.microsoft.com/office/drawing/2014/main" id="{3CCF76DE-01F0-AF4C-8755-FE7D79D03C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4" name="Line 882">
                  <a:extLst>
                    <a:ext uri="{FF2B5EF4-FFF2-40B4-BE49-F238E27FC236}">
                      <a16:creationId xmlns:a16="http://schemas.microsoft.com/office/drawing/2014/main" id="{F940AEBD-FFEE-CB43-9BF5-489D2BC46E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5" name="Line 882">
                  <a:extLst>
                    <a:ext uri="{FF2B5EF4-FFF2-40B4-BE49-F238E27FC236}">
                      <a16:creationId xmlns:a16="http://schemas.microsoft.com/office/drawing/2014/main" id="{E1A799C9-7960-4F4C-8370-7CCDA894A1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6" name="Line 884">
                  <a:extLst>
                    <a:ext uri="{FF2B5EF4-FFF2-40B4-BE49-F238E27FC236}">
                      <a16:creationId xmlns:a16="http://schemas.microsoft.com/office/drawing/2014/main" id="{CC575757-27F3-6C41-BD0B-86438EE4CC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7" name="Oval 885">
                  <a:extLst>
                    <a:ext uri="{FF2B5EF4-FFF2-40B4-BE49-F238E27FC236}">
                      <a16:creationId xmlns:a16="http://schemas.microsoft.com/office/drawing/2014/main" id="{A281303C-6529-D442-BF5B-532071E70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8" name="Line 881">
                  <a:extLst>
                    <a:ext uri="{FF2B5EF4-FFF2-40B4-BE49-F238E27FC236}">
                      <a16:creationId xmlns:a16="http://schemas.microsoft.com/office/drawing/2014/main" id="{1B67D810-FC8D-3C48-BF1D-DA01249754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119" name="Line 882">
                  <a:extLst>
                    <a:ext uri="{FF2B5EF4-FFF2-40B4-BE49-F238E27FC236}">
                      <a16:creationId xmlns:a16="http://schemas.microsoft.com/office/drawing/2014/main" id="{14066ADC-0C82-FE4A-917B-259A5E3D26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97CBE3C-C89B-674E-A8F9-E4EBAAD804B9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96" name="Line 853">
                <a:extLst>
                  <a:ext uri="{FF2B5EF4-FFF2-40B4-BE49-F238E27FC236}">
                    <a16:creationId xmlns:a16="http://schemas.microsoft.com/office/drawing/2014/main" id="{0FCB5D46-3B54-6440-8890-01DF4A1BD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7" name="Rectangle 876">
                <a:extLst>
                  <a:ext uri="{FF2B5EF4-FFF2-40B4-BE49-F238E27FC236}">
                    <a16:creationId xmlns:a16="http://schemas.microsoft.com/office/drawing/2014/main" id="{3B68D8C9-0E33-D84F-A8C1-DD2A49E0E2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8" name="Rectangle 873">
                <a:extLst>
                  <a:ext uri="{FF2B5EF4-FFF2-40B4-BE49-F238E27FC236}">
                    <a16:creationId xmlns:a16="http://schemas.microsoft.com/office/drawing/2014/main" id="{2861A983-CC48-FC48-B0F3-FE9E1D35E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99" name="Freeform 875">
                <a:extLst>
                  <a:ext uri="{FF2B5EF4-FFF2-40B4-BE49-F238E27FC236}">
                    <a16:creationId xmlns:a16="http://schemas.microsoft.com/office/drawing/2014/main" id="{CCBA190A-0440-0547-A539-727A14EE7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6306661-A904-914D-91BD-C84D3D17A94C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92" name="Line 853">
                <a:extLst>
                  <a:ext uri="{FF2B5EF4-FFF2-40B4-BE49-F238E27FC236}">
                    <a16:creationId xmlns:a16="http://schemas.microsoft.com/office/drawing/2014/main" id="{7D8CE9B6-0FA1-334C-81F6-8A34B28051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3" name="Rectangle 876">
                <a:extLst>
                  <a:ext uri="{FF2B5EF4-FFF2-40B4-BE49-F238E27FC236}">
                    <a16:creationId xmlns:a16="http://schemas.microsoft.com/office/drawing/2014/main" id="{3B6924F5-D2E5-D649-9EB8-5796817C6C5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94" name="Rectangle 873">
                <a:extLst>
                  <a:ext uri="{FF2B5EF4-FFF2-40B4-BE49-F238E27FC236}">
                    <a16:creationId xmlns:a16="http://schemas.microsoft.com/office/drawing/2014/main" id="{2CC8FF3A-62B0-1045-BE69-EE5013208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95" name="Freeform 875">
                <a:extLst>
                  <a:ext uri="{FF2B5EF4-FFF2-40B4-BE49-F238E27FC236}">
                    <a16:creationId xmlns:a16="http://schemas.microsoft.com/office/drawing/2014/main" id="{7FC3BCFA-6A22-DD42-A51F-8A771FD6B9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608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9EF11380-D260-E446-A352-F481988476D4}"/>
              </a:ext>
            </a:extLst>
          </p:cNvPr>
          <p:cNvGrpSpPr/>
          <p:nvPr/>
        </p:nvGrpSpPr>
        <p:grpSpPr>
          <a:xfrm>
            <a:off x="1069068" y="4883043"/>
            <a:ext cx="3634638" cy="1354874"/>
            <a:chOff x="7026632" y="2112808"/>
            <a:chExt cx="3634638" cy="1354874"/>
          </a:xfrm>
        </p:grpSpPr>
        <p:sp>
          <p:nvSpPr>
            <p:cNvPr id="55" name="Rectangle 891">
              <a:extLst>
                <a:ext uri="{FF2B5EF4-FFF2-40B4-BE49-F238E27FC236}">
                  <a16:creationId xmlns:a16="http://schemas.microsoft.com/office/drawing/2014/main" id="{456DE5A7-B8DA-8E4C-94D4-6D1D20DE1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2825" y="2783939"/>
              <a:ext cx="65" cy="276999"/>
            </a:xfrm>
            <a:prstGeom prst="rect">
              <a:avLst/>
            </a:prstGeom>
            <a:solidFill>
              <a:srgbClr val="89D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56" name="Rectangle 891">
              <a:extLst>
                <a:ext uri="{FF2B5EF4-FFF2-40B4-BE49-F238E27FC236}">
                  <a16:creationId xmlns:a16="http://schemas.microsoft.com/office/drawing/2014/main" id="{2C148B7E-0AD9-DF46-8340-25AECF71F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6728" y="2847796"/>
              <a:ext cx="65" cy="276999"/>
            </a:xfrm>
            <a:prstGeom prst="rect">
              <a:avLst/>
            </a:prstGeom>
            <a:solidFill>
              <a:srgbClr val="FAC0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endParaRPr lang="en-US" b="1" dirty="0">
                <a:solidFill>
                  <a:schemeClr val="tx1"/>
                </a:solidFill>
                <a:latin typeface="Calibri"/>
                <a:ea typeface="Calibri"/>
                <a:cs typeface="Calibri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EB8370D-0329-4D46-8E4E-030417E0BD0C}"/>
                </a:ext>
              </a:extLst>
            </p:cNvPr>
            <p:cNvGrpSpPr/>
            <p:nvPr/>
          </p:nvGrpSpPr>
          <p:grpSpPr>
            <a:xfrm>
              <a:off x="7556582" y="2112808"/>
              <a:ext cx="1748270" cy="801164"/>
              <a:chOff x="1152149" y="2292224"/>
              <a:chExt cx="2428155" cy="1112728"/>
            </a:xfrm>
          </p:grpSpPr>
          <p:sp>
            <p:nvSpPr>
              <p:cNvPr id="99" name="Line 853">
                <a:extLst>
                  <a:ext uri="{FF2B5EF4-FFF2-40B4-BE49-F238E27FC236}">
                    <a16:creationId xmlns:a16="http://schemas.microsoft.com/office/drawing/2014/main" id="{871E6B7E-B174-004F-9C27-0DD5CAEFD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149" y="3398894"/>
                <a:ext cx="822960" cy="60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legacyFlat3" dir="l"/>
              </a:scene3d>
              <a:sp3d extrusionH="2095500" contourW="6350" prstMaterial="legacyPlastic">
                <a:bevelT w="13500" h="13500" prst="angle"/>
                <a:bevelB w="13500" h="13500" prst="angle"/>
                <a:extrusionClr>
                  <a:srgbClr val="EBE6DB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E69758C5-4CD0-0446-B943-44D36BF32289}"/>
                  </a:ext>
                </a:extLst>
              </p:cNvPr>
              <p:cNvCxnSpPr/>
              <p:nvPr/>
            </p:nvCxnSpPr>
            <p:spPr>
              <a:xfrm>
                <a:off x="2180139" y="2292224"/>
                <a:ext cx="1133856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Freeform 860">
                <a:extLst>
                  <a:ext uri="{FF2B5EF4-FFF2-40B4-BE49-F238E27FC236}">
                    <a16:creationId xmlns:a16="http://schemas.microsoft.com/office/drawing/2014/main" id="{746E7B21-5F7C-5749-B922-5A84E4585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4677" y="2352547"/>
                <a:ext cx="393192" cy="37765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102" name="Freeform 860">
                <a:extLst>
                  <a:ext uri="{FF2B5EF4-FFF2-40B4-BE49-F238E27FC236}">
                    <a16:creationId xmlns:a16="http://schemas.microsoft.com/office/drawing/2014/main" id="{8B0B190D-38D4-E340-83FD-E9BE314DB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6897" y="2301841"/>
                <a:ext cx="1213407" cy="419100"/>
              </a:xfrm>
              <a:custGeom>
                <a:avLst/>
                <a:gdLst>
                  <a:gd name="T0" fmla="*/ 1592 w 192"/>
                  <a:gd name="T1" fmla="*/ 566 h 48"/>
                  <a:gd name="T2" fmla="*/ 0 w 192"/>
                  <a:gd name="T3" fmla="*/ 566 h 48"/>
                  <a:gd name="T4" fmla="*/ 537 w 192"/>
                  <a:gd name="T5" fmla="*/ 0 h 48"/>
                  <a:gd name="T6" fmla="*/ 2124 w 192"/>
                  <a:gd name="T7" fmla="*/ 0 h 48"/>
                  <a:gd name="T8" fmla="*/ 1592 w 192"/>
                  <a:gd name="T9" fmla="*/ 566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48"/>
                  <a:gd name="T17" fmla="*/ 192 w 19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48">
                    <a:moveTo>
                      <a:pt x="144" y="48"/>
                    </a:moveTo>
                    <a:lnTo>
                      <a:pt x="0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close/>
                  </a:path>
                </a:pathLst>
              </a:custGeom>
              <a:solidFill>
                <a:srgbClr val="CDC9C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Calibri"/>
                  <a:ea typeface="Calibri"/>
                  <a:cs typeface="Calibri"/>
                </a:endParaRP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132CB7-F400-464F-874F-AA801A549F5A}"/>
                </a:ext>
              </a:extLst>
            </p:cNvPr>
            <p:cNvCxnSpPr/>
            <p:nvPr/>
          </p:nvCxnSpPr>
          <p:spPr>
            <a:xfrm>
              <a:off x="9009377" y="2940485"/>
              <a:ext cx="658367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860">
              <a:extLst>
                <a:ext uri="{FF2B5EF4-FFF2-40B4-BE49-F238E27FC236}">
                  <a16:creationId xmlns:a16="http://schemas.microsoft.com/office/drawing/2014/main" id="{C0571A2C-6B39-5248-95E7-A7AC95111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617" y="2983918"/>
              <a:ext cx="888796" cy="271908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0" name="Freeform 860">
              <a:extLst>
                <a:ext uri="{FF2B5EF4-FFF2-40B4-BE49-F238E27FC236}">
                  <a16:creationId xmlns:a16="http://schemas.microsoft.com/office/drawing/2014/main" id="{36397F81-5D07-0343-8053-6821FC4A7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0426" y="2950677"/>
              <a:ext cx="1123653" cy="301752"/>
            </a:xfrm>
            <a:custGeom>
              <a:avLst/>
              <a:gdLst>
                <a:gd name="T0" fmla="*/ 1592 w 192"/>
                <a:gd name="T1" fmla="*/ 566 h 48"/>
                <a:gd name="T2" fmla="*/ 0 w 192"/>
                <a:gd name="T3" fmla="*/ 566 h 48"/>
                <a:gd name="T4" fmla="*/ 537 w 192"/>
                <a:gd name="T5" fmla="*/ 0 h 48"/>
                <a:gd name="T6" fmla="*/ 2124 w 192"/>
                <a:gd name="T7" fmla="*/ 0 h 48"/>
                <a:gd name="T8" fmla="*/ 1592 w 192"/>
                <a:gd name="T9" fmla="*/ 56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48"/>
                <a:gd name="T17" fmla="*/ 192 w 19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48">
                  <a:moveTo>
                    <a:pt x="144" y="48"/>
                  </a:moveTo>
                  <a:lnTo>
                    <a:pt x="0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close/>
                </a:path>
              </a:pathLst>
            </a:custGeom>
            <a:solidFill>
              <a:srgbClr val="CDC9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61" name="Line 853">
              <a:extLst>
                <a:ext uri="{FF2B5EF4-FFF2-40B4-BE49-F238E27FC236}">
                  <a16:creationId xmlns:a16="http://schemas.microsoft.com/office/drawing/2014/main" id="{8E0F2000-8062-DD40-BA01-1369E848D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9943" y="3463320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d2</a:t>
              </a:r>
            </a:p>
          </p:txBody>
        </p:sp>
        <p:sp>
          <p:nvSpPr>
            <p:cNvPr id="62" name="Line 853">
              <a:extLst>
                <a:ext uri="{FF2B5EF4-FFF2-40B4-BE49-F238E27FC236}">
                  <a16:creationId xmlns:a16="http://schemas.microsoft.com/office/drawing/2014/main" id="{1A2872AC-94FF-0743-9CBC-523B0BF3D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632" y="3458958"/>
              <a:ext cx="1481327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   d1</a:t>
              </a:r>
            </a:p>
          </p:txBody>
        </p:sp>
        <p:sp>
          <p:nvSpPr>
            <p:cNvPr id="63" name="Line 853">
              <a:extLst>
                <a:ext uri="{FF2B5EF4-FFF2-40B4-BE49-F238E27FC236}">
                  <a16:creationId xmlns:a16="http://schemas.microsoft.com/office/drawing/2014/main" id="{44F8B47E-1110-2249-853E-FDC21DC6DA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98776" y="2541550"/>
              <a:ext cx="1316735" cy="4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scene3d>
              <a:camera prst="legacyObliqueTopRight">
                <a:rot lat="60000" lon="0" rev="0"/>
              </a:camera>
              <a:lightRig rig="legacyFlat3" dir="l"/>
            </a:scene3d>
            <a:sp3d extrusionH="1447800" contourW="6350" prstMaterial="legacyPlastic">
              <a:bevelT w="13500" h="13500" prst="angle"/>
              <a:bevelB w="13500" h="13500" prst="angle"/>
              <a:extrusionClr>
                <a:srgbClr val="FBDFC1"/>
              </a:extrusionClr>
            </a:sp3d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b">
              <a:flatTx/>
            </a:bodyPr>
            <a:lstStyle/>
            <a:p>
              <a:r>
                <a:rPr lang="en-US" dirty="0">
                  <a:latin typeface="Calibri"/>
                  <a:ea typeface="Times New Roman"/>
                  <a:cs typeface="Calibri"/>
                </a:rPr>
                <a:t>          d3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9042E90-50FF-E244-BE84-C6B684BAD08B}"/>
                </a:ext>
              </a:extLst>
            </p:cNvPr>
            <p:cNvGrpSpPr/>
            <p:nvPr/>
          </p:nvGrpSpPr>
          <p:grpSpPr>
            <a:xfrm>
              <a:off x="7679836" y="2176859"/>
              <a:ext cx="1203321" cy="1021208"/>
              <a:chOff x="3906167" y="3324390"/>
              <a:chExt cx="1671281" cy="1418344"/>
            </a:xfrm>
            <a:solidFill>
              <a:srgbClr val="93D2FE"/>
            </a:solidFill>
          </p:grpSpPr>
          <p:sp>
            <p:nvSpPr>
              <p:cNvPr id="75" name="Oval 859">
                <a:extLst>
                  <a:ext uri="{FF2B5EF4-FFF2-40B4-BE49-F238E27FC236}">
                    <a16:creationId xmlns:a16="http://schemas.microsoft.com/office/drawing/2014/main" id="{444322F4-CFF9-B948-9E70-79D5D267ED6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80464" y="4434841"/>
                <a:ext cx="137823" cy="1512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6" name="Oval 861">
                <a:extLst>
                  <a:ext uri="{FF2B5EF4-FFF2-40B4-BE49-F238E27FC236}">
                    <a16:creationId xmlns:a16="http://schemas.microsoft.com/office/drawing/2014/main" id="{4FC5E1B2-8FC5-7143-871F-3B3B945038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06168" y="4588788"/>
                <a:ext cx="142659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7" name="Oval 862">
                <a:extLst>
                  <a:ext uri="{FF2B5EF4-FFF2-40B4-BE49-F238E27FC236}">
                    <a16:creationId xmlns:a16="http://schemas.microsoft.com/office/drawing/2014/main" id="{503D81BB-2E0E-384F-852B-9066C4F6BFE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221673" y="4588788"/>
                <a:ext cx="137823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8" name="Oval 863">
                <a:extLst>
                  <a:ext uri="{FF2B5EF4-FFF2-40B4-BE49-F238E27FC236}">
                    <a16:creationId xmlns:a16="http://schemas.microsoft.com/office/drawing/2014/main" id="{5B49ABB7-43F6-1149-A8E9-F795767991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81432" y="4586087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79" name="Oval 863">
                <a:extLst>
                  <a:ext uri="{FF2B5EF4-FFF2-40B4-BE49-F238E27FC236}">
                    <a16:creationId xmlns:a16="http://schemas.microsoft.com/office/drawing/2014/main" id="{C45CFFA4-BED4-4148-8F39-A160A3951C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490648" y="4587968"/>
                <a:ext cx="140241" cy="15394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1" dirty="0">
                  <a:latin typeface="Calibri"/>
                  <a:ea typeface="Calibri"/>
                  <a:cs typeface="Calibri"/>
                </a:endParaRPr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BD106C9-9E1B-184F-B077-1398E7ECF9CE}"/>
                  </a:ext>
                </a:extLst>
              </p:cNvPr>
              <p:cNvGrpSpPr/>
              <p:nvPr/>
            </p:nvGrpSpPr>
            <p:grpSpPr>
              <a:xfrm>
                <a:off x="3906167" y="4047050"/>
                <a:ext cx="1671281" cy="539042"/>
                <a:chOff x="1320274" y="4580303"/>
                <a:chExt cx="1671281" cy="467246"/>
              </a:xfrm>
              <a:grpFill/>
            </p:grpSpPr>
            <p:sp>
              <p:nvSpPr>
                <p:cNvPr id="95" name="Freeform 860">
                  <a:extLst>
                    <a:ext uri="{FF2B5EF4-FFF2-40B4-BE49-F238E27FC236}">
                      <a16:creationId xmlns:a16="http://schemas.microsoft.com/office/drawing/2014/main" id="{1F2696B6-6DEC-8648-8310-B80677A70A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20274" y="4580303"/>
                  <a:ext cx="743865" cy="156647"/>
                </a:xfrm>
                <a:custGeom>
                  <a:avLst/>
                  <a:gdLst>
                    <a:gd name="T0" fmla="*/ 1592 w 192"/>
                    <a:gd name="T1" fmla="*/ 566 h 48"/>
                    <a:gd name="T2" fmla="*/ 0 w 192"/>
                    <a:gd name="T3" fmla="*/ 566 h 48"/>
                    <a:gd name="T4" fmla="*/ 537 w 192"/>
                    <a:gd name="T5" fmla="*/ 0 h 48"/>
                    <a:gd name="T6" fmla="*/ 2124 w 192"/>
                    <a:gd name="T7" fmla="*/ 0 h 48"/>
                    <a:gd name="T8" fmla="*/ 1592 w 192"/>
                    <a:gd name="T9" fmla="*/ 566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"/>
                    <a:gd name="T16" fmla="*/ 0 h 48"/>
                    <a:gd name="T17" fmla="*/ 192 w 19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" h="48">
                      <a:moveTo>
                        <a:pt x="144" y="48"/>
                      </a:moveTo>
                      <a:lnTo>
                        <a:pt x="0" y="48"/>
                      </a:lnTo>
                      <a:lnTo>
                        <a:pt x="48" y="0"/>
                      </a:lnTo>
                      <a:lnTo>
                        <a:pt x="192" y="0"/>
                      </a:lnTo>
                      <a:lnTo>
                        <a:pt x="144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6" name="Rectangle 864">
                  <a:extLst>
                    <a:ext uri="{FF2B5EF4-FFF2-40B4-BE49-F238E27FC236}">
                      <a16:creationId xmlns:a16="http://schemas.microsoft.com/office/drawing/2014/main" id="{909722CC-D591-C948-9435-4918E2B8359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320274" y="4736954"/>
                  <a:ext cx="557094" cy="310595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dirty="0">
                      <a:latin typeface="Calibri"/>
                      <a:ea typeface="Calibri"/>
                      <a:cs typeface="Calibri"/>
                    </a:rPr>
                    <a:t>r1</a:t>
                  </a:r>
                </a:p>
              </p:txBody>
            </p:sp>
            <p:sp>
              <p:nvSpPr>
                <p:cNvPr id="97" name="Freeform 865">
                  <a:extLst>
                    <a:ext uri="{FF2B5EF4-FFF2-40B4-BE49-F238E27FC236}">
                      <a16:creationId xmlns:a16="http://schemas.microsoft.com/office/drawing/2014/main" id="{100625DE-BA6D-A148-AA27-955E96A1FFC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580303"/>
                  <a:ext cx="186771" cy="467242"/>
                </a:xfrm>
                <a:custGeom>
                  <a:avLst/>
                  <a:gdLst>
                    <a:gd name="T0" fmla="*/ 0 w 48"/>
                    <a:gd name="T1" fmla="*/ 524 h 144"/>
                    <a:gd name="T2" fmla="*/ 566 w 48"/>
                    <a:gd name="T3" fmla="*/ 0 h 144"/>
                    <a:gd name="T4" fmla="*/ 566 w 48"/>
                    <a:gd name="T5" fmla="*/ 1034 h 144"/>
                    <a:gd name="T6" fmla="*/ 0 w 48"/>
                    <a:gd name="T7" fmla="*/ 1564 h 144"/>
                    <a:gd name="T8" fmla="*/ 0 w 48"/>
                    <a:gd name="T9" fmla="*/ 524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"/>
                    <a:gd name="T16" fmla="*/ 0 h 144"/>
                    <a:gd name="T17" fmla="*/ 48 w 48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" h="144">
                      <a:moveTo>
                        <a:pt x="0" y="48"/>
                      </a:moveTo>
                      <a:lnTo>
                        <a:pt x="48" y="0"/>
                      </a:lnTo>
                      <a:lnTo>
                        <a:pt x="48" y="96"/>
                      </a:lnTo>
                      <a:lnTo>
                        <a:pt x="0" y="144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8" name="Freeform 866">
                  <a:extLst>
                    <a:ext uri="{FF2B5EF4-FFF2-40B4-BE49-F238E27FC236}">
                      <a16:creationId xmlns:a16="http://schemas.microsoft.com/office/drawing/2014/main" id="{964A9784-894A-664E-B772-0F00EA398D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77368" y="4878539"/>
                  <a:ext cx="1114187" cy="168998"/>
                </a:xfrm>
                <a:custGeom>
                  <a:avLst/>
                  <a:gdLst>
                    <a:gd name="T0" fmla="*/ 0 w 288"/>
                    <a:gd name="T1" fmla="*/ 449 h 48"/>
                    <a:gd name="T2" fmla="*/ 2608 w 288"/>
                    <a:gd name="T3" fmla="*/ 449 h 48"/>
                    <a:gd name="T4" fmla="*/ 3133 w 288"/>
                    <a:gd name="T5" fmla="*/ 0 h 48"/>
                    <a:gd name="T6" fmla="*/ 524 w 288"/>
                    <a:gd name="T7" fmla="*/ 0 h 48"/>
                    <a:gd name="T8" fmla="*/ 0 w 288"/>
                    <a:gd name="T9" fmla="*/ 449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8"/>
                    <a:gd name="T16" fmla="*/ 0 h 48"/>
                    <a:gd name="T17" fmla="*/ 288 w 288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8" h="48">
                      <a:moveTo>
                        <a:pt x="0" y="48"/>
                      </a:moveTo>
                      <a:lnTo>
                        <a:pt x="240" y="48"/>
                      </a:lnTo>
                      <a:lnTo>
                        <a:pt x="288" y="0"/>
                      </a:lnTo>
                      <a:lnTo>
                        <a:pt x="48" y="0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1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A70ADD8E-7A19-BD4E-BD74-15CDA8C005A4}"/>
                  </a:ext>
                </a:extLst>
              </p:cNvPr>
              <p:cNvGrpSpPr/>
              <p:nvPr/>
            </p:nvGrpSpPr>
            <p:grpSpPr>
              <a:xfrm>
                <a:off x="4596370" y="3324390"/>
                <a:ext cx="552654" cy="1188720"/>
                <a:chOff x="1823226" y="3235632"/>
                <a:chExt cx="552654" cy="1188720"/>
              </a:xfrm>
              <a:grpFill/>
            </p:grpSpPr>
            <p:sp>
              <p:nvSpPr>
                <p:cNvPr id="82" name="Oval 878">
                  <a:extLst>
                    <a:ext uri="{FF2B5EF4-FFF2-40B4-BE49-F238E27FC236}">
                      <a16:creationId xmlns:a16="http://schemas.microsoft.com/office/drawing/2014/main" id="{FD11D0ED-1429-054D-91B2-F35E6DC9F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6977" y="439410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3" name="Rectangle 880">
                  <a:extLst>
                    <a:ext uri="{FF2B5EF4-FFF2-40B4-BE49-F238E27FC236}">
                      <a16:creationId xmlns:a16="http://schemas.microsoft.com/office/drawing/2014/main" id="{18A259EC-FE96-A741-8D45-CE4ADFD81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7548" y="3720625"/>
                  <a:ext cx="109828" cy="68636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4" name="Oval 878">
                  <a:extLst>
                    <a:ext uri="{FF2B5EF4-FFF2-40B4-BE49-F238E27FC236}">
                      <a16:creationId xmlns:a16="http://schemas.microsoft.com/office/drawing/2014/main" id="{DF5A2B32-56CC-0843-810C-84878197AF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828534" y="3708361"/>
                  <a:ext cx="110510" cy="30251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5" name="Line 881">
                  <a:extLst>
                    <a:ext uri="{FF2B5EF4-FFF2-40B4-BE49-F238E27FC236}">
                      <a16:creationId xmlns:a16="http://schemas.microsoft.com/office/drawing/2014/main" id="{E4BD7A0C-471C-B141-A7D8-895C4903AA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37377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6" name="Line 882">
                  <a:extLst>
                    <a:ext uri="{FF2B5EF4-FFF2-40B4-BE49-F238E27FC236}">
                      <a16:creationId xmlns:a16="http://schemas.microsoft.com/office/drawing/2014/main" id="{6E90C24A-2D30-0A44-A9CA-80A4E79631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23226" y="3720625"/>
                  <a:ext cx="0" cy="68636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7" name="Rectangle 880">
                  <a:extLst>
                    <a:ext uri="{FF2B5EF4-FFF2-40B4-BE49-F238E27FC236}">
                      <a16:creationId xmlns:a16="http://schemas.microsoft.com/office/drawing/2014/main" id="{CC0D4585-AED2-CA42-B10A-21C653BD2F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800000" flipH="1">
                  <a:off x="2086553" y="3275567"/>
                  <a:ext cx="66541" cy="857951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8" name="Oval 878">
                  <a:extLst>
                    <a:ext uri="{FF2B5EF4-FFF2-40B4-BE49-F238E27FC236}">
                      <a16:creationId xmlns:a16="http://schemas.microsoft.com/office/drawing/2014/main" id="{02284B39-0917-C94E-B924-5CF988F4D2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800000" flipH="1">
                  <a:off x="2297586" y="3313681"/>
                  <a:ext cx="69069" cy="3900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89" name="Line 882">
                  <a:extLst>
                    <a:ext uri="{FF2B5EF4-FFF2-40B4-BE49-F238E27FC236}">
                      <a16:creationId xmlns:a16="http://schemas.microsoft.com/office/drawing/2014/main" id="{EEA69FA2-5F8D-C14E-BA85-5837BBFC6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08380" y="3235632"/>
                  <a:ext cx="166195" cy="553247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0" name="Line 882">
                  <a:extLst>
                    <a:ext uri="{FF2B5EF4-FFF2-40B4-BE49-F238E27FC236}">
                      <a16:creationId xmlns:a16="http://schemas.microsoft.com/office/drawing/2014/main" id="{3475BE85-976B-AE42-8AFE-A4DE82CCCA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019974" y="3238739"/>
                  <a:ext cx="147328" cy="577282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1" name="Line 884">
                  <a:extLst>
                    <a:ext uri="{FF2B5EF4-FFF2-40B4-BE49-F238E27FC236}">
                      <a16:creationId xmlns:a16="http://schemas.microsoft.com/office/drawing/2014/main" id="{38266F2C-46E6-EB47-9D1F-3A154AF433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0800000">
                  <a:off x="2360577" y="3338154"/>
                  <a:ext cx="0" cy="10360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 type="none" w="sm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2" name="Oval 885">
                  <a:extLst>
                    <a:ext uri="{FF2B5EF4-FFF2-40B4-BE49-F238E27FC236}">
                      <a16:creationId xmlns:a16="http://schemas.microsoft.com/office/drawing/2014/main" id="{9A4970DC-7A55-EC49-9B30-33188CA8CA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2343884" y="3447019"/>
                  <a:ext cx="31996" cy="70709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3" name="Line 881">
                  <a:extLst>
                    <a:ext uri="{FF2B5EF4-FFF2-40B4-BE49-F238E27FC236}">
                      <a16:creationId xmlns:a16="http://schemas.microsoft.com/office/drawing/2014/main" id="{70353718-BE79-2545-86C2-F61D26748B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V="1">
                  <a:off x="2148636" y="3292202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  <p:sp>
              <p:nvSpPr>
                <p:cNvPr id="94" name="Line 882">
                  <a:extLst>
                    <a:ext uri="{FF2B5EF4-FFF2-40B4-BE49-F238E27FC236}">
                      <a16:creationId xmlns:a16="http://schemas.microsoft.com/office/drawing/2014/main" id="{D1196F5A-B8CD-1949-A3BA-8319FAAFC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800000" flipH="1" flipV="1">
                  <a:off x="2087266" y="3256770"/>
                  <a:ext cx="0" cy="857951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latin typeface="Calibri"/>
                    <a:ea typeface="Calibri"/>
                    <a:cs typeface="Calibri"/>
                  </a:endParaRPr>
                </a:p>
              </p:txBody>
            </p:sp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537EF62-8B20-F94A-9A03-ED0C9E0B25D8}"/>
                </a:ext>
              </a:extLst>
            </p:cNvPr>
            <p:cNvGrpSpPr/>
            <p:nvPr/>
          </p:nvGrpSpPr>
          <p:grpSpPr>
            <a:xfrm>
              <a:off x="7100234" y="3066461"/>
              <a:ext cx="538242" cy="357449"/>
              <a:chOff x="1012668" y="969931"/>
              <a:chExt cx="747559" cy="496456"/>
            </a:xfrm>
          </p:grpSpPr>
          <p:sp>
            <p:nvSpPr>
              <p:cNvPr id="71" name="Line 853">
                <a:extLst>
                  <a:ext uri="{FF2B5EF4-FFF2-40B4-BE49-F238E27FC236}">
                    <a16:creationId xmlns:a16="http://schemas.microsoft.com/office/drawing/2014/main" id="{86F34E95-6ADA-A641-A0A1-F8B23094F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2" name="Rectangle 876">
                <a:extLst>
                  <a:ext uri="{FF2B5EF4-FFF2-40B4-BE49-F238E27FC236}">
                    <a16:creationId xmlns:a16="http://schemas.microsoft.com/office/drawing/2014/main" id="{F4215BCF-E9F6-1E44-B12F-B3B0892619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73" name="Rectangle 873">
                <a:extLst>
                  <a:ext uri="{FF2B5EF4-FFF2-40B4-BE49-F238E27FC236}">
                    <a16:creationId xmlns:a16="http://schemas.microsoft.com/office/drawing/2014/main" id="{010DACC2-355A-4445-85A9-5540526C5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c1</a:t>
                </a:r>
              </a:p>
            </p:txBody>
          </p:sp>
          <p:sp>
            <p:nvSpPr>
              <p:cNvPr id="74" name="Freeform 875">
                <a:extLst>
                  <a:ext uri="{FF2B5EF4-FFF2-40B4-BE49-F238E27FC236}">
                    <a16:creationId xmlns:a16="http://schemas.microsoft.com/office/drawing/2014/main" id="{58C22C6A-6482-9D48-A373-C01CDFAD00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EF10F07-35ED-7142-8DEB-5ED851C2D940}"/>
                </a:ext>
              </a:extLst>
            </p:cNvPr>
            <p:cNvGrpSpPr/>
            <p:nvPr/>
          </p:nvGrpSpPr>
          <p:grpSpPr>
            <a:xfrm>
              <a:off x="9226021" y="3082092"/>
              <a:ext cx="538242" cy="357449"/>
              <a:chOff x="1012668" y="969931"/>
              <a:chExt cx="747559" cy="496456"/>
            </a:xfrm>
          </p:grpSpPr>
          <p:sp>
            <p:nvSpPr>
              <p:cNvPr id="67" name="Line 853">
                <a:extLst>
                  <a:ext uri="{FF2B5EF4-FFF2-40B4-BE49-F238E27FC236}">
                    <a16:creationId xmlns:a16="http://schemas.microsoft.com/office/drawing/2014/main" id="{F9C47388-2A4C-7145-80E2-FB93ED13CC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2668" y="1130288"/>
                <a:ext cx="600568" cy="7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scene3d>
                <a:camera prst="legacyObliqueTopRight">
                  <a:rot lat="60000" lon="0" rev="0"/>
                </a:camera>
                <a:lightRig rig="flat" dir="l"/>
              </a:scene3d>
              <a:sp3d extrusionH="266700" contourW="6350" prstMaterial="plastic">
                <a:bevelT w="13500" h="13500" prst="angle"/>
                <a:bevelB w="13500" h="13500" prst="angle"/>
                <a:extrusionClr>
                  <a:srgbClr val="FDFEB5"/>
                </a:extrusionClr>
              </a:sp3d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8" name="Rectangle 876">
                <a:extLst>
                  <a:ext uri="{FF2B5EF4-FFF2-40B4-BE49-F238E27FC236}">
                    <a16:creationId xmlns:a16="http://schemas.microsoft.com/office/drawing/2014/main" id="{0DFBDE79-7058-654E-8881-A128D67C4BE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9818" y="969931"/>
                <a:ext cx="90" cy="384720"/>
              </a:xfrm>
              <a:prstGeom prst="rect">
                <a:avLst/>
              </a:prstGeom>
              <a:solidFill>
                <a:srgbClr val="FD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b">
                <a:spAutoFit/>
              </a:bodyPr>
              <a:lstStyle/>
              <a:p>
                <a:endParaRPr lang="en-US" dirty="0">
                  <a:solidFill>
                    <a:schemeClr val="tx1"/>
                  </a:solidFill>
                  <a:latin typeface="Calibri"/>
                  <a:ea typeface="Times New Roman"/>
                  <a:cs typeface="Calibri"/>
                </a:endParaRPr>
              </a:p>
            </p:txBody>
          </p:sp>
          <p:sp>
            <p:nvSpPr>
              <p:cNvPr id="69" name="Rectangle 873">
                <a:extLst>
                  <a:ext uri="{FF2B5EF4-FFF2-40B4-BE49-F238E27FC236}">
                    <a16:creationId xmlns:a16="http://schemas.microsoft.com/office/drawing/2014/main" id="{7208C65E-5DBD-494A-90CB-37C8D7088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4023" y="1137440"/>
                <a:ext cx="594305" cy="327629"/>
              </a:xfrm>
              <a:prstGeom prst="rect">
                <a:avLst/>
              </a:prstGeom>
              <a:solidFill>
                <a:srgbClr val="FDFFB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lIns="73152" tIns="18288" rIns="73152" bIns="18288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  <a:latin typeface="Calibri"/>
                    <a:ea typeface="Times New Roman"/>
                    <a:cs typeface="Calibri"/>
                  </a:rPr>
                  <a:t>c2</a:t>
                </a:r>
              </a:p>
            </p:txBody>
          </p:sp>
          <p:sp>
            <p:nvSpPr>
              <p:cNvPr id="70" name="Freeform 875">
                <a:extLst>
                  <a:ext uri="{FF2B5EF4-FFF2-40B4-BE49-F238E27FC236}">
                    <a16:creationId xmlns:a16="http://schemas.microsoft.com/office/drawing/2014/main" id="{6E3043DA-4F65-DA4F-9195-3382B5C84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923" y="989071"/>
                <a:ext cx="146304" cy="477316"/>
              </a:xfrm>
              <a:custGeom>
                <a:avLst/>
                <a:gdLst>
                  <a:gd name="T0" fmla="*/ 0 w 48"/>
                  <a:gd name="T1" fmla="*/ 48 h 144"/>
                  <a:gd name="T2" fmla="*/ 48 w 48"/>
                  <a:gd name="T3" fmla="*/ 0 h 144"/>
                  <a:gd name="T4" fmla="*/ 48 w 48"/>
                  <a:gd name="T5" fmla="*/ 96 h 144"/>
                  <a:gd name="T6" fmla="*/ 0 w 48"/>
                  <a:gd name="T7" fmla="*/ 144 h 144"/>
                  <a:gd name="T8" fmla="*/ 0 w 48"/>
                  <a:gd name="T9" fmla="*/ 48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44"/>
                  <a:gd name="T17" fmla="*/ 48 w 48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44">
                    <a:moveTo>
                      <a:pt x="0" y="48"/>
                    </a:moveTo>
                    <a:lnTo>
                      <a:pt x="48" y="0"/>
                    </a:lnTo>
                    <a:lnTo>
                      <a:pt x="48" y="96"/>
                    </a:lnTo>
                    <a:lnTo>
                      <a:pt x="0" y="14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DFFB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b"/>
              <a:lstStyle/>
              <a:p>
                <a:endParaRPr lang="en-US" dirty="0">
                  <a:latin typeface="Calibri"/>
                  <a:ea typeface="Times New Roman"/>
                  <a:cs typeface="Calibri"/>
                </a:endParaRPr>
              </a:p>
            </p:txBody>
          </p:sp>
        </p:grpSp>
      </p:grpSp>
      <p:sp>
        <p:nvSpPr>
          <p:cNvPr id="8204" name="Rectangle 1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sz="3200" b="1" dirty="0"/>
              <a:t>Rigid Properties</a:t>
            </a:r>
          </a:p>
        </p:txBody>
      </p:sp>
      <p:sp>
        <p:nvSpPr>
          <p:cNvPr id="819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5749" y="1152525"/>
            <a:ext cx="5843051" cy="5283200"/>
          </a:xfrm>
        </p:spPr>
        <p:txBody>
          <a:bodyPr/>
          <a:lstStyle/>
          <a:p>
            <a:r>
              <a:rPr lang="en-US" dirty="0"/>
              <a:t>Objects have two kinds of properties</a:t>
            </a:r>
          </a:p>
          <a:p>
            <a:pPr lvl="1"/>
            <a:r>
              <a:rPr lang="en-US" i="1" dirty="0"/>
              <a:t>rigid </a:t>
            </a:r>
            <a:r>
              <a:rPr lang="en-US" dirty="0"/>
              <a:t>and </a:t>
            </a:r>
            <a:r>
              <a:rPr lang="en-US" i="1" dirty="0"/>
              <a:t>varying</a:t>
            </a:r>
            <a:endParaRPr lang="en-US" baseline="-25000" dirty="0"/>
          </a:p>
          <a:p>
            <a:r>
              <a:rPr lang="en-US" i="1" dirty="0"/>
              <a:t>Rigid</a:t>
            </a:r>
            <a:r>
              <a:rPr lang="en-US" dirty="0"/>
              <a:t>: stays the same in every state</a:t>
            </a:r>
          </a:p>
          <a:p>
            <a:pPr lvl="1"/>
            <a:r>
              <a:rPr lang="en-US" dirty="0">
                <a:cs typeface="Times New Roman"/>
              </a:rPr>
              <a:t>Can be described as a mathematical relation</a:t>
            </a:r>
            <a:endParaRPr lang="en-US" dirty="0"/>
          </a:p>
          <a:p>
            <a:pPr marL="793750" lvl="2" indent="0">
              <a:buNone/>
              <a:tabLst>
                <a:tab pos="681038" algn="l"/>
                <a:tab pos="2444750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adjacent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 = {(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d1,d2</a:t>
            </a:r>
            <a:r>
              <a:rPr lang="en-US" dirty="0">
                <a:solidFill>
                  <a:srgbClr val="000000"/>
                </a:solidFill>
                <a:latin typeface="Times New Roman"/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d2,d1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d1,d3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), (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d3,d1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)}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Or equivalently, a set of </a:t>
            </a:r>
            <a:r>
              <a:rPr lang="en-US" i="1" dirty="0">
                <a:solidFill>
                  <a:srgbClr val="000000"/>
                </a:solidFill>
                <a:latin typeface="Times New Roman" charset="0"/>
              </a:rPr>
              <a:t>ground atoms</a:t>
            </a:r>
            <a:endParaRPr lang="en-US" i="1" baseline="30000" dirty="0">
              <a:solidFill>
                <a:srgbClr val="000000"/>
              </a:solidFill>
              <a:latin typeface="Times New Roman" charset="0"/>
            </a:endParaRPr>
          </a:p>
          <a:p>
            <a:pPr marL="1203325" lvl="3" indent="0">
              <a:buNone/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adjacent(d1,d2), adjacent(d2,d1),</a:t>
            </a:r>
          </a:p>
          <a:p>
            <a:pPr marL="1203325" lvl="3" indent="0">
              <a:buNone/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adjacent(d1,d3), adjacent(d3,d1)  </a:t>
            </a: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</a:rPr>
              <a:t>I’ll use the two notations interchangeably</a:t>
            </a:r>
            <a:endParaRPr lang="en-US" i="1" baseline="30000" dirty="0">
              <a:solidFill>
                <a:srgbClr val="000000"/>
              </a:solidFill>
              <a:latin typeface="Times New Roman" charset="0"/>
            </a:endParaRPr>
          </a:p>
          <a:p>
            <a:pPr marL="1203325" lvl="3" indent="0">
              <a:buNone/>
              <a:tabLst>
                <a:tab pos="681038" algn="l"/>
                <a:tab pos="2514600" algn="l"/>
              </a:tabLst>
            </a:pP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5A2C2E-3521-634E-865B-1981F73C54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Terminology from first-order logic:</a:t>
            </a: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atom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≡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atomic formula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≡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positive literal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</a:t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</a:b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≡ predicate symbol with list of arguments</a:t>
            </a:r>
          </a:p>
          <a:p>
            <a:pPr lvl="2">
              <a:tabLst>
                <a:tab pos="681038" algn="l"/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adjacent(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x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,d2)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an atom is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ground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(or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fully instantiated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) if it contains no variable symbols</a:t>
            </a:r>
          </a:p>
          <a:p>
            <a:pPr lvl="2">
              <a:tabLst>
                <a:tab pos="681038" algn="l"/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adjacent(d1,d2)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pPr lvl="1">
              <a:tabLst>
                <a:tab pos="681038" algn="l"/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negative literal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 ≡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negated atom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≡ atom with a negation sign in front of it</a:t>
            </a:r>
          </a:p>
          <a:p>
            <a:pPr lvl="2">
              <a:tabLst>
                <a:tab pos="681038" algn="l"/>
                <a:tab pos="2514600" algn="l"/>
              </a:tabLst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e.g.,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¬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adjacent(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Calibri"/>
              </a:rPr>
              <a:t>x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,d2)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90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1EEF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17733</TotalTime>
  <Pages>32</Pages>
  <Words>12429</Words>
  <Application>Microsoft Macintosh PowerPoint</Application>
  <PresentationFormat>Widescreen</PresentationFormat>
  <Paragraphs>1506</Paragraphs>
  <Slides>65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Arial</vt:lpstr>
      <vt:lpstr>Calibri</vt:lpstr>
      <vt:lpstr>Calibri Light</vt:lpstr>
      <vt:lpstr>Courier</vt:lpstr>
      <vt:lpstr>Helvetica</vt:lpstr>
      <vt:lpstr>Lucida Grande</vt:lpstr>
      <vt:lpstr>Monotype Corsiva</vt:lpstr>
      <vt:lpstr>System Font Regular</vt:lpstr>
      <vt:lpstr>Times New Roman</vt:lpstr>
      <vt:lpstr>Times New Roman Regular</vt:lpstr>
      <vt:lpstr>Webdings</vt:lpstr>
      <vt:lpstr>Wingdings</vt:lpstr>
      <vt:lpstr>Office Theme</vt:lpstr>
      <vt:lpstr>Chapter 2 Deliberation with Deterministic Models  Sections 2.1, 2.2, 2.6</vt:lpstr>
      <vt:lpstr>Motivation     Outline</vt:lpstr>
      <vt:lpstr>Domain Model</vt:lpstr>
      <vt:lpstr>Representing Σ</vt:lpstr>
      <vt:lpstr>Domain-Specific Representation</vt:lpstr>
      <vt:lpstr>Example</vt:lpstr>
      <vt:lpstr>Discussion</vt:lpstr>
      <vt:lpstr>State-Variable Representation</vt:lpstr>
      <vt:lpstr>Rigid Properties</vt:lpstr>
      <vt:lpstr>Varying Properties</vt:lpstr>
      <vt:lpstr>States as Functions</vt:lpstr>
      <vt:lpstr>Action Templates</vt:lpstr>
      <vt:lpstr>Actions</vt:lpstr>
      <vt:lpstr>Actions</vt:lpstr>
      <vt:lpstr>Applicability</vt:lpstr>
      <vt:lpstr>State-Transition Function</vt:lpstr>
      <vt:lpstr>State-Variable Planning Domain</vt:lpstr>
      <vt:lpstr>Interpretations</vt:lpstr>
      <vt:lpstr>State Space</vt:lpstr>
      <vt:lpstr>Applying a Plan</vt:lpstr>
      <vt:lpstr>Planning Problems</vt:lpstr>
      <vt:lpstr>Classical Representation</vt:lpstr>
      <vt:lpstr>Classical planning operators</vt:lpstr>
      <vt:lpstr>Actions</vt:lpstr>
      <vt:lpstr>Discussion</vt:lpstr>
      <vt:lpstr>PDDL</vt:lpstr>
      <vt:lpstr>Example domain</vt:lpstr>
      <vt:lpstr>Example problem</vt:lpstr>
      <vt:lpstr>Typed domain</vt:lpstr>
      <vt:lpstr>Typed problem</vt:lpstr>
      <vt:lpstr>Summary                                         Outline       </vt:lpstr>
      <vt:lpstr>Planning as Search</vt:lpstr>
      <vt:lpstr>Search-Tree Terminology</vt:lpstr>
      <vt:lpstr>Forward Search</vt:lpstr>
      <vt:lpstr>Forward Search</vt:lpstr>
      <vt:lpstr>Deterministic Version</vt:lpstr>
      <vt:lpstr>Breadth-First Search (BFS)</vt:lpstr>
      <vt:lpstr>Depth-First Search (DFS)</vt:lpstr>
      <vt:lpstr>Uniform-Cost Search</vt:lpstr>
      <vt:lpstr>Heuristic Functions</vt:lpstr>
      <vt:lpstr>Greedy Best-First Search (GBFS)</vt:lpstr>
      <vt:lpstr>Greedy Best-First Search (GBFS)</vt:lpstr>
      <vt:lpstr>A*</vt:lpstr>
      <vt:lpstr>PowerPoint Presentation</vt:lpstr>
      <vt:lpstr>Admissibility</vt:lpstr>
      <vt:lpstr>Admissibility</vt:lpstr>
      <vt:lpstr>Dominance</vt:lpstr>
      <vt:lpstr>Digression</vt:lpstr>
      <vt:lpstr>Properties of A*</vt:lpstr>
      <vt:lpstr>Comparison</vt:lpstr>
      <vt:lpstr>Depth-First Branch and Bound (DFBB)</vt:lpstr>
      <vt:lpstr>Comparisons</vt:lpstr>
      <vt:lpstr>Iterative Deepening (IDS)</vt:lpstr>
      <vt:lpstr>Iterative Deepening (IDS)</vt:lpstr>
      <vt:lpstr>Summary                                       Outline                   </vt:lpstr>
      <vt:lpstr>2.6 Incorporating Planning into an Actor</vt:lpstr>
      <vt:lpstr>PowerPoint Presentation</vt:lpstr>
      <vt:lpstr>PowerPoint Presentation</vt:lpstr>
      <vt:lpstr>Using Planning in Acting</vt:lpstr>
      <vt:lpstr>Using Planning in Acting</vt:lpstr>
      <vt:lpstr>Using Planning in Acting</vt:lpstr>
      <vt:lpstr>How to do Lookahead</vt:lpstr>
      <vt:lpstr>Receding-Horizon Search</vt:lpstr>
      <vt:lpstr>Subgoaling Example</vt:lpstr>
      <vt:lpstr>Summary                                        Outline        </vt:lpstr>
    </vt:vector>
  </TitlesOfParts>
  <Company>University of Maryland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Theory Versus Practice in AI Planning</dc:title>
  <dc:subject/>
  <dc:creator>Dana Nau</dc:creator>
  <cp:keywords/>
  <dc:description/>
  <cp:lastModifiedBy>Dana S. Nau</cp:lastModifiedBy>
  <cp:revision>1672</cp:revision>
  <cp:lastPrinted>2009-11-05T20:25:45Z</cp:lastPrinted>
  <dcterms:created xsi:type="dcterms:W3CDTF">2009-11-05T19:06:50Z</dcterms:created>
  <dcterms:modified xsi:type="dcterms:W3CDTF">2022-03-10T20:23:52Z</dcterms:modified>
</cp:coreProperties>
</file>