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40" r:id="rId1"/>
  </p:sldMasterIdLst>
  <p:notesMasterIdLst>
    <p:notesMasterId r:id="rId70"/>
  </p:notesMasterIdLst>
  <p:handoutMasterIdLst>
    <p:handoutMasterId r:id="rId71"/>
  </p:handoutMasterIdLst>
  <p:sldIdLst>
    <p:sldId id="1033" r:id="rId2"/>
    <p:sldId id="706" r:id="rId3"/>
    <p:sldId id="880" r:id="rId4"/>
    <p:sldId id="882" r:id="rId5"/>
    <p:sldId id="883" r:id="rId6"/>
    <p:sldId id="1013" r:id="rId7"/>
    <p:sldId id="1081" r:id="rId8"/>
    <p:sldId id="1080" r:id="rId9"/>
    <p:sldId id="1089" r:id="rId10"/>
    <p:sldId id="888" r:id="rId11"/>
    <p:sldId id="889" r:id="rId12"/>
    <p:sldId id="1090" r:id="rId13"/>
    <p:sldId id="1045" r:id="rId14"/>
    <p:sldId id="890" r:id="rId15"/>
    <p:sldId id="1058" r:id="rId16"/>
    <p:sldId id="1040" r:id="rId17"/>
    <p:sldId id="1041" r:id="rId18"/>
    <p:sldId id="1057" r:id="rId19"/>
    <p:sldId id="1056" r:id="rId20"/>
    <p:sldId id="1015" r:id="rId21"/>
    <p:sldId id="1046" r:id="rId22"/>
    <p:sldId id="902" r:id="rId23"/>
    <p:sldId id="903" r:id="rId24"/>
    <p:sldId id="904" r:id="rId25"/>
    <p:sldId id="906" r:id="rId26"/>
    <p:sldId id="908" r:id="rId27"/>
    <p:sldId id="1043" r:id="rId28"/>
    <p:sldId id="909" r:id="rId29"/>
    <p:sldId id="1083" r:id="rId30"/>
    <p:sldId id="911" r:id="rId31"/>
    <p:sldId id="912" r:id="rId32"/>
    <p:sldId id="987" r:id="rId33"/>
    <p:sldId id="1091" r:id="rId34"/>
    <p:sldId id="1086" r:id="rId35"/>
    <p:sldId id="1088" r:id="rId36"/>
    <p:sldId id="1087" r:id="rId37"/>
    <p:sldId id="916" r:id="rId38"/>
    <p:sldId id="917" r:id="rId39"/>
    <p:sldId id="1047" r:id="rId40"/>
    <p:sldId id="1048" r:id="rId41"/>
    <p:sldId id="623" r:id="rId42"/>
    <p:sldId id="955" r:id="rId43"/>
    <p:sldId id="956" r:id="rId44"/>
    <p:sldId id="957" r:id="rId45"/>
    <p:sldId id="632" r:id="rId46"/>
    <p:sldId id="963" r:id="rId47"/>
    <p:sldId id="596" r:id="rId48"/>
    <p:sldId id="967" r:id="rId49"/>
    <p:sldId id="968" r:id="rId50"/>
    <p:sldId id="959" r:id="rId51"/>
    <p:sldId id="970" r:id="rId52"/>
    <p:sldId id="1098" r:id="rId53"/>
    <p:sldId id="971" r:id="rId54"/>
    <p:sldId id="1096" r:id="rId55"/>
    <p:sldId id="969" r:id="rId56"/>
    <p:sldId id="934" r:id="rId57"/>
    <p:sldId id="961" r:id="rId58"/>
    <p:sldId id="928" r:id="rId59"/>
    <p:sldId id="929" r:id="rId60"/>
    <p:sldId id="1093" r:id="rId61"/>
    <p:sldId id="806" r:id="rId62"/>
    <p:sldId id="1094" r:id="rId63"/>
    <p:sldId id="919" r:id="rId64"/>
    <p:sldId id="954" r:id="rId65"/>
    <p:sldId id="809" r:id="rId66"/>
    <p:sldId id="810" r:id="rId67"/>
    <p:sldId id="764" r:id="rId68"/>
    <p:sldId id="802" r:id="rId69"/>
  </p:sldIdLst>
  <p:sldSz cx="12192000" cy="68580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8612"/>
    <a:srgbClr val="13860F"/>
    <a:srgbClr val="CDFFCC"/>
    <a:srgbClr val="0195F3"/>
    <a:srgbClr val="0070C1"/>
    <a:srgbClr val="B0FFD8"/>
    <a:srgbClr val="0071C1"/>
    <a:srgbClr val="21985D"/>
    <a:srgbClr val="00B800"/>
    <a:srgbClr val="00B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13" autoAdjust="0"/>
    <p:restoredTop sz="96327" autoAdjust="0"/>
  </p:normalViewPr>
  <p:slideViewPr>
    <p:cSldViewPr snapToGrid="0">
      <p:cViewPr varScale="1">
        <p:scale>
          <a:sx n="119" d="100"/>
          <a:sy n="119" d="100"/>
        </p:scale>
        <p:origin x="224" y="288"/>
      </p:cViewPr>
      <p:guideLst>
        <p:guide orient="horz" pos="1680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936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2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772366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4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2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361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65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7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70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talking about goals and goal methods, talk</a:t>
            </a:r>
          </a:p>
        </p:txBody>
      </p:sp>
    </p:spTree>
    <p:extLst>
      <p:ext uri="{BB962C8B-B14F-4D97-AF65-F5344CB8AC3E}">
        <p14:creationId xmlns:p14="http://schemas.microsoft.com/office/powerpoint/2010/main" val="3706781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53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56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2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as.fr/planning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sa/4.0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creativecommons.org/licenses/by-nc-sa/4.0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utomated Planning and Acting">
            <a:extLst>
              <a:ext uri="{FF2B5EF4-FFF2-40B4-BE49-F238E27FC236}">
                <a16:creationId xmlns:a16="http://schemas.microsoft.com/office/drawing/2014/main" id="{030B226B-51C4-FB4C-9268-8D260456A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24" y="92434"/>
            <a:ext cx="3136099" cy="451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103" y="1828800"/>
            <a:ext cx="8385364" cy="168990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99" y="4343400"/>
            <a:ext cx="8385365" cy="14811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8805446" y="4680754"/>
            <a:ext cx="3371849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  <a:hlinkClick r:id="rId3"/>
              </a:rPr>
              <a:t>http://www.laas.fr/planning</a:t>
            </a:r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305314" y="6667181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under a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Creative Commons Attribution-NonCommercial-ShareAlike 4.0 International License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4A55F4-6A2A-2C47-BC00-3444654D37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031" y="155962"/>
            <a:ext cx="3054169" cy="2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3803D667-BCC7-C54B-95F6-7274BF95C821}" type="datetime12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3:22 PM</a:t>
            </a:fld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fld id="{2F632069-14E1-8446-92A8-22B2743EF94E}" type="datetime4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March 10, 2022</a:t>
            </a:fld>
            <a:endParaRPr lang="en-US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00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8F3B7-524A-F24E-AC73-F282E7C1A0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05314" y="6667181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under a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2"/>
              </a:rPr>
              <a:t>Creative Commons Attribution-NonCommercial-ShareAlike 4.0 International License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F6CD12-5BE3-494B-A972-8B808EFA52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1951" y="155962"/>
            <a:ext cx="2044919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2F632069-14E1-8446-92A8-22B2743EF94E}" type="datetime4">
              <a:rPr lang="en-US" sz="12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March 10, 2022</a:t>
            </a:fld>
            <a:endParaRPr lang="en-US" sz="1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33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206730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36263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277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55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5992"/>
            <a:ext cx="10972800" cy="59697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75605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01601"/>
            <a:ext cx="11785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5"/>
            <a:ext cx="10972800" cy="528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1858576" y="6667181"/>
            <a:ext cx="333424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18288" rIns="90487" bIns="18288">
            <a:spAutoFit/>
          </a:bodyPr>
          <a:lstStyle/>
          <a:p>
            <a:pPr algn="r">
              <a:spcBef>
                <a:spcPct val="50000"/>
              </a:spcBef>
            </a:pPr>
            <a:fld id="{BB1DE22D-1F88-724A-9844-77DDC52CEC6A}" type="slidenum"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" y="6667181"/>
            <a:ext cx="308770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</a:t>
            </a:r>
            <a:r>
              <a:rPr lang="en-US" sz="1000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Lecture slides for</a:t>
            </a:r>
            <a:r>
              <a:rPr lang="en-US" sz="10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Automated Planning and Acting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09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7" r:id="rId2"/>
    <p:sldLayoutId id="2147483842" r:id="rId3"/>
    <p:sldLayoutId id="2147483843" r:id="rId4"/>
    <p:sldLayoutId id="2147483844" r:id="rId5"/>
    <p:sldLayoutId id="2147483845" r:id="rId6"/>
    <p:sldLayoutId id="2147483846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libri"/>
          <a:ea typeface="ＭＳ Ｐゴシック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288925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●"/>
        <a:tabLst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0238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71550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22388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63700" indent="-288925" algn="l" defTabSz="911225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05013" indent="-28098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6pPr>
      <a:lvl7pPr marL="2346325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95000"/>
        <a:buFont typeface="System Font Regular"/>
        <a:buChar char="∙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7pPr>
      <a:lvl8pPr marL="2687638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8pPr>
      <a:lvl9pPr marL="36068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umd.edu/projects/shop/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bitbucket.org/dananau/pyhop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md.edu/~nau/papers/shivashankar2012hierarchical.pdf" TargetMode="Externa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dananau/GTPyhop" TargetMode="Externa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ananau/GTPyhop" TargetMode="External"/><Relationship Id="rId2" Type="http://schemas.openxmlformats.org/officeDocument/2006/relationships/hyperlink" Target="http://bitbucket.org/dananau/pyhop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s.umd.edu/users/nau/papers/bansod2021integrating.pdf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24103" y="1828799"/>
            <a:ext cx="8385364" cy="2167847"/>
          </a:xfrm>
        </p:spPr>
        <p:txBody>
          <a:bodyPr/>
          <a:lstStyle/>
          <a:p>
            <a:r>
              <a:rPr lang="en-US" dirty="0">
                <a:ea typeface="Calibri"/>
              </a:rPr>
              <a:t>Chapter 2</a:t>
            </a:r>
            <a:br>
              <a:rPr lang="en-US" dirty="0">
                <a:ea typeface="Calibri"/>
              </a:rPr>
            </a:br>
            <a:br>
              <a:rPr lang="en-US" dirty="0">
                <a:ea typeface="Calibri"/>
              </a:rPr>
            </a:br>
            <a:r>
              <a:rPr lang="en-US" dirty="0">
                <a:ea typeface="Calibri"/>
              </a:rPr>
              <a:t>Deliberation with Deterministic Models</a:t>
            </a:r>
            <a:br>
              <a:rPr lang="en-US" sz="2600" baseline="-25000" dirty="0">
                <a:ea typeface="Calibri"/>
              </a:rPr>
            </a:br>
            <a:r>
              <a:rPr lang="en-US" sz="2600" dirty="0">
                <a:ea typeface="Calibri"/>
              </a:rPr>
              <a:t> </a:t>
            </a:r>
            <a:br>
              <a:rPr lang="en-US" sz="2600" dirty="0">
                <a:ea typeface="Calibri"/>
              </a:rPr>
            </a:br>
            <a:r>
              <a:rPr lang="en-US" sz="2600" dirty="0">
                <a:ea typeface="Calibri"/>
              </a:rPr>
              <a:t>2.3: Heuristic Functions</a:t>
            </a:r>
            <a:br>
              <a:rPr lang="en-US" sz="2600" dirty="0">
                <a:ea typeface="Calibri"/>
              </a:rPr>
            </a:br>
            <a:r>
              <a:rPr lang="en-US" sz="2600" dirty="0">
                <a:ea typeface="Calibri"/>
              </a:rPr>
              <a:t>2.7.7: HTN Planning             </a:t>
            </a:r>
            <a:endParaRPr lang="en-US" sz="26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Dana S. Nau</a:t>
            </a:r>
            <a:endParaRPr lang="en-US" i="1" baseline="-25000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130732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GBFS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8208B-EDB1-8D44-B445-DF4025435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174427"/>
            <a:ext cx="8566673" cy="1379631"/>
          </a:xfrm>
        </p:spPr>
        <p:txBody>
          <a:bodyPr/>
          <a:lstStyle/>
          <a:p>
            <a:r>
              <a:rPr lang="ro-RO" dirty="0"/>
              <a:t>GBFS </a:t>
            </a:r>
            <a:r>
              <a:rPr lang="ro-RO" dirty="0" err="1"/>
              <a:t>with</a:t>
            </a:r>
            <a:r>
              <a:rPr lang="ro-RO" dirty="0"/>
              <a:t> </a:t>
            </a:r>
            <a:r>
              <a:rPr lang="ro-RO" dirty="0" err="1"/>
              <a:t>initial</a:t>
            </a:r>
            <a:r>
              <a:rPr lang="ro-RO" dirty="0"/>
              <a:t> state </a:t>
            </a:r>
            <a:r>
              <a:rPr lang="ro-RO" i="1" dirty="0"/>
              <a:t>s</a:t>
            </a:r>
            <a:r>
              <a:rPr lang="ro-RO" baseline="-25000" dirty="0"/>
              <a:t>0</a:t>
            </a:r>
            <a:r>
              <a:rPr lang="ro-RO" dirty="0"/>
              <a:t>, </a:t>
            </a:r>
            <a:r>
              <a:rPr lang="ro-RO" dirty="0" err="1"/>
              <a:t>goal</a:t>
            </a:r>
            <a:r>
              <a:rPr lang="ro-RO" dirty="0"/>
              <a:t> </a:t>
            </a:r>
            <a:r>
              <a:rPr lang="ro-RO" i="1" dirty="0"/>
              <a:t>g</a:t>
            </a:r>
            <a:r>
              <a:rPr lang="ro-RO" dirty="0"/>
              <a:t>,</a:t>
            </a:r>
            <a:r>
              <a:rPr lang="ro-RO" i="1" dirty="0"/>
              <a:t> </a:t>
            </a:r>
            <a:r>
              <a:rPr lang="ro-RO" dirty="0" err="1"/>
              <a:t>heuristic</a:t>
            </a:r>
            <a:r>
              <a:rPr lang="ro-RO" dirty="0"/>
              <a:t> </a:t>
            </a:r>
            <a:r>
              <a:rPr lang="ro-RO" i="1" dirty="0"/>
              <a:t>h</a:t>
            </a:r>
            <a:r>
              <a:rPr lang="ro-RO" baseline="30000" dirty="0"/>
              <a:t>+</a:t>
            </a:r>
            <a:endParaRPr lang="ro-RO" dirty="0"/>
          </a:p>
          <a:p>
            <a:r>
              <a:rPr lang="ro-RO" dirty="0" err="1"/>
              <a:t>Applicable</a:t>
            </a:r>
            <a:r>
              <a:rPr lang="ro-RO" dirty="0"/>
              <a:t> </a:t>
            </a:r>
            <a:r>
              <a:rPr lang="ro-RO" dirty="0" err="1"/>
              <a:t>actions</a:t>
            </a:r>
            <a:r>
              <a:rPr lang="ro-RO" dirty="0"/>
              <a:t>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, a</a:t>
            </a:r>
            <a:r>
              <a:rPr lang="en-US" baseline="-25000" dirty="0"/>
              <a:t>2</a:t>
            </a:r>
            <a:r>
              <a:rPr lang="en-US" dirty="0">
                <a:latin typeface="Times New Roman" panose="02020603050405020304" pitchFamily="18" charset="0"/>
              </a:rPr>
              <a:t> produce states 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</a:p>
          <a:p>
            <a:r>
              <a:rPr lang="en-US" dirty="0"/>
              <a:t>GBFS computes</a:t>
            </a:r>
            <a:r>
              <a:rPr lang="en-US" i="1" dirty="0"/>
              <a:t> h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l-GR" i="1" dirty="0"/>
              <a:t>s</a:t>
            </a:r>
            <a:r>
              <a:rPr lang="en-US" baseline="-25000" dirty="0"/>
              <a:t>1</a:t>
            </a:r>
            <a:r>
              <a:rPr lang="en-US" dirty="0"/>
              <a:t>) and</a:t>
            </a:r>
            <a:r>
              <a:rPr lang="en-US" i="1" dirty="0"/>
              <a:t> h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l-GR" i="1" dirty="0"/>
              <a:t>s</a:t>
            </a:r>
            <a:r>
              <a:rPr lang="en-US" baseline="-25000" dirty="0"/>
              <a:t>2</a:t>
            </a:r>
            <a:r>
              <a:rPr lang="en-US" dirty="0"/>
              <a:t>), chooses the state that has the lower </a:t>
            </a:r>
            <a:r>
              <a:rPr lang="en-US" i="1" dirty="0"/>
              <a:t>h</a:t>
            </a:r>
            <a:r>
              <a:rPr lang="en-US" baseline="30000" dirty="0"/>
              <a:t>+</a:t>
            </a:r>
            <a:r>
              <a:rPr lang="en-US" dirty="0"/>
              <a:t> value</a:t>
            </a:r>
          </a:p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101236" y="3480726"/>
            <a:ext cx="3860650" cy="1297553"/>
            <a:chOff x="0" y="3124595"/>
            <a:chExt cx="3860650" cy="1297553"/>
          </a:xfrm>
        </p:grpSpPr>
        <p:sp>
          <p:nvSpPr>
            <p:cNvPr id="104" name="Rectangle 891"/>
            <p:cNvSpPr>
              <a:spLocks noChangeArrowheads="1"/>
            </p:cNvSpPr>
            <p:nvPr/>
          </p:nvSpPr>
          <p:spPr bwMode="auto">
            <a:xfrm>
              <a:off x="833574" y="380677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05" name="Rectangle 891"/>
            <p:cNvSpPr>
              <a:spLocks noChangeArrowheads="1"/>
            </p:cNvSpPr>
            <p:nvPr/>
          </p:nvSpPr>
          <p:spPr bwMode="auto">
            <a:xfrm>
              <a:off x="2637086" y="3864250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476955" y="3124595"/>
              <a:ext cx="1573443" cy="799197"/>
              <a:chOff x="1152149" y="2171616"/>
              <a:chExt cx="2428155" cy="1233336"/>
            </a:xfrm>
          </p:grpSpPr>
          <p:sp>
            <p:nvSpPr>
              <p:cNvPr id="149" name="Line 853"/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50" name="Straight Connector 149"/>
              <p:cNvCxnSpPr/>
              <p:nvPr/>
            </p:nvCxnSpPr>
            <p:spPr>
              <a:xfrm>
                <a:off x="2270593" y="2171616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Freeform 860"/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52" name="Freeform 860"/>
              <p:cNvSpPr>
                <a:spLocks/>
              </p:cNvSpPr>
              <p:nvPr/>
            </p:nvSpPr>
            <p:spPr bwMode="auto">
              <a:xfrm>
                <a:off x="2366899" y="2189098"/>
                <a:ext cx="1213405" cy="544246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07" name="Line 853"/>
            <p:cNvSpPr>
              <a:spLocks noChangeShapeType="1"/>
            </p:cNvSpPr>
            <p:nvPr/>
          </p:nvSpPr>
          <p:spPr bwMode="auto">
            <a:xfrm>
              <a:off x="2591916" y="3938668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2723292" y="3162462"/>
              <a:ext cx="1137358" cy="357666"/>
              <a:chOff x="4618723" y="2209297"/>
              <a:chExt cx="1755184" cy="551957"/>
            </a:xfrm>
          </p:grpSpPr>
          <p:sp>
            <p:nvSpPr>
              <p:cNvPr id="146" name="Freeform 860"/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5249196" y="2209297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Freeform 860"/>
              <p:cNvSpPr>
                <a:spLocks/>
              </p:cNvSpPr>
              <p:nvPr/>
            </p:nvSpPr>
            <p:spPr bwMode="auto">
              <a:xfrm>
                <a:off x="4618723" y="2228643"/>
                <a:ext cx="1213406" cy="50510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09" name="Straight Connector 108"/>
            <p:cNvCxnSpPr/>
            <p:nvPr/>
          </p:nvCxnSpPr>
          <p:spPr>
            <a:xfrm>
              <a:off x="1784471" y="3947671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Freeform 860"/>
            <p:cNvSpPr>
              <a:spLocks/>
            </p:cNvSpPr>
            <p:nvPr/>
          </p:nvSpPr>
          <p:spPr bwMode="auto">
            <a:xfrm>
              <a:off x="1493987" y="3986760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11" name="Freeform 860"/>
            <p:cNvSpPr>
              <a:spLocks/>
            </p:cNvSpPr>
            <p:nvPr/>
          </p:nvSpPr>
          <p:spPr bwMode="auto">
            <a:xfrm>
              <a:off x="1380415" y="3947800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13" name="Line 853"/>
            <p:cNvSpPr>
              <a:spLocks noChangeShapeType="1"/>
            </p:cNvSpPr>
            <p:nvPr/>
          </p:nvSpPr>
          <p:spPr bwMode="auto">
            <a:xfrm>
              <a:off x="1937980" y="441822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14" name="Line 853"/>
            <p:cNvSpPr>
              <a:spLocks noChangeShapeType="1"/>
            </p:cNvSpPr>
            <p:nvPr/>
          </p:nvSpPr>
          <p:spPr bwMode="auto">
            <a:xfrm>
              <a:off x="0" y="4414296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115" name="Line 853"/>
            <p:cNvSpPr>
              <a:spLocks noChangeShapeType="1"/>
            </p:cNvSpPr>
            <p:nvPr/>
          </p:nvSpPr>
          <p:spPr bwMode="auto">
            <a:xfrm>
              <a:off x="1504930" y="3588629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587884" y="3260407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22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3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4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5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6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27" name="Group 126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42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44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29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0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1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2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3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4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6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7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17" name="Group 116"/>
            <p:cNvGrpSpPr/>
            <p:nvPr/>
          </p:nvGrpSpPr>
          <p:grpSpPr>
            <a:xfrm>
              <a:off x="57450" y="3998181"/>
              <a:ext cx="484418" cy="349404"/>
              <a:chOff x="1012668" y="927184"/>
              <a:chExt cx="747559" cy="539203"/>
            </a:xfrm>
          </p:grpSpPr>
          <p:sp>
            <p:nvSpPr>
              <p:cNvPr id="118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19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20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21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8120558" y="3566013"/>
            <a:ext cx="3860650" cy="1295065"/>
            <a:chOff x="211015" y="5125868"/>
            <a:chExt cx="3860650" cy="1295065"/>
          </a:xfrm>
        </p:grpSpPr>
        <p:sp>
          <p:nvSpPr>
            <p:cNvPr id="153" name="Rectangle 891"/>
            <p:cNvSpPr>
              <a:spLocks noChangeArrowheads="1"/>
            </p:cNvSpPr>
            <p:nvPr/>
          </p:nvSpPr>
          <p:spPr bwMode="auto">
            <a:xfrm>
              <a:off x="1044589" y="5805564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54" name="Rectangle 891"/>
            <p:cNvSpPr>
              <a:spLocks noChangeArrowheads="1"/>
            </p:cNvSpPr>
            <p:nvPr/>
          </p:nvSpPr>
          <p:spPr bwMode="auto">
            <a:xfrm>
              <a:off x="2848101" y="5863035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55" name="Group 154"/>
            <p:cNvGrpSpPr/>
            <p:nvPr/>
          </p:nvGrpSpPr>
          <p:grpSpPr>
            <a:xfrm>
              <a:off x="687970" y="5125868"/>
              <a:ext cx="1573443" cy="808284"/>
              <a:chOff x="1152149" y="2175456"/>
              <a:chExt cx="2428155" cy="1247360"/>
            </a:xfrm>
          </p:grpSpPr>
          <p:sp>
            <p:nvSpPr>
              <p:cNvPr id="156" name="Line 853"/>
              <p:cNvSpPr>
                <a:spLocks noChangeShapeType="1"/>
              </p:cNvSpPr>
              <p:nvPr/>
            </p:nvSpPr>
            <p:spPr bwMode="auto">
              <a:xfrm>
                <a:off x="1152149" y="3416757"/>
                <a:ext cx="822961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2286812" y="2175456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Freeform 860"/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59" name="Freeform 860"/>
              <p:cNvSpPr>
                <a:spLocks/>
              </p:cNvSpPr>
              <p:nvPr/>
            </p:nvSpPr>
            <p:spPr bwMode="auto">
              <a:xfrm>
                <a:off x="2366899" y="2189098"/>
                <a:ext cx="1213405" cy="544246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60" name="Line 853"/>
            <p:cNvSpPr>
              <a:spLocks noChangeShapeType="1"/>
            </p:cNvSpPr>
            <p:nvPr/>
          </p:nvSpPr>
          <p:spPr bwMode="auto">
            <a:xfrm>
              <a:off x="2802931" y="5949028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2934307" y="5169267"/>
              <a:ext cx="1137358" cy="349645"/>
              <a:chOff x="4618723" y="2221675"/>
              <a:chExt cx="1755184" cy="539579"/>
            </a:xfrm>
          </p:grpSpPr>
          <p:sp>
            <p:nvSpPr>
              <p:cNvPr id="162" name="Freeform 860"/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63" name="Straight Connector 162"/>
              <p:cNvCxnSpPr/>
              <p:nvPr/>
            </p:nvCxnSpPr>
            <p:spPr>
              <a:xfrm>
                <a:off x="5249196" y="2221675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Freeform 860"/>
              <p:cNvSpPr>
                <a:spLocks/>
              </p:cNvSpPr>
              <p:nvPr/>
            </p:nvSpPr>
            <p:spPr bwMode="auto">
              <a:xfrm>
                <a:off x="4618723" y="2228643"/>
                <a:ext cx="1213406" cy="50510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65" name="Straight Connector 164"/>
            <p:cNvCxnSpPr/>
            <p:nvPr/>
          </p:nvCxnSpPr>
          <p:spPr>
            <a:xfrm>
              <a:off x="1995486" y="5946456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Freeform 860"/>
            <p:cNvSpPr>
              <a:spLocks/>
            </p:cNvSpPr>
            <p:nvPr/>
          </p:nvSpPr>
          <p:spPr bwMode="auto">
            <a:xfrm>
              <a:off x="1705002" y="5985545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67" name="Freeform 860"/>
            <p:cNvSpPr>
              <a:spLocks/>
            </p:cNvSpPr>
            <p:nvPr/>
          </p:nvSpPr>
          <p:spPr bwMode="auto">
            <a:xfrm>
              <a:off x="1591430" y="5946585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69" name="Line 853"/>
            <p:cNvSpPr>
              <a:spLocks noChangeShapeType="1"/>
            </p:cNvSpPr>
            <p:nvPr/>
          </p:nvSpPr>
          <p:spPr bwMode="auto">
            <a:xfrm>
              <a:off x="2148995" y="6417007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70" name="Line 853"/>
            <p:cNvSpPr>
              <a:spLocks noChangeShapeType="1"/>
            </p:cNvSpPr>
            <p:nvPr/>
          </p:nvSpPr>
          <p:spPr bwMode="auto">
            <a:xfrm>
              <a:off x="211015" y="6413081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171" name="Line 853"/>
            <p:cNvSpPr>
              <a:spLocks noChangeShapeType="1"/>
            </p:cNvSpPr>
            <p:nvPr/>
          </p:nvSpPr>
          <p:spPr bwMode="auto">
            <a:xfrm>
              <a:off x="1715945" y="5587414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2733207" y="524942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73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74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75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76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77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78" name="Group 177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93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4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95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6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79" name="Group 178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80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6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7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8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9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0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1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2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97" name="Group 196"/>
            <p:cNvGrpSpPr/>
            <p:nvPr/>
          </p:nvGrpSpPr>
          <p:grpSpPr>
            <a:xfrm>
              <a:off x="268465" y="5996966"/>
              <a:ext cx="484418" cy="349404"/>
              <a:chOff x="1012668" y="927184"/>
              <a:chExt cx="747559" cy="539203"/>
            </a:xfrm>
          </p:grpSpPr>
          <p:sp>
            <p:nvSpPr>
              <p:cNvPr id="198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99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00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01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490" name="Rectangle 489">
            <a:extLst>
              <a:ext uri="{FF2B5EF4-FFF2-40B4-BE49-F238E27FC236}">
                <a16:creationId xmlns:a16="http://schemas.microsoft.com/office/drawing/2014/main" id="{67EAED6F-3C4F-174C-AA37-B036D5D8DCEE}"/>
              </a:ext>
            </a:extLst>
          </p:cNvPr>
          <p:cNvSpPr/>
          <p:nvPr/>
        </p:nvSpPr>
        <p:spPr>
          <a:xfrm>
            <a:off x="264948" y="991813"/>
            <a:ext cx="3394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11175" algn="l"/>
              </a:tabLst>
            </a:pP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  <a:cs typeface="Times New Roman"/>
              </a:rPr>
              <a:t>0</a:t>
            </a:r>
            <a:r>
              <a:rPr lang="en-US" sz="2000" dirty="0">
                <a:latin typeface="Times New Roman" panose="02020603050405020304" pitchFamily="18" charset="0"/>
                <a:ea typeface="Times New Roman"/>
                <a:cs typeface="Times New Roman"/>
              </a:rPr>
              <a:t> = </a:t>
            </a:r>
            <a:r>
              <a:rPr lang="ro-RO" sz="2000" dirty="0">
                <a:latin typeface="Times New Roman" panose="02020603050405020304" pitchFamily="18" charset="0"/>
              </a:rPr>
              <a:t>{</a:t>
            </a:r>
            <a:r>
              <a:rPr lang="ro-RO" sz="2000" dirty="0">
                <a:latin typeface="Calibri"/>
              </a:rPr>
              <a:t>loc(r1)=d3, </a:t>
            </a:r>
            <a:br>
              <a:rPr lang="ro-RO" sz="2000" dirty="0">
                <a:latin typeface="Calibri"/>
              </a:rPr>
            </a:br>
            <a:r>
              <a:rPr lang="ro-RO" sz="2000" dirty="0">
                <a:latin typeface="Calibri"/>
              </a:rPr>
              <a:t>	cargo(r1)=nil, </a:t>
            </a:r>
            <a:br>
              <a:rPr lang="ro-RO" sz="2000" dirty="0">
                <a:latin typeface="Calibri"/>
              </a:rPr>
            </a:br>
            <a:r>
              <a:rPr lang="ro-RO" sz="2000" dirty="0">
                <a:latin typeface="Calibri"/>
              </a:rPr>
              <a:t>	loc(c1)=d1</a:t>
            </a:r>
            <a:r>
              <a:rPr lang="ro-RO" sz="2000" dirty="0">
                <a:latin typeface="Times New Roman" panose="02020603050405020304" pitchFamily="18" charset="0"/>
              </a:rPr>
              <a:t>}</a:t>
            </a:r>
            <a:endParaRPr lang="en-US" sz="2000" dirty="0"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491" name="Rectangle 490">
            <a:extLst>
              <a:ext uri="{FF2B5EF4-FFF2-40B4-BE49-F238E27FC236}">
                <a16:creationId xmlns:a16="http://schemas.microsoft.com/office/drawing/2014/main" id="{98A3DBAE-715B-5B4A-AE5D-780A919AB09B}"/>
              </a:ext>
            </a:extLst>
          </p:cNvPr>
          <p:cNvSpPr/>
          <p:nvPr/>
        </p:nvSpPr>
        <p:spPr>
          <a:xfrm>
            <a:off x="6302351" y="1837292"/>
            <a:ext cx="3137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561975" algn="l"/>
              </a:tabLst>
            </a:pPr>
            <a:r>
              <a:rPr lang="ro-RO" sz="2000" i="1" dirty="0">
                <a:latin typeface="Times New Roman"/>
                <a:cs typeface="Times New Roman"/>
              </a:rPr>
              <a:t> g</a:t>
            </a:r>
            <a:r>
              <a:rPr lang="ro-RO" sz="2000" dirty="0">
                <a:latin typeface="Times New Roman"/>
                <a:cs typeface="Times New Roman"/>
              </a:rPr>
              <a:t> = {</a:t>
            </a:r>
            <a:r>
              <a:rPr lang="ro-RO" sz="2000" dirty="0">
                <a:latin typeface="Calibri"/>
                <a:cs typeface="Calibri"/>
              </a:rPr>
              <a:t>loc(r1)=d3, loc(c1)=r1</a:t>
            </a:r>
            <a:r>
              <a:rPr lang="ro-RO" sz="2000" dirty="0">
                <a:latin typeface="Times New Roman"/>
                <a:cs typeface="Times New Roman"/>
              </a:rPr>
              <a:t>}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71B7AB81-34F3-6D43-9430-F35EB2BC31AB}"/>
              </a:ext>
            </a:extLst>
          </p:cNvPr>
          <p:cNvGrpSpPr>
            <a:grpSpLocks noChangeAspect="1"/>
          </p:cNvGrpSpPr>
          <p:nvPr/>
        </p:nvGrpSpPr>
        <p:grpSpPr>
          <a:xfrm>
            <a:off x="6602612" y="566773"/>
            <a:ext cx="2657242" cy="1147446"/>
            <a:chOff x="5323352" y="4678231"/>
            <a:chExt cx="2952491" cy="1274940"/>
          </a:xfrm>
        </p:grpSpPr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CAE943FF-07AC-5C4A-B89D-96AF8CF6E87D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532" name="Lightning Bolt 531">
                <a:extLst>
                  <a:ext uri="{FF2B5EF4-FFF2-40B4-BE49-F238E27FC236}">
                    <a16:creationId xmlns:a16="http://schemas.microsoft.com/office/drawing/2014/main" id="{936458C2-29B0-D948-AEF3-3AFC5BDBE0DF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533" name="Freeform 860">
                <a:extLst>
                  <a:ext uri="{FF2B5EF4-FFF2-40B4-BE49-F238E27FC236}">
                    <a16:creationId xmlns:a16="http://schemas.microsoft.com/office/drawing/2014/main" id="{92473200-9B50-E64D-9AD9-63CA7BB14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E5075A1B-FA77-F945-B9CE-E00FABF41EE2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6A61588B-F464-CA42-BE74-FF543ED4329C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72157B8C-84E6-544F-99E9-FBA03E7EE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8A6805FF-4EA0-FC4C-A2D7-FD083F939793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4077C8A-ACB8-AE41-8875-B29E12B5626F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528" name="Lightning Bolt 527">
                  <a:extLst>
                    <a:ext uri="{FF2B5EF4-FFF2-40B4-BE49-F238E27FC236}">
                      <a16:creationId xmlns:a16="http://schemas.microsoft.com/office/drawing/2014/main" id="{88EB4FDB-5029-E34E-80CE-DC872CC99487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29" name="Straight Connector 528">
                  <a:extLst>
                    <a:ext uri="{FF2B5EF4-FFF2-40B4-BE49-F238E27FC236}">
                      <a16:creationId xmlns:a16="http://schemas.microsoft.com/office/drawing/2014/main" id="{95AC61AE-FCCD-0F4A-B13D-F165C288CB5F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BCEE56CB-BA47-D64C-BBE2-A92660142D5C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Straight Connector 530">
                  <a:extLst>
                    <a:ext uri="{FF2B5EF4-FFF2-40B4-BE49-F238E27FC236}">
                      <a16:creationId xmlns:a16="http://schemas.microsoft.com/office/drawing/2014/main" id="{ACD1EC7F-F3FD-B842-9E5B-5D9D432C8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7" name="Freeform 860">
                <a:extLst>
                  <a:ext uri="{FF2B5EF4-FFF2-40B4-BE49-F238E27FC236}">
                    <a16:creationId xmlns:a16="http://schemas.microsoft.com/office/drawing/2014/main" id="{B06E6536-CDED-364B-BFE0-7902C618B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495" name="Line 853">
              <a:extLst>
                <a:ext uri="{FF2B5EF4-FFF2-40B4-BE49-F238E27FC236}">
                  <a16:creationId xmlns:a16="http://schemas.microsoft.com/office/drawing/2014/main" id="{C0D1B56F-365F-6A40-A3AF-08ABD7B1A3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FB83894B-58ED-3947-AFC7-86951558E6DA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502" name="Oval 859">
                <a:extLst>
                  <a:ext uri="{FF2B5EF4-FFF2-40B4-BE49-F238E27FC236}">
                    <a16:creationId xmlns:a16="http://schemas.microsoft.com/office/drawing/2014/main" id="{41C57697-B176-8745-AF81-B3F3383FAF9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03" name="Oval 861">
                <a:extLst>
                  <a:ext uri="{FF2B5EF4-FFF2-40B4-BE49-F238E27FC236}">
                    <a16:creationId xmlns:a16="http://schemas.microsoft.com/office/drawing/2014/main" id="{FAEAC0DB-EC07-ED47-8D66-6695EC3AFF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04" name="Oval 862">
                <a:extLst>
                  <a:ext uri="{FF2B5EF4-FFF2-40B4-BE49-F238E27FC236}">
                    <a16:creationId xmlns:a16="http://schemas.microsoft.com/office/drawing/2014/main" id="{2F648190-724E-114D-86FA-10CBD472B6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05" name="Oval 863">
                <a:extLst>
                  <a:ext uri="{FF2B5EF4-FFF2-40B4-BE49-F238E27FC236}">
                    <a16:creationId xmlns:a16="http://schemas.microsoft.com/office/drawing/2014/main" id="{F87775B4-3241-A64E-837B-5BEB742A2C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06" name="Oval 863">
                <a:extLst>
                  <a:ext uri="{FF2B5EF4-FFF2-40B4-BE49-F238E27FC236}">
                    <a16:creationId xmlns:a16="http://schemas.microsoft.com/office/drawing/2014/main" id="{8FD438F8-EA6A-5C4D-8579-A89305A0B28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D3240C3B-9864-9742-9DCB-62FD40089149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522" name="Freeform 860">
                  <a:extLst>
                    <a:ext uri="{FF2B5EF4-FFF2-40B4-BE49-F238E27FC236}">
                      <a16:creationId xmlns:a16="http://schemas.microsoft.com/office/drawing/2014/main" id="{3A631568-2235-6744-A342-4C94C93DA2D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23" name="Rectangle 864">
                  <a:extLst>
                    <a:ext uri="{FF2B5EF4-FFF2-40B4-BE49-F238E27FC236}">
                      <a16:creationId xmlns:a16="http://schemas.microsoft.com/office/drawing/2014/main" id="{C6853BFE-7F87-C04F-AABC-572F60A419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524" name="Freeform 865">
                  <a:extLst>
                    <a:ext uri="{FF2B5EF4-FFF2-40B4-BE49-F238E27FC236}">
                      <a16:creationId xmlns:a16="http://schemas.microsoft.com/office/drawing/2014/main" id="{BEDA0B77-A9F6-0A46-86ED-38EB9101465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25" name="Freeform 866">
                  <a:extLst>
                    <a:ext uri="{FF2B5EF4-FFF2-40B4-BE49-F238E27FC236}">
                      <a16:creationId xmlns:a16="http://schemas.microsoft.com/office/drawing/2014/main" id="{D06B15AF-5488-9F45-A94F-1E2454B2B9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7983DFDD-1334-C048-8970-AC8693B4E89B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509" name="Oval 878">
                  <a:extLst>
                    <a:ext uri="{FF2B5EF4-FFF2-40B4-BE49-F238E27FC236}">
                      <a16:creationId xmlns:a16="http://schemas.microsoft.com/office/drawing/2014/main" id="{3C235B1D-C376-734C-9784-28C44C23CC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10" name="Rectangle 880">
                  <a:extLst>
                    <a:ext uri="{FF2B5EF4-FFF2-40B4-BE49-F238E27FC236}">
                      <a16:creationId xmlns:a16="http://schemas.microsoft.com/office/drawing/2014/main" id="{A892D4AB-1CC7-DE4F-AC89-58C93F3808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11" name="Oval 878">
                  <a:extLst>
                    <a:ext uri="{FF2B5EF4-FFF2-40B4-BE49-F238E27FC236}">
                      <a16:creationId xmlns:a16="http://schemas.microsoft.com/office/drawing/2014/main" id="{861A243B-4611-894C-965E-BF2DAB6926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12" name="Line 881">
                  <a:extLst>
                    <a:ext uri="{FF2B5EF4-FFF2-40B4-BE49-F238E27FC236}">
                      <a16:creationId xmlns:a16="http://schemas.microsoft.com/office/drawing/2014/main" id="{DB30250A-FB15-BB41-B4B2-74A73BF33A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13" name="Line 882">
                  <a:extLst>
                    <a:ext uri="{FF2B5EF4-FFF2-40B4-BE49-F238E27FC236}">
                      <a16:creationId xmlns:a16="http://schemas.microsoft.com/office/drawing/2014/main" id="{FD725D65-DDE8-B84C-B481-BF1DD4437F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14" name="Rectangle 880">
                  <a:extLst>
                    <a:ext uri="{FF2B5EF4-FFF2-40B4-BE49-F238E27FC236}">
                      <a16:creationId xmlns:a16="http://schemas.microsoft.com/office/drawing/2014/main" id="{05CA0284-55B2-2D4D-8F16-078BB1F780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15" name="Oval 878">
                  <a:extLst>
                    <a:ext uri="{FF2B5EF4-FFF2-40B4-BE49-F238E27FC236}">
                      <a16:creationId xmlns:a16="http://schemas.microsoft.com/office/drawing/2014/main" id="{B90DF580-C1A8-F943-BF7C-961CC228403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16" name="Line 882">
                  <a:extLst>
                    <a:ext uri="{FF2B5EF4-FFF2-40B4-BE49-F238E27FC236}">
                      <a16:creationId xmlns:a16="http://schemas.microsoft.com/office/drawing/2014/main" id="{49449174-C187-EF4E-BDC5-9D8DB08A56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17" name="Line 882">
                  <a:extLst>
                    <a:ext uri="{FF2B5EF4-FFF2-40B4-BE49-F238E27FC236}">
                      <a16:creationId xmlns:a16="http://schemas.microsoft.com/office/drawing/2014/main" id="{677F1435-AD11-684D-A0F7-C39B46D06D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18" name="Line 884">
                  <a:extLst>
                    <a:ext uri="{FF2B5EF4-FFF2-40B4-BE49-F238E27FC236}">
                      <a16:creationId xmlns:a16="http://schemas.microsoft.com/office/drawing/2014/main" id="{C7C2AE5F-AC67-CC4E-84E3-A5C6C5A9A0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19" name="Oval 885">
                  <a:extLst>
                    <a:ext uri="{FF2B5EF4-FFF2-40B4-BE49-F238E27FC236}">
                      <a16:creationId xmlns:a16="http://schemas.microsoft.com/office/drawing/2014/main" id="{66790748-18AC-334F-B5D1-6356D35665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20" name="Line 881">
                  <a:extLst>
                    <a:ext uri="{FF2B5EF4-FFF2-40B4-BE49-F238E27FC236}">
                      <a16:creationId xmlns:a16="http://schemas.microsoft.com/office/drawing/2014/main" id="{AB4D86DA-53B6-044B-9F08-B1DC617E58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21" name="Line 882">
                  <a:extLst>
                    <a:ext uri="{FF2B5EF4-FFF2-40B4-BE49-F238E27FC236}">
                      <a16:creationId xmlns:a16="http://schemas.microsoft.com/office/drawing/2014/main" id="{163818A3-3AE4-034F-B609-12ADC8EB0E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54D53609-7BE7-2E43-8CD5-5B8CB3234106}"/>
                </a:ext>
              </a:extLst>
            </p:cNvPr>
            <p:cNvGrpSpPr/>
            <p:nvPr/>
          </p:nvGrpSpPr>
          <p:grpSpPr>
            <a:xfrm>
              <a:off x="6990430" y="5181159"/>
              <a:ext cx="538242" cy="388227"/>
              <a:chOff x="1012668" y="927184"/>
              <a:chExt cx="747559" cy="539203"/>
            </a:xfrm>
          </p:grpSpPr>
          <p:sp>
            <p:nvSpPr>
              <p:cNvPr id="498" name="Line 853">
                <a:extLst>
                  <a:ext uri="{FF2B5EF4-FFF2-40B4-BE49-F238E27FC236}">
                    <a16:creationId xmlns:a16="http://schemas.microsoft.com/office/drawing/2014/main" id="{5008D04D-97F6-7E44-A838-FA6ED6317E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499" name="Rectangle 876">
                <a:extLst>
                  <a:ext uri="{FF2B5EF4-FFF2-40B4-BE49-F238E27FC236}">
                    <a16:creationId xmlns:a16="http://schemas.microsoft.com/office/drawing/2014/main" id="{0698F16A-87FA-E64F-9337-4862B723587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500" name="Rectangle 873">
                <a:extLst>
                  <a:ext uri="{FF2B5EF4-FFF2-40B4-BE49-F238E27FC236}">
                    <a16:creationId xmlns:a16="http://schemas.microsoft.com/office/drawing/2014/main" id="{96B288E6-C47B-3F49-A51C-777D655B3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501" name="Freeform 875">
                <a:extLst>
                  <a:ext uri="{FF2B5EF4-FFF2-40B4-BE49-F238E27FC236}">
                    <a16:creationId xmlns:a16="http://schemas.microsoft.com/office/drawing/2014/main" id="{CDDD8603-3BA4-1648-9BD0-7C8329F0F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4D7C498-169B-5642-B021-C24915A5F582}"/>
              </a:ext>
            </a:extLst>
          </p:cNvPr>
          <p:cNvSpPr/>
          <p:nvPr/>
        </p:nvSpPr>
        <p:spPr>
          <a:xfrm>
            <a:off x="142509" y="2817849"/>
            <a:ext cx="2503872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08000" algn="l"/>
              </a:tabLst>
            </a:pPr>
            <a:r>
              <a:rPr lang="en-US" sz="2000" i="1" dirty="0">
                <a:latin typeface="Times New Roman" panose="02020603050405020304" pitchFamily="18" charset="0"/>
              </a:rPr>
              <a:t>a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 = </a:t>
            </a:r>
            <a:r>
              <a:rPr lang="en-US" sz="2000" dirty="0">
                <a:latin typeface="Calibri"/>
              </a:rPr>
              <a:t>move(r1,d3,d1)</a:t>
            </a:r>
            <a:br>
              <a:rPr lang="en-US" sz="2000" baseline="-25000" dirty="0">
                <a:latin typeface="Calibri"/>
              </a:rPr>
            </a:br>
            <a:endParaRPr lang="en-US" sz="2000" baseline="-25000" dirty="0">
              <a:latin typeface="Calibri"/>
            </a:endParaRPr>
          </a:p>
          <a:p>
            <a:pPr>
              <a:tabLst>
                <a:tab pos="508000" algn="l"/>
              </a:tabLst>
            </a:pPr>
            <a:r>
              <a:rPr lang="en-US" sz="2000" i="1" dirty="0">
                <a:latin typeface="Times New Roman" panose="02020603050405020304" pitchFamily="18" charset="0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 = </a:t>
            </a:r>
            <a:r>
              <a:rPr lang="en-US" sz="2000" dirty="0" err="1">
                <a:latin typeface="Times New Roman" panose="02020603050405020304" pitchFamily="18" charset="0"/>
              </a:rPr>
              <a:t>γ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  <a:r>
              <a:rPr lang="en-US" sz="2000" i="1" dirty="0">
                <a:latin typeface="Times New Roman" panose="02020603050405020304" pitchFamily="18" charset="0"/>
              </a:rPr>
              <a:t>a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) </a:t>
            </a:r>
            <a:br>
              <a:rPr lang="en-US" sz="2000" dirty="0">
                <a:latin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</a:rPr>
              <a:t>    = {</a:t>
            </a:r>
            <a:r>
              <a:rPr lang="en-US" sz="2000" dirty="0">
                <a:latin typeface="Calibri"/>
              </a:rPr>
              <a:t>loc(r1) = d1,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cargo(r1) = nil,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loc(c1) = d1</a:t>
            </a:r>
            <a:r>
              <a:rPr lang="en-US" sz="2000" dirty="0">
                <a:latin typeface="Times New Roman" panose="02020603050405020304" pitchFamily="18" charset="0"/>
              </a:rPr>
              <a:t>}</a:t>
            </a:r>
            <a:endParaRPr lang="en-US" sz="2000" baseline="-25000" dirty="0">
              <a:latin typeface="Times New Roman" panose="02020603050405020304" pitchFamily="18" charset="0"/>
            </a:endParaRPr>
          </a:p>
        </p:txBody>
      </p:sp>
      <p:sp>
        <p:nvSpPr>
          <p:cNvPr id="586" name="Rectangle 585">
            <a:extLst>
              <a:ext uri="{FF2B5EF4-FFF2-40B4-BE49-F238E27FC236}">
                <a16:creationId xmlns:a16="http://schemas.microsoft.com/office/drawing/2014/main" id="{E6347ADD-9EBD-6B4D-8A21-B2FBB739E496}"/>
              </a:ext>
            </a:extLst>
          </p:cNvPr>
          <p:cNvSpPr/>
          <p:nvPr/>
        </p:nvSpPr>
        <p:spPr>
          <a:xfrm>
            <a:off x="6200654" y="2810590"/>
            <a:ext cx="23839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08000" algn="l"/>
              </a:tabLst>
            </a:pPr>
            <a:r>
              <a:rPr lang="en-US" sz="2000" i="1" dirty="0">
                <a:latin typeface="Times New Roman" panose="02020603050405020304" pitchFamily="18" charset="0"/>
              </a:rPr>
              <a:t>a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= </a:t>
            </a:r>
            <a:r>
              <a:rPr lang="en-US" sz="2000" dirty="0">
                <a:latin typeface="Calibri"/>
              </a:rPr>
              <a:t>move(r1,d3,d2)</a:t>
            </a:r>
            <a:br>
              <a:rPr lang="en-US" sz="2000" baseline="-25000" dirty="0">
                <a:latin typeface="Calibri"/>
              </a:rPr>
            </a:br>
            <a:endParaRPr lang="en-US" sz="2000" baseline="-25000" dirty="0">
              <a:latin typeface="Calibri"/>
            </a:endParaRPr>
          </a:p>
          <a:p>
            <a:pPr>
              <a:tabLst>
                <a:tab pos="508000" algn="l"/>
              </a:tabLst>
            </a:pPr>
            <a:r>
              <a:rPr lang="en-US" sz="2000" i="1" dirty="0">
                <a:latin typeface="Times New Roman" panose="02020603050405020304" pitchFamily="18" charset="0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= </a:t>
            </a:r>
            <a:r>
              <a:rPr lang="en-US" sz="2000" dirty="0" err="1">
                <a:latin typeface="Times New Roman" panose="02020603050405020304" pitchFamily="18" charset="0"/>
              </a:rPr>
              <a:t>γ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  <a:r>
              <a:rPr lang="en-US" sz="2000" i="1" dirty="0">
                <a:latin typeface="Times New Roman" panose="02020603050405020304" pitchFamily="18" charset="0"/>
              </a:rPr>
              <a:t>a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) </a:t>
            </a:r>
            <a:br>
              <a:rPr lang="en-US" sz="2000" dirty="0">
                <a:latin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</a:rPr>
              <a:t>    = {</a:t>
            </a:r>
            <a:r>
              <a:rPr lang="en-US" sz="2000" dirty="0">
                <a:latin typeface="Calibri"/>
              </a:rPr>
              <a:t>loc(r1) = d2,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cargo(r1) = nil,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loc(c1) = d1</a:t>
            </a:r>
            <a:r>
              <a:rPr lang="en-US" sz="2000" dirty="0">
                <a:latin typeface="Times New Roman" panose="02020603050405020304" pitchFamily="18" charset="0"/>
              </a:rPr>
              <a:t>}</a:t>
            </a:r>
            <a:endParaRPr lang="en-US" sz="2000" baseline="-25000" dirty="0">
              <a:latin typeface="Times New Roman" panose="02020603050405020304" pitchFamily="18" charset="0"/>
            </a:endParaRPr>
          </a:p>
        </p:txBody>
      </p:sp>
      <p:sp>
        <p:nvSpPr>
          <p:cNvPr id="587" name="Rectangle 586">
            <a:extLst>
              <a:ext uri="{FF2B5EF4-FFF2-40B4-BE49-F238E27FC236}">
                <a16:creationId xmlns:a16="http://schemas.microsoft.com/office/drawing/2014/main" id="{6A630BBA-D4AB-4446-8777-CB39BC7C77BE}"/>
              </a:ext>
            </a:extLst>
          </p:cNvPr>
          <p:cNvSpPr/>
          <p:nvPr/>
        </p:nvSpPr>
        <p:spPr>
          <a:xfrm>
            <a:off x="9645805" y="66906"/>
            <a:ext cx="2422704" cy="1315745"/>
          </a:xfrm>
          <a:prstGeom prst="rect">
            <a:avLst/>
          </a:prstGeom>
          <a:solidFill>
            <a:srgbClr val="B0FFD8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b="1" dirty="0">
                <a:latin typeface="Times New Roman" panose="02020603050405020304" pitchFamily="18" charset="0"/>
              </a:rPr>
              <a:t>Poll 1</a:t>
            </a:r>
            <a:r>
              <a:rPr lang="en-US" dirty="0">
                <a:latin typeface="Times New Roman" panose="02020603050405020304" pitchFamily="18" charset="0"/>
              </a:rPr>
              <a:t>: What is </a:t>
            </a:r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)?</a:t>
            </a:r>
          </a:p>
          <a:p>
            <a:pPr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A.  </a:t>
            </a:r>
            <a:r>
              <a:rPr lang="en-US" dirty="0">
                <a:latin typeface="Calibri" panose="020F0502020204030204" pitchFamily="34" charset="0"/>
              </a:rPr>
              <a:t>1	</a:t>
            </a:r>
            <a:r>
              <a:rPr lang="en-US" dirty="0">
                <a:latin typeface="Times New Roman" panose="02020603050405020304" pitchFamily="18" charset="0"/>
              </a:rPr>
              <a:t>D.</a:t>
            </a:r>
            <a:r>
              <a:rPr lang="en-US" dirty="0">
                <a:latin typeface="Calibri" panose="020F0502020204030204" pitchFamily="34" charset="0"/>
              </a:rPr>
              <a:t>   4</a:t>
            </a:r>
          </a:p>
          <a:p>
            <a:pPr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B.  </a:t>
            </a:r>
            <a:r>
              <a:rPr lang="en-US" dirty="0">
                <a:latin typeface="Calibri" panose="020F0502020204030204" pitchFamily="34" charset="0"/>
              </a:rPr>
              <a:t>2	</a:t>
            </a:r>
            <a:r>
              <a:rPr lang="en-US" dirty="0">
                <a:latin typeface="Times New Roman" panose="02020603050405020304" pitchFamily="18" charset="0"/>
              </a:rPr>
              <a:t>E.</a:t>
            </a:r>
            <a:r>
              <a:rPr lang="en-US" dirty="0">
                <a:latin typeface="Calibri" panose="020F0502020204030204" pitchFamily="34" charset="0"/>
              </a:rPr>
              <a:t>   other</a:t>
            </a:r>
          </a:p>
          <a:p>
            <a:pPr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C.  </a:t>
            </a:r>
            <a:r>
              <a:rPr lang="en-US" dirty="0">
                <a:latin typeface="Calibri" panose="020F0502020204030204" pitchFamily="34" charset="0"/>
              </a:rPr>
              <a:t>3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86E9A340-4EFD-4545-8112-15A0B382F49A}"/>
              </a:ext>
            </a:extLst>
          </p:cNvPr>
          <p:cNvGrpSpPr/>
          <p:nvPr/>
        </p:nvGrpSpPr>
        <p:grpSpPr>
          <a:xfrm>
            <a:off x="1838815" y="568159"/>
            <a:ext cx="3779569" cy="1975637"/>
            <a:chOff x="821024" y="4395049"/>
            <a:chExt cx="4199521" cy="2195152"/>
          </a:xfrm>
        </p:grpSpPr>
        <p:sp>
          <p:nvSpPr>
            <p:cNvPr id="204" name="Rectangle 891">
              <a:extLst>
                <a:ext uri="{FF2B5EF4-FFF2-40B4-BE49-F238E27FC236}">
                  <a16:creationId xmlns:a16="http://schemas.microsoft.com/office/drawing/2014/main" id="{19692468-F33F-C048-B966-3720DBA7F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05" name="Rectangle 891">
              <a:extLst>
                <a:ext uri="{FF2B5EF4-FFF2-40B4-BE49-F238E27FC236}">
                  <a16:creationId xmlns:a16="http://schemas.microsoft.com/office/drawing/2014/main" id="{C336D8DF-41DC-3248-BF40-57F873E6F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1D6BCC59-832B-8248-8A96-02752EAB9722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248" name="Line 853">
                <a:extLst>
                  <a:ext uri="{FF2B5EF4-FFF2-40B4-BE49-F238E27FC236}">
                    <a16:creationId xmlns:a16="http://schemas.microsoft.com/office/drawing/2014/main" id="{D55905F6-A4EF-F749-8371-1DF136F40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5CF377B1-E5C2-2748-BE74-721B4A225A0F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Freeform 860">
                <a:extLst>
                  <a:ext uri="{FF2B5EF4-FFF2-40B4-BE49-F238E27FC236}">
                    <a16:creationId xmlns:a16="http://schemas.microsoft.com/office/drawing/2014/main" id="{CA3C80B0-4D05-304F-8C55-9AF8A5210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51" name="Freeform 860">
                <a:extLst>
                  <a:ext uri="{FF2B5EF4-FFF2-40B4-BE49-F238E27FC236}">
                    <a16:creationId xmlns:a16="http://schemas.microsoft.com/office/drawing/2014/main" id="{E967B553-B382-D64A-8F5B-6C939851D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07" name="Line 853">
              <a:extLst>
                <a:ext uri="{FF2B5EF4-FFF2-40B4-BE49-F238E27FC236}">
                  <a16:creationId xmlns:a16="http://schemas.microsoft.com/office/drawing/2014/main" id="{599BC34F-F2F3-544E-B11B-A61A942BD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6EBA52E0-0E84-024F-8BE8-5F2434B1C71B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245" name="Freeform 860">
                <a:extLst>
                  <a:ext uri="{FF2B5EF4-FFF2-40B4-BE49-F238E27FC236}">
                    <a16:creationId xmlns:a16="http://schemas.microsoft.com/office/drawing/2014/main" id="{D10D9AA9-9052-6B4D-B38D-F368D46E7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195D9797-916E-354F-8B68-6520DA21F7FC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Freeform 860">
                <a:extLst>
                  <a:ext uri="{FF2B5EF4-FFF2-40B4-BE49-F238E27FC236}">
                    <a16:creationId xmlns:a16="http://schemas.microsoft.com/office/drawing/2014/main" id="{68490E91-72B5-B54D-9C2D-059241793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7B0D0FF-89A5-224D-9816-06410D8DCFB3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Freeform 860">
              <a:extLst>
                <a:ext uri="{FF2B5EF4-FFF2-40B4-BE49-F238E27FC236}">
                  <a16:creationId xmlns:a16="http://schemas.microsoft.com/office/drawing/2014/main" id="{B6C46262-6902-4F4F-BC79-67F0A67C1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1" name="Freeform 860">
              <a:extLst>
                <a:ext uri="{FF2B5EF4-FFF2-40B4-BE49-F238E27FC236}">
                  <a16:creationId xmlns:a16="http://schemas.microsoft.com/office/drawing/2014/main" id="{5607BEDC-269B-0647-B266-7A4342BFB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2" name="Line 853">
              <a:extLst>
                <a:ext uri="{FF2B5EF4-FFF2-40B4-BE49-F238E27FC236}">
                  <a16:creationId xmlns:a16="http://schemas.microsoft.com/office/drawing/2014/main" id="{DC42B9B8-C229-E546-8586-16EF6008A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13" name="Line 853">
              <a:extLst>
                <a:ext uri="{FF2B5EF4-FFF2-40B4-BE49-F238E27FC236}">
                  <a16:creationId xmlns:a16="http://schemas.microsoft.com/office/drawing/2014/main" id="{C9839022-A755-EC42-8A99-0577637F87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14" name="Line 853">
              <a:extLst>
                <a:ext uri="{FF2B5EF4-FFF2-40B4-BE49-F238E27FC236}">
                  <a16:creationId xmlns:a16="http://schemas.microsoft.com/office/drawing/2014/main" id="{4E66B74F-9A2A-B846-9537-EFDB24167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1DD0053A-8B55-854A-9A91-60D3F18CF7C4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21" name="Oval 859">
                <a:extLst>
                  <a:ext uri="{FF2B5EF4-FFF2-40B4-BE49-F238E27FC236}">
                    <a16:creationId xmlns:a16="http://schemas.microsoft.com/office/drawing/2014/main" id="{E4EF13AA-CE5B-4047-8C2B-782DE3D137C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2" name="Oval 861">
                <a:extLst>
                  <a:ext uri="{FF2B5EF4-FFF2-40B4-BE49-F238E27FC236}">
                    <a16:creationId xmlns:a16="http://schemas.microsoft.com/office/drawing/2014/main" id="{DA8C1EFE-EF22-D347-A04F-EA1132CD36E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3" name="Oval 862">
                <a:extLst>
                  <a:ext uri="{FF2B5EF4-FFF2-40B4-BE49-F238E27FC236}">
                    <a16:creationId xmlns:a16="http://schemas.microsoft.com/office/drawing/2014/main" id="{3DCDB921-471C-184A-8F27-BFBE6E0B686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4" name="Oval 863">
                <a:extLst>
                  <a:ext uri="{FF2B5EF4-FFF2-40B4-BE49-F238E27FC236}">
                    <a16:creationId xmlns:a16="http://schemas.microsoft.com/office/drawing/2014/main" id="{E339104D-8971-4D40-A464-7B7C47ED58D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5" name="Oval 863">
                <a:extLst>
                  <a:ext uri="{FF2B5EF4-FFF2-40B4-BE49-F238E27FC236}">
                    <a16:creationId xmlns:a16="http://schemas.microsoft.com/office/drawing/2014/main" id="{6834BDD2-2D6E-B240-A370-C4185C6D9D7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67C771D8-4F4D-5F42-A556-6676AC040C74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41" name="Freeform 860">
                  <a:extLst>
                    <a:ext uri="{FF2B5EF4-FFF2-40B4-BE49-F238E27FC236}">
                      <a16:creationId xmlns:a16="http://schemas.microsoft.com/office/drawing/2014/main" id="{14EE78A0-2082-5145-9A6E-ABD1FDABF7F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2" name="Rectangle 864">
                  <a:extLst>
                    <a:ext uri="{FF2B5EF4-FFF2-40B4-BE49-F238E27FC236}">
                      <a16:creationId xmlns:a16="http://schemas.microsoft.com/office/drawing/2014/main" id="{1063FB1F-C880-EE4D-B226-595A094787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43" name="Freeform 865">
                  <a:extLst>
                    <a:ext uri="{FF2B5EF4-FFF2-40B4-BE49-F238E27FC236}">
                      <a16:creationId xmlns:a16="http://schemas.microsoft.com/office/drawing/2014/main" id="{0102C789-FBEF-BB46-8E81-B798CA28540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4" name="Freeform 866">
                  <a:extLst>
                    <a:ext uri="{FF2B5EF4-FFF2-40B4-BE49-F238E27FC236}">
                      <a16:creationId xmlns:a16="http://schemas.microsoft.com/office/drawing/2014/main" id="{E905D257-C13C-C94B-B984-85345B7756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DB922018-F4D9-FF48-96D7-574B22E8282B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28" name="Oval 878">
                  <a:extLst>
                    <a:ext uri="{FF2B5EF4-FFF2-40B4-BE49-F238E27FC236}">
                      <a16:creationId xmlns:a16="http://schemas.microsoft.com/office/drawing/2014/main" id="{92E49227-67FB-8347-99DB-D12953F86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9" name="Rectangle 880">
                  <a:extLst>
                    <a:ext uri="{FF2B5EF4-FFF2-40B4-BE49-F238E27FC236}">
                      <a16:creationId xmlns:a16="http://schemas.microsoft.com/office/drawing/2014/main" id="{70E32EAE-9AB3-FC4F-90DE-B3E026BF17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0" name="Oval 878">
                  <a:extLst>
                    <a:ext uri="{FF2B5EF4-FFF2-40B4-BE49-F238E27FC236}">
                      <a16:creationId xmlns:a16="http://schemas.microsoft.com/office/drawing/2014/main" id="{5452E5BB-CDF9-284C-AE1E-7B159AECC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1" name="Line 881">
                  <a:extLst>
                    <a:ext uri="{FF2B5EF4-FFF2-40B4-BE49-F238E27FC236}">
                      <a16:creationId xmlns:a16="http://schemas.microsoft.com/office/drawing/2014/main" id="{A7648C66-F59A-FB42-BF06-18561DD7A6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2" name="Line 882">
                  <a:extLst>
                    <a:ext uri="{FF2B5EF4-FFF2-40B4-BE49-F238E27FC236}">
                      <a16:creationId xmlns:a16="http://schemas.microsoft.com/office/drawing/2014/main" id="{37B522F5-8EFA-6745-92E0-1A3F1D15A2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3" name="Rectangle 880">
                  <a:extLst>
                    <a:ext uri="{FF2B5EF4-FFF2-40B4-BE49-F238E27FC236}">
                      <a16:creationId xmlns:a16="http://schemas.microsoft.com/office/drawing/2014/main" id="{2CF320D3-9D61-5A4D-B37C-054B9468F4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4" name="Oval 878">
                  <a:extLst>
                    <a:ext uri="{FF2B5EF4-FFF2-40B4-BE49-F238E27FC236}">
                      <a16:creationId xmlns:a16="http://schemas.microsoft.com/office/drawing/2014/main" id="{9ABE2B98-A60C-304D-AA59-9A3F718AED8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5" name="Line 882">
                  <a:extLst>
                    <a:ext uri="{FF2B5EF4-FFF2-40B4-BE49-F238E27FC236}">
                      <a16:creationId xmlns:a16="http://schemas.microsoft.com/office/drawing/2014/main" id="{C91267F1-DB9E-FD45-B762-C640B08D54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6" name="Line 882">
                  <a:extLst>
                    <a:ext uri="{FF2B5EF4-FFF2-40B4-BE49-F238E27FC236}">
                      <a16:creationId xmlns:a16="http://schemas.microsoft.com/office/drawing/2014/main" id="{1286A2B9-52BC-6D44-B8E2-04F98AA551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7" name="Line 884">
                  <a:extLst>
                    <a:ext uri="{FF2B5EF4-FFF2-40B4-BE49-F238E27FC236}">
                      <a16:creationId xmlns:a16="http://schemas.microsoft.com/office/drawing/2014/main" id="{49F0D6DF-4C66-2944-B15A-DD31A5FC11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8" name="Oval 885">
                  <a:extLst>
                    <a:ext uri="{FF2B5EF4-FFF2-40B4-BE49-F238E27FC236}">
                      <a16:creationId xmlns:a16="http://schemas.microsoft.com/office/drawing/2014/main" id="{FF99C7DC-56CE-6547-82A4-A6ED337F0C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9" name="Line 881">
                  <a:extLst>
                    <a:ext uri="{FF2B5EF4-FFF2-40B4-BE49-F238E27FC236}">
                      <a16:creationId xmlns:a16="http://schemas.microsoft.com/office/drawing/2014/main" id="{73F98362-8BE9-BC48-ACE5-384E722013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0" name="Line 882">
                  <a:extLst>
                    <a:ext uri="{FF2B5EF4-FFF2-40B4-BE49-F238E27FC236}">
                      <a16:creationId xmlns:a16="http://schemas.microsoft.com/office/drawing/2014/main" id="{E8FB84CF-5ECE-E94A-AD50-F6191C1B48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5730D335-2098-6D4F-8FD0-EF0A258C2522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217" name="Line 853">
                <a:extLst>
                  <a:ext uri="{FF2B5EF4-FFF2-40B4-BE49-F238E27FC236}">
                    <a16:creationId xmlns:a16="http://schemas.microsoft.com/office/drawing/2014/main" id="{0C381E7E-4F09-8E4B-9988-F9DCAEF2E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18" name="Rectangle 876">
                <a:extLst>
                  <a:ext uri="{FF2B5EF4-FFF2-40B4-BE49-F238E27FC236}">
                    <a16:creationId xmlns:a16="http://schemas.microsoft.com/office/drawing/2014/main" id="{0E68B248-7D9F-CB4C-A93A-679B30E83D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19" name="Rectangle 873">
                <a:extLst>
                  <a:ext uri="{FF2B5EF4-FFF2-40B4-BE49-F238E27FC236}">
                    <a16:creationId xmlns:a16="http://schemas.microsoft.com/office/drawing/2014/main" id="{2DDCD34B-2796-5A4B-BC73-A653C8498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20" name="Freeform 875">
                <a:extLst>
                  <a:ext uri="{FF2B5EF4-FFF2-40B4-BE49-F238E27FC236}">
                    <a16:creationId xmlns:a16="http://schemas.microsoft.com/office/drawing/2014/main" id="{B1B5B629-1EDB-2F48-9D7D-39369BADD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52" name="Rectangle 251">
            <a:extLst>
              <a:ext uri="{FF2B5EF4-FFF2-40B4-BE49-F238E27FC236}">
                <a16:creationId xmlns:a16="http://schemas.microsoft.com/office/drawing/2014/main" id="{2A1384B0-A3DD-0944-A15C-E2195CE0EC49}"/>
              </a:ext>
            </a:extLst>
          </p:cNvPr>
          <p:cNvSpPr/>
          <p:nvPr/>
        </p:nvSpPr>
        <p:spPr>
          <a:xfrm>
            <a:off x="9642088" y="1535149"/>
            <a:ext cx="2422704" cy="1315745"/>
          </a:xfrm>
          <a:prstGeom prst="rect">
            <a:avLst/>
          </a:prstGeom>
          <a:solidFill>
            <a:srgbClr val="B0FFD8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b="1" dirty="0">
                <a:latin typeface="Times New Roman" panose="02020603050405020304" pitchFamily="18" charset="0"/>
              </a:rPr>
              <a:t>Poll 2</a:t>
            </a:r>
            <a:r>
              <a:rPr lang="en-US" dirty="0">
                <a:latin typeface="Times New Roman" panose="02020603050405020304" pitchFamily="18" charset="0"/>
              </a:rPr>
              <a:t>: What is </a:t>
            </a:r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)?</a:t>
            </a:r>
          </a:p>
          <a:p>
            <a:pPr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A.  </a:t>
            </a:r>
            <a:r>
              <a:rPr lang="en-US" dirty="0">
                <a:latin typeface="Calibri" panose="020F0502020204030204" pitchFamily="34" charset="0"/>
              </a:rPr>
              <a:t>1	</a:t>
            </a:r>
            <a:r>
              <a:rPr lang="en-US" dirty="0">
                <a:latin typeface="Times New Roman" panose="02020603050405020304" pitchFamily="18" charset="0"/>
              </a:rPr>
              <a:t>D.</a:t>
            </a:r>
            <a:r>
              <a:rPr lang="en-US" dirty="0">
                <a:latin typeface="Calibri" panose="020F0502020204030204" pitchFamily="34" charset="0"/>
              </a:rPr>
              <a:t>   4</a:t>
            </a:r>
          </a:p>
          <a:p>
            <a:pPr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B.  </a:t>
            </a:r>
            <a:r>
              <a:rPr lang="en-US" dirty="0">
                <a:latin typeface="Calibri" panose="020F0502020204030204" pitchFamily="34" charset="0"/>
              </a:rPr>
              <a:t>2	</a:t>
            </a:r>
            <a:r>
              <a:rPr lang="en-US" dirty="0">
                <a:latin typeface="Times New Roman" panose="02020603050405020304" pitchFamily="18" charset="0"/>
              </a:rPr>
              <a:t>E.</a:t>
            </a:r>
            <a:r>
              <a:rPr lang="en-US" dirty="0">
                <a:latin typeface="Calibri" panose="020F0502020204030204" pitchFamily="34" charset="0"/>
              </a:rPr>
              <a:t>   other</a:t>
            </a:r>
          </a:p>
          <a:p>
            <a:pPr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C.  </a:t>
            </a:r>
            <a:r>
              <a:rPr lang="en-US" dirty="0">
                <a:latin typeface="Calibri" panose="020F0502020204030204" pitchFamily="34" charset="0"/>
              </a:rPr>
              <a:t>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515256-244B-DD44-B8D3-F8DD44CF75D0}"/>
              </a:ext>
            </a:extLst>
          </p:cNvPr>
          <p:cNvCxnSpPr/>
          <p:nvPr/>
        </p:nvCxnSpPr>
        <p:spPr>
          <a:xfrm flipH="1">
            <a:off x="2452744" y="2517289"/>
            <a:ext cx="1097280" cy="43030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C29DCFBB-688E-AC40-9807-32BBC1041679}"/>
              </a:ext>
            </a:extLst>
          </p:cNvPr>
          <p:cNvCxnSpPr>
            <a:cxnSpLocks/>
          </p:cNvCxnSpPr>
          <p:nvPr/>
        </p:nvCxnSpPr>
        <p:spPr>
          <a:xfrm>
            <a:off x="5334000" y="2563091"/>
            <a:ext cx="803564" cy="40178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997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Fast-Forward 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97727"/>
            <a:ext cx="8839200" cy="5104673"/>
          </a:xfrm>
        </p:spPr>
        <p:txBody>
          <a:bodyPr/>
          <a:lstStyle/>
          <a:p>
            <a:r>
              <a:rPr lang="en-US" dirty="0"/>
              <a:t>Every state is also a relaxed state</a:t>
            </a:r>
          </a:p>
          <a:p>
            <a:r>
              <a:rPr lang="en-US" dirty="0"/>
              <a:t>Every solution is also a relaxed solution</a:t>
            </a:r>
          </a:p>
          <a:p>
            <a:endParaRPr lang="en-US" dirty="0"/>
          </a:p>
          <a:p>
            <a:r>
              <a:rPr lang="en-US" i="1" dirty="0"/>
              <a:t>h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minimum cost of all relaxed solutions</a:t>
            </a:r>
          </a:p>
          <a:p>
            <a:pPr lvl="1"/>
            <a:r>
              <a:rPr lang="en-US" dirty="0"/>
              <a:t>Thus </a:t>
            </a:r>
            <a:r>
              <a:rPr lang="en-US" i="1" dirty="0"/>
              <a:t>h</a:t>
            </a:r>
            <a:r>
              <a:rPr lang="en-US" baseline="30000" dirty="0"/>
              <a:t>+</a:t>
            </a:r>
            <a:r>
              <a:rPr lang="en-US" dirty="0"/>
              <a:t> is admissible</a:t>
            </a:r>
          </a:p>
          <a:p>
            <a:pPr lvl="1"/>
            <a:r>
              <a:rPr lang="en-US" dirty="0"/>
              <a:t>Problem: computing it is NP-hard</a:t>
            </a:r>
          </a:p>
          <a:p>
            <a:pPr lvl="1"/>
            <a:endParaRPr lang="en-US" dirty="0"/>
          </a:p>
          <a:p>
            <a:r>
              <a:rPr lang="en-US" dirty="0"/>
              <a:t>Fast-Forward Heuristic, </a:t>
            </a:r>
            <a:r>
              <a:rPr lang="en-US" i="1" dirty="0" err="1"/>
              <a:t>h</a:t>
            </a:r>
            <a:r>
              <a:rPr lang="en-US" baseline="30000" dirty="0" err="1"/>
              <a:t>FF</a:t>
            </a:r>
            <a:endParaRPr lang="en-US" dirty="0"/>
          </a:p>
          <a:p>
            <a:pPr lvl="1"/>
            <a:r>
              <a:rPr lang="en-US" dirty="0"/>
              <a:t>An approximation of </a:t>
            </a:r>
            <a:r>
              <a:rPr lang="en-US" i="1" dirty="0"/>
              <a:t>h</a:t>
            </a:r>
            <a:r>
              <a:rPr lang="en-US" baseline="30000" dirty="0"/>
              <a:t>+</a:t>
            </a:r>
            <a:r>
              <a:rPr lang="en-US" dirty="0"/>
              <a:t> that’s easier to compute</a:t>
            </a:r>
          </a:p>
          <a:p>
            <a:pPr lvl="2"/>
            <a:r>
              <a:rPr lang="en-US" dirty="0"/>
              <a:t>Upper bound on </a:t>
            </a:r>
            <a:r>
              <a:rPr lang="en-US" i="1" dirty="0"/>
              <a:t>h</a:t>
            </a:r>
            <a:r>
              <a:rPr lang="en-US" baseline="30000" dirty="0"/>
              <a:t>+</a:t>
            </a:r>
            <a:endParaRPr lang="en-US" dirty="0"/>
          </a:p>
          <a:p>
            <a:pPr lvl="1"/>
            <a:r>
              <a:rPr lang="en-US" dirty="0"/>
              <a:t>Name comes from a planner called </a:t>
            </a:r>
            <a:r>
              <a:rPr lang="en-US" i="1" dirty="0"/>
              <a:t>Fast Forward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9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5537"/>
            <a:ext cx="11785600" cy="812800"/>
          </a:xfrm>
        </p:spPr>
        <p:txBody>
          <a:bodyPr/>
          <a:lstStyle/>
          <a:p>
            <a:r>
              <a:rPr lang="en-US" dirty="0"/>
              <a:t>Relaxed Solution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090773-D8F4-C841-9FCB-D3AD4910DF7D}"/>
              </a:ext>
            </a:extLst>
          </p:cNvPr>
          <p:cNvGrpSpPr/>
          <p:nvPr/>
        </p:nvGrpSpPr>
        <p:grpSpPr>
          <a:xfrm>
            <a:off x="7762504" y="4523060"/>
            <a:ext cx="4145305" cy="2027225"/>
            <a:chOff x="4734528" y="4523059"/>
            <a:chExt cx="4145305" cy="2027225"/>
          </a:xfrm>
        </p:grpSpPr>
        <p:sp>
          <p:nvSpPr>
            <p:cNvPr id="8" name="Rectangle 891">
              <a:extLst>
                <a:ext uri="{FF2B5EF4-FFF2-40B4-BE49-F238E27FC236}">
                  <a16:creationId xmlns:a16="http://schemas.microsoft.com/office/drawing/2014/main" id="{21B3618F-24F0-7148-A702-EE27D1BEC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139" y="5934915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9" name="Rectangle 891">
              <a:extLst>
                <a:ext uri="{FF2B5EF4-FFF2-40B4-BE49-F238E27FC236}">
                  <a16:creationId xmlns:a16="http://schemas.microsoft.com/office/drawing/2014/main" id="{B5B76116-C7B3-2340-8C05-586EF5E4A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4651" y="5992387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3E475B-4130-B341-992F-A7E6D2B80C72}"/>
                </a:ext>
              </a:extLst>
            </p:cNvPr>
            <p:cNvGrpSpPr/>
            <p:nvPr/>
          </p:nvGrpSpPr>
          <p:grpSpPr>
            <a:xfrm>
              <a:off x="5483239" y="5330897"/>
              <a:ext cx="1654724" cy="802328"/>
              <a:chOff x="1026717" y="2292224"/>
              <a:chExt cx="2553587" cy="1238160"/>
            </a:xfrm>
          </p:grpSpPr>
          <p:sp>
            <p:nvSpPr>
              <p:cNvPr id="56" name="Line 853">
                <a:extLst>
                  <a:ext uri="{FF2B5EF4-FFF2-40B4-BE49-F238E27FC236}">
                    <a16:creationId xmlns:a16="http://schemas.microsoft.com/office/drawing/2014/main" id="{C9AABF97-E1E6-5548-8203-0E2DAD96BD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B9A96EC-E4F9-F74C-B68A-77D1310F3C52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Freeform 860">
                <a:extLst>
                  <a:ext uri="{FF2B5EF4-FFF2-40B4-BE49-F238E27FC236}">
                    <a16:creationId xmlns:a16="http://schemas.microsoft.com/office/drawing/2014/main" id="{5C66FD26-3338-564B-A82E-A99247345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9" name="Freeform 860">
                <a:extLst>
                  <a:ext uri="{FF2B5EF4-FFF2-40B4-BE49-F238E27FC236}">
                    <a16:creationId xmlns:a16="http://schemas.microsoft.com/office/drawing/2014/main" id="{C49F36ED-4BA4-BE46-B184-2AD3CD115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1" name="Line 853">
              <a:extLst>
                <a:ext uri="{FF2B5EF4-FFF2-40B4-BE49-F238E27FC236}">
                  <a16:creationId xmlns:a16="http://schemas.microsoft.com/office/drawing/2014/main" id="{F2102784-1DF2-5740-A7F8-853A3D637A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8521" y="6137574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61DBF5-3582-C444-837D-FED8FCFF942C}"/>
                </a:ext>
              </a:extLst>
            </p:cNvPr>
            <p:cNvGrpSpPr/>
            <p:nvPr/>
          </p:nvGrpSpPr>
          <p:grpSpPr>
            <a:xfrm>
              <a:off x="7810858" y="5365531"/>
              <a:ext cx="1068975" cy="282744"/>
              <a:chOff x="4618723" y="2324921"/>
              <a:chExt cx="1649655" cy="436333"/>
            </a:xfrm>
          </p:grpSpPr>
          <p:sp>
            <p:nvSpPr>
              <p:cNvPr id="53" name="Freeform 860">
                <a:extLst>
                  <a:ext uri="{FF2B5EF4-FFF2-40B4-BE49-F238E27FC236}">
                    <a16:creationId xmlns:a16="http://schemas.microsoft.com/office/drawing/2014/main" id="{F7A188E9-A442-614E-B1C6-CD62A277F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27A4376-3EB4-3C4F-AB99-59D2D0C7E825}"/>
                  </a:ext>
                </a:extLst>
              </p:cNvPr>
              <p:cNvCxnSpPr/>
              <p:nvPr/>
            </p:nvCxnSpPr>
            <p:spPr>
              <a:xfrm>
                <a:off x="5143667" y="2324921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860">
                <a:extLst>
                  <a:ext uri="{FF2B5EF4-FFF2-40B4-BE49-F238E27FC236}">
                    <a16:creationId xmlns:a16="http://schemas.microsoft.com/office/drawing/2014/main" id="{218AC943-0978-5347-B9AA-464F61A3F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E6D97B-597A-0A41-8383-C9A22B54DB51}"/>
                </a:ext>
              </a:extLst>
            </p:cNvPr>
            <p:cNvCxnSpPr/>
            <p:nvPr/>
          </p:nvCxnSpPr>
          <p:spPr>
            <a:xfrm>
              <a:off x="6872036" y="6075807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C81C0827-33F4-5547-BDE6-B0611F643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552" y="6114896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5" name="Freeform 860">
              <a:extLst>
                <a:ext uri="{FF2B5EF4-FFF2-40B4-BE49-F238E27FC236}">
                  <a16:creationId xmlns:a16="http://schemas.microsoft.com/office/drawing/2014/main" id="{9751EB8D-96B8-EF43-81DB-72C0EE32F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980" y="6075936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6" name="Line 853">
              <a:extLst>
                <a:ext uri="{FF2B5EF4-FFF2-40B4-BE49-F238E27FC236}">
                  <a16:creationId xmlns:a16="http://schemas.microsoft.com/office/drawing/2014/main" id="{3E9F236B-0D93-FE4E-A84C-ABB265E60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5545" y="6546358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7" name="Line 853">
              <a:extLst>
                <a:ext uri="{FF2B5EF4-FFF2-40B4-BE49-F238E27FC236}">
                  <a16:creationId xmlns:a16="http://schemas.microsoft.com/office/drawing/2014/main" id="{4568BEDF-93EB-DC4B-9CDD-AFC6D69FE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7565" y="654243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8" name="Line 853">
              <a:extLst>
                <a:ext uri="{FF2B5EF4-FFF2-40B4-BE49-F238E27FC236}">
                  <a16:creationId xmlns:a16="http://schemas.microsoft.com/office/drawing/2014/main" id="{52359F25-1FAD-814E-83DB-1FDB67C56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2495" y="5716765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1BE67C-EB22-9140-888A-C8D53354822D}"/>
                </a:ext>
              </a:extLst>
            </p:cNvPr>
            <p:cNvGrpSpPr/>
            <p:nvPr/>
          </p:nvGrpSpPr>
          <p:grpSpPr>
            <a:xfrm>
              <a:off x="4734528" y="5865299"/>
              <a:ext cx="484418" cy="349404"/>
              <a:chOff x="1012668" y="927184"/>
              <a:chExt cx="747559" cy="539203"/>
            </a:xfrm>
          </p:grpSpPr>
          <p:sp>
            <p:nvSpPr>
              <p:cNvPr id="49" name="Line 853">
                <a:extLst>
                  <a:ext uri="{FF2B5EF4-FFF2-40B4-BE49-F238E27FC236}">
                    <a16:creationId xmlns:a16="http://schemas.microsoft.com/office/drawing/2014/main" id="{357AA0A4-970A-8345-9EDB-38C071B762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50" name="Rectangle 876">
                <a:extLst>
                  <a:ext uri="{FF2B5EF4-FFF2-40B4-BE49-F238E27FC236}">
                    <a16:creationId xmlns:a16="http://schemas.microsoft.com/office/drawing/2014/main" id="{DF7D81B1-0E9C-A748-B668-27E4C57CA4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51" name="Rectangle 873">
                <a:extLst>
                  <a:ext uri="{FF2B5EF4-FFF2-40B4-BE49-F238E27FC236}">
                    <a16:creationId xmlns:a16="http://schemas.microsoft.com/office/drawing/2014/main" id="{35DD7C36-D9EA-1D4F-BEAD-A14452BC5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52" name="Freeform 875">
                <a:extLst>
                  <a:ext uri="{FF2B5EF4-FFF2-40B4-BE49-F238E27FC236}">
                    <a16:creationId xmlns:a16="http://schemas.microsoft.com/office/drawing/2014/main" id="{B95B30A3-AAF0-3147-BCF9-2B4EC9BA8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575CB0-9E60-274C-AFAC-B85407B34C56}"/>
                </a:ext>
              </a:extLst>
            </p:cNvPr>
            <p:cNvGrpSpPr/>
            <p:nvPr/>
          </p:nvGrpSpPr>
          <p:grpSpPr>
            <a:xfrm>
              <a:off x="4966767" y="4523059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5" name="Oval 859">
                <a:extLst>
                  <a:ext uri="{FF2B5EF4-FFF2-40B4-BE49-F238E27FC236}">
                    <a16:creationId xmlns:a16="http://schemas.microsoft.com/office/drawing/2014/main" id="{4E9D315E-94BF-7848-8D7B-C4EC82B9F99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" name="Oval 861">
                <a:extLst>
                  <a:ext uri="{FF2B5EF4-FFF2-40B4-BE49-F238E27FC236}">
                    <a16:creationId xmlns:a16="http://schemas.microsoft.com/office/drawing/2014/main" id="{7D4636C7-D3F3-D54A-90FD-8642898A533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" name="Oval 862">
                <a:extLst>
                  <a:ext uri="{FF2B5EF4-FFF2-40B4-BE49-F238E27FC236}">
                    <a16:creationId xmlns:a16="http://schemas.microsoft.com/office/drawing/2014/main" id="{91459DE6-F1EB-8E43-8BFB-2D369A961F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8" name="Oval 863">
                <a:extLst>
                  <a:ext uri="{FF2B5EF4-FFF2-40B4-BE49-F238E27FC236}">
                    <a16:creationId xmlns:a16="http://schemas.microsoft.com/office/drawing/2014/main" id="{E3302CB4-4BFD-294A-9C60-C7645BABE56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9" name="Oval 863">
                <a:extLst>
                  <a:ext uri="{FF2B5EF4-FFF2-40B4-BE49-F238E27FC236}">
                    <a16:creationId xmlns:a16="http://schemas.microsoft.com/office/drawing/2014/main" id="{8B0187F6-A917-CC49-ACB2-6710FD275D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747CC5B-1CC0-7245-9D8F-855AD68D4A27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45" name="Freeform 860">
                  <a:extLst>
                    <a:ext uri="{FF2B5EF4-FFF2-40B4-BE49-F238E27FC236}">
                      <a16:creationId xmlns:a16="http://schemas.microsoft.com/office/drawing/2014/main" id="{9F5E2339-D932-6744-98EB-D33F4A01A8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" name="Rectangle 864">
                  <a:extLst>
                    <a:ext uri="{FF2B5EF4-FFF2-40B4-BE49-F238E27FC236}">
                      <a16:creationId xmlns:a16="http://schemas.microsoft.com/office/drawing/2014/main" id="{A4AA64CD-EE31-A249-94BD-13FABF517A5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47" name="Freeform 865">
                  <a:extLst>
                    <a:ext uri="{FF2B5EF4-FFF2-40B4-BE49-F238E27FC236}">
                      <a16:creationId xmlns:a16="http://schemas.microsoft.com/office/drawing/2014/main" id="{6BBBF9E9-FA36-1641-95F1-1C495B3C27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8" name="Freeform 866">
                  <a:extLst>
                    <a:ext uri="{FF2B5EF4-FFF2-40B4-BE49-F238E27FC236}">
                      <a16:creationId xmlns:a16="http://schemas.microsoft.com/office/drawing/2014/main" id="{FA48C080-9BA8-D449-89E8-AF9D7C90EC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23C27E9-22AE-BE4F-8613-A35D2AA21969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2" name="Oval 878">
                  <a:extLst>
                    <a:ext uri="{FF2B5EF4-FFF2-40B4-BE49-F238E27FC236}">
                      <a16:creationId xmlns:a16="http://schemas.microsoft.com/office/drawing/2014/main" id="{E0C0A230-2B1A-DF47-AB5E-7823964E8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" name="Rectangle 880">
                  <a:extLst>
                    <a:ext uri="{FF2B5EF4-FFF2-40B4-BE49-F238E27FC236}">
                      <a16:creationId xmlns:a16="http://schemas.microsoft.com/office/drawing/2014/main" id="{FAC1DFE3-0559-F240-A8BA-F76DA82E4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4" name="Oval 878">
                  <a:extLst>
                    <a:ext uri="{FF2B5EF4-FFF2-40B4-BE49-F238E27FC236}">
                      <a16:creationId xmlns:a16="http://schemas.microsoft.com/office/drawing/2014/main" id="{2D5C70F1-E435-2B42-8024-3B207E5C8F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" name="Line 881">
                  <a:extLst>
                    <a:ext uri="{FF2B5EF4-FFF2-40B4-BE49-F238E27FC236}">
                      <a16:creationId xmlns:a16="http://schemas.microsoft.com/office/drawing/2014/main" id="{67816289-3CB8-F144-9230-99E5EDFD8A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" name="Line 882">
                  <a:extLst>
                    <a:ext uri="{FF2B5EF4-FFF2-40B4-BE49-F238E27FC236}">
                      <a16:creationId xmlns:a16="http://schemas.microsoft.com/office/drawing/2014/main" id="{D0C72FFF-602F-C64B-AA13-1DD24B8B62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" name="Rectangle 880">
                  <a:extLst>
                    <a:ext uri="{FF2B5EF4-FFF2-40B4-BE49-F238E27FC236}">
                      <a16:creationId xmlns:a16="http://schemas.microsoft.com/office/drawing/2014/main" id="{67A2E962-86C4-CF49-BFD8-E11AAEEFE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D424AF2C-B03A-2648-B7EB-C98F91BA2CA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Line 882">
                  <a:extLst>
                    <a:ext uri="{FF2B5EF4-FFF2-40B4-BE49-F238E27FC236}">
                      <a16:creationId xmlns:a16="http://schemas.microsoft.com/office/drawing/2014/main" id="{410AF7DA-9652-6046-93CD-AF77A2C44F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Line 882">
                  <a:extLst>
                    <a:ext uri="{FF2B5EF4-FFF2-40B4-BE49-F238E27FC236}">
                      <a16:creationId xmlns:a16="http://schemas.microsoft.com/office/drawing/2014/main" id="{30D324BA-D571-8D4E-9B75-F8AEA1ABA1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1" name="Line 884">
                  <a:extLst>
                    <a:ext uri="{FF2B5EF4-FFF2-40B4-BE49-F238E27FC236}">
                      <a16:creationId xmlns:a16="http://schemas.microsoft.com/office/drawing/2014/main" id="{46B4B07C-1B7E-574A-A44B-9FA61B87FB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Oval 885">
                  <a:extLst>
                    <a:ext uri="{FF2B5EF4-FFF2-40B4-BE49-F238E27FC236}">
                      <a16:creationId xmlns:a16="http://schemas.microsoft.com/office/drawing/2014/main" id="{9D9B9BB3-F6F6-6F47-8BB6-D1B3DF4F13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Line 881">
                  <a:extLst>
                    <a:ext uri="{FF2B5EF4-FFF2-40B4-BE49-F238E27FC236}">
                      <a16:creationId xmlns:a16="http://schemas.microsoft.com/office/drawing/2014/main" id="{7F8CC99B-9F44-CD44-921F-FA294727AC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4" name="Line 882">
                  <a:extLst>
                    <a:ext uri="{FF2B5EF4-FFF2-40B4-BE49-F238E27FC236}">
                      <a16:creationId xmlns:a16="http://schemas.microsoft.com/office/drawing/2014/main" id="{4188B224-340D-4E4B-8212-D4DCE7A23C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EB04485-E57B-B64F-867A-11E0B0B0CE92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5400270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7470329-FF61-DA40-8C08-5317FBD8F6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5381923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631921B-0BA5-3840-BE37-3662E53A8925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32" y="6114896"/>
              <a:ext cx="265021" cy="239530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AEACB84-D238-B241-B2EF-07BF8E090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0846" y="5273747"/>
              <a:ext cx="502837" cy="550411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903F5BB-764E-874F-B1D0-B9148ACC159D}"/>
              </a:ext>
            </a:extLst>
          </p:cNvPr>
          <p:cNvGrpSpPr/>
          <p:nvPr/>
        </p:nvGrpSpPr>
        <p:grpSpPr>
          <a:xfrm>
            <a:off x="7994742" y="2337682"/>
            <a:ext cx="3907520" cy="2008751"/>
            <a:chOff x="4966767" y="2165564"/>
            <a:chExt cx="3907520" cy="2008751"/>
          </a:xfrm>
        </p:grpSpPr>
        <p:sp>
          <p:nvSpPr>
            <p:cNvPr id="61" name="Rectangle 891">
              <a:extLst>
                <a:ext uri="{FF2B5EF4-FFF2-40B4-BE49-F238E27FC236}">
                  <a16:creationId xmlns:a16="http://schemas.microsoft.com/office/drawing/2014/main" id="{AC111D56-6C4E-4F4F-86EE-220A434CA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590" y="3558946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2" name="Rectangle 891">
              <a:extLst>
                <a:ext uri="{FF2B5EF4-FFF2-40B4-BE49-F238E27FC236}">
                  <a16:creationId xmlns:a16="http://schemas.microsoft.com/office/drawing/2014/main" id="{00B3B35F-2417-6646-99F4-F0BA32834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9102" y="3616418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4F1D65A-417C-1348-ADB3-F9EDC0A0EE4E}"/>
                </a:ext>
              </a:extLst>
            </p:cNvPr>
            <p:cNvGrpSpPr/>
            <p:nvPr/>
          </p:nvGrpSpPr>
          <p:grpSpPr>
            <a:xfrm>
              <a:off x="5477690" y="2954928"/>
              <a:ext cx="1654724" cy="794307"/>
              <a:chOff x="1026717" y="2292225"/>
              <a:chExt cx="2553587" cy="1225781"/>
            </a:xfrm>
          </p:grpSpPr>
          <p:sp>
            <p:nvSpPr>
              <p:cNvPr id="107" name="Line 853">
                <a:extLst>
                  <a:ext uri="{FF2B5EF4-FFF2-40B4-BE49-F238E27FC236}">
                    <a16:creationId xmlns:a16="http://schemas.microsoft.com/office/drawing/2014/main" id="{CE92DCE0-8BC8-FB49-8B8D-C737B573B5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3E8E15D-B643-CE41-A9BC-F6118CBA5497}"/>
                  </a:ext>
                </a:extLst>
              </p:cNvPr>
              <p:cNvCxnSpPr/>
              <p:nvPr/>
            </p:nvCxnSpPr>
            <p:spPr>
              <a:xfrm>
                <a:off x="2180139" y="22922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Freeform 860">
                <a:extLst>
                  <a:ext uri="{FF2B5EF4-FFF2-40B4-BE49-F238E27FC236}">
                    <a16:creationId xmlns:a16="http://schemas.microsoft.com/office/drawing/2014/main" id="{3B77E2DD-3BDF-5240-93C8-01F019E8B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10" name="Freeform 860">
                <a:extLst>
                  <a:ext uri="{FF2B5EF4-FFF2-40B4-BE49-F238E27FC236}">
                    <a16:creationId xmlns:a16="http://schemas.microsoft.com/office/drawing/2014/main" id="{A8F811B2-2124-064A-9BC4-6EBEC05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64" name="Line 853">
              <a:extLst>
                <a:ext uri="{FF2B5EF4-FFF2-40B4-BE49-F238E27FC236}">
                  <a16:creationId xmlns:a16="http://schemas.microsoft.com/office/drawing/2014/main" id="{D69BD3A3-4DF5-2D44-BAA2-516EB91643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2972" y="3761605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C0CCF8-2A6C-6849-BB13-C2739F21B543}"/>
                </a:ext>
              </a:extLst>
            </p:cNvPr>
            <p:cNvGrpSpPr/>
            <p:nvPr/>
          </p:nvGrpSpPr>
          <p:grpSpPr>
            <a:xfrm>
              <a:off x="7805310" y="2989564"/>
              <a:ext cx="1068977" cy="282748"/>
              <a:chOff x="4618721" y="2324916"/>
              <a:chExt cx="1649657" cy="436338"/>
            </a:xfrm>
          </p:grpSpPr>
          <p:sp>
            <p:nvSpPr>
              <p:cNvPr id="104" name="Freeform 860">
                <a:extLst>
                  <a:ext uri="{FF2B5EF4-FFF2-40B4-BE49-F238E27FC236}">
                    <a16:creationId xmlns:a16="http://schemas.microsoft.com/office/drawing/2014/main" id="{8A3BD079-AC06-0445-8EAF-FF0FDCA05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85E3C69-24E7-FF47-A7C1-83D097595A50}"/>
                  </a:ext>
                </a:extLst>
              </p:cNvPr>
              <p:cNvCxnSpPr/>
              <p:nvPr/>
            </p:nvCxnSpPr>
            <p:spPr>
              <a:xfrm>
                <a:off x="5143666" y="2324916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Freeform 860">
                <a:extLst>
                  <a:ext uri="{FF2B5EF4-FFF2-40B4-BE49-F238E27FC236}">
                    <a16:creationId xmlns:a16="http://schemas.microsoft.com/office/drawing/2014/main" id="{A253CD33-671D-A74E-828B-5CA978D7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1" y="2337342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DDBB105-EF47-CF41-AB2E-BA8C51D73F3C}"/>
                </a:ext>
              </a:extLst>
            </p:cNvPr>
            <p:cNvCxnSpPr/>
            <p:nvPr/>
          </p:nvCxnSpPr>
          <p:spPr>
            <a:xfrm>
              <a:off x="6866487" y="3699838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Freeform 860">
              <a:extLst>
                <a:ext uri="{FF2B5EF4-FFF2-40B4-BE49-F238E27FC236}">
                  <a16:creationId xmlns:a16="http://schemas.microsoft.com/office/drawing/2014/main" id="{080BA0F0-C3FE-2E41-9661-E45648A83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6003" y="3738927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8" name="Freeform 860">
              <a:extLst>
                <a:ext uri="{FF2B5EF4-FFF2-40B4-BE49-F238E27FC236}">
                  <a16:creationId xmlns:a16="http://schemas.microsoft.com/office/drawing/2014/main" id="{1C1067CD-42A2-9A49-9653-A1185096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431" y="3699967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9" name="Line 853">
              <a:extLst>
                <a:ext uri="{FF2B5EF4-FFF2-40B4-BE49-F238E27FC236}">
                  <a16:creationId xmlns:a16="http://schemas.microsoft.com/office/drawing/2014/main" id="{1A061B57-83B2-8B45-A8A5-13B4D41D8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96" y="417038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70" name="Line 853">
              <a:extLst>
                <a:ext uri="{FF2B5EF4-FFF2-40B4-BE49-F238E27FC236}">
                  <a16:creationId xmlns:a16="http://schemas.microsoft.com/office/drawing/2014/main" id="{8CB7333A-B157-9342-A585-E604B221C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2016" y="4166463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71" name="Line 853">
              <a:extLst>
                <a:ext uri="{FF2B5EF4-FFF2-40B4-BE49-F238E27FC236}">
                  <a16:creationId xmlns:a16="http://schemas.microsoft.com/office/drawing/2014/main" id="{F641F8E1-7DA3-BF44-B78E-267A439CEA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6946" y="3340796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6ED281F-B316-A545-8262-5258AF60E32A}"/>
                </a:ext>
              </a:extLst>
            </p:cNvPr>
            <p:cNvGrpSpPr/>
            <p:nvPr/>
          </p:nvGrpSpPr>
          <p:grpSpPr>
            <a:xfrm>
              <a:off x="5139466" y="3750347"/>
              <a:ext cx="484418" cy="349404"/>
              <a:chOff x="1012668" y="927184"/>
              <a:chExt cx="747559" cy="539203"/>
            </a:xfrm>
          </p:grpSpPr>
          <p:sp>
            <p:nvSpPr>
              <p:cNvPr id="100" name="Line 853">
                <a:extLst>
                  <a:ext uri="{FF2B5EF4-FFF2-40B4-BE49-F238E27FC236}">
                    <a16:creationId xmlns:a16="http://schemas.microsoft.com/office/drawing/2014/main" id="{D3F7113D-52CF-0D4E-B633-0419A10EB4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01" name="Rectangle 876">
                <a:extLst>
                  <a:ext uri="{FF2B5EF4-FFF2-40B4-BE49-F238E27FC236}">
                    <a16:creationId xmlns:a16="http://schemas.microsoft.com/office/drawing/2014/main" id="{D96E11ED-3F99-714F-B168-106D0317793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02" name="Rectangle 873">
                <a:extLst>
                  <a:ext uri="{FF2B5EF4-FFF2-40B4-BE49-F238E27FC236}">
                    <a16:creationId xmlns:a16="http://schemas.microsoft.com/office/drawing/2014/main" id="{855AEA87-F3A6-7F42-A532-69C6E833C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03" name="Freeform 875">
                <a:extLst>
                  <a:ext uri="{FF2B5EF4-FFF2-40B4-BE49-F238E27FC236}">
                    <a16:creationId xmlns:a16="http://schemas.microsoft.com/office/drawing/2014/main" id="{63D8387E-7A70-6149-B996-21C68B790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B0FFC59-8A08-DD41-8A07-C23D21A67355}"/>
                </a:ext>
              </a:extLst>
            </p:cNvPr>
            <p:cNvGrpSpPr/>
            <p:nvPr/>
          </p:nvGrpSpPr>
          <p:grpSpPr>
            <a:xfrm>
              <a:off x="4966767" y="2165564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6" name="Oval 859">
                <a:extLst>
                  <a:ext uri="{FF2B5EF4-FFF2-40B4-BE49-F238E27FC236}">
                    <a16:creationId xmlns:a16="http://schemas.microsoft.com/office/drawing/2014/main" id="{D116AEBB-EDE1-B34D-B7C6-E6E39D8425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7" name="Oval 861">
                <a:extLst>
                  <a:ext uri="{FF2B5EF4-FFF2-40B4-BE49-F238E27FC236}">
                    <a16:creationId xmlns:a16="http://schemas.microsoft.com/office/drawing/2014/main" id="{4A2D336E-D7B1-524F-9DF2-321982440C9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8" name="Oval 862">
                <a:extLst>
                  <a:ext uri="{FF2B5EF4-FFF2-40B4-BE49-F238E27FC236}">
                    <a16:creationId xmlns:a16="http://schemas.microsoft.com/office/drawing/2014/main" id="{159A33E1-221E-4347-BFA5-9EAC1CA0B9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9" name="Oval 863">
                <a:extLst>
                  <a:ext uri="{FF2B5EF4-FFF2-40B4-BE49-F238E27FC236}">
                    <a16:creationId xmlns:a16="http://schemas.microsoft.com/office/drawing/2014/main" id="{302D6EDA-E2D7-B747-B7C7-8255C485FF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80" name="Oval 863">
                <a:extLst>
                  <a:ext uri="{FF2B5EF4-FFF2-40B4-BE49-F238E27FC236}">
                    <a16:creationId xmlns:a16="http://schemas.microsoft.com/office/drawing/2014/main" id="{C130BB0C-5C35-1A41-A990-092B0C743A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BAD2F7DB-8B0F-914A-A338-6FC332F0E664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6" name="Freeform 860">
                  <a:extLst>
                    <a:ext uri="{FF2B5EF4-FFF2-40B4-BE49-F238E27FC236}">
                      <a16:creationId xmlns:a16="http://schemas.microsoft.com/office/drawing/2014/main" id="{3032F98C-10CF-0A46-B90D-9C8AD773D0D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7" name="Rectangle 864">
                  <a:extLst>
                    <a:ext uri="{FF2B5EF4-FFF2-40B4-BE49-F238E27FC236}">
                      <a16:creationId xmlns:a16="http://schemas.microsoft.com/office/drawing/2014/main" id="{05FC6E24-862A-984B-975E-438E4395356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8" name="Freeform 865">
                  <a:extLst>
                    <a:ext uri="{FF2B5EF4-FFF2-40B4-BE49-F238E27FC236}">
                      <a16:creationId xmlns:a16="http://schemas.microsoft.com/office/drawing/2014/main" id="{AFDEF9D7-B01A-0F46-A197-6593AAE2105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9" name="Freeform 866">
                  <a:extLst>
                    <a:ext uri="{FF2B5EF4-FFF2-40B4-BE49-F238E27FC236}">
                      <a16:creationId xmlns:a16="http://schemas.microsoft.com/office/drawing/2014/main" id="{A0D4A2CC-532F-D444-BDC2-E628EB9CBE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2226B4D-135F-0945-9C79-BB26D4DF63BA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3" name="Oval 878">
                  <a:extLst>
                    <a:ext uri="{FF2B5EF4-FFF2-40B4-BE49-F238E27FC236}">
                      <a16:creationId xmlns:a16="http://schemas.microsoft.com/office/drawing/2014/main" id="{C036B031-E3AB-0B4A-87C8-D0519604F3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Rectangle 880">
                  <a:extLst>
                    <a:ext uri="{FF2B5EF4-FFF2-40B4-BE49-F238E27FC236}">
                      <a16:creationId xmlns:a16="http://schemas.microsoft.com/office/drawing/2014/main" id="{B6FA6EB6-2A8D-3A4D-8D56-ABCDFECCB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Oval 878">
                  <a:extLst>
                    <a:ext uri="{FF2B5EF4-FFF2-40B4-BE49-F238E27FC236}">
                      <a16:creationId xmlns:a16="http://schemas.microsoft.com/office/drawing/2014/main" id="{CCCAC91B-9924-FE41-8B8C-32BE34DB22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1">
                  <a:extLst>
                    <a:ext uri="{FF2B5EF4-FFF2-40B4-BE49-F238E27FC236}">
                      <a16:creationId xmlns:a16="http://schemas.microsoft.com/office/drawing/2014/main" id="{CED456D5-9D77-7F49-9E7E-0DBE5C9111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Line 882">
                  <a:extLst>
                    <a:ext uri="{FF2B5EF4-FFF2-40B4-BE49-F238E27FC236}">
                      <a16:creationId xmlns:a16="http://schemas.microsoft.com/office/drawing/2014/main" id="{EAB3CB2B-50AA-A643-B3A6-6F7F4253CE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Rectangle 880">
                  <a:extLst>
                    <a:ext uri="{FF2B5EF4-FFF2-40B4-BE49-F238E27FC236}">
                      <a16:creationId xmlns:a16="http://schemas.microsoft.com/office/drawing/2014/main" id="{9E732E56-2505-CB44-BBBE-B6C5AE87A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Oval 878">
                  <a:extLst>
                    <a:ext uri="{FF2B5EF4-FFF2-40B4-BE49-F238E27FC236}">
                      <a16:creationId xmlns:a16="http://schemas.microsoft.com/office/drawing/2014/main" id="{D45300CF-CF46-0C46-8C1C-54D0A044788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Line 882">
                  <a:extLst>
                    <a:ext uri="{FF2B5EF4-FFF2-40B4-BE49-F238E27FC236}">
                      <a16:creationId xmlns:a16="http://schemas.microsoft.com/office/drawing/2014/main" id="{20331195-C171-6C4C-AD28-DB2C5C777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Line 882">
                  <a:extLst>
                    <a:ext uri="{FF2B5EF4-FFF2-40B4-BE49-F238E27FC236}">
                      <a16:creationId xmlns:a16="http://schemas.microsoft.com/office/drawing/2014/main" id="{E726EBAD-24A1-2E48-8A87-753009CD38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Line 884">
                  <a:extLst>
                    <a:ext uri="{FF2B5EF4-FFF2-40B4-BE49-F238E27FC236}">
                      <a16:creationId xmlns:a16="http://schemas.microsoft.com/office/drawing/2014/main" id="{C832C446-7D4C-D947-8581-11BCA5F47C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Oval 885">
                  <a:extLst>
                    <a:ext uri="{FF2B5EF4-FFF2-40B4-BE49-F238E27FC236}">
                      <a16:creationId xmlns:a16="http://schemas.microsoft.com/office/drawing/2014/main" id="{53CB7CB9-8972-6249-ACCF-952570DB8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4" name="Line 881">
                  <a:extLst>
                    <a:ext uri="{FF2B5EF4-FFF2-40B4-BE49-F238E27FC236}">
                      <a16:creationId xmlns:a16="http://schemas.microsoft.com/office/drawing/2014/main" id="{5BBD0A5F-DC39-1C47-8C3B-6137C3D1BA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Line 882">
                  <a:extLst>
                    <a:ext uri="{FF2B5EF4-FFF2-40B4-BE49-F238E27FC236}">
                      <a16:creationId xmlns:a16="http://schemas.microsoft.com/office/drawing/2014/main" id="{CC529397-20CB-904E-A219-A8B93C5A73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385CE23-EDFD-EA45-928A-FF88C85D27CD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3042775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CDAF327-A61C-024D-9246-B7915F37EE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3024428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E241978-CD9D-0A4B-8AB5-40FB587E5701}"/>
              </a:ext>
            </a:extLst>
          </p:cNvPr>
          <p:cNvGrpSpPr/>
          <p:nvPr/>
        </p:nvGrpSpPr>
        <p:grpSpPr>
          <a:xfrm>
            <a:off x="8118034" y="199099"/>
            <a:ext cx="3792268" cy="1975637"/>
            <a:chOff x="821024" y="4395049"/>
            <a:chExt cx="4213631" cy="2195152"/>
          </a:xfrm>
        </p:grpSpPr>
        <p:sp>
          <p:nvSpPr>
            <p:cNvPr id="113" name="Rectangle 891">
              <a:extLst>
                <a:ext uri="{FF2B5EF4-FFF2-40B4-BE49-F238E27FC236}">
                  <a16:creationId xmlns:a16="http://schemas.microsoft.com/office/drawing/2014/main" id="{E6762EB1-38AE-BB4E-A33B-209E846B8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14" name="Rectangle 891">
              <a:extLst>
                <a:ext uri="{FF2B5EF4-FFF2-40B4-BE49-F238E27FC236}">
                  <a16:creationId xmlns:a16="http://schemas.microsoft.com/office/drawing/2014/main" id="{4080EB15-17FB-B842-A3C5-F4E841178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03B50934-7480-A743-8539-5FA2B9FED990}"/>
                </a:ext>
              </a:extLst>
            </p:cNvPr>
            <p:cNvGrpSpPr/>
            <p:nvPr/>
          </p:nvGrpSpPr>
          <p:grpSpPr>
            <a:xfrm>
              <a:off x="1260662" y="5235327"/>
              <a:ext cx="1838582" cy="882564"/>
              <a:chOff x="1026717" y="2292224"/>
              <a:chExt cx="2553587" cy="1225782"/>
            </a:xfrm>
          </p:grpSpPr>
          <p:sp>
            <p:nvSpPr>
              <p:cNvPr id="157" name="Line 853">
                <a:extLst>
                  <a:ext uri="{FF2B5EF4-FFF2-40B4-BE49-F238E27FC236}">
                    <a16:creationId xmlns:a16="http://schemas.microsoft.com/office/drawing/2014/main" id="{6E505EAA-84AC-E140-98DE-3FC5FF63B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1527649-D0AF-E041-BA8A-F5B326AD962C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Freeform 860">
                <a:extLst>
                  <a:ext uri="{FF2B5EF4-FFF2-40B4-BE49-F238E27FC236}">
                    <a16:creationId xmlns:a16="http://schemas.microsoft.com/office/drawing/2014/main" id="{DFD72C40-9710-CD46-B345-CDFE4BAB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60" name="Freeform 860">
                <a:extLst>
                  <a:ext uri="{FF2B5EF4-FFF2-40B4-BE49-F238E27FC236}">
                    <a16:creationId xmlns:a16="http://schemas.microsoft.com/office/drawing/2014/main" id="{6696CCEF-448C-8C40-965F-92BACA363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16" name="Line 853">
              <a:extLst>
                <a:ext uri="{FF2B5EF4-FFF2-40B4-BE49-F238E27FC236}">
                  <a16:creationId xmlns:a16="http://schemas.microsoft.com/office/drawing/2014/main" id="{C956BAEE-638D-CE4A-8C23-2F980CBAF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22722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589A5BF-2D6B-F442-956D-59949D01F4D7}"/>
                </a:ext>
              </a:extLst>
            </p:cNvPr>
            <p:cNvGrpSpPr/>
            <p:nvPr/>
          </p:nvGrpSpPr>
          <p:grpSpPr>
            <a:xfrm>
              <a:off x="3846905" y="5267662"/>
              <a:ext cx="1187750" cy="320306"/>
              <a:chOff x="4618723" y="2316384"/>
              <a:chExt cx="1649655" cy="444870"/>
            </a:xfrm>
          </p:grpSpPr>
          <p:sp>
            <p:nvSpPr>
              <p:cNvPr id="154" name="Freeform 860">
                <a:extLst>
                  <a:ext uri="{FF2B5EF4-FFF2-40B4-BE49-F238E27FC236}">
                    <a16:creationId xmlns:a16="http://schemas.microsoft.com/office/drawing/2014/main" id="{E39F8A4B-8466-D24E-8CFE-6D2431BE0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3988871-A81D-CD49-84ED-2515DA1F76C2}"/>
                  </a:ext>
                </a:extLst>
              </p:cNvPr>
              <p:cNvCxnSpPr/>
              <p:nvPr/>
            </p:nvCxnSpPr>
            <p:spPr>
              <a:xfrm>
                <a:off x="5143667" y="2316384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Freeform 860">
                <a:extLst>
                  <a:ext uri="{FF2B5EF4-FFF2-40B4-BE49-F238E27FC236}">
                    <a16:creationId xmlns:a16="http://schemas.microsoft.com/office/drawing/2014/main" id="{A946142D-61AA-B849-B766-681A6982D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1C5CA86-E8EE-B548-83B5-4E2E9F35DD7D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reeform 860">
              <a:extLst>
                <a:ext uri="{FF2B5EF4-FFF2-40B4-BE49-F238E27FC236}">
                  <a16:creationId xmlns:a16="http://schemas.microsoft.com/office/drawing/2014/main" id="{412CA182-95FE-2043-AA69-54CE293FD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20" name="Freeform 860">
              <a:extLst>
                <a:ext uri="{FF2B5EF4-FFF2-40B4-BE49-F238E27FC236}">
                  <a16:creationId xmlns:a16="http://schemas.microsoft.com/office/drawing/2014/main" id="{F6D8B51F-31BA-854A-B555-315328C3C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3148"/>
              <a:ext cx="1123653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21" name="Line 853">
              <a:extLst>
                <a:ext uri="{FF2B5EF4-FFF2-40B4-BE49-F238E27FC236}">
                  <a16:creationId xmlns:a16="http://schemas.microsoft.com/office/drawing/2014/main" id="{E241521D-7F87-2E42-B6A8-9012D0B6D1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22" name="Line 853">
              <a:extLst>
                <a:ext uri="{FF2B5EF4-FFF2-40B4-BE49-F238E27FC236}">
                  <a16:creationId xmlns:a16="http://schemas.microsoft.com/office/drawing/2014/main" id="{7C3ADBE7-2492-0E4A-9815-AEA5DABAA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23" name="Line 853">
              <a:extLst>
                <a:ext uri="{FF2B5EF4-FFF2-40B4-BE49-F238E27FC236}">
                  <a16:creationId xmlns:a16="http://schemas.microsoft.com/office/drawing/2014/main" id="{7C139B86-B202-8746-B834-E669C3A81C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942492B-745B-FB45-9EF0-25489D799DBD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30" name="Oval 859">
                <a:extLst>
                  <a:ext uri="{FF2B5EF4-FFF2-40B4-BE49-F238E27FC236}">
                    <a16:creationId xmlns:a16="http://schemas.microsoft.com/office/drawing/2014/main" id="{EACE26BC-D4AE-514C-AB69-01AFF468765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1" name="Oval 861">
                <a:extLst>
                  <a:ext uri="{FF2B5EF4-FFF2-40B4-BE49-F238E27FC236}">
                    <a16:creationId xmlns:a16="http://schemas.microsoft.com/office/drawing/2014/main" id="{B4621CFC-CBC9-E543-87FC-9300792D898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2" name="Oval 862">
                <a:extLst>
                  <a:ext uri="{FF2B5EF4-FFF2-40B4-BE49-F238E27FC236}">
                    <a16:creationId xmlns:a16="http://schemas.microsoft.com/office/drawing/2014/main" id="{D150A7D7-BA4A-AC4F-AB4C-CDD52A4506A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3" name="Oval 863">
                <a:extLst>
                  <a:ext uri="{FF2B5EF4-FFF2-40B4-BE49-F238E27FC236}">
                    <a16:creationId xmlns:a16="http://schemas.microsoft.com/office/drawing/2014/main" id="{83745F04-EF79-4F44-B296-25F6D3997B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4" name="Oval 863">
                <a:extLst>
                  <a:ext uri="{FF2B5EF4-FFF2-40B4-BE49-F238E27FC236}">
                    <a16:creationId xmlns:a16="http://schemas.microsoft.com/office/drawing/2014/main" id="{0780CB83-5AE1-9543-B51E-6A820A290B5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D6402DFE-5829-A040-8BD7-D13930B03BFE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50" name="Freeform 860">
                  <a:extLst>
                    <a:ext uri="{FF2B5EF4-FFF2-40B4-BE49-F238E27FC236}">
                      <a16:creationId xmlns:a16="http://schemas.microsoft.com/office/drawing/2014/main" id="{78E811AA-153D-BB41-9161-2D3F487605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51" name="Rectangle 864">
                  <a:extLst>
                    <a:ext uri="{FF2B5EF4-FFF2-40B4-BE49-F238E27FC236}">
                      <a16:creationId xmlns:a16="http://schemas.microsoft.com/office/drawing/2014/main" id="{700F7D69-1DFB-F740-8AFA-1A6B922674A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52" name="Freeform 865">
                  <a:extLst>
                    <a:ext uri="{FF2B5EF4-FFF2-40B4-BE49-F238E27FC236}">
                      <a16:creationId xmlns:a16="http://schemas.microsoft.com/office/drawing/2014/main" id="{F5C90D55-AE4F-8942-8F25-166F350032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53" name="Freeform 866">
                  <a:extLst>
                    <a:ext uri="{FF2B5EF4-FFF2-40B4-BE49-F238E27FC236}">
                      <a16:creationId xmlns:a16="http://schemas.microsoft.com/office/drawing/2014/main" id="{DEDB4F8C-B86B-2548-91DC-99BBCB6BBE4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4663326B-B4E0-0345-A324-206F2B16D529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37" name="Oval 878">
                  <a:extLst>
                    <a:ext uri="{FF2B5EF4-FFF2-40B4-BE49-F238E27FC236}">
                      <a16:creationId xmlns:a16="http://schemas.microsoft.com/office/drawing/2014/main" id="{ECC3591F-F712-124D-B194-7B787967F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Rectangle 880">
                  <a:extLst>
                    <a:ext uri="{FF2B5EF4-FFF2-40B4-BE49-F238E27FC236}">
                      <a16:creationId xmlns:a16="http://schemas.microsoft.com/office/drawing/2014/main" id="{38551898-94DF-884B-9065-BBE17CD3C5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Oval 878">
                  <a:extLst>
                    <a:ext uri="{FF2B5EF4-FFF2-40B4-BE49-F238E27FC236}">
                      <a16:creationId xmlns:a16="http://schemas.microsoft.com/office/drawing/2014/main" id="{C4A31895-BD78-F447-B83B-3DE65754E5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Line 881">
                  <a:extLst>
                    <a:ext uri="{FF2B5EF4-FFF2-40B4-BE49-F238E27FC236}">
                      <a16:creationId xmlns:a16="http://schemas.microsoft.com/office/drawing/2014/main" id="{888FE26F-B80C-3C48-B954-6D626E732D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Line 882">
                  <a:extLst>
                    <a:ext uri="{FF2B5EF4-FFF2-40B4-BE49-F238E27FC236}">
                      <a16:creationId xmlns:a16="http://schemas.microsoft.com/office/drawing/2014/main" id="{6979C560-8F03-C647-B9BB-49377BB09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2" name="Rectangle 880">
                  <a:extLst>
                    <a:ext uri="{FF2B5EF4-FFF2-40B4-BE49-F238E27FC236}">
                      <a16:creationId xmlns:a16="http://schemas.microsoft.com/office/drawing/2014/main" id="{8A5B4FE8-A7A5-604E-9414-401611137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Oval 878">
                  <a:extLst>
                    <a:ext uri="{FF2B5EF4-FFF2-40B4-BE49-F238E27FC236}">
                      <a16:creationId xmlns:a16="http://schemas.microsoft.com/office/drawing/2014/main" id="{99D17690-51EC-9C48-893C-B6C77272F5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4" name="Line 882">
                  <a:extLst>
                    <a:ext uri="{FF2B5EF4-FFF2-40B4-BE49-F238E27FC236}">
                      <a16:creationId xmlns:a16="http://schemas.microsoft.com/office/drawing/2014/main" id="{0E2EB4A5-1C5A-304E-A663-5F37D72C6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Line 882">
                  <a:extLst>
                    <a:ext uri="{FF2B5EF4-FFF2-40B4-BE49-F238E27FC236}">
                      <a16:creationId xmlns:a16="http://schemas.microsoft.com/office/drawing/2014/main" id="{BB083281-A148-A44E-91E8-9E4E57DF97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6" name="Line 884">
                  <a:extLst>
                    <a:ext uri="{FF2B5EF4-FFF2-40B4-BE49-F238E27FC236}">
                      <a16:creationId xmlns:a16="http://schemas.microsoft.com/office/drawing/2014/main" id="{114215B4-5FF1-4749-B2E3-B6F324398B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7" name="Oval 885">
                  <a:extLst>
                    <a:ext uri="{FF2B5EF4-FFF2-40B4-BE49-F238E27FC236}">
                      <a16:creationId xmlns:a16="http://schemas.microsoft.com/office/drawing/2014/main" id="{88CF6140-5878-FD48-AF47-3C68DCAD4B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8" name="Line 881">
                  <a:extLst>
                    <a:ext uri="{FF2B5EF4-FFF2-40B4-BE49-F238E27FC236}">
                      <a16:creationId xmlns:a16="http://schemas.microsoft.com/office/drawing/2014/main" id="{4FB2EA6A-A822-2843-9978-42193E11BA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9" name="Line 882">
                  <a:extLst>
                    <a:ext uri="{FF2B5EF4-FFF2-40B4-BE49-F238E27FC236}">
                      <a16:creationId xmlns:a16="http://schemas.microsoft.com/office/drawing/2014/main" id="{273AA7EF-A661-7B49-9B50-7D826C9DBF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00D128-CF31-8840-8423-C789173FEDD1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8"/>
              <a:chOff x="1012668" y="927183"/>
              <a:chExt cx="747559" cy="539204"/>
            </a:xfrm>
          </p:grpSpPr>
          <p:sp>
            <p:nvSpPr>
              <p:cNvPr id="126" name="Line 853">
                <a:extLst>
                  <a:ext uri="{FF2B5EF4-FFF2-40B4-BE49-F238E27FC236}">
                    <a16:creationId xmlns:a16="http://schemas.microsoft.com/office/drawing/2014/main" id="{8250055B-1919-E342-81C7-DC9F77663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27" name="Rectangle 876">
                <a:extLst>
                  <a:ext uri="{FF2B5EF4-FFF2-40B4-BE49-F238E27FC236}">
                    <a16:creationId xmlns:a16="http://schemas.microsoft.com/office/drawing/2014/main" id="{E8351894-4BFB-D140-9F3E-9FEDE9E52F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3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28" name="Rectangle 873">
                <a:extLst>
                  <a:ext uri="{FF2B5EF4-FFF2-40B4-BE49-F238E27FC236}">
                    <a16:creationId xmlns:a16="http://schemas.microsoft.com/office/drawing/2014/main" id="{26D63F58-62AE-6042-8D9C-7D518726C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29" name="Freeform 875">
                <a:extLst>
                  <a:ext uri="{FF2B5EF4-FFF2-40B4-BE49-F238E27FC236}">
                    <a16:creationId xmlns:a16="http://schemas.microsoft.com/office/drawing/2014/main" id="{29B9D360-C5DD-8944-8DB8-27D24F0EB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3D9CA74-2B91-444D-BE81-0B60BD5CEE96}"/>
              </a:ext>
            </a:extLst>
          </p:cNvPr>
          <p:cNvSpPr/>
          <p:nvPr/>
        </p:nvSpPr>
        <p:spPr>
          <a:xfrm>
            <a:off x="9416114" y="4794353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B41A5C88-9B31-FD46-AB58-A7CFEE548F06}"/>
              </a:ext>
            </a:extLst>
          </p:cNvPr>
          <p:cNvSpPr/>
          <p:nvPr/>
        </p:nvSpPr>
        <p:spPr>
          <a:xfrm>
            <a:off x="9646573" y="2558819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8561E19-485D-5F46-9048-B58C7C402D22}"/>
              </a:ext>
            </a:extLst>
          </p:cNvPr>
          <p:cNvSpPr/>
          <p:nvPr/>
        </p:nvSpPr>
        <p:spPr>
          <a:xfrm>
            <a:off x="9233977" y="40506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821AC33-BAE7-FA4F-8ADD-188FAB31895F}"/>
              </a:ext>
            </a:extLst>
          </p:cNvPr>
          <p:cNvSpPr/>
          <p:nvPr/>
        </p:nvSpPr>
        <p:spPr>
          <a:xfrm>
            <a:off x="5645348" y="2410435"/>
            <a:ext cx="30068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0325">
              <a:tabLst>
                <a:tab pos="284163" algn="l"/>
                <a:tab pos="5683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</a:rPr>
              <a:t>γ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move(r1,d3,d1)</a:t>
            </a:r>
            <a:r>
              <a:rPr lang="en-US" dirty="0">
                <a:latin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= </a:t>
            </a:r>
            <a:r>
              <a:rPr lang="ro-RO" dirty="0">
                <a:latin typeface="Calibri" panose="020F0502020204030204" pitchFamily="34" charset="0"/>
              </a:rPr>
              <a:t>{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loc(r1) = d1,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loc(r1) = d3, </a:t>
            </a:r>
            <a:b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</a:b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cargo(r1) = nil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loc(c1) = d1</a:t>
            </a:r>
            <a:r>
              <a:rPr lang="ro-RO" dirty="0">
                <a:latin typeface="Calibri" panose="020F0502020204030204" pitchFamily="34" charset="0"/>
              </a:rPr>
              <a:t>}</a:t>
            </a:r>
            <a:endParaRPr lang="en-US" dirty="0">
              <a:latin typeface="Calibri" panose="020F0502020204030204" pitchFamily="34" charset="0"/>
            </a:endParaRPr>
          </a:p>
          <a:p>
            <a:pPr marL="396875" lvl="1" indent="0">
              <a:buNone/>
              <a:tabLst>
                <a:tab pos="284163" algn="l"/>
                <a:tab pos="568325" algn="l"/>
              </a:tabLst>
            </a:pPr>
            <a:br>
              <a:rPr lang="en-US" baseline="-25000" dirty="0">
                <a:latin typeface="Calibri" panose="020F0502020204030204" pitchFamily="34" charset="0"/>
              </a:rPr>
            </a:br>
            <a:endParaRPr lang="en-US" baseline="-25000" dirty="0">
              <a:latin typeface="Calibri" panose="020F0502020204030204" pitchFamily="34" charset="0"/>
            </a:endParaRPr>
          </a:p>
          <a:p>
            <a:pPr marL="396875" lvl="1" indent="0">
              <a:buNone/>
              <a:tabLst>
                <a:tab pos="284163" algn="l"/>
                <a:tab pos="568325" algn="l"/>
              </a:tabLst>
            </a:pPr>
            <a:endParaRPr lang="en-US" baseline="-25000" dirty="0">
              <a:latin typeface="Calibri" panose="020F0502020204030204" pitchFamily="34" charset="0"/>
            </a:endParaRPr>
          </a:p>
          <a:p>
            <a:pPr indent="-60325">
              <a:tabLst>
                <a:tab pos="284163" algn="l"/>
                <a:tab pos="568325" algn="l"/>
              </a:tabLst>
            </a:pPr>
            <a:br>
              <a:rPr lang="ro-RO" baseline="-25000" dirty="0">
                <a:latin typeface="Calibri" panose="020F0502020204030204" pitchFamily="34" charset="0"/>
              </a:rPr>
            </a:b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</a:rPr>
              <a:t>γ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load(r1,c1,d1)</a:t>
            </a:r>
            <a:r>
              <a:rPr lang="en-US" dirty="0">
                <a:latin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= </a:t>
            </a:r>
            <a:r>
              <a:rPr lang="ro-RO" dirty="0">
                <a:latin typeface="Calibri" panose="020F0502020204030204" pitchFamily="34" charset="0"/>
              </a:rPr>
              <a:t>{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loc(r1) = d1,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ro-RO" dirty="0">
                <a:latin typeface="Calibri" panose="020F0502020204030204" pitchFamily="34" charset="0"/>
              </a:rPr>
              <a:t>		loc(r1) = d3,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cargo(r1) = </a:t>
            </a:r>
            <a:r>
              <a:rPr lang="ro-RO" dirty="0" err="1">
                <a:latin typeface="Calibri" panose="020F0502020204030204" pitchFamily="34" charset="0"/>
              </a:rPr>
              <a:t>nil</a:t>
            </a:r>
            <a:r>
              <a:rPr lang="ro-RO" dirty="0">
                <a:latin typeface="Calibri" panose="020F0502020204030204" pitchFamily="34" charset="0"/>
              </a:rPr>
              <a:t>,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cargo(r1) = </a:t>
            </a:r>
            <a:r>
              <a:rPr lang="ro-RO" dirty="0">
                <a:latin typeface="Calibri" panose="020F0502020204030204" pitchFamily="34" charset="0"/>
                <a:cs typeface="Calibri"/>
              </a:rPr>
              <a:t>c1,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	loc(c1) = r1,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loc(c1) = d1}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C9DF12D3-C8C1-B845-BDC2-116525D208D5}"/>
              </a:ext>
            </a:extLst>
          </p:cNvPr>
          <p:cNvSpPr/>
          <p:nvPr/>
        </p:nvSpPr>
        <p:spPr>
          <a:xfrm>
            <a:off x="6098962" y="1013731"/>
            <a:ext cx="3006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175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ro-RO" dirty="0">
                <a:latin typeface="Calibri" panose="020F0502020204030204" pitchFamily="34" charset="0"/>
              </a:rPr>
              <a:t>{loc(r1) = d3, 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cargo(r1) = </a:t>
            </a:r>
            <a:r>
              <a:rPr lang="ro-RO" dirty="0" err="1">
                <a:latin typeface="Calibri" panose="020F0502020204030204" pitchFamily="34" charset="0"/>
              </a:rPr>
              <a:t>nil</a:t>
            </a:r>
            <a:r>
              <a:rPr lang="ro-RO" dirty="0">
                <a:latin typeface="Calibri" panose="020F0502020204030204" pitchFamily="34" charset="0"/>
              </a:rPr>
              <a:t>, 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loc(c1) = d1}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22" y="1118795"/>
            <a:ext cx="5080006" cy="3334267"/>
          </a:xfrm>
        </p:spPr>
        <p:txBody>
          <a:bodyPr/>
          <a:lstStyle/>
          <a:p>
            <a:r>
              <a:rPr lang="en-US" dirty="0"/>
              <a:t>Planning problem </a:t>
            </a:r>
            <a:r>
              <a:rPr lang="el-GR" i="1" dirty="0"/>
              <a:t>P</a:t>
            </a:r>
            <a:r>
              <a:rPr lang="el-GR" dirty="0"/>
              <a:t> = (Σ, </a:t>
            </a:r>
            <a:r>
              <a:rPr lang="el-GR" i="1" dirty="0"/>
              <a:t>s</a:t>
            </a:r>
            <a:r>
              <a:rPr lang="el-GR" baseline="-25000" dirty="0"/>
              <a:t>0</a:t>
            </a:r>
            <a:r>
              <a:rPr lang="el-GR" dirty="0"/>
              <a:t>, </a:t>
            </a:r>
            <a:r>
              <a:rPr lang="el-GR" i="1" dirty="0"/>
              <a:t>g</a:t>
            </a:r>
            <a:r>
              <a:rPr lang="el-GR" dirty="0"/>
              <a:t>) </a:t>
            </a:r>
            <a:endParaRPr lang="en-US" i="1" dirty="0"/>
          </a:p>
          <a:p>
            <a:r>
              <a:rPr lang="en-US" i="1" dirty="0"/>
              <a:t>Optimal relaxed solution </a:t>
            </a:r>
            <a:r>
              <a:rPr lang="en-US" dirty="0"/>
              <a:t>heuristic:</a:t>
            </a:r>
          </a:p>
          <a:p>
            <a:pPr lvl="1"/>
            <a:r>
              <a:rPr lang="en-US" i="1" dirty="0"/>
              <a:t>h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minimum cost of all relaxed solutions for </a:t>
            </a:r>
            <a:r>
              <a:rPr lang="el-GR" dirty="0"/>
              <a:t>(Σ, </a:t>
            </a:r>
            <a:r>
              <a:rPr lang="el-GR" i="1" dirty="0"/>
              <a:t>s</a:t>
            </a:r>
            <a:r>
              <a:rPr lang="el-GR" dirty="0"/>
              <a:t>, </a:t>
            </a:r>
            <a:r>
              <a:rPr lang="el-GR" i="1" dirty="0"/>
              <a:t>g</a:t>
            </a:r>
            <a:r>
              <a:rPr lang="el-GR" dirty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Example: </a:t>
            </a:r>
            <a:r>
              <a:rPr lang="en-US" i="1" dirty="0"/>
              <a:t>s </a:t>
            </a:r>
            <a:r>
              <a:rPr lang="en-US" dirty="0"/>
              <a:t>=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</a:p>
          <a:p>
            <a:r>
              <a:rPr lang="en-US" dirty="0"/>
              <a:t>π = </a:t>
            </a:r>
            <a:r>
              <a:rPr lang="el-GR" dirty="0"/>
              <a:t>⟨</a:t>
            </a: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dirty="0">
                <a:latin typeface="Calibri"/>
              </a:rPr>
              <a:t>r1,d3,d1</a:t>
            </a:r>
            <a:r>
              <a:rPr lang="en-US" dirty="0"/>
              <a:t>), </a:t>
            </a:r>
            <a:r>
              <a:rPr lang="en-US" dirty="0">
                <a:latin typeface="Calibri"/>
              </a:rPr>
              <a:t>load</a:t>
            </a:r>
            <a:r>
              <a:rPr lang="en-US" dirty="0"/>
              <a:t>(</a:t>
            </a:r>
            <a:r>
              <a:rPr lang="en-US" dirty="0">
                <a:latin typeface="Calibri"/>
              </a:rPr>
              <a:t>r1,c1,d1</a:t>
            </a:r>
            <a:r>
              <a:rPr lang="en-US" dirty="0"/>
              <a:t>)⟩</a:t>
            </a:r>
          </a:p>
          <a:p>
            <a:pPr lvl="1"/>
            <a:r>
              <a:rPr lang="en-US" dirty="0"/>
              <a:t>cost(π) = 2</a:t>
            </a:r>
            <a:endParaRPr lang="en-US" baseline="-25000" dirty="0"/>
          </a:p>
          <a:p>
            <a:r>
              <a:rPr lang="en-US" dirty="0"/>
              <a:t>No less-costly relaxed solution, so </a:t>
            </a:r>
            <a:r>
              <a:rPr lang="en-US" i="1" dirty="0"/>
              <a:t>h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l-GR" i="1" dirty="0"/>
              <a:t>s</a:t>
            </a:r>
            <a:r>
              <a:rPr lang="el-GR" baseline="-25000" dirty="0"/>
              <a:t>0</a:t>
            </a:r>
            <a:r>
              <a:rPr lang="en-US" dirty="0"/>
              <a:t>) = 2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5FB8EA4-17A9-9644-BD42-89CFC041E3B4}"/>
              </a:ext>
            </a:extLst>
          </p:cNvPr>
          <p:cNvSpPr/>
          <p:nvPr/>
        </p:nvSpPr>
        <p:spPr>
          <a:xfrm>
            <a:off x="2790230" y="5056318"/>
            <a:ext cx="2783134" cy="147732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tabLst>
                <a:tab pos="561975" algn="l"/>
              </a:tabLst>
            </a:pPr>
            <a:r>
              <a:rPr lang="ro-RO" i="1" dirty="0">
                <a:latin typeface="Times New Roman"/>
                <a:cs typeface="Times New Roman"/>
              </a:rPr>
              <a:t> </a:t>
            </a:r>
            <a:br>
              <a:rPr lang="ro-RO" i="1" dirty="0">
                <a:latin typeface="Times New Roman"/>
                <a:cs typeface="Times New Roman"/>
              </a:rPr>
            </a:br>
            <a:br>
              <a:rPr lang="ro-RO" i="1" dirty="0">
                <a:latin typeface="Times New Roman"/>
                <a:cs typeface="Times New Roman"/>
              </a:rPr>
            </a:br>
            <a:br>
              <a:rPr lang="ro-RO" i="1" dirty="0">
                <a:latin typeface="Times New Roman"/>
                <a:cs typeface="Times New Roman"/>
              </a:rPr>
            </a:br>
            <a:br>
              <a:rPr lang="ro-RO" i="1" dirty="0">
                <a:latin typeface="Times New Roman"/>
                <a:cs typeface="Times New Roman"/>
              </a:rPr>
            </a:br>
            <a:r>
              <a:rPr lang="ro-RO" i="1" dirty="0">
                <a:latin typeface="Times New Roman"/>
                <a:cs typeface="Times New Roman"/>
              </a:rPr>
              <a:t>g</a:t>
            </a:r>
            <a:r>
              <a:rPr lang="ro-RO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loc(r1)=d3, loc(c1)=r1</a:t>
            </a:r>
            <a:r>
              <a:rPr lang="ro-RO" dirty="0">
                <a:latin typeface="Times New Roman"/>
                <a:cs typeface="Times New Roman"/>
              </a:rPr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73084AA4-F0C2-0042-8BD6-234F9885D357}"/>
              </a:ext>
            </a:extLst>
          </p:cNvPr>
          <p:cNvGrpSpPr>
            <a:grpSpLocks noChangeAspect="1"/>
          </p:cNvGrpSpPr>
          <p:nvPr/>
        </p:nvGrpSpPr>
        <p:grpSpPr>
          <a:xfrm>
            <a:off x="2874421" y="4936849"/>
            <a:ext cx="2657242" cy="1147446"/>
            <a:chOff x="5323352" y="4678231"/>
            <a:chExt cx="2952491" cy="1274940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7AD0555D-069B-E745-A792-F0B7E1EA762F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256" name="Lightning Bolt 255">
                <a:extLst>
                  <a:ext uri="{FF2B5EF4-FFF2-40B4-BE49-F238E27FC236}">
                    <a16:creationId xmlns:a16="http://schemas.microsoft.com/office/drawing/2014/main" id="{9066E370-33D1-1B4B-ABAD-E946A7D3C5E9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860">
                <a:extLst>
                  <a:ext uri="{FF2B5EF4-FFF2-40B4-BE49-F238E27FC236}">
                    <a16:creationId xmlns:a16="http://schemas.microsoft.com/office/drawing/2014/main" id="{DCB063F8-0CA9-7C40-A0C4-F542D36B2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3BF47D38-3BAC-6641-81B2-DC7BC7C8E56A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3E7FF633-08AC-B740-BB00-5B9050D6DC46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F62BC370-D570-DA4F-89CC-B03E956BAE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412EC41-108B-BB42-AED9-28EEE95D86DF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BD4CC4F0-9FEE-6F4A-B9AA-F0EE2499698A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252" name="Lightning Bolt 251">
                  <a:extLst>
                    <a:ext uri="{FF2B5EF4-FFF2-40B4-BE49-F238E27FC236}">
                      <a16:creationId xmlns:a16="http://schemas.microsoft.com/office/drawing/2014/main" id="{35C631B0-1503-E442-BCF9-13A452D728E1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F6083987-C30A-B744-ABA4-A21393C108AA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082BED78-504B-2041-A5C0-73DE48E39A5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15FCBFBD-F1C0-9745-9ACC-7BE8F0F2A8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1" name="Freeform 860">
                <a:extLst>
                  <a:ext uri="{FF2B5EF4-FFF2-40B4-BE49-F238E27FC236}">
                    <a16:creationId xmlns:a16="http://schemas.microsoft.com/office/drawing/2014/main" id="{DAC9AA53-4BD6-3E48-8608-653EDECD1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19" name="Line 853">
              <a:extLst>
                <a:ext uri="{FF2B5EF4-FFF2-40B4-BE49-F238E27FC236}">
                  <a16:creationId xmlns:a16="http://schemas.microsoft.com/office/drawing/2014/main" id="{EAEF589C-B917-A242-B9C7-D50A3A0674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A1DD65CC-F5F4-5E4E-B574-D1E256A4E7D3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26" name="Oval 859">
                <a:extLst>
                  <a:ext uri="{FF2B5EF4-FFF2-40B4-BE49-F238E27FC236}">
                    <a16:creationId xmlns:a16="http://schemas.microsoft.com/office/drawing/2014/main" id="{717C7C08-2C9A-0F46-89A4-38E30BCE46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7" name="Oval 861">
                <a:extLst>
                  <a:ext uri="{FF2B5EF4-FFF2-40B4-BE49-F238E27FC236}">
                    <a16:creationId xmlns:a16="http://schemas.microsoft.com/office/drawing/2014/main" id="{58672F6D-A6F9-0C45-AFA7-40B845EBC1E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8" name="Oval 862">
                <a:extLst>
                  <a:ext uri="{FF2B5EF4-FFF2-40B4-BE49-F238E27FC236}">
                    <a16:creationId xmlns:a16="http://schemas.microsoft.com/office/drawing/2014/main" id="{A812E28F-65A5-5E47-B9D7-BDB1E2A948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9" name="Oval 863">
                <a:extLst>
                  <a:ext uri="{FF2B5EF4-FFF2-40B4-BE49-F238E27FC236}">
                    <a16:creationId xmlns:a16="http://schemas.microsoft.com/office/drawing/2014/main" id="{12C992AB-B696-8849-BC63-53D6A5A335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0" name="Oval 863">
                <a:extLst>
                  <a:ext uri="{FF2B5EF4-FFF2-40B4-BE49-F238E27FC236}">
                    <a16:creationId xmlns:a16="http://schemas.microsoft.com/office/drawing/2014/main" id="{97B10026-D68E-264E-AB28-EE75689117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59CB627A-E151-7B41-9F03-CD4048361DF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46" name="Freeform 860">
                  <a:extLst>
                    <a:ext uri="{FF2B5EF4-FFF2-40B4-BE49-F238E27FC236}">
                      <a16:creationId xmlns:a16="http://schemas.microsoft.com/office/drawing/2014/main" id="{47AB285A-ECDE-CA48-8194-4CA3232781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7" name="Rectangle 864">
                  <a:extLst>
                    <a:ext uri="{FF2B5EF4-FFF2-40B4-BE49-F238E27FC236}">
                      <a16:creationId xmlns:a16="http://schemas.microsoft.com/office/drawing/2014/main" id="{5FC325C1-631D-6841-9E01-4932C4986F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48" name="Freeform 865">
                  <a:extLst>
                    <a:ext uri="{FF2B5EF4-FFF2-40B4-BE49-F238E27FC236}">
                      <a16:creationId xmlns:a16="http://schemas.microsoft.com/office/drawing/2014/main" id="{49048A3A-AF53-8145-931B-CB5F837051B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9" name="Freeform 866">
                  <a:extLst>
                    <a:ext uri="{FF2B5EF4-FFF2-40B4-BE49-F238E27FC236}">
                      <a16:creationId xmlns:a16="http://schemas.microsoft.com/office/drawing/2014/main" id="{8AE9331B-2864-D042-8785-A103516AF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BC2A1C31-76CE-E14C-AC85-40CEDE0C7D8A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33" name="Oval 878">
                  <a:extLst>
                    <a:ext uri="{FF2B5EF4-FFF2-40B4-BE49-F238E27FC236}">
                      <a16:creationId xmlns:a16="http://schemas.microsoft.com/office/drawing/2014/main" id="{F8CA1C6A-73DE-904B-8C72-461770B123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4" name="Rectangle 880">
                  <a:extLst>
                    <a:ext uri="{FF2B5EF4-FFF2-40B4-BE49-F238E27FC236}">
                      <a16:creationId xmlns:a16="http://schemas.microsoft.com/office/drawing/2014/main" id="{EFED1996-B6BB-0743-AD5A-2189B79CEC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5" name="Oval 878">
                  <a:extLst>
                    <a:ext uri="{FF2B5EF4-FFF2-40B4-BE49-F238E27FC236}">
                      <a16:creationId xmlns:a16="http://schemas.microsoft.com/office/drawing/2014/main" id="{BF3F91C5-C4A9-F143-B8FF-12A6433AC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6" name="Line 881">
                  <a:extLst>
                    <a:ext uri="{FF2B5EF4-FFF2-40B4-BE49-F238E27FC236}">
                      <a16:creationId xmlns:a16="http://schemas.microsoft.com/office/drawing/2014/main" id="{3C8A8FCF-D4F8-2741-B6B6-FB57F3425A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7" name="Line 882">
                  <a:extLst>
                    <a:ext uri="{FF2B5EF4-FFF2-40B4-BE49-F238E27FC236}">
                      <a16:creationId xmlns:a16="http://schemas.microsoft.com/office/drawing/2014/main" id="{E4D93977-1EF1-CE4F-A4A3-0ACCC17180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8" name="Rectangle 880">
                  <a:extLst>
                    <a:ext uri="{FF2B5EF4-FFF2-40B4-BE49-F238E27FC236}">
                      <a16:creationId xmlns:a16="http://schemas.microsoft.com/office/drawing/2014/main" id="{442AA9D3-0B76-A44A-AA3F-832FE8BA43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9" name="Oval 878">
                  <a:extLst>
                    <a:ext uri="{FF2B5EF4-FFF2-40B4-BE49-F238E27FC236}">
                      <a16:creationId xmlns:a16="http://schemas.microsoft.com/office/drawing/2014/main" id="{30B682C6-0718-E048-B009-10F50B2BC71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0" name="Line 882">
                  <a:extLst>
                    <a:ext uri="{FF2B5EF4-FFF2-40B4-BE49-F238E27FC236}">
                      <a16:creationId xmlns:a16="http://schemas.microsoft.com/office/drawing/2014/main" id="{9AD62D8F-E084-B346-8EB8-CDE3672895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1" name="Line 882">
                  <a:extLst>
                    <a:ext uri="{FF2B5EF4-FFF2-40B4-BE49-F238E27FC236}">
                      <a16:creationId xmlns:a16="http://schemas.microsoft.com/office/drawing/2014/main" id="{9CCFD268-84B5-714D-8584-A665645212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2" name="Line 884">
                  <a:extLst>
                    <a:ext uri="{FF2B5EF4-FFF2-40B4-BE49-F238E27FC236}">
                      <a16:creationId xmlns:a16="http://schemas.microsoft.com/office/drawing/2014/main" id="{0D37EB71-86CE-B943-8C45-01A5D45386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3" name="Oval 885">
                  <a:extLst>
                    <a:ext uri="{FF2B5EF4-FFF2-40B4-BE49-F238E27FC236}">
                      <a16:creationId xmlns:a16="http://schemas.microsoft.com/office/drawing/2014/main" id="{5608B911-41EB-0F44-93A4-2A3D770653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4" name="Line 881">
                  <a:extLst>
                    <a:ext uri="{FF2B5EF4-FFF2-40B4-BE49-F238E27FC236}">
                      <a16:creationId xmlns:a16="http://schemas.microsoft.com/office/drawing/2014/main" id="{B48DFF6F-F95A-7A45-958E-FF944ADE31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5" name="Line 882">
                  <a:extLst>
                    <a:ext uri="{FF2B5EF4-FFF2-40B4-BE49-F238E27FC236}">
                      <a16:creationId xmlns:a16="http://schemas.microsoft.com/office/drawing/2014/main" id="{89A7ED9F-A9FD-5546-974A-E75813E71B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67D30A71-932F-6547-B345-72160867BB7B}"/>
                </a:ext>
              </a:extLst>
            </p:cNvPr>
            <p:cNvGrpSpPr/>
            <p:nvPr/>
          </p:nvGrpSpPr>
          <p:grpSpPr>
            <a:xfrm>
              <a:off x="6990430" y="5181159"/>
              <a:ext cx="538242" cy="388227"/>
              <a:chOff x="1012668" y="927184"/>
              <a:chExt cx="747559" cy="539203"/>
            </a:xfrm>
          </p:grpSpPr>
          <p:sp>
            <p:nvSpPr>
              <p:cNvPr id="222" name="Line 853">
                <a:extLst>
                  <a:ext uri="{FF2B5EF4-FFF2-40B4-BE49-F238E27FC236}">
                    <a16:creationId xmlns:a16="http://schemas.microsoft.com/office/drawing/2014/main" id="{8B80B98E-2EEB-3346-A08A-2B4FEAA20C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23" name="Rectangle 876">
                <a:extLst>
                  <a:ext uri="{FF2B5EF4-FFF2-40B4-BE49-F238E27FC236}">
                    <a16:creationId xmlns:a16="http://schemas.microsoft.com/office/drawing/2014/main" id="{DC31BEA7-D488-CB46-8D21-3EC812C25D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24" name="Rectangle 873">
                <a:extLst>
                  <a:ext uri="{FF2B5EF4-FFF2-40B4-BE49-F238E27FC236}">
                    <a16:creationId xmlns:a16="http://schemas.microsoft.com/office/drawing/2014/main" id="{7DBDDE58-097C-7D4C-A3A0-CAAB370DA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25" name="Freeform 875">
                <a:extLst>
                  <a:ext uri="{FF2B5EF4-FFF2-40B4-BE49-F238E27FC236}">
                    <a16:creationId xmlns:a16="http://schemas.microsoft.com/office/drawing/2014/main" id="{AC30C462-465C-C743-93E5-27F97A712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61" name="Rectangle 260">
            <a:extLst>
              <a:ext uri="{FF2B5EF4-FFF2-40B4-BE49-F238E27FC236}">
                <a16:creationId xmlns:a16="http://schemas.microsoft.com/office/drawing/2014/main" id="{E155F68B-D6B2-E647-AC80-D715A223217D}"/>
              </a:ext>
            </a:extLst>
          </p:cNvPr>
          <p:cNvSpPr/>
          <p:nvPr/>
        </p:nvSpPr>
        <p:spPr>
          <a:xfrm>
            <a:off x="265261" y="4947337"/>
            <a:ext cx="2342559" cy="1077218"/>
          </a:xfrm>
          <a:prstGeom prst="rect">
            <a:avLst/>
          </a:prstGeom>
          <a:solidFill>
            <a:srgbClr val="CD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Times New Roman" charset="0"/>
              </a:rPr>
              <a:t>Poll</a:t>
            </a:r>
            <a:r>
              <a:rPr lang="en-US" dirty="0">
                <a:latin typeface="Times New Roman" charset="0"/>
              </a:rPr>
              <a:t>: is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b="1" baseline="30000" dirty="0">
                <a:latin typeface="Times New Roman" charset="0"/>
              </a:rPr>
              <a:t>+</a:t>
            </a:r>
            <a:r>
              <a:rPr lang="en-US" dirty="0">
                <a:latin typeface="Times New Roman" charset="0"/>
              </a:rPr>
              <a:t> admissible?</a:t>
            </a:r>
            <a:endParaRPr lang="en-US" dirty="0">
              <a:latin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lphaUcPeriod"/>
            </a:pPr>
            <a:r>
              <a:rPr lang="en-US" dirty="0">
                <a:latin typeface="Times New Roman" panose="02020603050405020304" pitchFamily="18" charset="0"/>
              </a:rPr>
              <a:t>Yes</a:t>
            </a:r>
          </a:p>
          <a:p>
            <a:pPr marL="342900" indent="-342900">
              <a:spcBef>
                <a:spcPts val="600"/>
              </a:spcBef>
              <a:buFont typeface="+mj-lt"/>
              <a:buAutoNum type="alphaUcPeriod"/>
            </a:pPr>
            <a:r>
              <a:rPr lang="en-US" dirty="0">
                <a:latin typeface="Times New Roman" panose="02020603050405020304" pitchFamily="18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397481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AD264-AF9E-9A4E-B99C-B9D87CCA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7772551" cy="812800"/>
          </a:xfrm>
        </p:spPr>
        <p:txBody>
          <a:bodyPr/>
          <a:lstStyle/>
          <a:p>
            <a:r>
              <a:rPr lang="en-US" dirty="0"/>
              <a:t>Preliminaries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9CB34-D54D-0645-BC98-79FC4D512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965771"/>
            <a:ext cx="6346005" cy="5469954"/>
          </a:xfrm>
        </p:spPr>
        <p:txBody>
          <a:bodyPr/>
          <a:lstStyle/>
          <a:p>
            <a:r>
              <a:rPr lang="en-US" dirty="0"/>
              <a:t>Suppose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are r-applicable in 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0</a:t>
            </a:r>
          </a:p>
          <a:p>
            <a:r>
              <a:rPr lang="en-US" dirty="0"/>
              <a:t>Let 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 = </a:t>
            </a:r>
            <a:r>
              <a:rPr lang="el-GR" dirty="0"/>
              <a:t>γ</a:t>
            </a:r>
            <a:r>
              <a:rPr lang="el-GR" baseline="30000" dirty="0"/>
              <a:t>+</a:t>
            </a:r>
            <a:r>
              <a:rPr lang="el-GR" dirty="0"/>
              <a:t>(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0</a:t>
            </a:r>
            <a:r>
              <a:rPr lang="el-GR" dirty="0"/>
              <a:t>,</a:t>
            </a:r>
            <a:r>
              <a:rPr lang="el-GR" i="1" baseline="-25000" dirty="0"/>
              <a:t>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l-GR" dirty="0"/>
              <a:t>)</a:t>
            </a:r>
            <a:r>
              <a:rPr lang="en-US" dirty="0"/>
              <a:t> = 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0</a:t>
            </a:r>
            <a:r>
              <a:rPr lang="en-US" i="1" dirty="0">
                <a:cs typeface="Times New Roman"/>
              </a:rPr>
              <a:t> </a:t>
            </a:r>
            <a:r>
              <a:rPr lang="el-GR" dirty="0"/>
              <a:t>∪</a:t>
            </a:r>
            <a:r>
              <a:rPr lang="en-US" dirty="0"/>
              <a:t> eff(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  <a:p>
            <a:r>
              <a:rPr lang="en-US" dirty="0"/>
              <a:t>Then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is still applicable in 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 </a:t>
            </a:r>
          </a:p>
          <a:p>
            <a:pPr lvl="1"/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 = </a:t>
            </a:r>
            <a:r>
              <a:rPr lang="el-GR" dirty="0"/>
              <a:t>γ</a:t>
            </a:r>
            <a:r>
              <a:rPr lang="el-GR" baseline="30000" dirty="0"/>
              <a:t>+</a:t>
            </a:r>
            <a:r>
              <a:rPr lang="el-GR" dirty="0"/>
              <a:t>(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1</a:t>
            </a:r>
            <a:r>
              <a:rPr lang="el-GR" dirty="0"/>
              <a:t>,</a:t>
            </a:r>
            <a:r>
              <a:rPr lang="el-GR" i="1" baseline="-25000" dirty="0"/>
              <a:t>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l-GR" dirty="0"/>
              <a:t>)</a:t>
            </a:r>
            <a:r>
              <a:rPr lang="en-US" dirty="0"/>
              <a:t> = 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0</a:t>
            </a:r>
            <a:r>
              <a:rPr lang="en-US" i="1" dirty="0">
                <a:cs typeface="Times New Roman"/>
              </a:rPr>
              <a:t> </a:t>
            </a:r>
            <a:r>
              <a:rPr lang="el-GR" dirty="0"/>
              <a:t>∪</a:t>
            </a:r>
            <a:r>
              <a:rPr lang="en-US" dirty="0"/>
              <a:t> eff(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)</a:t>
            </a:r>
            <a:r>
              <a:rPr lang="el-GR" dirty="0"/>
              <a:t> ∪</a:t>
            </a:r>
            <a:r>
              <a:rPr lang="en-US" dirty="0"/>
              <a:t> eff(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Apply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in the opposite order ⇒ same state 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2</a:t>
            </a:r>
            <a:br>
              <a:rPr lang="en-US" baseline="-25000" dirty="0">
                <a:cs typeface="Times New Roman"/>
              </a:rPr>
            </a:br>
            <a:endParaRPr lang="en-US" dirty="0"/>
          </a:p>
          <a:p>
            <a:r>
              <a:rPr lang="en-US" dirty="0"/>
              <a:t>Let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be a set of actions that all are r-applicable in s</a:t>
            </a:r>
            <a:r>
              <a:rPr lang="en-US" baseline="-25000" dirty="0">
                <a:cs typeface="Times New Roman"/>
              </a:rPr>
              <a:t>0</a:t>
            </a:r>
            <a:endParaRPr lang="en-US" dirty="0"/>
          </a:p>
          <a:p>
            <a:pPr lvl="1"/>
            <a:r>
              <a:rPr lang="en-US" dirty="0"/>
              <a:t>Can r-apply them in any order and get same result</a:t>
            </a:r>
          </a:p>
          <a:p>
            <a:pPr lvl="1"/>
            <a:r>
              <a:rPr lang="en-US" i="1" dirty="0">
                <a:cs typeface="Times New Roman"/>
              </a:rPr>
              <a:t>ŝ</a:t>
            </a:r>
            <a:r>
              <a:rPr lang="en-US" baseline="-25000" dirty="0"/>
              <a:t>1</a:t>
            </a:r>
            <a:r>
              <a:rPr lang="en-US" dirty="0"/>
              <a:t> =</a:t>
            </a:r>
            <a:r>
              <a:rPr lang="en-US" i="1" dirty="0"/>
              <a:t> </a:t>
            </a:r>
            <a:r>
              <a:rPr lang="el-GR" dirty="0"/>
              <a:t>γ</a:t>
            </a:r>
            <a:r>
              <a:rPr lang="el-GR" baseline="30000" dirty="0"/>
              <a:t>+</a:t>
            </a:r>
            <a:r>
              <a:rPr lang="el-GR" dirty="0"/>
              <a:t>(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0</a:t>
            </a:r>
            <a:r>
              <a:rPr lang="el-GR" dirty="0"/>
              <a:t>,</a:t>
            </a:r>
            <a:r>
              <a:rPr lang="el-GR" i="1" baseline="-25000" dirty="0"/>
              <a:t>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l-GR" dirty="0"/>
              <a:t>)</a:t>
            </a:r>
            <a:r>
              <a:rPr lang="en-US" dirty="0"/>
              <a:t> =</a:t>
            </a:r>
            <a:r>
              <a:rPr lang="el-GR" dirty="0"/>
              <a:t> 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0</a:t>
            </a:r>
            <a:r>
              <a:rPr lang="en-US" i="1" dirty="0">
                <a:cs typeface="Times New Roman"/>
              </a:rPr>
              <a:t> </a:t>
            </a:r>
            <a:r>
              <a:rPr lang="el-GR" dirty="0"/>
              <a:t>∪</a:t>
            </a:r>
            <a:r>
              <a:rPr lang="en-US" dirty="0"/>
              <a:t> eff(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where eff(</a:t>
            </a:r>
            <a:r>
              <a:rPr lang="en-US" i="1" dirty="0"/>
              <a:t>A</a:t>
            </a:r>
            <a:r>
              <a:rPr lang="en-US" dirty="0"/>
              <a:t>) = ⋃{eff(</a:t>
            </a:r>
            <a:r>
              <a:rPr lang="en-US" i="1" dirty="0"/>
              <a:t>a</a:t>
            </a:r>
            <a:r>
              <a:rPr lang="en-US" dirty="0"/>
              <a:t>) | </a:t>
            </a:r>
            <a:r>
              <a:rPr lang="en-US" i="1" dirty="0"/>
              <a:t>a</a:t>
            </a:r>
            <a:r>
              <a:rPr lang="en-US" dirty="0"/>
              <a:t> ∈ </a:t>
            </a:r>
            <a:r>
              <a:rPr lang="en-US" i="1" dirty="0"/>
              <a:t>A</a:t>
            </a:r>
            <a:r>
              <a:rPr lang="en-US" dirty="0"/>
              <a:t>}</a:t>
            </a:r>
          </a:p>
          <a:p>
            <a:r>
              <a:rPr lang="en-US" dirty="0"/>
              <a:t>Suppose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is a set of actions that are r-applicable in 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/>
              <a:t>1</a:t>
            </a:r>
            <a:endParaRPr lang="en-US" dirty="0"/>
          </a:p>
          <a:p>
            <a:pPr lvl="1"/>
            <a:r>
              <a:rPr lang="en-US" i="1" dirty="0">
                <a:cs typeface="Times New Roman"/>
              </a:rPr>
              <a:t>ŝ</a:t>
            </a:r>
            <a:r>
              <a:rPr lang="en-US" baseline="-25000" dirty="0"/>
              <a:t>2</a:t>
            </a:r>
            <a:r>
              <a:rPr lang="en-US" dirty="0"/>
              <a:t> =</a:t>
            </a:r>
            <a:r>
              <a:rPr lang="en-US" i="1" dirty="0"/>
              <a:t> </a:t>
            </a:r>
            <a:r>
              <a:rPr lang="el-GR" dirty="0"/>
              <a:t>γ</a:t>
            </a:r>
            <a:r>
              <a:rPr lang="el-GR" baseline="30000" dirty="0"/>
              <a:t>+</a:t>
            </a:r>
            <a:r>
              <a:rPr lang="el-GR" dirty="0"/>
              <a:t>(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0</a:t>
            </a:r>
            <a:r>
              <a:rPr lang="el-GR" dirty="0"/>
              <a:t>,</a:t>
            </a:r>
            <a:r>
              <a:rPr lang="en-US" dirty="0"/>
              <a:t> ⟨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l-GR" dirty="0"/>
              <a:t>,</a:t>
            </a:r>
            <a:r>
              <a:rPr lang="el-GR" i="1" baseline="-25000" dirty="0"/>
              <a:t>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⟩) = 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0</a:t>
            </a:r>
            <a:r>
              <a:rPr lang="en-US" i="1" dirty="0">
                <a:cs typeface="Times New Roman"/>
              </a:rPr>
              <a:t> </a:t>
            </a:r>
            <a:r>
              <a:rPr lang="el-GR" dirty="0"/>
              <a:t>∪</a:t>
            </a:r>
            <a:r>
              <a:rPr lang="en-US" dirty="0"/>
              <a:t> eff(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) </a:t>
            </a:r>
            <a:r>
              <a:rPr lang="el-GR" dirty="0"/>
              <a:t>∪</a:t>
            </a:r>
            <a:r>
              <a:rPr lang="en-US" dirty="0"/>
              <a:t> eff(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) </a:t>
            </a:r>
          </a:p>
          <a:p>
            <a:pPr marL="349250" lvl="1" indent="0">
              <a:buNone/>
            </a:pPr>
            <a:r>
              <a:rPr lang="en-US" dirty="0"/>
              <a:t>…</a:t>
            </a:r>
          </a:p>
          <a:p>
            <a:r>
              <a:rPr lang="en-US" dirty="0"/>
              <a:t>Define </a:t>
            </a:r>
            <a:r>
              <a:rPr lang="el-GR" dirty="0"/>
              <a:t>γ</a:t>
            </a:r>
            <a:r>
              <a:rPr lang="el-GR" baseline="30000" dirty="0"/>
              <a:t>+</a:t>
            </a:r>
            <a:r>
              <a:rPr lang="el-GR" dirty="0"/>
              <a:t>(</a:t>
            </a:r>
            <a:r>
              <a:rPr lang="en-US" i="1" dirty="0">
                <a:cs typeface="Times New Roman"/>
              </a:rPr>
              <a:t>ŝ</a:t>
            </a:r>
            <a:r>
              <a:rPr lang="en-US" baseline="-25000" dirty="0">
                <a:cs typeface="Times New Roman"/>
              </a:rPr>
              <a:t>0</a:t>
            </a:r>
            <a:r>
              <a:rPr lang="el-GR" dirty="0"/>
              <a:t>,</a:t>
            </a:r>
            <a:r>
              <a:rPr lang="en-US" dirty="0"/>
              <a:t> ⟨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l-GR" dirty="0"/>
              <a:t>,</a:t>
            </a:r>
            <a:r>
              <a:rPr lang="el-GR" i="1" baseline="-25000" dirty="0"/>
              <a:t>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l-GR" dirty="0"/>
              <a:t>,</a:t>
            </a:r>
            <a:r>
              <a:rPr lang="en-US" dirty="0"/>
              <a:t>…,</a:t>
            </a:r>
            <a:r>
              <a:rPr lang="el-GR" i="1" baseline="-25000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n</a:t>
            </a:r>
            <a:r>
              <a:rPr lang="en-US" dirty="0"/>
              <a:t>⟩) in the obvious way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F7845FD3-5AEB-104D-BE34-5C9E032FD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06018" y="2050420"/>
            <a:ext cx="4962673" cy="2585312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ea typeface="Times New Roman"/>
                <a:cs typeface="Times New Roman"/>
              </a:rPr>
              <a:t> = </a:t>
            </a:r>
            <a:r>
              <a:rPr lang="ro-RO" dirty="0"/>
              <a:t>{</a:t>
            </a:r>
            <a:r>
              <a:rPr lang="ro-RO" dirty="0">
                <a:latin typeface="Calibri"/>
              </a:rPr>
              <a:t>loc(r1</a:t>
            </a:r>
            <a:r>
              <a:rPr lang="ro-RO">
                <a:latin typeface="Calibri"/>
              </a:rPr>
              <a:t>)=d1, </a:t>
            </a:r>
            <a:r>
              <a:rPr lang="ro-RO" dirty="0">
                <a:latin typeface="Calibri"/>
              </a:rPr>
              <a:t>cargo(r1)=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loc(c1)=d1</a:t>
            </a:r>
            <a:r>
              <a:rPr lang="ro-RO" dirty="0"/>
              <a:t>}</a:t>
            </a:r>
            <a:endParaRPr lang="en-US" dirty="0">
              <a:cs typeface="Times New Roman"/>
            </a:endParaRPr>
          </a:p>
          <a:p>
            <a:pPr marL="0" indent="0">
              <a:buNone/>
            </a:pP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dirty="0">
                <a:latin typeface="Calibri"/>
              </a:rPr>
              <a:t>load(r1,c1,d1)</a:t>
            </a:r>
          </a:p>
          <a:p>
            <a:pPr marL="0" indent="0">
              <a:buNone/>
            </a:pP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= </a:t>
            </a:r>
            <a:r>
              <a:rPr lang="en-US" dirty="0">
                <a:latin typeface="Calibri"/>
              </a:rPr>
              <a:t>move(r1,d1,d3)</a:t>
            </a:r>
          </a:p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= {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}</a:t>
            </a:r>
          </a:p>
          <a:p>
            <a:pPr marL="0" indent="0">
              <a:buNone/>
              <a:tabLst>
                <a:tab pos="1311275" algn="l"/>
              </a:tabLst>
            </a:pPr>
            <a:r>
              <a:rPr lang="en-US" i="1" dirty="0" err="1"/>
              <a:t>γ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</a:t>
            </a:r>
            <a:r>
              <a:rPr lang="en-US" i="1" dirty="0">
                <a:latin typeface="Times New Roman" panose="02020603050405020304" pitchFamily="18" charset="0"/>
              </a:rPr>
              <a:t> A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/>
              <a:t>) </a:t>
            </a:r>
            <a:r>
              <a:rPr lang="ro-RO" dirty="0"/>
              <a:t>= {</a:t>
            </a:r>
            <a:r>
              <a:rPr lang="ro-RO" dirty="0">
                <a:latin typeface="Calibri"/>
                <a:cs typeface="Calibri"/>
              </a:rPr>
              <a:t>loc(r1)=d1</a:t>
            </a:r>
            <a:r>
              <a:rPr lang="ro-RO" dirty="0">
                <a:latin typeface="Calibri"/>
              </a:rPr>
              <a:t>, </a:t>
            </a:r>
            <a:r>
              <a:rPr lang="ro-RO" u="sng" dirty="0">
                <a:latin typeface="Calibri"/>
              </a:rPr>
              <a:t>loc(r1)=d3</a:t>
            </a:r>
            <a:r>
              <a:rPr lang="ro-RO" dirty="0">
                <a:latin typeface="Calibri"/>
              </a:rPr>
              <a:t>, 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	</a:t>
            </a:r>
            <a:r>
              <a:rPr lang="ro-RO" dirty="0">
                <a:latin typeface="Calibri"/>
              </a:rPr>
              <a:t>cargo(r1)=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  <a:cs typeface="Calibri"/>
              </a:rPr>
              <a:t>,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ro-RO" u="sng" dirty="0">
                <a:latin typeface="Calibri"/>
              </a:rPr>
              <a:t>cargo(r1)=</a:t>
            </a:r>
            <a:r>
              <a:rPr lang="ro-RO" u="sng" dirty="0">
                <a:latin typeface="Calibri"/>
                <a:cs typeface="Calibri"/>
              </a:rPr>
              <a:t>c1</a:t>
            </a:r>
            <a:r>
              <a:rPr lang="ro-RO" dirty="0">
                <a:latin typeface="Calibri"/>
              </a:rPr>
              <a:t>,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loc(c1)=d1, </a:t>
            </a:r>
            <a:r>
              <a:rPr lang="ro-RO" u="sng" dirty="0">
                <a:latin typeface="Calibri"/>
              </a:rPr>
              <a:t>loc(c1)=r1</a:t>
            </a:r>
            <a:r>
              <a:rPr lang="ro-RO" dirty="0"/>
              <a:t>}</a:t>
            </a:r>
          </a:p>
          <a:p>
            <a:endParaRPr lang="en-US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8C86B1-1613-D84F-9534-9E291FE8EDA0}"/>
              </a:ext>
            </a:extLst>
          </p:cNvPr>
          <p:cNvGrpSpPr/>
          <p:nvPr/>
        </p:nvGrpSpPr>
        <p:grpSpPr>
          <a:xfrm>
            <a:off x="7835834" y="536068"/>
            <a:ext cx="3860650" cy="1297553"/>
            <a:chOff x="0" y="3124595"/>
            <a:chExt cx="3860650" cy="1297553"/>
          </a:xfrm>
        </p:grpSpPr>
        <p:sp>
          <p:nvSpPr>
            <p:cNvPr id="5" name="Rectangle 891">
              <a:extLst>
                <a:ext uri="{FF2B5EF4-FFF2-40B4-BE49-F238E27FC236}">
                  <a16:creationId xmlns:a16="http://schemas.microsoft.com/office/drawing/2014/main" id="{22368EF4-3F8F-9649-8882-4F586195B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574" y="380677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" name="Rectangle 891">
              <a:extLst>
                <a:ext uri="{FF2B5EF4-FFF2-40B4-BE49-F238E27FC236}">
                  <a16:creationId xmlns:a16="http://schemas.microsoft.com/office/drawing/2014/main" id="{500C9D5C-97A7-FC49-9A6E-5221BFED9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086" y="3864250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A1F9407-1F11-A64C-B325-1650CBAB5267}"/>
                </a:ext>
              </a:extLst>
            </p:cNvPr>
            <p:cNvGrpSpPr/>
            <p:nvPr/>
          </p:nvGrpSpPr>
          <p:grpSpPr>
            <a:xfrm>
              <a:off x="476955" y="3124595"/>
              <a:ext cx="1573443" cy="799197"/>
              <a:chOff x="1152149" y="2171616"/>
              <a:chExt cx="2428155" cy="1233336"/>
            </a:xfrm>
          </p:grpSpPr>
          <p:sp>
            <p:nvSpPr>
              <p:cNvPr id="49" name="Line 853">
                <a:extLst>
                  <a:ext uri="{FF2B5EF4-FFF2-40B4-BE49-F238E27FC236}">
                    <a16:creationId xmlns:a16="http://schemas.microsoft.com/office/drawing/2014/main" id="{CC066FF5-8780-B04D-B99C-50D374B1B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36FE008-70D7-9545-BD86-48238BEA6A17}"/>
                  </a:ext>
                </a:extLst>
              </p:cNvPr>
              <p:cNvCxnSpPr/>
              <p:nvPr/>
            </p:nvCxnSpPr>
            <p:spPr>
              <a:xfrm>
                <a:off x="2270593" y="2171616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reeform 860">
                <a:extLst>
                  <a:ext uri="{FF2B5EF4-FFF2-40B4-BE49-F238E27FC236}">
                    <a16:creationId xmlns:a16="http://schemas.microsoft.com/office/drawing/2014/main" id="{A9D74AD4-510B-9448-9AA6-45E61125E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2" name="Freeform 860">
                <a:extLst>
                  <a:ext uri="{FF2B5EF4-FFF2-40B4-BE49-F238E27FC236}">
                    <a16:creationId xmlns:a16="http://schemas.microsoft.com/office/drawing/2014/main" id="{5D6430B0-6B52-214A-B90F-1BB677D45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9" y="2189098"/>
                <a:ext cx="1213405" cy="544246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8" name="Line 853">
              <a:extLst>
                <a:ext uri="{FF2B5EF4-FFF2-40B4-BE49-F238E27FC236}">
                  <a16:creationId xmlns:a16="http://schemas.microsoft.com/office/drawing/2014/main" id="{21CF57F4-DDD0-F246-9E88-8F31220920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1916" y="3938668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A505B1-25B1-AA41-B1B2-DC06960FC439}"/>
                </a:ext>
              </a:extLst>
            </p:cNvPr>
            <p:cNvGrpSpPr/>
            <p:nvPr/>
          </p:nvGrpSpPr>
          <p:grpSpPr>
            <a:xfrm>
              <a:off x="2723292" y="3162462"/>
              <a:ext cx="1137358" cy="357666"/>
              <a:chOff x="4618723" y="2209297"/>
              <a:chExt cx="1755184" cy="551957"/>
            </a:xfrm>
          </p:grpSpPr>
          <p:sp>
            <p:nvSpPr>
              <p:cNvPr id="46" name="Freeform 860">
                <a:extLst>
                  <a:ext uri="{FF2B5EF4-FFF2-40B4-BE49-F238E27FC236}">
                    <a16:creationId xmlns:a16="http://schemas.microsoft.com/office/drawing/2014/main" id="{5A7DA5A5-54F7-2243-96BC-5BA7D991B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CD8420F-5E71-AA4D-8432-B0BE9D8575C3}"/>
                  </a:ext>
                </a:extLst>
              </p:cNvPr>
              <p:cNvCxnSpPr/>
              <p:nvPr/>
            </p:nvCxnSpPr>
            <p:spPr>
              <a:xfrm>
                <a:off x="5249196" y="2209297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Freeform 860">
                <a:extLst>
                  <a:ext uri="{FF2B5EF4-FFF2-40B4-BE49-F238E27FC236}">
                    <a16:creationId xmlns:a16="http://schemas.microsoft.com/office/drawing/2014/main" id="{6AE03D7C-2C1C-FA4F-9B4A-81517C7BB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228643"/>
                <a:ext cx="1213406" cy="50510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F2C72D-85CC-5B4E-8DBC-E1A939CFC814}"/>
                </a:ext>
              </a:extLst>
            </p:cNvPr>
            <p:cNvCxnSpPr/>
            <p:nvPr/>
          </p:nvCxnSpPr>
          <p:spPr>
            <a:xfrm>
              <a:off x="1784471" y="3947671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860">
              <a:extLst>
                <a:ext uri="{FF2B5EF4-FFF2-40B4-BE49-F238E27FC236}">
                  <a16:creationId xmlns:a16="http://schemas.microsoft.com/office/drawing/2014/main" id="{08347BD6-DFD3-7A46-B7D1-75F56D11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987" y="3986760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A5DD7AC4-2766-ED41-A3E2-E1073D539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415" y="3947800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3" name="Line 853">
              <a:extLst>
                <a:ext uri="{FF2B5EF4-FFF2-40B4-BE49-F238E27FC236}">
                  <a16:creationId xmlns:a16="http://schemas.microsoft.com/office/drawing/2014/main" id="{6A9D71A6-5013-A348-A5A5-75C0BB23D4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7980" y="441822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4" name="Line 853">
              <a:extLst>
                <a:ext uri="{FF2B5EF4-FFF2-40B4-BE49-F238E27FC236}">
                  <a16:creationId xmlns:a16="http://schemas.microsoft.com/office/drawing/2014/main" id="{2209DB65-4A75-8942-B0F0-9E9FA30A0A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14296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15" name="Line 853">
              <a:extLst>
                <a:ext uri="{FF2B5EF4-FFF2-40B4-BE49-F238E27FC236}">
                  <a16:creationId xmlns:a16="http://schemas.microsoft.com/office/drawing/2014/main" id="{F076DE84-17B4-444C-9A07-49F46774CF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4930" y="3588629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1707311-FF74-ED41-A3F8-1139C1B91714}"/>
                </a:ext>
              </a:extLst>
            </p:cNvPr>
            <p:cNvGrpSpPr/>
            <p:nvPr/>
          </p:nvGrpSpPr>
          <p:grpSpPr>
            <a:xfrm>
              <a:off x="587884" y="3260407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B80E57DF-2AFE-6B4A-B8BE-32814C4121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BFDDF5DD-5392-F346-80ED-200F8F5115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65E7BFC-D7A0-0047-BF2D-82A69BEEFA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BA128714-DAF8-694C-98FA-D5E1E947701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ED450B1D-EDFC-C84E-B56E-AFFCE037DC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88636DC-3CBB-1244-9831-CBF08CEC5719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7281A532-BF5B-554F-9A66-1D7A1CC97B7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D1C90102-6C6A-7F4A-8057-D24DF279F1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D081B6B6-9571-8B4C-AF30-58C720B230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F5C09537-5980-164A-B043-FFDCB425669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85F3B9-CF94-4C4D-9603-90F3E7BAD380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9" name="Oval 878">
                  <a:extLst>
                    <a:ext uri="{FF2B5EF4-FFF2-40B4-BE49-F238E27FC236}">
                      <a16:creationId xmlns:a16="http://schemas.microsoft.com/office/drawing/2014/main" id="{46CE7F05-F271-FB4C-9E04-FFF05210FE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" name="Rectangle 880">
                  <a:extLst>
                    <a:ext uri="{FF2B5EF4-FFF2-40B4-BE49-F238E27FC236}">
                      <a16:creationId xmlns:a16="http://schemas.microsoft.com/office/drawing/2014/main" id="{D9D2FF18-41AB-C04B-B9E7-0BD1FD4C09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1" name="Oval 878">
                  <a:extLst>
                    <a:ext uri="{FF2B5EF4-FFF2-40B4-BE49-F238E27FC236}">
                      <a16:creationId xmlns:a16="http://schemas.microsoft.com/office/drawing/2014/main" id="{C4E74F80-F00D-9743-A7AF-E25A8C0C6A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" name="Line 881">
                  <a:extLst>
                    <a:ext uri="{FF2B5EF4-FFF2-40B4-BE49-F238E27FC236}">
                      <a16:creationId xmlns:a16="http://schemas.microsoft.com/office/drawing/2014/main" id="{34A79F71-347A-A449-BB9C-579264989C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" name="Line 882">
                  <a:extLst>
                    <a:ext uri="{FF2B5EF4-FFF2-40B4-BE49-F238E27FC236}">
                      <a16:creationId xmlns:a16="http://schemas.microsoft.com/office/drawing/2014/main" id="{ACE57D9E-4961-AF45-8D2B-F16FCE0990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4" name="Rectangle 880">
                  <a:extLst>
                    <a:ext uri="{FF2B5EF4-FFF2-40B4-BE49-F238E27FC236}">
                      <a16:creationId xmlns:a16="http://schemas.microsoft.com/office/drawing/2014/main" id="{601C6C1F-6C9A-5449-B19D-4ABCAC98B9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" name="Oval 878">
                  <a:extLst>
                    <a:ext uri="{FF2B5EF4-FFF2-40B4-BE49-F238E27FC236}">
                      <a16:creationId xmlns:a16="http://schemas.microsoft.com/office/drawing/2014/main" id="{CEFA4656-698E-704A-8081-F566DA1839C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" name="Line 882">
                  <a:extLst>
                    <a:ext uri="{FF2B5EF4-FFF2-40B4-BE49-F238E27FC236}">
                      <a16:creationId xmlns:a16="http://schemas.microsoft.com/office/drawing/2014/main" id="{49D7F1E5-CD82-FC47-B74E-FE71DC7ECC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" name="Line 882">
                  <a:extLst>
                    <a:ext uri="{FF2B5EF4-FFF2-40B4-BE49-F238E27FC236}">
                      <a16:creationId xmlns:a16="http://schemas.microsoft.com/office/drawing/2014/main" id="{6AC4E19D-7A9B-F24D-A790-FC76C37875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8" name="Line 884">
                  <a:extLst>
                    <a:ext uri="{FF2B5EF4-FFF2-40B4-BE49-F238E27FC236}">
                      <a16:creationId xmlns:a16="http://schemas.microsoft.com/office/drawing/2014/main" id="{201F212D-89C3-7B4F-8E40-D1815788A9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Oval 885">
                  <a:extLst>
                    <a:ext uri="{FF2B5EF4-FFF2-40B4-BE49-F238E27FC236}">
                      <a16:creationId xmlns:a16="http://schemas.microsoft.com/office/drawing/2014/main" id="{4D55A66C-F92E-9E42-A7C3-385CA77527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Line 881">
                  <a:extLst>
                    <a:ext uri="{FF2B5EF4-FFF2-40B4-BE49-F238E27FC236}">
                      <a16:creationId xmlns:a16="http://schemas.microsoft.com/office/drawing/2014/main" id="{8C64FD48-A62D-A64F-8B14-31F789DB13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1" name="Line 882">
                  <a:extLst>
                    <a:ext uri="{FF2B5EF4-FFF2-40B4-BE49-F238E27FC236}">
                      <a16:creationId xmlns:a16="http://schemas.microsoft.com/office/drawing/2014/main" id="{561CC64D-3D44-E04F-BA2A-3AA119428E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3A3DE9-1EBB-0E46-96E6-604EA7EA5191}"/>
                </a:ext>
              </a:extLst>
            </p:cNvPr>
            <p:cNvGrpSpPr/>
            <p:nvPr/>
          </p:nvGrpSpPr>
          <p:grpSpPr>
            <a:xfrm>
              <a:off x="57450" y="3998181"/>
              <a:ext cx="484418" cy="349404"/>
              <a:chOff x="1012668" y="927184"/>
              <a:chExt cx="747559" cy="539203"/>
            </a:xfrm>
          </p:grpSpPr>
          <p:sp>
            <p:nvSpPr>
              <p:cNvPr id="18" name="Line 853">
                <a:extLst>
                  <a:ext uri="{FF2B5EF4-FFF2-40B4-BE49-F238E27FC236}">
                    <a16:creationId xmlns:a16="http://schemas.microsoft.com/office/drawing/2014/main" id="{81FE17AC-24D4-B14E-834A-619D2C02A0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9" name="Rectangle 876">
                <a:extLst>
                  <a:ext uri="{FF2B5EF4-FFF2-40B4-BE49-F238E27FC236}">
                    <a16:creationId xmlns:a16="http://schemas.microsoft.com/office/drawing/2014/main" id="{94960C74-B238-A742-87F0-BCD667FD362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0" name="Rectangle 873">
                <a:extLst>
                  <a:ext uri="{FF2B5EF4-FFF2-40B4-BE49-F238E27FC236}">
                    <a16:creationId xmlns:a16="http://schemas.microsoft.com/office/drawing/2014/main" id="{8DD946F9-5865-8747-AB63-AD7541608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1" name="Freeform 875">
                <a:extLst>
                  <a:ext uri="{FF2B5EF4-FFF2-40B4-BE49-F238E27FC236}">
                    <a16:creationId xmlns:a16="http://schemas.microsoft.com/office/drawing/2014/main" id="{C3911C4B-5154-7D4A-BBAC-34A520732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B9989D19-27E9-2A40-9CFF-5BB73A27994C}"/>
              </a:ext>
            </a:extLst>
          </p:cNvPr>
          <p:cNvGrpSpPr/>
          <p:nvPr/>
        </p:nvGrpSpPr>
        <p:grpSpPr>
          <a:xfrm>
            <a:off x="6837561" y="4452934"/>
            <a:ext cx="4145305" cy="2027225"/>
            <a:chOff x="4734528" y="4523059"/>
            <a:chExt cx="4145305" cy="2027225"/>
          </a:xfrm>
        </p:grpSpPr>
        <p:sp>
          <p:nvSpPr>
            <p:cNvPr id="170" name="Rectangle 891">
              <a:extLst>
                <a:ext uri="{FF2B5EF4-FFF2-40B4-BE49-F238E27FC236}">
                  <a16:creationId xmlns:a16="http://schemas.microsoft.com/office/drawing/2014/main" id="{596FC6F8-4437-9040-A496-7BBA72772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139" y="5934915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71" name="Rectangle 891">
              <a:extLst>
                <a:ext uri="{FF2B5EF4-FFF2-40B4-BE49-F238E27FC236}">
                  <a16:creationId xmlns:a16="http://schemas.microsoft.com/office/drawing/2014/main" id="{BB5C736C-3B33-C54B-BE82-589E7B0D7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4651" y="5992387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8A5BE61C-AF80-514C-9860-8FABBF5215E6}"/>
                </a:ext>
              </a:extLst>
            </p:cNvPr>
            <p:cNvGrpSpPr/>
            <p:nvPr/>
          </p:nvGrpSpPr>
          <p:grpSpPr>
            <a:xfrm>
              <a:off x="5483239" y="5330897"/>
              <a:ext cx="1654724" cy="802328"/>
              <a:chOff x="1026717" y="2292224"/>
              <a:chExt cx="2553587" cy="1238160"/>
            </a:xfrm>
          </p:grpSpPr>
          <p:sp>
            <p:nvSpPr>
              <p:cNvPr id="218" name="Line 853">
                <a:extLst>
                  <a:ext uri="{FF2B5EF4-FFF2-40B4-BE49-F238E27FC236}">
                    <a16:creationId xmlns:a16="http://schemas.microsoft.com/office/drawing/2014/main" id="{A26A3373-C251-274D-9D7E-768FC7467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570A2673-B0E9-7840-8FF7-F2EEB08AE008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Freeform 860">
                <a:extLst>
                  <a:ext uri="{FF2B5EF4-FFF2-40B4-BE49-F238E27FC236}">
                    <a16:creationId xmlns:a16="http://schemas.microsoft.com/office/drawing/2014/main" id="{8ECDA5D0-BE86-1742-8A67-0AB4FBB9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1" name="Freeform 860">
                <a:extLst>
                  <a:ext uri="{FF2B5EF4-FFF2-40B4-BE49-F238E27FC236}">
                    <a16:creationId xmlns:a16="http://schemas.microsoft.com/office/drawing/2014/main" id="{4850ED0A-5469-1142-A105-E431DCB00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73" name="Line 853">
              <a:extLst>
                <a:ext uri="{FF2B5EF4-FFF2-40B4-BE49-F238E27FC236}">
                  <a16:creationId xmlns:a16="http://schemas.microsoft.com/office/drawing/2014/main" id="{F826344F-BB12-DC4F-9CEA-3173388727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8521" y="6137574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0929A16D-675F-B649-BB24-B84C648A8E4B}"/>
                </a:ext>
              </a:extLst>
            </p:cNvPr>
            <p:cNvGrpSpPr/>
            <p:nvPr/>
          </p:nvGrpSpPr>
          <p:grpSpPr>
            <a:xfrm>
              <a:off x="7810858" y="5365531"/>
              <a:ext cx="1068975" cy="282744"/>
              <a:chOff x="4618723" y="2324921"/>
              <a:chExt cx="1649655" cy="436333"/>
            </a:xfrm>
          </p:grpSpPr>
          <p:sp>
            <p:nvSpPr>
              <p:cNvPr id="215" name="Freeform 860">
                <a:extLst>
                  <a:ext uri="{FF2B5EF4-FFF2-40B4-BE49-F238E27FC236}">
                    <a16:creationId xmlns:a16="http://schemas.microsoft.com/office/drawing/2014/main" id="{176C92EA-8BD0-0540-A938-68AAAAEC5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AD821764-E4BD-F941-B7C1-29F84744F87B}"/>
                  </a:ext>
                </a:extLst>
              </p:cNvPr>
              <p:cNvCxnSpPr/>
              <p:nvPr/>
            </p:nvCxnSpPr>
            <p:spPr>
              <a:xfrm>
                <a:off x="5143667" y="2324921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Freeform 860">
                <a:extLst>
                  <a:ext uri="{FF2B5EF4-FFF2-40B4-BE49-F238E27FC236}">
                    <a16:creationId xmlns:a16="http://schemas.microsoft.com/office/drawing/2014/main" id="{70D62596-3D66-484C-B65C-907B2DE19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A9A2CC8-FC23-3144-B57C-206A0A981241}"/>
                </a:ext>
              </a:extLst>
            </p:cNvPr>
            <p:cNvCxnSpPr/>
            <p:nvPr/>
          </p:nvCxnSpPr>
          <p:spPr>
            <a:xfrm>
              <a:off x="6872036" y="6075807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Freeform 860">
              <a:extLst>
                <a:ext uri="{FF2B5EF4-FFF2-40B4-BE49-F238E27FC236}">
                  <a16:creationId xmlns:a16="http://schemas.microsoft.com/office/drawing/2014/main" id="{5B7D35B6-818B-2141-9374-0743EA8F0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552" y="6114896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77" name="Freeform 860">
              <a:extLst>
                <a:ext uri="{FF2B5EF4-FFF2-40B4-BE49-F238E27FC236}">
                  <a16:creationId xmlns:a16="http://schemas.microsoft.com/office/drawing/2014/main" id="{E4412D62-491D-0846-B4CE-F0410FA84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980" y="6075936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78" name="Line 853">
              <a:extLst>
                <a:ext uri="{FF2B5EF4-FFF2-40B4-BE49-F238E27FC236}">
                  <a16:creationId xmlns:a16="http://schemas.microsoft.com/office/drawing/2014/main" id="{237DFD9E-2597-0045-8A5D-AFE6A1B543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5545" y="6546358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79" name="Line 853">
              <a:extLst>
                <a:ext uri="{FF2B5EF4-FFF2-40B4-BE49-F238E27FC236}">
                  <a16:creationId xmlns:a16="http://schemas.microsoft.com/office/drawing/2014/main" id="{5B616579-3C08-934B-83CB-5AB1AA6224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7565" y="654243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80" name="Line 853">
              <a:extLst>
                <a:ext uri="{FF2B5EF4-FFF2-40B4-BE49-F238E27FC236}">
                  <a16:creationId xmlns:a16="http://schemas.microsoft.com/office/drawing/2014/main" id="{FF3FE26F-49C0-8942-8CA5-A633DB015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2495" y="5716765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BF682A13-6239-954D-9430-15CE0250F210}"/>
                </a:ext>
              </a:extLst>
            </p:cNvPr>
            <p:cNvGrpSpPr/>
            <p:nvPr/>
          </p:nvGrpSpPr>
          <p:grpSpPr>
            <a:xfrm>
              <a:off x="4734528" y="5865299"/>
              <a:ext cx="484418" cy="349404"/>
              <a:chOff x="1012668" y="927184"/>
              <a:chExt cx="747559" cy="539203"/>
            </a:xfrm>
          </p:grpSpPr>
          <p:sp>
            <p:nvSpPr>
              <p:cNvPr id="211" name="Line 853">
                <a:extLst>
                  <a:ext uri="{FF2B5EF4-FFF2-40B4-BE49-F238E27FC236}">
                    <a16:creationId xmlns:a16="http://schemas.microsoft.com/office/drawing/2014/main" id="{F3A5B172-FF3B-704A-B7E5-193E636C7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12" name="Rectangle 876">
                <a:extLst>
                  <a:ext uri="{FF2B5EF4-FFF2-40B4-BE49-F238E27FC236}">
                    <a16:creationId xmlns:a16="http://schemas.microsoft.com/office/drawing/2014/main" id="{6CB8E8D1-60CA-1A49-A704-D6C173E664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13" name="Rectangle 873">
                <a:extLst>
                  <a:ext uri="{FF2B5EF4-FFF2-40B4-BE49-F238E27FC236}">
                    <a16:creationId xmlns:a16="http://schemas.microsoft.com/office/drawing/2014/main" id="{08BDFC7B-3B97-9D43-A8FB-59550E5CD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14" name="Freeform 875">
                <a:extLst>
                  <a:ext uri="{FF2B5EF4-FFF2-40B4-BE49-F238E27FC236}">
                    <a16:creationId xmlns:a16="http://schemas.microsoft.com/office/drawing/2014/main" id="{ECE2F54B-A451-B24A-8F35-48A12C17C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F46C4D3D-B656-F14F-A528-A64FD5152A22}"/>
                </a:ext>
              </a:extLst>
            </p:cNvPr>
            <p:cNvGrpSpPr/>
            <p:nvPr/>
          </p:nvGrpSpPr>
          <p:grpSpPr>
            <a:xfrm>
              <a:off x="4966767" y="4523059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87" name="Oval 859">
                <a:extLst>
                  <a:ext uri="{FF2B5EF4-FFF2-40B4-BE49-F238E27FC236}">
                    <a16:creationId xmlns:a16="http://schemas.microsoft.com/office/drawing/2014/main" id="{35407C2E-B54D-3D48-9EB6-9FC81293249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88" name="Oval 861">
                <a:extLst>
                  <a:ext uri="{FF2B5EF4-FFF2-40B4-BE49-F238E27FC236}">
                    <a16:creationId xmlns:a16="http://schemas.microsoft.com/office/drawing/2014/main" id="{70F7EA4C-C8A1-DB45-B31F-2A1646F3DDC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89" name="Oval 862">
                <a:extLst>
                  <a:ext uri="{FF2B5EF4-FFF2-40B4-BE49-F238E27FC236}">
                    <a16:creationId xmlns:a16="http://schemas.microsoft.com/office/drawing/2014/main" id="{66783817-98A0-A043-B692-7FC1A6568D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90" name="Oval 863">
                <a:extLst>
                  <a:ext uri="{FF2B5EF4-FFF2-40B4-BE49-F238E27FC236}">
                    <a16:creationId xmlns:a16="http://schemas.microsoft.com/office/drawing/2014/main" id="{DA17E0D5-D2A4-954A-9FFC-F94D5575A5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91" name="Oval 863">
                <a:extLst>
                  <a:ext uri="{FF2B5EF4-FFF2-40B4-BE49-F238E27FC236}">
                    <a16:creationId xmlns:a16="http://schemas.microsoft.com/office/drawing/2014/main" id="{8A12808B-DCA8-9648-B968-44747DC6C7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1B2846C0-73CA-5C43-B064-61252979D066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07" name="Freeform 860">
                  <a:extLst>
                    <a:ext uri="{FF2B5EF4-FFF2-40B4-BE49-F238E27FC236}">
                      <a16:creationId xmlns:a16="http://schemas.microsoft.com/office/drawing/2014/main" id="{7766062D-0093-214D-AC56-4E71156F93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8" name="Rectangle 864">
                  <a:extLst>
                    <a:ext uri="{FF2B5EF4-FFF2-40B4-BE49-F238E27FC236}">
                      <a16:creationId xmlns:a16="http://schemas.microsoft.com/office/drawing/2014/main" id="{A248EABE-A063-BC4F-84FC-58647E22A23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09" name="Freeform 865">
                  <a:extLst>
                    <a:ext uri="{FF2B5EF4-FFF2-40B4-BE49-F238E27FC236}">
                      <a16:creationId xmlns:a16="http://schemas.microsoft.com/office/drawing/2014/main" id="{CDF500AD-9D54-EC43-BEE3-227D8642ED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0" name="Freeform 866">
                  <a:extLst>
                    <a:ext uri="{FF2B5EF4-FFF2-40B4-BE49-F238E27FC236}">
                      <a16:creationId xmlns:a16="http://schemas.microsoft.com/office/drawing/2014/main" id="{2B48A519-6015-2049-A8CD-8115B8C5865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9306FDEA-0550-D745-9468-FECDC0A94F88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94" name="Oval 878">
                  <a:extLst>
                    <a:ext uri="{FF2B5EF4-FFF2-40B4-BE49-F238E27FC236}">
                      <a16:creationId xmlns:a16="http://schemas.microsoft.com/office/drawing/2014/main" id="{55596EDD-147A-1048-BC77-35A17D0C2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5" name="Rectangle 880">
                  <a:extLst>
                    <a:ext uri="{FF2B5EF4-FFF2-40B4-BE49-F238E27FC236}">
                      <a16:creationId xmlns:a16="http://schemas.microsoft.com/office/drawing/2014/main" id="{8008B337-EBE9-594C-9826-C5835B106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6" name="Oval 878">
                  <a:extLst>
                    <a:ext uri="{FF2B5EF4-FFF2-40B4-BE49-F238E27FC236}">
                      <a16:creationId xmlns:a16="http://schemas.microsoft.com/office/drawing/2014/main" id="{30EF4244-48B6-E54C-B390-E9F1054FB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7" name="Line 881">
                  <a:extLst>
                    <a:ext uri="{FF2B5EF4-FFF2-40B4-BE49-F238E27FC236}">
                      <a16:creationId xmlns:a16="http://schemas.microsoft.com/office/drawing/2014/main" id="{4E057D18-A55A-664C-BBE4-72C6B1563A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8" name="Line 882">
                  <a:extLst>
                    <a:ext uri="{FF2B5EF4-FFF2-40B4-BE49-F238E27FC236}">
                      <a16:creationId xmlns:a16="http://schemas.microsoft.com/office/drawing/2014/main" id="{B92799B6-9F22-9B42-8A04-03941D7FB0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9" name="Rectangle 880">
                  <a:extLst>
                    <a:ext uri="{FF2B5EF4-FFF2-40B4-BE49-F238E27FC236}">
                      <a16:creationId xmlns:a16="http://schemas.microsoft.com/office/drawing/2014/main" id="{51BC7B45-7C8F-6B41-BC5F-76B5AEB3F8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0" name="Oval 878">
                  <a:extLst>
                    <a:ext uri="{FF2B5EF4-FFF2-40B4-BE49-F238E27FC236}">
                      <a16:creationId xmlns:a16="http://schemas.microsoft.com/office/drawing/2014/main" id="{E0EA6A73-632B-9F4C-960C-B87BC916CC0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1" name="Line 882">
                  <a:extLst>
                    <a:ext uri="{FF2B5EF4-FFF2-40B4-BE49-F238E27FC236}">
                      <a16:creationId xmlns:a16="http://schemas.microsoft.com/office/drawing/2014/main" id="{B30A4E29-D36C-A046-A33B-21DC391FC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2" name="Line 882">
                  <a:extLst>
                    <a:ext uri="{FF2B5EF4-FFF2-40B4-BE49-F238E27FC236}">
                      <a16:creationId xmlns:a16="http://schemas.microsoft.com/office/drawing/2014/main" id="{86D8562E-FE7C-CD45-9551-E514AAE5F3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3" name="Line 884">
                  <a:extLst>
                    <a:ext uri="{FF2B5EF4-FFF2-40B4-BE49-F238E27FC236}">
                      <a16:creationId xmlns:a16="http://schemas.microsoft.com/office/drawing/2014/main" id="{AB90EF9C-3AA6-D445-BFFE-A7A1A5A54A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4" name="Oval 885">
                  <a:extLst>
                    <a:ext uri="{FF2B5EF4-FFF2-40B4-BE49-F238E27FC236}">
                      <a16:creationId xmlns:a16="http://schemas.microsoft.com/office/drawing/2014/main" id="{6B2B6512-AFFC-C246-B146-0E0A540EA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5" name="Line 881">
                  <a:extLst>
                    <a:ext uri="{FF2B5EF4-FFF2-40B4-BE49-F238E27FC236}">
                      <a16:creationId xmlns:a16="http://schemas.microsoft.com/office/drawing/2014/main" id="{CF0D671B-FA23-FE4C-8A8A-F49BC67E8E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6" name="Line 882">
                  <a:extLst>
                    <a:ext uri="{FF2B5EF4-FFF2-40B4-BE49-F238E27FC236}">
                      <a16:creationId xmlns:a16="http://schemas.microsoft.com/office/drawing/2014/main" id="{0A60F96B-0ADA-AA40-91E3-3C3C0B6333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321F3E73-67FD-CC41-891A-5378115BFA70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5400270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1F7A81E1-DF16-E04E-B0D8-0A28A08D11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5381923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6CA6E50C-B575-4F40-A5F1-27A889CA73D0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32" y="6114896"/>
              <a:ext cx="265021" cy="239530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E13E9B1A-A704-5A46-A894-024AC745F8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0846" y="5273747"/>
              <a:ext cx="502837" cy="550411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7764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90654"/>
            <a:ext cx="5524500" cy="538480"/>
          </a:xfrm>
        </p:spPr>
        <p:txBody>
          <a:bodyPr/>
          <a:lstStyle/>
          <a:p>
            <a:r>
              <a:rPr lang="en-US" dirty="0"/>
              <a:t>Fast-Forward 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9799" y="1080185"/>
            <a:ext cx="8069581" cy="5320615"/>
          </a:xfrm>
        </p:spPr>
        <p:txBody>
          <a:bodyPr/>
          <a:lstStyle/>
          <a:p>
            <a:pPr marL="55562" indent="0">
              <a:spcBef>
                <a:spcPts val="200"/>
              </a:spcBef>
              <a:buNone/>
            </a:pPr>
            <a:r>
              <a:rPr lang="en-US" dirty="0">
                <a:latin typeface="Calibri" panose="020F0502020204030204" pitchFamily="34" charset="0"/>
              </a:rPr>
              <a:t>   HFF</a:t>
            </a:r>
            <a:r>
              <a:rPr lang="en-US" dirty="0"/>
              <a:t>(</a:t>
            </a:r>
            <a:r>
              <a:rPr lang="en-US" dirty="0" err="1"/>
              <a:t>Σ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s,</a:t>
            </a:r>
            <a:r>
              <a:rPr lang="en-US" i="1" baseline="-25000" dirty="0"/>
              <a:t> </a:t>
            </a:r>
            <a:r>
              <a:rPr lang="en-US" i="1" dirty="0"/>
              <a:t>g</a:t>
            </a:r>
            <a:r>
              <a:rPr lang="en-US" dirty="0"/>
              <a:t>):        // </a:t>
            </a:r>
            <a:r>
              <a:rPr lang="en-US" i="1" dirty="0"/>
              <a:t>find a minimal relaxed solution, return its cost</a:t>
            </a:r>
            <a:br>
              <a:rPr lang="en-US" i="1" baseline="-25000" dirty="0"/>
            </a:br>
            <a:endParaRPr lang="en-US" i="1" baseline="-25000" dirty="0"/>
          </a:p>
          <a:p>
            <a:pPr marL="793750" lvl="2" indent="0">
              <a:spcBef>
                <a:spcPts val="200"/>
              </a:spcBef>
              <a:buNone/>
            </a:pPr>
            <a:r>
              <a:rPr lang="pt-BR" dirty="0"/>
              <a:t>// </a:t>
            </a:r>
            <a:r>
              <a:rPr lang="pt-BR" i="1" dirty="0" err="1"/>
              <a:t>construct</a:t>
            </a:r>
            <a:r>
              <a:rPr lang="pt-BR" i="1" dirty="0"/>
              <a:t> a </a:t>
            </a:r>
            <a:r>
              <a:rPr lang="pt-BR" i="1" dirty="0" err="1"/>
              <a:t>relaxed</a:t>
            </a:r>
            <a:r>
              <a:rPr lang="pt-BR" i="1" dirty="0"/>
              <a:t> </a:t>
            </a:r>
            <a:r>
              <a:rPr lang="pt-BR" i="1" dirty="0" err="1"/>
              <a:t>solution</a:t>
            </a:r>
            <a:r>
              <a:rPr lang="pt-BR" i="1" dirty="0"/>
              <a:t> </a:t>
            </a:r>
            <a:r>
              <a:rPr lang="pt-BR" dirty="0"/>
              <a:t>⟨</a:t>
            </a:r>
            <a:r>
              <a:rPr lang="pt-BR" i="1" dirty="0"/>
              <a:t>A</a:t>
            </a:r>
            <a:r>
              <a:rPr lang="pt-BR" baseline="-25000" dirty="0"/>
              <a:t>1</a:t>
            </a:r>
            <a:r>
              <a:rPr lang="pt-BR" dirty="0"/>
              <a:t>,</a:t>
            </a:r>
            <a:r>
              <a:rPr lang="pt-BR" i="1" dirty="0"/>
              <a:t>A</a:t>
            </a:r>
            <a:r>
              <a:rPr lang="pt-BR" baseline="-25000" dirty="0"/>
              <a:t>2</a:t>
            </a:r>
            <a:r>
              <a:rPr lang="pt-BR" dirty="0"/>
              <a:t>,…,</a:t>
            </a:r>
            <a:r>
              <a:rPr lang="pt-BR" i="1" dirty="0" err="1"/>
              <a:t>A</a:t>
            </a:r>
            <a:r>
              <a:rPr lang="pt-BR" i="1" baseline="-25000" dirty="0" err="1"/>
              <a:t>k</a:t>
            </a:r>
            <a:r>
              <a:rPr lang="pt-BR" dirty="0"/>
              <a:t>⟩:</a:t>
            </a:r>
            <a:endParaRPr lang="pt-BR" i="1" dirty="0"/>
          </a:p>
          <a:p>
            <a:pPr marL="793750" lvl="2" indent="0">
              <a:spcBef>
                <a:spcPts val="200"/>
              </a:spcBef>
              <a:buNone/>
            </a:pP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pt-BR" baseline="-25000" dirty="0"/>
              <a:t>0</a:t>
            </a:r>
            <a:r>
              <a:rPr lang="pt-BR" dirty="0"/>
              <a:t> </a:t>
            </a:r>
            <a:r>
              <a:rPr lang="en-US" dirty="0"/>
              <a:t>← </a:t>
            </a:r>
            <a:r>
              <a:rPr lang="en-US" i="1" dirty="0"/>
              <a:t>s</a:t>
            </a:r>
            <a:endParaRPr lang="pt-BR" i="1" dirty="0"/>
          </a:p>
          <a:p>
            <a:pPr marL="793750" lvl="2" indent="0">
              <a:spcBef>
                <a:spcPts val="200"/>
              </a:spcBef>
              <a:buNone/>
            </a:pPr>
            <a:r>
              <a:rPr lang="en-US" dirty="0"/>
              <a:t>for </a:t>
            </a:r>
            <a:r>
              <a:rPr lang="en-US" i="1" dirty="0"/>
              <a:t>k</a:t>
            </a:r>
            <a:r>
              <a:rPr lang="en-US" dirty="0"/>
              <a:t> = 1 by 1 until </a:t>
            </a:r>
            <a:r>
              <a:rPr lang="en-US" i="1" dirty="0" err="1">
                <a:cs typeface="Times New Roman"/>
              </a:rPr>
              <a:t>ŝ</a:t>
            </a:r>
            <a:r>
              <a:rPr lang="en-US" i="1" baseline="-25000" dirty="0" err="1">
                <a:cs typeface="Times New Roman"/>
              </a:rPr>
              <a:t>k</a:t>
            </a:r>
            <a:r>
              <a:rPr lang="en-US" dirty="0">
                <a:cs typeface="Times New Roman"/>
              </a:rPr>
              <a:t> r-satisfies </a:t>
            </a:r>
            <a:r>
              <a:rPr lang="en-US" i="1" dirty="0">
                <a:cs typeface="Times New Roman"/>
              </a:rPr>
              <a:t>g</a:t>
            </a:r>
            <a:endParaRPr lang="en-US" dirty="0"/>
          </a:p>
          <a:p>
            <a:pPr marL="1206500" lvl="3" indent="0">
              <a:spcBef>
                <a:spcPts val="200"/>
              </a:spcBef>
              <a:buNone/>
            </a:pPr>
            <a:r>
              <a:rPr lang="en-US" i="1" dirty="0"/>
              <a:t>A</a:t>
            </a:r>
            <a:r>
              <a:rPr lang="en-US" i="1" baseline="-25000" dirty="0"/>
              <a:t>k</a:t>
            </a:r>
            <a:r>
              <a:rPr lang="en-US" dirty="0"/>
              <a:t> ← {all actions r-applicable in </a:t>
            </a:r>
            <a:r>
              <a:rPr lang="en-US" i="1" dirty="0" err="1">
                <a:cs typeface="Times New Roman"/>
              </a:rPr>
              <a:t>ŝ</a:t>
            </a:r>
            <a:r>
              <a:rPr lang="en-US" i="1" baseline="-25000" dirty="0" err="1">
                <a:cs typeface="Times New Roman"/>
              </a:rPr>
              <a:t>k</a:t>
            </a:r>
            <a:r>
              <a:rPr lang="en-US" baseline="-25000" dirty="0">
                <a:cs typeface="Times New Roman"/>
              </a:rPr>
              <a:t>–1</a:t>
            </a:r>
            <a:r>
              <a:rPr lang="en-US" dirty="0"/>
              <a:t>}; </a:t>
            </a:r>
            <a:r>
              <a:rPr lang="en-US" i="1" dirty="0" err="1">
                <a:cs typeface="Times New Roman"/>
              </a:rPr>
              <a:t>ŝ</a:t>
            </a:r>
            <a:r>
              <a:rPr lang="en-US" i="1" baseline="-25000" dirty="0" err="1">
                <a:cs typeface="Times New Roman"/>
              </a:rPr>
              <a:t>k</a:t>
            </a:r>
            <a:r>
              <a:rPr lang="en-US" dirty="0"/>
              <a:t> ← </a:t>
            </a:r>
            <a:r>
              <a:rPr lang="el-GR" i="1" dirty="0"/>
              <a:t>γ</a:t>
            </a:r>
            <a:r>
              <a:rPr lang="el-GR" baseline="30000" dirty="0"/>
              <a:t>+</a:t>
            </a:r>
            <a:r>
              <a:rPr lang="el-GR" dirty="0"/>
              <a:t>(</a:t>
            </a:r>
            <a:r>
              <a:rPr lang="el-GR" i="1" dirty="0"/>
              <a:t>s</a:t>
            </a:r>
            <a:r>
              <a:rPr lang="en-US" i="1" baseline="-25000" dirty="0">
                <a:cs typeface="Times New Roman"/>
              </a:rPr>
              <a:t>k–</a:t>
            </a:r>
            <a:r>
              <a:rPr lang="en-US" baseline="-25000" dirty="0">
                <a:cs typeface="Times New Roman"/>
              </a:rPr>
              <a:t>1</a:t>
            </a:r>
            <a:r>
              <a:rPr lang="el-GR" dirty="0"/>
              <a:t>,</a:t>
            </a:r>
            <a:r>
              <a:rPr lang="el-GR" i="1" baseline="-25000" dirty="0"/>
              <a:t> </a:t>
            </a:r>
            <a:r>
              <a:rPr lang="en-US" i="1" dirty="0"/>
              <a:t>A</a:t>
            </a:r>
            <a:r>
              <a:rPr lang="en-US" i="1" baseline="-25000" dirty="0">
                <a:cs typeface="Times New Roman"/>
              </a:rPr>
              <a:t>k</a:t>
            </a:r>
            <a:r>
              <a:rPr lang="el-GR" dirty="0"/>
              <a:t>)</a:t>
            </a:r>
            <a:endParaRPr lang="en-US" dirty="0"/>
          </a:p>
          <a:p>
            <a:pPr marL="1206500" lvl="3" indent="0">
              <a:spcBef>
                <a:spcPts val="200"/>
              </a:spcBef>
              <a:buNone/>
            </a:pPr>
            <a:r>
              <a:rPr lang="en-US" dirty="0"/>
              <a:t>if </a:t>
            </a:r>
            <a:r>
              <a:rPr lang="en-US" i="1" dirty="0"/>
              <a:t>k </a:t>
            </a:r>
            <a:r>
              <a:rPr lang="en-US" dirty="0"/>
              <a:t>&gt; 1 and </a:t>
            </a:r>
            <a:r>
              <a:rPr lang="en-US" i="1" dirty="0" err="1">
                <a:cs typeface="Times New Roman"/>
              </a:rPr>
              <a:t>ŝ</a:t>
            </a:r>
            <a:r>
              <a:rPr lang="en-US" i="1" baseline="-25000" dirty="0" err="1">
                <a:cs typeface="Times New Roman"/>
              </a:rPr>
              <a:t>k</a:t>
            </a:r>
            <a:r>
              <a:rPr lang="en-US" i="1" dirty="0">
                <a:cs typeface="Times New Roman"/>
              </a:rPr>
              <a:t> = </a:t>
            </a:r>
            <a:r>
              <a:rPr lang="en-US" i="1" dirty="0" err="1">
                <a:cs typeface="Times New Roman"/>
              </a:rPr>
              <a:t>ŝ</a:t>
            </a:r>
            <a:r>
              <a:rPr lang="en-US" i="1" baseline="-25000" dirty="0" err="1">
                <a:cs typeface="Times New Roman"/>
              </a:rPr>
              <a:t>k</a:t>
            </a:r>
            <a:r>
              <a:rPr lang="en-US" baseline="-25000" dirty="0">
                <a:cs typeface="Times New Roman"/>
              </a:rPr>
              <a:t>–1</a:t>
            </a:r>
            <a:r>
              <a:rPr lang="en-US" dirty="0">
                <a:cs typeface="Times New Roman"/>
              </a:rPr>
              <a:t> then return ∞      // </a:t>
            </a:r>
            <a:r>
              <a:rPr lang="en-US" i="1" dirty="0">
                <a:cs typeface="Times New Roman"/>
              </a:rPr>
              <a:t>there’s no solution</a:t>
            </a:r>
            <a:br>
              <a:rPr lang="en-US" i="1" baseline="-25000" dirty="0">
                <a:cs typeface="Times New Roman"/>
              </a:rPr>
            </a:br>
            <a:endParaRPr lang="en-US" i="1" baseline="-25000" dirty="0">
              <a:cs typeface="Times New Roman"/>
            </a:endParaRPr>
          </a:p>
          <a:p>
            <a:pPr marL="793750" lvl="2" indent="0">
              <a:spcBef>
                <a:spcPts val="200"/>
              </a:spcBef>
              <a:buNone/>
            </a:pPr>
            <a:r>
              <a:rPr lang="en-US" dirty="0">
                <a:cs typeface="Times New Roman"/>
              </a:rPr>
              <a:t>// </a:t>
            </a:r>
            <a:r>
              <a:rPr lang="en-US" i="1" dirty="0">
                <a:cs typeface="Times New Roman"/>
              </a:rPr>
              <a:t>e</a:t>
            </a:r>
            <a:r>
              <a:rPr lang="en-US" i="1" dirty="0"/>
              <a:t>xtract minimal relaxed </a:t>
            </a:r>
            <a:r>
              <a:rPr lang="en-US" i="1" dirty="0">
                <a:latin typeface="Times New Roman" panose="02020603050405020304" pitchFamily="18" charset="0"/>
              </a:rPr>
              <a:t>solution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⟨</a:t>
            </a:r>
            <a:r>
              <a:rPr lang="ro-RO" i="1" dirty="0">
                <a:latin typeface="Times New Roman" panose="02020603050405020304" pitchFamily="18" charset="0"/>
              </a:rPr>
              <a:t>â</a:t>
            </a:r>
            <a:r>
              <a:rPr lang="ro-RO" baseline="-25000" dirty="0">
                <a:latin typeface="Times New Roman" panose="02020603050405020304" pitchFamily="18" charset="0"/>
              </a:rPr>
              <a:t>1</a:t>
            </a:r>
            <a:r>
              <a:rPr lang="ro-RO" dirty="0">
                <a:latin typeface="Times New Roman" panose="02020603050405020304" pitchFamily="18" charset="0"/>
              </a:rPr>
              <a:t>, </a:t>
            </a:r>
            <a:r>
              <a:rPr lang="ro-RO" i="1" dirty="0">
                <a:latin typeface="Times New Roman" panose="02020603050405020304" pitchFamily="18" charset="0"/>
              </a:rPr>
              <a:t>â</a:t>
            </a:r>
            <a:r>
              <a:rPr lang="ro-RO" baseline="-25000" dirty="0">
                <a:latin typeface="Times New Roman" panose="02020603050405020304" pitchFamily="18" charset="0"/>
              </a:rPr>
              <a:t>2</a:t>
            </a:r>
            <a:r>
              <a:rPr lang="ro-RO" dirty="0">
                <a:latin typeface="Times New Roman" panose="02020603050405020304" pitchFamily="18" charset="0"/>
              </a:rPr>
              <a:t>, …, </a:t>
            </a:r>
            <a:r>
              <a:rPr lang="ro-RO" i="1" dirty="0" err="1">
                <a:latin typeface="Times New Roman" panose="02020603050405020304" pitchFamily="18" charset="0"/>
              </a:rPr>
              <a:t>â</a:t>
            </a:r>
            <a:r>
              <a:rPr lang="ro-RO" i="1" baseline="-25000" dirty="0" err="1">
                <a:latin typeface="Times New Roman" panose="02020603050405020304" pitchFamily="18" charset="0"/>
              </a:rPr>
              <a:t>k</a:t>
            </a:r>
            <a:r>
              <a:rPr lang="ro-RO" dirty="0">
                <a:latin typeface="Times New Roman" panose="02020603050405020304" pitchFamily="18" charset="0"/>
              </a:rPr>
              <a:t>⟩:</a:t>
            </a:r>
          </a:p>
          <a:p>
            <a:pPr marL="793750" lvl="2" indent="0">
              <a:spcBef>
                <a:spcPts val="200"/>
              </a:spcBef>
              <a:buNone/>
            </a:pPr>
            <a:r>
              <a:rPr lang="en-US" i="1" dirty="0" err="1"/>
              <a:t>ĝ</a:t>
            </a:r>
            <a:r>
              <a:rPr lang="ro-RO" i="1" baseline="-25000" dirty="0"/>
              <a:t>k</a:t>
            </a:r>
            <a:r>
              <a:rPr lang="ro-RO" dirty="0"/>
              <a:t> </a:t>
            </a:r>
            <a:r>
              <a:rPr lang="en-US" dirty="0"/>
              <a:t>←</a:t>
            </a:r>
            <a:r>
              <a:rPr lang="ro-RO" dirty="0"/>
              <a:t> </a:t>
            </a:r>
            <a:r>
              <a:rPr lang="en-US" i="1" dirty="0"/>
              <a:t>g</a:t>
            </a:r>
            <a:endParaRPr lang="en-US" dirty="0">
              <a:cs typeface="Times New Roman"/>
            </a:endParaRPr>
          </a:p>
          <a:p>
            <a:pPr marL="793750" lvl="2" indent="0">
              <a:spcBef>
                <a:spcPts val="200"/>
              </a:spcBef>
              <a:buNone/>
            </a:pPr>
            <a:r>
              <a:rPr lang="en-US" dirty="0"/>
              <a:t>for </a:t>
            </a:r>
            <a:r>
              <a:rPr lang="en-US" i="1" dirty="0" err="1"/>
              <a:t>i</a:t>
            </a:r>
            <a:r>
              <a:rPr lang="en-US" dirty="0"/>
              <a:t> = </a:t>
            </a:r>
            <a:r>
              <a:rPr lang="en-US" i="1" dirty="0"/>
              <a:t>k, k</a:t>
            </a:r>
            <a:r>
              <a:rPr lang="en-US" dirty="0"/>
              <a:t>–1, …, 1:</a:t>
            </a:r>
          </a:p>
          <a:p>
            <a:pPr marL="1206500" lvl="3" indent="0">
              <a:spcBef>
                <a:spcPts val="200"/>
              </a:spcBef>
              <a:buNone/>
              <a:tabLst>
                <a:tab pos="846138" algn="l"/>
              </a:tabLst>
            </a:pPr>
            <a:r>
              <a:rPr lang="ro-RO" i="1" dirty="0" err="1"/>
              <a:t>â</a:t>
            </a:r>
            <a:r>
              <a:rPr lang="ro-RO" i="1" baseline="-25000" dirty="0" err="1"/>
              <a:t>i</a:t>
            </a:r>
            <a:r>
              <a:rPr lang="ro-RO" dirty="0"/>
              <a:t> </a:t>
            </a:r>
            <a:r>
              <a:rPr lang="en-US" dirty="0"/>
              <a:t>←</a:t>
            </a:r>
            <a:r>
              <a:rPr lang="ro-RO" dirty="0"/>
              <a:t> </a:t>
            </a:r>
            <a:r>
              <a:rPr lang="ro-RO" dirty="0" err="1"/>
              <a:t>any</a:t>
            </a:r>
            <a:r>
              <a:rPr lang="ro-RO" dirty="0"/>
              <a:t> minimal subset of </a:t>
            </a:r>
            <a:r>
              <a:rPr lang="en-US" i="1" dirty="0"/>
              <a:t>A</a:t>
            </a:r>
            <a:r>
              <a:rPr lang="en-US" i="1" baseline="-25000" dirty="0"/>
              <a:t>i</a:t>
            </a:r>
            <a:r>
              <a:rPr lang="en-US" dirty="0"/>
              <a:t> such that </a:t>
            </a:r>
            <a:r>
              <a:rPr lang="en-US" dirty="0" err="1"/>
              <a:t>γ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>
                <a:cs typeface="Times New Roman"/>
              </a:rPr>
              <a:t>ŝ</a:t>
            </a:r>
            <a:r>
              <a:rPr lang="en-US" i="1" baseline="-25000" dirty="0"/>
              <a:t>i</a:t>
            </a:r>
            <a:r>
              <a:rPr lang="en-US" baseline="-25000" dirty="0"/>
              <a:t>-1</a:t>
            </a:r>
            <a:r>
              <a:rPr lang="en-US" dirty="0"/>
              <a:t>,</a:t>
            </a:r>
            <a:r>
              <a:rPr lang="ro-RO" i="1" dirty="0"/>
              <a:t>â</a:t>
            </a:r>
            <a:r>
              <a:rPr lang="en-US" i="1" baseline="-25000" dirty="0" err="1"/>
              <a:t>i</a:t>
            </a:r>
            <a:r>
              <a:rPr lang="en-US" dirty="0"/>
              <a:t>) r-satisfies </a:t>
            </a:r>
            <a:r>
              <a:rPr lang="en-US" i="1" dirty="0" err="1"/>
              <a:t>ĝ</a:t>
            </a:r>
            <a:r>
              <a:rPr lang="ro-RO" i="1" baseline="-25000" dirty="0"/>
              <a:t>i</a:t>
            </a:r>
            <a:endParaRPr lang="en-US" dirty="0"/>
          </a:p>
          <a:p>
            <a:pPr marL="1206500" lvl="3" indent="0">
              <a:spcBef>
                <a:spcPts val="200"/>
              </a:spcBef>
              <a:buNone/>
              <a:tabLst>
                <a:tab pos="846138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ĝ</a:t>
            </a:r>
            <a:r>
              <a:rPr lang="en-US" baseline="-25000" dirty="0">
                <a:latin typeface="Times New Roman" panose="02020603050405020304" pitchFamily="18" charset="0"/>
              </a:rPr>
              <a:t>i−1</a:t>
            </a:r>
            <a:r>
              <a:rPr lang="en-US" dirty="0">
                <a:latin typeface="Times New Roman" panose="02020603050405020304" pitchFamily="18" charset="0"/>
              </a:rPr>
              <a:t> ←</a:t>
            </a:r>
            <a:r>
              <a:rPr lang="en-US" i="1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</a:rPr>
              <a:t>ĝ</a:t>
            </a:r>
            <a:r>
              <a:rPr lang="en-US" baseline="-25000" dirty="0" err="1">
                <a:latin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</a:rPr>
              <a:t> ∖ eff(</a:t>
            </a:r>
            <a:r>
              <a:rPr lang="ro-RO" i="1" dirty="0">
                <a:latin typeface="Times New Roman" panose="02020603050405020304" pitchFamily="18" charset="0"/>
              </a:rPr>
              <a:t>â</a:t>
            </a:r>
            <a:r>
              <a:rPr lang="en-US" i="1" baseline="-25000" dirty="0" err="1">
                <a:latin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</a:rPr>
              <a:t>)) ∪ pre(</a:t>
            </a:r>
            <a:r>
              <a:rPr lang="ro-RO" i="1" dirty="0">
                <a:latin typeface="Times New Roman" panose="02020603050405020304" pitchFamily="18" charset="0"/>
              </a:rPr>
              <a:t>â</a:t>
            </a:r>
            <a:r>
              <a:rPr lang="en-US" i="1" baseline="-25000" dirty="0" err="1">
                <a:latin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endParaRPr lang="en-US" dirty="0"/>
          </a:p>
          <a:p>
            <a:pPr marL="793750" lvl="2" indent="0">
              <a:spcBef>
                <a:spcPts val="200"/>
              </a:spcBef>
              <a:buNone/>
              <a:tabLst>
                <a:tab pos="846138" algn="l"/>
              </a:tabLst>
            </a:pPr>
            <a:r>
              <a:rPr lang="en-US" dirty="0"/>
              <a:t>return ∑</a:t>
            </a:r>
            <a:r>
              <a:rPr lang="ro-RO" dirty="0"/>
              <a:t> </a:t>
            </a:r>
            <a:r>
              <a:rPr lang="ro-RO" dirty="0" err="1"/>
              <a:t>costs</a:t>
            </a:r>
            <a:r>
              <a:rPr lang="ro-RO" dirty="0"/>
              <a:t> of </a:t>
            </a:r>
            <a:r>
              <a:rPr lang="ro-RO" dirty="0" err="1"/>
              <a:t>the</a:t>
            </a:r>
            <a:r>
              <a:rPr lang="ro-RO" dirty="0"/>
              <a:t> </a:t>
            </a:r>
            <a:r>
              <a:rPr lang="ro-RO" dirty="0" err="1"/>
              <a:t>actions</a:t>
            </a:r>
            <a:r>
              <a:rPr lang="ro-RO" dirty="0"/>
              <a:t> in </a:t>
            </a:r>
            <a:r>
              <a:rPr lang="ro-RO" i="1" dirty="0"/>
              <a:t>â</a:t>
            </a:r>
            <a:r>
              <a:rPr lang="ro-RO" baseline="-25000" dirty="0"/>
              <a:t>1</a:t>
            </a:r>
            <a:r>
              <a:rPr lang="ro-RO" dirty="0"/>
              <a:t>, …, </a:t>
            </a:r>
            <a:r>
              <a:rPr lang="ro-RO" i="1" dirty="0" err="1"/>
              <a:t>â</a:t>
            </a:r>
            <a:r>
              <a:rPr lang="ro-RO" i="1" baseline="-25000" dirty="0" err="1"/>
              <a:t>k</a:t>
            </a:r>
            <a:r>
              <a:rPr lang="en-US" dirty="0"/>
              <a:t>      // </a:t>
            </a:r>
            <a:r>
              <a:rPr lang="en-US" i="1" dirty="0"/>
              <a:t>u</a:t>
            </a:r>
            <a:r>
              <a:rPr lang="ro-RO" i="1" dirty="0" err="1"/>
              <a:t>pper</a:t>
            </a:r>
            <a:r>
              <a:rPr lang="ro-RO" i="1" dirty="0"/>
              <a:t> </a:t>
            </a:r>
            <a:r>
              <a:rPr lang="ro-RO" i="1" dirty="0" err="1"/>
              <a:t>bound</a:t>
            </a:r>
            <a:r>
              <a:rPr lang="ro-RO" i="1" dirty="0"/>
              <a:t> on</a:t>
            </a:r>
            <a:r>
              <a:rPr lang="ro-RO" dirty="0"/>
              <a:t> </a:t>
            </a:r>
            <a:r>
              <a:rPr lang="ro-RO" i="1" dirty="0"/>
              <a:t>h</a:t>
            </a:r>
            <a:r>
              <a:rPr lang="ro-RO" baseline="30000" dirty="0"/>
              <a:t>+</a:t>
            </a:r>
          </a:p>
          <a:p>
            <a:pPr marL="793750" lvl="2" indent="0">
              <a:spcBef>
                <a:spcPts val="200"/>
              </a:spcBef>
              <a:buNone/>
              <a:tabLst>
                <a:tab pos="846138" algn="l"/>
              </a:tabLst>
            </a:pPr>
            <a:br>
              <a:rPr lang="ro-RO" baseline="30000" dirty="0"/>
            </a:br>
            <a:endParaRPr lang="ro-RO" baseline="30000" dirty="0"/>
          </a:p>
          <a:p>
            <a:pPr>
              <a:spcBef>
                <a:spcPts val="200"/>
              </a:spcBef>
              <a:tabLst>
                <a:tab pos="846138" algn="l"/>
              </a:tabLst>
            </a:pPr>
            <a:r>
              <a:rPr lang="ro-RO" dirty="0" err="1"/>
              <a:t>Define</a:t>
            </a:r>
            <a:r>
              <a:rPr lang="ro-RO" dirty="0"/>
              <a:t> </a:t>
            </a:r>
            <a:r>
              <a:rPr lang="en-US" i="1" dirty="0" err="1"/>
              <a:t>h</a:t>
            </a:r>
            <a:r>
              <a:rPr lang="en-US" baseline="30000" dirty="0" err="1"/>
              <a:t>FF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the value returned by </a:t>
            </a:r>
            <a:r>
              <a:rPr lang="en-US" dirty="0">
                <a:latin typeface="Calibri" panose="020F0502020204030204" pitchFamily="34" charset="0"/>
              </a:rPr>
              <a:t>HFF</a:t>
            </a:r>
            <a:r>
              <a:rPr lang="en-US" dirty="0"/>
              <a:t>(</a:t>
            </a:r>
            <a:r>
              <a:rPr lang="en-US" dirty="0" err="1"/>
              <a:t>Σ,</a:t>
            </a:r>
            <a:r>
              <a:rPr lang="en-US" i="1" dirty="0" err="1"/>
              <a:t>s,g</a:t>
            </a:r>
            <a:r>
              <a:rPr lang="en-US" dirty="0"/>
              <a:t>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4F17F4-C147-9749-8F34-16C49B244FE9}"/>
              </a:ext>
            </a:extLst>
          </p:cNvPr>
          <p:cNvSpPr txBox="1">
            <a:spLocks/>
          </p:cNvSpPr>
          <p:nvPr/>
        </p:nvSpPr>
        <p:spPr bwMode="auto">
          <a:xfrm>
            <a:off x="1064948" y="5854533"/>
            <a:ext cx="132441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buNone/>
            </a:pP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</a:rPr>
              <a:t>ambiguous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7F644-0514-5C40-B4D3-7F575F0082DD}"/>
              </a:ext>
            </a:extLst>
          </p:cNvPr>
          <p:cNvSpPr/>
          <p:nvPr/>
        </p:nvSpPr>
        <p:spPr>
          <a:xfrm>
            <a:off x="9514664" y="3491251"/>
            <a:ext cx="2677336" cy="6719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pre(</a:t>
            </a:r>
            <a:r>
              <a:rPr lang="ro-RO" i="1" dirty="0">
                <a:solidFill>
                  <a:srgbClr val="0070C0"/>
                </a:solidFill>
                <a:latin typeface="Times New Roman" panose="02020603050405020304" pitchFamily="18" charset="0"/>
              </a:rPr>
              <a:t>â</a:t>
            </a:r>
            <a:r>
              <a:rPr 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) = ⋃{pre(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) |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∈ </a:t>
            </a:r>
            <a:r>
              <a:rPr lang="ro-RO" i="1" dirty="0">
                <a:solidFill>
                  <a:srgbClr val="0070C0"/>
                </a:solidFill>
                <a:latin typeface="Times New Roman" panose="02020603050405020304" pitchFamily="18" charset="0"/>
              </a:rPr>
              <a:t>â</a:t>
            </a:r>
            <a:r>
              <a:rPr 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}</a:t>
            </a:r>
          </a:p>
          <a:p>
            <a:pPr>
              <a:spcBef>
                <a:spcPts val="200"/>
              </a:spcBef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eff(</a:t>
            </a:r>
            <a:r>
              <a:rPr lang="ro-RO" i="1" dirty="0">
                <a:solidFill>
                  <a:srgbClr val="0070C0"/>
                </a:solidFill>
                <a:latin typeface="Times New Roman" panose="02020603050405020304" pitchFamily="18" charset="0"/>
              </a:rPr>
              <a:t>â</a:t>
            </a:r>
            <a:r>
              <a:rPr 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) = ⋃{eff(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) |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∈ </a:t>
            </a:r>
            <a:r>
              <a:rPr lang="ro-RO" i="1" dirty="0">
                <a:solidFill>
                  <a:srgbClr val="0070C0"/>
                </a:solidFill>
                <a:latin typeface="Times New Roman" panose="02020603050405020304" pitchFamily="18" charset="0"/>
              </a:rPr>
              <a:t>â</a:t>
            </a:r>
            <a:r>
              <a:rPr 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}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115A33-99F1-E740-8B11-E5E5CFD581A0}"/>
              </a:ext>
            </a:extLst>
          </p:cNvPr>
          <p:cNvCxnSpPr>
            <a:cxnSpLocks/>
          </p:cNvCxnSpPr>
          <p:nvPr/>
        </p:nvCxnSpPr>
        <p:spPr>
          <a:xfrm flipH="1">
            <a:off x="7363595" y="4103914"/>
            <a:ext cx="2172291" cy="887249"/>
          </a:xfrm>
          <a:prstGeom prst="straightConnector1">
            <a:avLst/>
          </a:prstGeom>
          <a:ln w="15875">
            <a:solidFill>
              <a:schemeClr val="accent5">
                <a:lumMod val="50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9E886F14-5F91-AC41-8DB7-84ECE2492190}"/>
              </a:ext>
            </a:extLst>
          </p:cNvPr>
          <p:cNvSpPr txBox="1">
            <a:spLocks/>
          </p:cNvSpPr>
          <p:nvPr/>
        </p:nvSpPr>
        <p:spPr bwMode="auto">
          <a:xfrm>
            <a:off x="398772" y="2076382"/>
            <a:ext cx="3094983" cy="802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None/>
            </a:pP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1. At each iteration, include all r-applicable actions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E419F70-8C2D-7847-BD24-91B0A1FE6DEB}"/>
              </a:ext>
            </a:extLst>
          </p:cNvPr>
          <p:cNvSpPr txBox="1">
            <a:spLocks/>
          </p:cNvSpPr>
          <p:nvPr/>
        </p:nvSpPr>
        <p:spPr bwMode="auto">
          <a:xfrm>
            <a:off x="289794" y="3997817"/>
            <a:ext cx="3299675" cy="109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None/>
            </a:pPr>
            <a:r>
              <a:rPr lang="en-US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2. At each iteration, choose a minimal set of actions that r-achieve </a:t>
            </a:r>
            <a:r>
              <a:rPr lang="en-US" i="1" dirty="0" err="1">
                <a:solidFill>
                  <a:srgbClr val="0070C0"/>
                </a:solidFill>
              </a:rPr>
              <a:t>ĝ</a:t>
            </a:r>
            <a:r>
              <a:rPr lang="ro-RO" i="1" baseline="-25000" dirty="0">
                <a:solidFill>
                  <a:srgbClr val="0070C0"/>
                </a:solidFill>
              </a:rPr>
              <a:t>i</a:t>
            </a:r>
            <a:endParaRPr lang="en-US" kern="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6E0EC6-FCB1-B640-8A03-7B3875546548}"/>
              </a:ext>
            </a:extLst>
          </p:cNvPr>
          <p:cNvCxnSpPr>
            <a:cxnSpLocks/>
          </p:cNvCxnSpPr>
          <p:nvPr/>
        </p:nvCxnSpPr>
        <p:spPr>
          <a:xfrm>
            <a:off x="2324545" y="6081317"/>
            <a:ext cx="716107" cy="0"/>
          </a:xfrm>
          <a:prstGeom prst="straightConnector1">
            <a:avLst/>
          </a:prstGeom>
          <a:ln w="15875">
            <a:solidFill>
              <a:schemeClr val="accent5">
                <a:lumMod val="50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3DC1D-4A26-5247-9E0F-EFA83D056708}"/>
              </a:ext>
            </a:extLst>
          </p:cNvPr>
          <p:cNvSpPr/>
          <p:nvPr/>
        </p:nvSpPr>
        <p:spPr>
          <a:xfrm>
            <a:off x="7141254" y="561866"/>
            <a:ext cx="4404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i.e., no proper subset is a relaxed solution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CB18E9-9295-E147-89D3-9EE562AE4A0B}"/>
              </a:ext>
            </a:extLst>
          </p:cNvPr>
          <p:cNvCxnSpPr>
            <a:cxnSpLocks/>
          </p:cNvCxnSpPr>
          <p:nvPr/>
        </p:nvCxnSpPr>
        <p:spPr>
          <a:xfrm flipH="1">
            <a:off x="6719665" y="783955"/>
            <a:ext cx="454640" cy="305031"/>
          </a:xfrm>
          <a:prstGeom prst="straightConnector1">
            <a:avLst/>
          </a:prstGeom>
          <a:ln w="15875">
            <a:solidFill>
              <a:schemeClr val="accent5">
                <a:lumMod val="50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ight Brace 6">
            <a:extLst>
              <a:ext uri="{FF2B5EF4-FFF2-40B4-BE49-F238E27FC236}">
                <a16:creationId xmlns:a16="http://schemas.microsoft.com/office/drawing/2014/main" id="{8338111D-870D-BC4C-97E8-D3986F614A87}"/>
              </a:ext>
            </a:extLst>
          </p:cNvPr>
          <p:cNvSpPr/>
          <p:nvPr/>
        </p:nvSpPr>
        <p:spPr>
          <a:xfrm flipH="1">
            <a:off x="3679617" y="1608467"/>
            <a:ext cx="253403" cy="1707615"/>
          </a:xfrm>
          <a:prstGeom prst="rightBrace">
            <a:avLst>
              <a:gd name="adj1" fmla="val 23436"/>
              <a:gd name="adj2" fmla="val 50000"/>
            </a:avLst>
          </a:prstGeom>
          <a:ln w="19050">
            <a:solidFill>
              <a:srgbClr val="0195F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37879E0-B285-8C4C-938E-06542D4A3D63}"/>
              </a:ext>
            </a:extLst>
          </p:cNvPr>
          <p:cNvSpPr/>
          <p:nvPr/>
        </p:nvSpPr>
        <p:spPr>
          <a:xfrm flipH="1">
            <a:off x="3679617" y="3492357"/>
            <a:ext cx="253403" cy="2027098"/>
          </a:xfrm>
          <a:prstGeom prst="rightBrace">
            <a:avLst>
              <a:gd name="adj1" fmla="val 23436"/>
              <a:gd name="adj2" fmla="val 50000"/>
            </a:avLst>
          </a:prstGeom>
          <a:ln w="19050">
            <a:solidFill>
              <a:srgbClr val="0195F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46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88076DC-71BA-CC4B-B173-CAC5D5D0D929}"/>
              </a:ext>
            </a:extLst>
          </p:cNvPr>
          <p:cNvGrpSpPr/>
          <p:nvPr/>
        </p:nvGrpSpPr>
        <p:grpSpPr>
          <a:xfrm>
            <a:off x="5457496" y="135023"/>
            <a:ext cx="3779569" cy="1975637"/>
            <a:chOff x="821024" y="4395049"/>
            <a:chExt cx="4199521" cy="2195152"/>
          </a:xfrm>
        </p:grpSpPr>
        <p:sp>
          <p:nvSpPr>
            <p:cNvPr id="203" name="Rectangle 891">
              <a:extLst>
                <a:ext uri="{FF2B5EF4-FFF2-40B4-BE49-F238E27FC236}">
                  <a16:creationId xmlns:a16="http://schemas.microsoft.com/office/drawing/2014/main" id="{898BF284-673E-2340-9145-385972F5A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0" name="Rectangle 891">
              <a:extLst>
                <a:ext uri="{FF2B5EF4-FFF2-40B4-BE49-F238E27FC236}">
                  <a16:creationId xmlns:a16="http://schemas.microsoft.com/office/drawing/2014/main" id="{01B17351-4D6D-7547-8A2E-B642D2A99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1E135A14-AD8D-704E-9AEC-CB6E6C38790B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345" name="Line 853">
                <a:extLst>
                  <a:ext uri="{FF2B5EF4-FFF2-40B4-BE49-F238E27FC236}">
                    <a16:creationId xmlns:a16="http://schemas.microsoft.com/office/drawing/2014/main" id="{BDC8A00C-8844-E548-9235-CFF3F826A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E92527CD-1E88-AA4F-B76D-9F4E4EF4D5BF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Freeform 860">
                <a:extLst>
                  <a:ext uri="{FF2B5EF4-FFF2-40B4-BE49-F238E27FC236}">
                    <a16:creationId xmlns:a16="http://schemas.microsoft.com/office/drawing/2014/main" id="{4A039CF3-0A22-F04E-BCB0-40F15DA80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48" name="Freeform 860">
                <a:extLst>
                  <a:ext uri="{FF2B5EF4-FFF2-40B4-BE49-F238E27FC236}">
                    <a16:creationId xmlns:a16="http://schemas.microsoft.com/office/drawing/2014/main" id="{A52405CE-3758-D84B-AAD0-8D9A319C9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59" name="Line 853">
              <a:extLst>
                <a:ext uri="{FF2B5EF4-FFF2-40B4-BE49-F238E27FC236}">
                  <a16:creationId xmlns:a16="http://schemas.microsoft.com/office/drawing/2014/main" id="{6E163B6B-2C35-FC43-BFD3-C5FE067919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22C90FE3-0C4E-CA4A-A371-3FCC2617F30C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297" name="Freeform 860">
                <a:extLst>
                  <a:ext uri="{FF2B5EF4-FFF2-40B4-BE49-F238E27FC236}">
                    <a16:creationId xmlns:a16="http://schemas.microsoft.com/office/drawing/2014/main" id="{C9D398C7-370F-394B-B7A7-C05ECF359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70F2A9E1-F990-EB44-B2C7-8EE020119A69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4" name="Freeform 860">
                <a:extLst>
                  <a:ext uri="{FF2B5EF4-FFF2-40B4-BE49-F238E27FC236}">
                    <a16:creationId xmlns:a16="http://schemas.microsoft.com/office/drawing/2014/main" id="{E9212F6C-685E-6C47-8D15-E97C00E3D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B0B32331-814C-1B4E-8A6F-734758D2C39E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Freeform 860">
              <a:extLst>
                <a:ext uri="{FF2B5EF4-FFF2-40B4-BE49-F238E27FC236}">
                  <a16:creationId xmlns:a16="http://schemas.microsoft.com/office/drawing/2014/main" id="{E6307630-A623-7141-9661-3EF5CBB2A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63" name="Freeform 860">
              <a:extLst>
                <a:ext uri="{FF2B5EF4-FFF2-40B4-BE49-F238E27FC236}">
                  <a16:creationId xmlns:a16="http://schemas.microsoft.com/office/drawing/2014/main" id="{69D9E6C4-D096-344B-A883-533200C05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64" name="Line 853">
              <a:extLst>
                <a:ext uri="{FF2B5EF4-FFF2-40B4-BE49-F238E27FC236}">
                  <a16:creationId xmlns:a16="http://schemas.microsoft.com/office/drawing/2014/main" id="{E4E6FD0E-918D-7B44-9F09-1FC1689EF0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65" name="Line 853">
              <a:extLst>
                <a:ext uri="{FF2B5EF4-FFF2-40B4-BE49-F238E27FC236}">
                  <a16:creationId xmlns:a16="http://schemas.microsoft.com/office/drawing/2014/main" id="{5B9F2CEB-AB1A-024B-9889-6B2FA880F6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66" name="Line 853">
              <a:extLst>
                <a:ext uri="{FF2B5EF4-FFF2-40B4-BE49-F238E27FC236}">
                  <a16:creationId xmlns:a16="http://schemas.microsoft.com/office/drawing/2014/main" id="{33F4B2D3-2320-FB4C-9ACD-C32B2F8698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6ED4AFD-1472-8741-BE28-10E5BFAD7BCF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73" name="Oval 859">
                <a:extLst>
                  <a:ext uri="{FF2B5EF4-FFF2-40B4-BE49-F238E27FC236}">
                    <a16:creationId xmlns:a16="http://schemas.microsoft.com/office/drawing/2014/main" id="{44D420E1-2B2D-CB43-87AD-E6DFDEB245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4" name="Oval 861">
                <a:extLst>
                  <a:ext uri="{FF2B5EF4-FFF2-40B4-BE49-F238E27FC236}">
                    <a16:creationId xmlns:a16="http://schemas.microsoft.com/office/drawing/2014/main" id="{D327D4F3-2863-7B4D-85CD-D744366E815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5" name="Oval 862">
                <a:extLst>
                  <a:ext uri="{FF2B5EF4-FFF2-40B4-BE49-F238E27FC236}">
                    <a16:creationId xmlns:a16="http://schemas.microsoft.com/office/drawing/2014/main" id="{C2D105B6-9D1D-854A-B503-B49C37BB0F1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6" name="Oval 863">
                <a:extLst>
                  <a:ext uri="{FF2B5EF4-FFF2-40B4-BE49-F238E27FC236}">
                    <a16:creationId xmlns:a16="http://schemas.microsoft.com/office/drawing/2014/main" id="{A5245E8A-8A23-4741-BC3A-6437D9F4651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7" name="Oval 863">
                <a:extLst>
                  <a:ext uri="{FF2B5EF4-FFF2-40B4-BE49-F238E27FC236}">
                    <a16:creationId xmlns:a16="http://schemas.microsoft.com/office/drawing/2014/main" id="{257C6211-0809-214A-B6A3-97EDA2B5A7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D2A97EED-96F2-E04E-BDE0-B0F257FE15EC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93" name="Freeform 860">
                  <a:extLst>
                    <a:ext uri="{FF2B5EF4-FFF2-40B4-BE49-F238E27FC236}">
                      <a16:creationId xmlns:a16="http://schemas.microsoft.com/office/drawing/2014/main" id="{2AC81078-F8C7-2C42-BB79-152599625F7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4" name="Rectangle 864">
                  <a:extLst>
                    <a:ext uri="{FF2B5EF4-FFF2-40B4-BE49-F238E27FC236}">
                      <a16:creationId xmlns:a16="http://schemas.microsoft.com/office/drawing/2014/main" id="{425330B0-9330-1D46-8EE0-0E364F38D0F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95" name="Freeform 865">
                  <a:extLst>
                    <a:ext uri="{FF2B5EF4-FFF2-40B4-BE49-F238E27FC236}">
                      <a16:creationId xmlns:a16="http://schemas.microsoft.com/office/drawing/2014/main" id="{678B712A-026F-1B44-882F-1187977696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6" name="Freeform 866">
                  <a:extLst>
                    <a:ext uri="{FF2B5EF4-FFF2-40B4-BE49-F238E27FC236}">
                      <a16:creationId xmlns:a16="http://schemas.microsoft.com/office/drawing/2014/main" id="{468E1FC8-4D53-E041-BD4D-E57FF797838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8A6910F1-5515-994C-A21A-EAB30ADCF628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80" name="Oval 878">
                  <a:extLst>
                    <a:ext uri="{FF2B5EF4-FFF2-40B4-BE49-F238E27FC236}">
                      <a16:creationId xmlns:a16="http://schemas.microsoft.com/office/drawing/2014/main" id="{8B622788-C80E-BF47-B07D-A197F371F7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Rectangle 880">
                  <a:extLst>
                    <a:ext uri="{FF2B5EF4-FFF2-40B4-BE49-F238E27FC236}">
                      <a16:creationId xmlns:a16="http://schemas.microsoft.com/office/drawing/2014/main" id="{65B4EAFD-5CE9-8A44-A13F-A60247BF0E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Oval 878">
                  <a:extLst>
                    <a:ext uri="{FF2B5EF4-FFF2-40B4-BE49-F238E27FC236}">
                      <a16:creationId xmlns:a16="http://schemas.microsoft.com/office/drawing/2014/main" id="{0F82CB6F-DAC8-4943-8B53-675F4C5F4C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1">
                  <a:extLst>
                    <a:ext uri="{FF2B5EF4-FFF2-40B4-BE49-F238E27FC236}">
                      <a16:creationId xmlns:a16="http://schemas.microsoft.com/office/drawing/2014/main" id="{320E4842-EA64-2248-9E4A-2341A2E549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Line 882">
                  <a:extLst>
                    <a:ext uri="{FF2B5EF4-FFF2-40B4-BE49-F238E27FC236}">
                      <a16:creationId xmlns:a16="http://schemas.microsoft.com/office/drawing/2014/main" id="{95576F8D-5DCC-5B4E-9D6A-AC14E6614C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Rectangle 880">
                  <a:extLst>
                    <a:ext uri="{FF2B5EF4-FFF2-40B4-BE49-F238E27FC236}">
                      <a16:creationId xmlns:a16="http://schemas.microsoft.com/office/drawing/2014/main" id="{249AB298-7CE2-F84B-B1F6-83212E0C6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Oval 878">
                  <a:extLst>
                    <a:ext uri="{FF2B5EF4-FFF2-40B4-BE49-F238E27FC236}">
                      <a16:creationId xmlns:a16="http://schemas.microsoft.com/office/drawing/2014/main" id="{7B3B14CE-84C1-244D-BC25-504CD688FC6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Line 882">
                  <a:extLst>
                    <a:ext uri="{FF2B5EF4-FFF2-40B4-BE49-F238E27FC236}">
                      <a16:creationId xmlns:a16="http://schemas.microsoft.com/office/drawing/2014/main" id="{0D5B8F0E-2604-A848-A264-173B190A7B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8" name="Line 882">
                  <a:extLst>
                    <a:ext uri="{FF2B5EF4-FFF2-40B4-BE49-F238E27FC236}">
                      <a16:creationId xmlns:a16="http://schemas.microsoft.com/office/drawing/2014/main" id="{86F07B23-B884-D542-9915-9358FB082D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9" name="Line 884">
                  <a:extLst>
                    <a:ext uri="{FF2B5EF4-FFF2-40B4-BE49-F238E27FC236}">
                      <a16:creationId xmlns:a16="http://schemas.microsoft.com/office/drawing/2014/main" id="{313329EA-22C7-6B4E-8F50-D73C479BE9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0" name="Oval 885">
                  <a:extLst>
                    <a:ext uri="{FF2B5EF4-FFF2-40B4-BE49-F238E27FC236}">
                      <a16:creationId xmlns:a16="http://schemas.microsoft.com/office/drawing/2014/main" id="{A1A69675-A2F5-1F40-A7E7-8EEC32B96C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1" name="Line 881">
                  <a:extLst>
                    <a:ext uri="{FF2B5EF4-FFF2-40B4-BE49-F238E27FC236}">
                      <a16:creationId xmlns:a16="http://schemas.microsoft.com/office/drawing/2014/main" id="{812877BD-281C-1E4F-8DBE-AA8F9C40EB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2" name="Line 882">
                  <a:extLst>
                    <a:ext uri="{FF2B5EF4-FFF2-40B4-BE49-F238E27FC236}">
                      <a16:creationId xmlns:a16="http://schemas.microsoft.com/office/drawing/2014/main" id="{3D477E55-FA78-0E42-8F9D-5D2CD504F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E817E93B-B413-9A4C-B834-3835BA580355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269" name="Line 853">
                <a:extLst>
                  <a:ext uri="{FF2B5EF4-FFF2-40B4-BE49-F238E27FC236}">
                    <a16:creationId xmlns:a16="http://schemas.microsoft.com/office/drawing/2014/main" id="{DA9295FF-C3B2-8942-980B-1EFD54951A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70" name="Rectangle 876">
                <a:extLst>
                  <a:ext uri="{FF2B5EF4-FFF2-40B4-BE49-F238E27FC236}">
                    <a16:creationId xmlns:a16="http://schemas.microsoft.com/office/drawing/2014/main" id="{57708E8E-6E73-9440-9591-95064CFEBE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71" name="Rectangle 873">
                <a:extLst>
                  <a:ext uri="{FF2B5EF4-FFF2-40B4-BE49-F238E27FC236}">
                    <a16:creationId xmlns:a16="http://schemas.microsoft.com/office/drawing/2014/main" id="{3CABAC5E-867F-494C-82CD-273E18287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72" name="Freeform 875">
                <a:extLst>
                  <a:ext uri="{FF2B5EF4-FFF2-40B4-BE49-F238E27FC236}">
                    <a16:creationId xmlns:a16="http://schemas.microsoft.com/office/drawing/2014/main" id="{0C0F720E-A239-FC40-A709-9E1A2BAB6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57" name="Rectangle 256">
            <a:extLst>
              <a:ext uri="{FF2B5EF4-FFF2-40B4-BE49-F238E27FC236}">
                <a16:creationId xmlns:a16="http://schemas.microsoft.com/office/drawing/2014/main" id="{2F5406C8-976C-604C-83E3-E97A3A43E32B}"/>
              </a:ext>
            </a:extLst>
          </p:cNvPr>
          <p:cNvSpPr/>
          <p:nvPr/>
        </p:nvSpPr>
        <p:spPr>
          <a:xfrm>
            <a:off x="7999303" y="4691712"/>
            <a:ext cx="3976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</a:rPr>
              <a:t>γ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  <a:cs typeface="Times New Roman"/>
              </a:rPr>
              <a:t>0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) = {</a:t>
            </a:r>
            <a:r>
              <a:rPr lang="en-US" dirty="0">
                <a:latin typeface="Calibri"/>
              </a:rPr>
              <a:t>loc(c1) = d1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loc(r1) = d2,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	          cargo(r1) = nil</a:t>
            </a:r>
            <a:r>
              <a:rPr lang="en-US" dirty="0">
                <a:latin typeface="Times New Roman" panose="02020603050405020304" pitchFamily="18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7897308" cy="812800"/>
          </a:xfrm>
        </p:spPr>
        <p:txBody>
          <a:bodyPr/>
          <a:lstStyle/>
          <a:p>
            <a:r>
              <a:rPr lang="en-US"/>
              <a:t>Example: GBFS Again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9EB7D5-911D-EA49-8F0E-4597AFE03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477" y="1001918"/>
            <a:ext cx="4166795" cy="3914327"/>
          </a:xfrm>
        </p:spPr>
        <p:txBody>
          <a:bodyPr/>
          <a:lstStyle/>
          <a:p>
            <a:r>
              <a:rPr lang="ro-RO" dirty="0"/>
              <a:t>GBFS </a:t>
            </a:r>
            <a:r>
              <a:rPr lang="ro-RO" dirty="0" err="1"/>
              <a:t>with</a:t>
            </a:r>
            <a:r>
              <a:rPr lang="ro-RO" dirty="0"/>
              <a:t> </a:t>
            </a:r>
            <a:r>
              <a:rPr lang="ro-RO" dirty="0" err="1"/>
              <a:t>initial</a:t>
            </a:r>
            <a:r>
              <a:rPr lang="ro-RO" dirty="0"/>
              <a:t> state </a:t>
            </a:r>
            <a:r>
              <a:rPr lang="ro-RO" i="1" dirty="0"/>
              <a:t>s</a:t>
            </a:r>
            <a:r>
              <a:rPr lang="ro-RO" baseline="-25000" dirty="0"/>
              <a:t>0</a:t>
            </a:r>
            <a:r>
              <a:rPr lang="ro-RO" dirty="0"/>
              <a:t>, </a:t>
            </a:r>
            <a:r>
              <a:rPr lang="ro-RO" dirty="0" err="1"/>
              <a:t>goal</a:t>
            </a:r>
            <a:r>
              <a:rPr lang="ro-RO" dirty="0"/>
              <a:t> </a:t>
            </a:r>
            <a:r>
              <a:rPr lang="ro-RO" i="1" dirty="0"/>
              <a:t>g</a:t>
            </a:r>
            <a:r>
              <a:rPr lang="ro-RO" dirty="0"/>
              <a:t>,</a:t>
            </a:r>
            <a:r>
              <a:rPr lang="ro-RO" i="1" dirty="0"/>
              <a:t> </a:t>
            </a:r>
            <a:r>
              <a:rPr lang="ro-RO" dirty="0" err="1"/>
              <a:t>heuristic</a:t>
            </a:r>
            <a:r>
              <a:rPr lang="ro-RO" dirty="0"/>
              <a:t> </a:t>
            </a:r>
            <a:r>
              <a:rPr lang="ro-RO" i="1" dirty="0"/>
              <a:t>h</a:t>
            </a:r>
            <a:r>
              <a:rPr lang="en-US" baseline="30000" dirty="0"/>
              <a:t>FF</a:t>
            </a:r>
            <a:endParaRPr lang="ro-RO" dirty="0"/>
          </a:p>
          <a:p>
            <a:r>
              <a:rPr lang="ro-RO" dirty="0" err="1"/>
              <a:t>Two</a:t>
            </a:r>
            <a:r>
              <a:rPr lang="ro-RO" dirty="0"/>
              <a:t> </a:t>
            </a:r>
            <a:r>
              <a:rPr lang="ro-RO" dirty="0" err="1"/>
              <a:t>applicable</a:t>
            </a:r>
            <a:r>
              <a:rPr lang="ro-RO" dirty="0"/>
              <a:t> </a:t>
            </a:r>
            <a:r>
              <a:rPr lang="ro-RO" dirty="0" err="1"/>
              <a:t>actions</a:t>
            </a:r>
            <a:r>
              <a:rPr lang="ro-RO" dirty="0"/>
              <a:t>: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, a</a:t>
            </a:r>
            <a:r>
              <a:rPr lang="en-US" baseline="-25000" dirty="0"/>
              <a:t>2</a:t>
            </a:r>
            <a:endParaRPr lang="en-US" dirty="0">
              <a:latin typeface="Calibri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Resulting states: 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</a:p>
          <a:p>
            <a:r>
              <a:rPr lang="en-US" dirty="0"/>
              <a:t>GBFS computes</a:t>
            </a:r>
            <a:r>
              <a:rPr lang="en-US" i="1" dirty="0"/>
              <a:t> </a:t>
            </a:r>
            <a:r>
              <a:rPr lang="en-US" i="1" dirty="0" err="1"/>
              <a:t>h</a:t>
            </a:r>
            <a:r>
              <a:rPr lang="en-US" baseline="30000" dirty="0" err="1"/>
              <a:t>FF</a:t>
            </a:r>
            <a:r>
              <a:rPr lang="en-US" dirty="0"/>
              <a:t>(</a:t>
            </a:r>
            <a:r>
              <a:rPr lang="el-GR" i="1" dirty="0"/>
              <a:t>s</a:t>
            </a:r>
            <a:r>
              <a:rPr lang="en-US" baseline="-25000" dirty="0"/>
              <a:t>1</a:t>
            </a:r>
            <a:r>
              <a:rPr lang="en-US" dirty="0"/>
              <a:t>) and</a:t>
            </a:r>
            <a:r>
              <a:rPr lang="en-US" i="1" dirty="0"/>
              <a:t> </a:t>
            </a:r>
            <a:r>
              <a:rPr lang="en-US" i="1" dirty="0" err="1"/>
              <a:t>h</a:t>
            </a:r>
            <a:r>
              <a:rPr lang="en-US" baseline="30000" dirty="0" err="1"/>
              <a:t>FF</a:t>
            </a:r>
            <a:r>
              <a:rPr lang="en-US" dirty="0"/>
              <a:t>(</a:t>
            </a:r>
            <a:r>
              <a:rPr lang="el-GR" i="1" dirty="0"/>
              <a:t>s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Chooses the state that has the lower </a:t>
            </a:r>
            <a:r>
              <a:rPr lang="en-US" i="1" dirty="0"/>
              <a:t>h</a:t>
            </a:r>
            <a:r>
              <a:rPr lang="en-US" baseline="30000" dirty="0"/>
              <a:t>FF</a:t>
            </a:r>
            <a:r>
              <a:rPr lang="en-US" dirty="0"/>
              <a:t> value</a:t>
            </a:r>
          </a:p>
          <a:p>
            <a:r>
              <a:rPr lang="en-US" dirty="0"/>
              <a:t>Next several slides:</a:t>
            </a:r>
          </a:p>
          <a:p>
            <a:pPr lvl="1"/>
            <a:r>
              <a:rPr lang="en-US" i="1" dirty="0" err="1"/>
              <a:t>h</a:t>
            </a:r>
            <a:r>
              <a:rPr lang="en-US" baseline="30000" dirty="0" err="1"/>
              <a:t>FF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pPr lvl="1"/>
            <a:r>
              <a:rPr lang="en-US" i="1" dirty="0" err="1"/>
              <a:t>h</a:t>
            </a:r>
            <a:r>
              <a:rPr lang="en-US" baseline="30000" dirty="0" err="1"/>
              <a:t>FF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161157" y="3356079"/>
            <a:ext cx="3860650" cy="1297553"/>
            <a:chOff x="0" y="3124595"/>
            <a:chExt cx="3860650" cy="1297553"/>
          </a:xfrm>
        </p:grpSpPr>
        <p:sp>
          <p:nvSpPr>
            <p:cNvPr id="104" name="Rectangle 891"/>
            <p:cNvSpPr>
              <a:spLocks noChangeArrowheads="1"/>
            </p:cNvSpPr>
            <p:nvPr/>
          </p:nvSpPr>
          <p:spPr bwMode="auto">
            <a:xfrm>
              <a:off x="833574" y="380677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05" name="Rectangle 891"/>
            <p:cNvSpPr>
              <a:spLocks noChangeArrowheads="1"/>
            </p:cNvSpPr>
            <p:nvPr/>
          </p:nvSpPr>
          <p:spPr bwMode="auto">
            <a:xfrm>
              <a:off x="2637086" y="3864250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476955" y="3124595"/>
              <a:ext cx="1573443" cy="799197"/>
              <a:chOff x="1152149" y="2171616"/>
              <a:chExt cx="2428155" cy="1233336"/>
            </a:xfrm>
          </p:grpSpPr>
          <p:sp>
            <p:nvSpPr>
              <p:cNvPr id="149" name="Line 853"/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50" name="Straight Connector 149"/>
              <p:cNvCxnSpPr/>
              <p:nvPr/>
            </p:nvCxnSpPr>
            <p:spPr>
              <a:xfrm>
                <a:off x="2270593" y="2171616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Freeform 860"/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52" name="Freeform 860"/>
              <p:cNvSpPr>
                <a:spLocks/>
              </p:cNvSpPr>
              <p:nvPr/>
            </p:nvSpPr>
            <p:spPr bwMode="auto">
              <a:xfrm>
                <a:off x="2366899" y="2189098"/>
                <a:ext cx="1213405" cy="544246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07" name="Line 853"/>
            <p:cNvSpPr>
              <a:spLocks noChangeShapeType="1"/>
            </p:cNvSpPr>
            <p:nvPr/>
          </p:nvSpPr>
          <p:spPr bwMode="auto">
            <a:xfrm>
              <a:off x="2591916" y="3938668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2723292" y="3162462"/>
              <a:ext cx="1137358" cy="357666"/>
              <a:chOff x="4618723" y="2209297"/>
              <a:chExt cx="1755184" cy="551957"/>
            </a:xfrm>
          </p:grpSpPr>
          <p:sp>
            <p:nvSpPr>
              <p:cNvPr id="146" name="Freeform 860"/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5249196" y="2209297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Freeform 860"/>
              <p:cNvSpPr>
                <a:spLocks/>
              </p:cNvSpPr>
              <p:nvPr/>
            </p:nvSpPr>
            <p:spPr bwMode="auto">
              <a:xfrm>
                <a:off x="4618723" y="2228643"/>
                <a:ext cx="1213406" cy="50510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11" name="Freeform 860"/>
            <p:cNvSpPr>
              <a:spLocks/>
            </p:cNvSpPr>
            <p:nvPr/>
          </p:nvSpPr>
          <p:spPr bwMode="auto">
            <a:xfrm>
              <a:off x="1383411" y="3947324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13" name="Line 853"/>
            <p:cNvSpPr>
              <a:spLocks noChangeShapeType="1"/>
            </p:cNvSpPr>
            <p:nvPr/>
          </p:nvSpPr>
          <p:spPr bwMode="auto">
            <a:xfrm>
              <a:off x="1937980" y="441822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14" name="Line 853"/>
            <p:cNvSpPr>
              <a:spLocks noChangeShapeType="1"/>
            </p:cNvSpPr>
            <p:nvPr/>
          </p:nvSpPr>
          <p:spPr bwMode="auto">
            <a:xfrm>
              <a:off x="0" y="4414296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115" name="Line 853"/>
            <p:cNvSpPr>
              <a:spLocks noChangeShapeType="1"/>
            </p:cNvSpPr>
            <p:nvPr/>
          </p:nvSpPr>
          <p:spPr bwMode="auto">
            <a:xfrm>
              <a:off x="1504930" y="3588629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587884" y="3260407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22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3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4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5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6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27" name="Group 126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42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44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29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0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1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2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3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4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6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7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17" name="Group 116"/>
            <p:cNvGrpSpPr/>
            <p:nvPr/>
          </p:nvGrpSpPr>
          <p:grpSpPr>
            <a:xfrm>
              <a:off x="57450" y="3998181"/>
              <a:ext cx="484418" cy="349404"/>
              <a:chOff x="1012668" y="927184"/>
              <a:chExt cx="747559" cy="539203"/>
            </a:xfrm>
          </p:grpSpPr>
          <p:sp>
            <p:nvSpPr>
              <p:cNvPr id="118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19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20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21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8049663" y="3184139"/>
            <a:ext cx="3860650" cy="1295065"/>
            <a:chOff x="211015" y="5125868"/>
            <a:chExt cx="3860650" cy="1295065"/>
          </a:xfrm>
        </p:grpSpPr>
        <p:sp>
          <p:nvSpPr>
            <p:cNvPr id="153" name="Rectangle 891"/>
            <p:cNvSpPr>
              <a:spLocks noChangeArrowheads="1"/>
            </p:cNvSpPr>
            <p:nvPr/>
          </p:nvSpPr>
          <p:spPr bwMode="auto">
            <a:xfrm>
              <a:off x="1044589" y="5805564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54" name="Rectangle 891"/>
            <p:cNvSpPr>
              <a:spLocks noChangeArrowheads="1"/>
            </p:cNvSpPr>
            <p:nvPr/>
          </p:nvSpPr>
          <p:spPr bwMode="auto">
            <a:xfrm>
              <a:off x="2848101" y="5863035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55" name="Group 154"/>
            <p:cNvGrpSpPr/>
            <p:nvPr/>
          </p:nvGrpSpPr>
          <p:grpSpPr>
            <a:xfrm>
              <a:off x="687970" y="5125868"/>
              <a:ext cx="1573541" cy="808284"/>
              <a:chOff x="1152149" y="2175456"/>
              <a:chExt cx="2428307" cy="1247360"/>
            </a:xfrm>
          </p:grpSpPr>
          <p:sp>
            <p:nvSpPr>
              <p:cNvPr id="156" name="Line 853"/>
              <p:cNvSpPr>
                <a:spLocks noChangeShapeType="1"/>
              </p:cNvSpPr>
              <p:nvPr/>
            </p:nvSpPr>
            <p:spPr bwMode="auto">
              <a:xfrm>
                <a:off x="1152149" y="3416757"/>
                <a:ext cx="822961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2286812" y="2175456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Freeform 860"/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59" name="Freeform 860"/>
              <p:cNvSpPr>
                <a:spLocks/>
              </p:cNvSpPr>
              <p:nvPr/>
            </p:nvSpPr>
            <p:spPr bwMode="auto">
              <a:xfrm>
                <a:off x="2366899" y="2208697"/>
                <a:ext cx="1213557" cy="522115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60" name="Line 853"/>
            <p:cNvSpPr>
              <a:spLocks noChangeShapeType="1"/>
            </p:cNvSpPr>
            <p:nvPr/>
          </p:nvSpPr>
          <p:spPr bwMode="auto">
            <a:xfrm>
              <a:off x="2802931" y="5949028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2934307" y="5169267"/>
              <a:ext cx="1137358" cy="349645"/>
              <a:chOff x="4618723" y="2221675"/>
              <a:chExt cx="1755184" cy="539579"/>
            </a:xfrm>
          </p:grpSpPr>
          <p:sp>
            <p:nvSpPr>
              <p:cNvPr id="162" name="Freeform 860"/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63" name="Straight Connector 162"/>
              <p:cNvCxnSpPr/>
              <p:nvPr/>
            </p:nvCxnSpPr>
            <p:spPr>
              <a:xfrm>
                <a:off x="5249196" y="2221675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Freeform 860"/>
              <p:cNvSpPr>
                <a:spLocks/>
              </p:cNvSpPr>
              <p:nvPr/>
            </p:nvSpPr>
            <p:spPr bwMode="auto">
              <a:xfrm>
                <a:off x="4618723" y="2248242"/>
                <a:ext cx="1213406" cy="50510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67" name="Freeform 860"/>
            <p:cNvSpPr>
              <a:spLocks/>
            </p:cNvSpPr>
            <p:nvPr/>
          </p:nvSpPr>
          <p:spPr bwMode="auto">
            <a:xfrm>
              <a:off x="1591430" y="5946801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69" name="Line 853"/>
            <p:cNvSpPr>
              <a:spLocks noChangeShapeType="1"/>
            </p:cNvSpPr>
            <p:nvPr/>
          </p:nvSpPr>
          <p:spPr bwMode="auto">
            <a:xfrm>
              <a:off x="2148995" y="6417007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70" name="Line 853"/>
            <p:cNvSpPr>
              <a:spLocks noChangeShapeType="1"/>
            </p:cNvSpPr>
            <p:nvPr/>
          </p:nvSpPr>
          <p:spPr bwMode="auto">
            <a:xfrm>
              <a:off x="211015" y="6413081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171" name="Line 853"/>
            <p:cNvSpPr>
              <a:spLocks noChangeShapeType="1"/>
            </p:cNvSpPr>
            <p:nvPr/>
          </p:nvSpPr>
          <p:spPr bwMode="auto">
            <a:xfrm>
              <a:off x="1715945" y="5587414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2733207" y="524942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73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74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75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76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77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78" name="Group 177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93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4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95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6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79" name="Group 178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80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6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7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8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9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0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1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2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97" name="Group 196"/>
            <p:cNvGrpSpPr/>
            <p:nvPr/>
          </p:nvGrpSpPr>
          <p:grpSpPr>
            <a:xfrm>
              <a:off x="268465" y="5996966"/>
              <a:ext cx="484418" cy="349404"/>
              <a:chOff x="1012668" y="927184"/>
              <a:chExt cx="747559" cy="539203"/>
            </a:xfrm>
          </p:grpSpPr>
          <p:sp>
            <p:nvSpPr>
              <p:cNvPr id="198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99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00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01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47" name="Rectangle 246"/>
          <p:cNvSpPr/>
          <p:nvPr/>
        </p:nvSpPr>
        <p:spPr>
          <a:xfrm>
            <a:off x="8403075" y="5835885"/>
            <a:ext cx="18758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900" i="1" dirty="0">
                <a:latin typeface="Times New Roman"/>
                <a:cs typeface="Times New Roman"/>
              </a:rPr>
              <a:t> g</a:t>
            </a:r>
            <a:r>
              <a:rPr lang="ro-RO" sz="1900" dirty="0">
                <a:latin typeface="Times New Roman"/>
                <a:cs typeface="Times New Roman"/>
              </a:rPr>
              <a:t> = {</a:t>
            </a:r>
            <a:r>
              <a:rPr lang="ro-RO" sz="1900" dirty="0">
                <a:latin typeface="Calibri"/>
                <a:cs typeface="Calibri"/>
              </a:rPr>
              <a:t>loc(r1)=d3, </a:t>
            </a:r>
            <a:br>
              <a:rPr lang="ro-RO" sz="1900" dirty="0">
                <a:latin typeface="Calibri"/>
                <a:cs typeface="Calibri"/>
              </a:rPr>
            </a:br>
            <a:r>
              <a:rPr lang="ro-RO" sz="1900" dirty="0">
                <a:latin typeface="Calibri"/>
                <a:cs typeface="Calibri"/>
              </a:rPr>
              <a:t>          loc(c1)=r1</a:t>
            </a:r>
            <a:r>
              <a:rPr lang="ro-RO" sz="1900" dirty="0">
                <a:latin typeface="Times New Roman"/>
                <a:cs typeface="Times New Roman"/>
              </a:rPr>
              <a:t>}</a:t>
            </a:r>
            <a:endParaRPr lang="en-US" sz="1900" dirty="0">
              <a:latin typeface="Times New Roman"/>
              <a:cs typeface="Times New Roman"/>
            </a:endParaRPr>
          </a:p>
        </p:txBody>
      </p:sp>
      <p:grpSp>
        <p:nvGrpSpPr>
          <p:cNvPr id="298" name="Group 297"/>
          <p:cNvGrpSpPr>
            <a:grpSpLocks noChangeAspect="1"/>
          </p:cNvGrpSpPr>
          <p:nvPr/>
        </p:nvGrpSpPr>
        <p:grpSpPr>
          <a:xfrm>
            <a:off x="5899939" y="5474441"/>
            <a:ext cx="2657242" cy="1147446"/>
            <a:chOff x="5323352" y="4678231"/>
            <a:chExt cx="2952491" cy="1274940"/>
          </a:xfrm>
        </p:grpSpPr>
        <p:grpSp>
          <p:nvGrpSpPr>
            <p:cNvPr id="299" name="Group 298"/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338" name="Lightning Bolt 337"/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860"/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340" name="Straight Connector 339"/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/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0" name="Group 299"/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332" name="Group 331"/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334" name="Lightning Bolt 333"/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3" name="Freeform 860"/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301" name="Line 853"/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302" name="Group 301"/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308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09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0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1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2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313" name="Group 312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328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9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330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1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14" name="Group 313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15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16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17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18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19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0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1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2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3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4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5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6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7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303" name="Group 302"/>
            <p:cNvGrpSpPr/>
            <p:nvPr/>
          </p:nvGrpSpPr>
          <p:grpSpPr>
            <a:xfrm>
              <a:off x="6990430" y="5181159"/>
              <a:ext cx="538242" cy="388227"/>
              <a:chOff x="1012668" y="927184"/>
              <a:chExt cx="747559" cy="539203"/>
            </a:xfrm>
          </p:grpSpPr>
          <p:sp>
            <p:nvSpPr>
              <p:cNvPr id="304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305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306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07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F80CC20-3C41-E942-B622-39DDD5540F31}"/>
              </a:ext>
            </a:extLst>
          </p:cNvPr>
          <p:cNvSpPr/>
          <p:nvPr/>
        </p:nvSpPr>
        <p:spPr>
          <a:xfrm>
            <a:off x="8805066" y="164491"/>
            <a:ext cx="3087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  <a:cs typeface="Times New Roman"/>
              </a:rPr>
              <a:t>0</a:t>
            </a:r>
            <a:r>
              <a:rPr lang="en-US" dirty="0">
                <a:latin typeface="Times New Roman" panose="02020603050405020304" pitchFamily="18" charset="0"/>
                <a:ea typeface="Times New Roman"/>
                <a:cs typeface="Times New Roman"/>
              </a:rPr>
              <a:t> = </a:t>
            </a:r>
            <a:r>
              <a:rPr lang="ro-RO" dirty="0">
                <a:latin typeface="Times New Roman" panose="02020603050405020304" pitchFamily="18" charset="0"/>
              </a:rPr>
              <a:t>{</a:t>
            </a:r>
            <a:r>
              <a:rPr lang="en-US" dirty="0">
                <a:latin typeface="Calibri"/>
              </a:rPr>
              <a:t>loc(c1) = d1, </a:t>
            </a:r>
            <a:r>
              <a:rPr lang="ro-RO" dirty="0">
                <a:latin typeface="Calibri"/>
              </a:rPr>
              <a:t>loc(r1) = d3,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     cargo(r1) = 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Times New Roman" panose="02020603050405020304" pitchFamily="18" charset="0"/>
              </a:rPr>
              <a:t>}</a:t>
            </a:r>
          </a:p>
        </p:txBody>
      </p: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6F316677-77A9-CB45-952B-E8D1482546E8}"/>
              </a:ext>
            </a:extLst>
          </p:cNvPr>
          <p:cNvCxnSpPr>
            <a:cxnSpLocks/>
          </p:cNvCxnSpPr>
          <p:nvPr/>
        </p:nvCxnSpPr>
        <p:spPr>
          <a:xfrm flipH="1">
            <a:off x="5565180" y="2247828"/>
            <a:ext cx="1535112" cy="954988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67289C82-8A9B-D74D-B7F0-98DC8AE5CEF5}"/>
              </a:ext>
            </a:extLst>
          </p:cNvPr>
          <p:cNvCxnSpPr>
            <a:cxnSpLocks/>
          </p:cNvCxnSpPr>
          <p:nvPr/>
        </p:nvCxnSpPr>
        <p:spPr>
          <a:xfrm>
            <a:off x="7405092" y="2261206"/>
            <a:ext cx="1552374" cy="976055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CF6331E-DF3F-164E-AD47-D4B018D9584E}"/>
              </a:ext>
            </a:extLst>
          </p:cNvPr>
          <p:cNvSpPr/>
          <p:nvPr/>
        </p:nvSpPr>
        <p:spPr>
          <a:xfrm>
            <a:off x="2865548" y="4757819"/>
            <a:ext cx="3976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</a:rPr>
              <a:t>γ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  <a:cs typeface="Times New Roman"/>
              </a:rPr>
              <a:t>0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) = {</a:t>
            </a:r>
            <a:r>
              <a:rPr lang="en-US" dirty="0">
                <a:latin typeface="Calibri"/>
              </a:rPr>
              <a:t>loc(c1) = d1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loc(r1) = d1,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	          cargo(r1) = nil</a:t>
            </a:r>
            <a:r>
              <a:rPr lang="en-US" dirty="0">
                <a:latin typeface="Times New Roman" panose="02020603050405020304" pitchFamily="18" charset="0"/>
              </a:rPr>
              <a:t>}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E5B51FD0-111C-F44B-9384-ADA5C212C60D}"/>
              </a:ext>
            </a:extLst>
          </p:cNvPr>
          <p:cNvSpPr/>
          <p:nvPr/>
        </p:nvSpPr>
        <p:spPr>
          <a:xfrm>
            <a:off x="4974301" y="2548320"/>
            <a:ext cx="211461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= </a:t>
            </a:r>
            <a:r>
              <a:rPr lang="en-US" dirty="0">
                <a:solidFill>
                  <a:srgbClr val="0070C0"/>
                </a:solidFill>
                <a:latin typeface="Calibri"/>
              </a:rPr>
              <a:t>move(r1,d3,d1)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D23C55D3-C7D4-4E47-B41A-2D7B9FF2410D}"/>
              </a:ext>
            </a:extLst>
          </p:cNvPr>
          <p:cNvSpPr/>
          <p:nvPr/>
        </p:nvSpPr>
        <p:spPr>
          <a:xfrm>
            <a:off x="7401875" y="2531424"/>
            <a:ext cx="211461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= </a:t>
            </a:r>
            <a:r>
              <a:rPr lang="en-US" dirty="0">
                <a:solidFill>
                  <a:srgbClr val="0070C0"/>
                </a:solidFill>
                <a:latin typeface="Calibri"/>
              </a:rPr>
              <a:t>move(r1,d3,d2)</a:t>
            </a:r>
          </a:p>
        </p:txBody>
      </p:sp>
    </p:spTree>
    <p:extLst>
      <p:ext uri="{BB962C8B-B14F-4D97-AF65-F5344CB8AC3E}">
        <p14:creationId xmlns:p14="http://schemas.microsoft.com/office/powerpoint/2010/main" val="162988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52A46-A0A5-FE41-9A9F-D6100934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505" y="2854187"/>
            <a:ext cx="5157216" cy="264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-1139"/>
            <a:ext cx="4949501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9A060D-83FD-FE42-ACD3-2265E1639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833219"/>
            <a:ext cx="4044604" cy="141418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</a:rPr>
              <a:t>Computing </a:t>
            </a:r>
            <a:r>
              <a:rPr lang="en-US" i="1" dirty="0" err="1">
                <a:latin typeface="Times New Roman" panose="02020603050405020304" pitchFamily="18" charset="0"/>
              </a:rPr>
              <a:t>h</a:t>
            </a:r>
            <a:r>
              <a:rPr lang="en-US" baseline="30000" dirty="0" err="1">
                <a:latin typeface="Times New Roman" panose="02020603050405020304" pitchFamily="18" charset="0"/>
              </a:rPr>
              <a:t>FF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1. construct a relaxed solution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at each step, include all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r-applicable actions</a:t>
            </a:r>
          </a:p>
          <a:p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7354ED9-8885-8243-A5F6-D0B1082BA78B}"/>
              </a:ext>
            </a:extLst>
          </p:cNvPr>
          <p:cNvSpPr/>
          <p:nvPr/>
        </p:nvSpPr>
        <p:spPr>
          <a:xfrm>
            <a:off x="5173210" y="165878"/>
            <a:ext cx="6028190" cy="1733808"/>
          </a:xfrm>
          <a:prstGeom prst="rect">
            <a:avLst/>
          </a:prstGeom>
          <a:ln>
            <a:solidFill>
              <a:srgbClr val="0195F3"/>
            </a:solidFill>
          </a:ln>
        </p:spPr>
        <p:txBody>
          <a:bodyPr wrap="square">
            <a:spAutoFit/>
          </a:bodyPr>
          <a:lstStyle/>
          <a:p>
            <a:pPr indent="-120650">
              <a:spcBef>
                <a:spcPts val="200"/>
              </a:spcBef>
            </a:pPr>
            <a:r>
              <a:rPr lang="pt-BR" sz="2000" dirty="0">
                <a:latin typeface="Times New Roman" panose="02020603050405020304" pitchFamily="18" charset="0"/>
              </a:rPr>
              <a:t>// </a:t>
            </a:r>
            <a:r>
              <a:rPr lang="pt-BR" sz="2000" i="1" dirty="0" err="1">
                <a:latin typeface="Times New Roman" panose="02020603050405020304" pitchFamily="18" charset="0"/>
              </a:rPr>
              <a:t>construct</a:t>
            </a:r>
            <a:r>
              <a:rPr lang="pt-BR" sz="2000" i="1" dirty="0">
                <a:latin typeface="Times New Roman" panose="02020603050405020304" pitchFamily="18" charset="0"/>
              </a:rPr>
              <a:t> a </a:t>
            </a:r>
            <a:r>
              <a:rPr lang="pt-BR" sz="2000" i="1" dirty="0" err="1">
                <a:latin typeface="Times New Roman" panose="02020603050405020304" pitchFamily="18" charset="0"/>
              </a:rPr>
              <a:t>relaxed</a:t>
            </a:r>
            <a:r>
              <a:rPr lang="pt-BR" sz="2000" i="1" dirty="0">
                <a:latin typeface="Times New Roman" panose="02020603050405020304" pitchFamily="18" charset="0"/>
              </a:rPr>
              <a:t> </a:t>
            </a:r>
            <a:r>
              <a:rPr lang="pt-BR" sz="2000" i="1" dirty="0" err="1">
                <a:latin typeface="Times New Roman" panose="02020603050405020304" pitchFamily="18" charset="0"/>
              </a:rPr>
              <a:t>solution</a:t>
            </a:r>
            <a:r>
              <a:rPr lang="pt-BR" sz="2000" i="1" dirty="0">
                <a:latin typeface="Times New Roman" panose="02020603050405020304" pitchFamily="18" charset="0"/>
              </a:rPr>
              <a:t> </a:t>
            </a:r>
            <a:r>
              <a:rPr lang="pt-BR" sz="2000" dirty="0">
                <a:latin typeface="Times New Roman" panose="02020603050405020304" pitchFamily="18" charset="0"/>
              </a:rPr>
              <a:t>⟨</a:t>
            </a:r>
            <a:r>
              <a:rPr lang="pt-BR" sz="2000" i="1" dirty="0">
                <a:latin typeface="Times New Roman" panose="02020603050405020304" pitchFamily="18" charset="0"/>
              </a:rPr>
              <a:t>A</a:t>
            </a:r>
            <a:r>
              <a:rPr lang="pt-BR" sz="2000" baseline="-25000" dirty="0">
                <a:latin typeface="Times New Roman" panose="02020603050405020304" pitchFamily="18" charset="0"/>
              </a:rPr>
              <a:t>1</a:t>
            </a:r>
            <a:r>
              <a:rPr lang="pt-BR" sz="2000" dirty="0">
                <a:latin typeface="Times New Roman" panose="02020603050405020304" pitchFamily="18" charset="0"/>
              </a:rPr>
              <a:t>,</a:t>
            </a:r>
            <a:r>
              <a:rPr lang="pt-BR" sz="2000" i="1" dirty="0">
                <a:latin typeface="Times New Roman" panose="02020603050405020304" pitchFamily="18" charset="0"/>
              </a:rPr>
              <a:t>A</a:t>
            </a:r>
            <a:r>
              <a:rPr lang="pt-BR" sz="2000" baseline="-25000" dirty="0">
                <a:latin typeface="Times New Roman" panose="02020603050405020304" pitchFamily="18" charset="0"/>
              </a:rPr>
              <a:t>2</a:t>
            </a:r>
            <a:r>
              <a:rPr lang="pt-BR" sz="2000" dirty="0">
                <a:latin typeface="Times New Roman" panose="02020603050405020304" pitchFamily="18" charset="0"/>
              </a:rPr>
              <a:t>,…,</a:t>
            </a:r>
            <a:r>
              <a:rPr lang="pt-BR" sz="2000" i="1" dirty="0" err="1">
                <a:latin typeface="Times New Roman" panose="02020603050405020304" pitchFamily="18" charset="0"/>
              </a:rPr>
              <a:t>A</a:t>
            </a:r>
            <a:r>
              <a:rPr lang="pt-BR" sz="2000" i="1" baseline="-25000" dirty="0" err="1">
                <a:latin typeface="Times New Roman" panose="02020603050405020304" pitchFamily="18" charset="0"/>
              </a:rPr>
              <a:t>k</a:t>
            </a:r>
            <a:r>
              <a:rPr lang="pt-BR" sz="2000" dirty="0">
                <a:latin typeface="Times New Roman" panose="02020603050405020304" pitchFamily="18" charset="0"/>
              </a:rPr>
              <a:t>⟩:</a:t>
            </a:r>
            <a:endParaRPr lang="pt-BR" sz="2000" i="1" dirty="0">
              <a:latin typeface="Times New Roman" panose="02020603050405020304" pitchFamily="18" charset="0"/>
            </a:endParaRPr>
          </a:p>
          <a:p>
            <a:pPr indent="-120650">
              <a:spcBef>
                <a:spcPts val="200"/>
              </a:spcBef>
            </a:pP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pt-BR" sz="2000" baseline="-25000" dirty="0">
                <a:latin typeface="Times New Roman" panose="02020603050405020304" pitchFamily="18" charset="0"/>
              </a:rPr>
              <a:t>0</a:t>
            </a:r>
            <a:r>
              <a:rPr lang="pt-BR" sz="2000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← </a:t>
            </a:r>
            <a:r>
              <a:rPr lang="en-US" sz="2000" i="1" dirty="0">
                <a:latin typeface="Times New Roman" panose="02020603050405020304" pitchFamily="18" charset="0"/>
              </a:rPr>
              <a:t>s</a:t>
            </a:r>
            <a:endParaRPr lang="pt-BR" sz="2000" i="1" dirty="0">
              <a:latin typeface="Times New Roman" panose="02020603050405020304" pitchFamily="18" charset="0"/>
            </a:endParaRPr>
          </a:p>
          <a:p>
            <a:pPr indent="-120650">
              <a:spcBef>
                <a:spcPts val="2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for </a:t>
            </a:r>
            <a:r>
              <a:rPr lang="en-US" sz="2000" i="1" dirty="0">
                <a:latin typeface="Times New Roman" panose="02020603050405020304" pitchFamily="18" charset="0"/>
              </a:rPr>
              <a:t>k</a:t>
            </a:r>
            <a:r>
              <a:rPr lang="en-US" sz="2000" dirty="0">
                <a:latin typeface="Times New Roman" panose="02020603050405020304" pitchFamily="18" charset="0"/>
              </a:rPr>
              <a:t> = 1 by 1 until </a:t>
            </a: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n-US" sz="2000" dirty="0">
                <a:latin typeface="Times New Roman" panose="02020603050405020304" pitchFamily="18" charset="0"/>
                <a:cs typeface="Times New Roman"/>
              </a:rPr>
              <a:t> r-satisfies </a:t>
            </a: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g</a:t>
            </a:r>
            <a:endParaRPr lang="en-US" sz="2000" dirty="0">
              <a:latin typeface="Times New Roman" panose="02020603050405020304" pitchFamily="18" charset="0"/>
            </a:endParaRPr>
          </a:p>
          <a:p>
            <a:pPr marL="292100" lvl="1">
              <a:spcBef>
                <a:spcPts val="200"/>
              </a:spcBef>
            </a:pPr>
            <a:r>
              <a:rPr lang="en-US" sz="2000" i="1" dirty="0">
                <a:latin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</a:rPr>
              <a:t>k</a:t>
            </a:r>
            <a:r>
              <a:rPr lang="en-US" sz="2000" dirty="0">
                <a:latin typeface="Times New Roman" panose="02020603050405020304" pitchFamily="18" charset="0"/>
              </a:rPr>
              <a:t> ← {all actions r-applicable in </a:t>
            </a: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n-US" sz="2000" baseline="-25000" dirty="0">
                <a:latin typeface="Times New Roman" panose="02020603050405020304" pitchFamily="18" charset="0"/>
                <a:cs typeface="Times New Roman"/>
              </a:rPr>
              <a:t>–1</a:t>
            </a:r>
            <a:r>
              <a:rPr lang="en-US" sz="2000" dirty="0">
                <a:latin typeface="Times New Roman" panose="02020603050405020304" pitchFamily="18" charset="0"/>
              </a:rPr>
              <a:t>}; </a:t>
            </a: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n-US" sz="2000" dirty="0">
                <a:latin typeface="Times New Roman" panose="02020603050405020304" pitchFamily="18" charset="0"/>
              </a:rPr>
              <a:t> ← </a:t>
            </a:r>
            <a:r>
              <a:rPr lang="el-GR" sz="2000" i="1" dirty="0">
                <a:latin typeface="Times New Roman" panose="02020603050405020304" pitchFamily="18" charset="0"/>
              </a:rPr>
              <a:t>γ</a:t>
            </a:r>
            <a:r>
              <a:rPr lang="el-GR" sz="2000" baseline="30000" dirty="0">
                <a:latin typeface="Times New Roman" panose="02020603050405020304" pitchFamily="18" charset="0"/>
              </a:rPr>
              <a:t>+</a:t>
            </a:r>
            <a:r>
              <a:rPr lang="el-GR" sz="2000" dirty="0">
                <a:latin typeface="Times New Roman" panose="02020603050405020304" pitchFamily="18" charset="0"/>
              </a:rPr>
              <a:t>(</a:t>
            </a:r>
            <a:r>
              <a:rPr lang="el-GR" sz="2000" i="1" dirty="0">
                <a:latin typeface="Times New Roman" panose="02020603050405020304" pitchFamily="18" charset="0"/>
              </a:rPr>
              <a:t>s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/>
              </a:rPr>
              <a:t>k–</a:t>
            </a:r>
            <a:r>
              <a:rPr lang="en-US" sz="2000" baseline="-25000" dirty="0">
                <a:latin typeface="Times New Roman" panose="02020603050405020304" pitchFamily="18" charset="0"/>
                <a:cs typeface="Times New Roman"/>
              </a:rPr>
              <a:t>1</a:t>
            </a:r>
            <a:r>
              <a:rPr lang="el-GR" sz="2000" dirty="0">
                <a:latin typeface="Times New Roman" panose="02020603050405020304" pitchFamily="18" charset="0"/>
              </a:rPr>
              <a:t>,</a:t>
            </a:r>
            <a:r>
              <a:rPr lang="el-GR" sz="2000" i="1" baseline="-25000" dirty="0">
                <a:latin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l-GR" sz="2000" dirty="0">
                <a:latin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</a:endParaRPr>
          </a:p>
          <a:p>
            <a:pPr marL="292100" lvl="1">
              <a:spcBef>
                <a:spcPts val="2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if </a:t>
            </a:r>
            <a:r>
              <a:rPr lang="en-US" sz="2000" i="1" dirty="0">
                <a:latin typeface="Times New Roman" panose="02020603050405020304" pitchFamily="18" charset="0"/>
              </a:rPr>
              <a:t>k </a:t>
            </a:r>
            <a:r>
              <a:rPr lang="en-US" sz="2000" dirty="0">
                <a:latin typeface="Times New Roman" panose="02020603050405020304" pitchFamily="18" charset="0"/>
              </a:rPr>
              <a:t>&gt; 1 and </a:t>
            </a: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 = </a:t>
            </a: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n-US" sz="2000" baseline="-25000" dirty="0">
                <a:latin typeface="Times New Roman" panose="02020603050405020304" pitchFamily="18" charset="0"/>
                <a:cs typeface="Times New Roman"/>
              </a:rPr>
              <a:t>–1</a:t>
            </a:r>
            <a:r>
              <a:rPr lang="en-US" sz="2000" dirty="0">
                <a:latin typeface="Times New Roman" panose="02020603050405020304" pitchFamily="18" charset="0"/>
                <a:cs typeface="Times New Roman"/>
              </a:rPr>
              <a:t> then return ∞</a:t>
            </a:r>
            <a:endParaRPr lang="en-US" sz="2400" i="1" baseline="-25000" dirty="0"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73EB29E1-AD15-C146-B8D1-C03CF9347881}"/>
              </a:ext>
            </a:extLst>
          </p:cNvPr>
          <p:cNvSpPr txBox="1">
            <a:spLocks/>
          </p:cNvSpPr>
          <p:nvPr/>
        </p:nvSpPr>
        <p:spPr bwMode="auto">
          <a:xfrm>
            <a:off x="10703500" y="3077944"/>
            <a:ext cx="1428985" cy="1320874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  <a:cs typeface="Times New Roman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r-satisfies </a:t>
            </a:r>
            <a:r>
              <a:rPr lang="en-US" i="1" dirty="0">
                <a:latin typeface="Times New Roman" panose="02020603050405020304" pitchFamily="18" charset="0"/>
              </a:rPr>
              <a:t>g</a:t>
            </a:r>
            <a:r>
              <a:rPr lang="en-US" dirty="0">
                <a:latin typeface="Times New Roman" panose="02020603050405020304" pitchFamily="18" charset="0"/>
              </a:rPr>
              <a:t>, so </a:t>
            </a:r>
            <a:r>
              <a:rPr lang="ro-RO" kern="0" dirty="0"/>
              <a:t>⟨</a:t>
            </a:r>
            <a:r>
              <a:rPr lang="ro-RO" i="1" kern="0" dirty="0"/>
              <a:t>A</a:t>
            </a:r>
            <a:r>
              <a:rPr lang="ro-RO" kern="0" baseline="-25000" dirty="0"/>
              <a:t>1</a:t>
            </a:r>
            <a:r>
              <a:rPr lang="ro-RO" kern="0" dirty="0"/>
              <a:t>⟩ </a:t>
            </a:r>
            <a:r>
              <a:rPr lang="ro-RO" kern="0" dirty="0" err="1"/>
              <a:t>is</a:t>
            </a:r>
            <a:r>
              <a:rPr lang="ro-RO" kern="0" dirty="0"/>
              <a:t> a </a:t>
            </a:r>
            <a:r>
              <a:rPr lang="ro-RO" kern="0" dirty="0" err="1"/>
              <a:t>relaxed</a:t>
            </a:r>
            <a:r>
              <a:rPr lang="ro-RO" kern="0" dirty="0"/>
              <a:t> </a:t>
            </a:r>
            <a:r>
              <a:rPr lang="ro-RO" kern="0" dirty="0" err="1"/>
              <a:t>solution</a:t>
            </a:r>
            <a:endParaRPr lang="ro-RO" kern="0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3AFB8B8-2921-C544-8BC6-C9E11A736BA8}"/>
              </a:ext>
            </a:extLst>
          </p:cNvPr>
          <p:cNvSpPr/>
          <p:nvPr/>
        </p:nvSpPr>
        <p:spPr>
          <a:xfrm>
            <a:off x="5173210" y="2127453"/>
            <a:ext cx="522290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Relaxed Planning Graph (RPG) starting at </a:t>
            </a:r>
            <a:r>
              <a:rPr lang="en-US" sz="2000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baseline="-2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/>
              </a:rPr>
              <a:t>0</a:t>
            </a:r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 = </a:t>
            </a:r>
            <a:r>
              <a:rPr lang="en-US" sz="2000" i="1" dirty="0">
                <a:solidFill>
                  <a:srgbClr val="660066"/>
                </a:solidFill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solidFill>
                  <a:srgbClr val="660066"/>
                </a:solidFill>
                <a:latin typeface="Times New Roman"/>
                <a:cs typeface="Times New Roman"/>
              </a:rPr>
              <a:t>1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8CAF0FF-21CE-634F-9BDC-9EB0E6EC5D18}"/>
              </a:ext>
            </a:extLst>
          </p:cNvPr>
          <p:cNvGrpSpPr>
            <a:grpSpLocks noChangeAspect="1"/>
          </p:cNvGrpSpPr>
          <p:nvPr/>
        </p:nvGrpSpPr>
        <p:grpSpPr>
          <a:xfrm>
            <a:off x="920653" y="4777647"/>
            <a:ext cx="2657242" cy="1147446"/>
            <a:chOff x="5323352" y="4678231"/>
            <a:chExt cx="2952491" cy="1274940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D03820A-95AD-344C-B248-EA3CB7C609FD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245" name="Lightning Bolt 244">
                <a:extLst>
                  <a:ext uri="{FF2B5EF4-FFF2-40B4-BE49-F238E27FC236}">
                    <a16:creationId xmlns:a16="http://schemas.microsoft.com/office/drawing/2014/main" id="{978593D3-99FD-0E4C-A5C3-0577A29143FE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860">
                <a:extLst>
                  <a:ext uri="{FF2B5EF4-FFF2-40B4-BE49-F238E27FC236}">
                    <a16:creationId xmlns:a16="http://schemas.microsoft.com/office/drawing/2014/main" id="{612EA869-3C13-1F4C-BC85-C4382C6D9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687564C9-7FF0-E148-A336-E812D9D573C7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2FD3D4F-78E5-1142-A21F-6A0A5D81824E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190C8C89-3287-0D4B-9DC5-B11D3B1E4C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84393A4-33CA-DA4A-A22C-A01386F61726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269625C-22D0-7341-ACBD-CA236D16D60B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241" name="Lightning Bolt 240">
                  <a:extLst>
                    <a:ext uri="{FF2B5EF4-FFF2-40B4-BE49-F238E27FC236}">
                      <a16:creationId xmlns:a16="http://schemas.microsoft.com/office/drawing/2014/main" id="{DC8151F5-C318-5F40-9D9D-019AF97E75BB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CB214324-F461-2E4A-B0A0-01AB1E7F85EF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A81577DE-6F98-2546-8A57-9B2C59C08433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FB990A36-CA0D-254E-89F5-7CD932FB4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0" name="Freeform 860">
                <a:extLst>
                  <a:ext uri="{FF2B5EF4-FFF2-40B4-BE49-F238E27FC236}">
                    <a16:creationId xmlns:a16="http://schemas.microsoft.com/office/drawing/2014/main" id="{A954B174-2EF9-D44D-AA20-424053BCD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08" name="Line 853">
              <a:extLst>
                <a:ext uri="{FF2B5EF4-FFF2-40B4-BE49-F238E27FC236}">
                  <a16:creationId xmlns:a16="http://schemas.microsoft.com/office/drawing/2014/main" id="{568D7F02-E11D-6943-B3B9-E1353D397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4FCC840-01A4-5A41-BC17-40EAF85B8C31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15" name="Oval 859">
                <a:extLst>
                  <a:ext uri="{FF2B5EF4-FFF2-40B4-BE49-F238E27FC236}">
                    <a16:creationId xmlns:a16="http://schemas.microsoft.com/office/drawing/2014/main" id="{63264CFE-3F0C-B54A-9FDD-5C66449C09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16" name="Oval 861">
                <a:extLst>
                  <a:ext uri="{FF2B5EF4-FFF2-40B4-BE49-F238E27FC236}">
                    <a16:creationId xmlns:a16="http://schemas.microsoft.com/office/drawing/2014/main" id="{125FF674-7C71-CE47-9C0E-C440D97330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17" name="Oval 862">
                <a:extLst>
                  <a:ext uri="{FF2B5EF4-FFF2-40B4-BE49-F238E27FC236}">
                    <a16:creationId xmlns:a16="http://schemas.microsoft.com/office/drawing/2014/main" id="{6172D7C5-8FC5-1245-A11A-315061E4037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18" name="Oval 863">
                <a:extLst>
                  <a:ext uri="{FF2B5EF4-FFF2-40B4-BE49-F238E27FC236}">
                    <a16:creationId xmlns:a16="http://schemas.microsoft.com/office/drawing/2014/main" id="{606FB5DB-6AEF-BD4A-8C48-AA4979C5731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19" name="Oval 863">
                <a:extLst>
                  <a:ext uri="{FF2B5EF4-FFF2-40B4-BE49-F238E27FC236}">
                    <a16:creationId xmlns:a16="http://schemas.microsoft.com/office/drawing/2014/main" id="{4E58E396-45C5-7847-B69A-B1BFB9534B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BAC6F4A0-821A-6142-98FB-00B1969CDCB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35" name="Freeform 860">
                  <a:extLst>
                    <a:ext uri="{FF2B5EF4-FFF2-40B4-BE49-F238E27FC236}">
                      <a16:creationId xmlns:a16="http://schemas.microsoft.com/office/drawing/2014/main" id="{BA84FA3C-C3D6-184F-AE99-6447BB6190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6" name="Rectangle 864">
                  <a:extLst>
                    <a:ext uri="{FF2B5EF4-FFF2-40B4-BE49-F238E27FC236}">
                      <a16:creationId xmlns:a16="http://schemas.microsoft.com/office/drawing/2014/main" id="{B9DDA8A7-6335-6E45-9A4F-4A5726B602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37" name="Freeform 865">
                  <a:extLst>
                    <a:ext uri="{FF2B5EF4-FFF2-40B4-BE49-F238E27FC236}">
                      <a16:creationId xmlns:a16="http://schemas.microsoft.com/office/drawing/2014/main" id="{ECB27296-9014-A243-9AA8-5E7272CA93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8" name="Freeform 866">
                  <a:extLst>
                    <a:ext uri="{FF2B5EF4-FFF2-40B4-BE49-F238E27FC236}">
                      <a16:creationId xmlns:a16="http://schemas.microsoft.com/office/drawing/2014/main" id="{096B8BCE-5FD9-944A-865B-4A9CA27E69A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FE4257F9-6FD1-1845-9C51-1082FEA7B94F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22" name="Oval 878">
                  <a:extLst>
                    <a:ext uri="{FF2B5EF4-FFF2-40B4-BE49-F238E27FC236}">
                      <a16:creationId xmlns:a16="http://schemas.microsoft.com/office/drawing/2014/main" id="{436D6A63-1313-1A4A-8394-1F207FF56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3" name="Rectangle 880">
                  <a:extLst>
                    <a:ext uri="{FF2B5EF4-FFF2-40B4-BE49-F238E27FC236}">
                      <a16:creationId xmlns:a16="http://schemas.microsoft.com/office/drawing/2014/main" id="{FAB62A09-6C1C-7A4B-80CC-BAA226B30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4" name="Oval 878">
                  <a:extLst>
                    <a:ext uri="{FF2B5EF4-FFF2-40B4-BE49-F238E27FC236}">
                      <a16:creationId xmlns:a16="http://schemas.microsoft.com/office/drawing/2014/main" id="{4E142D82-D28C-DF45-89E4-2B72F9EE2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5" name="Line 881">
                  <a:extLst>
                    <a:ext uri="{FF2B5EF4-FFF2-40B4-BE49-F238E27FC236}">
                      <a16:creationId xmlns:a16="http://schemas.microsoft.com/office/drawing/2014/main" id="{163F1335-C5B2-6C4D-936E-CE369E68E5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6" name="Line 882">
                  <a:extLst>
                    <a:ext uri="{FF2B5EF4-FFF2-40B4-BE49-F238E27FC236}">
                      <a16:creationId xmlns:a16="http://schemas.microsoft.com/office/drawing/2014/main" id="{599D18B1-7738-964A-9975-34852827A2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7" name="Rectangle 880">
                  <a:extLst>
                    <a:ext uri="{FF2B5EF4-FFF2-40B4-BE49-F238E27FC236}">
                      <a16:creationId xmlns:a16="http://schemas.microsoft.com/office/drawing/2014/main" id="{2EC9815F-8A6E-0B4E-8A82-1A8614FE4D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8" name="Oval 878">
                  <a:extLst>
                    <a:ext uri="{FF2B5EF4-FFF2-40B4-BE49-F238E27FC236}">
                      <a16:creationId xmlns:a16="http://schemas.microsoft.com/office/drawing/2014/main" id="{2C4E2301-7FBF-9448-B0B3-1001158A8AD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9" name="Line 882">
                  <a:extLst>
                    <a:ext uri="{FF2B5EF4-FFF2-40B4-BE49-F238E27FC236}">
                      <a16:creationId xmlns:a16="http://schemas.microsoft.com/office/drawing/2014/main" id="{B0055CE4-8DCA-9A49-B9C6-C572138FF5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0" name="Line 882">
                  <a:extLst>
                    <a:ext uri="{FF2B5EF4-FFF2-40B4-BE49-F238E27FC236}">
                      <a16:creationId xmlns:a16="http://schemas.microsoft.com/office/drawing/2014/main" id="{653280B3-EABB-8C4D-9D36-9D12DFD127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1" name="Line 884">
                  <a:extLst>
                    <a:ext uri="{FF2B5EF4-FFF2-40B4-BE49-F238E27FC236}">
                      <a16:creationId xmlns:a16="http://schemas.microsoft.com/office/drawing/2014/main" id="{13E53BF5-FA26-F745-8C9E-A78DC4ACE1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2" name="Oval 885">
                  <a:extLst>
                    <a:ext uri="{FF2B5EF4-FFF2-40B4-BE49-F238E27FC236}">
                      <a16:creationId xmlns:a16="http://schemas.microsoft.com/office/drawing/2014/main" id="{13BD923A-8B5C-D446-8832-2233C049E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3" name="Line 881">
                  <a:extLst>
                    <a:ext uri="{FF2B5EF4-FFF2-40B4-BE49-F238E27FC236}">
                      <a16:creationId xmlns:a16="http://schemas.microsoft.com/office/drawing/2014/main" id="{D6A0F511-BD55-5F44-9028-DF88C774D4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4" name="Line 882">
                  <a:extLst>
                    <a:ext uri="{FF2B5EF4-FFF2-40B4-BE49-F238E27FC236}">
                      <a16:creationId xmlns:a16="http://schemas.microsoft.com/office/drawing/2014/main" id="{A54E4E62-5525-274D-8E9E-65B2694D25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474AE861-CB42-0740-AFFA-721F04B171E2}"/>
                </a:ext>
              </a:extLst>
            </p:cNvPr>
            <p:cNvGrpSpPr/>
            <p:nvPr/>
          </p:nvGrpSpPr>
          <p:grpSpPr>
            <a:xfrm>
              <a:off x="6990430" y="5181159"/>
              <a:ext cx="538242" cy="388227"/>
              <a:chOff x="1012668" y="927184"/>
              <a:chExt cx="747559" cy="539203"/>
            </a:xfrm>
          </p:grpSpPr>
          <p:sp>
            <p:nvSpPr>
              <p:cNvPr id="211" name="Line 853">
                <a:extLst>
                  <a:ext uri="{FF2B5EF4-FFF2-40B4-BE49-F238E27FC236}">
                    <a16:creationId xmlns:a16="http://schemas.microsoft.com/office/drawing/2014/main" id="{FD5BE284-DE99-E949-B139-0C7C5DE14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12" name="Rectangle 876">
                <a:extLst>
                  <a:ext uri="{FF2B5EF4-FFF2-40B4-BE49-F238E27FC236}">
                    <a16:creationId xmlns:a16="http://schemas.microsoft.com/office/drawing/2014/main" id="{D7095ECB-F0E3-804B-9E06-CFB27343E8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13" name="Rectangle 873">
                <a:extLst>
                  <a:ext uri="{FF2B5EF4-FFF2-40B4-BE49-F238E27FC236}">
                    <a16:creationId xmlns:a16="http://schemas.microsoft.com/office/drawing/2014/main" id="{CAFFDB81-B2A1-E542-ACE2-794F7C4C5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14" name="Freeform 875">
                <a:extLst>
                  <a:ext uri="{FF2B5EF4-FFF2-40B4-BE49-F238E27FC236}">
                    <a16:creationId xmlns:a16="http://schemas.microsoft.com/office/drawing/2014/main" id="{E77B77A7-818E-C747-8B94-D1CEEBFF6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8639B7C2-AF5F-B444-80CD-C71A5183B4A3}"/>
              </a:ext>
            </a:extLst>
          </p:cNvPr>
          <p:cNvGrpSpPr/>
          <p:nvPr/>
        </p:nvGrpSpPr>
        <p:grpSpPr>
          <a:xfrm>
            <a:off x="539619" y="2680137"/>
            <a:ext cx="3860650" cy="1297553"/>
            <a:chOff x="0" y="3124595"/>
            <a:chExt cx="3860650" cy="1297553"/>
          </a:xfrm>
        </p:grpSpPr>
        <p:sp>
          <p:nvSpPr>
            <p:cNvPr id="251" name="Rectangle 891">
              <a:extLst>
                <a:ext uri="{FF2B5EF4-FFF2-40B4-BE49-F238E27FC236}">
                  <a16:creationId xmlns:a16="http://schemas.microsoft.com/office/drawing/2014/main" id="{107B031A-BC81-B44C-ABCA-CFE119B85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574" y="380677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52" name="Rectangle 891">
              <a:extLst>
                <a:ext uri="{FF2B5EF4-FFF2-40B4-BE49-F238E27FC236}">
                  <a16:creationId xmlns:a16="http://schemas.microsoft.com/office/drawing/2014/main" id="{5B605F97-4F25-DF49-8538-CC33C9B4E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086" y="3864250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4EE7763C-1F07-224A-B268-148225F55972}"/>
                </a:ext>
              </a:extLst>
            </p:cNvPr>
            <p:cNvGrpSpPr/>
            <p:nvPr/>
          </p:nvGrpSpPr>
          <p:grpSpPr>
            <a:xfrm>
              <a:off x="476955" y="3124595"/>
              <a:ext cx="1573443" cy="799197"/>
              <a:chOff x="1152149" y="2171616"/>
              <a:chExt cx="2428155" cy="1233336"/>
            </a:xfrm>
          </p:grpSpPr>
          <p:sp>
            <p:nvSpPr>
              <p:cNvPr id="295" name="Line 853">
                <a:extLst>
                  <a:ext uri="{FF2B5EF4-FFF2-40B4-BE49-F238E27FC236}">
                    <a16:creationId xmlns:a16="http://schemas.microsoft.com/office/drawing/2014/main" id="{4B4DF496-073F-8940-9EF5-9651F8346A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C47BB381-A0EC-8947-B6F7-9772AD8B431C}"/>
                  </a:ext>
                </a:extLst>
              </p:cNvPr>
              <p:cNvCxnSpPr/>
              <p:nvPr/>
            </p:nvCxnSpPr>
            <p:spPr>
              <a:xfrm>
                <a:off x="2270593" y="2171616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Freeform 860">
                <a:extLst>
                  <a:ext uri="{FF2B5EF4-FFF2-40B4-BE49-F238E27FC236}">
                    <a16:creationId xmlns:a16="http://schemas.microsoft.com/office/drawing/2014/main" id="{4E8E4A39-9185-C743-A3E1-6EE8B3387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98" name="Freeform 860">
                <a:extLst>
                  <a:ext uri="{FF2B5EF4-FFF2-40B4-BE49-F238E27FC236}">
                    <a16:creationId xmlns:a16="http://schemas.microsoft.com/office/drawing/2014/main" id="{BD80708E-292F-CE49-BF7D-32AD29262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9" y="2189098"/>
                <a:ext cx="1213405" cy="544246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54" name="Line 853">
              <a:extLst>
                <a:ext uri="{FF2B5EF4-FFF2-40B4-BE49-F238E27FC236}">
                  <a16:creationId xmlns:a16="http://schemas.microsoft.com/office/drawing/2014/main" id="{D2FBBD71-C22D-C64D-8296-2CEBA32D4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1916" y="3951308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8B018BA5-BD3A-F847-9063-191163751FD0}"/>
                </a:ext>
              </a:extLst>
            </p:cNvPr>
            <p:cNvGrpSpPr/>
            <p:nvPr/>
          </p:nvGrpSpPr>
          <p:grpSpPr>
            <a:xfrm>
              <a:off x="2723292" y="3163529"/>
              <a:ext cx="1137358" cy="356601"/>
              <a:chOff x="4618723" y="2210941"/>
              <a:chExt cx="1755184" cy="550313"/>
            </a:xfrm>
          </p:grpSpPr>
          <p:sp>
            <p:nvSpPr>
              <p:cNvPr id="292" name="Freeform 860">
                <a:extLst>
                  <a:ext uri="{FF2B5EF4-FFF2-40B4-BE49-F238E27FC236}">
                    <a16:creationId xmlns:a16="http://schemas.microsoft.com/office/drawing/2014/main" id="{8680469D-1D85-564E-A065-07736DCF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D222C319-7D08-2E4D-9507-ACFD0F7912B8}"/>
                  </a:ext>
                </a:extLst>
              </p:cNvPr>
              <p:cNvCxnSpPr/>
              <p:nvPr/>
            </p:nvCxnSpPr>
            <p:spPr>
              <a:xfrm>
                <a:off x="5249196" y="2210941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Freeform 860">
                <a:extLst>
                  <a:ext uri="{FF2B5EF4-FFF2-40B4-BE49-F238E27FC236}">
                    <a16:creationId xmlns:a16="http://schemas.microsoft.com/office/drawing/2014/main" id="{B301DEFF-C1DB-8343-82E6-E431CC8B1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228643"/>
                <a:ext cx="1213406" cy="50510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1340CF19-77AA-FF40-849C-EBBAD1FC7067}"/>
                </a:ext>
              </a:extLst>
            </p:cNvPr>
            <p:cNvCxnSpPr/>
            <p:nvPr/>
          </p:nvCxnSpPr>
          <p:spPr>
            <a:xfrm>
              <a:off x="1784471" y="3947671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Freeform 860">
              <a:extLst>
                <a:ext uri="{FF2B5EF4-FFF2-40B4-BE49-F238E27FC236}">
                  <a16:creationId xmlns:a16="http://schemas.microsoft.com/office/drawing/2014/main" id="{3F67556A-3456-8D4F-9C1D-C15CB07C3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987" y="3986760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58" name="Freeform 860">
              <a:extLst>
                <a:ext uri="{FF2B5EF4-FFF2-40B4-BE49-F238E27FC236}">
                  <a16:creationId xmlns:a16="http://schemas.microsoft.com/office/drawing/2014/main" id="{FBBD0923-7B39-F94F-A0F2-A6C18A6CD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415" y="3947800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59" name="Line 853">
              <a:extLst>
                <a:ext uri="{FF2B5EF4-FFF2-40B4-BE49-F238E27FC236}">
                  <a16:creationId xmlns:a16="http://schemas.microsoft.com/office/drawing/2014/main" id="{2E315FF3-9C87-384F-A032-7CF7605C0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7980" y="441822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60" name="Line 853">
              <a:extLst>
                <a:ext uri="{FF2B5EF4-FFF2-40B4-BE49-F238E27FC236}">
                  <a16:creationId xmlns:a16="http://schemas.microsoft.com/office/drawing/2014/main" id="{ECD2FF23-09E0-1C40-B9AB-1C67EEBA2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14296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261" name="Line 853">
              <a:extLst>
                <a:ext uri="{FF2B5EF4-FFF2-40B4-BE49-F238E27FC236}">
                  <a16:creationId xmlns:a16="http://schemas.microsoft.com/office/drawing/2014/main" id="{E86B2BBA-1A8E-7B4F-B5C8-2899226ECD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4930" y="3588629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09B25737-46E6-0646-9CC8-7A89410803D3}"/>
                </a:ext>
              </a:extLst>
            </p:cNvPr>
            <p:cNvGrpSpPr/>
            <p:nvPr/>
          </p:nvGrpSpPr>
          <p:grpSpPr>
            <a:xfrm>
              <a:off x="587884" y="3260407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68" name="Oval 859">
                <a:extLst>
                  <a:ext uri="{FF2B5EF4-FFF2-40B4-BE49-F238E27FC236}">
                    <a16:creationId xmlns:a16="http://schemas.microsoft.com/office/drawing/2014/main" id="{D3642F86-FF52-CB47-AB59-0DD485F38A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9" name="Oval 861">
                <a:extLst>
                  <a:ext uri="{FF2B5EF4-FFF2-40B4-BE49-F238E27FC236}">
                    <a16:creationId xmlns:a16="http://schemas.microsoft.com/office/drawing/2014/main" id="{D75F2146-0120-6048-82E6-1460119866C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0" name="Oval 862">
                <a:extLst>
                  <a:ext uri="{FF2B5EF4-FFF2-40B4-BE49-F238E27FC236}">
                    <a16:creationId xmlns:a16="http://schemas.microsoft.com/office/drawing/2014/main" id="{DAE0BCB5-FC2E-3D4E-8CE0-7F09DE36E7F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1" name="Oval 863">
                <a:extLst>
                  <a:ext uri="{FF2B5EF4-FFF2-40B4-BE49-F238E27FC236}">
                    <a16:creationId xmlns:a16="http://schemas.microsoft.com/office/drawing/2014/main" id="{8A700191-FB03-4744-BC26-5F066C2976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2" name="Oval 863">
                <a:extLst>
                  <a:ext uri="{FF2B5EF4-FFF2-40B4-BE49-F238E27FC236}">
                    <a16:creationId xmlns:a16="http://schemas.microsoft.com/office/drawing/2014/main" id="{C397CE66-B0CC-1A44-BB3B-29B72CE342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76435070-CFE9-AE4E-9693-9D36C6E9BF61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88" name="Freeform 860">
                  <a:extLst>
                    <a:ext uri="{FF2B5EF4-FFF2-40B4-BE49-F238E27FC236}">
                      <a16:creationId xmlns:a16="http://schemas.microsoft.com/office/drawing/2014/main" id="{00611266-4B14-194E-ABF5-410BCD13A81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9" name="Rectangle 864">
                  <a:extLst>
                    <a:ext uri="{FF2B5EF4-FFF2-40B4-BE49-F238E27FC236}">
                      <a16:creationId xmlns:a16="http://schemas.microsoft.com/office/drawing/2014/main" id="{14E7E43E-D97D-D041-AB7B-7DBCF875FE2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90" name="Freeform 865">
                  <a:extLst>
                    <a:ext uri="{FF2B5EF4-FFF2-40B4-BE49-F238E27FC236}">
                      <a16:creationId xmlns:a16="http://schemas.microsoft.com/office/drawing/2014/main" id="{61D1C8D7-B6B6-DA4F-917A-E3CD527F47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1" name="Freeform 866">
                  <a:extLst>
                    <a:ext uri="{FF2B5EF4-FFF2-40B4-BE49-F238E27FC236}">
                      <a16:creationId xmlns:a16="http://schemas.microsoft.com/office/drawing/2014/main" id="{7327AB67-46B6-FB48-87E1-AF8859C949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0506D9DE-3925-884B-AE5A-2BF4881DC08C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75" name="Oval 878">
                  <a:extLst>
                    <a:ext uri="{FF2B5EF4-FFF2-40B4-BE49-F238E27FC236}">
                      <a16:creationId xmlns:a16="http://schemas.microsoft.com/office/drawing/2014/main" id="{8F9798F4-12BA-EE41-B637-F1997EE90F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6" name="Rectangle 880">
                  <a:extLst>
                    <a:ext uri="{FF2B5EF4-FFF2-40B4-BE49-F238E27FC236}">
                      <a16:creationId xmlns:a16="http://schemas.microsoft.com/office/drawing/2014/main" id="{5CC2A87F-9C10-2442-907D-28AFC2A44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Oval 878">
                  <a:extLst>
                    <a:ext uri="{FF2B5EF4-FFF2-40B4-BE49-F238E27FC236}">
                      <a16:creationId xmlns:a16="http://schemas.microsoft.com/office/drawing/2014/main" id="{F8037567-5581-7E4D-9128-F2D72126A0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Line 881">
                  <a:extLst>
                    <a:ext uri="{FF2B5EF4-FFF2-40B4-BE49-F238E27FC236}">
                      <a16:creationId xmlns:a16="http://schemas.microsoft.com/office/drawing/2014/main" id="{551967E3-025F-DA48-9990-081324E86D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9" name="Line 882">
                  <a:extLst>
                    <a:ext uri="{FF2B5EF4-FFF2-40B4-BE49-F238E27FC236}">
                      <a16:creationId xmlns:a16="http://schemas.microsoft.com/office/drawing/2014/main" id="{FBB1CF6F-F31F-D946-8FEC-E88D17BE84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Rectangle 880">
                  <a:extLst>
                    <a:ext uri="{FF2B5EF4-FFF2-40B4-BE49-F238E27FC236}">
                      <a16:creationId xmlns:a16="http://schemas.microsoft.com/office/drawing/2014/main" id="{D1B3D9DF-C688-5F47-90EB-00F275617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Oval 878">
                  <a:extLst>
                    <a:ext uri="{FF2B5EF4-FFF2-40B4-BE49-F238E27FC236}">
                      <a16:creationId xmlns:a16="http://schemas.microsoft.com/office/drawing/2014/main" id="{E9C44472-75A6-F14A-ABCA-748B7E3FD8B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Line 882">
                  <a:extLst>
                    <a:ext uri="{FF2B5EF4-FFF2-40B4-BE49-F238E27FC236}">
                      <a16:creationId xmlns:a16="http://schemas.microsoft.com/office/drawing/2014/main" id="{4939AE00-668A-CA43-902A-D35DAC3DD3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2">
                  <a:extLst>
                    <a:ext uri="{FF2B5EF4-FFF2-40B4-BE49-F238E27FC236}">
                      <a16:creationId xmlns:a16="http://schemas.microsoft.com/office/drawing/2014/main" id="{FE43FE22-8BC1-2948-AE01-476C63A27D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Line 884">
                  <a:extLst>
                    <a:ext uri="{FF2B5EF4-FFF2-40B4-BE49-F238E27FC236}">
                      <a16:creationId xmlns:a16="http://schemas.microsoft.com/office/drawing/2014/main" id="{F23135F1-1A54-9547-ADCF-FB0D36E153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Oval 885">
                  <a:extLst>
                    <a:ext uri="{FF2B5EF4-FFF2-40B4-BE49-F238E27FC236}">
                      <a16:creationId xmlns:a16="http://schemas.microsoft.com/office/drawing/2014/main" id="{3BDD415E-7738-C442-91F4-C062AAD37C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Line 881">
                  <a:extLst>
                    <a:ext uri="{FF2B5EF4-FFF2-40B4-BE49-F238E27FC236}">
                      <a16:creationId xmlns:a16="http://schemas.microsoft.com/office/drawing/2014/main" id="{24F07F9B-7971-A24B-82CD-43CEB8B47D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Line 882">
                  <a:extLst>
                    <a:ext uri="{FF2B5EF4-FFF2-40B4-BE49-F238E27FC236}">
                      <a16:creationId xmlns:a16="http://schemas.microsoft.com/office/drawing/2014/main" id="{A02B7956-57BD-4946-B0B3-23DEF0780A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B43E71EB-7EBE-9747-86B2-59A7E0AC13A0}"/>
                </a:ext>
              </a:extLst>
            </p:cNvPr>
            <p:cNvGrpSpPr/>
            <p:nvPr/>
          </p:nvGrpSpPr>
          <p:grpSpPr>
            <a:xfrm>
              <a:off x="57450" y="3998181"/>
              <a:ext cx="484418" cy="349404"/>
              <a:chOff x="1012668" y="927184"/>
              <a:chExt cx="747559" cy="539203"/>
            </a:xfrm>
          </p:grpSpPr>
          <p:sp>
            <p:nvSpPr>
              <p:cNvPr id="264" name="Line 853">
                <a:extLst>
                  <a:ext uri="{FF2B5EF4-FFF2-40B4-BE49-F238E27FC236}">
                    <a16:creationId xmlns:a16="http://schemas.microsoft.com/office/drawing/2014/main" id="{583CFE23-0D4D-1B43-9D6C-87590DF3D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65" name="Rectangle 876">
                <a:extLst>
                  <a:ext uri="{FF2B5EF4-FFF2-40B4-BE49-F238E27FC236}">
                    <a16:creationId xmlns:a16="http://schemas.microsoft.com/office/drawing/2014/main" id="{4CB40F99-F4DA-C048-8D63-ABA6F0D783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66" name="Rectangle 873">
                <a:extLst>
                  <a:ext uri="{FF2B5EF4-FFF2-40B4-BE49-F238E27FC236}">
                    <a16:creationId xmlns:a16="http://schemas.microsoft.com/office/drawing/2014/main" id="{593F9080-1CDC-C844-906D-D83A1AEB0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67" name="Freeform 875">
                <a:extLst>
                  <a:ext uri="{FF2B5EF4-FFF2-40B4-BE49-F238E27FC236}">
                    <a16:creationId xmlns:a16="http://schemas.microsoft.com/office/drawing/2014/main" id="{9E72B7EB-22D4-5D46-A453-6D453254D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99" name="Rectangle 298">
            <a:extLst>
              <a:ext uri="{FF2B5EF4-FFF2-40B4-BE49-F238E27FC236}">
                <a16:creationId xmlns:a16="http://schemas.microsoft.com/office/drawing/2014/main" id="{8E0C000E-08E7-4649-A107-BBA35A677924}"/>
              </a:ext>
            </a:extLst>
          </p:cNvPr>
          <p:cNvSpPr/>
          <p:nvPr/>
        </p:nvSpPr>
        <p:spPr>
          <a:xfrm>
            <a:off x="513021" y="4049915"/>
            <a:ext cx="322011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503238" algn="l"/>
              </a:tabLst>
            </a:pP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  <a:cs typeface="Times New Roman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1900" dirty="0">
                <a:latin typeface="Times New Roman"/>
                <a:ea typeface="Times New Roman"/>
                <a:cs typeface="Times New Roman"/>
              </a:rPr>
              <a:t>= </a:t>
            </a:r>
            <a:r>
              <a:rPr lang="ro-RO" sz="1900" dirty="0"/>
              <a:t>{</a:t>
            </a:r>
            <a:r>
              <a:rPr lang="ro-RO" sz="1900" dirty="0">
                <a:latin typeface="Calibri"/>
              </a:rPr>
              <a:t>loc(r1)=d1,</a:t>
            </a:r>
            <a:r>
              <a:rPr lang="en-US" sz="1900" dirty="0">
                <a:latin typeface="Calibri"/>
              </a:rPr>
              <a:t> </a:t>
            </a:r>
            <a:r>
              <a:rPr lang="ro-RO" sz="1900" dirty="0">
                <a:latin typeface="Calibri"/>
              </a:rPr>
              <a:t>cargo(r1)=</a:t>
            </a:r>
            <a:r>
              <a:rPr lang="ro-RO" sz="1900" dirty="0" err="1">
                <a:latin typeface="Calibri"/>
              </a:rPr>
              <a:t>nil</a:t>
            </a:r>
            <a:r>
              <a:rPr lang="ro-RO" sz="1900" dirty="0">
                <a:latin typeface="Calibri"/>
              </a:rPr>
              <a:t>,</a:t>
            </a:r>
            <a:r>
              <a:rPr lang="en-US" sz="1900" dirty="0">
                <a:latin typeface="Calibri"/>
              </a:rPr>
              <a:t> </a:t>
            </a:r>
            <a:br>
              <a:rPr lang="en-US" sz="1900" dirty="0">
                <a:latin typeface="Calibri"/>
              </a:rPr>
            </a:br>
            <a:r>
              <a:rPr lang="en-US" sz="1900" dirty="0">
                <a:latin typeface="Calibri"/>
              </a:rPr>
              <a:t>	</a:t>
            </a:r>
            <a:r>
              <a:rPr lang="ro-RO" sz="1900" dirty="0">
                <a:latin typeface="Calibri"/>
              </a:rPr>
              <a:t>loc(c1)=d1</a:t>
            </a:r>
            <a:r>
              <a:rPr lang="ro-RO" sz="1900" dirty="0"/>
              <a:t>}</a:t>
            </a:r>
            <a:endParaRPr lang="en-US" sz="1900" dirty="0">
              <a:latin typeface="Times New Roman"/>
              <a:cs typeface="Times New Roman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1DB375AE-33E1-064B-808D-EADA2796AE03}"/>
              </a:ext>
            </a:extLst>
          </p:cNvPr>
          <p:cNvSpPr/>
          <p:nvPr/>
        </p:nvSpPr>
        <p:spPr>
          <a:xfrm>
            <a:off x="724980" y="5970122"/>
            <a:ext cx="292259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900" i="1" dirty="0">
                <a:latin typeface="Times New Roman"/>
                <a:cs typeface="Times New Roman"/>
              </a:rPr>
              <a:t>g</a:t>
            </a:r>
            <a:r>
              <a:rPr lang="ro-RO" sz="1900" dirty="0">
                <a:latin typeface="Times New Roman"/>
                <a:cs typeface="Times New Roman"/>
              </a:rPr>
              <a:t> = {</a:t>
            </a:r>
            <a:r>
              <a:rPr lang="ro-RO" sz="1900" dirty="0">
                <a:latin typeface="Calibri"/>
                <a:cs typeface="Calibri"/>
              </a:rPr>
              <a:t>loc(r1)=d3,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ro-RO" sz="1900" dirty="0">
                <a:latin typeface="Calibri"/>
                <a:cs typeface="Calibri"/>
              </a:rPr>
              <a:t>loc(c1)=r1</a:t>
            </a:r>
            <a:r>
              <a:rPr lang="ro-RO" sz="1900" dirty="0">
                <a:latin typeface="Times New Roman"/>
                <a:cs typeface="Times New Roman"/>
              </a:rPr>
              <a:t>}</a:t>
            </a:r>
            <a:endParaRPr lang="en-US" sz="1900" dirty="0">
              <a:latin typeface="Times New Roman"/>
              <a:cs typeface="Times New Roman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2E8E467-63FA-D045-B630-173E71B36CD1}"/>
              </a:ext>
            </a:extLst>
          </p:cNvPr>
          <p:cNvSpPr/>
          <p:nvPr/>
        </p:nvSpPr>
        <p:spPr>
          <a:xfrm>
            <a:off x="6246688" y="4607655"/>
            <a:ext cx="1575839" cy="1015663"/>
          </a:xfrm>
          <a:prstGeom prst="rect">
            <a:avLst/>
          </a:prstGeom>
          <a:solidFill>
            <a:srgbClr val="D2EE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</a:rPr>
              <a:t>lines for preconditions and effects</a:t>
            </a:r>
            <a:endParaRPr lang="en-US" sz="2000" dirty="0">
              <a:latin typeface="Calibri"/>
            </a:endParaRP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2D2B718-F983-DD45-AD71-BD7DCA9A84B7}"/>
              </a:ext>
            </a:extLst>
          </p:cNvPr>
          <p:cNvCxnSpPr>
            <a:cxnSpLocks/>
            <a:stCxn id="109" idx="0"/>
          </p:cNvCxnSpPr>
          <p:nvPr/>
        </p:nvCxnSpPr>
        <p:spPr>
          <a:xfrm flipH="1" flipV="1">
            <a:off x="6828302" y="4175849"/>
            <a:ext cx="206306" cy="431806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C4A4CAD0-85B5-A24F-B8B6-3BD78F717546}"/>
              </a:ext>
            </a:extLst>
          </p:cNvPr>
          <p:cNvCxnSpPr>
            <a:cxnSpLocks/>
            <a:stCxn id="109" idx="0"/>
          </p:cNvCxnSpPr>
          <p:nvPr/>
        </p:nvCxnSpPr>
        <p:spPr>
          <a:xfrm flipV="1">
            <a:off x="7034608" y="4295503"/>
            <a:ext cx="1473951" cy="312152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B11530F-3604-DF41-A31A-4A613268CBAD}"/>
              </a:ext>
            </a:extLst>
          </p:cNvPr>
          <p:cNvCxnSpPr>
            <a:cxnSpLocks/>
          </p:cNvCxnSpPr>
          <p:nvPr/>
        </p:nvCxnSpPr>
        <p:spPr>
          <a:xfrm flipH="1">
            <a:off x="10205922" y="3507186"/>
            <a:ext cx="497578" cy="310329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938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ontent Placeholder 6">
            <a:extLst>
              <a:ext uri="{FF2B5EF4-FFF2-40B4-BE49-F238E27FC236}">
                <a16:creationId xmlns:a16="http://schemas.microsoft.com/office/drawing/2014/main" id="{F16BD147-7BA8-4148-A8D8-1E2058143DF2}"/>
              </a:ext>
            </a:extLst>
          </p:cNvPr>
          <p:cNvSpPr txBox="1">
            <a:spLocks/>
          </p:cNvSpPr>
          <p:nvPr/>
        </p:nvSpPr>
        <p:spPr bwMode="auto">
          <a:xfrm>
            <a:off x="4322862" y="4990045"/>
            <a:ext cx="5044160" cy="1611476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ro-RO" i="1" kern="0" dirty="0"/>
              <a:t>â</a:t>
            </a:r>
            <a:r>
              <a:rPr lang="ro-RO" kern="0" baseline="-25000" dirty="0"/>
              <a:t>1</a:t>
            </a:r>
            <a:r>
              <a:rPr lang="ro-RO" kern="0" dirty="0"/>
              <a:t> </a:t>
            </a:r>
            <a:r>
              <a:rPr lang="ro-RO" kern="0" dirty="0" err="1"/>
              <a:t>is</a:t>
            </a:r>
            <a:r>
              <a:rPr lang="ro-RO" kern="0" dirty="0"/>
              <a:t> a minimal set of </a:t>
            </a:r>
            <a:r>
              <a:rPr lang="ro-RO" kern="0" dirty="0" err="1"/>
              <a:t>actions</a:t>
            </a:r>
            <a:r>
              <a:rPr lang="ro-RO" kern="0" dirty="0"/>
              <a:t> </a:t>
            </a:r>
            <a:br>
              <a:rPr lang="ro-RO" kern="0" dirty="0"/>
            </a:br>
            <a:r>
              <a:rPr lang="ro-RO" kern="0" dirty="0" err="1"/>
              <a:t>such</a:t>
            </a:r>
            <a:r>
              <a:rPr lang="ro-RO" kern="0" dirty="0"/>
              <a:t> </a:t>
            </a:r>
            <a:r>
              <a:rPr lang="ro-RO" kern="0" dirty="0" err="1"/>
              <a:t>that</a:t>
            </a:r>
            <a:r>
              <a:rPr lang="ro-RO" kern="0" dirty="0"/>
              <a:t> </a:t>
            </a:r>
            <a:r>
              <a:rPr lang="en-US" dirty="0" err="1">
                <a:latin typeface="Times New Roman" panose="02020603050405020304" pitchFamily="18" charset="0"/>
              </a:rPr>
              <a:t>γ</a:t>
            </a:r>
            <a:r>
              <a:rPr lang="en-US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ro-RO" i="1" dirty="0">
                <a:latin typeface="Times New Roman" panose="02020603050405020304" pitchFamily="18" charset="0"/>
              </a:rPr>
              <a:t>â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) r-satisfies </a:t>
            </a:r>
            <a:r>
              <a:rPr lang="en-US" i="1" dirty="0" err="1">
                <a:latin typeface="Times New Roman" panose="02020603050405020304" pitchFamily="18" charset="0"/>
              </a:rPr>
              <a:t>ĝ</a:t>
            </a:r>
            <a:r>
              <a:rPr lang="ro-RO" baseline="-25000" dirty="0">
                <a:latin typeface="Times New Roman" panose="02020603050405020304" pitchFamily="18" charset="0"/>
              </a:rPr>
              <a:t>1</a:t>
            </a:r>
            <a:endParaRPr lang="ro-RO" kern="0" dirty="0"/>
          </a:p>
          <a:p>
            <a:pPr lvl="1"/>
            <a:r>
              <a:rPr lang="ro-RO" kern="0" dirty="0"/>
              <a:t>⟨</a:t>
            </a:r>
            <a:r>
              <a:rPr lang="ro-RO" i="1" kern="0" dirty="0"/>
              <a:t>â</a:t>
            </a:r>
            <a:r>
              <a:rPr lang="ro-RO" kern="0" baseline="-25000" dirty="0"/>
              <a:t>1</a:t>
            </a:r>
            <a:r>
              <a:rPr lang="ro-RO" kern="0" dirty="0"/>
              <a:t>⟩ </a:t>
            </a:r>
            <a:r>
              <a:rPr lang="ro-RO" kern="0" dirty="0" err="1"/>
              <a:t>is</a:t>
            </a:r>
            <a:r>
              <a:rPr lang="ro-RO" kern="0" dirty="0"/>
              <a:t> a minimal </a:t>
            </a:r>
            <a:r>
              <a:rPr lang="ro-RO" kern="0" dirty="0" err="1"/>
              <a:t>relaxed</a:t>
            </a:r>
            <a:r>
              <a:rPr lang="ro-RO" kern="0" dirty="0"/>
              <a:t> </a:t>
            </a:r>
            <a:r>
              <a:rPr lang="ro-RO" kern="0" dirty="0" err="1"/>
              <a:t>solution</a:t>
            </a:r>
            <a:endParaRPr lang="ro-RO" kern="0" dirty="0"/>
          </a:p>
          <a:p>
            <a:r>
              <a:rPr lang="ro-RO" kern="0" dirty="0" err="1"/>
              <a:t>Two</a:t>
            </a:r>
            <a:r>
              <a:rPr lang="ro-RO" kern="0" dirty="0"/>
              <a:t> </a:t>
            </a:r>
            <a:r>
              <a:rPr lang="ro-RO" kern="0" dirty="0" err="1"/>
              <a:t>actions</a:t>
            </a:r>
            <a:r>
              <a:rPr lang="ro-RO" kern="0" dirty="0"/>
              <a:t>, </a:t>
            </a:r>
            <a:r>
              <a:rPr lang="ro-RO" kern="0" dirty="0" err="1"/>
              <a:t>each</a:t>
            </a:r>
            <a:r>
              <a:rPr lang="ro-RO" kern="0" dirty="0"/>
              <a:t> </a:t>
            </a:r>
            <a:r>
              <a:rPr lang="ro-RO" kern="0" dirty="0" err="1"/>
              <a:t>with</a:t>
            </a:r>
            <a:r>
              <a:rPr lang="ro-RO" kern="0" dirty="0"/>
              <a:t> cost 1, </a:t>
            </a:r>
            <a:r>
              <a:rPr lang="ro-RO" kern="0" dirty="0" err="1"/>
              <a:t>so</a:t>
            </a:r>
            <a:r>
              <a:rPr lang="ro-RO" kern="0" dirty="0"/>
              <a:t> </a:t>
            </a:r>
            <a:r>
              <a:rPr lang="ro-RO" i="1" kern="0" dirty="0" err="1"/>
              <a:t>h</a:t>
            </a:r>
            <a:r>
              <a:rPr lang="ro-RO" kern="0" baseline="30000" dirty="0" err="1"/>
              <a:t>FF</a:t>
            </a:r>
            <a:r>
              <a:rPr lang="ro-RO" kern="0" dirty="0"/>
              <a:t>(</a:t>
            </a:r>
            <a:r>
              <a:rPr lang="ro-RO" i="1" kern="0" dirty="0"/>
              <a:t>s</a:t>
            </a:r>
            <a:r>
              <a:rPr lang="ro-RO" kern="0" baseline="-25000" dirty="0"/>
              <a:t>1</a:t>
            </a:r>
            <a:r>
              <a:rPr lang="ro-RO" kern="0" dirty="0"/>
              <a:t>) = 2</a:t>
            </a:r>
          </a:p>
        </p:txBody>
      </p:sp>
      <p:sp>
        <p:nvSpPr>
          <p:cNvPr id="118" name="Content Placeholder 6">
            <a:extLst>
              <a:ext uri="{FF2B5EF4-FFF2-40B4-BE49-F238E27FC236}">
                <a16:creationId xmlns:a16="http://schemas.microsoft.com/office/drawing/2014/main" id="{50D5B7D7-B9DA-0B4A-89BF-B014E1738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9811"/>
            <a:ext cx="4399751" cy="13262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</a:rPr>
              <a:t>Computing </a:t>
            </a:r>
            <a:r>
              <a:rPr lang="en-US" i="1" dirty="0" err="1">
                <a:latin typeface="Times New Roman" panose="02020603050405020304" pitchFamily="18" charset="0"/>
              </a:rPr>
              <a:t>h</a:t>
            </a:r>
            <a:r>
              <a:rPr lang="en-US" baseline="30000" dirty="0" err="1">
                <a:latin typeface="Times New Roman" panose="02020603050405020304" pitchFamily="18" charset="0"/>
              </a:rPr>
              <a:t>FF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</a:p>
          <a:p>
            <a:pPr marL="349250" lvl="1" indent="0">
              <a:buNone/>
            </a:pPr>
            <a:r>
              <a:rPr lang="en-US" dirty="0">
                <a:latin typeface="Times New Roman" panose="02020603050405020304" pitchFamily="18" charset="0"/>
              </a:rPr>
              <a:t>2. extract a </a:t>
            </a:r>
            <a:r>
              <a:rPr lang="en-US" i="1" dirty="0">
                <a:latin typeface="Times New Roman" panose="02020603050405020304" pitchFamily="18" charset="0"/>
              </a:rPr>
              <a:t>minimal </a:t>
            </a:r>
            <a:r>
              <a:rPr lang="en-US" dirty="0">
                <a:latin typeface="Times New Roman" panose="02020603050405020304" pitchFamily="18" charset="0"/>
              </a:rPr>
              <a:t>relaxed solution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if you remove any actions from it, it’s no longer a relaxed 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A5A27-E4C6-8F42-B698-742A80629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595" y="2860642"/>
            <a:ext cx="5157216" cy="2648300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F67DA6F4-C715-794A-9632-67928118397D}"/>
              </a:ext>
            </a:extLst>
          </p:cNvPr>
          <p:cNvSpPr/>
          <p:nvPr/>
        </p:nvSpPr>
        <p:spPr>
          <a:xfrm>
            <a:off x="5173210" y="2127453"/>
            <a:ext cx="395172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Solution extraction starting at </a:t>
            </a:r>
            <a:r>
              <a:rPr lang="en-US" sz="2000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/>
              </a:rPr>
              <a:t>ĝ</a:t>
            </a:r>
            <a:r>
              <a:rPr lang="en-US" sz="2000" baseline="-2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/>
              </a:rPr>
              <a:t>1</a:t>
            </a:r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 = </a:t>
            </a:r>
            <a:r>
              <a:rPr lang="en-US" sz="2000" i="1" dirty="0">
                <a:solidFill>
                  <a:srgbClr val="660066"/>
                </a:solidFill>
                <a:latin typeface="Times New Roman"/>
                <a:cs typeface="Times New Roman"/>
              </a:rPr>
              <a:t>g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D57DD52-1B4C-0945-80D3-81831AED9512}"/>
              </a:ext>
            </a:extLst>
          </p:cNvPr>
          <p:cNvSpPr/>
          <p:nvPr/>
        </p:nvSpPr>
        <p:spPr>
          <a:xfrm>
            <a:off x="5123595" y="164083"/>
            <a:ext cx="6800131" cy="1733808"/>
          </a:xfrm>
          <a:prstGeom prst="rect">
            <a:avLst/>
          </a:prstGeom>
          <a:ln>
            <a:solidFill>
              <a:srgbClr val="0195F3"/>
            </a:solidFill>
          </a:ln>
        </p:spPr>
        <p:txBody>
          <a:bodyPr wrap="square">
            <a:spAutoFit/>
          </a:bodyPr>
          <a:lstStyle/>
          <a:p>
            <a:pPr indent="-120650">
              <a:spcBef>
                <a:spcPts val="2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/>
              </a:rPr>
              <a:t>// </a:t>
            </a: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e</a:t>
            </a:r>
            <a:r>
              <a:rPr lang="en-US" sz="2000" i="1" dirty="0">
                <a:latin typeface="Times New Roman" panose="02020603050405020304" pitchFamily="18" charset="0"/>
              </a:rPr>
              <a:t>xtract minimal relaxed solution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ro-RO" sz="2000" dirty="0">
                <a:latin typeface="Times New Roman" panose="02020603050405020304" pitchFamily="18" charset="0"/>
              </a:rPr>
              <a:t>⟨</a:t>
            </a:r>
            <a:r>
              <a:rPr lang="ro-RO" sz="2000" i="1" dirty="0">
                <a:latin typeface="Times New Roman" panose="02020603050405020304" pitchFamily="18" charset="0"/>
              </a:rPr>
              <a:t>â</a:t>
            </a:r>
            <a:r>
              <a:rPr lang="ro-RO" sz="2000" baseline="-25000" dirty="0">
                <a:latin typeface="Times New Roman" panose="02020603050405020304" pitchFamily="18" charset="0"/>
              </a:rPr>
              <a:t>1</a:t>
            </a:r>
            <a:r>
              <a:rPr lang="ro-RO" sz="2000" dirty="0">
                <a:latin typeface="Times New Roman" panose="02020603050405020304" pitchFamily="18" charset="0"/>
              </a:rPr>
              <a:t>, </a:t>
            </a:r>
            <a:r>
              <a:rPr lang="ro-RO" sz="2000" i="1" dirty="0">
                <a:latin typeface="Times New Roman" panose="02020603050405020304" pitchFamily="18" charset="0"/>
              </a:rPr>
              <a:t>â</a:t>
            </a:r>
            <a:r>
              <a:rPr lang="ro-RO" sz="2000" baseline="-25000" dirty="0">
                <a:latin typeface="Times New Roman" panose="02020603050405020304" pitchFamily="18" charset="0"/>
              </a:rPr>
              <a:t>2</a:t>
            </a:r>
            <a:r>
              <a:rPr lang="ro-RO" sz="2000" dirty="0">
                <a:latin typeface="Times New Roman" panose="02020603050405020304" pitchFamily="18" charset="0"/>
              </a:rPr>
              <a:t>, …, </a:t>
            </a:r>
            <a:r>
              <a:rPr lang="ro-RO" sz="2000" i="1" dirty="0" err="1">
                <a:latin typeface="Times New Roman" panose="02020603050405020304" pitchFamily="18" charset="0"/>
              </a:rPr>
              <a:t>â</a:t>
            </a:r>
            <a:r>
              <a:rPr lang="ro-RO" sz="2000" i="1" baseline="-25000" dirty="0" err="1">
                <a:latin typeface="Times New Roman" panose="02020603050405020304" pitchFamily="18" charset="0"/>
              </a:rPr>
              <a:t>k</a:t>
            </a:r>
            <a:r>
              <a:rPr lang="ro-RO" sz="2000" dirty="0">
                <a:latin typeface="Times New Roman" panose="02020603050405020304" pitchFamily="18" charset="0"/>
              </a:rPr>
              <a:t>⟩:</a:t>
            </a:r>
          </a:p>
          <a:p>
            <a:pPr indent="-120650">
              <a:spcBef>
                <a:spcPts val="200"/>
              </a:spcBef>
            </a:pPr>
            <a:r>
              <a:rPr lang="en-US" sz="2000" i="1" dirty="0" err="1">
                <a:latin typeface="Times New Roman" panose="02020603050405020304" pitchFamily="18" charset="0"/>
              </a:rPr>
              <a:t>ĝ</a:t>
            </a:r>
            <a:r>
              <a:rPr lang="ro-RO" sz="2000" i="1" baseline="-25000" dirty="0">
                <a:latin typeface="Times New Roman" panose="02020603050405020304" pitchFamily="18" charset="0"/>
              </a:rPr>
              <a:t>k</a:t>
            </a:r>
            <a:r>
              <a:rPr lang="ro-RO" sz="2000" dirty="0">
                <a:latin typeface="Times New Roman" panose="02020603050405020304" pitchFamily="18" charset="0"/>
              </a:rPr>
              <a:t> ← </a:t>
            </a:r>
            <a:r>
              <a:rPr lang="en-US" sz="2000" i="1" dirty="0">
                <a:latin typeface="Times New Roman" panose="02020603050405020304" pitchFamily="18" charset="0"/>
              </a:rPr>
              <a:t>g</a:t>
            </a:r>
            <a:endParaRPr lang="en-US" sz="2000" dirty="0">
              <a:latin typeface="Times New Roman" panose="02020603050405020304" pitchFamily="18" charset="0"/>
              <a:cs typeface="Times New Roman"/>
            </a:endParaRPr>
          </a:p>
          <a:p>
            <a:pPr indent="-120650">
              <a:spcBef>
                <a:spcPts val="2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for </a:t>
            </a:r>
            <a:r>
              <a:rPr lang="en-US" sz="2000" i="1" dirty="0" err="1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 = </a:t>
            </a:r>
            <a:r>
              <a:rPr lang="en-US" sz="2000" i="1" dirty="0">
                <a:latin typeface="Times New Roman" panose="02020603050405020304" pitchFamily="18" charset="0"/>
              </a:rPr>
              <a:t>k, k</a:t>
            </a:r>
            <a:r>
              <a:rPr lang="en-US" sz="2000" dirty="0">
                <a:latin typeface="Times New Roman" panose="02020603050405020304" pitchFamily="18" charset="0"/>
              </a:rPr>
              <a:t>–1, …, 1:</a:t>
            </a:r>
          </a:p>
          <a:p>
            <a:pPr marL="292100" lvl="1">
              <a:spcBef>
                <a:spcPts val="200"/>
              </a:spcBef>
              <a:tabLst>
                <a:tab pos="846138" algn="l"/>
              </a:tabLst>
            </a:pPr>
            <a:r>
              <a:rPr lang="ro-RO" sz="2000" i="1" dirty="0" err="1">
                <a:latin typeface="Times New Roman" panose="02020603050405020304" pitchFamily="18" charset="0"/>
              </a:rPr>
              <a:t>â</a:t>
            </a:r>
            <a:r>
              <a:rPr lang="ro-RO" sz="2000" i="1" baseline="-25000" dirty="0" err="1">
                <a:latin typeface="Times New Roman" panose="02020603050405020304" pitchFamily="18" charset="0"/>
              </a:rPr>
              <a:t>i</a:t>
            </a:r>
            <a:r>
              <a:rPr lang="ro-RO" sz="2000" dirty="0">
                <a:latin typeface="Times New Roman" panose="02020603050405020304" pitchFamily="18" charset="0"/>
              </a:rPr>
              <a:t> ← </a:t>
            </a:r>
            <a:r>
              <a:rPr lang="ro-RO" sz="2000" dirty="0" err="1">
                <a:latin typeface="Times New Roman" panose="02020603050405020304" pitchFamily="18" charset="0"/>
              </a:rPr>
              <a:t>any</a:t>
            </a:r>
            <a:r>
              <a:rPr lang="ro-RO" sz="2000" dirty="0">
                <a:latin typeface="Times New Roman" panose="02020603050405020304" pitchFamily="18" charset="0"/>
              </a:rPr>
              <a:t> minimal subset of </a:t>
            </a:r>
            <a:r>
              <a:rPr lang="en-US" sz="2000" i="1" dirty="0">
                <a:latin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 such that </a:t>
            </a:r>
            <a:r>
              <a:rPr lang="en-US" sz="2000" dirty="0" err="1">
                <a:latin typeface="Times New Roman" panose="02020603050405020304" pitchFamily="18" charset="0"/>
              </a:rPr>
              <a:t>γ</a:t>
            </a:r>
            <a:r>
              <a:rPr lang="en-US" sz="2000" baseline="30000" dirty="0">
                <a:latin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>
                <a:latin typeface="Times New Roman" panose="02020603050405020304" pitchFamily="18" charset="0"/>
              </a:rPr>
              <a:t>i</a:t>
            </a:r>
            <a:r>
              <a:rPr lang="en-US" sz="2000" baseline="-25000" dirty="0">
                <a:latin typeface="Times New Roman" panose="02020603050405020304" pitchFamily="18" charset="0"/>
              </a:rPr>
              <a:t>-1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  <a:r>
              <a:rPr lang="ro-RO" sz="2000" i="1" dirty="0">
                <a:latin typeface="Times New Roman" panose="02020603050405020304" pitchFamily="18" charset="0"/>
              </a:rPr>
              <a:t>â</a:t>
            </a:r>
            <a:r>
              <a:rPr lang="en-US" sz="2000" i="1" baseline="-25000" dirty="0" err="1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) r-satisfies </a:t>
            </a:r>
            <a:r>
              <a:rPr lang="en-US" sz="2000" i="1" dirty="0" err="1">
                <a:latin typeface="Times New Roman" panose="02020603050405020304" pitchFamily="18" charset="0"/>
              </a:rPr>
              <a:t>ĝ</a:t>
            </a:r>
            <a:r>
              <a:rPr lang="ro-RO" sz="2000" i="1" baseline="-25000" dirty="0">
                <a:latin typeface="Times New Roman" panose="02020603050405020304" pitchFamily="18" charset="0"/>
              </a:rPr>
              <a:t>i</a:t>
            </a:r>
            <a:endParaRPr lang="en-US" sz="2000" dirty="0">
              <a:latin typeface="Times New Roman" panose="02020603050405020304" pitchFamily="18" charset="0"/>
            </a:endParaRPr>
          </a:p>
          <a:p>
            <a:pPr marL="292100" lvl="1">
              <a:spcBef>
                <a:spcPts val="200"/>
              </a:spcBef>
              <a:tabLst>
                <a:tab pos="846138" algn="l"/>
              </a:tabLst>
            </a:pPr>
            <a:r>
              <a:rPr lang="en-US" sz="2000" i="1" dirty="0">
                <a:latin typeface="Times New Roman" panose="02020603050405020304" pitchFamily="18" charset="0"/>
              </a:rPr>
              <a:t>ĝ</a:t>
            </a:r>
            <a:r>
              <a:rPr lang="en-US" sz="2000" baseline="-25000" dirty="0">
                <a:latin typeface="Times New Roman" panose="02020603050405020304" pitchFamily="18" charset="0"/>
              </a:rPr>
              <a:t>i−1</a:t>
            </a:r>
            <a:r>
              <a:rPr lang="en-US" sz="2000" dirty="0">
                <a:latin typeface="Times New Roman" panose="02020603050405020304" pitchFamily="18" charset="0"/>
              </a:rPr>
              <a:t> ←</a:t>
            </a:r>
            <a:r>
              <a:rPr lang="en-US" sz="2000" i="1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i="1" dirty="0" err="1">
                <a:latin typeface="Times New Roman" panose="02020603050405020304" pitchFamily="18" charset="0"/>
              </a:rPr>
              <a:t>ĝ</a:t>
            </a:r>
            <a:r>
              <a:rPr lang="en-US" sz="2000" baseline="-25000" dirty="0" err="1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 ∖ eff(</a:t>
            </a:r>
            <a:r>
              <a:rPr lang="ro-RO" sz="2000" i="1" dirty="0">
                <a:latin typeface="Times New Roman" panose="02020603050405020304" pitchFamily="18" charset="0"/>
              </a:rPr>
              <a:t>â</a:t>
            </a:r>
            <a:r>
              <a:rPr lang="en-US" sz="2000" i="1" baseline="-25000" dirty="0" err="1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)) ∪ pre(</a:t>
            </a:r>
            <a:r>
              <a:rPr lang="ro-RO" sz="2000" i="1" dirty="0">
                <a:latin typeface="Times New Roman" panose="02020603050405020304" pitchFamily="18" charset="0"/>
              </a:rPr>
              <a:t>â</a:t>
            </a:r>
            <a:r>
              <a:rPr lang="en-US" sz="2000" i="1" baseline="-25000" dirty="0" err="1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)</a:t>
            </a:r>
            <a:endParaRPr lang="en-US" sz="2000" baseline="-25000" dirty="0">
              <a:latin typeface="Times New Roman" panose="02020603050405020304" pitchFamily="18" charset="0"/>
            </a:endParaRP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2D4DBF6D-30A9-F74E-849D-4C2AF678AE8E}"/>
              </a:ext>
            </a:extLst>
          </p:cNvPr>
          <p:cNvSpPr/>
          <p:nvPr/>
        </p:nvSpPr>
        <p:spPr>
          <a:xfrm>
            <a:off x="7072609" y="3593826"/>
            <a:ext cx="1619595" cy="647435"/>
          </a:xfrm>
          <a:prstGeom prst="roundRect">
            <a:avLst/>
          </a:prstGeom>
          <a:noFill/>
          <a:ln>
            <a:solidFill>
              <a:srgbClr val="0195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95F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9DACC-8E6C-524F-BDD3-54C432781B3E}"/>
              </a:ext>
            </a:extLst>
          </p:cNvPr>
          <p:cNvSpPr/>
          <p:nvPr/>
        </p:nvSpPr>
        <p:spPr>
          <a:xfrm>
            <a:off x="7134130" y="4196107"/>
            <a:ext cx="397866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o-RO" sz="2000" i="1" kern="0" dirty="0">
                <a:solidFill>
                  <a:srgbClr val="0195F3"/>
                </a:solidFill>
                <a:latin typeface="Times New Roman" panose="02020603050405020304" pitchFamily="18" charset="0"/>
              </a:rPr>
              <a:t>â</a:t>
            </a:r>
            <a:r>
              <a:rPr lang="ro-RO" sz="2000" kern="0" baseline="-25000" dirty="0">
                <a:solidFill>
                  <a:srgbClr val="0195F3"/>
                </a:solidFill>
                <a:latin typeface="Times New Roman" panose="02020603050405020304" pitchFamily="18" charset="0"/>
              </a:rPr>
              <a:t>1</a:t>
            </a:r>
            <a:endParaRPr lang="en-US" sz="2000" dirty="0">
              <a:solidFill>
                <a:srgbClr val="0195F3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09B745A8-4B8D-C142-83E8-233CE2F35605}"/>
              </a:ext>
            </a:extLst>
          </p:cNvPr>
          <p:cNvGrpSpPr/>
          <p:nvPr/>
        </p:nvGrpSpPr>
        <p:grpSpPr>
          <a:xfrm>
            <a:off x="539619" y="2680137"/>
            <a:ext cx="3860650" cy="1297553"/>
            <a:chOff x="0" y="3124595"/>
            <a:chExt cx="3860650" cy="1297553"/>
          </a:xfrm>
        </p:grpSpPr>
        <p:sp>
          <p:nvSpPr>
            <p:cNvPr id="250" name="Rectangle 891">
              <a:extLst>
                <a:ext uri="{FF2B5EF4-FFF2-40B4-BE49-F238E27FC236}">
                  <a16:creationId xmlns:a16="http://schemas.microsoft.com/office/drawing/2014/main" id="{6417F8A3-737E-6941-A62F-EDA1EC674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574" y="380677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51" name="Rectangle 891">
              <a:extLst>
                <a:ext uri="{FF2B5EF4-FFF2-40B4-BE49-F238E27FC236}">
                  <a16:creationId xmlns:a16="http://schemas.microsoft.com/office/drawing/2014/main" id="{D2236818-67EF-9A49-9A6A-F88CF0917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086" y="3864250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20539F0E-A57F-BE47-8A3E-E0DA7CD67508}"/>
                </a:ext>
              </a:extLst>
            </p:cNvPr>
            <p:cNvGrpSpPr/>
            <p:nvPr/>
          </p:nvGrpSpPr>
          <p:grpSpPr>
            <a:xfrm>
              <a:off x="476955" y="3124595"/>
              <a:ext cx="1573443" cy="799197"/>
              <a:chOff x="1152149" y="2171616"/>
              <a:chExt cx="2428155" cy="1233336"/>
            </a:xfrm>
          </p:grpSpPr>
          <p:sp>
            <p:nvSpPr>
              <p:cNvPr id="294" name="Line 853">
                <a:extLst>
                  <a:ext uri="{FF2B5EF4-FFF2-40B4-BE49-F238E27FC236}">
                    <a16:creationId xmlns:a16="http://schemas.microsoft.com/office/drawing/2014/main" id="{1BCBFDDE-29DD-0541-B8C7-529BC73A53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823AE955-0FF9-604E-B56A-FBC3549D6625}"/>
                  </a:ext>
                </a:extLst>
              </p:cNvPr>
              <p:cNvCxnSpPr/>
              <p:nvPr/>
            </p:nvCxnSpPr>
            <p:spPr>
              <a:xfrm>
                <a:off x="2270593" y="2171616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6" name="Freeform 860">
                <a:extLst>
                  <a:ext uri="{FF2B5EF4-FFF2-40B4-BE49-F238E27FC236}">
                    <a16:creationId xmlns:a16="http://schemas.microsoft.com/office/drawing/2014/main" id="{3488DEA3-2F4C-3F48-BF76-791D4EA1A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97" name="Freeform 860">
                <a:extLst>
                  <a:ext uri="{FF2B5EF4-FFF2-40B4-BE49-F238E27FC236}">
                    <a16:creationId xmlns:a16="http://schemas.microsoft.com/office/drawing/2014/main" id="{6EA83150-CD07-A94C-B910-467A36178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9" y="2189098"/>
                <a:ext cx="1213405" cy="544246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53" name="Line 853">
              <a:extLst>
                <a:ext uri="{FF2B5EF4-FFF2-40B4-BE49-F238E27FC236}">
                  <a16:creationId xmlns:a16="http://schemas.microsoft.com/office/drawing/2014/main" id="{015430E5-133D-194E-B385-2EFA1AF414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1916" y="3951308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4E55C1EF-D2D4-B148-AC2A-EA2DFB428FA5}"/>
                </a:ext>
              </a:extLst>
            </p:cNvPr>
            <p:cNvGrpSpPr/>
            <p:nvPr/>
          </p:nvGrpSpPr>
          <p:grpSpPr>
            <a:xfrm>
              <a:off x="2723292" y="3163529"/>
              <a:ext cx="1137358" cy="356601"/>
              <a:chOff x="4618723" y="2210941"/>
              <a:chExt cx="1755184" cy="550313"/>
            </a:xfrm>
          </p:grpSpPr>
          <p:sp>
            <p:nvSpPr>
              <p:cNvPr id="291" name="Freeform 860">
                <a:extLst>
                  <a:ext uri="{FF2B5EF4-FFF2-40B4-BE49-F238E27FC236}">
                    <a16:creationId xmlns:a16="http://schemas.microsoft.com/office/drawing/2014/main" id="{706D1576-BB76-6041-BB97-64E0DD18F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BAB1C813-72BE-EE4B-BA1D-708537D51120}"/>
                  </a:ext>
                </a:extLst>
              </p:cNvPr>
              <p:cNvCxnSpPr/>
              <p:nvPr/>
            </p:nvCxnSpPr>
            <p:spPr>
              <a:xfrm>
                <a:off x="5249196" y="2210941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Freeform 860">
                <a:extLst>
                  <a:ext uri="{FF2B5EF4-FFF2-40B4-BE49-F238E27FC236}">
                    <a16:creationId xmlns:a16="http://schemas.microsoft.com/office/drawing/2014/main" id="{3DC01017-1952-FE43-8D2D-F90EC6450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228643"/>
                <a:ext cx="1213406" cy="50510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3F99DFA-7492-8B4D-BC90-A053335E9126}"/>
                </a:ext>
              </a:extLst>
            </p:cNvPr>
            <p:cNvCxnSpPr/>
            <p:nvPr/>
          </p:nvCxnSpPr>
          <p:spPr>
            <a:xfrm>
              <a:off x="1784471" y="3947671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Freeform 860">
              <a:extLst>
                <a:ext uri="{FF2B5EF4-FFF2-40B4-BE49-F238E27FC236}">
                  <a16:creationId xmlns:a16="http://schemas.microsoft.com/office/drawing/2014/main" id="{45E49E72-7542-3A4E-82C7-71D5745E1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987" y="3986760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57" name="Freeform 860">
              <a:extLst>
                <a:ext uri="{FF2B5EF4-FFF2-40B4-BE49-F238E27FC236}">
                  <a16:creationId xmlns:a16="http://schemas.microsoft.com/office/drawing/2014/main" id="{790C48DE-49A6-B14E-A332-78EBFF0C9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415" y="3947800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58" name="Line 853">
              <a:extLst>
                <a:ext uri="{FF2B5EF4-FFF2-40B4-BE49-F238E27FC236}">
                  <a16:creationId xmlns:a16="http://schemas.microsoft.com/office/drawing/2014/main" id="{CB44E226-ACB4-364B-8FE4-FA51CAD394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7980" y="441822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59" name="Line 853">
              <a:extLst>
                <a:ext uri="{FF2B5EF4-FFF2-40B4-BE49-F238E27FC236}">
                  <a16:creationId xmlns:a16="http://schemas.microsoft.com/office/drawing/2014/main" id="{0F01047D-A8A6-F647-BF2C-BA1282BBA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414296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260" name="Line 853">
              <a:extLst>
                <a:ext uri="{FF2B5EF4-FFF2-40B4-BE49-F238E27FC236}">
                  <a16:creationId xmlns:a16="http://schemas.microsoft.com/office/drawing/2014/main" id="{B8814793-0CC3-BA4B-9B50-CE9AF6440E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4930" y="3588629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6FFA366B-5852-964D-AB4A-B679EDF4FB65}"/>
                </a:ext>
              </a:extLst>
            </p:cNvPr>
            <p:cNvGrpSpPr/>
            <p:nvPr/>
          </p:nvGrpSpPr>
          <p:grpSpPr>
            <a:xfrm>
              <a:off x="587884" y="3260407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67" name="Oval 859">
                <a:extLst>
                  <a:ext uri="{FF2B5EF4-FFF2-40B4-BE49-F238E27FC236}">
                    <a16:creationId xmlns:a16="http://schemas.microsoft.com/office/drawing/2014/main" id="{4B77BDD4-3E60-3043-BEFE-2EC8059CDB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8" name="Oval 861">
                <a:extLst>
                  <a:ext uri="{FF2B5EF4-FFF2-40B4-BE49-F238E27FC236}">
                    <a16:creationId xmlns:a16="http://schemas.microsoft.com/office/drawing/2014/main" id="{9FD8DD3B-95E3-5D44-BD96-B0567B5930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9" name="Oval 862">
                <a:extLst>
                  <a:ext uri="{FF2B5EF4-FFF2-40B4-BE49-F238E27FC236}">
                    <a16:creationId xmlns:a16="http://schemas.microsoft.com/office/drawing/2014/main" id="{412F36DB-ABD1-0447-82E5-8049554D93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0" name="Oval 863">
                <a:extLst>
                  <a:ext uri="{FF2B5EF4-FFF2-40B4-BE49-F238E27FC236}">
                    <a16:creationId xmlns:a16="http://schemas.microsoft.com/office/drawing/2014/main" id="{7542C6AF-1F7A-624E-80B4-4D602FF6780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1" name="Oval 863">
                <a:extLst>
                  <a:ext uri="{FF2B5EF4-FFF2-40B4-BE49-F238E27FC236}">
                    <a16:creationId xmlns:a16="http://schemas.microsoft.com/office/drawing/2014/main" id="{21BA0D34-4D2C-0044-80A0-8115347BC1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95A150ED-FC9E-8140-8F0C-B9B103618644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87" name="Freeform 860">
                  <a:extLst>
                    <a:ext uri="{FF2B5EF4-FFF2-40B4-BE49-F238E27FC236}">
                      <a16:creationId xmlns:a16="http://schemas.microsoft.com/office/drawing/2014/main" id="{9511C17B-1572-924B-B63A-9F336A8B96D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8" name="Rectangle 864">
                  <a:extLst>
                    <a:ext uri="{FF2B5EF4-FFF2-40B4-BE49-F238E27FC236}">
                      <a16:creationId xmlns:a16="http://schemas.microsoft.com/office/drawing/2014/main" id="{14F66948-F04C-B849-9A99-5399710532A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89" name="Freeform 865">
                  <a:extLst>
                    <a:ext uri="{FF2B5EF4-FFF2-40B4-BE49-F238E27FC236}">
                      <a16:creationId xmlns:a16="http://schemas.microsoft.com/office/drawing/2014/main" id="{C06BBC8A-6A1A-E240-82D2-BA012C981A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0" name="Freeform 866">
                  <a:extLst>
                    <a:ext uri="{FF2B5EF4-FFF2-40B4-BE49-F238E27FC236}">
                      <a16:creationId xmlns:a16="http://schemas.microsoft.com/office/drawing/2014/main" id="{854F6D5D-6B91-A646-B6C9-E7A73E6429B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3CAF2547-C694-0F4F-9B0E-B2E22B7DABF5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74" name="Oval 878">
                  <a:extLst>
                    <a:ext uri="{FF2B5EF4-FFF2-40B4-BE49-F238E27FC236}">
                      <a16:creationId xmlns:a16="http://schemas.microsoft.com/office/drawing/2014/main" id="{E5E6AA22-9EAD-BA4A-A64A-B437F995CC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5" name="Rectangle 880">
                  <a:extLst>
                    <a:ext uri="{FF2B5EF4-FFF2-40B4-BE49-F238E27FC236}">
                      <a16:creationId xmlns:a16="http://schemas.microsoft.com/office/drawing/2014/main" id="{815F3A9D-D6E3-EE44-86A2-CBE8BDF09B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6" name="Oval 878">
                  <a:extLst>
                    <a:ext uri="{FF2B5EF4-FFF2-40B4-BE49-F238E27FC236}">
                      <a16:creationId xmlns:a16="http://schemas.microsoft.com/office/drawing/2014/main" id="{E84C9090-D95C-7746-B946-34426348D4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Line 881">
                  <a:extLst>
                    <a:ext uri="{FF2B5EF4-FFF2-40B4-BE49-F238E27FC236}">
                      <a16:creationId xmlns:a16="http://schemas.microsoft.com/office/drawing/2014/main" id="{42136B68-A266-7B48-9FAA-6747C56937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Line 882">
                  <a:extLst>
                    <a:ext uri="{FF2B5EF4-FFF2-40B4-BE49-F238E27FC236}">
                      <a16:creationId xmlns:a16="http://schemas.microsoft.com/office/drawing/2014/main" id="{94BE94B1-D6DA-DB42-82B9-0F0838CB96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9" name="Rectangle 880">
                  <a:extLst>
                    <a:ext uri="{FF2B5EF4-FFF2-40B4-BE49-F238E27FC236}">
                      <a16:creationId xmlns:a16="http://schemas.microsoft.com/office/drawing/2014/main" id="{C3265245-99C9-5A45-A2F1-3E8402AF6B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Oval 878">
                  <a:extLst>
                    <a:ext uri="{FF2B5EF4-FFF2-40B4-BE49-F238E27FC236}">
                      <a16:creationId xmlns:a16="http://schemas.microsoft.com/office/drawing/2014/main" id="{94C0DA06-4D48-4245-878E-E78C9F41561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Line 882">
                  <a:extLst>
                    <a:ext uri="{FF2B5EF4-FFF2-40B4-BE49-F238E27FC236}">
                      <a16:creationId xmlns:a16="http://schemas.microsoft.com/office/drawing/2014/main" id="{3239C8BB-B494-404F-8001-1808164377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Line 882">
                  <a:extLst>
                    <a:ext uri="{FF2B5EF4-FFF2-40B4-BE49-F238E27FC236}">
                      <a16:creationId xmlns:a16="http://schemas.microsoft.com/office/drawing/2014/main" id="{2E3C57D5-5C44-1B46-B9F5-3D59371F12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4">
                  <a:extLst>
                    <a:ext uri="{FF2B5EF4-FFF2-40B4-BE49-F238E27FC236}">
                      <a16:creationId xmlns:a16="http://schemas.microsoft.com/office/drawing/2014/main" id="{F312459E-B475-764E-AB68-F55D56DC98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Oval 885">
                  <a:extLst>
                    <a:ext uri="{FF2B5EF4-FFF2-40B4-BE49-F238E27FC236}">
                      <a16:creationId xmlns:a16="http://schemas.microsoft.com/office/drawing/2014/main" id="{0B89F376-5CC0-0B4E-AA56-CFC544A834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Line 881">
                  <a:extLst>
                    <a:ext uri="{FF2B5EF4-FFF2-40B4-BE49-F238E27FC236}">
                      <a16:creationId xmlns:a16="http://schemas.microsoft.com/office/drawing/2014/main" id="{053E5DAF-3B80-8F4B-AF62-1D5F6C5B3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Line 882">
                  <a:extLst>
                    <a:ext uri="{FF2B5EF4-FFF2-40B4-BE49-F238E27FC236}">
                      <a16:creationId xmlns:a16="http://schemas.microsoft.com/office/drawing/2014/main" id="{B9157C6D-90E9-5A40-9D5C-60CD9CF5D7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09C1D241-CA96-874C-9DCF-C1A55125AF3E}"/>
                </a:ext>
              </a:extLst>
            </p:cNvPr>
            <p:cNvGrpSpPr/>
            <p:nvPr/>
          </p:nvGrpSpPr>
          <p:grpSpPr>
            <a:xfrm>
              <a:off x="57450" y="3998181"/>
              <a:ext cx="484418" cy="349404"/>
              <a:chOff x="1012668" y="927184"/>
              <a:chExt cx="747559" cy="539203"/>
            </a:xfrm>
          </p:grpSpPr>
          <p:sp>
            <p:nvSpPr>
              <p:cNvPr id="263" name="Line 853">
                <a:extLst>
                  <a:ext uri="{FF2B5EF4-FFF2-40B4-BE49-F238E27FC236}">
                    <a16:creationId xmlns:a16="http://schemas.microsoft.com/office/drawing/2014/main" id="{9EAFEB15-CE4A-524F-9408-51837D760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64" name="Rectangle 876">
                <a:extLst>
                  <a:ext uri="{FF2B5EF4-FFF2-40B4-BE49-F238E27FC236}">
                    <a16:creationId xmlns:a16="http://schemas.microsoft.com/office/drawing/2014/main" id="{912F14A3-2834-6846-988A-EF22FAC6B1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65" name="Rectangle 873">
                <a:extLst>
                  <a:ext uri="{FF2B5EF4-FFF2-40B4-BE49-F238E27FC236}">
                    <a16:creationId xmlns:a16="http://schemas.microsoft.com/office/drawing/2014/main" id="{B7CC44E9-EEDE-2E47-A3F8-2B4DF5BAE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66" name="Freeform 875">
                <a:extLst>
                  <a:ext uri="{FF2B5EF4-FFF2-40B4-BE49-F238E27FC236}">
                    <a16:creationId xmlns:a16="http://schemas.microsoft.com/office/drawing/2014/main" id="{1A21E4B1-A66A-3A4A-942E-6743E3956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98" name="Rectangle 297">
            <a:extLst>
              <a:ext uri="{FF2B5EF4-FFF2-40B4-BE49-F238E27FC236}">
                <a16:creationId xmlns:a16="http://schemas.microsoft.com/office/drawing/2014/main" id="{EF51F494-1F7E-8949-A6BB-7B6FC8B687FE}"/>
              </a:ext>
            </a:extLst>
          </p:cNvPr>
          <p:cNvSpPr/>
          <p:nvPr/>
        </p:nvSpPr>
        <p:spPr>
          <a:xfrm>
            <a:off x="513021" y="4049915"/>
            <a:ext cx="322011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503238" algn="l"/>
              </a:tabLst>
            </a:pP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  <a:cs typeface="Times New Roman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1900" dirty="0">
                <a:latin typeface="Times New Roman"/>
                <a:ea typeface="Times New Roman"/>
                <a:cs typeface="Times New Roman"/>
              </a:rPr>
              <a:t>= </a:t>
            </a:r>
            <a:r>
              <a:rPr lang="ro-RO" sz="1900" dirty="0"/>
              <a:t>{</a:t>
            </a:r>
            <a:r>
              <a:rPr lang="ro-RO" sz="1900" dirty="0">
                <a:latin typeface="Calibri"/>
              </a:rPr>
              <a:t>loc(r1)=d1,</a:t>
            </a:r>
            <a:r>
              <a:rPr lang="en-US" sz="1900" dirty="0">
                <a:latin typeface="Calibri"/>
              </a:rPr>
              <a:t> </a:t>
            </a:r>
            <a:r>
              <a:rPr lang="ro-RO" sz="1900" dirty="0">
                <a:latin typeface="Calibri"/>
              </a:rPr>
              <a:t>cargo(r1)=</a:t>
            </a:r>
            <a:r>
              <a:rPr lang="ro-RO" sz="1900" dirty="0" err="1">
                <a:latin typeface="Calibri"/>
              </a:rPr>
              <a:t>nil</a:t>
            </a:r>
            <a:r>
              <a:rPr lang="ro-RO" sz="1900" dirty="0">
                <a:latin typeface="Calibri"/>
              </a:rPr>
              <a:t>,</a:t>
            </a:r>
            <a:r>
              <a:rPr lang="en-US" sz="1900" dirty="0">
                <a:latin typeface="Calibri"/>
              </a:rPr>
              <a:t> </a:t>
            </a:r>
            <a:br>
              <a:rPr lang="en-US" sz="1900" dirty="0">
                <a:latin typeface="Calibri"/>
              </a:rPr>
            </a:br>
            <a:r>
              <a:rPr lang="en-US" sz="1900" dirty="0">
                <a:latin typeface="Calibri"/>
              </a:rPr>
              <a:t>	</a:t>
            </a:r>
            <a:r>
              <a:rPr lang="ro-RO" sz="1900" dirty="0">
                <a:latin typeface="Calibri"/>
              </a:rPr>
              <a:t>loc(c1)=d1</a:t>
            </a:r>
            <a:r>
              <a:rPr lang="ro-RO" sz="1900" dirty="0"/>
              <a:t>}</a:t>
            </a:r>
            <a:endParaRPr lang="en-US" sz="1900" dirty="0">
              <a:latin typeface="Times New Roman"/>
              <a:cs typeface="Times New Roman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A0E54F3C-9AB3-3145-98BA-951BD9F55CE6}"/>
              </a:ext>
            </a:extLst>
          </p:cNvPr>
          <p:cNvSpPr/>
          <p:nvPr/>
        </p:nvSpPr>
        <p:spPr>
          <a:xfrm>
            <a:off x="724980" y="5970122"/>
            <a:ext cx="292259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900" i="1" dirty="0">
                <a:latin typeface="Times New Roman"/>
                <a:cs typeface="Times New Roman"/>
              </a:rPr>
              <a:t>g</a:t>
            </a:r>
            <a:r>
              <a:rPr lang="ro-RO" sz="1900" dirty="0">
                <a:latin typeface="Times New Roman"/>
                <a:cs typeface="Times New Roman"/>
              </a:rPr>
              <a:t> = {</a:t>
            </a:r>
            <a:r>
              <a:rPr lang="ro-RO" sz="1900" dirty="0">
                <a:latin typeface="Calibri"/>
                <a:cs typeface="Calibri"/>
              </a:rPr>
              <a:t>loc(r1)=d3,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ro-RO" sz="1900" dirty="0">
                <a:latin typeface="Calibri"/>
                <a:cs typeface="Calibri"/>
              </a:rPr>
              <a:t>loc(c1)=r1</a:t>
            </a:r>
            <a:r>
              <a:rPr lang="ro-RO" sz="1900" dirty="0">
                <a:latin typeface="Times New Roman"/>
                <a:cs typeface="Times New Roman"/>
              </a:rPr>
              <a:t>}</a:t>
            </a:r>
            <a:endParaRPr lang="en-US" sz="1900" dirty="0">
              <a:latin typeface="Times New Roman"/>
              <a:cs typeface="Times New Roman"/>
            </a:endParaRPr>
          </a:p>
        </p:txBody>
      </p:sp>
      <p:sp>
        <p:nvSpPr>
          <p:cNvPr id="300" name="Rounded Rectangle 299">
            <a:extLst>
              <a:ext uri="{FF2B5EF4-FFF2-40B4-BE49-F238E27FC236}">
                <a16:creationId xmlns:a16="http://schemas.microsoft.com/office/drawing/2014/main" id="{1AD89A25-6E97-2140-BCC2-0637F98BE303}"/>
              </a:ext>
            </a:extLst>
          </p:cNvPr>
          <p:cNvSpPr/>
          <p:nvPr/>
        </p:nvSpPr>
        <p:spPr>
          <a:xfrm>
            <a:off x="8830699" y="3593826"/>
            <a:ext cx="1619595" cy="647435"/>
          </a:xfrm>
          <a:prstGeom prst="roundRect">
            <a:avLst/>
          </a:prstGeom>
          <a:noFill/>
          <a:ln>
            <a:solidFill>
              <a:srgbClr val="0195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95F3"/>
              </a:solidFill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A8385242-1651-9748-BCFA-116345FB2EAF}"/>
              </a:ext>
            </a:extLst>
          </p:cNvPr>
          <p:cNvSpPr/>
          <p:nvPr/>
        </p:nvSpPr>
        <p:spPr>
          <a:xfrm>
            <a:off x="10428017" y="3713135"/>
            <a:ext cx="85707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0195F3"/>
                </a:solidFill>
                <a:latin typeface="Times New Roman" panose="02020603050405020304" pitchFamily="18" charset="0"/>
              </a:rPr>
              <a:t>ĝ</a:t>
            </a:r>
            <a:r>
              <a:rPr lang="ro-RO" sz="2000" kern="0" baseline="-25000" dirty="0">
                <a:solidFill>
                  <a:srgbClr val="0195F3"/>
                </a:solidFill>
                <a:latin typeface="Times New Roman" panose="02020603050405020304" pitchFamily="18" charset="0"/>
              </a:rPr>
              <a:t>1</a:t>
            </a:r>
            <a:r>
              <a:rPr lang="ro-RO" sz="2000" kern="0" dirty="0">
                <a:solidFill>
                  <a:srgbClr val="0195F3"/>
                </a:solidFill>
                <a:latin typeface="Times New Roman" panose="02020603050405020304" pitchFamily="18" charset="0"/>
              </a:rPr>
              <a:t> = </a:t>
            </a:r>
            <a:r>
              <a:rPr lang="ro-RO" sz="2000" i="1" kern="0" dirty="0">
                <a:solidFill>
                  <a:srgbClr val="0195F3"/>
                </a:solidFill>
                <a:latin typeface="Times New Roman" panose="02020603050405020304" pitchFamily="18" charset="0"/>
              </a:rPr>
              <a:t>g</a:t>
            </a:r>
            <a:endParaRPr lang="en-US" sz="2000" i="1" dirty="0">
              <a:solidFill>
                <a:srgbClr val="0195F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2" name="Rounded Rectangle 301">
            <a:extLst>
              <a:ext uri="{FF2B5EF4-FFF2-40B4-BE49-F238E27FC236}">
                <a16:creationId xmlns:a16="http://schemas.microsoft.com/office/drawing/2014/main" id="{8DBB4106-C62B-8040-880F-4885DE4826DD}"/>
              </a:ext>
            </a:extLst>
          </p:cNvPr>
          <p:cNvSpPr/>
          <p:nvPr/>
        </p:nvSpPr>
        <p:spPr>
          <a:xfrm>
            <a:off x="5162173" y="3242919"/>
            <a:ext cx="1533630" cy="998342"/>
          </a:xfrm>
          <a:prstGeom prst="roundRect">
            <a:avLst/>
          </a:prstGeom>
          <a:noFill/>
          <a:ln>
            <a:solidFill>
              <a:srgbClr val="0195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95F3"/>
              </a:solidFill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C4386381-6BF8-B64B-8274-FB4301923930}"/>
              </a:ext>
            </a:extLst>
          </p:cNvPr>
          <p:cNvSpPr/>
          <p:nvPr/>
        </p:nvSpPr>
        <p:spPr>
          <a:xfrm>
            <a:off x="5265945" y="4184345"/>
            <a:ext cx="39786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0195F3"/>
                </a:solidFill>
                <a:latin typeface="Times New Roman" panose="02020603050405020304" pitchFamily="18" charset="0"/>
              </a:rPr>
              <a:t>ĝ</a:t>
            </a:r>
            <a:r>
              <a:rPr lang="ro-RO" sz="2000" kern="0" baseline="-25000" dirty="0">
                <a:solidFill>
                  <a:srgbClr val="0195F3"/>
                </a:solidFill>
                <a:latin typeface="Times New Roman" panose="02020603050405020304" pitchFamily="18" charset="0"/>
              </a:rPr>
              <a:t>0</a:t>
            </a:r>
            <a:endParaRPr lang="en-US" sz="2000" dirty="0">
              <a:solidFill>
                <a:srgbClr val="0195F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" name="Title 1">
            <a:extLst>
              <a:ext uri="{FF2B5EF4-FFF2-40B4-BE49-F238E27FC236}">
                <a16:creationId xmlns:a16="http://schemas.microsoft.com/office/drawing/2014/main" id="{FEC235D3-18E5-A749-A8FE-8A324D98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00" y="-1139"/>
            <a:ext cx="4949501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1F575C6-DE94-9E4A-A0D4-B7D9C530B61B}"/>
              </a:ext>
            </a:extLst>
          </p:cNvPr>
          <p:cNvGrpSpPr>
            <a:grpSpLocks noChangeAspect="1"/>
          </p:cNvGrpSpPr>
          <p:nvPr/>
        </p:nvGrpSpPr>
        <p:grpSpPr>
          <a:xfrm>
            <a:off x="920653" y="4777647"/>
            <a:ext cx="2657242" cy="1147446"/>
            <a:chOff x="5323352" y="4678231"/>
            <a:chExt cx="2952491" cy="127494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5B50A5A-7006-0649-BFC2-4CE21F94E706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155" name="Lightning Bolt 154">
                <a:extLst>
                  <a:ext uri="{FF2B5EF4-FFF2-40B4-BE49-F238E27FC236}">
                    <a16:creationId xmlns:a16="http://schemas.microsoft.com/office/drawing/2014/main" id="{4C2DC32D-9225-9441-8A88-CF0CD76027AB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860">
                <a:extLst>
                  <a:ext uri="{FF2B5EF4-FFF2-40B4-BE49-F238E27FC236}">
                    <a16:creationId xmlns:a16="http://schemas.microsoft.com/office/drawing/2014/main" id="{7E92D71F-3D6A-3444-88B2-A12C0F4B6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8323AE8E-F857-614F-A959-67F4DBEBEADC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A77CCC46-74B9-3841-B8F6-C4F068E1C041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959B147-C2D9-9241-9356-C35CDE1B13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DD6C99D5-93B3-D24C-A0E0-E99DADB13DD3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9664BF1-158E-8044-B649-C6F6D6F54F6C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151" name="Lightning Bolt 150">
                  <a:extLst>
                    <a:ext uri="{FF2B5EF4-FFF2-40B4-BE49-F238E27FC236}">
                      <a16:creationId xmlns:a16="http://schemas.microsoft.com/office/drawing/2014/main" id="{8D092EE0-120A-BC49-B3F4-CCBF085132C7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9A5439E4-B3E9-CC4E-963A-4B6E0D36721C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6FEA8C77-D97A-714B-B3A4-085AD8BFC0CD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EDB06FE-C462-A449-8642-06745E35BB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0" name="Freeform 860">
                <a:extLst>
                  <a:ext uri="{FF2B5EF4-FFF2-40B4-BE49-F238E27FC236}">
                    <a16:creationId xmlns:a16="http://schemas.microsoft.com/office/drawing/2014/main" id="{FF105278-165B-3349-8E7F-FCDD44D1E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14" name="Line 853">
              <a:extLst>
                <a:ext uri="{FF2B5EF4-FFF2-40B4-BE49-F238E27FC236}">
                  <a16:creationId xmlns:a16="http://schemas.microsoft.com/office/drawing/2014/main" id="{B5105C22-E2BC-7346-9CE5-52D6DA87C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420807F-53B2-5D48-A891-BFED47B7FE77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25" name="Oval 859">
                <a:extLst>
                  <a:ext uri="{FF2B5EF4-FFF2-40B4-BE49-F238E27FC236}">
                    <a16:creationId xmlns:a16="http://schemas.microsoft.com/office/drawing/2014/main" id="{5F4D95C7-7CDC-E642-A01F-1EBD6E8F8BE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6" name="Oval 861">
                <a:extLst>
                  <a:ext uri="{FF2B5EF4-FFF2-40B4-BE49-F238E27FC236}">
                    <a16:creationId xmlns:a16="http://schemas.microsoft.com/office/drawing/2014/main" id="{8FFA2430-74BD-704B-95BF-75FF0631D16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7" name="Oval 862">
                <a:extLst>
                  <a:ext uri="{FF2B5EF4-FFF2-40B4-BE49-F238E27FC236}">
                    <a16:creationId xmlns:a16="http://schemas.microsoft.com/office/drawing/2014/main" id="{E6ADE766-0D05-4C4E-B69F-9D22219B88E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8" name="Oval 863">
                <a:extLst>
                  <a:ext uri="{FF2B5EF4-FFF2-40B4-BE49-F238E27FC236}">
                    <a16:creationId xmlns:a16="http://schemas.microsoft.com/office/drawing/2014/main" id="{7F5113B4-38D5-F244-9D1E-54DBCF3534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29" name="Oval 863">
                <a:extLst>
                  <a:ext uri="{FF2B5EF4-FFF2-40B4-BE49-F238E27FC236}">
                    <a16:creationId xmlns:a16="http://schemas.microsoft.com/office/drawing/2014/main" id="{857312E1-4F1F-1546-8879-1A1E154C3E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9C1A61B-4CA1-1A43-A2C5-CAD7F6529F27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45" name="Freeform 860">
                  <a:extLst>
                    <a:ext uri="{FF2B5EF4-FFF2-40B4-BE49-F238E27FC236}">
                      <a16:creationId xmlns:a16="http://schemas.microsoft.com/office/drawing/2014/main" id="{832A19E9-6C88-8F4C-8D59-DD839719D6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6" name="Rectangle 864">
                  <a:extLst>
                    <a:ext uri="{FF2B5EF4-FFF2-40B4-BE49-F238E27FC236}">
                      <a16:creationId xmlns:a16="http://schemas.microsoft.com/office/drawing/2014/main" id="{FABA9253-5634-7C41-BB8F-3B60CDA39D8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47" name="Freeform 865">
                  <a:extLst>
                    <a:ext uri="{FF2B5EF4-FFF2-40B4-BE49-F238E27FC236}">
                      <a16:creationId xmlns:a16="http://schemas.microsoft.com/office/drawing/2014/main" id="{F2D10B14-5DA6-9248-93AD-1F04971ED7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8" name="Freeform 866">
                  <a:extLst>
                    <a:ext uri="{FF2B5EF4-FFF2-40B4-BE49-F238E27FC236}">
                      <a16:creationId xmlns:a16="http://schemas.microsoft.com/office/drawing/2014/main" id="{D9312627-A435-BF49-B00E-BA789108DA9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5859B197-0996-3F49-BB31-96E652E077DE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32" name="Oval 878">
                  <a:extLst>
                    <a:ext uri="{FF2B5EF4-FFF2-40B4-BE49-F238E27FC236}">
                      <a16:creationId xmlns:a16="http://schemas.microsoft.com/office/drawing/2014/main" id="{C31955A7-DF81-8F44-A2F8-E62A12372E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3" name="Rectangle 880">
                  <a:extLst>
                    <a:ext uri="{FF2B5EF4-FFF2-40B4-BE49-F238E27FC236}">
                      <a16:creationId xmlns:a16="http://schemas.microsoft.com/office/drawing/2014/main" id="{503FCC94-0076-D54F-BEA0-FEE61F1FC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4" name="Oval 878">
                  <a:extLst>
                    <a:ext uri="{FF2B5EF4-FFF2-40B4-BE49-F238E27FC236}">
                      <a16:creationId xmlns:a16="http://schemas.microsoft.com/office/drawing/2014/main" id="{84A8B81F-7486-FB4F-939B-99AF49F840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Line 881">
                  <a:extLst>
                    <a:ext uri="{FF2B5EF4-FFF2-40B4-BE49-F238E27FC236}">
                      <a16:creationId xmlns:a16="http://schemas.microsoft.com/office/drawing/2014/main" id="{2C9F89AD-5EE5-0E44-84BE-9046D88DCD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6" name="Line 882">
                  <a:extLst>
                    <a:ext uri="{FF2B5EF4-FFF2-40B4-BE49-F238E27FC236}">
                      <a16:creationId xmlns:a16="http://schemas.microsoft.com/office/drawing/2014/main" id="{8E863F1D-A50B-FC43-8607-5C5B61E1FC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7" name="Rectangle 880">
                  <a:extLst>
                    <a:ext uri="{FF2B5EF4-FFF2-40B4-BE49-F238E27FC236}">
                      <a16:creationId xmlns:a16="http://schemas.microsoft.com/office/drawing/2014/main" id="{6DE54B30-23E0-ED49-A7E8-1D70CD4D08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Oval 878">
                  <a:extLst>
                    <a:ext uri="{FF2B5EF4-FFF2-40B4-BE49-F238E27FC236}">
                      <a16:creationId xmlns:a16="http://schemas.microsoft.com/office/drawing/2014/main" id="{2A3F19FA-5518-4A4B-B4DB-AD99BDC7496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Line 882">
                  <a:extLst>
                    <a:ext uri="{FF2B5EF4-FFF2-40B4-BE49-F238E27FC236}">
                      <a16:creationId xmlns:a16="http://schemas.microsoft.com/office/drawing/2014/main" id="{55410CA9-7E04-104C-8B0B-82966A9F1B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Line 882">
                  <a:extLst>
                    <a:ext uri="{FF2B5EF4-FFF2-40B4-BE49-F238E27FC236}">
                      <a16:creationId xmlns:a16="http://schemas.microsoft.com/office/drawing/2014/main" id="{C0AD0DA2-3D51-E44B-AB47-BA68465F6F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Line 884">
                  <a:extLst>
                    <a:ext uri="{FF2B5EF4-FFF2-40B4-BE49-F238E27FC236}">
                      <a16:creationId xmlns:a16="http://schemas.microsoft.com/office/drawing/2014/main" id="{256F88BF-85A6-4642-A71A-C8B1783E15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2" name="Oval 885">
                  <a:extLst>
                    <a:ext uri="{FF2B5EF4-FFF2-40B4-BE49-F238E27FC236}">
                      <a16:creationId xmlns:a16="http://schemas.microsoft.com/office/drawing/2014/main" id="{6338F01A-DA69-7943-872D-9905A9A96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Line 881">
                  <a:extLst>
                    <a:ext uri="{FF2B5EF4-FFF2-40B4-BE49-F238E27FC236}">
                      <a16:creationId xmlns:a16="http://schemas.microsoft.com/office/drawing/2014/main" id="{815776E6-675B-4B4D-B1B2-0B214DC0D5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4" name="Line 882">
                  <a:extLst>
                    <a:ext uri="{FF2B5EF4-FFF2-40B4-BE49-F238E27FC236}">
                      <a16:creationId xmlns:a16="http://schemas.microsoft.com/office/drawing/2014/main" id="{5CCAB2E2-D307-1347-B35D-A3EB2CB80F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700CFF2-9A44-D044-99BD-28F0DB77043C}"/>
                </a:ext>
              </a:extLst>
            </p:cNvPr>
            <p:cNvGrpSpPr/>
            <p:nvPr/>
          </p:nvGrpSpPr>
          <p:grpSpPr>
            <a:xfrm>
              <a:off x="6990430" y="5181159"/>
              <a:ext cx="538242" cy="388227"/>
              <a:chOff x="1012668" y="927184"/>
              <a:chExt cx="747559" cy="539203"/>
            </a:xfrm>
          </p:grpSpPr>
          <p:sp>
            <p:nvSpPr>
              <p:cNvPr id="121" name="Line 853">
                <a:extLst>
                  <a:ext uri="{FF2B5EF4-FFF2-40B4-BE49-F238E27FC236}">
                    <a16:creationId xmlns:a16="http://schemas.microsoft.com/office/drawing/2014/main" id="{C85798B7-AD89-8D4D-9D18-61E72ABC2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22" name="Rectangle 876">
                <a:extLst>
                  <a:ext uri="{FF2B5EF4-FFF2-40B4-BE49-F238E27FC236}">
                    <a16:creationId xmlns:a16="http://schemas.microsoft.com/office/drawing/2014/main" id="{CB8F62C6-7DD3-8949-81A6-9384540501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23" name="Rectangle 873">
                <a:extLst>
                  <a:ext uri="{FF2B5EF4-FFF2-40B4-BE49-F238E27FC236}">
                    <a16:creationId xmlns:a16="http://schemas.microsoft.com/office/drawing/2014/main" id="{7A3881E6-D127-744D-AF50-C432EC609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24" name="Freeform 875">
                <a:extLst>
                  <a:ext uri="{FF2B5EF4-FFF2-40B4-BE49-F238E27FC236}">
                    <a16:creationId xmlns:a16="http://schemas.microsoft.com/office/drawing/2014/main" id="{7BDD837C-62BC-A84B-9ED9-D3077A4A5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3227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>
            <a:extLst>
              <a:ext uri="{FF2B5EF4-FFF2-40B4-BE49-F238E27FC236}">
                <a16:creationId xmlns:a16="http://schemas.microsoft.com/office/drawing/2014/main" id="{52CE2CC9-CFD1-5242-AEF2-C60630FE1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482" y="2281309"/>
            <a:ext cx="7964424" cy="2934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908" y="35889"/>
            <a:ext cx="2469863" cy="56896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10" name="Content Placeholder 6">
            <a:extLst>
              <a:ext uri="{FF2B5EF4-FFF2-40B4-BE49-F238E27FC236}">
                <a16:creationId xmlns:a16="http://schemas.microsoft.com/office/drawing/2014/main" id="{B841B13C-5DF8-2A44-9F75-471F42503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833219"/>
            <a:ext cx="4044604" cy="141418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</a:rPr>
              <a:t>Computing </a:t>
            </a:r>
            <a:r>
              <a:rPr lang="en-US" i="1" dirty="0" err="1">
                <a:latin typeface="Times New Roman" panose="02020603050405020304" pitchFamily="18" charset="0"/>
              </a:rPr>
              <a:t>h</a:t>
            </a:r>
            <a:r>
              <a:rPr lang="en-US" baseline="30000" dirty="0" err="1">
                <a:latin typeface="Times New Roman" panose="02020603050405020304" pitchFamily="18" charset="0"/>
              </a:rPr>
              <a:t>FF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1. construct a relaxed solution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at each step, include all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r-applicable actions</a:t>
            </a:r>
          </a:p>
          <a:p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511938" y="2390655"/>
            <a:ext cx="30059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RPG starting at </a:t>
            </a:r>
            <a:r>
              <a:rPr lang="en-US" sz="2000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baseline="-2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/>
              </a:rPr>
              <a:t>0</a:t>
            </a:r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 = </a:t>
            </a:r>
            <a:r>
              <a:rPr lang="en-US" sz="2000" i="1" dirty="0">
                <a:solidFill>
                  <a:srgbClr val="660066"/>
                </a:solidFill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solidFill>
                  <a:srgbClr val="660066"/>
                </a:solidFill>
                <a:latin typeface="Times New Roman"/>
                <a:cs typeface="Times New Roman"/>
              </a:rPr>
              <a:t>2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50638622-649A-2942-85F2-D1C5A86DB159}"/>
              </a:ext>
            </a:extLst>
          </p:cNvPr>
          <p:cNvSpPr/>
          <p:nvPr/>
        </p:nvSpPr>
        <p:spPr>
          <a:xfrm>
            <a:off x="281277" y="4034721"/>
            <a:ext cx="33185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69913" algn="l"/>
              </a:tabLst>
            </a:pPr>
            <a:r>
              <a:rPr lang="en-US" sz="1900" i="1" dirty="0">
                <a:latin typeface="Times New Roman" panose="02020603050405020304" pitchFamily="18" charset="0"/>
                <a:cs typeface="Times New Roman"/>
              </a:rPr>
              <a:t>s</a:t>
            </a:r>
            <a:r>
              <a:rPr lang="en-US" sz="1900" baseline="-25000" dirty="0">
                <a:latin typeface="Times New Roman" panose="02020603050405020304" pitchFamily="18" charset="0"/>
                <a:cs typeface="Times New Roman"/>
              </a:rPr>
              <a:t>2</a:t>
            </a:r>
            <a:r>
              <a:rPr lang="en-US" sz="1900" dirty="0">
                <a:latin typeface="Times New Roman" panose="02020603050405020304" pitchFamily="18" charset="0"/>
                <a:ea typeface="Times New Roman"/>
                <a:cs typeface="Times New Roman"/>
              </a:rPr>
              <a:t> = </a:t>
            </a:r>
            <a:r>
              <a:rPr lang="ro-RO" sz="1900" dirty="0">
                <a:latin typeface="Times New Roman" panose="02020603050405020304" pitchFamily="18" charset="0"/>
              </a:rPr>
              <a:t>{</a:t>
            </a:r>
            <a:r>
              <a:rPr lang="ro-RO" sz="1900" dirty="0">
                <a:latin typeface="Calibri"/>
              </a:rPr>
              <a:t>loc(r1)=d2, cargo(r1)=nil, </a:t>
            </a:r>
            <a:br>
              <a:rPr lang="ro-RO" sz="1900" dirty="0">
                <a:latin typeface="Calibri"/>
              </a:rPr>
            </a:br>
            <a:r>
              <a:rPr lang="ro-RO" sz="1900" dirty="0">
                <a:latin typeface="Calibri"/>
              </a:rPr>
              <a:t>	loc(c1)=d</a:t>
            </a:r>
            <a:r>
              <a:rPr lang="en-US" sz="1900" dirty="0">
                <a:latin typeface="Calibri"/>
              </a:rPr>
              <a:t>2</a:t>
            </a:r>
            <a:r>
              <a:rPr lang="ro-RO" sz="1900" dirty="0">
                <a:latin typeface="Times New Roman" panose="02020603050405020304" pitchFamily="18" charset="0"/>
              </a:rPr>
              <a:t>}</a:t>
            </a:r>
            <a:endParaRPr lang="en-US" sz="1900" dirty="0">
              <a:latin typeface="Times New Roman" panose="02020603050405020304" pitchFamily="18" charset="0"/>
              <a:cs typeface="Times New Roman"/>
            </a:endParaRPr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82EA0B63-406B-A840-95CC-D2A32741E259}"/>
              </a:ext>
            </a:extLst>
          </p:cNvPr>
          <p:cNvGrpSpPr/>
          <p:nvPr/>
        </p:nvGrpSpPr>
        <p:grpSpPr>
          <a:xfrm>
            <a:off x="92426" y="2645022"/>
            <a:ext cx="3860650" cy="1297551"/>
            <a:chOff x="211015" y="5123382"/>
            <a:chExt cx="3860650" cy="1297551"/>
          </a:xfrm>
        </p:grpSpPr>
        <p:sp>
          <p:nvSpPr>
            <p:cNvPr id="297" name="Rectangle 891">
              <a:extLst>
                <a:ext uri="{FF2B5EF4-FFF2-40B4-BE49-F238E27FC236}">
                  <a16:creationId xmlns:a16="http://schemas.microsoft.com/office/drawing/2014/main" id="{D43B8055-E999-474C-9C06-ADC5E89BE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589" y="5805564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98" name="Rectangle 891">
              <a:extLst>
                <a:ext uri="{FF2B5EF4-FFF2-40B4-BE49-F238E27FC236}">
                  <a16:creationId xmlns:a16="http://schemas.microsoft.com/office/drawing/2014/main" id="{C37E5C5E-4E7E-F648-BFDA-5961955EE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8101" y="5863035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8D73B68F-18DB-7344-B5DC-364991088E43}"/>
                </a:ext>
              </a:extLst>
            </p:cNvPr>
            <p:cNvGrpSpPr/>
            <p:nvPr/>
          </p:nvGrpSpPr>
          <p:grpSpPr>
            <a:xfrm>
              <a:off x="687970" y="5123382"/>
              <a:ext cx="1573443" cy="817487"/>
              <a:chOff x="1152149" y="2171616"/>
              <a:chExt cx="2428155" cy="1261560"/>
            </a:xfrm>
          </p:grpSpPr>
          <p:sp>
            <p:nvSpPr>
              <p:cNvPr id="341" name="Line 853">
                <a:extLst>
                  <a:ext uri="{FF2B5EF4-FFF2-40B4-BE49-F238E27FC236}">
                    <a16:creationId xmlns:a16="http://schemas.microsoft.com/office/drawing/2014/main" id="{BD87C172-8589-2E42-AD83-2EBA4E907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427117"/>
                <a:ext cx="822961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50702EB5-026C-DC4E-A63D-B59D03E136ED}"/>
                  </a:ext>
                </a:extLst>
              </p:cNvPr>
              <p:cNvCxnSpPr/>
              <p:nvPr/>
            </p:nvCxnSpPr>
            <p:spPr>
              <a:xfrm>
                <a:off x="2270593" y="2171616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3" name="Freeform 860">
                <a:extLst>
                  <a:ext uri="{FF2B5EF4-FFF2-40B4-BE49-F238E27FC236}">
                    <a16:creationId xmlns:a16="http://schemas.microsoft.com/office/drawing/2014/main" id="{0E3DDE5B-5E68-4F49-B5EC-3F267598B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44" name="Freeform 860">
                <a:extLst>
                  <a:ext uri="{FF2B5EF4-FFF2-40B4-BE49-F238E27FC236}">
                    <a16:creationId xmlns:a16="http://schemas.microsoft.com/office/drawing/2014/main" id="{AAD8BAC6-34CF-E645-8B2A-56F0467BD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9" y="2189098"/>
                <a:ext cx="1213405" cy="544246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300" name="Line 853">
              <a:extLst>
                <a:ext uri="{FF2B5EF4-FFF2-40B4-BE49-F238E27FC236}">
                  <a16:creationId xmlns:a16="http://schemas.microsoft.com/office/drawing/2014/main" id="{B0A8A663-A8B7-574F-A27B-FFE19EDEF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2931" y="5939826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D226554E-FB48-0D4D-A368-9F036CDFA9CD}"/>
                </a:ext>
              </a:extLst>
            </p:cNvPr>
            <p:cNvGrpSpPr/>
            <p:nvPr/>
          </p:nvGrpSpPr>
          <p:grpSpPr>
            <a:xfrm>
              <a:off x="2934307" y="5166776"/>
              <a:ext cx="1137358" cy="344114"/>
              <a:chOff x="4618723" y="2217833"/>
              <a:chExt cx="1755184" cy="531044"/>
            </a:xfrm>
          </p:grpSpPr>
          <p:sp>
            <p:nvSpPr>
              <p:cNvPr id="338" name="Freeform 860">
                <a:extLst>
                  <a:ext uri="{FF2B5EF4-FFF2-40B4-BE49-F238E27FC236}">
                    <a16:creationId xmlns:a16="http://schemas.microsoft.com/office/drawing/2014/main" id="{768C9B03-13E6-8148-96EB-8D65E394B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83823"/>
                <a:ext cx="393192" cy="165054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F4FA414A-1359-F74D-8312-C545D640AF01}"/>
                  </a:ext>
                </a:extLst>
              </p:cNvPr>
              <p:cNvCxnSpPr/>
              <p:nvPr/>
            </p:nvCxnSpPr>
            <p:spPr>
              <a:xfrm>
                <a:off x="5249196" y="2217833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Freeform 860">
                <a:extLst>
                  <a:ext uri="{FF2B5EF4-FFF2-40B4-BE49-F238E27FC236}">
                    <a16:creationId xmlns:a16="http://schemas.microsoft.com/office/drawing/2014/main" id="{AB254304-4D94-2C4E-A2BE-7EA050CA9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228643"/>
                <a:ext cx="1213406" cy="50510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8D80CCEF-C78F-3747-9C2B-F0835217747F}"/>
                </a:ext>
              </a:extLst>
            </p:cNvPr>
            <p:cNvCxnSpPr/>
            <p:nvPr/>
          </p:nvCxnSpPr>
          <p:spPr>
            <a:xfrm>
              <a:off x="1995486" y="5946456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Freeform 860">
              <a:extLst>
                <a:ext uri="{FF2B5EF4-FFF2-40B4-BE49-F238E27FC236}">
                  <a16:creationId xmlns:a16="http://schemas.microsoft.com/office/drawing/2014/main" id="{5E1348B8-6A16-6549-A150-314735BA4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002" y="5985545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304" name="Freeform 860">
              <a:extLst>
                <a:ext uri="{FF2B5EF4-FFF2-40B4-BE49-F238E27FC236}">
                  <a16:creationId xmlns:a16="http://schemas.microsoft.com/office/drawing/2014/main" id="{12DD58C2-67BB-DE4E-82B6-6D1FB2FBA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1430" y="5946585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305" name="Line 853">
              <a:extLst>
                <a:ext uri="{FF2B5EF4-FFF2-40B4-BE49-F238E27FC236}">
                  <a16:creationId xmlns:a16="http://schemas.microsoft.com/office/drawing/2014/main" id="{2508F942-44FD-7A40-ADA3-F873BBEC59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8995" y="6417007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306" name="Line 853">
              <a:extLst>
                <a:ext uri="{FF2B5EF4-FFF2-40B4-BE49-F238E27FC236}">
                  <a16:creationId xmlns:a16="http://schemas.microsoft.com/office/drawing/2014/main" id="{BE8661EC-5219-AD4D-9BF3-E839E532A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015" y="6413081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307" name="Line 853">
              <a:extLst>
                <a:ext uri="{FF2B5EF4-FFF2-40B4-BE49-F238E27FC236}">
                  <a16:creationId xmlns:a16="http://schemas.microsoft.com/office/drawing/2014/main" id="{52242CC0-A12E-EB45-8EDA-12F4F71A9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945" y="5587414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E49D0B08-EB4A-8A40-A90E-88AF22F522AF}"/>
                </a:ext>
              </a:extLst>
            </p:cNvPr>
            <p:cNvGrpSpPr/>
            <p:nvPr/>
          </p:nvGrpSpPr>
          <p:grpSpPr>
            <a:xfrm>
              <a:off x="2733207" y="524942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314" name="Oval 859">
                <a:extLst>
                  <a:ext uri="{FF2B5EF4-FFF2-40B4-BE49-F238E27FC236}">
                    <a16:creationId xmlns:a16="http://schemas.microsoft.com/office/drawing/2014/main" id="{B493CF09-2702-B941-B04C-9F0101234E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5" name="Oval 861">
                <a:extLst>
                  <a:ext uri="{FF2B5EF4-FFF2-40B4-BE49-F238E27FC236}">
                    <a16:creationId xmlns:a16="http://schemas.microsoft.com/office/drawing/2014/main" id="{74883771-A5B4-A047-85E5-764E23FAC0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6" name="Oval 862">
                <a:extLst>
                  <a:ext uri="{FF2B5EF4-FFF2-40B4-BE49-F238E27FC236}">
                    <a16:creationId xmlns:a16="http://schemas.microsoft.com/office/drawing/2014/main" id="{36AB9B80-ADAE-1B46-977C-0FB0A0AE86F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7" name="Oval 863">
                <a:extLst>
                  <a:ext uri="{FF2B5EF4-FFF2-40B4-BE49-F238E27FC236}">
                    <a16:creationId xmlns:a16="http://schemas.microsoft.com/office/drawing/2014/main" id="{F72B01D4-D26E-9D48-9636-F9D4E1D7174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8" name="Oval 863">
                <a:extLst>
                  <a:ext uri="{FF2B5EF4-FFF2-40B4-BE49-F238E27FC236}">
                    <a16:creationId xmlns:a16="http://schemas.microsoft.com/office/drawing/2014/main" id="{309D48E1-E00E-F347-AF6E-A64292592B3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ED38CE34-5176-DB44-B31B-889A72C17232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334" name="Freeform 860">
                  <a:extLst>
                    <a:ext uri="{FF2B5EF4-FFF2-40B4-BE49-F238E27FC236}">
                      <a16:creationId xmlns:a16="http://schemas.microsoft.com/office/drawing/2014/main" id="{5248AD21-093A-E942-B162-BB405066BC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5" name="Rectangle 864">
                  <a:extLst>
                    <a:ext uri="{FF2B5EF4-FFF2-40B4-BE49-F238E27FC236}">
                      <a16:creationId xmlns:a16="http://schemas.microsoft.com/office/drawing/2014/main" id="{4F91678A-92E4-FD41-BC47-517BCBB085F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336" name="Freeform 865">
                  <a:extLst>
                    <a:ext uri="{FF2B5EF4-FFF2-40B4-BE49-F238E27FC236}">
                      <a16:creationId xmlns:a16="http://schemas.microsoft.com/office/drawing/2014/main" id="{AA3FC03B-AA2B-B249-A313-9E96A9498D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7" name="Freeform 866">
                  <a:extLst>
                    <a:ext uri="{FF2B5EF4-FFF2-40B4-BE49-F238E27FC236}">
                      <a16:creationId xmlns:a16="http://schemas.microsoft.com/office/drawing/2014/main" id="{97473F00-5CCE-4C48-9469-835B74A989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6FC26377-AA11-2747-AF97-A2D49451F03B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21" name="Oval 878">
                  <a:extLst>
                    <a:ext uri="{FF2B5EF4-FFF2-40B4-BE49-F238E27FC236}">
                      <a16:creationId xmlns:a16="http://schemas.microsoft.com/office/drawing/2014/main" id="{B148338C-1007-604E-B4D3-7EF34A1CC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2" name="Rectangle 880">
                  <a:extLst>
                    <a:ext uri="{FF2B5EF4-FFF2-40B4-BE49-F238E27FC236}">
                      <a16:creationId xmlns:a16="http://schemas.microsoft.com/office/drawing/2014/main" id="{99A84309-F9CF-0F47-9FDB-C925A4A8B8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3" name="Oval 878">
                  <a:extLst>
                    <a:ext uri="{FF2B5EF4-FFF2-40B4-BE49-F238E27FC236}">
                      <a16:creationId xmlns:a16="http://schemas.microsoft.com/office/drawing/2014/main" id="{1FBF21E1-3639-BA49-9807-B384E641C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4" name="Line 881">
                  <a:extLst>
                    <a:ext uri="{FF2B5EF4-FFF2-40B4-BE49-F238E27FC236}">
                      <a16:creationId xmlns:a16="http://schemas.microsoft.com/office/drawing/2014/main" id="{56AFA2D4-9A46-1548-96F5-4E4E44F836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5" name="Line 882">
                  <a:extLst>
                    <a:ext uri="{FF2B5EF4-FFF2-40B4-BE49-F238E27FC236}">
                      <a16:creationId xmlns:a16="http://schemas.microsoft.com/office/drawing/2014/main" id="{665945BC-1D46-2247-9542-EFB87B64A6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6" name="Rectangle 880">
                  <a:extLst>
                    <a:ext uri="{FF2B5EF4-FFF2-40B4-BE49-F238E27FC236}">
                      <a16:creationId xmlns:a16="http://schemas.microsoft.com/office/drawing/2014/main" id="{47CD0C94-347F-4546-84B6-AF7A226D10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7" name="Oval 878">
                  <a:extLst>
                    <a:ext uri="{FF2B5EF4-FFF2-40B4-BE49-F238E27FC236}">
                      <a16:creationId xmlns:a16="http://schemas.microsoft.com/office/drawing/2014/main" id="{5B43850A-C3BE-DC4D-A3EF-AB604637FF9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8" name="Line 882">
                  <a:extLst>
                    <a:ext uri="{FF2B5EF4-FFF2-40B4-BE49-F238E27FC236}">
                      <a16:creationId xmlns:a16="http://schemas.microsoft.com/office/drawing/2014/main" id="{6CA1164C-F5A7-424E-96DA-247261064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9" name="Line 882">
                  <a:extLst>
                    <a:ext uri="{FF2B5EF4-FFF2-40B4-BE49-F238E27FC236}">
                      <a16:creationId xmlns:a16="http://schemas.microsoft.com/office/drawing/2014/main" id="{4C2E0386-9157-9B4D-9F39-F065A1F0C6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0" name="Line 884">
                  <a:extLst>
                    <a:ext uri="{FF2B5EF4-FFF2-40B4-BE49-F238E27FC236}">
                      <a16:creationId xmlns:a16="http://schemas.microsoft.com/office/drawing/2014/main" id="{25EABE46-ADF6-1E4C-BC6C-0C0C23C3A9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1" name="Oval 885">
                  <a:extLst>
                    <a:ext uri="{FF2B5EF4-FFF2-40B4-BE49-F238E27FC236}">
                      <a16:creationId xmlns:a16="http://schemas.microsoft.com/office/drawing/2014/main" id="{02E21DB7-A598-2D46-81BB-D1A51B9F8D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2" name="Line 881">
                  <a:extLst>
                    <a:ext uri="{FF2B5EF4-FFF2-40B4-BE49-F238E27FC236}">
                      <a16:creationId xmlns:a16="http://schemas.microsoft.com/office/drawing/2014/main" id="{4F482917-9924-4642-B244-EAEE8F328C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3" name="Line 882">
                  <a:extLst>
                    <a:ext uri="{FF2B5EF4-FFF2-40B4-BE49-F238E27FC236}">
                      <a16:creationId xmlns:a16="http://schemas.microsoft.com/office/drawing/2014/main" id="{96FFEB78-C2A5-5D4D-8451-D6314D6AFF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E8F2D249-955B-6941-BC81-167314ED166D}"/>
                </a:ext>
              </a:extLst>
            </p:cNvPr>
            <p:cNvGrpSpPr/>
            <p:nvPr/>
          </p:nvGrpSpPr>
          <p:grpSpPr>
            <a:xfrm>
              <a:off x="268465" y="5996966"/>
              <a:ext cx="484418" cy="349404"/>
              <a:chOff x="1012668" y="927184"/>
              <a:chExt cx="747559" cy="539203"/>
            </a:xfrm>
          </p:grpSpPr>
          <p:sp>
            <p:nvSpPr>
              <p:cNvPr id="310" name="Line 853">
                <a:extLst>
                  <a:ext uri="{FF2B5EF4-FFF2-40B4-BE49-F238E27FC236}">
                    <a16:creationId xmlns:a16="http://schemas.microsoft.com/office/drawing/2014/main" id="{FB643E3C-C61C-A443-B22E-59193AE20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311" name="Rectangle 876">
                <a:extLst>
                  <a:ext uri="{FF2B5EF4-FFF2-40B4-BE49-F238E27FC236}">
                    <a16:creationId xmlns:a16="http://schemas.microsoft.com/office/drawing/2014/main" id="{084C7EA7-EF29-3C4C-B4E6-6C21FDD3F7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312" name="Rectangle 873">
                <a:extLst>
                  <a:ext uri="{FF2B5EF4-FFF2-40B4-BE49-F238E27FC236}">
                    <a16:creationId xmlns:a16="http://schemas.microsoft.com/office/drawing/2014/main" id="{27F431EE-1EF2-1746-A50F-3FCCC8B65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13" name="Freeform 875">
                <a:extLst>
                  <a:ext uri="{FF2B5EF4-FFF2-40B4-BE49-F238E27FC236}">
                    <a16:creationId xmlns:a16="http://schemas.microsoft.com/office/drawing/2014/main" id="{13EE8B36-FC83-EF44-8B8C-B92BA3AF2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9B5FF841-4A3E-4549-966B-C8369C59BB75}"/>
              </a:ext>
            </a:extLst>
          </p:cNvPr>
          <p:cNvGrpSpPr>
            <a:grpSpLocks noChangeAspect="1"/>
          </p:cNvGrpSpPr>
          <p:nvPr/>
        </p:nvGrpSpPr>
        <p:grpSpPr>
          <a:xfrm>
            <a:off x="683967" y="4737244"/>
            <a:ext cx="2657242" cy="1147446"/>
            <a:chOff x="5323352" y="4678231"/>
            <a:chExt cx="2952491" cy="1274940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EAF4D016-218A-A044-A6DB-6386E2E55586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385" name="Lightning Bolt 384">
                <a:extLst>
                  <a:ext uri="{FF2B5EF4-FFF2-40B4-BE49-F238E27FC236}">
                    <a16:creationId xmlns:a16="http://schemas.microsoft.com/office/drawing/2014/main" id="{7B73AFBB-CD01-8D42-A620-2235D9FD9714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860">
                <a:extLst>
                  <a:ext uri="{FF2B5EF4-FFF2-40B4-BE49-F238E27FC236}">
                    <a16:creationId xmlns:a16="http://schemas.microsoft.com/office/drawing/2014/main" id="{A88FCC45-EA34-3545-A7E7-CC26F6327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432BB69F-422A-BD44-B16B-FB98C3DA22EB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F7451E4E-DE1F-6245-BD60-89940E6BD5D3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AE381816-2770-0940-A8B8-AC8371330A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D7E539D6-E92C-4943-8EEC-BD74363B31AF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6493CB1B-1EAF-0542-BE97-F298D78927F6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381" name="Lightning Bolt 380">
                  <a:extLst>
                    <a:ext uri="{FF2B5EF4-FFF2-40B4-BE49-F238E27FC236}">
                      <a16:creationId xmlns:a16="http://schemas.microsoft.com/office/drawing/2014/main" id="{DFCA0F68-F243-DB44-9620-1F0CB332EA63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82" name="Straight Connector 381">
                  <a:extLst>
                    <a:ext uri="{FF2B5EF4-FFF2-40B4-BE49-F238E27FC236}">
                      <a16:creationId xmlns:a16="http://schemas.microsoft.com/office/drawing/2014/main" id="{3E855EA1-525D-B14B-BFF7-D9CAA56D0072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>
                  <a:extLst>
                    <a:ext uri="{FF2B5EF4-FFF2-40B4-BE49-F238E27FC236}">
                      <a16:creationId xmlns:a16="http://schemas.microsoft.com/office/drawing/2014/main" id="{8074316A-C2F2-4A43-B89F-EF66275FBEAD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55393B22-1242-0F4D-B187-F9422F71A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0" name="Freeform 860">
                <a:extLst>
                  <a:ext uri="{FF2B5EF4-FFF2-40B4-BE49-F238E27FC236}">
                    <a16:creationId xmlns:a16="http://schemas.microsoft.com/office/drawing/2014/main" id="{D1853427-CEEA-B14F-B9F3-79678A951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348" name="Line 853">
              <a:extLst>
                <a:ext uri="{FF2B5EF4-FFF2-40B4-BE49-F238E27FC236}">
                  <a16:creationId xmlns:a16="http://schemas.microsoft.com/office/drawing/2014/main" id="{EA80D48D-24CD-4D49-80B5-83B61D37A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A0943C7C-7B4C-FC4B-85B7-336876BC0A80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355" name="Oval 859">
                <a:extLst>
                  <a:ext uri="{FF2B5EF4-FFF2-40B4-BE49-F238E27FC236}">
                    <a16:creationId xmlns:a16="http://schemas.microsoft.com/office/drawing/2014/main" id="{EE5D24E8-883B-7740-B52C-CCB310854C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56" name="Oval 861">
                <a:extLst>
                  <a:ext uri="{FF2B5EF4-FFF2-40B4-BE49-F238E27FC236}">
                    <a16:creationId xmlns:a16="http://schemas.microsoft.com/office/drawing/2014/main" id="{2B65E477-C6F1-B141-A040-264D16D819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57" name="Oval 862">
                <a:extLst>
                  <a:ext uri="{FF2B5EF4-FFF2-40B4-BE49-F238E27FC236}">
                    <a16:creationId xmlns:a16="http://schemas.microsoft.com/office/drawing/2014/main" id="{C60F5291-48E1-504B-8FC4-FB26575384A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58" name="Oval 863">
                <a:extLst>
                  <a:ext uri="{FF2B5EF4-FFF2-40B4-BE49-F238E27FC236}">
                    <a16:creationId xmlns:a16="http://schemas.microsoft.com/office/drawing/2014/main" id="{40B8B225-7243-1746-9F5B-06B0E38096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59" name="Oval 863">
                <a:extLst>
                  <a:ext uri="{FF2B5EF4-FFF2-40B4-BE49-F238E27FC236}">
                    <a16:creationId xmlns:a16="http://schemas.microsoft.com/office/drawing/2014/main" id="{12F22B01-9C74-3B4B-A2A1-45FFCA807E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5A311449-B7D5-B64E-AE30-2815E9D32C7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375" name="Freeform 860">
                  <a:extLst>
                    <a:ext uri="{FF2B5EF4-FFF2-40B4-BE49-F238E27FC236}">
                      <a16:creationId xmlns:a16="http://schemas.microsoft.com/office/drawing/2014/main" id="{40569535-0472-6A4B-9A06-0084D11BA64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6" name="Rectangle 864">
                  <a:extLst>
                    <a:ext uri="{FF2B5EF4-FFF2-40B4-BE49-F238E27FC236}">
                      <a16:creationId xmlns:a16="http://schemas.microsoft.com/office/drawing/2014/main" id="{8D42B265-4DD6-C648-913C-BC06643EC77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377" name="Freeform 865">
                  <a:extLst>
                    <a:ext uri="{FF2B5EF4-FFF2-40B4-BE49-F238E27FC236}">
                      <a16:creationId xmlns:a16="http://schemas.microsoft.com/office/drawing/2014/main" id="{666005F8-CC22-7243-9A5B-CC4EFFB2FC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8" name="Freeform 866">
                  <a:extLst>
                    <a:ext uri="{FF2B5EF4-FFF2-40B4-BE49-F238E27FC236}">
                      <a16:creationId xmlns:a16="http://schemas.microsoft.com/office/drawing/2014/main" id="{77214D86-A8B3-224C-B0B5-59E05665D9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FA93AF7E-6391-2B40-83B6-82DE90506E5A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62" name="Oval 878">
                  <a:extLst>
                    <a:ext uri="{FF2B5EF4-FFF2-40B4-BE49-F238E27FC236}">
                      <a16:creationId xmlns:a16="http://schemas.microsoft.com/office/drawing/2014/main" id="{8BB80026-E678-9748-8BCE-1166F47A6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3" name="Rectangle 880">
                  <a:extLst>
                    <a:ext uri="{FF2B5EF4-FFF2-40B4-BE49-F238E27FC236}">
                      <a16:creationId xmlns:a16="http://schemas.microsoft.com/office/drawing/2014/main" id="{401D277B-9EFD-1349-8D91-7F3C6AC1A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4" name="Oval 878">
                  <a:extLst>
                    <a:ext uri="{FF2B5EF4-FFF2-40B4-BE49-F238E27FC236}">
                      <a16:creationId xmlns:a16="http://schemas.microsoft.com/office/drawing/2014/main" id="{5CC978CF-495E-DF4F-8FB6-699BAB076C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5" name="Line 881">
                  <a:extLst>
                    <a:ext uri="{FF2B5EF4-FFF2-40B4-BE49-F238E27FC236}">
                      <a16:creationId xmlns:a16="http://schemas.microsoft.com/office/drawing/2014/main" id="{9613CDF2-6B72-E440-8668-70BDC00CFF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6" name="Line 882">
                  <a:extLst>
                    <a:ext uri="{FF2B5EF4-FFF2-40B4-BE49-F238E27FC236}">
                      <a16:creationId xmlns:a16="http://schemas.microsoft.com/office/drawing/2014/main" id="{C08E71A8-271A-4C42-AF35-DBBA519A0C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7" name="Rectangle 880">
                  <a:extLst>
                    <a:ext uri="{FF2B5EF4-FFF2-40B4-BE49-F238E27FC236}">
                      <a16:creationId xmlns:a16="http://schemas.microsoft.com/office/drawing/2014/main" id="{6B1B1824-4536-2749-8E18-EF52259940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8" name="Oval 878">
                  <a:extLst>
                    <a:ext uri="{FF2B5EF4-FFF2-40B4-BE49-F238E27FC236}">
                      <a16:creationId xmlns:a16="http://schemas.microsoft.com/office/drawing/2014/main" id="{2DE8E275-4B42-0149-9A4F-F49A5085A81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9" name="Line 882">
                  <a:extLst>
                    <a:ext uri="{FF2B5EF4-FFF2-40B4-BE49-F238E27FC236}">
                      <a16:creationId xmlns:a16="http://schemas.microsoft.com/office/drawing/2014/main" id="{AC570FE0-B22B-3344-9A58-C39C984EFA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0" name="Line 882">
                  <a:extLst>
                    <a:ext uri="{FF2B5EF4-FFF2-40B4-BE49-F238E27FC236}">
                      <a16:creationId xmlns:a16="http://schemas.microsoft.com/office/drawing/2014/main" id="{EF362E21-4E1E-B149-8E04-05E302C3B0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1" name="Line 884">
                  <a:extLst>
                    <a:ext uri="{FF2B5EF4-FFF2-40B4-BE49-F238E27FC236}">
                      <a16:creationId xmlns:a16="http://schemas.microsoft.com/office/drawing/2014/main" id="{50E33BD5-370E-A446-92CC-4B5C727387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2" name="Oval 885">
                  <a:extLst>
                    <a:ext uri="{FF2B5EF4-FFF2-40B4-BE49-F238E27FC236}">
                      <a16:creationId xmlns:a16="http://schemas.microsoft.com/office/drawing/2014/main" id="{9CAEDD42-7C30-5F4F-A982-194FF96BF4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3" name="Line 881">
                  <a:extLst>
                    <a:ext uri="{FF2B5EF4-FFF2-40B4-BE49-F238E27FC236}">
                      <a16:creationId xmlns:a16="http://schemas.microsoft.com/office/drawing/2014/main" id="{91DCD479-172D-7347-8A6F-1680C3E9FF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4" name="Line 882">
                  <a:extLst>
                    <a:ext uri="{FF2B5EF4-FFF2-40B4-BE49-F238E27FC236}">
                      <a16:creationId xmlns:a16="http://schemas.microsoft.com/office/drawing/2014/main" id="{49DF8CA3-B2ED-3C40-9216-2895513324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5AFA4AEC-FEE3-8C44-9A1A-BC0143EB3A6B}"/>
                </a:ext>
              </a:extLst>
            </p:cNvPr>
            <p:cNvGrpSpPr/>
            <p:nvPr/>
          </p:nvGrpSpPr>
          <p:grpSpPr>
            <a:xfrm>
              <a:off x="6990430" y="5181159"/>
              <a:ext cx="538242" cy="388227"/>
              <a:chOff x="1012668" y="927184"/>
              <a:chExt cx="747559" cy="539203"/>
            </a:xfrm>
          </p:grpSpPr>
          <p:sp>
            <p:nvSpPr>
              <p:cNvPr id="351" name="Line 853">
                <a:extLst>
                  <a:ext uri="{FF2B5EF4-FFF2-40B4-BE49-F238E27FC236}">
                    <a16:creationId xmlns:a16="http://schemas.microsoft.com/office/drawing/2014/main" id="{07C5A799-B5E1-C547-B967-FF2082B41A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352" name="Rectangle 876">
                <a:extLst>
                  <a:ext uri="{FF2B5EF4-FFF2-40B4-BE49-F238E27FC236}">
                    <a16:creationId xmlns:a16="http://schemas.microsoft.com/office/drawing/2014/main" id="{D26DC127-3D5F-AF47-96B7-AF00F6E4516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353" name="Rectangle 873">
                <a:extLst>
                  <a:ext uri="{FF2B5EF4-FFF2-40B4-BE49-F238E27FC236}">
                    <a16:creationId xmlns:a16="http://schemas.microsoft.com/office/drawing/2014/main" id="{02A2B3C6-EEA5-0240-9207-B59BF5BEB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54" name="Freeform 875">
                <a:extLst>
                  <a:ext uri="{FF2B5EF4-FFF2-40B4-BE49-F238E27FC236}">
                    <a16:creationId xmlns:a16="http://schemas.microsoft.com/office/drawing/2014/main" id="{D6BE525B-1C8A-4447-AF49-D080692C0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390" name="Rectangle 389">
            <a:extLst>
              <a:ext uri="{FF2B5EF4-FFF2-40B4-BE49-F238E27FC236}">
                <a16:creationId xmlns:a16="http://schemas.microsoft.com/office/drawing/2014/main" id="{281BCE98-C2B1-F44E-B89A-12FA26EA2B25}"/>
              </a:ext>
            </a:extLst>
          </p:cNvPr>
          <p:cNvSpPr/>
          <p:nvPr/>
        </p:nvSpPr>
        <p:spPr>
          <a:xfrm>
            <a:off x="488294" y="5929719"/>
            <a:ext cx="292259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900" i="1" dirty="0">
                <a:latin typeface="Times New Roman"/>
                <a:cs typeface="Times New Roman"/>
              </a:rPr>
              <a:t>g</a:t>
            </a:r>
            <a:r>
              <a:rPr lang="ro-RO" sz="1900" dirty="0">
                <a:latin typeface="Times New Roman"/>
                <a:cs typeface="Times New Roman"/>
              </a:rPr>
              <a:t> = {</a:t>
            </a:r>
            <a:r>
              <a:rPr lang="ro-RO" sz="1900" dirty="0">
                <a:latin typeface="Calibri"/>
                <a:cs typeface="Calibri"/>
              </a:rPr>
              <a:t>loc(r1)=d3,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ro-RO" sz="1900" dirty="0">
                <a:latin typeface="Calibri"/>
                <a:cs typeface="Calibri"/>
              </a:rPr>
              <a:t>loc(c1)=r1</a:t>
            </a:r>
            <a:r>
              <a:rPr lang="ro-RO" sz="1900" dirty="0">
                <a:latin typeface="Times New Roman"/>
                <a:cs typeface="Times New Roman"/>
              </a:rPr>
              <a:t>}</a:t>
            </a:r>
            <a:endParaRPr lang="en-US" sz="1900" dirty="0">
              <a:latin typeface="Times New Roman"/>
              <a:cs typeface="Times New Roman"/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AC2ABD28-6A32-E146-A4A0-146C6740CABE}"/>
              </a:ext>
            </a:extLst>
          </p:cNvPr>
          <p:cNvSpPr/>
          <p:nvPr/>
        </p:nvSpPr>
        <p:spPr>
          <a:xfrm>
            <a:off x="5427210" y="165878"/>
            <a:ext cx="6117090" cy="1733808"/>
          </a:xfrm>
          <a:prstGeom prst="rect">
            <a:avLst/>
          </a:prstGeom>
          <a:ln>
            <a:solidFill>
              <a:srgbClr val="0195F3"/>
            </a:solidFill>
          </a:ln>
        </p:spPr>
        <p:txBody>
          <a:bodyPr wrap="square">
            <a:spAutoFit/>
          </a:bodyPr>
          <a:lstStyle/>
          <a:p>
            <a:pPr indent="-120650">
              <a:spcBef>
                <a:spcPts val="200"/>
              </a:spcBef>
            </a:pPr>
            <a:r>
              <a:rPr lang="pt-BR" sz="2000" dirty="0">
                <a:latin typeface="Times New Roman" panose="02020603050405020304" pitchFamily="18" charset="0"/>
              </a:rPr>
              <a:t>// </a:t>
            </a:r>
            <a:r>
              <a:rPr lang="pt-BR" sz="2000" i="1" dirty="0" err="1">
                <a:latin typeface="Times New Roman" panose="02020603050405020304" pitchFamily="18" charset="0"/>
              </a:rPr>
              <a:t>construct</a:t>
            </a:r>
            <a:r>
              <a:rPr lang="pt-BR" sz="2000" i="1" dirty="0">
                <a:latin typeface="Times New Roman" panose="02020603050405020304" pitchFamily="18" charset="0"/>
              </a:rPr>
              <a:t> a </a:t>
            </a:r>
            <a:r>
              <a:rPr lang="pt-BR" sz="2000" i="1" dirty="0" err="1">
                <a:latin typeface="Times New Roman" panose="02020603050405020304" pitchFamily="18" charset="0"/>
              </a:rPr>
              <a:t>relaxed</a:t>
            </a:r>
            <a:r>
              <a:rPr lang="pt-BR" sz="2000" i="1" dirty="0">
                <a:latin typeface="Times New Roman" panose="02020603050405020304" pitchFamily="18" charset="0"/>
              </a:rPr>
              <a:t> </a:t>
            </a:r>
            <a:r>
              <a:rPr lang="pt-BR" sz="2000" i="1" dirty="0" err="1">
                <a:latin typeface="Times New Roman" panose="02020603050405020304" pitchFamily="18" charset="0"/>
              </a:rPr>
              <a:t>solution</a:t>
            </a:r>
            <a:r>
              <a:rPr lang="pt-BR" sz="2000" i="1" dirty="0">
                <a:latin typeface="Times New Roman" panose="02020603050405020304" pitchFamily="18" charset="0"/>
              </a:rPr>
              <a:t> </a:t>
            </a:r>
            <a:r>
              <a:rPr lang="pt-BR" sz="2000" dirty="0">
                <a:latin typeface="Times New Roman" panose="02020603050405020304" pitchFamily="18" charset="0"/>
              </a:rPr>
              <a:t>⟨</a:t>
            </a:r>
            <a:r>
              <a:rPr lang="pt-BR" sz="2000" i="1" dirty="0">
                <a:latin typeface="Times New Roman" panose="02020603050405020304" pitchFamily="18" charset="0"/>
              </a:rPr>
              <a:t>A</a:t>
            </a:r>
            <a:r>
              <a:rPr lang="pt-BR" sz="2000" baseline="-25000" dirty="0">
                <a:latin typeface="Times New Roman" panose="02020603050405020304" pitchFamily="18" charset="0"/>
              </a:rPr>
              <a:t>1</a:t>
            </a:r>
            <a:r>
              <a:rPr lang="pt-BR" sz="2000" dirty="0">
                <a:latin typeface="Times New Roman" panose="02020603050405020304" pitchFamily="18" charset="0"/>
              </a:rPr>
              <a:t>,</a:t>
            </a:r>
            <a:r>
              <a:rPr lang="pt-BR" sz="2000" i="1" dirty="0">
                <a:latin typeface="Times New Roman" panose="02020603050405020304" pitchFamily="18" charset="0"/>
              </a:rPr>
              <a:t>A</a:t>
            </a:r>
            <a:r>
              <a:rPr lang="pt-BR" sz="2000" baseline="-25000" dirty="0">
                <a:latin typeface="Times New Roman" panose="02020603050405020304" pitchFamily="18" charset="0"/>
              </a:rPr>
              <a:t>2</a:t>
            </a:r>
            <a:r>
              <a:rPr lang="pt-BR" sz="2000" dirty="0">
                <a:latin typeface="Times New Roman" panose="02020603050405020304" pitchFamily="18" charset="0"/>
              </a:rPr>
              <a:t>,…,</a:t>
            </a:r>
            <a:r>
              <a:rPr lang="pt-BR" sz="2000" i="1" dirty="0" err="1">
                <a:latin typeface="Times New Roman" panose="02020603050405020304" pitchFamily="18" charset="0"/>
              </a:rPr>
              <a:t>A</a:t>
            </a:r>
            <a:r>
              <a:rPr lang="pt-BR" sz="2000" i="1" baseline="-25000" dirty="0" err="1">
                <a:latin typeface="Times New Roman" panose="02020603050405020304" pitchFamily="18" charset="0"/>
              </a:rPr>
              <a:t>k</a:t>
            </a:r>
            <a:r>
              <a:rPr lang="pt-BR" sz="2000" dirty="0">
                <a:latin typeface="Times New Roman" panose="02020603050405020304" pitchFamily="18" charset="0"/>
              </a:rPr>
              <a:t>⟩:</a:t>
            </a:r>
            <a:endParaRPr lang="pt-BR" sz="2000" i="1" dirty="0">
              <a:latin typeface="Times New Roman" panose="02020603050405020304" pitchFamily="18" charset="0"/>
            </a:endParaRPr>
          </a:p>
          <a:p>
            <a:pPr indent="-120650">
              <a:spcBef>
                <a:spcPts val="200"/>
              </a:spcBef>
            </a:pP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pt-BR" sz="2000" baseline="-25000" dirty="0">
                <a:latin typeface="Times New Roman" panose="02020603050405020304" pitchFamily="18" charset="0"/>
              </a:rPr>
              <a:t>0</a:t>
            </a:r>
            <a:r>
              <a:rPr lang="pt-BR" sz="2000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← </a:t>
            </a:r>
            <a:r>
              <a:rPr lang="en-US" sz="2000" i="1" dirty="0">
                <a:latin typeface="Times New Roman" panose="02020603050405020304" pitchFamily="18" charset="0"/>
              </a:rPr>
              <a:t>s</a:t>
            </a:r>
            <a:endParaRPr lang="pt-BR" sz="2000" i="1" dirty="0">
              <a:latin typeface="Times New Roman" panose="02020603050405020304" pitchFamily="18" charset="0"/>
            </a:endParaRPr>
          </a:p>
          <a:p>
            <a:pPr indent="-120650">
              <a:spcBef>
                <a:spcPts val="2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for </a:t>
            </a:r>
            <a:r>
              <a:rPr lang="en-US" sz="2000" i="1" dirty="0">
                <a:latin typeface="Times New Roman" panose="02020603050405020304" pitchFamily="18" charset="0"/>
              </a:rPr>
              <a:t>k</a:t>
            </a:r>
            <a:r>
              <a:rPr lang="en-US" sz="2000" dirty="0">
                <a:latin typeface="Times New Roman" panose="02020603050405020304" pitchFamily="18" charset="0"/>
              </a:rPr>
              <a:t> = 1 by 1 until </a:t>
            </a: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n-US" sz="2000" dirty="0">
                <a:latin typeface="Times New Roman" panose="02020603050405020304" pitchFamily="18" charset="0"/>
                <a:cs typeface="Times New Roman"/>
              </a:rPr>
              <a:t> r-satisfies </a:t>
            </a: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g</a:t>
            </a:r>
            <a:endParaRPr lang="en-US" sz="2000" dirty="0">
              <a:latin typeface="Times New Roman" panose="02020603050405020304" pitchFamily="18" charset="0"/>
            </a:endParaRPr>
          </a:p>
          <a:p>
            <a:pPr marL="292100" lvl="1">
              <a:spcBef>
                <a:spcPts val="200"/>
              </a:spcBef>
            </a:pPr>
            <a:r>
              <a:rPr lang="en-US" sz="2000" i="1" dirty="0">
                <a:latin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</a:rPr>
              <a:t>k</a:t>
            </a:r>
            <a:r>
              <a:rPr lang="en-US" sz="2000" dirty="0">
                <a:latin typeface="Times New Roman" panose="02020603050405020304" pitchFamily="18" charset="0"/>
              </a:rPr>
              <a:t> ← {all actions r-applicable in </a:t>
            </a: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n-US" sz="2000" baseline="-25000" dirty="0">
                <a:latin typeface="Times New Roman" panose="02020603050405020304" pitchFamily="18" charset="0"/>
                <a:cs typeface="Times New Roman"/>
              </a:rPr>
              <a:t>–1</a:t>
            </a:r>
            <a:r>
              <a:rPr lang="en-US" sz="2000" dirty="0">
                <a:latin typeface="Times New Roman" panose="02020603050405020304" pitchFamily="18" charset="0"/>
              </a:rPr>
              <a:t>}; </a:t>
            </a: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n-US" sz="2000" dirty="0">
                <a:latin typeface="Times New Roman" panose="02020603050405020304" pitchFamily="18" charset="0"/>
              </a:rPr>
              <a:t> ← </a:t>
            </a:r>
            <a:r>
              <a:rPr lang="el-GR" sz="2000" i="1" dirty="0">
                <a:latin typeface="Times New Roman" panose="02020603050405020304" pitchFamily="18" charset="0"/>
              </a:rPr>
              <a:t>γ</a:t>
            </a:r>
            <a:r>
              <a:rPr lang="el-GR" sz="2000" baseline="30000" dirty="0">
                <a:latin typeface="Times New Roman" panose="02020603050405020304" pitchFamily="18" charset="0"/>
              </a:rPr>
              <a:t>+</a:t>
            </a:r>
            <a:r>
              <a:rPr lang="el-GR" sz="2000" dirty="0">
                <a:latin typeface="Times New Roman" panose="02020603050405020304" pitchFamily="18" charset="0"/>
              </a:rPr>
              <a:t>(</a:t>
            </a:r>
            <a:r>
              <a:rPr lang="el-GR" sz="2000" i="1" dirty="0">
                <a:latin typeface="Times New Roman" panose="02020603050405020304" pitchFamily="18" charset="0"/>
              </a:rPr>
              <a:t>s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/>
              </a:rPr>
              <a:t>k–</a:t>
            </a:r>
            <a:r>
              <a:rPr lang="en-US" sz="2000" baseline="-25000" dirty="0">
                <a:latin typeface="Times New Roman" panose="02020603050405020304" pitchFamily="18" charset="0"/>
                <a:cs typeface="Times New Roman"/>
              </a:rPr>
              <a:t>1</a:t>
            </a:r>
            <a:r>
              <a:rPr lang="el-GR" sz="2000" dirty="0">
                <a:latin typeface="Times New Roman" panose="02020603050405020304" pitchFamily="18" charset="0"/>
              </a:rPr>
              <a:t>,</a:t>
            </a:r>
            <a:r>
              <a:rPr lang="el-GR" sz="2000" i="1" baseline="-25000" dirty="0">
                <a:latin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l-GR" sz="2000" dirty="0">
                <a:latin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</a:endParaRPr>
          </a:p>
          <a:p>
            <a:pPr marL="292100" lvl="1">
              <a:spcBef>
                <a:spcPts val="2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if </a:t>
            </a:r>
            <a:r>
              <a:rPr lang="en-US" sz="2000" i="1" dirty="0">
                <a:latin typeface="Times New Roman" panose="02020603050405020304" pitchFamily="18" charset="0"/>
              </a:rPr>
              <a:t>k </a:t>
            </a:r>
            <a:r>
              <a:rPr lang="en-US" sz="2000" dirty="0">
                <a:latin typeface="Times New Roman" panose="02020603050405020304" pitchFamily="18" charset="0"/>
              </a:rPr>
              <a:t>&gt; 1 and </a:t>
            </a: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 = </a:t>
            </a:r>
            <a:r>
              <a:rPr lang="en-US" sz="2000" i="1" dirty="0" err="1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/>
              </a:rPr>
              <a:t>k</a:t>
            </a:r>
            <a:r>
              <a:rPr lang="en-US" sz="2000" baseline="-25000" dirty="0">
                <a:latin typeface="Times New Roman" panose="02020603050405020304" pitchFamily="18" charset="0"/>
                <a:cs typeface="Times New Roman"/>
              </a:rPr>
              <a:t>–1</a:t>
            </a:r>
            <a:r>
              <a:rPr lang="en-US" sz="2000" dirty="0">
                <a:latin typeface="Times New Roman" panose="02020603050405020304" pitchFamily="18" charset="0"/>
                <a:cs typeface="Times New Roman"/>
              </a:rPr>
              <a:t> then return ∞</a:t>
            </a:r>
            <a:endParaRPr lang="en-US" sz="2400" i="1" baseline="-25000" dirty="0"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4A841354-3A9A-6443-A2CC-889758B0ADFE}"/>
              </a:ext>
            </a:extLst>
          </p:cNvPr>
          <p:cNvSpPr txBox="1">
            <a:spLocks/>
          </p:cNvSpPr>
          <p:nvPr/>
        </p:nvSpPr>
        <p:spPr bwMode="auto">
          <a:xfrm>
            <a:off x="8926350" y="5699785"/>
            <a:ext cx="2922594" cy="705321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  <a:cs typeface="Times New Roman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r-satisfies </a:t>
            </a:r>
            <a:r>
              <a:rPr lang="en-US" i="1" dirty="0">
                <a:latin typeface="Times New Roman" panose="02020603050405020304" pitchFamily="18" charset="0"/>
              </a:rPr>
              <a:t>g</a:t>
            </a:r>
            <a:r>
              <a:rPr lang="en-US" dirty="0">
                <a:latin typeface="Times New Roman" panose="02020603050405020304" pitchFamily="18" charset="0"/>
              </a:rPr>
              <a:t>, so </a:t>
            </a:r>
            <a:r>
              <a:rPr lang="ro-RO" kern="0" dirty="0"/>
              <a:t>⟨</a:t>
            </a:r>
            <a:r>
              <a:rPr lang="ro-RO" i="1" kern="0" dirty="0"/>
              <a:t>A</a:t>
            </a:r>
            <a:r>
              <a:rPr lang="ro-RO" kern="0" baseline="-25000" dirty="0"/>
              <a:t>1</a:t>
            </a:r>
            <a:r>
              <a:rPr lang="ro-RO" kern="0" dirty="0"/>
              <a:t>,</a:t>
            </a:r>
            <a:r>
              <a:rPr lang="ro-RO" kern="0" baseline="-25000" dirty="0"/>
              <a:t> </a:t>
            </a:r>
            <a:r>
              <a:rPr lang="ro-RO" i="1" kern="0" dirty="0"/>
              <a:t>A</a:t>
            </a:r>
            <a:r>
              <a:rPr lang="ro-RO" kern="0" baseline="-25000" dirty="0"/>
              <a:t>2 </a:t>
            </a:r>
            <a:r>
              <a:rPr lang="ro-RO" kern="0" dirty="0"/>
              <a:t>⟩ </a:t>
            </a:r>
            <a:r>
              <a:rPr lang="ro-RO" kern="0" dirty="0" err="1"/>
              <a:t>is</a:t>
            </a:r>
            <a:r>
              <a:rPr lang="ro-RO" kern="0" dirty="0"/>
              <a:t> a </a:t>
            </a:r>
            <a:r>
              <a:rPr lang="ro-RO" kern="0" dirty="0" err="1"/>
              <a:t>relaxed</a:t>
            </a:r>
            <a:r>
              <a:rPr lang="ro-RO" kern="0" dirty="0"/>
              <a:t> </a:t>
            </a:r>
            <a:r>
              <a:rPr lang="ro-RO" kern="0" dirty="0" err="1"/>
              <a:t>solution</a:t>
            </a:r>
            <a:endParaRPr lang="ro-RO" kern="0" dirty="0"/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2C973E4-C5D4-014C-91EB-9F0475278AFF}"/>
              </a:ext>
            </a:extLst>
          </p:cNvPr>
          <p:cNvCxnSpPr>
            <a:cxnSpLocks/>
          </p:cNvCxnSpPr>
          <p:nvPr/>
        </p:nvCxnSpPr>
        <p:spPr>
          <a:xfrm flipV="1">
            <a:off x="10706100" y="5272650"/>
            <a:ext cx="305669" cy="446826"/>
          </a:xfrm>
          <a:prstGeom prst="straightConnector1">
            <a:avLst/>
          </a:prstGeom>
          <a:ln>
            <a:solidFill>
              <a:srgbClr val="0070C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44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ontent Placeholder 6">
            <a:extLst>
              <a:ext uri="{FF2B5EF4-FFF2-40B4-BE49-F238E27FC236}">
                <a16:creationId xmlns:a16="http://schemas.microsoft.com/office/drawing/2014/main" id="{156D8255-3753-D741-82F1-C321F338FFD9}"/>
              </a:ext>
            </a:extLst>
          </p:cNvPr>
          <p:cNvSpPr txBox="1">
            <a:spLocks/>
          </p:cNvSpPr>
          <p:nvPr/>
        </p:nvSpPr>
        <p:spPr bwMode="auto">
          <a:xfrm>
            <a:off x="3809906" y="5776332"/>
            <a:ext cx="4341635" cy="802887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ro-RO" kern="0" dirty="0"/>
              <a:t>⟨</a:t>
            </a:r>
            <a:r>
              <a:rPr lang="ro-RO" i="1" kern="0" dirty="0"/>
              <a:t>â</a:t>
            </a:r>
            <a:r>
              <a:rPr lang="ro-RO" kern="0" baseline="-25000" dirty="0"/>
              <a:t>1</a:t>
            </a:r>
            <a:r>
              <a:rPr lang="ro-RO" kern="0" dirty="0"/>
              <a:t>, </a:t>
            </a:r>
            <a:r>
              <a:rPr lang="ro-RO" i="1" kern="0" dirty="0"/>
              <a:t>â</a:t>
            </a:r>
            <a:r>
              <a:rPr lang="ro-RO" kern="0" baseline="-25000" dirty="0"/>
              <a:t>2</a:t>
            </a:r>
            <a:r>
              <a:rPr lang="ro-RO" kern="0" dirty="0"/>
              <a:t>⟩ </a:t>
            </a:r>
            <a:r>
              <a:rPr lang="ro-RO" kern="0" dirty="0" err="1"/>
              <a:t>is</a:t>
            </a:r>
            <a:r>
              <a:rPr lang="ro-RO" kern="0" dirty="0"/>
              <a:t> a minimal </a:t>
            </a:r>
            <a:r>
              <a:rPr lang="ro-RO" kern="0" dirty="0" err="1"/>
              <a:t>relaxed</a:t>
            </a:r>
            <a:r>
              <a:rPr lang="ro-RO" kern="0" dirty="0"/>
              <a:t> </a:t>
            </a:r>
            <a:r>
              <a:rPr lang="ro-RO" kern="0" dirty="0" err="1"/>
              <a:t>solution</a:t>
            </a:r>
            <a:endParaRPr lang="ro-RO" kern="0" dirty="0"/>
          </a:p>
          <a:p>
            <a:r>
              <a:rPr lang="ro-RO" kern="0" dirty="0" err="1"/>
              <a:t>each</a:t>
            </a:r>
            <a:r>
              <a:rPr lang="ro-RO" kern="0" dirty="0"/>
              <a:t> </a:t>
            </a:r>
            <a:r>
              <a:rPr lang="ro-RO" kern="0" dirty="0" err="1"/>
              <a:t>action’s</a:t>
            </a:r>
            <a:r>
              <a:rPr lang="ro-RO" kern="0" dirty="0"/>
              <a:t> cost </a:t>
            </a:r>
            <a:r>
              <a:rPr lang="ro-RO" kern="0" dirty="0" err="1"/>
              <a:t>is</a:t>
            </a:r>
            <a:r>
              <a:rPr lang="ro-RO" kern="0" dirty="0"/>
              <a:t> 1, </a:t>
            </a:r>
            <a:r>
              <a:rPr lang="ro-RO" kern="0" dirty="0" err="1"/>
              <a:t>so</a:t>
            </a:r>
            <a:r>
              <a:rPr lang="ro-RO" kern="0" dirty="0"/>
              <a:t> </a:t>
            </a:r>
            <a:r>
              <a:rPr lang="ro-RO" i="1" kern="0" dirty="0" err="1"/>
              <a:t>h</a:t>
            </a:r>
            <a:r>
              <a:rPr lang="ro-RO" kern="0" baseline="30000" dirty="0" err="1"/>
              <a:t>FF</a:t>
            </a:r>
            <a:r>
              <a:rPr lang="ro-RO" kern="0" dirty="0"/>
              <a:t>(</a:t>
            </a:r>
            <a:r>
              <a:rPr lang="ro-RO" i="1" kern="0" dirty="0"/>
              <a:t>s</a:t>
            </a:r>
            <a:r>
              <a:rPr lang="ro-RO" kern="0" baseline="-25000" dirty="0"/>
              <a:t>2</a:t>
            </a:r>
            <a:r>
              <a:rPr lang="ro-RO" kern="0" dirty="0"/>
              <a:t>) =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C65B7-297F-A344-B4B3-A879494A5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784" y="2279823"/>
            <a:ext cx="7964424" cy="2934261"/>
          </a:xfrm>
          <a:prstGeom prst="rect">
            <a:avLst/>
          </a:prstGeom>
        </p:spPr>
      </p:pic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17AB5776-F423-9642-9F50-0E75A7F80A7A}"/>
              </a:ext>
            </a:extLst>
          </p:cNvPr>
          <p:cNvSpPr/>
          <p:nvPr/>
        </p:nvSpPr>
        <p:spPr>
          <a:xfrm>
            <a:off x="5819485" y="3592856"/>
            <a:ext cx="1619595" cy="654096"/>
          </a:xfrm>
          <a:prstGeom prst="roundRect">
            <a:avLst/>
          </a:prstGeom>
          <a:noFill/>
          <a:ln>
            <a:solidFill>
              <a:srgbClr val="0195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95F3"/>
              </a:solidFill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7D9161B-1D60-7A46-B392-414B0F0D2CCD}"/>
              </a:ext>
            </a:extLst>
          </p:cNvPr>
          <p:cNvSpPr/>
          <p:nvPr/>
        </p:nvSpPr>
        <p:spPr>
          <a:xfrm>
            <a:off x="5659614" y="4718493"/>
            <a:ext cx="397866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o-RO" sz="2000" i="1" kern="0" dirty="0">
                <a:solidFill>
                  <a:srgbClr val="0195F3"/>
                </a:solidFill>
                <a:latin typeface="Times New Roman" panose="02020603050405020304" pitchFamily="18" charset="0"/>
              </a:rPr>
              <a:t>â</a:t>
            </a:r>
            <a:r>
              <a:rPr lang="ro-RO" sz="2000" kern="0" baseline="-25000" dirty="0">
                <a:solidFill>
                  <a:srgbClr val="0195F3"/>
                </a:solidFill>
                <a:latin typeface="Times New Roman" panose="02020603050405020304" pitchFamily="18" charset="0"/>
              </a:rPr>
              <a:t>1</a:t>
            </a:r>
            <a:endParaRPr lang="en-US" sz="2000" dirty="0">
              <a:solidFill>
                <a:srgbClr val="0195F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40B4C926-6FC3-9D49-B52F-5760E6451AF2}"/>
              </a:ext>
            </a:extLst>
          </p:cNvPr>
          <p:cNvSpPr/>
          <p:nvPr/>
        </p:nvSpPr>
        <p:spPr>
          <a:xfrm>
            <a:off x="8945368" y="4865547"/>
            <a:ext cx="1619595" cy="314276"/>
          </a:xfrm>
          <a:prstGeom prst="roundRect">
            <a:avLst/>
          </a:prstGeom>
          <a:noFill/>
          <a:ln>
            <a:solidFill>
              <a:srgbClr val="0195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95F3"/>
              </a:solidFill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F059C9D-E6FF-B14E-87FC-47FD224DA1D2}"/>
              </a:ext>
            </a:extLst>
          </p:cNvPr>
          <p:cNvSpPr/>
          <p:nvPr/>
        </p:nvSpPr>
        <p:spPr>
          <a:xfrm>
            <a:off x="9590343" y="5164645"/>
            <a:ext cx="213200" cy="307777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ro-RO" sz="2000" i="1" kern="0" dirty="0">
                <a:solidFill>
                  <a:srgbClr val="0195F3"/>
                </a:solidFill>
                <a:latin typeface="Times New Roman" panose="02020603050405020304" pitchFamily="18" charset="0"/>
              </a:rPr>
              <a:t>â</a:t>
            </a:r>
            <a:r>
              <a:rPr lang="ro-RO" sz="2000" kern="0" baseline="-25000" dirty="0">
                <a:solidFill>
                  <a:srgbClr val="0195F3"/>
                </a:solidFill>
                <a:latin typeface="Times New Roman" panose="02020603050405020304" pitchFamily="18" charset="0"/>
              </a:rPr>
              <a:t>2</a:t>
            </a:r>
            <a:endParaRPr lang="en-US" sz="2000" dirty="0">
              <a:solidFill>
                <a:srgbClr val="0195F3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2B5684EB-8CA9-A34E-90A3-B21C595A9B7A}"/>
              </a:ext>
            </a:extLst>
          </p:cNvPr>
          <p:cNvCxnSpPr>
            <a:cxnSpLocks/>
          </p:cNvCxnSpPr>
          <p:nvPr/>
        </p:nvCxnSpPr>
        <p:spPr>
          <a:xfrm flipV="1">
            <a:off x="5956388" y="4215441"/>
            <a:ext cx="356484" cy="613706"/>
          </a:xfrm>
          <a:prstGeom prst="straightConnector1">
            <a:avLst/>
          </a:prstGeom>
          <a:ln w="12700">
            <a:solidFill>
              <a:srgbClr val="0195F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5" name="Rectangle 444">
            <a:extLst>
              <a:ext uri="{FF2B5EF4-FFF2-40B4-BE49-F238E27FC236}">
                <a16:creationId xmlns:a16="http://schemas.microsoft.com/office/drawing/2014/main" id="{DDE3D848-9174-D84C-86D3-A8060720976C}"/>
              </a:ext>
            </a:extLst>
          </p:cNvPr>
          <p:cNvSpPr/>
          <p:nvPr/>
        </p:nvSpPr>
        <p:spPr>
          <a:xfrm>
            <a:off x="4902200" y="164083"/>
            <a:ext cx="6773986" cy="1733808"/>
          </a:xfrm>
          <a:prstGeom prst="rect">
            <a:avLst/>
          </a:prstGeom>
          <a:ln>
            <a:solidFill>
              <a:srgbClr val="0195F3"/>
            </a:solidFill>
          </a:ln>
        </p:spPr>
        <p:txBody>
          <a:bodyPr wrap="square">
            <a:spAutoFit/>
          </a:bodyPr>
          <a:lstStyle/>
          <a:p>
            <a:pPr indent="-120650">
              <a:spcBef>
                <a:spcPts val="2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/>
              </a:rPr>
              <a:t>// </a:t>
            </a: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e</a:t>
            </a:r>
            <a:r>
              <a:rPr lang="en-US" sz="2000" i="1" dirty="0">
                <a:latin typeface="Times New Roman" panose="02020603050405020304" pitchFamily="18" charset="0"/>
              </a:rPr>
              <a:t>xtract minimal relaxed solution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ro-RO" sz="2000" dirty="0">
                <a:latin typeface="Times New Roman" panose="02020603050405020304" pitchFamily="18" charset="0"/>
              </a:rPr>
              <a:t>⟨</a:t>
            </a:r>
            <a:r>
              <a:rPr lang="ro-RO" sz="2000" i="1" dirty="0">
                <a:latin typeface="Times New Roman" panose="02020603050405020304" pitchFamily="18" charset="0"/>
              </a:rPr>
              <a:t>â</a:t>
            </a:r>
            <a:r>
              <a:rPr lang="ro-RO" sz="2000" baseline="-25000" dirty="0">
                <a:latin typeface="Times New Roman" panose="02020603050405020304" pitchFamily="18" charset="0"/>
              </a:rPr>
              <a:t>1</a:t>
            </a:r>
            <a:r>
              <a:rPr lang="ro-RO" sz="2000" dirty="0">
                <a:latin typeface="Times New Roman" panose="02020603050405020304" pitchFamily="18" charset="0"/>
              </a:rPr>
              <a:t>, </a:t>
            </a:r>
            <a:r>
              <a:rPr lang="ro-RO" sz="2000" i="1" dirty="0">
                <a:latin typeface="Times New Roman" panose="02020603050405020304" pitchFamily="18" charset="0"/>
              </a:rPr>
              <a:t>â</a:t>
            </a:r>
            <a:r>
              <a:rPr lang="ro-RO" sz="2000" baseline="-25000" dirty="0">
                <a:latin typeface="Times New Roman" panose="02020603050405020304" pitchFamily="18" charset="0"/>
              </a:rPr>
              <a:t>2</a:t>
            </a:r>
            <a:r>
              <a:rPr lang="ro-RO" sz="2000" dirty="0">
                <a:latin typeface="Times New Roman" panose="02020603050405020304" pitchFamily="18" charset="0"/>
              </a:rPr>
              <a:t>, …, </a:t>
            </a:r>
            <a:r>
              <a:rPr lang="ro-RO" sz="2000" i="1" dirty="0" err="1">
                <a:latin typeface="Times New Roman" panose="02020603050405020304" pitchFamily="18" charset="0"/>
              </a:rPr>
              <a:t>â</a:t>
            </a:r>
            <a:r>
              <a:rPr lang="ro-RO" sz="2000" i="1" baseline="-25000" dirty="0" err="1">
                <a:latin typeface="Times New Roman" panose="02020603050405020304" pitchFamily="18" charset="0"/>
              </a:rPr>
              <a:t>k</a:t>
            </a:r>
            <a:r>
              <a:rPr lang="ro-RO" sz="2000" dirty="0">
                <a:latin typeface="Times New Roman" panose="02020603050405020304" pitchFamily="18" charset="0"/>
              </a:rPr>
              <a:t>⟩:</a:t>
            </a:r>
          </a:p>
          <a:p>
            <a:pPr indent="-120650">
              <a:spcBef>
                <a:spcPts val="200"/>
              </a:spcBef>
            </a:pPr>
            <a:r>
              <a:rPr lang="en-US" sz="2000" i="1" dirty="0" err="1">
                <a:latin typeface="Times New Roman" panose="02020603050405020304" pitchFamily="18" charset="0"/>
              </a:rPr>
              <a:t>ĝ</a:t>
            </a:r>
            <a:r>
              <a:rPr lang="ro-RO" sz="2000" i="1" baseline="-25000" dirty="0">
                <a:latin typeface="Times New Roman" panose="02020603050405020304" pitchFamily="18" charset="0"/>
              </a:rPr>
              <a:t>k</a:t>
            </a:r>
            <a:r>
              <a:rPr lang="ro-RO" sz="2000" dirty="0">
                <a:latin typeface="Times New Roman" panose="02020603050405020304" pitchFamily="18" charset="0"/>
              </a:rPr>
              <a:t> ← </a:t>
            </a:r>
            <a:r>
              <a:rPr lang="en-US" sz="2000" i="1" dirty="0">
                <a:latin typeface="Times New Roman" panose="02020603050405020304" pitchFamily="18" charset="0"/>
              </a:rPr>
              <a:t>g</a:t>
            </a:r>
            <a:endParaRPr lang="en-US" sz="2000" dirty="0">
              <a:latin typeface="Times New Roman" panose="02020603050405020304" pitchFamily="18" charset="0"/>
              <a:cs typeface="Times New Roman"/>
            </a:endParaRPr>
          </a:p>
          <a:p>
            <a:pPr indent="-120650">
              <a:spcBef>
                <a:spcPts val="2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for </a:t>
            </a:r>
            <a:r>
              <a:rPr lang="en-US" sz="2000" i="1" dirty="0" err="1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 = </a:t>
            </a:r>
            <a:r>
              <a:rPr lang="en-US" sz="2000" i="1" dirty="0">
                <a:latin typeface="Times New Roman" panose="02020603050405020304" pitchFamily="18" charset="0"/>
              </a:rPr>
              <a:t>k, k</a:t>
            </a:r>
            <a:r>
              <a:rPr lang="en-US" sz="2000" dirty="0">
                <a:latin typeface="Times New Roman" panose="02020603050405020304" pitchFamily="18" charset="0"/>
              </a:rPr>
              <a:t>–1, …, 1:</a:t>
            </a:r>
          </a:p>
          <a:p>
            <a:pPr marL="292100" lvl="1">
              <a:spcBef>
                <a:spcPts val="200"/>
              </a:spcBef>
              <a:tabLst>
                <a:tab pos="846138" algn="l"/>
              </a:tabLst>
            </a:pPr>
            <a:r>
              <a:rPr lang="ro-RO" sz="2000" i="1" dirty="0" err="1">
                <a:latin typeface="Times New Roman" panose="02020603050405020304" pitchFamily="18" charset="0"/>
              </a:rPr>
              <a:t>â</a:t>
            </a:r>
            <a:r>
              <a:rPr lang="ro-RO" sz="2000" i="1" baseline="-25000" dirty="0" err="1">
                <a:latin typeface="Times New Roman" panose="02020603050405020304" pitchFamily="18" charset="0"/>
              </a:rPr>
              <a:t>i</a:t>
            </a:r>
            <a:r>
              <a:rPr lang="ro-RO" sz="2000" dirty="0">
                <a:latin typeface="Times New Roman" panose="02020603050405020304" pitchFamily="18" charset="0"/>
              </a:rPr>
              <a:t> ← </a:t>
            </a:r>
            <a:r>
              <a:rPr lang="ro-RO" sz="2000" dirty="0" err="1">
                <a:latin typeface="Times New Roman" panose="02020603050405020304" pitchFamily="18" charset="0"/>
              </a:rPr>
              <a:t>any</a:t>
            </a:r>
            <a:r>
              <a:rPr lang="ro-RO" sz="2000" dirty="0">
                <a:latin typeface="Times New Roman" panose="02020603050405020304" pitchFamily="18" charset="0"/>
              </a:rPr>
              <a:t> minimal subset of </a:t>
            </a:r>
            <a:r>
              <a:rPr lang="en-US" sz="2000" i="1" dirty="0">
                <a:latin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 such that </a:t>
            </a:r>
            <a:r>
              <a:rPr lang="en-US" sz="2000" dirty="0" err="1">
                <a:latin typeface="Times New Roman" panose="02020603050405020304" pitchFamily="18" charset="0"/>
              </a:rPr>
              <a:t>γ</a:t>
            </a:r>
            <a:r>
              <a:rPr lang="en-US" sz="2000" baseline="30000" dirty="0">
                <a:latin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sz="2000" i="1" baseline="-25000" dirty="0">
                <a:latin typeface="Times New Roman" panose="02020603050405020304" pitchFamily="18" charset="0"/>
              </a:rPr>
              <a:t>i</a:t>
            </a:r>
            <a:r>
              <a:rPr lang="en-US" sz="2000" baseline="-25000" dirty="0">
                <a:latin typeface="Times New Roman" panose="02020603050405020304" pitchFamily="18" charset="0"/>
              </a:rPr>
              <a:t>-1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  <a:r>
              <a:rPr lang="ro-RO" sz="2000" i="1" dirty="0">
                <a:latin typeface="Times New Roman" panose="02020603050405020304" pitchFamily="18" charset="0"/>
              </a:rPr>
              <a:t>â</a:t>
            </a:r>
            <a:r>
              <a:rPr lang="en-US" sz="2000" i="1" baseline="-25000" dirty="0" err="1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) r-satisfies </a:t>
            </a:r>
            <a:r>
              <a:rPr lang="en-US" sz="2000" i="1" dirty="0" err="1">
                <a:latin typeface="Times New Roman" panose="02020603050405020304" pitchFamily="18" charset="0"/>
              </a:rPr>
              <a:t>ĝ</a:t>
            </a:r>
            <a:r>
              <a:rPr lang="ro-RO" sz="2000" i="1" baseline="-25000" dirty="0">
                <a:latin typeface="Times New Roman" panose="02020603050405020304" pitchFamily="18" charset="0"/>
              </a:rPr>
              <a:t>i</a:t>
            </a:r>
            <a:endParaRPr lang="en-US" sz="2000" dirty="0">
              <a:latin typeface="Times New Roman" panose="02020603050405020304" pitchFamily="18" charset="0"/>
            </a:endParaRPr>
          </a:p>
          <a:p>
            <a:pPr marL="292100" lvl="1">
              <a:spcBef>
                <a:spcPts val="200"/>
              </a:spcBef>
              <a:tabLst>
                <a:tab pos="846138" algn="l"/>
              </a:tabLst>
            </a:pPr>
            <a:r>
              <a:rPr lang="en-US" sz="2000" i="1" dirty="0">
                <a:latin typeface="Times New Roman" panose="02020603050405020304" pitchFamily="18" charset="0"/>
              </a:rPr>
              <a:t>ĝ</a:t>
            </a:r>
            <a:r>
              <a:rPr lang="en-US" sz="2000" baseline="-25000" dirty="0">
                <a:latin typeface="Times New Roman" panose="02020603050405020304" pitchFamily="18" charset="0"/>
              </a:rPr>
              <a:t>i−1</a:t>
            </a:r>
            <a:r>
              <a:rPr lang="en-US" sz="2000" dirty="0">
                <a:latin typeface="Times New Roman" panose="02020603050405020304" pitchFamily="18" charset="0"/>
              </a:rPr>
              <a:t> ←</a:t>
            </a:r>
            <a:r>
              <a:rPr lang="en-US" sz="2000" i="1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i="1" dirty="0" err="1">
                <a:latin typeface="Times New Roman" panose="02020603050405020304" pitchFamily="18" charset="0"/>
              </a:rPr>
              <a:t>ĝ</a:t>
            </a:r>
            <a:r>
              <a:rPr lang="en-US" sz="2000" baseline="-25000" dirty="0" err="1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 ∖ eff(</a:t>
            </a:r>
            <a:r>
              <a:rPr lang="ro-RO" sz="2000" i="1" dirty="0">
                <a:latin typeface="Times New Roman" panose="02020603050405020304" pitchFamily="18" charset="0"/>
              </a:rPr>
              <a:t>â</a:t>
            </a:r>
            <a:r>
              <a:rPr lang="en-US" sz="2000" i="1" baseline="-25000" dirty="0" err="1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)) ∪ pre(</a:t>
            </a:r>
            <a:r>
              <a:rPr lang="ro-RO" sz="2000" i="1" dirty="0">
                <a:latin typeface="Times New Roman" panose="02020603050405020304" pitchFamily="18" charset="0"/>
              </a:rPr>
              <a:t>â</a:t>
            </a:r>
            <a:r>
              <a:rPr lang="en-US" sz="2000" i="1" baseline="-25000" dirty="0" err="1">
                <a:latin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</a:rPr>
              <a:t>)</a:t>
            </a:r>
            <a:endParaRPr lang="en-US" sz="2000" baseline="-25000" dirty="0">
              <a:latin typeface="Times New Roman" panose="02020603050405020304" pitchFamily="18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6257E495-1F74-5F4B-806A-39C78E4CEB3F}"/>
              </a:ext>
            </a:extLst>
          </p:cNvPr>
          <p:cNvSpPr txBox="1">
            <a:spLocks/>
          </p:cNvSpPr>
          <p:nvPr/>
        </p:nvSpPr>
        <p:spPr bwMode="auto">
          <a:xfrm>
            <a:off x="1225424" y="175860"/>
            <a:ext cx="2469863" cy="568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Calibri"/>
                <a:ea typeface="ＭＳ Ｐゴシック" charset="-128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kern="0"/>
              <a:t>Example</a:t>
            </a:r>
            <a:endParaRPr lang="en-US" kern="0" dirty="0"/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C4F1AD3A-4A95-7D43-B981-02D3909D80B3}"/>
              </a:ext>
            </a:extLst>
          </p:cNvPr>
          <p:cNvSpPr/>
          <p:nvPr/>
        </p:nvSpPr>
        <p:spPr>
          <a:xfrm>
            <a:off x="7319317" y="4591209"/>
            <a:ext cx="1502298" cy="613706"/>
          </a:xfrm>
          <a:prstGeom prst="roundRect">
            <a:avLst/>
          </a:prstGeom>
          <a:noFill/>
          <a:ln>
            <a:solidFill>
              <a:srgbClr val="0195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95F3"/>
              </a:solidFill>
            </a:endParaRP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D94012A6-7C37-0040-A66C-F6B6172319C6}"/>
              </a:ext>
            </a:extLst>
          </p:cNvPr>
          <p:cNvSpPr/>
          <p:nvPr/>
        </p:nvSpPr>
        <p:spPr>
          <a:xfrm>
            <a:off x="7510541" y="3613296"/>
            <a:ext cx="1265160" cy="613706"/>
          </a:xfrm>
          <a:prstGeom prst="roundRect">
            <a:avLst/>
          </a:prstGeom>
          <a:noFill/>
          <a:ln>
            <a:solidFill>
              <a:srgbClr val="0195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95F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709894-BCC0-094B-972A-35FAA3D1A3BD}"/>
              </a:ext>
            </a:extLst>
          </p:cNvPr>
          <p:cNvSpPr/>
          <p:nvPr/>
        </p:nvSpPr>
        <p:spPr>
          <a:xfrm>
            <a:off x="7860293" y="5251313"/>
            <a:ext cx="284693" cy="369332"/>
          </a:xfrm>
          <a:prstGeom prst="rect">
            <a:avLst/>
          </a:prstGeom>
          <a:ln>
            <a:noFill/>
          </a:ln>
        </p:spPr>
        <p:txBody>
          <a:bodyPr wrap="none" rIns="0">
            <a:spAutoFit/>
          </a:bodyPr>
          <a:lstStyle/>
          <a:p>
            <a:r>
              <a:rPr lang="en-US" i="1" dirty="0">
                <a:solidFill>
                  <a:srgbClr val="0195F3"/>
                </a:solidFill>
                <a:latin typeface="Times New Roman" panose="02020603050405020304" pitchFamily="18" charset="0"/>
              </a:rPr>
              <a:t>ĝ</a:t>
            </a:r>
            <a:r>
              <a:rPr lang="en-US" baseline="-25000" dirty="0">
                <a:solidFill>
                  <a:srgbClr val="0195F3"/>
                </a:solidFill>
                <a:latin typeface="Times New Roman" panose="02020603050405020304" pitchFamily="18" charset="0"/>
              </a:rPr>
              <a:t>1</a:t>
            </a:r>
            <a:endParaRPr lang="en-US" dirty="0">
              <a:solidFill>
                <a:srgbClr val="0195F3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45B79BD-C7BD-6640-AA02-08DD537DC4A9}"/>
              </a:ext>
            </a:extLst>
          </p:cNvPr>
          <p:cNvSpPr/>
          <p:nvPr/>
        </p:nvSpPr>
        <p:spPr>
          <a:xfrm>
            <a:off x="10857655" y="5318533"/>
            <a:ext cx="626133" cy="369332"/>
          </a:xfrm>
          <a:prstGeom prst="rect">
            <a:avLst/>
          </a:prstGeom>
          <a:ln>
            <a:noFill/>
          </a:ln>
        </p:spPr>
        <p:txBody>
          <a:bodyPr wrap="none" rIns="0">
            <a:spAutoFit/>
          </a:bodyPr>
          <a:lstStyle/>
          <a:p>
            <a:r>
              <a:rPr lang="en-US" i="1" dirty="0">
                <a:solidFill>
                  <a:srgbClr val="0195F3"/>
                </a:solidFill>
                <a:latin typeface="Times New Roman" panose="02020603050405020304" pitchFamily="18" charset="0"/>
              </a:rPr>
              <a:t>ĝ</a:t>
            </a:r>
            <a:r>
              <a:rPr lang="en-US" baseline="-25000" dirty="0">
                <a:solidFill>
                  <a:srgbClr val="0195F3"/>
                </a:solidFill>
                <a:latin typeface="Times New Roman" panose="02020603050405020304" pitchFamily="18" charset="0"/>
              </a:rPr>
              <a:t>2 </a:t>
            </a:r>
            <a:r>
              <a:rPr lang="en-US" dirty="0">
                <a:solidFill>
                  <a:srgbClr val="0195F3"/>
                </a:solidFill>
                <a:latin typeface="Times New Roman" panose="02020603050405020304" pitchFamily="18" charset="0"/>
              </a:rPr>
              <a:t>=</a:t>
            </a:r>
            <a:r>
              <a:rPr lang="en-US" baseline="-25000" dirty="0">
                <a:solidFill>
                  <a:srgbClr val="0195F3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195F3"/>
                </a:solidFill>
                <a:latin typeface="Times New Roman" panose="02020603050405020304" pitchFamily="18" charset="0"/>
              </a:rPr>
              <a:t>g</a:t>
            </a:r>
            <a:endParaRPr lang="en-US" i="1" dirty="0">
              <a:solidFill>
                <a:srgbClr val="0195F3"/>
              </a:solidFill>
            </a:endParaRP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3CE447EC-F64F-E949-8F1C-0D7457901B72}"/>
              </a:ext>
            </a:extLst>
          </p:cNvPr>
          <p:cNvSpPr/>
          <p:nvPr/>
        </p:nvSpPr>
        <p:spPr>
          <a:xfrm>
            <a:off x="10686485" y="4942281"/>
            <a:ext cx="1304663" cy="314276"/>
          </a:xfrm>
          <a:prstGeom prst="roundRect">
            <a:avLst/>
          </a:prstGeom>
          <a:noFill/>
          <a:ln>
            <a:solidFill>
              <a:srgbClr val="0195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95F3"/>
              </a:solidFill>
            </a:endParaRPr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2341D202-1ED4-694D-8223-AA28760A08F5}"/>
              </a:ext>
            </a:extLst>
          </p:cNvPr>
          <p:cNvSpPr/>
          <p:nvPr/>
        </p:nvSpPr>
        <p:spPr>
          <a:xfrm>
            <a:off x="10670621" y="4300619"/>
            <a:ext cx="1304663" cy="314276"/>
          </a:xfrm>
          <a:prstGeom prst="roundRect">
            <a:avLst/>
          </a:prstGeom>
          <a:noFill/>
          <a:ln>
            <a:solidFill>
              <a:srgbClr val="0195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95F3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F7598C7-7533-D54A-AFD6-507BC236021A}"/>
              </a:ext>
            </a:extLst>
          </p:cNvPr>
          <p:cNvSpPr/>
          <p:nvPr/>
        </p:nvSpPr>
        <p:spPr>
          <a:xfrm>
            <a:off x="281277" y="4034721"/>
            <a:ext cx="33185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69913" algn="l"/>
              </a:tabLst>
            </a:pPr>
            <a:r>
              <a:rPr lang="en-US" sz="1900" i="1" dirty="0">
                <a:latin typeface="Times New Roman" panose="02020603050405020304" pitchFamily="18" charset="0"/>
                <a:cs typeface="Times New Roman"/>
              </a:rPr>
              <a:t>s</a:t>
            </a:r>
            <a:r>
              <a:rPr lang="en-US" sz="1900" baseline="-25000" dirty="0">
                <a:latin typeface="Times New Roman" panose="02020603050405020304" pitchFamily="18" charset="0"/>
                <a:cs typeface="Times New Roman"/>
              </a:rPr>
              <a:t>2</a:t>
            </a:r>
            <a:r>
              <a:rPr lang="en-US" sz="1900" dirty="0">
                <a:latin typeface="Times New Roman" panose="02020603050405020304" pitchFamily="18" charset="0"/>
                <a:ea typeface="Times New Roman"/>
                <a:cs typeface="Times New Roman"/>
              </a:rPr>
              <a:t> = </a:t>
            </a:r>
            <a:r>
              <a:rPr lang="ro-RO" sz="1900" dirty="0">
                <a:latin typeface="Times New Roman" panose="02020603050405020304" pitchFamily="18" charset="0"/>
              </a:rPr>
              <a:t>{</a:t>
            </a:r>
            <a:r>
              <a:rPr lang="ro-RO" sz="1900" dirty="0">
                <a:latin typeface="Calibri"/>
              </a:rPr>
              <a:t>loc(r1)=d2, cargo(r1)=nil, </a:t>
            </a:r>
            <a:br>
              <a:rPr lang="ro-RO" sz="1900" dirty="0">
                <a:latin typeface="Calibri"/>
              </a:rPr>
            </a:br>
            <a:r>
              <a:rPr lang="ro-RO" sz="1900" dirty="0">
                <a:latin typeface="Calibri"/>
              </a:rPr>
              <a:t>	loc(c1)=d</a:t>
            </a:r>
            <a:r>
              <a:rPr lang="en-US" sz="1900" dirty="0">
                <a:latin typeface="Calibri"/>
              </a:rPr>
              <a:t>2</a:t>
            </a:r>
            <a:r>
              <a:rPr lang="ro-RO" sz="1900" dirty="0">
                <a:latin typeface="Times New Roman" panose="02020603050405020304" pitchFamily="18" charset="0"/>
              </a:rPr>
              <a:t>}</a:t>
            </a:r>
            <a:endParaRPr lang="en-US" sz="1900" dirty="0">
              <a:latin typeface="Times New Roman" panose="02020603050405020304" pitchFamily="18" charset="0"/>
              <a:cs typeface="Times New Roman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EF725C7-8558-774D-A616-63598AF34F9E}"/>
              </a:ext>
            </a:extLst>
          </p:cNvPr>
          <p:cNvGrpSpPr/>
          <p:nvPr/>
        </p:nvGrpSpPr>
        <p:grpSpPr>
          <a:xfrm>
            <a:off x="92426" y="2645022"/>
            <a:ext cx="3860650" cy="1297551"/>
            <a:chOff x="211015" y="5123382"/>
            <a:chExt cx="3860650" cy="1297551"/>
          </a:xfrm>
        </p:grpSpPr>
        <p:sp>
          <p:nvSpPr>
            <p:cNvPr id="137" name="Rectangle 891">
              <a:extLst>
                <a:ext uri="{FF2B5EF4-FFF2-40B4-BE49-F238E27FC236}">
                  <a16:creationId xmlns:a16="http://schemas.microsoft.com/office/drawing/2014/main" id="{01FA3A5E-5985-B349-9ECE-8164BC554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589" y="5805564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38" name="Rectangle 891">
              <a:extLst>
                <a:ext uri="{FF2B5EF4-FFF2-40B4-BE49-F238E27FC236}">
                  <a16:creationId xmlns:a16="http://schemas.microsoft.com/office/drawing/2014/main" id="{B5C93D4A-D5EC-3641-9389-5D31B70FD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8101" y="5863035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5392A1D6-C7AE-C646-88FE-9A8831547ED9}"/>
                </a:ext>
              </a:extLst>
            </p:cNvPr>
            <p:cNvGrpSpPr/>
            <p:nvPr/>
          </p:nvGrpSpPr>
          <p:grpSpPr>
            <a:xfrm>
              <a:off x="687970" y="5123382"/>
              <a:ext cx="1573443" cy="817487"/>
              <a:chOff x="1152149" y="2171616"/>
              <a:chExt cx="2428155" cy="1261560"/>
            </a:xfrm>
          </p:grpSpPr>
          <p:sp>
            <p:nvSpPr>
              <p:cNvPr id="187" name="Line 853">
                <a:extLst>
                  <a:ext uri="{FF2B5EF4-FFF2-40B4-BE49-F238E27FC236}">
                    <a16:creationId xmlns:a16="http://schemas.microsoft.com/office/drawing/2014/main" id="{0A9FEA5C-34CB-1446-B072-6B4473A94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427117"/>
                <a:ext cx="822961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08836EB9-443A-CC4B-BD65-B9170AE7DD92}"/>
                  </a:ext>
                </a:extLst>
              </p:cNvPr>
              <p:cNvCxnSpPr/>
              <p:nvPr/>
            </p:nvCxnSpPr>
            <p:spPr>
              <a:xfrm>
                <a:off x="2270593" y="2171616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Freeform 860">
                <a:extLst>
                  <a:ext uri="{FF2B5EF4-FFF2-40B4-BE49-F238E27FC236}">
                    <a16:creationId xmlns:a16="http://schemas.microsoft.com/office/drawing/2014/main" id="{59D61FB4-602B-0945-8111-CEA675BEF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90" name="Freeform 860">
                <a:extLst>
                  <a:ext uri="{FF2B5EF4-FFF2-40B4-BE49-F238E27FC236}">
                    <a16:creationId xmlns:a16="http://schemas.microsoft.com/office/drawing/2014/main" id="{42CF97EC-258E-8D4D-AEA5-36976B672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9" y="2189098"/>
                <a:ext cx="1213405" cy="544246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40" name="Line 853">
              <a:extLst>
                <a:ext uri="{FF2B5EF4-FFF2-40B4-BE49-F238E27FC236}">
                  <a16:creationId xmlns:a16="http://schemas.microsoft.com/office/drawing/2014/main" id="{CE0C57CD-9BB0-EF40-AE1F-DA6219F30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2931" y="5939826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E5AD3832-C5F3-2A49-A7AE-91AEC6072CAF}"/>
                </a:ext>
              </a:extLst>
            </p:cNvPr>
            <p:cNvGrpSpPr/>
            <p:nvPr/>
          </p:nvGrpSpPr>
          <p:grpSpPr>
            <a:xfrm>
              <a:off x="2934307" y="5166776"/>
              <a:ext cx="1137358" cy="344114"/>
              <a:chOff x="4618723" y="2217833"/>
              <a:chExt cx="1755184" cy="531044"/>
            </a:xfrm>
          </p:grpSpPr>
          <p:sp>
            <p:nvSpPr>
              <p:cNvPr id="184" name="Freeform 860">
                <a:extLst>
                  <a:ext uri="{FF2B5EF4-FFF2-40B4-BE49-F238E27FC236}">
                    <a16:creationId xmlns:a16="http://schemas.microsoft.com/office/drawing/2014/main" id="{33FB4AD0-4E0B-5C4F-B5C3-A0A6FD9C1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83823"/>
                <a:ext cx="393192" cy="165054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3286FD1-C370-584B-B94F-1AEB7898E9B7}"/>
                  </a:ext>
                </a:extLst>
              </p:cNvPr>
              <p:cNvCxnSpPr/>
              <p:nvPr/>
            </p:nvCxnSpPr>
            <p:spPr>
              <a:xfrm>
                <a:off x="5249196" y="2217833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Freeform 860">
                <a:extLst>
                  <a:ext uri="{FF2B5EF4-FFF2-40B4-BE49-F238E27FC236}">
                    <a16:creationId xmlns:a16="http://schemas.microsoft.com/office/drawing/2014/main" id="{D16CE53E-4409-CF44-B137-DE3874821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228643"/>
                <a:ext cx="1213406" cy="50510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ECD30E1-C1F7-0E48-A923-5D9D456B80D7}"/>
                </a:ext>
              </a:extLst>
            </p:cNvPr>
            <p:cNvCxnSpPr/>
            <p:nvPr/>
          </p:nvCxnSpPr>
          <p:spPr>
            <a:xfrm>
              <a:off x="1995486" y="5946456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Freeform 860">
              <a:extLst>
                <a:ext uri="{FF2B5EF4-FFF2-40B4-BE49-F238E27FC236}">
                  <a16:creationId xmlns:a16="http://schemas.microsoft.com/office/drawing/2014/main" id="{E53D7623-48E8-0544-B1C0-AB5F6AF64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002" y="5985545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44" name="Freeform 860">
              <a:extLst>
                <a:ext uri="{FF2B5EF4-FFF2-40B4-BE49-F238E27FC236}">
                  <a16:creationId xmlns:a16="http://schemas.microsoft.com/office/drawing/2014/main" id="{D4443074-CB4C-5C4F-9F90-8F278B84E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1430" y="5946585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45" name="Line 853">
              <a:extLst>
                <a:ext uri="{FF2B5EF4-FFF2-40B4-BE49-F238E27FC236}">
                  <a16:creationId xmlns:a16="http://schemas.microsoft.com/office/drawing/2014/main" id="{FE762711-8075-1C46-9C3F-7AA8D88FC6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8995" y="6417007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46" name="Line 853">
              <a:extLst>
                <a:ext uri="{FF2B5EF4-FFF2-40B4-BE49-F238E27FC236}">
                  <a16:creationId xmlns:a16="http://schemas.microsoft.com/office/drawing/2014/main" id="{3085DEEE-4FBB-1C44-873E-78617261E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015" y="6413081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147" name="Line 853">
              <a:extLst>
                <a:ext uri="{FF2B5EF4-FFF2-40B4-BE49-F238E27FC236}">
                  <a16:creationId xmlns:a16="http://schemas.microsoft.com/office/drawing/2014/main" id="{874BB953-877D-9B41-8494-14DDE2923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945" y="5587414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19A2A5D5-8CF4-D340-9668-A3232EF082E9}"/>
                </a:ext>
              </a:extLst>
            </p:cNvPr>
            <p:cNvGrpSpPr/>
            <p:nvPr/>
          </p:nvGrpSpPr>
          <p:grpSpPr>
            <a:xfrm>
              <a:off x="2733207" y="524942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55" name="Oval 859">
                <a:extLst>
                  <a:ext uri="{FF2B5EF4-FFF2-40B4-BE49-F238E27FC236}">
                    <a16:creationId xmlns:a16="http://schemas.microsoft.com/office/drawing/2014/main" id="{617AB7F6-85F0-1746-BDFC-72A447417D9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58" name="Oval 861">
                <a:extLst>
                  <a:ext uri="{FF2B5EF4-FFF2-40B4-BE49-F238E27FC236}">
                    <a16:creationId xmlns:a16="http://schemas.microsoft.com/office/drawing/2014/main" id="{42E318ED-50F0-B04F-A037-E7F39EF627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62" name="Oval 862">
                <a:extLst>
                  <a:ext uri="{FF2B5EF4-FFF2-40B4-BE49-F238E27FC236}">
                    <a16:creationId xmlns:a16="http://schemas.microsoft.com/office/drawing/2014/main" id="{247CEBD2-CB62-DE40-9511-C1050C6E486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63" name="Oval 863">
                <a:extLst>
                  <a:ext uri="{FF2B5EF4-FFF2-40B4-BE49-F238E27FC236}">
                    <a16:creationId xmlns:a16="http://schemas.microsoft.com/office/drawing/2014/main" id="{0DD9C3D6-4D36-3E41-B5C8-D4EA715A93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64" name="Oval 863">
                <a:extLst>
                  <a:ext uri="{FF2B5EF4-FFF2-40B4-BE49-F238E27FC236}">
                    <a16:creationId xmlns:a16="http://schemas.microsoft.com/office/drawing/2014/main" id="{A218F09B-0083-B74C-9F59-9C955E5DAD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F63513DB-90DD-8A45-A8F1-B55BF55DCB1F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80" name="Freeform 860">
                  <a:extLst>
                    <a:ext uri="{FF2B5EF4-FFF2-40B4-BE49-F238E27FC236}">
                      <a16:creationId xmlns:a16="http://schemas.microsoft.com/office/drawing/2014/main" id="{F36D4482-7050-0743-90A4-77F9D67165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Rectangle 864">
                  <a:extLst>
                    <a:ext uri="{FF2B5EF4-FFF2-40B4-BE49-F238E27FC236}">
                      <a16:creationId xmlns:a16="http://schemas.microsoft.com/office/drawing/2014/main" id="{8ACCD4B6-6F0A-F24D-A26D-CED467DC60D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82" name="Freeform 865">
                  <a:extLst>
                    <a:ext uri="{FF2B5EF4-FFF2-40B4-BE49-F238E27FC236}">
                      <a16:creationId xmlns:a16="http://schemas.microsoft.com/office/drawing/2014/main" id="{7BCF26B7-0CD5-3041-AA09-83F9595DB4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Freeform 866">
                  <a:extLst>
                    <a:ext uri="{FF2B5EF4-FFF2-40B4-BE49-F238E27FC236}">
                      <a16:creationId xmlns:a16="http://schemas.microsoft.com/office/drawing/2014/main" id="{E6DFF1F6-8B67-8F47-8AEA-2119403C0AF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534533AF-43BA-4C4D-8B8E-FFBFFAEF542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67" name="Oval 878">
                  <a:extLst>
                    <a:ext uri="{FF2B5EF4-FFF2-40B4-BE49-F238E27FC236}">
                      <a16:creationId xmlns:a16="http://schemas.microsoft.com/office/drawing/2014/main" id="{04C5451B-D09D-A346-998F-2C9AC68663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68" name="Rectangle 880">
                  <a:extLst>
                    <a:ext uri="{FF2B5EF4-FFF2-40B4-BE49-F238E27FC236}">
                      <a16:creationId xmlns:a16="http://schemas.microsoft.com/office/drawing/2014/main" id="{C27D556A-2FB2-5540-B7A5-E091273C8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69" name="Oval 878">
                  <a:extLst>
                    <a:ext uri="{FF2B5EF4-FFF2-40B4-BE49-F238E27FC236}">
                      <a16:creationId xmlns:a16="http://schemas.microsoft.com/office/drawing/2014/main" id="{51EB2958-F263-B04F-9C4A-7A9902D02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0" name="Line 881">
                  <a:extLst>
                    <a:ext uri="{FF2B5EF4-FFF2-40B4-BE49-F238E27FC236}">
                      <a16:creationId xmlns:a16="http://schemas.microsoft.com/office/drawing/2014/main" id="{1013CD0B-0C84-DF4E-AA24-7B4B4250E4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1" name="Line 882">
                  <a:extLst>
                    <a:ext uri="{FF2B5EF4-FFF2-40B4-BE49-F238E27FC236}">
                      <a16:creationId xmlns:a16="http://schemas.microsoft.com/office/drawing/2014/main" id="{74ECE6EB-AF58-224D-AAD9-C77D13393A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2" name="Rectangle 880">
                  <a:extLst>
                    <a:ext uri="{FF2B5EF4-FFF2-40B4-BE49-F238E27FC236}">
                      <a16:creationId xmlns:a16="http://schemas.microsoft.com/office/drawing/2014/main" id="{F9914DE7-3E93-B440-BC81-E3D77AA570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3" name="Oval 878">
                  <a:extLst>
                    <a:ext uri="{FF2B5EF4-FFF2-40B4-BE49-F238E27FC236}">
                      <a16:creationId xmlns:a16="http://schemas.microsoft.com/office/drawing/2014/main" id="{5724DC61-A81F-A440-87FA-8E9BE43959D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4" name="Line 882">
                  <a:extLst>
                    <a:ext uri="{FF2B5EF4-FFF2-40B4-BE49-F238E27FC236}">
                      <a16:creationId xmlns:a16="http://schemas.microsoft.com/office/drawing/2014/main" id="{AF32222D-71CE-FB49-B80B-FC34353BD7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Line 882">
                  <a:extLst>
                    <a:ext uri="{FF2B5EF4-FFF2-40B4-BE49-F238E27FC236}">
                      <a16:creationId xmlns:a16="http://schemas.microsoft.com/office/drawing/2014/main" id="{64AD9A76-87C4-A54D-B1E7-3822119AE2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Line 884">
                  <a:extLst>
                    <a:ext uri="{FF2B5EF4-FFF2-40B4-BE49-F238E27FC236}">
                      <a16:creationId xmlns:a16="http://schemas.microsoft.com/office/drawing/2014/main" id="{D36BCA00-230F-6A48-A389-2DFCFD3E63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Oval 885">
                  <a:extLst>
                    <a:ext uri="{FF2B5EF4-FFF2-40B4-BE49-F238E27FC236}">
                      <a16:creationId xmlns:a16="http://schemas.microsoft.com/office/drawing/2014/main" id="{8CAFAC2A-7DAF-CD42-90A5-D0FE666444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Line 881">
                  <a:extLst>
                    <a:ext uri="{FF2B5EF4-FFF2-40B4-BE49-F238E27FC236}">
                      <a16:creationId xmlns:a16="http://schemas.microsoft.com/office/drawing/2014/main" id="{77A1DCAE-AC14-9740-9FEB-6E2046C2AC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Line 882">
                  <a:extLst>
                    <a:ext uri="{FF2B5EF4-FFF2-40B4-BE49-F238E27FC236}">
                      <a16:creationId xmlns:a16="http://schemas.microsoft.com/office/drawing/2014/main" id="{426E13CA-4A57-9A4E-ACC9-E0B3C33D02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7E147E3F-7802-FF46-B2A1-BA06AD3B3B42}"/>
                </a:ext>
              </a:extLst>
            </p:cNvPr>
            <p:cNvGrpSpPr/>
            <p:nvPr/>
          </p:nvGrpSpPr>
          <p:grpSpPr>
            <a:xfrm>
              <a:off x="268465" y="5996966"/>
              <a:ext cx="484418" cy="349404"/>
              <a:chOff x="1012668" y="927184"/>
              <a:chExt cx="747559" cy="539203"/>
            </a:xfrm>
          </p:grpSpPr>
          <p:sp>
            <p:nvSpPr>
              <p:cNvPr id="151" name="Line 853">
                <a:extLst>
                  <a:ext uri="{FF2B5EF4-FFF2-40B4-BE49-F238E27FC236}">
                    <a16:creationId xmlns:a16="http://schemas.microsoft.com/office/drawing/2014/main" id="{AA6F8E24-8A0E-204F-83A5-6DA1D20A6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52" name="Rectangle 876">
                <a:extLst>
                  <a:ext uri="{FF2B5EF4-FFF2-40B4-BE49-F238E27FC236}">
                    <a16:creationId xmlns:a16="http://schemas.microsoft.com/office/drawing/2014/main" id="{32F3269A-9117-394F-B7D5-8AA5F50E57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53" name="Rectangle 873">
                <a:extLst>
                  <a:ext uri="{FF2B5EF4-FFF2-40B4-BE49-F238E27FC236}">
                    <a16:creationId xmlns:a16="http://schemas.microsoft.com/office/drawing/2014/main" id="{ACC9107F-96D8-974F-B7C0-0413C31AA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54" name="Freeform 875">
                <a:extLst>
                  <a:ext uri="{FF2B5EF4-FFF2-40B4-BE49-F238E27FC236}">
                    <a16:creationId xmlns:a16="http://schemas.microsoft.com/office/drawing/2014/main" id="{28DCCC65-7C7E-0E46-8158-0AC9D8493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BA59FCF4-BC74-1044-ABAF-206AC803249D}"/>
              </a:ext>
            </a:extLst>
          </p:cNvPr>
          <p:cNvGrpSpPr>
            <a:grpSpLocks noChangeAspect="1"/>
          </p:cNvGrpSpPr>
          <p:nvPr/>
        </p:nvGrpSpPr>
        <p:grpSpPr>
          <a:xfrm>
            <a:off x="683967" y="4737244"/>
            <a:ext cx="2657242" cy="1147446"/>
            <a:chOff x="5323352" y="4678231"/>
            <a:chExt cx="2952491" cy="1274940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31224A47-D239-2D4D-988A-63FA5F165A58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231" name="Lightning Bolt 230">
                <a:extLst>
                  <a:ext uri="{FF2B5EF4-FFF2-40B4-BE49-F238E27FC236}">
                    <a16:creationId xmlns:a16="http://schemas.microsoft.com/office/drawing/2014/main" id="{454F90E5-00C9-814D-B7C2-D5B250308AB2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60">
                <a:extLst>
                  <a:ext uri="{FF2B5EF4-FFF2-40B4-BE49-F238E27FC236}">
                    <a16:creationId xmlns:a16="http://schemas.microsoft.com/office/drawing/2014/main" id="{6A52B4A1-CA72-E34E-AAD2-C602EB83C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1CE71116-F8CF-584B-A479-4BAA4BEEE689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A02F600B-BE5A-C645-9C97-233CEB4AEE91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98F379E8-D09D-B842-BE54-F1A4B1000A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D760DFB5-F725-CD45-B2DF-86C8F03A3798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8E4D7837-C8FA-D14C-A3B1-B67DCD67A2FE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227" name="Lightning Bolt 226">
                  <a:extLst>
                    <a:ext uri="{FF2B5EF4-FFF2-40B4-BE49-F238E27FC236}">
                      <a16:creationId xmlns:a16="http://schemas.microsoft.com/office/drawing/2014/main" id="{36586704-F17F-8341-81B5-73A44B21CCB6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28" name="Straight Connector 227">
                  <a:extLst>
                    <a:ext uri="{FF2B5EF4-FFF2-40B4-BE49-F238E27FC236}">
                      <a16:creationId xmlns:a16="http://schemas.microsoft.com/office/drawing/2014/main" id="{B92B8934-7E32-2541-9C9D-82EDC9835169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21AFAEB5-A061-8A47-853C-09B4CBA56B11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34D25165-B6E7-DF4D-9785-E49A5ABF2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6" name="Freeform 860">
                <a:extLst>
                  <a:ext uri="{FF2B5EF4-FFF2-40B4-BE49-F238E27FC236}">
                    <a16:creationId xmlns:a16="http://schemas.microsoft.com/office/drawing/2014/main" id="{8F908318-E569-464A-98AA-7F87EAB9D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94" name="Line 853">
              <a:extLst>
                <a:ext uri="{FF2B5EF4-FFF2-40B4-BE49-F238E27FC236}">
                  <a16:creationId xmlns:a16="http://schemas.microsoft.com/office/drawing/2014/main" id="{ABB6E8B0-A5CD-234B-A613-1793FD1857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C26416D3-CCC8-5548-BE30-B688B759DB81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01" name="Oval 859">
                <a:extLst>
                  <a:ext uri="{FF2B5EF4-FFF2-40B4-BE49-F238E27FC236}">
                    <a16:creationId xmlns:a16="http://schemas.microsoft.com/office/drawing/2014/main" id="{B5C4363C-F72D-2E4F-8212-04E8874B35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02" name="Oval 861">
                <a:extLst>
                  <a:ext uri="{FF2B5EF4-FFF2-40B4-BE49-F238E27FC236}">
                    <a16:creationId xmlns:a16="http://schemas.microsoft.com/office/drawing/2014/main" id="{23465578-B1D8-0D4A-A1B0-017E47AA317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03" name="Oval 862">
                <a:extLst>
                  <a:ext uri="{FF2B5EF4-FFF2-40B4-BE49-F238E27FC236}">
                    <a16:creationId xmlns:a16="http://schemas.microsoft.com/office/drawing/2014/main" id="{0271030F-3E70-DA40-A1CC-07DDC690E4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04" name="Oval 863">
                <a:extLst>
                  <a:ext uri="{FF2B5EF4-FFF2-40B4-BE49-F238E27FC236}">
                    <a16:creationId xmlns:a16="http://schemas.microsoft.com/office/drawing/2014/main" id="{43C68DF6-D2A1-8041-91F6-DE0F60C8A11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05" name="Oval 863">
                <a:extLst>
                  <a:ext uri="{FF2B5EF4-FFF2-40B4-BE49-F238E27FC236}">
                    <a16:creationId xmlns:a16="http://schemas.microsoft.com/office/drawing/2014/main" id="{4F8B532C-F66A-A342-B7AE-1A24E7F5A9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290EBC8A-1442-AD45-9E1F-0A4CCA052DA1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21" name="Freeform 860">
                  <a:extLst>
                    <a:ext uri="{FF2B5EF4-FFF2-40B4-BE49-F238E27FC236}">
                      <a16:creationId xmlns:a16="http://schemas.microsoft.com/office/drawing/2014/main" id="{0DE84CF7-BC95-374A-BF3C-D2E500025A3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2" name="Rectangle 864">
                  <a:extLst>
                    <a:ext uri="{FF2B5EF4-FFF2-40B4-BE49-F238E27FC236}">
                      <a16:creationId xmlns:a16="http://schemas.microsoft.com/office/drawing/2014/main" id="{3556E450-69CF-B345-8A87-EBAA70EF0FA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23" name="Freeform 865">
                  <a:extLst>
                    <a:ext uri="{FF2B5EF4-FFF2-40B4-BE49-F238E27FC236}">
                      <a16:creationId xmlns:a16="http://schemas.microsoft.com/office/drawing/2014/main" id="{198D0F4D-B88E-604C-9DB9-1E45A175961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4" name="Freeform 866">
                  <a:extLst>
                    <a:ext uri="{FF2B5EF4-FFF2-40B4-BE49-F238E27FC236}">
                      <a16:creationId xmlns:a16="http://schemas.microsoft.com/office/drawing/2014/main" id="{E280495F-396F-B249-A716-FE36AB86C13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637C2122-899E-8A4D-8AC6-89C7670AFF3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08" name="Oval 878">
                  <a:extLst>
                    <a:ext uri="{FF2B5EF4-FFF2-40B4-BE49-F238E27FC236}">
                      <a16:creationId xmlns:a16="http://schemas.microsoft.com/office/drawing/2014/main" id="{4C2B30BF-D9D2-6E4F-AC46-CFAB15DA44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9" name="Rectangle 880">
                  <a:extLst>
                    <a:ext uri="{FF2B5EF4-FFF2-40B4-BE49-F238E27FC236}">
                      <a16:creationId xmlns:a16="http://schemas.microsoft.com/office/drawing/2014/main" id="{C303AB37-2F80-E54B-8084-FD5DE7ABF0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0" name="Oval 878">
                  <a:extLst>
                    <a:ext uri="{FF2B5EF4-FFF2-40B4-BE49-F238E27FC236}">
                      <a16:creationId xmlns:a16="http://schemas.microsoft.com/office/drawing/2014/main" id="{DD4947FB-6614-5F47-A01B-EE2160FA11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1" name="Line 881">
                  <a:extLst>
                    <a:ext uri="{FF2B5EF4-FFF2-40B4-BE49-F238E27FC236}">
                      <a16:creationId xmlns:a16="http://schemas.microsoft.com/office/drawing/2014/main" id="{1321BFFB-C02D-5F40-9826-295058BA2B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2" name="Line 882">
                  <a:extLst>
                    <a:ext uri="{FF2B5EF4-FFF2-40B4-BE49-F238E27FC236}">
                      <a16:creationId xmlns:a16="http://schemas.microsoft.com/office/drawing/2014/main" id="{19FB7B31-04E5-4A4D-A241-EAE11A481E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3" name="Rectangle 880">
                  <a:extLst>
                    <a:ext uri="{FF2B5EF4-FFF2-40B4-BE49-F238E27FC236}">
                      <a16:creationId xmlns:a16="http://schemas.microsoft.com/office/drawing/2014/main" id="{A862AE7D-7BF0-7247-953A-E57ADE0010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4" name="Oval 878">
                  <a:extLst>
                    <a:ext uri="{FF2B5EF4-FFF2-40B4-BE49-F238E27FC236}">
                      <a16:creationId xmlns:a16="http://schemas.microsoft.com/office/drawing/2014/main" id="{38A62768-7115-6047-90EC-F6837B27D64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5" name="Line 882">
                  <a:extLst>
                    <a:ext uri="{FF2B5EF4-FFF2-40B4-BE49-F238E27FC236}">
                      <a16:creationId xmlns:a16="http://schemas.microsoft.com/office/drawing/2014/main" id="{A1D5A7E9-B1ED-E643-A57F-BD609EE587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6" name="Line 882">
                  <a:extLst>
                    <a:ext uri="{FF2B5EF4-FFF2-40B4-BE49-F238E27FC236}">
                      <a16:creationId xmlns:a16="http://schemas.microsoft.com/office/drawing/2014/main" id="{B32A2A54-4B48-ED41-BF09-08F21E9DA8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7" name="Line 884">
                  <a:extLst>
                    <a:ext uri="{FF2B5EF4-FFF2-40B4-BE49-F238E27FC236}">
                      <a16:creationId xmlns:a16="http://schemas.microsoft.com/office/drawing/2014/main" id="{386A52A9-DBB8-8445-8E9B-E4693352AC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8" name="Oval 885">
                  <a:extLst>
                    <a:ext uri="{FF2B5EF4-FFF2-40B4-BE49-F238E27FC236}">
                      <a16:creationId xmlns:a16="http://schemas.microsoft.com/office/drawing/2014/main" id="{8D33E818-51AF-C34C-A02F-26FA63CF6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9" name="Line 881">
                  <a:extLst>
                    <a:ext uri="{FF2B5EF4-FFF2-40B4-BE49-F238E27FC236}">
                      <a16:creationId xmlns:a16="http://schemas.microsoft.com/office/drawing/2014/main" id="{11C6870C-BAEC-1B4C-AB89-6DC233046A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0" name="Line 882">
                  <a:extLst>
                    <a:ext uri="{FF2B5EF4-FFF2-40B4-BE49-F238E27FC236}">
                      <a16:creationId xmlns:a16="http://schemas.microsoft.com/office/drawing/2014/main" id="{71A79F68-1DAE-AD4B-887B-54867FDD2A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38F7211-9856-BC4F-B574-DC757E173C6E}"/>
                </a:ext>
              </a:extLst>
            </p:cNvPr>
            <p:cNvGrpSpPr/>
            <p:nvPr/>
          </p:nvGrpSpPr>
          <p:grpSpPr>
            <a:xfrm>
              <a:off x="6990430" y="5181159"/>
              <a:ext cx="538242" cy="388227"/>
              <a:chOff x="1012668" y="927184"/>
              <a:chExt cx="747559" cy="539203"/>
            </a:xfrm>
          </p:grpSpPr>
          <p:sp>
            <p:nvSpPr>
              <p:cNvPr id="197" name="Line 853">
                <a:extLst>
                  <a:ext uri="{FF2B5EF4-FFF2-40B4-BE49-F238E27FC236}">
                    <a16:creationId xmlns:a16="http://schemas.microsoft.com/office/drawing/2014/main" id="{A345DE31-46F6-E241-9281-D507F30CE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98" name="Rectangle 876">
                <a:extLst>
                  <a:ext uri="{FF2B5EF4-FFF2-40B4-BE49-F238E27FC236}">
                    <a16:creationId xmlns:a16="http://schemas.microsoft.com/office/drawing/2014/main" id="{A9F5EAF7-C788-2A47-BCEF-7D1955C4268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99" name="Rectangle 873">
                <a:extLst>
                  <a:ext uri="{FF2B5EF4-FFF2-40B4-BE49-F238E27FC236}">
                    <a16:creationId xmlns:a16="http://schemas.microsoft.com/office/drawing/2014/main" id="{6135CE77-5E62-A24C-AF18-5D7DFB5E0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00" name="Freeform 875">
                <a:extLst>
                  <a:ext uri="{FF2B5EF4-FFF2-40B4-BE49-F238E27FC236}">
                    <a16:creationId xmlns:a16="http://schemas.microsoft.com/office/drawing/2014/main" id="{A1AF3FB9-367E-C644-8F19-9EB0DE6A5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AA8C0BE-CAAC-CE4A-8ED1-3F03DC85CE4F}"/>
              </a:ext>
            </a:extLst>
          </p:cNvPr>
          <p:cNvSpPr/>
          <p:nvPr/>
        </p:nvSpPr>
        <p:spPr>
          <a:xfrm>
            <a:off x="488294" y="5929719"/>
            <a:ext cx="292259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900" i="1" dirty="0">
                <a:latin typeface="Times New Roman"/>
                <a:cs typeface="Times New Roman"/>
              </a:rPr>
              <a:t>g</a:t>
            </a:r>
            <a:r>
              <a:rPr lang="ro-RO" sz="1900" dirty="0">
                <a:latin typeface="Times New Roman"/>
                <a:cs typeface="Times New Roman"/>
              </a:rPr>
              <a:t> = {</a:t>
            </a:r>
            <a:r>
              <a:rPr lang="ro-RO" sz="1900" dirty="0">
                <a:latin typeface="Calibri"/>
                <a:cs typeface="Calibri"/>
              </a:rPr>
              <a:t>loc(r1)=d3,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ro-RO" sz="1900" dirty="0">
                <a:latin typeface="Calibri"/>
                <a:cs typeface="Calibri"/>
              </a:rPr>
              <a:t>loc(c1)=r1</a:t>
            </a:r>
            <a:r>
              <a:rPr lang="ro-RO" sz="1900" dirty="0">
                <a:latin typeface="Times New Roman"/>
                <a:cs typeface="Times New Roman"/>
              </a:rPr>
              <a:t>}</a:t>
            </a:r>
            <a:endParaRPr lang="en-US" sz="1900" dirty="0">
              <a:latin typeface="Times New Roman"/>
              <a:cs typeface="Times New Roman"/>
            </a:endParaRPr>
          </a:p>
        </p:txBody>
      </p:sp>
      <p:sp>
        <p:nvSpPr>
          <p:cNvPr id="237" name="Content Placeholder 6">
            <a:extLst>
              <a:ext uri="{FF2B5EF4-FFF2-40B4-BE49-F238E27FC236}">
                <a16:creationId xmlns:a16="http://schemas.microsoft.com/office/drawing/2014/main" id="{A6A487D8-C54B-C44E-8AC3-F54719323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19011"/>
            <a:ext cx="4399751" cy="13262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</a:rPr>
              <a:t>Computing </a:t>
            </a:r>
            <a:r>
              <a:rPr lang="en-US" i="1" dirty="0" err="1">
                <a:latin typeface="Times New Roman" panose="02020603050405020304" pitchFamily="18" charset="0"/>
              </a:rPr>
              <a:t>h</a:t>
            </a:r>
            <a:r>
              <a:rPr lang="en-US" baseline="30000" dirty="0" err="1">
                <a:latin typeface="Times New Roman" panose="02020603050405020304" pitchFamily="18" charset="0"/>
              </a:rPr>
              <a:t>FF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</a:p>
          <a:p>
            <a:pPr marL="349250" lvl="1" indent="0">
              <a:buNone/>
            </a:pPr>
            <a:r>
              <a:rPr lang="en-US" dirty="0">
                <a:latin typeface="Times New Roman" panose="02020603050405020304" pitchFamily="18" charset="0"/>
              </a:rPr>
              <a:t>2. extract a </a:t>
            </a:r>
            <a:r>
              <a:rPr lang="en-US" i="1" dirty="0">
                <a:latin typeface="Times New Roman" panose="02020603050405020304" pitchFamily="18" charset="0"/>
              </a:rPr>
              <a:t>minimal </a:t>
            </a:r>
            <a:r>
              <a:rPr lang="en-US" dirty="0">
                <a:latin typeface="Times New Roman" panose="02020603050405020304" pitchFamily="18" charset="0"/>
              </a:rPr>
              <a:t>relaxed solution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if you remove any actions from it, it’s no longer a relaxed solution</a:t>
            </a:r>
          </a:p>
          <a:p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E16CF51-55D5-3649-B47A-1398DA81AB5F}"/>
              </a:ext>
            </a:extLst>
          </p:cNvPr>
          <p:cNvSpPr/>
          <p:nvPr/>
        </p:nvSpPr>
        <p:spPr>
          <a:xfrm>
            <a:off x="4511938" y="2390655"/>
            <a:ext cx="38829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Solution extraction starting at </a:t>
            </a:r>
            <a:r>
              <a:rPr lang="en-US" sz="2000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/>
              </a:rPr>
              <a:t>ĝ</a:t>
            </a:r>
            <a:r>
              <a:rPr lang="en-US" sz="2000" baseline="-2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/>
              </a:rPr>
              <a:t>2</a:t>
            </a:r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 = </a:t>
            </a:r>
            <a:r>
              <a:rPr lang="en-US" sz="2000" i="1" dirty="0">
                <a:solidFill>
                  <a:srgbClr val="660066"/>
                </a:solidFill>
                <a:latin typeface="Times New Roman"/>
                <a:cs typeface="Times New Roman"/>
              </a:rPr>
              <a:t>g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897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537"/>
            <a:ext cx="11785600" cy="812800"/>
          </a:xfrm>
        </p:spPr>
        <p:txBody>
          <a:bodyPr>
            <a:normAutofit/>
          </a:bodyPr>
          <a:lstStyle/>
          <a:p>
            <a:r>
              <a:rPr lang="en-US" sz="3200" b="1" dirty="0"/>
              <a:t>Motivation					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064" y="1024928"/>
            <a:ext cx="6758763" cy="5283200"/>
          </a:xfrm>
        </p:spPr>
        <p:txBody>
          <a:bodyPr/>
          <a:lstStyle/>
          <a:p>
            <a:r>
              <a:rPr lang="en-US" dirty="0"/>
              <a:t>Given: planning problem </a:t>
            </a:r>
            <a:r>
              <a:rPr lang="en-US" i="1" dirty="0"/>
              <a:t>P</a:t>
            </a:r>
            <a:r>
              <a:rPr lang="en-US" dirty="0"/>
              <a:t> in domain </a:t>
            </a:r>
            <a:r>
              <a:rPr lang="en-US" dirty="0" err="1"/>
              <a:t>Σ</a:t>
            </a:r>
            <a:endParaRPr lang="en-US" dirty="0"/>
          </a:p>
          <a:p>
            <a:r>
              <a:rPr lang="en-US" dirty="0"/>
              <a:t>One way to create a heuristic function:</a:t>
            </a:r>
          </a:p>
          <a:p>
            <a:pPr lvl="1"/>
            <a:r>
              <a:rPr lang="en-US" dirty="0"/>
              <a:t>Weaken some of the constraints, get additional solutions</a:t>
            </a:r>
          </a:p>
          <a:p>
            <a:pPr lvl="1"/>
            <a:r>
              <a:rPr lang="en-US" i="1" dirty="0"/>
              <a:t>Relaxed </a:t>
            </a:r>
            <a:r>
              <a:rPr lang="en-US" dirty="0"/>
              <a:t>planning domain </a:t>
            </a:r>
            <a:r>
              <a:rPr lang="en-US" dirty="0" err="1"/>
              <a:t>Σ</a:t>
            </a:r>
            <a:r>
              <a:rPr lang="en-US" dirty="0"/>
              <a:t>′ and relaxed problem </a:t>
            </a:r>
            <a:br>
              <a:rPr lang="en-US" dirty="0"/>
            </a:br>
            <a:r>
              <a:rPr lang="en-US" i="1" dirty="0"/>
              <a:t>P′</a:t>
            </a:r>
            <a:r>
              <a:rPr lang="en-US" dirty="0"/>
              <a:t> = (</a:t>
            </a:r>
            <a:r>
              <a:rPr lang="en-US" i="1" dirty="0"/>
              <a:t>Σ′,s</a:t>
            </a:r>
            <a:r>
              <a:rPr lang="en-US" baseline="-25000" dirty="0"/>
              <a:t>0</a:t>
            </a:r>
            <a:r>
              <a:rPr lang="en-US" i="1" dirty="0"/>
              <a:t>,g′</a:t>
            </a:r>
            <a:r>
              <a:rPr lang="en-US" dirty="0"/>
              <a:t>) such that</a:t>
            </a:r>
          </a:p>
          <a:p>
            <a:pPr lvl="2"/>
            <a:r>
              <a:rPr lang="en-US" dirty="0"/>
              <a:t>every solution for </a:t>
            </a:r>
            <a:r>
              <a:rPr lang="en-US" i="1" dirty="0"/>
              <a:t>P</a:t>
            </a:r>
            <a:r>
              <a:rPr lang="en-US" dirty="0"/>
              <a:t> is also a solution for </a:t>
            </a:r>
            <a:r>
              <a:rPr lang="en-US" i="1" dirty="0"/>
              <a:t>P′</a:t>
            </a:r>
            <a:endParaRPr lang="en-US" dirty="0"/>
          </a:p>
          <a:p>
            <a:pPr lvl="2"/>
            <a:r>
              <a:rPr lang="en-US" dirty="0"/>
              <a:t>additional solutions with lower cost</a:t>
            </a:r>
          </a:p>
          <a:p>
            <a:pPr lvl="1"/>
            <a:r>
              <a:rPr lang="en-US" dirty="0"/>
              <a:t>Suppose we have an algorithm </a:t>
            </a:r>
            <a:r>
              <a:rPr lang="en-US" i="1" dirty="0"/>
              <a:t>A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solving planning problems in </a:t>
            </a:r>
            <a:r>
              <a:rPr lang="en-US" dirty="0" err="1"/>
              <a:t>Σ</a:t>
            </a:r>
            <a:r>
              <a:rPr lang="en-US" dirty="0"/>
              <a:t>′</a:t>
            </a:r>
          </a:p>
          <a:p>
            <a:pPr lvl="2"/>
            <a:r>
              <a:rPr lang="en-US" dirty="0"/>
              <a:t>Heuristic function </a:t>
            </a:r>
            <a:r>
              <a:rPr lang="en-US" i="1" dirty="0" err="1"/>
              <a:t>h</a:t>
            </a:r>
            <a:r>
              <a:rPr lang="en-US" i="1" baseline="-25000" dirty="0" err="1"/>
              <a:t>A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for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lvl="3"/>
            <a:r>
              <a:rPr lang="en-US" dirty="0"/>
              <a:t>Find a solution π′ for (</a:t>
            </a:r>
            <a:r>
              <a:rPr lang="en-US" dirty="0" err="1"/>
              <a:t>Σ</a:t>
            </a:r>
            <a:r>
              <a:rPr lang="en-US" dirty="0"/>
              <a:t>′,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/>
              <a:t>g</a:t>
            </a:r>
            <a:r>
              <a:rPr lang="en-US" i="1" dirty="0"/>
              <a:t>′</a:t>
            </a:r>
            <a:r>
              <a:rPr lang="en-US" dirty="0"/>
              <a:t>); return cost(π′)</a:t>
            </a:r>
          </a:p>
          <a:p>
            <a:pPr lvl="3"/>
            <a:r>
              <a:rPr lang="en-US" dirty="0"/>
              <a:t>Useful if </a:t>
            </a:r>
            <a:r>
              <a:rPr lang="en-US" i="1" dirty="0"/>
              <a:t>A</a:t>
            </a:r>
            <a:r>
              <a:rPr lang="en-US" dirty="0"/>
              <a:t> runs quickly</a:t>
            </a:r>
          </a:p>
          <a:p>
            <a:pPr lvl="2"/>
            <a:r>
              <a:rPr lang="en-US" dirty="0"/>
              <a:t>If </a:t>
            </a:r>
            <a:r>
              <a:rPr lang="en-US" i="1" dirty="0"/>
              <a:t>A</a:t>
            </a:r>
            <a:r>
              <a:rPr lang="en-US" dirty="0"/>
              <a:t> always finds optimal solutions, then </a:t>
            </a:r>
            <a:r>
              <a:rPr lang="en-US" i="1" dirty="0" err="1"/>
              <a:t>h</a:t>
            </a:r>
            <a:r>
              <a:rPr lang="en-US" i="1" baseline="-25000" dirty="0" err="1"/>
              <a:t>A</a:t>
            </a:r>
            <a:r>
              <a:rPr lang="en-US" dirty="0"/>
              <a:t> is admissible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AEFF937-DA7F-A64B-8CF0-FE9E5A46F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69204" y="1021278"/>
            <a:ext cx="4417996" cy="5512526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a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chap2a.pdf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2.1	State-variable representation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––	Comparison with PDDL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2.2	Forward state-space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2.6	Incorporating planning into an actor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b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chap2b.pdf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2.3	Heuristic functions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2.7.7	HTN planning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c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chap2c.pdf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2.4	Backward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2.5	Plan-space search</a:t>
            </a:r>
          </a:p>
          <a:p>
            <a:pPr marL="0" indent="0">
              <a:buNone/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</a:pPr>
            <a:r>
              <a:rPr lang="en-US" sz="1800" dirty="0"/>
              <a:t>Additional slides:</a:t>
            </a:r>
          </a:p>
          <a:p>
            <a:pPr marL="334962" lvl="1" indent="0">
              <a:buNone/>
            </a:pPr>
            <a:r>
              <a:rPr lang="en-US" sz="1800" dirty="0"/>
              <a:t>2.7.8	</a:t>
            </a:r>
            <a:r>
              <a:rPr lang="en-US" sz="1800" dirty="0" err="1">
                <a:latin typeface="Calibri" panose="020F0502020204030204" pitchFamily="34" charset="0"/>
              </a:rPr>
              <a:t>LTL_planning.pdf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02BC0-7AD6-6F49-8251-F02885AA52C0}"/>
              </a:ext>
            </a:extLst>
          </p:cNvPr>
          <p:cNvSpPr txBox="1"/>
          <p:nvPr/>
        </p:nvSpPr>
        <p:spPr>
          <a:xfrm>
            <a:off x="6788216" y="337713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Next</a:t>
            </a:r>
            <a:r>
              <a:rPr lang="en-US" dirty="0">
                <a:latin typeface="Times New Roman" panose="02020603050405020304" pitchFamily="18" charset="0"/>
              </a:rPr>
              <a:t>  ⟶</a:t>
            </a:r>
          </a:p>
        </p:txBody>
      </p:sp>
    </p:spTree>
    <p:extLst>
      <p:ext uri="{BB962C8B-B14F-4D97-AF65-F5344CB8AC3E}">
        <p14:creationId xmlns:p14="http://schemas.microsoft.com/office/powerpoint/2010/main" val="3540000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0778"/>
            <a:ext cx="8793155" cy="538480"/>
          </a:xfrm>
        </p:spPr>
        <p:txBody>
          <a:bodyPr/>
          <a:lstStyle/>
          <a:p>
            <a:r>
              <a:rPr lang="en-US" dirty="0"/>
              <a:t>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623" y="984071"/>
            <a:ext cx="8515932" cy="5793772"/>
          </a:xfrm>
        </p:spPr>
        <p:txBody>
          <a:bodyPr/>
          <a:lstStyle/>
          <a:p>
            <a:r>
              <a:rPr lang="en-US" dirty="0"/>
              <a:t>R</a:t>
            </a:r>
            <a:r>
              <a:rPr lang="ro-RO" dirty="0" err="1"/>
              <a:t>unning</a:t>
            </a:r>
            <a:r>
              <a:rPr lang="ro-RO" dirty="0"/>
              <a:t> </a:t>
            </a:r>
            <a:r>
              <a:rPr lang="ro-RO" dirty="0" err="1"/>
              <a:t>time</a:t>
            </a:r>
            <a:r>
              <a:rPr lang="ro-RO" dirty="0"/>
              <a:t> </a:t>
            </a:r>
            <a:r>
              <a:rPr lang="en-US" dirty="0"/>
              <a:t>is </a:t>
            </a:r>
            <a:r>
              <a:rPr lang="ro-RO" dirty="0" err="1"/>
              <a:t>polynomial</a:t>
            </a:r>
            <a:r>
              <a:rPr lang="ro-RO" dirty="0"/>
              <a:t> in </a:t>
            </a:r>
            <a:r>
              <a:rPr lang="hr-HR" dirty="0">
                <a:latin typeface="Times New Roman Regular" charset="0"/>
              </a:rPr>
              <a:t>|</a:t>
            </a:r>
            <a:r>
              <a:rPr lang="hr-HR" i="1" dirty="0"/>
              <a:t>A</a:t>
            </a:r>
            <a:r>
              <a:rPr lang="hr-HR" dirty="0">
                <a:latin typeface="Times New Roman Regular" charset="0"/>
              </a:rPr>
              <a:t>|</a:t>
            </a:r>
            <a:r>
              <a:rPr lang="hr-HR" dirty="0"/>
              <a:t> +  </a:t>
            </a:r>
            <a:r>
              <a:rPr lang="en-US" dirty="0"/>
              <a:t>∑</a:t>
            </a:r>
            <a:r>
              <a:rPr lang="hr-HR" i="1" baseline="-25000" dirty="0" err="1"/>
              <a:t>x</a:t>
            </a:r>
            <a:r>
              <a:rPr lang="hr-HR" baseline="-25000" dirty="0" err="1"/>
              <a:t>∈</a:t>
            </a:r>
            <a:r>
              <a:rPr lang="hr-HR" i="1" baseline="-25000" dirty="0" err="1"/>
              <a:t>X</a:t>
            </a:r>
            <a:r>
              <a:rPr lang="hr-HR" i="1" baseline="-25000" dirty="0"/>
              <a:t> </a:t>
            </a:r>
            <a:r>
              <a:rPr lang="hr-HR" dirty="0">
                <a:latin typeface="Times New Roman Regular" charset="0"/>
              </a:rPr>
              <a:t>|</a:t>
            </a:r>
            <a:r>
              <a:rPr lang="hr-HR" dirty="0" err="1"/>
              <a:t>Range</a:t>
            </a:r>
            <a:r>
              <a:rPr lang="hr-HR" dirty="0"/>
              <a:t>(</a:t>
            </a:r>
            <a:r>
              <a:rPr lang="hr-HR" i="1" dirty="0"/>
              <a:t>x</a:t>
            </a:r>
            <a:r>
              <a:rPr lang="hr-HR" dirty="0"/>
              <a:t>)</a:t>
            </a:r>
            <a:r>
              <a:rPr lang="hr-HR" dirty="0">
                <a:latin typeface="Times New Roman Regular" charset="0"/>
              </a:rPr>
              <a:t>|</a:t>
            </a:r>
            <a:br>
              <a:rPr lang="hr-HR" baseline="-25000" dirty="0">
                <a:latin typeface="Times New Roman Regular" charset="0"/>
              </a:rPr>
            </a:br>
            <a:endParaRPr lang="ro-RO" baseline="-25000" dirty="0">
              <a:latin typeface="Times New Roman Regular" charset="0"/>
            </a:endParaRPr>
          </a:p>
          <a:p>
            <a:r>
              <a:rPr lang="en-US" i="1" dirty="0" err="1"/>
              <a:t>h</a:t>
            </a:r>
            <a:r>
              <a:rPr lang="en-US" baseline="30000" dirty="0" err="1"/>
              <a:t>FF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value returned by </a:t>
            </a:r>
            <a:r>
              <a:rPr lang="en-US" dirty="0">
                <a:latin typeface="Calibri" panose="020F0502020204030204" pitchFamily="34" charset="0"/>
              </a:rPr>
              <a:t>HFF</a:t>
            </a:r>
            <a:r>
              <a:rPr lang="en-US" dirty="0"/>
              <a:t>(</a:t>
            </a:r>
            <a:r>
              <a:rPr lang="en-US" dirty="0" err="1"/>
              <a:t>Σ,</a:t>
            </a:r>
            <a:r>
              <a:rPr lang="en-US" i="1" dirty="0" err="1"/>
              <a:t>s,g</a:t>
            </a:r>
            <a:r>
              <a:rPr lang="en-US" dirty="0"/>
              <a:t>) </a:t>
            </a:r>
          </a:p>
          <a:p>
            <a:pPr marL="793750" lvl="2" indent="0">
              <a:buNone/>
            </a:pPr>
            <a:r>
              <a:rPr lang="en-US" dirty="0"/>
              <a:t>   = ∑</a:t>
            </a:r>
            <a:r>
              <a:rPr lang="en-US" baseline="-25000" dirty="0"/>
              <a:t> </a:t>
            </a:r>
            <a:r>
              <a:rPr lang="en-US" i="1" baseline="-25000" dirty="0" err="1"/>
              <a:t>i</a:t>
            </a:r>
            <a:r>
              <a:rPr lang="ro-RO" dirty="0"/>
              <a:t> cost(</a:t>
            </a:r>
            <a:r>
              <a:rPr lang="ro-RO" i="1" dirty="0" err="1"/>
              <a:t>â</a:t>
            </a:r>
            <a:r>
              <a:rPr lang="ro-RO" i="1" baseline="-25000" dirty="0" err="1"/>
              <a:t>i</a:t>
            </a:r>
            <a:r>
              <a:rPr lang="ro-RO" dirty="0"/>
              <a:t>)</a:t>
            </a:r>
          </a:p>
          <a:p>
            <a:pPr marL="793750" lvl="2" indent="0">
              <a:buNone/>
            </a:pPr>
            <a:r>
              <a:rPr lang="en-US" dirty="0"/>
              <a:t>   = ∑</a:t>
            </a:r>
            <a:r>
              <a:rPr lang="en-US" baseline="-25000" dirty="0"/>
              <a:t> </a:t>
            </a:r>
            <a:r>
              <a:rPr lang="en-US" i="1" baseline="-25000" dirty="0" err="1"/>
              <a:t>i</a:t>
            </a:r>
            <a:r>
              <a:rPr lang="ro-RO" dirty="0"/>
              <a:t> ∑ {cost(</a:t>
            </a:r>
            <a:r>
              <a:rPr lang="ro-RO" i="1" dirty="0"/>
              <a:t>a</a:t>
            </a:r>
            <a:r>
              <a:rPr lang="ro-RO" dirty="0"/>
              <a:t>) | </a:t>
            </a:r>
            <a:r>
              <a:rPr lang="ro-RO" i="1" dirty="0"/>
              <a:t>a</a:t>
            </a:r>
            <a:r>
              <a:rPr lang="ro-RO" dirty="0"/>
              <a:t> ∈</a:t>
            </a:r>
            <a:r>
              <a:rPr lang="ro-RO" i="1" dirty="0"/>
              <a:t> </a:t>
            </a:r>
            <a:r>
              <a:rPr lang="ro-RO" i="1" dirty="0" err="1"/>
              <a:t>â</a:t>
            </a:r>
            <a:r>
              <a:rPr lang="ro-RO" i="1" baseline="-25000" dirty="0" err="1"/>
              <a:t>i</a:t>
            </a:r>
            <a:r>
              <a:rPr lang="ro-RO" i="1" baseline="-25000" dirty="0"/>
              <a:t> </a:t>
            </a:r>
            <a:r>
              <a:rPr lang="ro-RO" dirty="0"/>
              <a:t>}</a:t>
            </a:r>
            <a:br>
              <a:rPr lang="en-US" baseline="-25000" dirty="0"/>
            </a:br>
            <a:endParaRPr lang="en-US" baseline="-25000" dirty="0">
              <a:latin typeface="Times New Roman" panose="02020603050405020304" pitchFamily="18" charset="0"/>
            </a:endParaRPr>
          </a:p>
          <a:p>
            <a:pPr lvl="1"/>
            <a:r>
              <a:rPr lang="ro-RO" dirty="0" err="1">
                <a:latin typeface="Times New Roman" panose="02020603050405020304" pitchFamily="18" charset="0"/>
              </a:rPr>
              <a:t>each</a:t>
            </a:r>
            <a:r>
              <a:rPr lang="ro-RO" dirty="0">
                <a:latin typeface="Times New Roman" panose="02020603050405020304" pitchFamily="18" charset="0"/>
              </a:rPr>
              <a:t> </a:t>
            </a:r>
            <a:r>
              <a:rPr lang="ro-RO" i="1" dirty="0" err="1">
                <a:latin typeface="Times New Roman" panose="02020603050405020304" pitchFamily="18" charset="0"/>
              </a:rPr>
              <a:t>â</a:t>
            </a:r>
            <a:r>
              <a:rPr lang="ro-RO" i="1" baseline="-25000" dirty="0" err="1">
                <a:latin typeface="Times New Roman" panose="02020603050405020304" pitchFamily="18" charset="0"/>
              </a:rPr>
              <a:t>i</a:t>
            </a:r>
            <a:r>
              <a:rPr lang="ro-RO" dirty="0">
                <a:latin typeface="Times New Roman" panose="02020603050405020304" pitchFamily="18" charset="0"/>
              </a:rPr>
              <a:t> </a:t>
            </a:r>
            <a:r>
              <a:rPr lang="ro-RO" dirty="0" err="1">
                <a:latin typeface="Times New Roman" panose="02020603050405020304" pitchFamily="18" charset="0"/>
              </a:rPr>
              <a:t>is</a:t>
            </a:r>
            <a:r>
              <a:rPr lang="ro-RO" dirty="0">
                <a:latin typeface="Times New Roman" panose="02020603050405020304" pitchFamily="18" charset="0"/>
              </a:rPr>
              <a:t> a minimal set of </a:t>
            </a:r>
            <a:r>
              <a:rPr lang="ro-RO" dirty="0" err="1">
                <a:latin typeface="Times New Roman" panose="02020603050405020304" pitchFamily="18" charset="0"/>
              </a:rPr>
              <a:t>actions</a:t>
            </a:r>
            <a:r>
              <a:rPr lang="en-US" dirty="0">
                <a:latin typeface="Times New Roman" panose="02020603050405020304" pitchFamily="18" charset="0"/>
              </a:rPr>
              <a:t> such that </a:t>
            </a:r>
            <a:r>
              <a:rPr lang="en-US" dirty="0" err="1">
                <a:latin typeface="Times New Roman" panose="02020603050405020304" pitchFamily="18" charset="0"/>
              </a:rPr>
              <a:t>γ</a:t>
            </a:r>
            <a:r>
              <a:rPr lang="en-US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/>
              </a:rPr>
              <a:t>ŝ</a:t>
            </a:r>
            <a:r>
              <a:rPr lang="en-US" i="1" baseline="-25000" dirty="0">
                <a:latin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</a:rPr>
              <a:t>-1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ro-RO" i="1" dirty="0">
                <a:latin typeface="Times New Roman" panose="02020603050405020304" pitchFamily="18" charset="0"/>
              </a:rPr>
              <a:t>â</a:t>
            </a:r>
            <a:r>
              <a:rPr lang="en-US" i="1" baseline="-25000" dirty="0" err="1">
                <a:latin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</a:rPr>
              <a:t>) r-satisfies </a:t>
            </a:r>
            <a:r>
              <a:rPr lang="en-US" i="1" dirty="0" err="1">
                <a:latin typeface="Times New Roman" panose="02020603050405020304" pitchFamily="18" charset="0"/>
              </a:rPr>
              <a:t>ĝ</a:t>
            </a:r>
            <a:r>
              <a:rPr lang="ro-RO" i="1" baseline="-25000" dirty="0">
                <a:latin typeface="Times New Roman" panose="02020603050405020304" pitchFamily="18" charset="0"/>
              </a:rPr>
              <a:t>i</a:t>
            </a:r>
            <a:endParaRPr lang="en-US" dirty="0"/>
          </a:p>
          <a:p>
            <a:pPr lvl="2"/>
            <a:r>
              <a:rPr lang="en-US" i="1" dirty="0">
                <a:latin typeface="Times New Roman" panose="02020603050405020304" pitchFamily="18" charset="0"/>
              </a:rPr>
              <a:t>minimal </a:t>
            </a:r>
            <a:r>
              <a:rPr lang="en-US" dirty="0"/>
              <a:t>doesn’t mean </a:t>
            </a:r>
            <a:r>
              <a:rPr lang="en-US" i="1" dirty="0"/>
              <a:t>smallest</a:t>
            </a:r>
            <a:br>
              <a:rPr lang="en-US" i="1" baseline="-25000" dirty="0"/>
            </a:br>
            <a:endParaRPr lang="ro-RO" baseline="-25000" dirty="0"/>
          </a:p>
          <a:p>
            <a:r>
              <a:rPr lang="en-US" i="1" dirty="0" err="1"/>
              <a:t>h</a:t>
            </a:r>
            <a:r>
              <a:rPr lang="en-US" baseline="30000" dirty="0" err="1"/>
              <a:t>FF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is ambiguous</a:t>
            </a:r>
          </a:p>
          <a:p>
            <a:pPr lvl="1"/>
            <a:r>
              <a:rPr lang="ro-RO" dirty="0" err="1"/>
              <a:t>depends</a:t>
            </a:r>
            <a:r>
              <a:rPr lang="ro-RO" dirty="0"/>
              <a:t> on </a:t>
            </a:r>
            <a:r>
              <a:rPr lang="ro-RO" i="1" dirty="0" err="1"/>
              <a:t>which</a:t>
            </a:r>
            <a:r>
              <a:rPr lang="en-US" dirty="0"/>
              <a:t> </a:t>
            </a:r>
            <a:r>
              <a:rPr lang="ro-RO" dirty="0"/>
              <a:t>minimal </a:t>
            </a:r>
            <a:r>
              <a:rPr lang="ro-RO" dirty="0" err="1"/>
              <a:t>sets</a:t>
            </a:r>
            <a:r>
              <a:rPr lang="ro-RO" dirty="0"/>
              <a:t> </a:t>
            </a:r>
            <a:r>
              <a:rPr lang="ro-RO" dirty="0" err="1"/>
              <a:t>we</a:t>
            </a:r>
            <a:r>
              <a:rPr lang="ro-RO" dirty="0"/>
              <a:t> </a:t>
            </a:r>
            <a:r>
              <a:rPr lang="ro-RO" dirty="0" err="1"/>
              <a:t>choose</a:t>
            </a:r>
            <a:br>
              <a:rPr lang="ro-RO" baseline="-25000" dirty="0"/>
            </a:br>
            <a:endParaRPr lang="en-US" i="1" baseline="-25000" dirty="0"/>
          </a:p>
          <a:p>
            <a:r>
              <a:rPr lang="en-US" i="1" dirty="0" err="1"/>
              <a:t>h</a:t>
            </a:r>
            <a:r>
              <a:rPr lang="en-US" baseline="30000" dirty="0" err="1"/>
              <a:t>FF</a:t>
            </a:r>
            <a:r>
              <a:rPr lang="en-US" dirty="0"/>
              <a:t> not admissible</a:t>
            </a:r>
            <a:br>
              <a:rPr lang="en-US" baseline="-25000" dirty="0"/>
            </a:br>
            <a:endParaRPr lang="en-US" i="1" baseline="-25000" dirty="0"/>
          </a:p>
          <a:p>
            <a:r>
              <a:rPr lang="en-US" i="1" dirty="0" err="1"/>
              <a:t>h</a:t>
            </a:r>
            <a:r>
              <a:rPr lang="en-US" baseline="30000" dirty="0" err="1"/>
              <a:t>FF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 </a:t>
            </a:r>
            <a:r>
              <a:rPr lang="en-US" i="1" dirty="0"/>
              <a:t>h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i="1" dirty="0"/>
              <a:t>smallest</a:t>
            </a:r>
            <a:r>
              <a:rPr lang="en-US" dirty="0"/>
              <a:t> cost of any relaxed plan from </a:t>
            </a:r>
            <a:r>
              <a:rPr lang="en-US" i="1" dirty="0"/>
              <a:t>s</a:t>
            </a:r>
            <a:r>
              <a:rPr lang="en-US" dirty="0"/>
              <a:t> to goal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25013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42FCC-3AF8-C146-99C5-01061342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9AAD1-B501-C543-91F7-AE74A96EC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9937" y="1477108"/>
            <a:ext cx="3540372" cy="4216645"/>
          </a:xfrm>
          <a:solidFill>
            <a:srgbClr val="D2EEFF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Poll</a:t>
            </a:r>
            <a:r>
              <a:rPr lang="en-US" dirty="0"/>
              <a:t>. Suppose the goal atoms are </a:t>
            </a:r>
            <a:r>
              <a:rPr lang="en-US" dirty="0">
                <a:latin typeface="Calibri" panose="020F0502020204030204" pitchFamily="34" charset="0"/>
              </a:rPr>
              <a:t>c7</a:t>
            </a:r>
            <a:r>
              <a:rPr lang="en-US" dirty="0"/>
              <a:t>, </a:t>
            </a:r>
            <a:r>
              <a:rPr lang="en-US" dirty="0">
                <a:latin typeface="Calibri" panose="020F0502020204030204" pitchFamily="34" charset="0"/>
              </a:rPr>
              <a:t>c8</a:t>
            </a:r>
            <a:r>
              <a:rPr lang="en-US" dirty="0"/>
              <a:t>, </a:t>
            </a:r>
            <a:r>
              <a:rPr lang="en-US" dirty="0">
                <a:latin typeface="Calibri" panose="020F0502020204030204" pitchFamily="34" charset="0"/>
              </a:rPr>
              <a:t>c9</a:t>
            </a:r>
            <a:r>
              <a:rPr lang="en-US" dirty="0"/>
              <a:t>. How many minimal relaxed solutions are there?</a:t>
            </a:r>
          </a:p>
          <a:p>
            <a:pPr marL="341313" lvl="1" indent="0">
              <a:buNone/>
            </a:pPr>
            <a:r>
              <a:rPr lang="en-US" dirty="0"/>
              <a:t>1.  1</a:t>
            </a:r>
          </a:p>
          <a:p>
            <a:pPr marL="341313" lvl="1" indent="0">
              <a:buNone/>
            </a:pPr>
            <a:r>
              <a:rPr lang="en-US" dirty="0"/>
              <a:t>2.  2</a:t>
            </a:r>
          </a:p>
          <a:p>
            <a:pPr marL="341313" lvl="1" indent="0">
              <a:buNone/>
            </a:pPr>
            <a:r>
              <a:rPr lang="en-US" dirty="0"/>
              <a:t>3.  3</a:t>
            </a:r>
          </a:p>
          <a:p>
            <a:pPr marL="341313" lvl="1" indent="0">
              <a:buNone/>
            </a:pPr>
            <a:r>
              <a:rPr lang="en-US" dirty="0"/>
              <a:t>4.  4</a:t>
            </a:r>
          </a:p>
          <a:p>
            <a:pPr marL="341313" lvl="1" indent="0">
              <a:buNone/>
            </a:pPr>
            <a:r>
              <a:rPr lang="en-US" dirty="0"/>
              <a:t>5.  5</a:t>
            </a:r>
          </a:p>
          <a:p>
            <a:pPr marL="341313" lvl="1" indent="0">
              <a:buNone/>
            </a:pPr>
            <a:r>
              <a:rPr lang="en-US" dirty="0"/>
              <a:t>6.  6</a:t>
            </a:r>
          </a:p>
          <a:p>
            <a:pPr marL="341313" lvl="1" indent="0">
              <a:buNone/>
            </a:pPr>
            <a:r>
              <a:rPr lang="en-US" dirty="0"/>
              <a:t>7.  7</a:t>
            </a:r>
          </a:p>
          <a:p>
            <a:pPr marL="341313" lvl="1" indent="0">
              <a:buNone/>
            </a:pPr>
            <a:r>
              <a:rPr lang="en-US" dirty="0"/>
              <a:t>8.  ≥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9FC25-A676-874D-8371-56E0EF908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058" y="1986084"/>
            <a:ext cx="5321300" cy="348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25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 = (Σ,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</a:t>
            </a:r>
            <a:r>
              <a:rPr lang="en-US" i="1" dirty="0"/>
              <a:t>g</a:t>
            </a:r>
            <a:r>
              <a:rPr lang="en-US" dirty="0"/>
              <a:t>) be a planning problem</a:t>
            </a:r>
          </a:p>
          <a:p>
            <a:r>
              <a:rPr lang="en-US" dirty="0"/>
              <a:t>Let </a:t>
            </a:r>
            <a:r>
              <a:rPr lang="en-US" i="1" dirty="0" err="1"/>
              <a:t>φ</a:t>
            </a:r>
            <a:r>
              <a:rPr lang="en-US" i="1" dirty="0"/>
              <a:t> = </a:t>
            </a:r>
            <a:r>
              <a:rPr lang="el-GR" i="1" dirty="0"/>
              <a:t>φ</a:t>
            </a:r>
            <a:r>
              <a:rPr lang="en-US" baseline="-25000" dirty="0"/>
              <a:t>1 </a:t>
            </a:r>
            <a:r>
              <a:rPr lang="en-US" dirty="0">
                <a:latin typeface="Times New Roman Regular" charset="0"/>
                <a:cs typeface="Times New Roman Regular" charset="0"/>
              </a:rPr>
              <a:t>∨ </a:t>
            </a:r>
            <a:r>
              <a:rPr lang="en-US" dirty="0"/>
              <a:t>… </a:t>
            </a:r>
            <a:r>
              <a:rPr lang="en-US" dirty="0">
                <a:latin typeface="Times New Roman Regular" charset="0"/>
                <a:cs typeface="Times New Roman Regular" charset="0"/>
              </a:rPr>
              <a:t>∨ </a:t>
            </a:r>
            <a:r>
              <a:rPr lang="el-GR" i="1" dirty="0"/>
              <a:t>φ</a:t>
            </a:r>
            <a:r>
              <a:rPr lang="en-US" i="1" baseline="-25000" dirty="0"/>
              <a:t>m</a:t>
            </a:r>
            <a:r>
              <a:rPr lang="en-US" dirty="0"/>
              <a:t> be a disjunction of ground atoms</a:t>
            </a:r>
          </a:p>
          <a:p>
            <a:r>
              <a:rPr lang="el-GR" i="1" dirty="0"/>
              <a:t>φ</a:t>
            </a:r>
            <a:r>
              <a:rPr lang="en-US" dirty="0"/>
              <a:t> is a </a:t>
            </a:r>
            <a:r>
              <a:rPr lang="en-US" i="1" dirty="0"/>
              <a:t>disjunctive landmark </a:t>
            </a:r>
            <a:r>
              <a:rPr lang="en-US" dirty="0"/>
              <a:t>for </a:t>
            </a:r>
            <a:r>
              <a:rPr lang="en-US" i="1" dirty="0"/>
              <a:t>P</a:t>
            </a:r>
            <a:r>
              <a:rPr lang="en-US" dirty="0"/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if </a:t>
            </a:r>
            <a:r>
              <a:rPr lang="el-GR" i="1" dirty="0"/>
              <a:t>φ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is tru</a:t>
            </a:r>
            <a:r>
              <a:rPr lang="en-US" dirty="0"/>
              <a:t>e at some point in every solution for </a:t>
            </a:r>
            <a:r>
              <a:rPr lang="en-US" i="1" dirty="0"/>
              <a:t>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r>
              <a:rPr lang="en-US" dirty="0"/>
              <a:t>Example disjunctive landmarks</a:t>
            </a:r>
          </a:p>
          <a:p>
            <a:pPr lvl="1"/>
            <a:r>
              <a:rPr lang="ro-RO" dirty="0">
                <a:latin typeface="Calibri"/>
              </a:rPr>
              <a:t>loc(r1)=d1</a:t>
            </a:r>
          </a:p>
          <a:p>
            <a:pPr lvl="1"/>
            <a:r>
              <a:rPr lang="ro-RO" dirty="0">
                <a:latin typeface="Calibri"/>
              </a:rPr>
              <a:t>loc(r1)=d3</a:t>
            </a:r>
          </a:p>
          <a:p>
            <a:pPr lvl="1"/>
            <a:r>
              <a:rPr lang="ro-RO" dirty="0">
                <a:latin typeface="Calibri"/>
              </a:rPr>
              <a:t>loc(r1)=d3 </a:t>
            </a:r>
            <a:r>
              <a:rPr lang="en-US" dirty="0">
                <a:latin typeface="Times New Roman Regular" charset="0"/>
                <a:cs typeface="Times New Roman Regular" charset="0"/>
              </a:rPr>
              <a:t>∨</a:t>
            </a:r>
            <a:r>
              <a:rPr lang="en-US" dirty="0"/>
              <a:t> </a:t>
            </a:r>
            <a:r>
              <a:rPr lang="ro-RO" dirty="0">
                <a:latin typeface="Calibri"/>
              </a:rPr>
              <a:t>loc(r1)=d2</a:t>
            </a:r>
          </a:p>
          <a:p>
            <a:pPr marL="396875" lvl="1" indent="0">
              <a:buNone/>
            </a:pPr>
            <a:endParaRPr lang="ro-RO" dirty="0">
              <a:latin typeface="Calibri"/>
            </a:endParaRPr>
          </a:p>
          <a:p>
            <a:pPr lvl="1"/>
            <a:endParaRPr lang="en-US" b="1" dirty="0"/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A471C2C7-D1BA-A34B-9C51-177DBAE9F1DE}"/>
              </a:ext>
            </a:extLst>
          </p:cNvPr>
          <p:cNvGrpSpPr/>
          <p:nvPr/>
        </p:nvGrpSpPr>
        <p:grpSpPr>
          <a:xfrm>
            <a:off x="2277149" y="2332791"/>
            <a:ext cx="3779569" cy="1975637"/>
            <a:chOff x="821024" y="4395049"/>
            <a:chExt cx="4199521" cy="2195152"/>
          </a:xfrm>
        </p:grpSpPr>
        <p:sp>
          <p:nvSpPr>
            <p:cNvPr id="203" name="Rectangle 891">
              <a:extLst>
                <a:ext uri="{FF2B5EF4-FFF2-40B4-BE49-F238E27FC236}">
                  <a16:creationId xmlns:a16="http://schemas.microsoft.com/office/drawing/2014/main" id="{5FE4376C-F6FE-8542-9A0C-27CD63712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04" name="Rectangle 891">
              <a:extLst>
                <a:ext uri="{FF2B5EF4-FFF2-40B4-BE49-F238E27FC236}">
                  <a16:creationId xmlns:a16="http://schemas.microsoft.com/office/drawing/2014/main" id="{D35F1E06-E888-3441-81CA-68B07D1F5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89F1A0F9-10CA-8748-9F9A-AE1769FB362B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294" name="Line 853">
                <a:extLst>
                  <a:ext uri="{FF2B5EF4-FFF2-40B4-BE49-F238E27FC236}">
                    <a16:creationId xmlns:a16="http://schemas.microsoft.com/office/drawing/2014/main" id="{FED31F5C-9759-2B41-A0F4-89C84C78D1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BE809840-246E-8B4E-A873-5FCC2898B3AD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6" name="Freeform 860">
                <a:extLst>
                  <a:ext uri="{FF2B5EF4-FFF2-40B4-BE49-F238E27FC236}">
                    <a16:creationId xmlns:a16="http://schemas.microsoft.com/office/drawing/2014/main" id="{6CD82819-48E5-8948-B682-86ADD4D86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97" name="Freeform 860">
                <a:extLst>
                  <a:ext uri="{FF2B5EF4-FFF2-40B4-BE49-F238E27FC236}">
                    <a16:creationId xmlns:a16="http://schemas.microsoft.com/office/drawing/2014/main" id="{03A40A5F-E95B-8E4F-AD29-FE25E8805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06" name="Line 853">
              <a:extLst>
                <a:ext uri="{FF2B5EF4-FFF2-40B4-BE49-F238E27FC236}">
                  <a16:creationId xmlns:a16="http://schemas.microsoft.com/office/drawing/2014/main" id="{8B7AEDCE-3358-6F43-8433-F82B8242B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080930BD-C28C-994D-A513-484EDFF62E02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291" name="Freeform 860">
                <a:extLst>
                  <a:ext uri="{FF2B5EF4-FFF2-40B4-BE49-F238E27FC236}">
                    <a16:creationId xmlns:a16="http://schemas.microsoft.com/office/drawing/2014/main" id="{31A8C137-EDE8-DA43-8EFC-122BA9368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E9797127-4A5E-C14D-9A64-2BE82CB8C00C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Freeform 860">
                <a:extLst>
                  <a:ext uri="{FF2B5EF4-FFF2-40B4-BE49-F238E27FC236}">
                    <a16:creationId xmlns:a16="http://schemas.microsoft.com/office/drawing/2014/main" id="{0E33BD7C-47D5-C147-B4FA-E508642A2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BABFBBF0-F304-0247-A856-4692DC35E79F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Freeform 860">
              <a:extLst>
                <a:ext uri="{FF2B5EF4-FFF2-40B4-BE49-F238E27FC236}">
                  <a16:creationId xmlns:a16="http://schemas.microsoft.com/office/drawing/2014/main" id="{BDA90E11-DBAF-2A40-970C-995C7BFDB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0" name="Freeform 860">
              <a:extLst>
                <a:ext uri="{FF2B5EF4-FFF2-40B4-BE49-F238E27FC236}">
                  <a16:creationId xmlns:a16="http://schemas.microsoft.com/office/drawing/2014/main" id="{BF9C2A9A-1863-3A4B-8947-8230C71CB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1" name="Line 853">
              <a:extLst>
                <a:ext uri="{FF2B5EF4-FFF2-40B4-BE49-F238E27FC236}">
                  <a16:creationId xmlns:a16="http://schemas.microsoft.com/office/drawing/2014/main" id="{E8C0ADA0-CC56-C047-A4B1-18360EAE4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12" name="Line 853">
              <a:extLst>
                <a:ext uri="{FF2B5EF4-FFF2-40B4-BE49-F238E27FC236}">
                  <a16:creationId xmlns:a16="http://schemas.microsoft.com/office/drawing/2014/main" id="{27544D97-84E1-B947-BA22-59C6F8E85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13" name="Line 853">
              <a:extLst>
                <a:ext uri="{FF2B5EF4-FFF2-40B4-BE49-F238E27FC236}">
                  <a16:creationId xmlns:a16="http://schemas.microsoft.com/office/drawing/2014/main" id="{B57A072E-A810-CC49-A72B-287399FD29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A4CD33A8-BABF-5A45-8CB0-40453EC683B6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67" name="Oval 859">
                <a:extLst>
                  <a:ext uri="{FF2B5EF4-FFF2-40B4-BE49-F238E27FC236}">
                    <a16:creationId xmlns:a16="http://schemas.microsoft.com/office/drawing/2014/main" id="{A8A1E022-862E-7E44-9316-499DE14C32A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8" name="Oval 861">
                <a:extLst>
                  <a:ext uri="{FF2B5EF4-FFF2-40B4-BE49-F238E27FC236}">
                    <a16:creationId xmlns:a16="http://schemas.microsoft.com/office/drawing/2014/main" id="{B6D9D8F1-BBDC-A14C-97F2-58792A864E2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9" name="Oval 862">
                <a:extLst>
                  <a:ext uri="{FF2B5EF4-FFF2-40B4-BE49-F238E27FC236}">
                    <a16:creationId xmlns:a16="http://schemas.microsoft.com/office/drawing/2014/main" id="{D26490B0-637F-044C-9029-C6890522043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0" name="Oval 863">
                <a:extLst>
                  <a:ext uri="{FF2B5EF4-FFF2-40B4-BE49-F238E27FC236}">
                    <a16:creationId xmlns:a16="http://schemas.microsoft.com/office/drawing/2014/main" id="{A33E10AA-411D-1247-8E99-AB94A12D6F7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1" name="Oval 863">
                <a:extLst>
                  <a:ext uri="{FF2B5EF4-FFF2-40B4-BE49-F238E27FC236}">
                    <a16:creationId xmlns:a16="http://schemas.microsoft.com/office/drawing/2014/main" id="{DED6DE04-57FD-4344-AB31-9A309ED6AE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069E041E-D1CE-0D43-9C94-04C1B11C165D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87" name="Freeform 860">
                  <a:extLst>
                    <a:ext uri="{FF2B5EF4-FFF2-40B4-BE49-F238E27FC236}">
                      <a16:creationId xmlns:a16="http://schemas.microsoft.com/office/drawing/2014/main" id="{95CCAE33-4157-8243-8CDA-AEBCC30BAD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8" name="Rectangle 864">
                  <a:extLst>
                    <a:ext uri="{FF2B5EF4-FFF2-40B4-BE49-F238E27FC236}">
                      <a16:creationId xmlns:a16="http://schemas.microsoft.com/office/drawing/2014/main" id="{E0608CD7-FD3D-814D-907D-58EF31DB6C7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89" name="Freeform 865">
                  <a:extLst>
                    <a:ext uri="{FF2B5EF4-FFF2-40B4-BE49-F238E27FC236}">
                      <a16:creationId xmlns:a16="http://schemas.microsoft.com/office/drawing/2014/main" id="{DF704AB8-CE0B-BC4A-999B-F7F369DCD18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0" name="Freeform 866">
                  <a:extLst>
                    <a:ext uri="{FF2B5EF4-FFF2-40B4-BE49-F238E27FC236}">
                      <a16:creationId xmlns:a16="http://schemas.microsoft.com/office/drawing/2014/main" id="{854A7E9C-C3DE-1046-9878-B3BEFC6C03B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B2AC99A1-470C-D242-BE0E-65F744E2124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74" name="Oval 878">
                  <a:extLst>
                    <a:ext uri="{FF2B5EF4-FFF2-40B4-BE49-F238E27FC236}">
                      <a16:creationId xmlns:a16="http://schemas.microsoft.com/office/drawing/2014/main" id="{7D36AA33-359B-4D41-B08C-D677007B0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5" name="Rectangle 880">
                  <a:extLst>
                    <a:ext uri="{FF2B5EF4-FFF2-40B4-BE49-F238E27FC236}">
                      <a16:creationId xmlns:a16="http://schemas.microsoft.com/office/drawing/2014/main" id="{B2474D3B-234D-204C-9A96-746297FCAF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6" name="Oval 878">
                  <a:extLst>
                    <a:ext uri="{FF2B5EF4-FFF2-40B4-BE49-F238E27FC236}">
                      <a16:creationId xmlns:a16="http://schemas.microsoft.com/office/drawing/2014/main" id="{DF475363-84A6-1B43-9D1A-70DF89FA7C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Line 881">
                  <a:extLst>
                    <a:ext uri="{FF2B5EF4-FFF2-40B4-BE49-F238E27FC236}">
                      <a16:creationId xmlns:a16="http://schemas.microsoft.com/office/drawing/2014/main" id="{19691494-2430-7145-8387-F2A2FD3E85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Line 882">
                  <a:extLst>
                    <a:ext uri="{FF2B5EF4-FFF2-40B4-BE49-F238E27FC236}">
                      <a16:creationId xmlns:a16="http://schemas.microsoft.com/office/drawing/2014/main" id="{4E6EEBB9-65A0-1A4B-92C4-9A4EBE4D6C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9" name="Rectangle 880">
                  <a:extLst>
                    <a:ext uri="{FF2B5EF4-FFF2-40B4-BE49-F238E27FC236}">
                      <a16:creationId xmlns:a16="http://schemas.microsoft.com/office/drawing/2014/main" id="{978F984F-734B-124E-8713-B516E80DDE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Oval 878">
                  <a:extLst>
                    <a:ext uri="{FF2B5EF4-FFF2-40B4-BE49-F238E27FC236}">
                      <a16:creationId xmlns:a16="http://schemas.microsoft.com/office/drawing/2014/main" id="{9DDD83FB-5BD5-654C-BAF2-12C09C03EEC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Line 882">
                  <a:extLst>
                    <a:ext uri="{FF2B5EF4-FFF2-40B4-BE49-F238E27FC236}">
                      <a16:creationId xmlns:a16="http://schemas.microsoft.com/office/drawing/2014/main" id="{8EBFF918-85FA-D440-A6D4-3A663D4DCE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Line 882">
                  <a:extLst>
                    <a:ext uri="{FF2B5EF4-FFF2-40B4-BE49-F238E27FC236}">
                      <a16:creationId xmlns:a16="http://schemas.microsoft.com/office/drawing/2014/main" id="{5ED0F199-4AF1-F044-A311-89D76743FB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4">
                  <a:extLst>
                    <a:ext uri="{FF2B5EF4-FFF2-40B4-BE49-F238E27FC236}">
                      <a16:creationId xmlns:a16="http://schemas.microsoft.com/office/drawing/2014/main" id="{00624879-4EDF-994B-93BF-9390542A3F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Oval 885">
                  <a:extLst>
                    <a:ext uri="{FF2B5EF4-FFF2-40B4-BE49-F238E27FC236}">
                      <a16:creationId xmlns:a16="http://schemas.microsoft.com/office/drawing/2014/main" id="{8335F74F-7A0C-1B48-AD38-10EDF41908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Line 881">
                  <a:extLst>
                    <a:ext uri="{FF2B5EF4-FFF2-40B4-BE49-F238E27FC236}">
                      <a16:creationId xmlns:a16="http://schemas.microsoft.com/office/drawing/2014/main" id="{3230055B-233C-0A42-83AF-6449EFA26B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Line 882">
                  <a:extLst>
                    <a:ext uri="{FF2B5EF4-FFF2-40B4-BE49-F238E27FC236}">
                      <a16:creationId xmlns:a16="http://schemas.microsoft.com/office/drawing/2014/main" id="{5A8E0366-E766-C34D-8B78-45DA1B5145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CAE8543-4D32-6D46-9CC5-867F5EF67FA0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263" name="Line 853">
                <a:extLst>
                  <a:ext uri="{FF2B5EF4-FFF2-40B4-BE49-F238E27FC236}">
                    <a16:creationId xmlns:a16="http://schemas.microsoft.com/office/drawing/2014/main" id="{014CC399-0C6F-7446-8C5B-4D69D2D265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64" name="Rectangle 876">
                <a:extLst>
                  <a:ext uri="{FF2B5EF4-FFF2-40B4-BE49-F238E27FC236}">
                    <a16:creationId xmlns:a16="http://schemas.microsoft.com/office/drawing/2014/main" id="{8389E101-0D27-E746-BCB5-489378EF5F3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65" name="Rectangle 873">
                <a:extLst>
                  <a:ext uri="{FF2B5EF4-FFF2-40B4-BE49-F238E27FC236}">
                    <a16:creationId xmlns:a16="http://schemas.microsoft.com/office/drawing/2014/main" id="{6EEBD89D-5FE3-9E46-B85F-F063525FE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66" name="Freeform 875">
                <a:extLst>
                  <a:ext uri="{FF2B5EF4-FFF2-40B4-BE49-F238E27FC236}">
                    <a16:creationId xmlns:a16="http://schemas.microsoft.com/office/drawing/2014/main" id="{E7ACC731-85B2-BF49-B92B-E46D7B81C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    Landmark Heuristics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2003053" y="4343514"/>
            <a:ext cx="4938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sz="2000" dirty="0"/>
              <a:t>{</a:t>
            </a:r>
            <a:r>
              <a:rPr lang="ro-RO" sz="2000" dirty="0">
                <a:latin typeface="Calibri"/>
              </a:rPr>
              <a:t>loc(r1)=d3, cargo(r1)=nil, loc(c1)=d1</a:t>
            </a:r>
            <a:r>
              <a:rPr lang="ro-RO" sz="2000" dirty="0"/>
              <a:t>}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217" name="Group 216"/>
          <p:cNvGrpSpPr>
            <a:grpSpLocks noChangeAspect="1"/>
          </p:cNvGrpSpPr>
          <p:nvPr/>
        </p:nvGrpSpPr>
        <p:grpSpPr>
          <a:xfrm>
            <a:off x="7345192" y="2993881"/>
            <a:ext cx="2657242" cy="1147446"/>
            <a:chOff x="5323352" y="4678231"/>
            <a:chExt cx="2952491" cy="1274940"/>
          </a:xfrm>
        </p:grpSpPr>
        <p:grpSp>
          <p:nvGrpSpPr>
            <p:cNvPr id="218" name="Group 217"/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257" name="Lightning Bolt 256"/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860"/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59" name="Straight Connector 258"/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" name="Group 218"/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251" name="Group 250"/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253" name="Lightning Bolt 252"/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4" name="Straight Connector 253"/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2" name="Freeform 860"/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20" name="Line 853"/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221" name="Group 220"/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27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8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9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0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1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32" name="Group 231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47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8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49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0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33" name="Group 232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34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5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6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7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8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9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0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1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2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3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4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5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6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22" name="Group 221"/>
            <p:cNvGrpSpPr/>
            <p:nvPr/>
          </p:nvGrpSpPr>
          <p:grpSpPr>
            <a:xfrm>
              <a:off x="6990430" y="5198257"/>
              <a:ext cx="538242" cy="371128"/>
              <a:chOff x="1012668" y="950932"/>
              <a:chExt cx="747559" cy="515455"/>
            </a:xfrm>
          </p:grpSpPr>
          <p:sp>
            <p:nvSpPr>
              <p:cNvPr id="223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24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25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26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62" name="Rectangle 261"/>
          <p:cNvSpPr/>
          <p:nvPr/>
        </p:nvSpPr>
        <p:spPr>
          <a:xfrm>
            <a:off x="7076372" y="4331288"/>
            <a:ext cx="305824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900" i="1" dirty="0">
                <a:latin typeface="Times New Roman"/>
                <a:cs typeface="Times New Roman"/>
              </a:rPr>
              <a:t> g</a:t>
            </a:r>
            <a:r>
              <a:rPr lang="ro-RO" sz="1900" dirty="0">
                <a:latin typeface="Times New Roman"/>
                <a:cs typeface="Times New Roman"/>
              </a:rPr>
              <a:t> = {</a:t>
            </a:r>
            <a:r>
              <a:rPr lang="ro-RO" sz="1900" dirty="0">
                <a:latin typeface="Calibri"/>
                <a:cs typeface="Calibri"/>
              </a:rPr>
              <a:t>loc(r1)=d3, loc(c1)=r1</a:t>
            </a:r>
            <a:r>
              <a:rPr lang="ro-RO" sz="1900" dirty="0">
                <a:latin typeface="Times New Roman"/>
                <a:cs typeface="Times New Roman"/>
              </a:rPr>
              <a:t>}</a:t>
            </a:r>
            <a:endParaRPr lang="en-US" sz="1900" dirty="0"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005D2-5043-9340-A904-538CBD041710}"/>
              </a:ext>
            </a:extLst>
          </p:cNvPr>
          <p:cNvSpPr txBox="1"/>
          <p:nvPr/>
        </p:nvSpPr>
        <p:spPr>
          <a:xfrm>
            <a:off x="6574971" y="5212531"/>
            <a:ext cx="3124201" cy="1015663"/>
          </a:xfrm>
          <a:prstGeom prst="rect">
            <a:avLst/>
          </a:prstGeom>
          <a:solidFill>
            <a:srgbClr val="CDFFCC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From now on, I’ll abbreviate “disjunctive landmark” as “landmark”</a:t>
            </a:r>
          </a:p>
        </p:txBody>
      </p:sp>
    </p:spTree>
    <p:extLst>
      <p:ext uri="{BB962C8B-B14F-4D97-AF65-F5344CB8AC3E}">
        <p14:creationId xmlns:p14="http://schemas.microsoft.com/office/powerpoint/2010/main" val="3115394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173828CD-E80A-4240-B773-BBC2584494DD}"/>
              </a:ext>
            </a:extLst>
          </p:cNvPr>
          <p:cNvSpPr/>
          <p:nvPr/>
        </p:nvSpPr>
        <p:spPr bwMode="auto">
          <a:xfrm>
            <a:off x="4654368" y="2765145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g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Landmarks Useful?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581399"/>
            <a:ext cx="5384800" cy="2854325"/>
          </a:xfrm>
        </p:spPr>
        <p:txBody>
          <a:bodyPr/>
          <a:lstStyle/>
          <a:p>
            <a:r>
              <a:rPr lang="en-US" dirty="0"/>
              <a:t>Suppose </a:t>
            </a:r>
            <a:r>
              <a:rPr lang="en-US" i="1" dirty="0">
                <a:cs typeface="Times New Roman"/>
              </a:rPr>
              <a:t>m </a:t>
            </a:r>
            <a:r>
              <a:rPr lang="en-US" dirty="0">
                <a:cs typeface="Times New Roman"/>
              </a:rPr>
              <a:t>is a</a:t>
            </a:r>
            <a:r>
              <a:rPr lang="en-US" dirty="0"/>
              <a:t> landmark</a:t>
            </a:r>
          </a:p>
          <a:p>
            <a:pPr lvl="1"/>
            <a:r>
              <a:rPr lang="en-US" dirty="0"/>
              <a:t>Every solution to </a:t>
            </a:r>
            <a:r>
              <a:rPr lang="en-US" i="1" dirty="0"/>
              <a:t>P</a:t>
            </a:r>
            <a:r>
              <a:rPr lang="en-US" dirty="0"/>
              <a:t> must achieve </a:t>
            </a:r>
            <a:r>
              <a:rPr lang="en-US" i="1" dirty="0">
                <a:latin typeface="Times New Roman"/>
                <a:cs typeface="Times New Roman"/>
              </a:rPr>
              <a:t>m</a:t>
            </a:r>
          </a:p>
          <a:p>
            <a:r>
              <a:rPr lang="en-US" dirty="0"/>
              <a:t>Possible strategy:</a:t>
            </a:r>
          </a:p>
          <a:p>
            <a:pPr lvl="1"/>
            <a:r>
              <a:rPr lang="en-US" dirty="0"/>
              <a:t>find a plan to go from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 to any state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 that satisfies </a:t>
            </a:r>
            <a:r>
              <a:rPr lang="en-US" i="1" dirty="0">
                <a:cs typeface="Times New Roman"/>
              </a:rPr>
              <a:t>m</a:t>
            </a:r>
            <a:endParaRPr lang="en-US" i="1" dirty="0">
              <a:latin typeface="Calibri"/>
              <a:cs typeface="Calibri"/>
            </a:endParaRPr>
          </a:p>
          <a:p>
            <a:pPr lvl="1"/>
            <a:r>
              <a:rPr lang="en-US" dirty="0"/>
              <a:t>find a plan to go from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 to any state </a:t>
            </a:r>
            <a:r>
              <a:rPr lang="en-US" i="1" dirty="0"/>
              <a:t>s</a:t>
            </a:r>
            <a:r>
              <a:rPr lang="en-US" baseline="-25000" dirty="0"/>
              <a:t>2</a:t>
            </a:r>
            <a:r>
              <a:rPr lang="en-US" dirty="0"/>
              <a:t> that satisfies </a:t>
            </a:r>
            <a:r>
              <a:rPr lang="en-US" i="1" dirty="0">
                <a:cs typeface="Times New Roman"/>
              </a:rPr>
              <a:t>g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D4D9C6-40A3-624A-9B89-E2A34C4D2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3058885"/>
            <a:ext cx="5384800" cy="3376839"/>
          </a:xfrm>
        </p:spPr>
        <p:txBody>
          <a:bodyPr/>
          <a:lstStyle/>
          <a:p>
            <a:r>
              <a:rPr lang="en-US" dirty="0"/>
              <a:t>Suppose </a:t>
            </a:r>
            <a:r>
              <a:rPr lang="en-US" i="1" dirty="0">
                <a:cs typeface="Times New Roman"/>
              </a:rPr>
              <a:t>m</a:t>
            </a:r>
            <a:r>
              <a:rPr lang="en-US" baseline="-25000" dirty="0">
                <a:solidFill>
                  <a:srgbClr val="081D58"/>
                </a:solidFill>
                <a:cs typeface="Times New Roman"/>
              </a:rPr>
              <a:t>1</a:t>
            </a:r>
            <a:r>
              <a:rPr lang="en-US" i="1" dirty="0">
                <a:cs typeface="Times New Roman"/>
              </a:rPr>
              <a:t>, m</a:t>
            </a:r>
            <a:r>
              <a:rPr lang="en-US" baseline="-25000" dirty="0">
                <a:solidFill>
                  <a:srgbClr val="081D58"/>
                </a:solidFill>
                <a:cs typeface="Times New Roman"/>
              </a:rPr>
              <a:t>2</a:t>
            </a:r>
            <a:r>
              <a:rPr lang="en-US" i="1" dirty="0">
                <a:cs typeface="Times New Roman"/>
              </a:rPr>
              <a:t>, m</a:t>
            </a:r>
            <a:r>
              <a:rPr lang="en-US" baseline="-25000" dirty="0">
                <a:solidFill>
                  <a:srgbClr val="081D58"/>
                </a:solidFill>
                <a:cs typeface="Times New Roman"/>
              </a:rPr>
              <a:t>3</a:t>
            </a:r>
            <a:r>
              <a:rPr lang="en-US" dirty="0"/>
              <a:t> are landmarks</a:t>
            </a:r>
          </a:p>
          <a:p>
            <a:pPr lvl="1"/>
            <a:r>
              <a:rPr lang="en-US" dirty="0"/>
              <a:t>Every solution to </a:t>
            </a:r>
            <a:r>
              <a:rPr lang="en-US" i="1" dirty="0"/>
              <a:t>P</a:t>
            </a:r>
            <a:r>
              <a:rPr lang="en-US" dirty="0"/>
              <a:t> must achieve </a:t>
            </a:r>
            <a:r>
              <a:rPr lang="en-US" i="1" dirty="0">
                <a:cs typeface="Times New Roman"/>
              </a:rPr>
              <a:t>m</a:t>
            </a:r>
            <a:r>
              <a:rPr lang="en-US" baseline="-25000" dirty="0">
                <a:solidFill>
                  <a:srgbClr val="081D58"/>
                </a:solidFill>
                <a:cs typeface="Times New Roman"/>
              </a:rPr>
              <a:t>1</a:t>
            </a:r>
            <a:r>
              <a:rPr lang="en-US" dirty="0">
                <a:cs typeface="Times New Roman"/>
              </a:rPr>
              <a:t>, then</a:t>
            </a:r>
            <a:r>
              <a:rPr lang="en-US" i="1" dirty="0">
                <a:cs typeface="Times New Roman"/>
              </a:rPr>
              <a:t> m</a:t>
            </a:r>
            <a:r>
              <a:rPr lang="en-US" baseline="-25000" dirty="0">
                <a:solidFill>
                  <a:srgbClr val="081D58"/>
                </a:solidFill>
                <a:cs typeface="Times New Roman"/>
              </a:rPr>
              <a:t>2</a:t>
            </a:r>
            <a:r>
              <a:rPr lang="en-US" dirty="0">
                <a:cs typeface="Times New Roman"/>
              </a:rPr>
              <a:t>, then</a:t>
            </a:r>
            <a:r>
              <a:rPr lang="en-US" i="1" dirty="0">
                <a:cs typeface="Times New Roman"/>
              </a:rPr>
              <a:t> m</a:t>
            </a:r>
            <a:r>
              <a:rPr lang="en-US" baseline="-25000" dirty="0">
                <a:solidFill>
                  <a:srgbClr val="081D58"/>
                </a:solidFill>
                <a:cs typeface="Times New Roman"/>
              </a:rPr>
              <a:t>3</a:t>
            </a:r>
            <a:endParaRPr lang="en-US" i="1" dirty="0">
              <a:cs typeface="Times New Roman"/>
            </a:endParaRPr>
          </a:p>
          <a:p>
            <a:r>
              <a:rPr lang="en-US" dirty="0"/>
              <a:t>Possible strategy:</a:t>
            </a:r>
          </a:p>
          <a:p>
            <a:pPr lvl="1"/>
            <a:r>
              <a:rPr lang="en-US" dirty="0"/>
              <a:t>find a plan to go from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 to any state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 that satisfies </a:t>
            </a:r>
            <a:r>
              <a:rPr lang="en-US" i="1" dirty="0">
                <a:cs typeface="Times New Roman"/>
              </a:rPr>
              <a:t>m</a:t>
            </a:r>
            <a:r>
              <a:rPr lang="en-US" baseline="-25000" dirty="0">
                <a:solidFill>
                  <a:srgbClr val="081D58"/>
                </a:solidFill>
                <a:cs typeface="Times New Roman"/>
              </a:rPr>
              <a:t>1</a:t>
            </a:r>
            <a:endParaRPr lang="en-US" i="1" dirty="0">
              <a:latin typeface="Calibri"/>
              <a:cs typeface="Calibri"/>
            </a:endParaRPr>
          </a:p>
          <a:p>
            <a:pPr lvl="1"/>
            <a:r>
              <a:rPr lang="en-US" dirty="0"/>
              <a:t>find a plan to go from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 to any state </a:t>
            </a:r>
            <a:r>
              <a:rPr lang="en-US" i="1" dirty="0"/>
              <a:t>s</a:t>
            </a:r>
            <a:r>
              <a:rPr lang="en-US" baseline="-25000" dirty="0"/>
              <a:t>2</a:t>
            </a:r>
            <a:r>
              <a:rPr lang="en-US" dirty="0"/>
              <a:t> that satisfies </a:t>
            </a:r>
            <a:r>
              <a:rPr lang="en-US" i="1" dirty="0">
                <a:cs typeface="Times New Roman"/>
              </a:rPr>
              <a:t>m</a:t>
            </a:r>
            <a:r>
              <a:rPr lang="en-US" baseline="-25000" dirty="0">
                <a:solidFill>
                  <a:srgbClr val="081D58"/>
                </a:solidFill>
                <a:cs typeface="Times New Roman"/>
              </a:rPr>
              <a:t>2</a:t>
            </a:r>
            <a:endParaRPr lang="en-US" i="1" dirty="0">
              <a:latin typeface="Calibri"/>
              <a:cs typeface="Calibri"/>
            </a:endParaRP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7491938" y="2318829"/>
            <a:ext cx="457200" cy="457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m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0880961" y="2318829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g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358634" y="2318829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8636128" y="2318829"/>
            <a:ext cx="457200" cy="457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m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9758546" y="2318829"/>
            <a:ext cx="457200" cy="457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m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</a:p>
        </p:txBody>
      </p:sp>
      <p:cxnSp>
        <p:nvCxnSpPr>
          <p:cNvPr id="10" name="Straight Arrow Connector 9"/>
          <p:cNvCxnSpPr>
            <a:stCxn id="6" idx="6"/>
            <a:endCxn id="4" idx="2"/>
          </p:cNvCxnSpPr>
          <p:nvPr/>
        </p:nvCxnSpPr>
        <p:spPr bwMode="auto">
          <a:xfrm>
            <a:off x="6815834" y="2547429"/>
            <a:ext cx="67610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4" idx="6"/>
            <a:endCxn id="7" idx="2"/>
          </p:cNvCxnSpPr>
          <p:nvPr/>
        </p:nvCxnSpPr>
        <p:spPr bwMode="auto">
          <a:xfrm>
            <a:off x="7949138" y="2547429"/>
            <a:ext cx="68699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7" idx="6"/>
            <a:endCxn id="8" idx="2"/>
          </p:cNvCxnSpPr>
          <p:nvPr/>
        </p:nvCxnSpPr>
        <p:spPr bwMode="auto">
          <a:xfrm>
            <a:off x="9093328" y="2547429"/>
            <a:ext cx="66521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8" idx="6"/>
            <a:endCxn id="5" idx="2"/>
          </p:cNvCxnSpPr>
          <p:nvPr/>
        </p:nvCxnSpPr>
        <p:spPr bwMode="auto">
          <a:xfrm>
            <a:off x="10215746" y="2547429"/>
            <a:ext cx="66521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25511" y="256170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58815" y="256170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03005" y="256170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14537" y="256170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FB3393-8C01-874F-9DEC-C789DDC0282F}"/>
              </a:ext>
            </a:extLst>
          </p:cNvPr>
          <p:cNvSpPr/>
          <p:nvPr/>
        </p:nvSpPr>
        <p:spPr bwMode="auto">
          <a:xfrm>
            <a:off x="2865493" y="2765145"/>
            <a:ext cx="457200" cy="457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m</a:t>
            </a:r>
            <a:endParaRPr lang="en-US" sz="2000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5611D1-323A-6B49-B092-54E6BF06237A}"/>
              </a:ext>
            </a:extLst>
          </p:cNvPr>
          <p:cNvSpPr/>
          <p:nvPr/>
        </p:nvSpPr>
        <p:spPr bwMode="auto">
          <a:xfrm>
            <a:off x="1079029" y="2765145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0CF0A3-6320-E74D-A211-99E7D65DDDC1}"/>
              </a:ext>
            </a:extLst>
          </p:cNvPr>
          <p:cNvCxnSpPr>
            <a:stCxn id="19" idx="6"/>
            <a:endCxn id="18" idx="2"/>
          </p:cNvCxnSpPr>
          <p:nvPr/>
        </p:nvCxnSpPr>
        <p:spPr bwMode="auto">
          <a:xfrm>
            <a:off x="1536229" y="2993745"/>
            <a:ext cx="132926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2C7A4C4-F554-AC41-BD41-9DBDD2499974}"/>
              </a:ext>
            </a:extLst>
          </p:cNvPr>
          <p:cNvCxnSpPr>
            <a:cxnSpLocks/>
            <a:stCxn id="18" idx="6"/>
          </p:cNvCxnSpPr>
          <p:nvPr/>
        </p:nvCxnSpPr>
        <p:spPr bwMode="auto">
          <a:xfrm>
            <a:off x="3322693" y="2993745"/>
            <a:ext cx="132926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07244C-91D7-FB45-AA16-26EECFC630AC}"/>
              </a:ext>
            </a:extLst>
          </p:cNvPr>
          <p:cNvSpPr txBox="1"/>
          <p:nvPr/>
        </p:nvSpPr>
        <p:spPr>
          <a:xfrm>
            <a:off x="1972486" y="3008022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C720B3-A241-D746-9A75-7107350076E6}"/>
              </a:ext>
            </a:extLst>
          </p:cNvPr>
          <p:cNvSpPr txBox="1"/>
          <p:nvPr/>
        </p:nvSpPr>
        <p:spPr>
          <a:xfrm>
            <a:off x="3758950" y="3008022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0581981-0A2E-7B47-B99E-4E4CC90B482F}"/>
              </a:ext>
            </a:extLst>
          </p:cNvPr>
          <p:cNvSpPr txBox="1">
            <a:spLocks/>
          </p:cNvSpPr>
          <p:nvPr/>
        </p:nvSpPr>
        <p:spPr bwMode="auto">
          <a:xfrm>
            <a:off x="1709057" y="1130753"/>
            <a:ext cx="6008914" cy="545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Can break a problem down into smaller subproblems</a:t>
            </a:r>
          </a:p>
        </p:txBody>
      </p:sp>
    </p:spTree>
    <p:extLst>
      <p:ext uri="{BB962C8B-B14F-4D97-AF65-F5344CB8AC3E}">
        <p14:creationId xmlns:p14="http://schemas.microsoft.com/office/powerpoint/2010/main" val="2966775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Landmarks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728" y="1152525"/>
            <a:ext cx="6067313" cy="5283200"/>
          </a:xfrm>
        </p:spPr>
        <p:txBody>
          <a:bodyPr/>
          <a:lstStyle/>
          <a:p>
            <a:r>
              <a:rPr lang="en-US" dirty="0"/>
              <a:t>Given a formula </a:t>
            </a:r>
            <a:r>
              <a:rPr lang="el-GR" i="1" dirty="0"/>
              <a:t>φ</a:t>
            </a:r>
            <a:endParaRPr lang="en-US" dirty="0"/>
          </a:p>
          <a:p>
            <a:pPr lvl="1"/>
            <a:r>
              <a:rPr lang="en-US" dirty="0"/>
              <a:t>PSPACE-hard (worst case) to decide </a:t>
            </a:r>
            <a:br>
              <a:rPr lang="en-US" dirty="0"/>
            </a:br>
            <a:r>
              <a:rPr lang="en-US" dirty="0"/>
              <a:t>whether </a:t>
            </a:r>
            <a:r>
              <a:rPr lang="el-GR" i="1" dirty="0"/>
              <a:t>φ </a:t>
            </a:r>
            <a:r>
              <a:rPr lang="en-US" dirty="0"/>
              <a:t>is a landmark</a:t>
            </a:r>
          </a:p>
          <a:p>
            <a:pPr lvl="1"/>
            <a:r>
              <a:rPr lang="en-US" dirty="0"/>
              <a:t>As hard as solving the planning problem itself</a:t>
            </a:r>
          </a:p>
          <a:p>
            <a:endParaRPr lang="en-US" dirty="0"/>
          </a:p>
          <a:p>
            <a:r>
              <a:rPr lang="en-US" dirty="0"/>
              <a:t>Some landmarks are easier to find – polynomial time</a:t>
            </a:r>
          </a:p>
          <a:p>
            <a:pPr lvl="1"/>
            <a:r>
              <a:rPr lang="en-US" dirty="0"/>
              <a:t>Several procedures for finding them</a:t>
            </a:r>
          </a:p>
          <a:p>
            <a:pPr lvl="1"/>
            <a:r>
              <a:rPr lang="en-US" dirty="0"/>
              <a:t>I’ll show you one based on relaxed planning graphs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Why use RPGs?</a:t>
            </a:r>
          </a:p>
          <a:p>
            <a:pPr lvl="1"/>
            <a:r>
              <a:rPr lang="en-US" dirty="0"/>
              <a:t>Easier to solve relaxed planning problems</a:t>
            </a:r>
          </a:p>
          <a:p>
            <a:pPr lvl="1"/>
            <a:r>
              <a:rPr lang="en-US" dirty="0"/>
              <a:t>Easier to find landmarks for them</a:t>
            </a:r>
          </a:p>
          <a:p>
            <a:pPr lvl="1"/>
            <a:r>
              <a:rPr lang="en-US" dirty="0"/>
              <a:t>A landmark for a relaxed planning problem is also a landmark for the original planning problem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0920D5F-FEAF-2748-86DB-5AF744CDC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6860" y="1152525"/>
            <a:ext cx="5095539" cy="528320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Key idea: if </a:t>
            </a:r>
            <a:r>
              <a:rPr lang="el-GR" i="1" dirty="0"/>
              <a:t>φ</a:t>
            </a:r>
            <a:r>
              <a:rPr lang="en-US" i="1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is a landmark, get new landmarks from the preconditions of the actions that achieve </a:t>
            </a:r>
            <a:r>
              <a:rPr lang="el-GR" i="1" dirty="0"/>
              <a:t>φ</a:t>
            </a:r>
            <a:endParaRPr lang="en-US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goal </a:t>
            </a:r>
            <a:r>
              <a:rPr lang="en-US" i="1" dirty="0">
                <a:cs typeface="Times New Roman"/>
              </a:rPr>
              <a:t>g</a:t>
            </a:r>
            <a:endParaRPr lang="en-US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{actions that achieve </a:t>
            </a:r>
            <a:r>
              <a:rPr lang="en-US" i="1" dirty="0">
                <a:cs typeface="Times New Roman"/>
              </a:rPr>
              <a:t>g</a:t>
            </a:r>
            <a:r>
              <a:rPr lang="en-US" dirty="0">
                <a:cs typeface="Times New Roman"/>
              </a:rPr>
              <a:t>}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	 = {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 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}</a:t>
            </a:r>
            <a:endParaRPr lang="en-US" i="1" dirty="0">
              <a:cs typeface="Times New Roman"/>
            </a:endParaRPr>
          </a:p>
          <a:p>
            <a:pPr lvl="2"/>
            <a:r>
              <a:rPr lang="en-US" dirty="0">
                <a:cs typeface="Times New Roman"/>
              </a:rPr>
              <a:t>pre(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) = {</a:t>
            </a:r>
            <a:r>
              <a:rPr lang="en-US" i="1" dirty="0">
                <a:cs typeface="Times New Roman"/>
              </a:rPr>
              <a:t>p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 </a:t>
            </a:r>
            <a:r>
              <a:rPr lang="en-US" i="1" dirty="0">
                <a:cs typeface="Times New Roman"/>
              </a:rPr>
              <a:t>q</a:t>
            </a:r>
            <a:r>
              <a:rPr lang="en-US" dirty="0">
                <a:cs typeface="Times New Roman"/>
              </a:rPr>
              <a:t>}</a:t>
            </a:r>
            <a:endParaRPr lang="en-US" baseline="-25000" dirty="0">
              <a:cs typeface="Times New Roman"/>
            </a:endParaRPr>
          </a:p>
          <a:p>
            <a:pPr lvl="2"/>
            <a:r>
              <a:rPr lang="en-US" dirty="0">
                <a:cs typeface="Times New Roman"/>
              </a:rPr>
              <a:t>pre(</a:t>
            </a:r>
            <a:r>
              <a:rPr lang="en-US" i="1" dirty="0">
                <a:cs typeface="Times New Roman"/>
              </a:rPr>
              <a:t>a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) = {</a:t>
            </a:r>
            <a:r>
              <a:rPr lang="en-US" i="1" dirty="0">
                <a:cs typeface="Times New Roman"/>
              </a:rPr>
              <a:t>p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, </a:t>
            </a:r>
            <a:r>
              <a:rPr lang="en-US" i="1" dirty="0">
                <a:cs typeface="Times New Roman"/>
              </a:rPr>
              <a:t>q</a:t>
            </a:r>
            <a:r>
              <a:rPr lang="en-US" dirty="0">
                <a:cs typeface="Times New Roman"/>
              </a:rPr>
              <a:t>}</a:t>
            </a:r>
            <a:endParaRPr lang="en-US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To achieve </a:t>
            </a:r>
            <a:r>
              <a:rPr lang="en-US" i="1" dirty="0">
                <a:cs typeface="Times New Roman"/>
              </a:rPr>
              <a:t>g</a:t>
            </a:r>
            <a:r>
              <a:rPr lang="en-US" dirty="0">
                <a:cs typeface="Times New Roman"/>
              </a:rPr>
              <a:t>, must achieve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(</a:t>
            </a:r>
            <a:r>
              <a:rPr lang="en-US" i="1" dirty="0">
                <a:cs typeface="Times New Roman"/>
              </a:rPr>
              <a:t>p</a:t>
            </a:r>
            <a:r>
              <a:rPr lang="en-US" baseline="-25000" dirty="0">
                <a:cs typeface="Times New Roman"/>
              </a:rPr>
              <a:t>1 </a:t>
            </a:r>
            <a:r>
              <a:rPr lang="en-US" dirty="0">
                <a:latin typeface="Times New Roman Regular" charset="0"/>
                <a:ea typeface="ＭＳ ゴシック"/>
                <a:cs typeface="Times New Roman Regular" charset="0"/>
              </a:rPr>
              <a:t>∧ </a:t>
            </a:r>
            <a:r>
              <a:rPr lang="en-US" i="1" dirty="0">
                <a:cs typeface="Times New Roman"/>
              </a:rPr>
              <a:t>q</a:t>
            </a:r>
            <a:r>
              <a:rPr lang="en-US" dirty="0">
                <a:cs typeface="Times New Roman"/>
              </a:rPr>
              <a:t>)</a:t>
            </a:r>
            <a:r>
              <a:rPr lang="ro-RO" dirty="0">
                <a:latin typeface="Times New Roman Regular" charset="0"/>
                <a:ea typeface="ＭＳ ゴシック"/>
                <a:cs typeface="Times New Roman Regular" charset="0"/>
              </a:rPr>
              <a:t> ∨ </a:t>
            </a:r>
            <a:r>
              <a:rPr lang="en-US" dirty="0">
                <a:ea typeface="ＭＳ ゴシック"/>
                <a:cs typeface="Times New Roman"/>
              </a:rPr>
              <a:t>(</a:t>
            </a:r>
            <a:r>
              <a:rPr lang="en-US" i="1" dirty="0">
                <a:cs typeface="Times New Roman"/>
              </a:rPr>
              <a:t>p</a:t>
            </a:r>
            <a:r>
              <a:rPr lang="en-US" baseline="-25000" dirty="0">
                <a:cs typeface="Times New Roman"/>
              </a:rPr>
              <a:t>2 </a:t>
            </a:r>
            <a:r>
              <a:rPr lang="en-US" dirty="0">
                <a:latin typeface="Times New Roman Regular" charset="0"/>
                <a:ea typeface="ＭＳ ゴシック"/>
                <a:cs typeface="Times New Roman Regular" charset="0"/>
              </a:rPr>
              <a:t>∧ </a:t>
            </a:r>
            <a:r>
              <a:rPr lang="en-US" i="1" dirty="0">
                <a:cs typeface="Times New Roman"/>
              </a:rPr>
              <a:t>q</a:t>
            </a:r>
            <a:r>
              <a:rPr lang="en-US" dirty="0">
                <a:cs typeface="Times New Roman"/>
              </a:rPr>
              <a:t>)</a:t>
            </a:r>
          </a:p>
          <a:p>
            <a:pPr lvl="2"/>
            <a:r>
              <a:rPr lang="en-US" dirty="0">
                <a:cs typeface="Times New Roman"/>
              </a:rPr>
              <a:t>same as </a:t>
            </a:r>
            <a:r>
              <a:rPr lang="en-US" i="1" dirty="0">
                <a:cs typeface="Times New Roman"/>
              </a:rPr>
              <a:t>q </a:t>
            </a:r>
            <a:r>
              <a:rPr lang="en-US" dirty="0">
                <a:latin typeface="Times New Roman Regular" charset="0"/>
                <a:ea typeface="ＭＳ ゴシック"/>
                <a:cs typeface="Times New Roman Regular" charset="0"/>
              </a:rPr>
              <a:t>∧ </a:t>
            </a:r>
            <a:r>
              <a:rPr lang="en-US" dirty="0">
                <a:ea typeface="ＭＳ ゴシック"/>
                <a:cs typeface="Times New Roman"/>
              </a:rPr>
              <a:t>(</a:t>
            </a:r>
            <a:r>
              <a:rPr lang="en-US" i="1" dirty="0">
                <a:cs typeface="Times New Roman"/>
              </a:rPr>
              <a:t>p</a:t>
            </a:r>
            <a:r>
              <a:rPr lang="en-US" baseline="-25000" dirty="0">
                <a:cs typeface="Times New Roman"/>
              </a:rPr>
              <a:t>1</a:t>
            </a:r>
            <a:r>
              <a:rPr lang="ro-RO" dirty="0">
                <a:latin typeface="Times New Roman Regular" charset="0"/>
                <a:ea typeface="ＭＳ ゴシック"/>
                <a:cs typeface="Times New Roman Regular" charset="0"/>
              </a:rPr>
              <a:t>∨</a:t>
            </a:r>
            <a:r>
              <a:rPr lang="en-US" i="1" dirty="0">
                <a:cs typeface="Times New Roman"/>
              </a:rPr>
              <a:t>p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)</a:t>
            </a:r>
          </a:p>
          <a:p>
            <a:pPr lvl="1"/>
            <a:r>
              <a:rPr lang="en-US" dirty="0">
                <a:cs typeface="Times New Roman"/>
              </a:rPr>
              <a:t>Landmarks:</a:t>
            </a:r>
          </a:p>
          <a:p>
            <a:pPr lvl="2"/>
            <a:r>
              <a:rPr lang="en-US" i="1" dirty="0">
                <a:cs typeface="Times New Roman"/>
              </a:rPr>
              <a:t>q</a:t>
            </a:r>
            <a:endParaRPr lang="en-US" dirty="0">
              <a:cs typeface="Times New Roman"/>
            </a:endParaRPr>
          </a:p>
          <a:p>
            <a:pPr lvl="2"/>
            <a:r>
              <a:rPr lang="en-US" i="1" dirty="0">
                <a:cs typeface="Times New Roman"/>
              </a:rPr>
              <a:t>p</a:t>
            </a:r>
            <a:r>
              <a:rPr lang="en-US" baseline="-25000" dirty="0">
                <a:cs typeface="Times New Roman"/>
              </a:rPr>
              <a:t>1 </a:t>
            </a:r>
            <a:r>
              <a:rPr lang="ro-RO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i="1" dirty="0">
                <a:cs typeface="Times New Roman"/>
              </a:rPr>
              <a:t>p</a:t>
            </a:r>
            <a:r>
              <a:rPr lang="en-US" baseline="-25000" dirty="0">
                <a:cs typeface="Times New Roman"/>
              </a:rPr>
              <a:t>2</a:t>
            </a:r>
            <a:endParaRPr lang="en-US" dirty="0">
              <a:cs typeface="Times New Roman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947F235-6988-E94D-B834-C42DBFB61F76}"/>
              </a:ext>
            </a:extLst>
          </p:cNvPr>
          <p:cNvSpPr/>
          <p:nvPr/>
        </p:nvSpPr>
        <p:spPr bwMode="auto">
          <a:xfrm>
            <a:off x="11594309" y="3297528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g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D236DE-2899-0348-8DCB-A15D304167F7}"/>
              </a:ext>
            </a:extLst>
          </p:cNvPr>
          <p:cNvCxnSpPr>
            <a:stCxn id="8" idx="3"/>
            <a:endCxn id="5" idx="3"/>
          </p:cNvCxnSpPr>
          <p:nvPr/>
        </p:nvCxnSpPr>
        <p:spPr bwMode="auto">
          <a:xfrm flipV="1">
            <a:off x="11254481" y="3687773"/>
            <a:ext cx="406783" cy="5128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lg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F750EA-2C8A-B444-9FAE-B6F4E056E0C9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 bwMode="auto">
          <a:xfrm>
            <a:off x="11247119" y="2920907"/>
            <a:ext cx="414145" cy="44357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lg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BFE6C98-DAEE-0340-9EA2-1BB6E905431D}"/>
              </a:ext>
            </a:extLst>
          </p:cNvPr>
          <p:cNvSpPr/>
          <p:nvPr/>
        </p:nvSpPr>
        <p:spPr bwMode="auto">
          <a:xfrm>
            <a:off x="10856615" y="4023658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C40F33-8736-6740-98F7-DCCFFA84CD78}"/>
              </a:ext>
            </a:extLst>
          </p:cNvPr>
          <p:cNvSpPr/>
          <p:nvPr/>
        </p:nvSpPr>
        <p:spPr bwMode="auto">
          <a:xfrm>
            <a:off x="10849253" y="2743935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6BCE06-D669-F44E-9A95-3024EC9B53C5}"/>
              </a:ext>
            </a:extLst>
          </p:cNvPr>
          <p:cNvSpPr/>
          <p:nvPr/>
        </p:nvSpPr>
        <p:spPr bwMode="auto">
          <a:xfrm>
            <a:off x="9934497" y="2052444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04576D-9ACE-6142-8767-B6067ED28591}"/>
              </a:ext>
            </a:extLst>
          </p:cNvPr>
          <p:cNvSpPr/>
          <p:nvPr/>
        </p:nvSpPr>
        <p:spPr bwMode="auto">
          <a:xfrm>
            <a:off x="9971434" y="3332167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29D788-BAFC-754F-99E3-F29A62A7EDD1}"/>
              </a:ext>
            </a:extLst>
          </p:cNvPr>
          <p:cNvSpPr/>
          <p:nvPr/>
        </p:nvSpPr>
        <p:spPr bwMode="auto">
          <a:xfrm>
            <a:off x="9991439" y="461189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BE7321-7704-7646-BDC2-475BCA801B06}"/>
              </a:ext>
            </a:extLst>
          </p:cNvPr>
          <p:cNvCxnSpPr>
            <a:stCxn id="10" idx="5"/>
            <a:endCxn id="9" idx="1"/>
          </p:cNvCxnSpPr>
          <p:nvPr/>
        </p:nvCxnSpPr>
        <p:spPr bwMode="auto">
          <a:xfrm>
            <a:off x="10324742" y="2442689"/>
            <a:ext cx="524511" cy="4782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lg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8FB928-735E-6044-8D92-0128BB99EE8B}"/>
              </a:ext>
            </a:extLst>
          </p:cNvPr>
          <p:cNvCxnSpPr>
            <a:stCxn id="11" idx="7"/>
            <a:endCxn id="9" idx="1"/>
          </p:cNvCxnSpPr>
          <p:nvPr/>
        </p:nvCxnSpPr>
        <p:spPr bwMode="auto">
          <a:xfrm flipV="1">
            <a:off x="10361679" y="2920907"/>
            <a:ext cx="487574" cy="4782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lg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32C722-D03C-6847-8A67-61B607647E1F}"/>
              </a:ext>
            </a:extLst>
          </p:cNvPr>
          <p:cNvCxnSpPr>
            <a:stCxn id="11" idx="5"/>
            <a:endCxn id="8" idx="1"/>
          </p:cNvCxnSpPr>
          <p:nvPr/>
        </p:nvCxnSpPr>
        <p:spPr bwMode="auto">
          <a:xfrm>
            <a:off x="10361679" y="3722412"/>
            <a:ext cx="494936" cy="4782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lg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480542-3927-D24F-9139-A84741938A22}"/>
              </a:ext>
            </a:extLst>
          </p:cNvPr>
          <p:cNvCxnSpPr>
            <a:stCxn id="12" idx="7"/>
            <a:endCxn id="8" idx="1"/>
          </p:cNvCxnSpPr>
          <p:nvPr/>
        </p:nvCxnSpPr>
        <p:spPr bwMode="auto">
          <a:xfrm flipV="1">
            <a:off x="10381684" y="4200630"/>
            <a:ext cx="474931" cy="4782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551776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DF9FCE3F-3F90-7C4C-B9FA-00D2E7690B1B}"/>
              </a:ext>
            </a:extLst>
          </p:cNvPr>
          <p:cNvGrpSpPr/>
          <p:nvPr/>
        </p:nvGrpSpPr>
        <p:grpSpPr>
          <a:xfrm>
            <a:off x="4001676" y="4165602"/>
            <a:ext cx="3779569" cy="1975637"/>
            <a:chOff x="821024" y="4395049"/>
            <a:chExt cx="4199521" cy="2195152"/>
          </a:xfrm>
        </p:grpSpPr>
        <p:sp>
          <p:nvSpPr>
            <p:cNvPr id="56" name="Rectangle 891">
              <a:extLst>
                <a:ext uri="{FF2B5EF4-FFF2-40B4-BE49-F238E27FC236}">
                  <a16:creationId xmlns:a16="http://schemas.microsoft.com/office/drawing/2014/main" id="{F24CDD07-4AFA-4D47-83E4-196686EA2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57" name="Rectangle 891">
              <a:extLst>
                <a:ext uri="{FF2B5EF4-FFF2-40B4-BE49-F238E27FC236}">
                  <a16:creationId xmlns:a16="http://schemas.microsoft.com/office/drawing/2014/main" id="{C87D1B18-FE96-B040-B3AE-6031FB7B4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793B74A-90D9-424F-90CD-D864FC4D79A5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100" name="Line 853">
                <a:extLst>
                  <a:ext uri="{FF2B5EF4-FFF2-40B4-BE49-F238E27FC236}">
                    <a16:creationId xmlns:a16="http://schemas.microsoft.com/office/drawing/2014/main" id="{2DE6697F-19FA-9445-A967-8CB1FF539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32FF595-F0D7-8947-8515-5F417ED993C1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Freeform 860">
                <a:extLst>
                  <a:ext uri="{FF2B5EF4-FFF2-40B4-BE49-F238E27FC236}">
                    <a16:creationId xmlns:a16="http://schemas.microsoft.com/office/drawing/2014/main" id="{8AD20121-5056-B14B-B37B-2240A4A97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03" name="Freeform 860">
                <a:extLst>
                  <a:ext uri="{FF2B5EF4-FFF2-40B4-BE49-F238E27FC236}">
                    <a16:creationId xmlns:a16="http://schemas.microsoft.com/office/drawing/2014/main" id="{A31BED3E-0437-0245-B1BE-18D9D7A0E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59" name="Line 853">
              <a:extLst>
                <a:ext uri="{FF2B5EF4-FFF2-40B4-BE49-F238E27FC236}">
                  <a16:creationId xmlns:a16="http://schemas.microsoft.com/office/drawing/2014/main" id="{6F5C85DA-7535-364D-B82E-C18E4993E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23F964C-114B-7047-963D-4A9930A922F7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97" name="Freeform 860">
                <a:extLst>
                  <a:ext uri="{FF2B5EF4-FFF2-40B4-BE49-F238E27FC236}">
                    <a16:creationId xmlns:a16="http://schemas.microsoft.com/office/drawing/2014/main" id="{6B290F89-894D-7549-9AA2-FC1279A41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2E841D4-EEDB-D141-A7EA-85D26D119627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Freeform 860">
                <a:extLst>
                  <a:ext uri="{FF2B5EF4-FFF2-40B4-BE49-F238E27FC236}">
                    <a16:creationId xmlns:a16="http://schemas.microsoft.com/office/drawing/2014/main" id="{AA957FED-D415-DE4B-85D6-F47660861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65DC8D-D3FA-5F45-B755-2DACF1DADE4B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 860">
              <a:extLst>
                <a:ext uri="{FF2B5EF4-FFF2-40B4-BE49-F238E27FC236}">
                  <a16:creationId xmlns:a16="http://schemas.microsoft.com/office/drawing/2014/main" id="{FDA965D2-4DA1-CF47-B1EF-D1A32470D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3" name="Freeform 860">
              <a:extLst>
                <a:ext uri="{FF2B5EF4-FFF2-40B4-BE49-F238E27FC236}">
                  <a16:creationId xmlns:a16="http://schemas.microsoft.com/office/drawing/2014/main" id="{E235667B-D3EC-0147-A65B-28F9BECA2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4" name="Line 853">
              <a:extLst>
                <a:ext uri="{FF2B5EF4-FFF2-40B4-BE49-F238E27FC236}">
                  <a16:creationId xmlns:a16="http://schemas.microsoft.com/office/drawing/2014/main" id="{95086A96-2ECF-4340-9198-36B87B77B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65" name="Line 853">
              <a:extLst>
                <a:ext uri="{FF2B5EF4-FFF2-40B4-BE49-F238E27FC236}">
                  <a16:creationId xmlns:a16="http://schemas.microsoft.com/office/drawing/2014/main" id="{93F0243B-D0AF-F948-B08F-18273A72B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66" name="Line 853">
              <a:extLst>
                <a:ext uri="{FF2B5EF4-FFF2-40B4-BE49-F238E27FC236}">
                  <a16:creationId xmlns:a16="http://schemas.microsoft.com/office/drawing/2014/main" id="{68427926-D252-BC41-B58E-B2AF97A54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768A1BC-7542-4442-AB01-D9D0A43EB314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3" name="Oval 859">
                <a:extLst>
                  <a:ext uri="{FF2B5EF4-FFF2-40B4-BE49-F238E27FC236}">
                    <a16:creationId xmlns:a16="http://schemas.microsoft.com/office/drawing/2014/main" id="{B803D586-2A11-6441-AE6F-9656FD853D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4" name="Oval 861">
                <a:extLst>
                  <a:ext uri="{FF2B5EF4-FFF2-40B4-BE49-F238E27FC236}">
                    <a16:creationId xmlns:a16="http://schemas.microsoft.com/office/drawing/2014/main" id="{58686374-C67B-8546-BAFC-C04A67F6A3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5" name="Oval 862">
                <a:extLst>
                  <a:ext uri="{FF2B5EF4-FFF2-40B4-BE49-F238E27FC236}">
                    <a16:creationId xmlns:a16="http://schemas.microsoft.com/office/drawing/2014/main" id="{04157142-F4D5-5B45-BD5F-17B7C9B67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6" name="Oval 863">
                <a:extLst>
                  <a:ext uri="{FF2B5EF4-FFF2-40B4-BE49-F238E27FC236}">
                    <a16:creationId xmlns:a16="http://schemas.microsoft.com/office/drawing/2014/main" id="{D8404AE0-5F94-FD45-982D-2CFDD2F23F1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7" name="Oval 863">
                <a:extLst>
                  <a:ext uri="{FF2B5EF4-FFF2-40B4-BE49-F238E27FC236}">
                    <a16:creationId xmlns:a16="http://schemas.microsoft.com/office/drawing/2014/main" id="{D14F7506-41B3-C446-BD7C-8A287FFF8B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9D05BE8-46A4-304B-B47E-992C02820C70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3" name="Freeform 860">
                  <a:extLst>
                    <a:ext uri="{FF2B5EF4-FFF2-40B4-BE49-F238E27FC236}">
                      <a16:creationId xmlns:a16="http://schemas.microsoft.com/office/drawing/2014/main" id="{91665E77-0FF2-7644-AC66-681872D2A7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4" name="Rectangle 864">
                  <a:extLst>
                    <a:ext uri="{FF2B5EF4-FFF2-40B4-BE49-F238E27FC236}">
                      <a16:creationId xmlns:a16="http://schemas.microsoft.com/office/drawing/2014/main" id="{00C30257-452F-AA45-95A2-763904C20D8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5" name="Freeform 865">
                  <a:extLst>
                    <a:ext uri="{FF2B5EF4-FFF2-40B4-BE49-F238E27FC236}">
                      <a16:creationId xmlns:a16="http://schemas.microsoft.com/office/drawing/2014/main" id="{F4B2375D-5D48-E243-BD87-B106B52FE26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6" name="Freeform 866">
                  <a:extLst>
                    <a:ext uri="{FF2B5EF4-FFF2-40B4-BE49-F238E27FC236}">
                      <a16:creationId xmlns:a16="http://schemas.microsoft.com/office/drawing/2014/main" id="{0CC012C2-C5E9-E74C-9C4F-AC95B056B0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1E35530D-AE6F-FA43-9C2F-BAADAE0DE0BC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0" name="Oval 878">
                  <a:extLst>
                    <a:ext uri="{FF2B5EF4-FFF2-40B4-BE49-F238E27FC236}">
                      <a16:creationId xmlns:a16="http://schemas.microsoft.com/office/drawing/2014/main" id="{613D64EC-D5B2-3A4B-9701-F57A348025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Rectangle 880">
                  <a:extLst>
                    <a:ext uri="{FF2B5EF4-FFF2-40B4-BE49-F238E27FC236}">
                      <a16:creationId xmlns:a16="http://schemas.microsoft.com/office/drawing/2014/main" id="{0B0A0116-EA85-C144-8B31-03D2E057E9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Oval 878">
                  <a:extLst>
                    <a:ext uri="{FF2B5EF4-FFF2-40B4-BE49-F238E27FC236}">
                      <a16:creationId xmlns:a16="http://schemas.microsoft.com/office/drawing/2014/main" id="{47F4F5DB-F679-074E-AFB9-8745142E1B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Line 881">
                  <a:extLst>
                    <a:ext uri="{FF2B5EF4-FFF2-40B4-BE49-F238E27FC236}">
                      <a16:creationId xmlns:a16="http://schemas.microsoft.com/office/drawing/2014/main" id="{AD50101E-5DE2-9248-BE10-AF7D7B0664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Line 882">
                  <a:extLst>
                    <a:ext uri="{FF2B5EF4-FFF2-40B4-BE49-F238E27FC236}">
                      <a16:creationId xmlns:a16="http://schemas.microsoft.com/office/drawing/2014/main" id="{13E5F1C0-2A7B-DB4F-8092-B4F39A0346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Rectangle 880">
                  <a:extLst>
                    <a:ext uri="{FF2B5EF4-FFF2-40B4-BE49-F238E27FC236}">
                      <a16:creationId xmlns:a16="http://schemas.microsoft.com/office/drawing/2014/main" id="{2668326F-4D36-D04D-91B8-35C39AA63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Oval 878">
                  <a:extLst>
                    <a:ext uri="{FF2B5EF4-FFF2-40B4-BE49-F238E27FC236}">
                      <a16:creationId xmlns:a16="http://schemas.microsoft.com/office/drawing/2014/main" id="{E2412A39-A1B3-1F43-8094-F72E4A0A677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Line 882">
                  <a:extLst>
                    <a:ext uri="{FF2B5EF4-FFF2-40B4-BE49-F238E27FC236}">
                      <a16:creationId xmlns:a16="http://schemas.microsoft.com/office/drawing/2014/main" id="{1F2E825F-3B58-9247-94B3-E0F2EC5EE4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2">
                  <a:extLst>
                    <a:ext uri="{FF2B5EF4-FFF2-40B4-BE49-F238E27FC236}">
                      <a16:creationId xmlns:a16="http://schemas.microsoft.com/office/drawing/2014/main" id="{5137A389-5AF7-D749-8199-401037F674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Line 884">
                  <a:extLst>
                    <a:ext uri="{FF2B5EF4-FFF2-40B4-BE49-F238E27FC236}">
                      <a16:creationId xmlns:a16="http://schemas.microsoft.com/office/drawing/2014/main" id="{2A066076-3EF7-914A-985B-35FC97CB8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Oval 885">
                  <a:extLst>
                    <a:ext uri="{FF2B5EF4-FFF2-40B4-BE49-F238E27FC236}">
                      <a16:creationId xmlns:a16="http://schemas.microsoft.com/office/drawing/2014/main" id="{C100FF74-F27C-7943-89ED-7577428693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Line 881">
                  <a:extLst>
                    <a:ext uri="{FF2B5EF4-FFF2-40B4-BE49-F238E27FC236}">
                      <a16:creationId xmlns:a16="http://schemas.microsoft.com/office/drawing/2014/main" id="{359A1C7D-8350-8043-AA80-0AE933B7AF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Line 882">
                  <a:extLst>
                    <a:ext uri="{FF2B5EF4-FFF2-40B4-BE49-F238E27FC236}">
                      <a16:creationId xmlns:a16="http://schemas.microsoft.com/office/drawing/2014/main" id="{9371DE50-61A7-9249-B032-8E2B4BA643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10D3876-1EAC-6840-854C-6FF321974ED7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69" name="Line 853">
                <a:extLst>
                  <a:ext uri="{FF2B5EF4-FFF2-40B4-BE49-F238E27FC236}">
                    <a16:creationId xmlns:a16="http://schemas.microsoft.com/office/drawing/2014/main" id="{4E7034AC-2EFB-8A45-A8FB-9DD7C6ED0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70" name="Rectangle 876">
                <a:extLst>
                  <a:ext uri="{FF2B5EF4-FFF2-40B4-BE49-F238E27FC236}">
                    <a16:creationId xmlns:a16="http://schemas.microsoft.com/office/drawing/2014/main" id="{D6271D15-B003-374B-A65C-92CA68A2428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71" name="Rectangle 873">
                <a:extLst>
                  <a:ext uri="{FF2B5EF4-FFF2-40B4-BE49-F238E27FC236}">
                    <a16:creationId xmlns:a16="http://schemas.microsoft.com/office/drawing/2014/main" id="{AA9C325C-EAD8-5248-95DB-4E2F06438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72" name="Freeform 875">
                <a:extLst>
                  <a:ext uri="{FF2B5EF4-FFF2-40B4-BE49-F238E27FC236}">
                    <a16:creationId xmlns:a16="http://schemas.microsoft.com/office/drawing/2014/main" id="{F7B6D969-B6FE-8D44-AAB0-F55F501FD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RPG-based Landmark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2" y="990599"/>
            <a:ext cx="4656666" cy="3807311"/>
          </a:xfrm>
        </p:spPr>
        <p:txBody>
          <a:bodyPr/>
          <a:lstStyle/>
          <a:p>
            <a:r>
              <a:rPr lang="en-US" dirty="0"/>
              <a:t>Suppose goal is </a:t>
            </a:r>
            <a:r>
              <a:rPr lang="en-US" i="1" dirty="0"/>
              <a:t>g</a:t>
            </a:r>
            <a:r>
              <a:rPr lang="en-US" dirty="0"/>
              <a:t> = </a:t>
            </a:r>
            <a:r>
              <a:rPr lang="en-US" dirty="0">
                <a:cs typeface="Times New Roman"/>
              </a:rPr>
              <a:t>{</a:t>
            </a:r>
            <a:r>
              <a:rPr lang="en-US" i="1" dirty="0">
                <a:cs typeface="Times New Roman"/>
              </a:rPr>
              <a:t>g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 </a:t>
            </a:r>
            <a:r>
              <a:rPr lang="en-US" i="1" dirty="0">
                <a:cs typeface="Times New Roman"/>
              </a:rPr>
              <a:t>g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,…, </a:t>
            </a:r>
            <a:r>
              <a:rPr lang="en-US" i="1" dirty="0" err="1">
                <a:cs typeface="Times New Roman"/>
              </a:rPr>
              <a:t>g</a:t>
            </a:r>
            <a:r>
              <a:rPr lang="en-US" i="1" baseline="-25000" dirty="0" err="1">
                <a:cs typeface="Times New Roman"/>
              </a:rPr>
              <a:t>k</a:t>
            </a:r>
            <a:r>
              <a:rPr lang="en-US" dirty="0">
                <a:cs typeface="Times New Roman"/>
              </a:rPr>
              <a:t>} </a:t>
            </a:r>
          </a:p>
          <a:p>
            <a:pPr lvl="1"/>
            <a:r>
              <a:rPr lang="en-US" dirty="0">
                <a:cs typeface="Times New Roman"/>
              </a:rPr>
              <a:t>Trivially, e</a:t>
            </a:r>
            <a:r>
              <a:rPr lang="en-US" dirty="0"/>
              <a:t>very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i="1" dirty="0"/>
              <a:t> </a:t>
            </a:r>
            <a:r>
              <a:rPr lang="en-US" dirty="0"/>
              <a:t>is a landmark</a:t>
            </a:r>
          </a:p>
          <a:p>
            <a:r>
              <a:rPr lang="en-US" dirty="0"/>
              <a:t>Suppose </a:t>
            </a:r>
            <a:r>
              <a:rPr lang="en-US" i="1" dirty="0"/>
              <a:t>g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ro-RO" dirty="0">
                <a:latin typeface="Calibri"/>
              </a:rPr>
              <a:t>loc(r1)=d1</a:t>
            </a:r>
            <a:endParaRPr lang="ro-RO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Two actions can achieve </a:t>
            </a:r>
            <a:r>
              <a:rPr lang="en-US" i="1" dirty="0"/>
              <a:t>g</a:t>
            </a:r>
            <a:r>
              <a:rPr lang="en-US" baseline="-25000" dirty="0"/>
              <a:t>1</a:t>
            </a:r>
            <a:r>
              <a:rPr lang="en-US" dirty="0">
                <a:latin typeface="Times New Roman"/>
                <a:cs typeface="Times New Roman"/>
              </a:rPr>
              <a:t>: </a:t>
            </a:r>
            <a:r>
              <a:rPr lang="en-US" dirty="0">
                <a:latin typeface="Calibri"/>
                <a:cs typeface="Calibri"/>
              </a:rPr>
              <a:t>move(r1,d3,d1)</a:t>
            </a:r>
            <a:r>
              <a:rPr lang="en-US" dirty="0"/>
              <a:t> and </a:t>
            </a:r>
            <a:r>
              <a:rPr lang="en-US" dirty="0">
                <a:latin typeface="Calibri"/>
                <a:cs typeface="Calibri"/>
              </a:rPr>
              <a:t>move(r1,d2,d1)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Preconditions </a:t>
            </a:r>
            <a:r>
              <a:rPr lang="ro-RO" dirty="0">
                <a:latin typeface="Calibri"/>
              </a:rPr>
              <a:t>loc(r1)=d3</a:t>
            </a:r>
            <a:r>
              <a:rPr lang="ro-RO" dirty="0">
                <a:cs typeface="Times New Roman"/>
              </a:rPr>
              <a:t> </a:t>
            </a:r>
            <a:r>
              <a:rPr lang="ro-RO" dirty="0">
                <a:ea typeface="ＭＳ ゴシック"/>
                <a:cs typeface="Times New Roman"/>
              </a:rPr>
              <a:t>and </a:t>
            </a:r>
            <a:r>
              <a:rPr lang="ro-RO" dirty="0">
                <a:latin typeface="Calibri"/>
              </a:rPr>
              <a:t>loc(r1)=d2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New landmark:</a:t>
            </a:r>
          </a:p>
          <a:p>
            <a:pPr lvl="1"/>
            <a:r>
              <a:rPr lang="el-GR" i="1" dirty="0"/>
              <a:t>φ</a:t>
            </a:r>
            <a:r>
              <a:rPr lang="en-US" dirty="0"/>
              <a:t>′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ro-RO" dirty="0">
                <a:latin typeface="Calibri"/>
              </a:rPr>
              <a:t>loc(r1)=d3</a:t>
            </a:r>
            <a:r>
              <a:rPr lang="ro-RO" dirty="0">
                <a:latin typeface="Times New Roman"/>
                <a:cs typeface="Times New Roman"/>
              </a:rPr>
              <a:t> </a:t>
            </a:r>
            <a:r>
              <a:rPr lang="ro-RO" dirty="0">
                <a:latin typeface="Times New Roman Regular" charset="0"/>
                <a:ea typeface="ＭＳ ゴシック"/>
                <a:cs typeface="Times New Roman Regular" charset="0"/>
              </a:rPr>
              <a:t>∨</a:t>
            </a:r>
            <a:r>
              <a:rPr lang="ro-RO" dirty="0">
                <a:latin typeface="Times New Roman"/>
                <a:ea typeface="ＭＳ ゴシック"/>
                <a:cs typeface="Times New Roman"/>
              </a:rPr>
              <a:t> </a:t>
            </a:r>
            <a:r>
              <a:rPr lang="ro-RO" dirty="0">
                <a:latin typeface="Calibri"/>
              </a:rPr>
              <a:t>loc(r1)=d2</a:t>
            </a:r>
            <a:br>
              <a:rPr lang="ro-RO" baseline="-25000" dirty="0">
                <a:latin typeface="Calibri"/>
              </a:rPr>
            </a:br>
            <a:endParaRPr lang="ro-RO" baseline="-25000" dirty="0">
              <a:latin typeface="Calibri"/>
            </a:endParaRPr>
          </a:p>
          <a:p>
            <a:r>
              <a:rPr lang="en-US" dirty="0">
                <a:cs typeface="Times New Roman"/>
              </a:rPr>
              <a:t>In this example, 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cs typeface="Times New Roman"/>
              </a:rPr>
              <a:t> satisfies </a:t>
            </a:r>
            <a:r>
              <a:rPr lang="el-GR" i="1" dirty="0"/>
              <a:t>φ</a:t>
            </a:r>
            <a:r>
              <a:rPr lang="en-US" dirty="0"/>
              <a:t>′</a:t>
            </a:r>
            <a:endParaRPr lang="en-US" dirty="0">
              <a:cs typeface="Times New Roman"/>
            </a:endParaRPr>
          </a:p>
          <a:p>
            <a:pPr marL="460375" indent="-342900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3694401" y="6233802"/>
            <a:ext cx="493857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i="1" dirty="0">
                <a:latin typeface="Times New Roman"/>
                <a:cs typeface="Times New Roman"/>
              </a:rPr>
              <a:t>s</a:t>
            </a:r>
            <a:r>
              <a:rPr lang="en-US" sz="1900" baseline="-25000" dirty="0">
                <a:latin typeface="Times New Roman"/>
                <a:cs typeface="Times New Roman"/>
              </a:rPr>
              <a:t>0</a:t>
            </a:r>
            <a:r>
              <a:rPr lang="en-US" sz="1900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sz="1900" dirty="0"/>
              <a:t>{</a:t>
            </a:r>
            <a:r>
              <a:rPr lang="ro-RO" sz="1900" dirty="0">
                <a:latin typeface="Calibri"/>
              </a:rPr>
              <a:t>loc(r1)=d3, cargo(r1)=nil, loc(c1)=d1</a:t>
            </a:r>
            <a:r>
              <a:rPr lang="ro-RO" sz="1900" dirty="0"/>
              <a:t>}</a:t>
            </a:r>
            <a:endParaRPr lang="en-US" sz="1900" dirty="0">
              <a:latin typeface="Times New Roman"/>
              <a:cs typeface="Times New Roman"/>
            </a:endParaRPr>
          </a:p>
        </p:txBody>
      </p:sp>
      <p:sp>
        <p:nvSpPr>
          <p:cNvPr id="291" name="Content Placeholder 2"/>
          <p:cNvSpPr txBox="1">
            <a:spLocks/>
          </p:cNvSpPr>
          <p:nvPr/>
        </p:nvSpPr>
        <p:spPr bwMode="auto">
          <a:xfrm>
            <a:off x="6632918" y="1229360"/>
            <a:ext cx="3747700" cy="27384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341313" algn="l"/>
              </a:tabLst>
            </a:pP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 d, e</a:t>
            </a:r>
            <a:r>
              <a:rPr lang="en-US" sz="1800" dirty="0"/>
              <a:t>) </a:t>
            </a:r>
            <a:br>
              <a:rPr lang="en-US" sz="1800" dirty="0"/>
            </a:br>
            <a:r>
              <a:rPr lang="en-US" sz="1800" dirty="0"/>
              <a:t>	pre: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is-IS" sz="1800" dirty="0"/>
              <a:t>)=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	eff: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← </a:t>
            </a:r>
            <a:r>
              <a:rPr lang="en-US" sz="1800" i="1" dirty="0"/>
              <a:t>e </a:t>
            </a:r>
          </a:p>
          <a:p>
            <a:pPr marL="0" indent="0">
              <a:buNone/>
              <a:tabLst>
                <a:tab pos="341313" algn="l"/>
              </a:tabLst>
            </a:pP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 </a:t>
            </a:r>
            <a:r>
              <a:rPr lang="en-US" sz="1800" dirty="0">
                <a:latin typeface="Calibri"/>
                <a:cs typeface="Calibri"/>
              </a:rPr>
              <a:t>cargo(</a:t>
            </a:r>
            <a:r>
              <a:rPr lang="en-US" sz="1800" i="1" dirty="0"/>
              <a:t>r</a:t>
            </a:r>
            <a:r>
              <a:rPr lang="is-IS" sz="1800" dirty="0"/>
              <a:t>)=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Calibri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is-IS" sz="1800" dirty="0"/>
              <a:t>)=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is-IS" sz="1800" dirty="0"/>
              <a:t>)=</a:t>
            </a:r>
            <a:r>
              <a:rPr lang="en-US" sz="1800" i="1" dirty="0"/>
              <a:t>l</a:t>
            </a:r>
            <a:br>
              <a:rPr lang="en-US" sz="1800" dirty="0"/>
            </a:br>
            <a:r>
              <a:rPr lang="en-US" sz="1800" dirty="0"/>
              <a:t>	eff: </a:t>
            </a:r>
            <a:r>
              <a:rPr lang="en-US" sz="1800" dirty="0">
                <a:latin typeface="Calibri"/>
                <a:cs typeface="Calibri"/>
              </a:rPr>
              <a:t>cargo(</a:t>
            </a:r>
            <a:r>
              <a:rPr lang="en-US" sz="1800" i="1" dirty="0"/>
              <a:t>r</a:t>
            </a:r>
            <a:r>
              <a:rPr lang="en-US" sz="1800" dirty="0"/>
              <a:t>) ← </a:t>
            </a:r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 ← </a:t>
            </a:r>
            <a:r>
              <a:rPr lang="en-US" sz="1800" i="1" dirty="0"/>
              <a:t>r </a:t>
            </a:r>
          </a:p>
          <a:p>
            <a:pPr marL="0" indent="0">
              <a:buNone/>
              <a:tabLst>
                <a:tab pos="341313" algn="l"/>
              </a:tabLst>
            </a:pP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is-IS" sz="1800" dirty="0"/>
              <a:t>)=</a:t>
            </a:r>
            <a:r>
              <a:rPr lang="en-US" sz="1800" i="1" dirty="0"/>
              <a:t>r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is-IS" sz="1800" dirty="0"/>
              <a:t>)=</a:t>
            </a:r>
            <a:r>
              <a:rPr lang="en-US" sz="1800" i="1" dirty="0"/>
              <a:t>l 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en-US" sz="1800" dirty="0"/>
              <a:t>eff: </a:t>
            </a:r>
            <a:r>
              <a:rPr lang="en-US" sz="1800" dirty="0">
                <a:latin typeface="Calibri"/>
                <a:cs typeface="Calibri"/>
              </a:rPr>
              <a:t>cargo(</a:t>
            </a:r>
            <a:r>
              <a:rPr lang="en-US" sz="1800" i="1" dirty="0"/>
              <a:t>r</a:t>
            </a:r>
            <a:r>
              <a:rPr lang="en-US" sz="1800" dirty="0"/>
              <a:t>) ← 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loc(c</a:t>
            </a:r>
            <a:r>
              <a:rPr lang="en-US" sz="1800" dirty="0"/>
              <a:t>) ← </a:t>
            </a:r>
            <a:r>
              <a:rPr lang="en-US" sz="1800" i="1" dirty="0"/>
              <a:t>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95598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D88B8A2-9676-2E40-9255-C6B195973C3C}"/>
              </a:ext>
            </a:extLst>
          </p:cNvPr>
          <p:cNvSpPr/>
          <p:nvPr/>
        </p:nvSpPr>
        <p:spPr>
          <a:xfrm>
            <a:off x="9157470" y="1767789"/>
            <a:ext cx="833192" cy="404738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indent="-165100">
              <a:spcBef>
                <a:spcPts val="400"/>
              </a:spcBef>
            </a:pPr>
            <a:r>
              <a:rPr lang="en-US" i="1" dirty="0">
                <a:solidFill>
                  <a:schemeClr val="tx1"/>
                </a:solidFill>
                <a:cs typeface="Times New Roman"/>
              </a:rPr>
              <a:t>relevant </a:t>
            </a:r>
            <a:r>
              <a:rPr lang="en-US" dirty="0">
                <a:solidFill>
                  <a:schemeClr val="tx1"/>
                </a:solidFill>
                <a:cs typeface="Times New Roman"/>
              </a:rPr>
              <a:t>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RPG-based Landmark Computation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1484807" y="1183660"/>
            <a:ext cx="6318396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10237214" y="3713388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 err="1">
                <a:latin typeface="Times New Roman"/>
                <a:cs typeface="Times New Roman"/>
              </a:rPr>
              <a:t>g</a:t>
            </a:r>
            <a:r>
              <a:rPr lang="en-US" sz="2000" i="1" baseline="-25000" dirty="0" err="1">
                <a:latin typeface="Times New Roman"/>
                <a:cs typeface="Times New Roman"/>
              </a:rPr>
              <a:t>i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29" name="Straight Arrow Connector 28"/>
          <p:cNvCxnSpPr>
            <a:stCxn id="34" idx="3"/>
            <a:endCxn id="28" idx="2"/>
          </p:cNvCxnSpPr>
          <p:nvPr/>
        </p:nvCxnSpPr>
        <p:spPr bwMode="auto">
          <a:xfrm flipV="1">
            <a:off x="9781340" y="3941988"/>
            <a:ext cx="455875" cy="1459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30" name="Straight Arrow Connector 29"/>
          <p:cNvCxnSpPr>
            <a:stCxn id="50" idx="3"/>
            <a:endCxn id="28" idx="1"/>
          </p:cNvCxnSpPr>
          <p:nvPr/>
        </p:nvCxnSpPr>
        <p:spPr bwMode="auto">
          <a:xfrm>
            <a:off x="9781339" y="2815951"/>
            <a:ext cx="522830" cy="9643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34" name="Rectangle 33"/>
          <p:cNvSpPr/>
          <p:nvPr/>
        </p:nvSpPr>
        <p:spPr bwMode="auto">
          <a:xfrm>
            <a:off x="9383473" y="3910981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9383473" y="2638980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8425410" y="227697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8425410" y="289773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8425410" y="362009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cxnSp>
        <p:nvCxnSpPr>
          <p:cNvPr id="55" name="Straight Arrow Connector 54"/>
          <p:cNvCxnSpPr>
            <a:stCxn id="51" idx="6"/>
            <a:endCxn id="50" idx="1"/>
          </p:cNvCxnSpPr>
          <p:nvPr/>
        </p:nvCxnSpPr>
        <p:spPr bwMode="auto">
          <a:xfrm>
            <a:off x="8882611" y="2505571"/>
            <a:ext cx="500863" cy="3103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56" name="Straight Arrow Connector 55"/>
          <p:cNvCxnSpPr>
            <a:stCxn id="53" idx="7"/>
            <a:endCxn id="50" idx="1"/>
          </p:cNvCxnSpPr>
          <p:nvPr/>
        </p:nvCxnSpPr>
        <p:spPr bwMode="auto">
          <a:xfrm flipV="1">
            <a:off x="8815655" y="2815952"/>
            <a:ext cx="567818" cy="1487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57" name="Straight Arrow Connector 56"/>
          <p:cNvCxnSpPr>
            <a:stCxn id="59" idx="7"/>
            <a:endCxn id="34" idx="1"/>
          </p:cNvCxnSpPr>
          <p:nvPr/>
        </p:nvCxnSpPr>
        <p:spPr bwMode="auto">
          <a:xfrm flipV="1">
            <a:off x="8815655" y="4087952"/>
            <a:ext cx="567818" cy="2198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58" name="Straight Arrow Connector 57"/>
          <p:cNvCxnSpPr>
            <a:stCxn id="54" idx="6"/>
            <a:endCxn id="34" idx="1"/>
          </p:cNvCxnSpPr>
          <p:nvPr/>
        </p:nvCxnSpPr>
        <p:spPr bwMode="auto">
          <a:xfrm>
            <a:off x="8882611" y="3848692"/>
            <a:ext cx="500863" cy="2392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59" name="Oval 58"/>
          <p:cNvSpPr/>
          <p:nvPr/>
        </p:nvSpPr>
        <p:spPr bwMode="auto">
          <a:xfrm>
            <a:off x="8425410" y="424085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9383473" y="5172820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8425410" y="486161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</a:p>
        </p:txBody>
      </p:sp>
      <p:cxnSp>
        <p:nvCxnSpPr>
          <p:cNvPr id="62" name="Straight Arrow Connector 61"/>
          <p:cNvCxnSpPr>
            <a:stCxn id="64" idx="7"/>
            <a:endCxn id="60" idx="1"/>
          </p:cNvCxnSpPr>
          <p:nvPr/>
        </p:nvCxnSpPr>
        <p:spPr bwMode="auto">
          <a:xfrm flipV="1">
            <a:off x="8815655" y="5349791"/>
            <a:ext cx="567818" cy="1995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63" name="Straight Arrow Connector 62"/>
          <p:cNvCxnSpPr>
            <a:stCxn id="61" idx="6"/>
            <a:endCxn id="60" idx="1"/>
          </p:cNvCxnSpPr>
          <p:nvPr/>
        </p:nvCxnSpPr>
        <p:spPr bwMode="auto">
          <a:xfrm>
            <a:off x="8882611" y="5090211"/>
            <a:ext cx="500863" cy="2595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64" name="Oval 63"/>
          <p:cNvSpPr/>
          <p:nvPr/>
        </p:nvSpPr>
        <p:spPr bwMode="auto">
          <a:xfrm>
            <a:off x="8425410" y="548237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65" name="Straight Arrow Connector 64"/>
          <p:cNvCxnSpPr>
            <a:stCxn id="60" idx="3"/>
            <a:endCxn id="28" idx="3"/>
          </p:cNvCxnSpPr>
          <p:nvPr/>
        </p:nvCxnSpPr>
        <p:spPr bwMode="auto">
          <a:xfrm flipV="1">
            <a:off x="9781339" y="4103633"/>
            <a:ext cx="522830" cy="124615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32" name="Rectangle 31"/>
          <p:cNvSpPr>
            <a:spLocks noChangeAspect="1"/>
          </p:cNvSpPr>
          <p:nvPr/>
        </p:nvSpPr>
        <p:spPr bwMode="auto">
          <a:xfrm>
            <a:off x="1930501" y="2194560"/>
            <a:ext cx="4384238" cy="646412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srgbClr val="081D58"/>
              </a:solidFill>
              <a:latin typeface="Helvetic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056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C4EF9AE-BE36-6A49-A094-A03602C6551A}"/>
              </a:ext>
            </a:extLst>
          </p:cNvPr>
          <p:cNvSpPr/>
          <p:nvPr/>
        </p:nvSpPr>
        <p:spPr>
          <a:xfrm>
            <a:off x="7795204" y="3801588"/>
            <a:ext cx="497621" cy="124615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-165100">
              <a:spcBef>
                <a:spcPts val="400"/>
              </a:spcBef>
            </a:pPr>
            <a:endParaRPr lang="en-US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891BF51-8028-F240-8A16-9C0341B8E2F4}"/>
              </a:ext>
            </a:extLst>
          </p:cNvPr>
          <p:cNvSpPr/>
          <p:nvPr/>
        </p:nvSpPr>
        <p:spPr>
          <a:xfrm>
            <a:off x="7796484" y="4776684"/>
            <a:ext cx="1291763" cy="124615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-165100">
              <a:spcBef>
                <a:spcPts val="400"/>
              </a:spcBef>
            </a:pPr>
            <a:endParaRPr lang="en-US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758649F-7757-104E-A187-209ECF48F0CB}"/>
              </a:ext>
            </a:extLst>
          </p:cNvPr>
          <p:cNvSpPr/>
          <p:nvPr/>
        </p:nvSpPr>
        <p:spPr>
          <a:xfrm>
            <a:off x="7800866" y="1508208"/>
            <a:ext cx="1291763" cy="263807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indent="-165100">
              <a:spcBef>
                <a:spcPts val="400"/>
              </a:spcBef>
            </a:pPr>
            <a:r>
              <a:rPr lang="en-US" dirty="0">
                <a:solidFill>
                  <a:schemeClr val="tx1"/>
                </a:solidFill>
                <a:cs typeface="Times New Roman"/>
              </a:rPr>
              <a:t>r-achievable atoms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RPG-based Landmark Computation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1484807" y="1183660"/>
            <a:ext cx="6333936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F4128AF-7FB9-6F47-BC3F-FA2A8E74BD00}"/>
              </a:ext>
            </a:extLst>
          </p:cNvPr>
          <p:cNvSpPr/>
          <p:nvPr/>
        </p:nvSpPr>
        <p:spPr bwMode="auto">
          <a:xfrm>
            <a:off x="10237214" y="3713388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 err="1">
                <a:latin typeface="Times New Roman"/>
                <a:cs typeface="Times New Roman"/>
              </a:rPr>
              <a:t>g</a:t>
            </a:r>
            <a:r>
              <a:rPr lang="en-US" sz="2000" i="1" baseline="-25000" dirty="0" err="1">
                <a:latin typeface="Times New Roman"/>
                <a:cs typeface="Times New Roman"/>
              </a:rPr>
              <a:t>i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BE23243-278B-2048-9D5F-32BCFD618E2C}"/>
              </a:ext>
            </a:extLst>
          </p:cNvPr>
          <p:cNvCxnSpPr>
            <a:stCxn id="79" idx="3"/>
            <a:endCxn id="76" idx="2"/>
          </p:cNvCxnSpPr>
          <p:nvPr/>
        </p:nvCxnSpPr>
        <p:spPr bwMode="auto">
          <a:xfrm flipV="1">
            <a:off x="9781340" y="3941988"/>
            <a:ext cx="455875" cy="1459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C1FF5C5-7AC3-0C4E-AB65-0DDBB5F898B2}"/>
              </a:ext>
            </a:extLst>
          </p:cNvPr>
          <p:cNvCxnSpPr>
            <a:stCxn id="80" idx="3"/>
            <a:endCxn id="76" idx="1"/>
          </p:cNvCxnSpPr>
          <p:nvPr/>
        </p:nvCxnSpPr>
        <p:spPr bwMode="auto">
          <a:xfrm>
            <a:off x="9781339" y="2815951"/>
            <a:ext cx="522830" cy="9643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7E42B5F0-50C0-0944-9888-0A1EB5D31F8C}"/>
              </a:ext>
            </a:extLst>
          </p:cNvPr>
          <p:cNvSpPr/>
          <p:nvPr/>
        </p:nvSpPr>
        <p:spPr bwMode="auto">
          <a:xfrm>
            <a:off x="9383473" y="3910981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AF4FD78-9645-8248-949E-B48FC952A81C}"/>
              </a:ext>
            </a:extLst>
          </p:cNvPr>
          <p:cNvSpPr/>
          <p:nvPr/>
        </p:nvSpPr>
        <p:spPr bwMode="auto">
          <a:xfrm>
            <a:off x="9383473" y="2638980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34D9DF7-A35B-4943-882A-18017A1AB34F}"/>
              </a:ext>
            </a:extLst>
          </p:cNvPr>
          <p:cNvSpPr/>
          <p:nvPr/>
        </p:nvSpPr>
        <p:spPr bwMode="auto">
          <a:xfrm>
            <a:off x="8425410" y="227697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5602ABC-3068-594F-BFD6-9A76C4FFC923}"/>
              </a:ext>
            </a:extLst>
          </p:cNvPr>
          <p:cNvSpPr/>
          <p:nvPr/>
        </p:nvSpPr>
        <p:spPr bwMode="auto">
          <a:xfrm>
            <a:off x="8425410" y="289773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5768F3D-7073-374C-9003-A1ABDB53E06D}"/>
              </a:ext>
            </a:extLst>
          </p:cNvPr>
          <p:cNvSpPr/>
          <p:nvPr/>
        </p:nvSpPr>
        <p:spPr bwMode="auto">
          <a:xfrm>
            <a:off x="8425410" y="362009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20046A9-AD1C-6A48-BD10-3FFC67593EE4}"/>
              </a:ext>
            </a:extLst>
          </p:cNvPr>
          <p:cNvCxnSpPr>
            <a:stCxn id="81" idx="6"/>
            <a:endCxn id="80" idx="1"/>
          </p:cNvCxnSpPr>
          <p:nvPr/>
        </p:nvCxnSpPr>
        <p:spPr bwMode="auto">
          <a:xfrm>
            <a:off x="8882611" y="2505571"/>
            <a:ext cx="500863" cy="3103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55F818A-E041-5148-A84A-B7C6D0D969AC}"/>
              </a:ext>
            </a:extLst>
          </p:cNvPr>
          <p:cNvCxnSpPr>
            <a:stCxn id="82" idx="7"/>
            <a:endCxn id="80" idx="1"/>
          </p:cNvCxnSpPr>
          <p:nvPr/>
        </p:nvCxnSpPr>
        <p:spPr bwMode="auto">
          <a:xfrm flipV="1">
            <a:off x="8815655" y="2815952"/>
            <a:ext cx="567818" cy="1487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21E1F65-2E7D-5D47-A897-CA9E55B69EEE}"/>
              </a:ext>
            </a:extLst>
          </p:cNvPr>
          <p:cNvCxnSpPr>
            <a:stCxn id="88" idx="7"/>
            <a:endCxn id="79" idx="1"/>
          </p:cNvCxnSpPr>
          <p:nvPr/>
        </p:nvCxnSpPr>
        <p:spPr bwMode="auto">
          <a:xfrm flipV="1">
            <a:off x="8815655" y="4087952"/>
            <a:ext cx="567818" cy="2198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9B2783D-9249-A44B-8DB1-4F90B77D68D2}"/>
              </a:ext>
            </a:extLst>
          </p:cNvPr>
          <p:cNvCxnSpPr>
            <a:stCxn id="83" idx="6"/>
            <a:endCxn id="79" idx="1"/>
          </p:cNvCxnSpPr>
          <p:nvPr/>
        </p:nvCxnSpPr>
        <p:spPr bwMode="auto">
          <a:xfrm>
            <a:off x="8882611" y="3848692"/>
            <a:ext cx="500863" cy="2392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8982921B-4964-3146-82EF-AA041D1CE0B3}"/>
              </a:ext>
            </a:extLst>
          </p:cNvPr>
          <p:cNvSpPr/>
          <p:nvPr/>
        </p:nvSpPr>
        <p:spPr bwMode="auto">
          <a:xfrm>
            <a:off x="8425410" y="424085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BA8EFD7-877F-C14A-96FB-1D22EE38115F}"/>
              </a:ext>
            </a:extLst>
          </p:cNvPr>
          <p:cNvSpPr/>
          <p:nvPr/>
        </p:nvSpPr>
        <p:spPr bwMode="auto">
          <a:xfrm>
            <a:off x="9383473" y="5172820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7D9A2C0-A9D8-1E42-9B6A-F3C9C5BEA4F2}"/>
              </a:ext>
            </a:extLst>
          </p:cNvPr>
          <p:cNvSpPr/>
          <p:nvPr/>
        </p:nvSpPr>
        <p:spPr bwMode="auto">
          <a:xfrm>
            <a:off x="8425410" y="486161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FA29211-CC0C-5F46-8FFF-149F6AD95B74}"/>
              </a:ext>
            </a:extLst>
          </p:cNvPr>
          <p:cNvCxnSpPr>
            <a:stCxn id="93" idx="7"/>
            <a:endCxn id="89" idx="1"/>
          </p:cNvCxnSpPr>
          <p:nvPr/>
        </p:nvCxnSpPr>
        <p:spPr bwMode="auto">
          <a:xfrm flipV="1">
            <a:off x="8815655" y="5349791"/>
            <a:ext cx="567818" cy="1995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C6821A8-CDEF-5647-8FB0-CC6C2DB41059}"/>
              </a:ext>
            </a:extLst>
          </p:cNvPr>
          <p:cNvCxnSpPr>
            <a:stCxn id="90" idx="6"/>
            <a:endCxn id="89" idx="1"/>
          </p:cNvCxnSpPr>
          <p:nvPr/>
        </p:nvCxnSpPr>
        <p:spPr bwMode="auto">
          <a:xfrm>
            <a:off x="8882611" y="5090211"/>
            <a:ext cx="500863" cy="2595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38115871-28CD-C544-B229-CA045B510BD0}"/>
              </a:ext>
            </a:extLst>
          </p:cNvPr>
          <p:cNvSpPr/>
          <p:nvPr/>
        </p:nvSpPr>
        <p:spPr bwMode="auto">
          <a:xfrm>
            <a:off x="8425410" y="548237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3AA5AE3-E42A-7E49-B76F-E346EE5FBB00}"/>
              </a:ext>
            </a:extLst>
          </p:cNvPr>
          <p:cNvCxnSpPr>
            <a:stCxn id="89" idx="3"/>
            <a:endCxn id="76" idx="3"/>
          </p:cNvCxnSpPr>
          <p:nvPr/>
        </p:nvCxnSpPr>
        <p:spPr bwMode="auto">
          <a:xfrm flipV="1">
            <a:off x="9781339" y="4103633"/>
            <a:ext cx="522830" cy="124615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297673B-0FAE-A546-9675-22A94FEFDCF3}"/>
              </a:ext>
            </a:extLst>
          </p:cNvPr>
          <p:cNvSpPr/>
          <p:nvPr/>
        </p:nvSpPr>
        <p:spPr bwMode="auto">
          <a:xfrm>
            <a:off x="8394704" y="4228444"/>
            <a:ext cx="532270" cy="496907"/>
          </a:xfrm>
          <a:prstGeom prst="rect">
            <a:avLst/>
          </a:prstGeom>
          <a:solidFill>
            <a:srgbClr val="CDC9C0">
              <a:alpha val="7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0A8694-F617-E64B-BFC2-F369AB130DE5}"/>
              </a:ext>
            </a:extLst>
          </p:cNvPr>
          <p:cNvSpPr>
            <a:spLocks noChangeAspect="1"/>
          </p:cNvSpPr>
          <p:nvPr/>
        </p:nvSpPr>
        <p:spPr bwMode="auto">
          <a:xfrm>
            <a:off x="1919990" y="3169082"/>
            <a:ext cx="5464277" cy="30017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801B1BD-0B98-2A44-91B1-9CED74B605B9}"/>
              </a:ext>
            </a:extLst>
          </p:cNvPr>
          <p:cNvSpPr/>
          <p:nvPr/>
        </p:nvSpPr>
        <p:spPr>
          <a:xfrm>
            <a:off x="7805477" y="3801587"/>
            <a:ext cx="475488" cy="1246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-165100">
              <a:spcBef>
                <a:spcPts val="400"/>
              </a:spcBef>
            </a:pPr>
            <a:endParaRPr lang="en-US" dirty="0">
              <a:solidFill>
                <a:schemeClr val="tx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9299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87B7601-ED15-1A4E-8965-476C8C53A839}"/>
              </a:ext>
            </a:extLst>
          </p:cNvPr>
          <p:cNvSpPr/>
          <p:nvPr/>
        </p:nvSpPr>
        <p:spPr>
          <a:xfrm>
            <a:off x="11087214" y="2824409"/>
            <a:ext cx="392002" cy="226580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-165100">
              <a:spcBef>
                <a:spcPts val="400"/>
              </a:spcBef>
            </a:pPr>
            <a:endParaRPr lang="en-US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302CDAA-83AB-D043-BAB1-35D6587420A2}"/>
              </a:ext>
            </a:extLst>
          </p:cNvPr>
          <p:cNvSpPr/>
          <p:nvPr/>
        </p:nvSpPr>
        <p:spPr>
          <a:xfrm>
            <a:off x="9157843" y="4861611"/>
            <a:ext cx="2324407" cy="94945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-165100">
              <a:spcBef>
                <a:spcPts val="400"/>
              </a:spcBef>
            </a:pPr>
            <a:endParaRPr lang="en-US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29B61DA-BB9C-4942-A9B3-37FF8DCCC82E}"/>
              </a:ext>
            </a:extLst>
          </p:cNvPr>
          <p:cNvSpPr/>
          <p:nvPr/>
        </p:nvSpPr>
        <p:spPr>
          <a:xfrm>
            <a:off x="9157843" y="1505714"/>
            <a:ext cx="2324407" cy="163512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45720" rtlCol="0" anchor="t"/>
          <a:lstStyle/>
          <a:p>
            <a:pPr indent="-165100">
              <a:spcBef>
                <a:spcPts val="400"/>
              </a:spcBef>
            </a:pPr>
            <a:r>
              <a:rPr lang="en-US" i="1" dirty="0">
                <a:solidFill>
                  <a:schemeClr val="tx1"/>
                </a:solidFill>
                <a:cs typeface="Times New Roman"/>
              </a:rPr>
              <a:t>necessary</a:t>
            </a:r>
            <a:r>
              <a:rPr lang="en-US" dirty="0">
                <a:solidFill>
                  <a:schemeClr val="tx1"/>
                </a:solidFill>
                <a:cs typeface="Times New Roman"/>
              </a:rPr>
              <a:t> actions: the r-applicable actions that achieve </a:t>
            </a:r>
            <a:r>
              <a:rPr lang="en-US" i="1" dirty="0" err="1">
                <a:solidFill>
                  <a:schemeClr val="tx1"/>
                </a:solidFill>
                <a:cs typeface="Times New Roman"/>
              </a:rPr>
              <a:t>g</a:t>
            </a:r>
            <a:r>
              <a:rPr lang="en-US" i="1" baseline="-25000" dirty="0" err="1">
                <a:solidFill>
                  <a:schemeClr val="tx1"/>
                </a:solidFill>
                <a:cs typeface="Times New Roman"/>
              </a:rPr>
              <a:t>i</a:t>
            </a:r>
            <a:endParaRPr lang="en-US" i="1" baseline="-25000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RPG-based Landmark Computation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"/>
          </p:nvPr>
        </p:nvSpPr>
        <p:spPr>
          <a:xfrm>
            <a:off x="1484808" y="1183660"/>
            <a:ext cx="6277729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10237214" y="3713388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 err="1">
                <a:latin typeface="Times New Roman"/>
                <a:cs typeface="Times New Roman"/>
              </a:rPr>
              <a:t>g</a:t>
            </a:r>
            <a:r>
              <a:rPr lang="en-US" sz="2000" i="1" baseline="-25000" dirty="0" err="1">
                <a:latin typeface="Times New Roman"/>
                <a:cs typeface="Times New Roman"/>
              </a:rPr>
              <a:t>i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34" name="Straight Arrow Connector 33"/>
          <p:cNvCxnSpPr>
            <a:stCxn id="51" idx="3"/>
            <a:endCxn id="30" idx="2"/>
          </p:cNvCxnSpPr>
          <p:nvPr/>
        </p:nvCxnSpPr>
        <p:spPr bwMode="auto">
          <a:xfrm flipV="1">
            <a:off x="9781340" y="3941988"/>
            <a:ext cx="455875" cy="1459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50" name="Straight Arrow Connector 49"/>
          <p:cNvCxnSpPr>
            <a:stCxn id="53" idx="3"/>
            <a:endCxn id="30" idx="1"/>
          </p:cNvCxnSpPr>
          <p:nvPr/>
        </p:nvCxnSpPr>
        <p:spPr bwMode="auto">
          <a:xfrm>
            <a:off x="9781339" y="2815951"/>
            <a:ext cx="522830" cy="9643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51" name="Rectangle 50"/>
          <p:cNvSpPr/>
          <p:nvPr/>
        </p:nvSpPr>
        <p:spPr bwMode="auto">
          <a:xfrm>
            <a:off x="9383473" y="3910981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9383473" y="2638980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8425410" y="227697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8425410" y="289773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8425410" y="362009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cxnSp>
        <p:nvCxnSpPr>
          <p:cNvPr id="57" name="Straight Arrow Connector 56"/>
          <p:cNvCxnSpPr>
            <a:stCxn id="54" idx="6"/>
            <a:endCxn id="53" idx="1"/>
          </p:cNvCxnSpPr>
          <p:nvPr/>
        </p:nvCxnSpPr>
        <p:spPr bwMode="auto">
          <a:xfrm>
            <a:off x="8882611" y="2505571"/>
            <a:ext cx="500863" cy="3103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60" name="Straight Arrow Connector 59"/>
          <p:cNvCxnSpPr>
            <a:stCxn id="55" idx="7"/>
            <a:endCxn id="53" idx="1"/>
          </p:cNvCxnSpPr>
          <p:nvPr/>
        </p:nvCxnSpPr>
        <p:spPr bwMode="auto">
          <a:xfrm flipV="1">
            <a:off x="8815655" y="2815952"/>
            <a:ext cx="567818" cy="1487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61" name="Straight Arrow Connector 60"/>
          <p:cNvCxnSpPr>
            <a:stCxn id="63" idx="7"/>
            <a:endCxn id="51" idx="1"/>
          </p:cNvCxnSpPr>
          <p:nvPr/>
        </p:nvCxnSpPr>
        <p:spPr bwMode="auto">
          <a:xfrm flipV="1">
            <a:off x="8815655" y="4087952"/>
            <a:ext cx="567818" cy="2198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62" name="Straight Arrow Connector 61"/>
          <p:cNvCxnSpPr>
            <a:stCxn id="56" idx="6"/>
            <a:endCxn id="51" idx="1"/>
          </p:cNvCxnSpPr>
          <p:nvPr/>
        </p:nvCxnSpPr>
        <p:spPr bwMode="auto">
          <a:xfrm>
            <a:off x="8882611" y="3848692"/>
            <a:ext cx="500863" cy="2392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63" name="Oval 62"/>
          <p:cNvSpPr/>
          <p:nvPr/>
        </p:nvSpPr>
        <p:spPr bwMode="auto">
          <a:xfrm>
            <a:off x="8425410" y="424085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9383473" y="5172820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65" name="Oval 64"/>
          <p:cNvSpPr/>
          <p:nvPr/>
        </p:nvSpPr>
        <p:spPr bwMode="auto">
          <a:xfrm>
            <a:off x="8425410" y="486161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</a:p>
        </p:txBody>
      </p:sp>
      <p:cxnSp>
        <p:nvCxnSpPr>
          <p:cNvPr id="66" name="Straight Arrow Connector 65"/>
          <p:cNvCxnSpPr>
            <a:stCxn id="68" idx="7"/>
            <a:endCxn id="64" idx="1"/>
          </p:cNvCxnSpPr>
          <p:nvPr/>
        </p:nvCxnSpPr>
        <p:spPr bwMode="auto">
          <a:xfrm flipV="1">
            <a:off x="8815655" y="5349791"/>
            <a:ext cx="567818" cy="1995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67" name="Straight Arrow Connector 66"/>
          <p:cNvCxnSpPr>
            <a:stCxn id="65" idx="6"/>
            <a:endCxn id="64" idx="1"/>
          </p:cNvCxnSpPr>
          <p:nvPr/>
        </p:nvCxnSpPr>
        <p:spPr bwMode="auto">
          <a:xfrm>
            <a:off x="8882611" y="5090211"/>
            <a:ext cx="500863" cy="2595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68" name="Oval 67"/>
          <p:cNvSpPr/>
          <p:nvPr/>
        </p:nvSpPr>
        <p:spPr bwMode="auto">
          <a:xfrm>
            <a:off x="8425410" y="548237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69" name="Straight Arrow Connector 68"/>
          <p:cNvCxnSpPr>
            <a:stCxn id="64" idx="3"/>
            <a:endCxn id="30" idx="3"/>
          </p:cNvCxnSpPr>
          <p:nvPr/>
        </p:nvCxnSpPr>
        <p:spPr bwMode="auto">
          <a:xfrm flipV="1">
            <a:off x="9781339" y="4103633"/>
            <a:ext cx="522830" cy="124615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1945397" y="3465220"/>
            <a:ext cx="4608936" cy="101969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5B4AABB-CF1B-1A42-95BA-6DA0678F9D66}"/>
              </a:ext>
            </a:extLst>
          </p:cNvPr>
          <p:cNvSpPr/>
          <p:nvPr/>
        </p:nvSpPr>
        <p:spPr bwMode="auto">
          <a:xfrm>
            <a:off x="8394704" y="3556000"/>
            <a:ext cx="1534160" cy="1158240"/>
          </a:xfrm>
          <a:prstGeom prst="rect">
            <a:avLst/>
          </a:prstGeom>
          <a:solidFill>
            <a:srgbClr val="CDC9C0">
              <a:alpha val="7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20C9A9E-C5A2-E544-8751-DB8FFDAA7B6C}"/>
              </a:ext>
            </a:extLst>
          </p:cNvPr>
          <p:cNvSpPr/>
          <p:nvPr/>
        </p:nvSpPr>
        <p:spPr>
          <a:xfrm>
            <a:off x="11114637" y="2824405"/>
            <a:ext cx="365760" cy="226580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-165100">
              <a:spcBef>
                <a:spcPts val="400"/>
              </a:spcBef>
            </a:pPr>
            <a:endParaRPr lang="en-US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69B60AB-865D-1342-B68D-39F562E13E2D}"/>
              </a:ext>
            </a:extLst>
          </p:cNvPr>
          <p:cNvSpPr/>
          <p:nvPr/>
        </p:nvSpPr>
        <p:spPr>
          <a:xfrm>
            <a:off x="7696201" y="966654"/>
            <a:ext cx="3320143" cy="42671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indent="-165100" algn="ctr">
              <a:spcBef>
                <a:spcPts val="200"/>
              </a:spcBef>
            </a:pPr>
            <a:r>
              <a:rPr lang="en-US" sz="2000" i="1" dirty="0" err="1">
                <a:solidFill>
                  <a:schemeClr val="tx1"/>
                </a:solidFill>
                <a:cs typeface="Times New Roman"/>
              </a:rPr>
              <a:t>Preconds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 = 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{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, 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, 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, 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59867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4184A53-89D0-0E43-8DDA-BEA362D2D457}"/>
              </a:ext>
            </a:extLst>
          </p:cNvPr>
          <p:cNvSpPr/>
          <p:nvPr/>
        </p:nvSpPr>
        <p:spPr>
          <a:xfrm>
            <a:off x="7002049" y="890454"/>
            <a:ext cx="5198641" cy="73211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rtlCol="0" anchor="t">
            <a:spAutoFit/>
          </a:bodyPr>
          <a:lstStyle/>
          <a:p>
            <a:pPr indent="-165100">
              <a:spcBef>
                <a:spcPts val="200"/>
              </a:spcBef>
            </a:pPr>
            <a:r>
              <a:rPr lang="en-US" sz="2000" dirty="0" err="1">
                <a:solidFill>
                  <a:schemeClr val="tx1"/>
                </a:solidFill>
                <a:cs typeface="Times New Roman"/>
              </a:rPr>
              <a:t>Φ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 = 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{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,  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,  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,  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,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  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,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 </a:t>
            </a:r>
            <a:br>
              <a:rPr lang="en-US" sz="2000" i="1" dirty="0">
                <a:solidFill>
                  <a:schemeClr val="tx1"/>
                </a:solidFill>
                <a:cs typeface="Times New Roman"/>
              </a:rPr>
            </a:br>
            <a:r>
              <a:rPr lang="en-US" sz="2000" i="1" dirty="0">
                <a:solidFill>
                  <a:schemeClr val="tx1"/>
                </a:solidFill>
                <a:cs typeface="Times New Roman"/>
              </a:rPr>
              <a:t>    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,  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,   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, 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 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}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507AF4-44AC-3942-8226-835F5BECDAB9}"/>
              </a:ext>
            </a:extLst>
          </p:cNvPr>
          <p:cNvSpPr>
            <a:spLocks noChangeAspect="1"/>
          </p:cNvSpPr>
          <p:nvPr/>
        </p:nvSpPr>
        <p:spPr bwMode="auto">
          <a:xfrm>
            <a:off x="3411841" y="5056853"/>
            <a:ext cx="3516487" cy="30017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RPG-based Landmark Computation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1484808" y="1183660"/>
            <a:ext cx="6250986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10237214" y="3713388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 err="1">
                <a:latin typeface="Times New Roman"/>
                <a:cs typeface="Times New Roman"/>
              </a:rPr>
              <a:t>g</a:t>
            </a:r>
            <a:r>
              <a:rPr lang="en-US" sz="2000" i="1" baseline="-25000" dirty="0" err="1">
                <a:latin typeface="Times New Roman"/>
                <a:cs typeface="Times New Roman"/>
              </a:rPr>
              <a:t>i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53" name="Straight Arrow Connector 52"/>
          <p:cNvCxnSpPr>
            <a:stCxn id="55" idx="3"/>
            <a:endCxn id="51" idx="2"/>
          </p:cNvCxnSpPr>
          <p:nvPr/>
        </p:nvCxnSpPr>
        <p:spPr bwMode="auto">
          <a:xfrm flipV="1">
            <a:off x="9781340" y="3941988"/>
            <a:ext cx="455875" cy="1459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54" name="Straight Arrow Connector 53"/>
          <p:cNvCxnSpPr>
            <a:stCxn id="56" idx="3"/>
            <a:endCxn id="51" idx="1"/>
          </p:cNvCxnSpPr>
          <p:nvPr/>
        </p:nvCxnSpPr>
        <p:spPr bwMode="auto">
          <a:xfrm>
            <a:off x="9781339" y="2815951"/>
            <a:ext cx="522830" cy="9643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55" name="Rectangle 54"/>
          <p:cNvSpPr/>
          <p:nvPr/>
        </p:nvSpPr>
        <p:spPr bwMode="auto">
          <a:xfrm>
            <a:off x="9383473" y="3910981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9383473" y="2638980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8425410" y="227697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59" name="Oval 58"/>
          <p:cNvSpPr/>
          <p:nvPr/>
        </p:nvSpPr>
        <p:spPr bwMode="auto">
          <a:xfrm>
            <a:off x="8425410" y="289773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8425410" y="362009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cxnSp>
        <p:nvCxnSpPr>
          <p:cNvPr id="61" name="Straight Arrow Connector 60"/>
          <p:cNvCxnSpPr>
            <a:stCxn id="57" idx="6"/>
            <a:endCxn id="56" idx="1"/>
          </p:cNvCxnSpPr>
          <p:nvPr/>
        </p:nvCxnSpPr>
        <p:spPr bwMode="auto">
          <a:xfrm>
            <a:off x="8882611" y="2505571"/>
            <a:ext cx="500863" cy="3103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62" name="Straight Arrow Connector 61"/>
          <p:cNvCxnSpPr>
            <a:stCxn id="59" idx="7"/>
            <a:endCxn id="56" idx="1"/>
          </p:cNvCxnSpPr>
          <p:nvPr/>
        </p:nvCxnSpPr>
        <p:spPr bwMode="auto">
          <a:xfrm flipV="1">
            <a:off x="8815655" y="2815952"/>
            <a:ext cx="567818" cy="1487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63" name="Straight Arrow Connector 62"/>
          <p:cNvCxnSpPr>
            <a:stCxn id="65" idx="7"/>
            <a:endCxn id="55" idx="1"/>
          </p:cNvCxnSpPr>
          <p:nvPr/>
        </p:nvCxnSpPr>
        <p:spPr bwMode="auto">
          <a:xfrm flipV="1">
            <a:off x="8815655" y="4087952"/>
            <a:ext cx="567818" cy="2198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64" name="Straight Arrow Connector 63"/>
          <p:cNvCxnSpPr>
            <a:stCxn id="60" idx="6"/>
            <a:endCxn id="55" idx="1"/>
          </p:cNvCxnSpPr>
          <p:nvPr/>
        </p:nvCxnSpPr>
        <p:spPr bwMode="auto">
          <a:xfrm>
            <a:off x="8882611" y="3848692"/>
            <a:ext cx="500863" cy="2392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65" name="Oval 64"/>
          <p:cNvSpPr/>
          <p:nvPr/>
        </p:nvSpPr>
        <p:spPr bwMode="auto">
          <a:xfrm>
            <a:off x="8425410" y="424085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9383473" y="5172820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67" name="Oval 66"/>
          <p:cNvSpPr/>
          <p:nvPr/>
        </p:nvSpPr>
        <p:spPr bwMode="auto">
          <a:xfrm>
            <a:off x="8425410" y="486161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</a:p>
        </p:txBody>
      </p:sp>
      <p:cxnSp>
        <p:nvCxnSpPr>
          <p:cNvPr id="68" name="Straight Arrow Connector 67"/>
          <p:cNvCxnSpPr>
            <a:stCxn id="70" idx="7"/>
            <a:endCxn id="66" idx="1"/>
          </p:cNvCxnSpPr>
          <p:nvPr/>
        </p:nvCxnSpPr>
        <p:spPr bwMode="auto">
          <a:xfrm flipV="1">
            <a:off x="8815655" y="5349791"/>
            <a:ext cx="567818" cy="1995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cxnSp>
        <p:nvCxnSpPr>
          <p:cNvPr id="69" name="Straight Arrow Connector 68"/>
          <p:cNvCxnSpPr>
            <a:stCxn id="67" idx="6"/>
            <a:endCxn id="66" idx="1"/>
          </p:cNvCxnSpPr>
          <p:nvPr/>
        </p:nvCxnSpPr>
        <p:spPr bwMode="auto">
          <a:xfrm>
            <a:off x="8882611" y="5090211"/>
            <a:ext cx="500863" cy="2595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70" name="Oval 69"/>
          <p:cNvSpPr/>
          <p:nvPr/>
        </p:nvSpPr>
        <p:spPr bwMode="auto">
          <a:xfrm>
            <a:off x="8425410" y="548237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q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3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71" name="Straight Arrow Connector 70"/>
          <p:cNvCxnSpPr>
            <a:stCxn id="66" idx="3"/>
            <a:endCxn id="51" idx="3"/>
          </p:cNvCxnSpPr>
          <p:nvPr/>
        </p:nvCxnSpPr>
        <p:spPr bwMode="auto">
          <a:xfrm flipV="1">
            <a:off x="9781339" y="4103633"/>
            <a:ext cx="522830" cy="124615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8394704" y="3556000"/>
            <a:ext cx="1534160" cy="1158240"/>
          </a:xfrm>
          <a:prstGeom prst="rect">
            <a:avLst/>
          </a:prstGeom>
          <a:solidFill>
            <a:srgbClr val="CDC9C0">
              <a:alpha val="7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CF080A9-FE55-2044-B43D-8145B7CA8975}"/>
              </a:ext>
            </a:extLst>
          </p:cNvPr>
          <p:cNvCxnSpPr>
            <a:cxnSpLocks/>
            <a:stCxn id="36" idx="0"/>
            <a:endCxn id="32" idx="2"/>
          </p:cNvCxnSpPr>
          <p:nvPr/>
        </p:nvCxnSpPr>
        <p:spPr bwMode="auto">
          <a:xfrm flipV="1">
            <a:off x="5159198" y="5357023"/>
            <a:ext cx="10887" cy="4935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195F3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821A94-87A3-584C-B4CB-88A2E2461D85}"/>
              </a:ext>
            </a:extLst>
          </p:cNvPr>
          <p:cNvSpPr txBox="1"/>
          <p:nvPr/>
        </p:nvSpPr>
        <p:spPr>
          <a:xfrm>
            <a:off x="4517836" y="5850595"/>
            <a:ext cx="128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Not in book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BEBFFB-7340-224E-B9B1-DF73DA37E555}"/>
              </a:ext>
            </a:extLst>
          </p:cNvPr>
          <p:cNvSpPr/>
          <p:nvPr/>
        </p:nvSpPr>
        <p:spPr bwMode="auto">
          <a:xfrm>
            <a:off x="1998616" y="4439443"/>
            <a:ext cx="5584038" cy="129732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2853390-6FEE-F34B-B5FC-9FB8B6E86093}"/>
              </a:ext>
            </a:extLst>
          </p:cNvPr>
          <p:cNvSpPr/>
          <p:nvPr/>
        </p:nvSpPr>
        <p:spPr>
          <a:xfrm>
            <a:off x="7413172" y="1695997"/>
            <a:ext cx="4191000" cy="437603"/>
          </a:xfrm>
          <a:prstGeom prst="roundRect">
            <a:avLst/>
          </a:prstGeom>
          <a:solidFill>
            <a:srgbClr val="CD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indent="-165100">
              <a:spcBef>
                <a:spcPts val="200"/>
              </a:spcBef>
            </a:pP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queue = 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,  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,  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p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,  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∨</a:t>
            </a:r>
            <a:r>
              <a:rPr lang="en-US" sz="2000" i="1" dirty="0">
                <a:solidFill>
                  <a:schemeClr val="tx1"/>
                </a:solidFill>
                <a:cs typeface="Times New Roman"/>
              </a:rPr>
              <a:t>q</a:t>
            </a:r>
            <a:r>
              <a:rPr lang="en-US" sz="2000" baseline="-25000" dirty="0">
                <a:solidFill>
                  <a:schemeClr val="tx1"/>
                </a:solidFill>
                <a:cs typeface="Times New Roman"/>
              </a:rPr>
              <a:t>3</a:t>
            </a:r>
            <a:r>
              <a:rPr lang="en-US" sz="2000" dirty="0">
                <a:solidFill>
                  <a:schemeClr val="tx1"/>
                </a:solidFill>
                <a:cs typeface="Times New Roman"/>
              </a:rPr>
              <a:t>⟩</a:t>
            </a:r>
          </a:p>
        </p:txBody>
      </p:sp>
    </p:spTree>
    <p:extLst>
      <p:ext uri="{BB962C8B-B14F-4D97-AF65-F5344CB8AC3E}">
        <p14:creationId xmlns:p14="http://schemas.microsoft.com/office/powerpoint/2010/main" val="413177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27864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521325"/>
          </a:xfrm>
        </p:spPr>
        <p:txBody>
          <a:bodyPr/>
          <a:lstStyle/>
          <a:p>
            <a:r>
              <a:rPr lang="en-US" dirty="0"/>
              <a:t>Relaxation: let vehicle travel in a straight line between any pair of cities</a:t>
            </a:r>
          </a:p>
          <a:p>
            <a:pPr lvl="1"/>
            <a:r>
              <a:rPr lang="en-US" dirty="0"/>
              <a:t>straight-line-distance ≤ distance by road </a:t>
            </a:r>
          </a:p>
          <a:p>
            <a:pPr marL="690562" lvl="2" indent="0">
              <a:buNone/>
            </a:pPr>
            <a:r>
              <a:rPr lang="en-US" dirty="0"/>
              <a:t>⇒ additional solutions with lower cost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273" y="2231554"/>
            <a:ext cx="6273800" cy="426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97030" y="2253578"/>
            <a:ext cx="165170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196975" algn="l"/>
              </a:tabLst>
            </a:pPr>
            <a:r>
              <a:rPr lang="en-US" sz="1400" dirty="0">
                <a:latin typeface="Calibri"/>
                <a:cs typeface="Calibri"/>
              </a:rPr>
              <a:t>straight-line dist. </a:t>
            </a:r>
            <a:r>
              <a:rPr lang="en-US" sz="1400" u="sng" dirty="0">
                <a:latin typeface="Calibri"/>
                <a:cs typeface="Calibri"/>
              </a:rPr>
              <a:t>from </a:t>
            </a:r>
            <a:r>
              <a:rPr lang="en-US" sz="1400" i="1" u="sng" dirty="0">
                <a:latin typeface="Times New Roman" panose="02020603050405020304" pitchFamily="18" charset="0"/>
                <a:cs typeface="Calibri"/>
              </a:rPr>
              <a:t>s </a:t>
            </a:r>
            <a:r>
              <a:rPr lang="en-US" sz="1400" u="sng" dirty="0">
                <a:latin typeface="Calibri"/>
                <a:cs typeface="Calibri"/>
              </a:rPr>
              <a:t>to Bucharest</a:t>
            </a:r>
          </a:p>
          <a:p>
            <a:pPr>
              <a:tabLst>
                <a:tab pos="1196975" algn="l"/>
              </a:tabLst>
            </a:pPr>
            <a:r>
              <a:rPr lang="en-US" sz="1400" dirty="0">
                <a:latin typeface="Calibri"/>
                <a:cs typeface="Calibri"/>
              </a:rPr>
              <a:t>Arad	366</a:t>
            </a:r>
          </a:p>
          <a:p>
            <a:pPr>
              <a:tabLst>
                <a:tab pos="1196975" algn="l"/>
              </a:tabLst>
            </a:pPr>
            <a:r>
              <a:rPr lang="en-US" sz="1400" dirty="0">
                <a:latin typeface="Calibri"/>
                <a:cs typeface="Calibri"/>
              </a:rPr>
              <a:t>Bucharest	    0</a:t>
            </a:r>
          </a:p>
          <a:p>
            <a:pPr>
              <a:tabLst>
                <a:tab pos="1196975" algn="l"/>
              </a:tabLst>
            </a:pPr>
            <a:r>
              <a:rPr lang="en-US" sz="1400" dirty="0">
                <a:latin typeface="Calibri"/>
                <a:cs typeface="Calibri"/>
              </a:rPr>
              <a:t>Craiova	160</a:t>
            </a:r>
          </a:p>
          <a:p>
            <a:pPr>
              <a:tabLst>
                <a:tab pos="1196975" algn="l"/>
              </a:tabLst>
            </a:pPr>
            <a:r>
              <a:rPr lang="en-US" sz="1400" dirty="0" err="1">
                <a:latin typeface="Calibri"/>
                <a:cs typeface="Calibri"/>
              </a:rPr>
              <a:t>Dobreta</a:t>
            </a:r>
            <a:r>
              <a:rPr lang="en-US" sz="1400" dirty="0">
                <a:latin typeface="Calibri"/>
                <a:cs typeface="Calibri"/>
              </a:rPr>
              <a:t>	242</a:t>
            </a:r>
          </a:p>
          <a:p>
            <a:pPr>
              <a:tabLst>
                <a:tab pos="1196975" algn="l"/>
              </a:tabLst>
            </a:pPr>
            <a:r>
              <a:rPr lang="en-US" sz="1400" dirty="0" err="1">
                <a:latin typeface="Calibri"/>
                <a:cs typeface="Calibri"/>
              </a:rPr>
              <a:t>Fagaras</a:t>
            </a:r>
            <a:r>
              <a:rPr lang="en-US" sz="1400" dirty="0">
                <a:latin typeface="Calibri"/>
                <a:cs typeface="Calibri"/>
              </a:rPr>
              <a:t>	176</a:t>
            </a:r>
          </a:p>
          <a:p>
            <a:pPr>
              <a:tabLst>
                <a:tab pos="1196975" algn="l"/>
              </a:tabLst>
            </a:pPr>
            <a:r>
              <a:rPr lang="en-US" sz="1400" dirty="0">
                <a:latin typeface="Calibri"/>
                <a:cs typeface="Calibri"/>
              </a:rPr>
              <a:t>Iasi	226</a:t>
            </a:r>
          </a:p>
          <a:p>
            <a:pPr>
              <a:tabLst>
                <a:tab pos="1196975" algn="l"/>
              </a:tabLst>
            </a:pPr>
            <a:r>
              <a:rPr lang="en-US" sz="1400" dirty="0" err="1">
                <a:latin typeface="Calibri"/>
                <a:cs typeface="Calibri"/>
              </a:rPr>
              <a:t>Lugoj</a:t>
            </a:r>
            <a:r>
              <a:rPr lang="en-US" sz="1400" dirty="0">
                <a:latin typeface="Calibri"/>
                <a:cs typeface="Calibri"/>
              </a:rPr>
              <a:t>	244</a:t>
            </a:r>
          </a:p>
          <a:p>
            <a:pPr>
              <a:tabLst>
                <a:tab pos="1196975" algn="l"/>
              </a:tabLst>
            </a:pPr>
            <a:r>
              <a:rPr lang="en-US" sz="1400" dirty="0" err="1">
                <a:latin typeface="Calibri"/>
                <a:cs typeface="Calibri"/>
              </a:rPr>
              <a:t>Mehadia</a:t>
            </a:r>
            <a:r>
              <a:rPr lang="en-US" sz="1400" dirty="0">
                <a:latin typeface="Calibri"/>
                <a:cs typeface="Calibri"/>
              </a:rPr>
              <a:t>	241</a:t>
            </a:r>
          </a:p>
          <a:p>
            <a:pPr>
              <a:tabLst>
                <a:tab pos="1196975" algn="l"/>
              </a:tabLst>
            </a:pPr>
            <a:r>
              <a:rPr lang="en-US" sz="1400" dirty="0" err="1">
                <a:latin typeface="Calibri"/>
                <a:cs typeface="Calibri"/>
              </a:rPr>
              <a:t>Neamt</a:t>
            </a:r>
            <a:r>
              <a:rPr lang="en-US" sz="1400" dirty="0">
                <a:latin typeface="Calibri"/>
                <a:cs typeface="Calibri"/>
              </a:rPr>
              <a:t>	234</a:t>
            </a:r>
          </a:p>
          <a:p>
            <a:pPr>
              <a:tabLst>
                <a:tab pos="1196975" algn="l"/>
              </a:tabLst>
            </a:pPr>
            <a:r>
              <a:rPr lang="en-US" sz="1400" dirty="0">
                <a:latin typeface="Calibri"/>
                <a:cs typeface="Calibri"/>
              </a:rPr>
              <a:t>Oradea	380</a:t>
            </a:r>
          </a:p>
          <a:p>
            <a:pPr>
              <a:tabLst>
                <a:tab pos="1196975" algn="l"/>
              </a:tabLst>
            </a:pPr>
            <a:r>
              <a:rPr lang="en-US" sz="1400" dirty="0">
                <a:latin typeface="Calibri"/>
                <a:cs typeface="Calibri"/>
              </a:rPr>
              <a:t>Pitesti	100</a:t>
            </a:r>
          </a:p>
          <a:p>
            <a:pPr>
              <a:tabLst>
                <a:tab pos="1196975" algn="l"/>
              </a:tabLst>
            </a:pPr>
            <a:r>
              <a:rPr lang="en-US" sz="1400" dirty="0" err="1">
                <a:latin typeface="Calibri"/>
                <a:cs typeface="Calibri"/>
              </a:rPr>
              <a:t>Rimnicu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Vilcea</a:t>
            </a:r>
            <a:r>
              <a:rPr lang="en-US" sz="1400" dirty="0">
                <a:latin typeface="Calibri"/>
                <a:cs typeface="Calibri"/>
              </a:rPr>
              <a:t>	193</a:t>
            </a:r>
          </a:p>
          <a:p>
            <a:pPr>
              <a:tabLst>
                <a:tab pos="1196975" algn="l"/>
              </a:tabLst>
            </a:pPr>
            <a:r>
              <a:rPr lang="en-US" sz="1400" dirty="0">
                <a:latin typeface="Calibri"/>
                <a:cs typeface="Calibri"/>
              </a:rPr>
              <a:t>Sibiu	253</a:t>
            </a:r>
          </a:p>
          <a:p>
            <a:pPr>
              <a:tabLst>
                <a:tab pos="1196975" algn="l"/>
              </a:tabLst>
            </a:pPr>
            <a:r>
              <a:rPr lang="en-US" sz="1400" dirty="0">
                <a:latin typeface="Calibri"/>
                <a:cs typeface="Calibri"/>
              </a:rPr>
              <a:t>Timisoara	329</a:t>
            </a:r>
          </a:p>
          <a:p>
            <a:pPr>
              <a:tabLst>
                <a:tab pos="1196975" algn="l"/>
              </a:tabLst>
            </a:pPr>
            <a:r>
              <a:rPr lang="en-US" sz="1400" dirty="0" err="1">
                <a:latin typeface="Calibri"/>
                <a:cs typeface="Calibri"/>
              </a:rPr>
              <a:t>Urziceni</a:t>
            </a:r>
            <a:r>
              <a:rPr lang="en-US" sz="1400" dirty="0">
                <a:latin typeface="Calibri"/>
                <a:cs typeface="Calibri"/>
              </a:rPr>
              <a:t>	  80</a:t>
            </a:r>
          </a:p>
          <a:p>
            <a:pPr>
              <a:tabLst>
                <a:tab pos="1196975" algn="l"/>
              </a:tabLst>
            </a:pPr>
            <a:r>
              <a:rPr lang="en-US" sz="1400" dirty="0" err="1">
                <a:latin typeface="Calibri"/>
                <a:cs typeface="Calibri"/>
              </a:rPr>
              <a:t>Vaslui</a:t>
            </a:r>
            <a:r>
              <a:rPr lang="en-US" sz="1400" dirty="0">
                <a:latin typeface="Calibri"/>
                <a:cs typeface="Calibri"/>
              </a:rPr>
              <a:t>	199</a:t>
            </a:r>
          </a:p>
          <a:p>
            <a:pPr>
              <a:tabLst>
                <a:tab pos="1196975" algn="l"/>
              </a:tabLst>
            </a:pPr>
            <a:r>
              <a:rPr lang="en-US" sz="1400" dirty="0" err="1">
                <a:latin typeface="Calibri"/>
                <a:cs typeface="Calibri"/>
              </a:rPr>
              <a:t>Zerind</a:t>
            </a:r>
            <a:r>
              <a:rPr lang="en-US" sz="1400" dirty="0">
                <a:latin typeface="Calibri"/>
                <a:cs typeface="Calibri"/>
              </a:rPr>
              <a:t>	374</a:t>
            </a:r>
          </a:p>
        </p:txBody>
      </p:sp>
    </p:spTree>
    <p:extLst>
      <p:ext uri="{BB962C8B-B14F-4D97-AF65-F5344CB8AC3E}">
        <p14:creationId xmlns:p14="http://schemas.microsoft.com/office/powerpoint/2010/main" val="1066663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F5502C9-75DF-7A43-8A33-30E7ADCF1E30}"/>
              </a:ext>
            </a:extLst>
          </p:cNvPr>
          <p:cNvGrpSpPr>
            <a:grpSpLocks noChangeAspect="1"/>
          </p:cNvGrpSpPr>
          <p:nvPr/>
        </p:nvGrpSpPr>
        <p:grpSpPr>
          <a:xfrm>
            <a:off x="9253274" y="5102469"/>
            <a:ext cx="2657242" cy="1147446"/>
            <a:chOff x="5323352" y="4678231"/>
            <a:chExt cx="2952491" cy="1274940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CADF26F2-B809-1B46-8823-D3282A4E2D1E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347" name="Lightning Bolt 346">
                <a:extLst>
                  <a:ext uri="{FF2B5EF4-FFF2-40B4-BE49-F238E27FC236}">
                    <a16:creationId xmlns:a16="http://schemas.microsoft.com/office/drawing/2014/main" id="{93AC8B82-C460-8849-A0C5-0E7E01392AF7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860">
                <a:extLst>
                  <a:ext uri="{FF2B5EF4-FFF2-40B4-BE49-F238E27FC236}">
                    <a16:creationId xmlns:a16="http://schemas.microsoft.com/office/drawing/2014/main" id="{36D901EF-E1EA-4048-8CBF-7D8FFE155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81AF6F8B-E6FC-9149-A72D-A9A3CBDFAD31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47E0455E-917D-6C44-8E98-6AE58C176CF7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1C2953AB-720B-9B40-98B5-7DA99CE583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26630390-E16C-E440-A94A-CA62A68FBCDE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F0B7DF30-B19E-4943-9DBC-2A8B16B095C2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343" name="Lightning Bolt 342">
                  <a:extLst>
                    <a:ext uri="{FF2B5EF4-FFF2-40B4-BE49-F238E27FC236}">
                      <a16:creationId xmlns:a16="http://schemas.microsoft.com/office/drawing/2014/main" id="{6082DCE5-E74E-4B44-96E4-A5360A7D7CBF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A4236B3A-2F07-6247-B9E8-BBCCE7E4B6F4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id="{35CA4D40-0648-9E46-88FF-D0061A8C810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>
                  <a:extLst>
                    <a:ext uri="{FF2B5EF4-FFF2-40B4-BE49-F238E27FC236}">
                      <a16:creationId xmlns:a16="http://schemas.microsoft.com/office/drawing/2014/main" id="{CF6639E4-8DDB-9D44-B283-C2A0ED82C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2" name="Freeform 860">
                <a:extLst>
                  <a:ext uri="{FF2B5EF4-FFF2-40B4-BE49-F238E27FC236}">
                    <a16:creationId xmlns:a16="http://schemas.microsoft.com/office/drawing/2014/main" id="{E3DA4D66-68F9-AF4D-8C86-C6575092A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310" name="Line 853">
              <a:extLst>
                <a:ext uri="{FF2B5EF4-FFF2-40B4-BE49-F238E27FC236}">
                  <a16:creationId xmlns:a16="http://schemas.microsoft.com/office/drawing/2014/main" id="{034A8C97-E310-1746-887A-9B8DC6446F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215E5398-5498-C447-A935-678651FCB4B3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317" name="Oval 859">
                <a:extLst>
                  <a:ext uri="{FF2B5EF4-FFF2-40B4-BE49-F238E27FC236}">
                    <a16:creationId xmlns:a16="http://schemas.microsoft.com/office/drawing/2014/main" id="{7FC91D32-8F03-3243-BFE7-0FC13B89B4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8" name="Oval 861">
                <a:extLst>
                  <a:ext uri="{FF2B5EF4-FFF2-40B4-BE49-F238E27FC236}">
                    <a16:creationId xmlns:a16="http://schemas.microsoft.com/office/drawing/2014/main" id="{981E98AD-159F-FD42-A5B8-708ED8168CD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9" name="Oval 862">
                <a:extLst>
                  <a:ext uri="{FF2B5EF4-FFF2-40B4-BE49-F238E27FC236}">
                    <a16:creationId xmlns:a16="http://schemas.microsoft.com/office/drawing/2014/main" id="{CA1560F6-7122-4F48-BDC9-06ECFA3CE6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20" name="Oval 863">
                <a:extLst>
                  <a:ext uri="{FF2B5EF4-FFF2-40B4-BE49-F238E27FC236}">
                    <a16:creationId xmlns:a16="http://schemas.microsoft.com/office/drawing/2014/main" id="{4A820753-8B10-5C41-803B-E2DCDE2A45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21" name="Oval 863">
                <a:extLst>
                  <a:ext uri="{FF2B5EF4-FFF2-40B4-BE49-F238E27FC236}">
                    <a16:creationId xmlns:a16="http://schemas.microsoft.com/office/drawing/2014/main" id="{3CBB16DF-1D41-5343-8ED3-DC098F465E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0F0E5B2C-2786-A241-9E33-FABA3BFC29D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337" name="Freeform 860">
                  <a:extLst>
                    <a:ext uri="{FF2B5EF4-FFF2-40B4-BE49-F238E27FC236}">
                      <a16:creationId xmlns:a16="http://schemas.microsoft.com/office/drawing/2014/main" id="{FB2F2109-A462-D343-8C78-E020D8CDFF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8" name="Rectangle 864">
                  <a:extLst>
                    <a:ext uri="{FF2B5EF4-FFF2-40B4-BE49-F238E27FC236}">
                      <a16:creationId xmlns:a16="http://schemas.microsoft.com/office/drawing/2014/main" id="{ED8204E3-771D-D94F-A62F-0553190423A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339" name="Freeform 865">
                  <a:extLst>
                    <a:ext uri="{FF2B5EF4-FFF2-40B4-BE49-F238E27FC236}">
                      <a16:creationId xmlns:a16="http://schemas.microsoft.com/office/drawing/2014/main" id="{C03CF4CB-6FBB-9B4E-9CCC-32E4862828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40" name="Freeform 866">
                  <a:extLst>
                    <a:ext uri="{FF2B5EF4-FFF2-40B4-BE49-F238E27FC236}">
                      <a16:creationId xmlns:a16="http://schemas.microsoft.com/office/drawing/2014/main" id="{FE2DFB1B-D7BA-E040-A46F-D5D2CBE061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id="{B21113BD-80A4-074C-9420-DECE4AAF853F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24" name="Oval 878">
                  <a:extLst>
                    <a:ext uri="{FF2B5EF4-FFF2-40B4-BE49-F238E27FC236}">
                      <a16:creationId xmlns:a16="http://schemas.microsoft.com/office/drawing/2014/main" id="{E3153A16-EBC7-874A-BC1F-02F29AD143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5" name="Rectangle 880">
                  <a:extLst>
                    <a:ext uri="{FF2B5EF4-FFF2-40B4-BE49-F238E27FC236}">
                      <a16:creationId xmlns:a16="http://schemas.microsoft.com/office/drawing/2014/main" id="{2423A29B-DF05-B74D-9256-DFDC5108B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6" name="Oval 878">
                  <a:extLst>
                    <a:ext uri="{FF2B5EF4-FFF2-40B4-BE49-F238E27FC236}">
                      <a16:creationId xmlns:a16="http://schemas.microsoft.com/office/drawing/2014/main" id="{802E32B5-D3D2-7546-AAEB-79DE728FC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7" name="Line 881">
                  <a:extLst>
                    <a:ext uri="{FF2B5EF4-FFF2-40B4-BE49-F238E27FC236}">
                      <a16:creationId xmlns:a16="http://schemas.microsoft.com/office/drawing/2014/main" id="{70EACBE4-9D87-474C-BB92-36083E8710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8" name="Line 882">
                  <a:extLst>
                    <a:ext uri="{FF2B5EF4-FFF2-40B4-BE49-F238E27FC236}">
                      <a16:creationId xmlns:a16="http://schemas.microsoft.com/office/drawing/2014/main" id="{8C44DA43-A3E5-364A-BE10-7FA8E11F3C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9" name="Rectangle 880">
                  <a:extLst>
                    <a:ext uri="{FF2B5EF4-FFF2-40B4-BE49-F238E27FC236}">
                      <a16:creationId xmlns:a16="http://schemas.microsoft.com/office/drawing/2014/main" id="{EB169AAC-185D-8444-9C21-7D88AA4438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0" name="Oval 878">
                  <a:extLst>
                    <a:ext uri="{FF2B5EF4-FFF2-40B4-BE49-F238E27FC236}">
                      <a16:creationId xmlns:a16="http://schemas.microsoft.com/office/drawing/2014/main" id="{FE2350AE-5519-D346-8787-B07E337BFB6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1" name="Line 882">
                  <a:extLst>
                    <a:ext uri="{FF2B5EF4-FFF2-40B4-BE49-F238E27FC236}">
                      <a16:creationId xmlns:a16="http://schemas.microsoft.com/office/drawing/2014/main" id="{0A448BFA-EEF9-F64E-B80D-A28FCEEA97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2" name="Line 882">
                  <a:extLst>
                    <a:ext uri="{FF2B5EF4-FFF2-40B4-BE49-F238E27FC236}">
                      <a16:creationId xmlns:a16="http://schemas.microsoft.com/office/drawing/2014/main" id="{4C80CD3B-0693-D949-A439-715392E8E4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3" name="Line 884">
                  <a:extLst>
                    <a:ext uri="{FF2B5EF4-FFF2-40B4-BE49-F238E27FC236}">
                      <a16:creationId xmlns:a16="http://schemas.microsoft.com/office/drawing/2014/main" id="{272434A5-64A5-604C-BC47-13254B3510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4" name="Oval 885">
                  <a:extLst>
                    <a:ext uri="{FF2B5EF4-FFF2-40B4-BE49-F238E27FC236}">
                      <a16:creationId xmlns:a16="http://schemas.microsoft.com/office/drawing/2014/main" id="{A9D51385-218B-6040-9E06-87BE57F87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5" name="Line 881">
                  <a:extLst>
                    <a:ext uri="{FF2B5EF4-FFF2-40B4-BE49-F238E27FC236}">
                      <a16:creationId xmlns:a16="http://schemas.microsoft.com/office/drawing/2014/main" id="{4DD31AAC-1C5D-D345-9456-B500D4A1F3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6" name="Line 882">
                  <a:extLst>
                    <a:ext uri="{FF2B5EF4-FFF2-40B4-BE49-F238E27FC236}">
                      <a16:creationId xmlns:a16="http://schemas.microsoft.com/office/drawing/2014/main" id="{51D29636-0949-2C42-B819-BBC3AE2AE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DF9326AF-CA9E-D74E-BA76-0BEB5CEE7E2E}"/>
                </a:ext>
              </a:extLst>
            </p:cNvPr>
            <p:cNvGrpSpPr/>
            <p:nvPr/>
          </p:nvGrpSpPr>
          <p:grpSpPr>
            <a:xfrm>
              <a:off x="6990430" y="5198257"/>
              <a:ext cx="538242" cy="371128"/>
              <a:chOff x="1012668" y="950932"/>
              <a:chExt cx="747559" cy="515455"/>
            </a:xfrm>
          </p:grpSpPr>
          <p:sp>
            <p:nvSpPr>
              <p:cNvPr id="313" name="Line 853">
                <a:extLst>
                  <a:ext uri="{FF2B5EF4-FFF2-40B4-BE49-F238E27FC236}">
                    <a16:creationId xmlns:a16="http://schemas.microsoft.com/office/drawing/2014/main" id="{CCC49B36-DB84-7D48-92D3-AE0E6D05D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314" name="Rectangle 876">
                <a:extLst>
                  <a:ext uri="{FF2B5EF4-FFF2-40B4-BE49-F238E27FC236}">
                    <a16:creationId xmlns:a16="http://schemas.microsoft.com/office/drawing/2014/main" id="{05EB2021-7559-4740-941C-DCCF160167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315" name="Rectangle 873">
                <a:extLst>
                  <a:ext uri="{FF2B5EF4-FFF2-40B4-BE49-F238E27FC236}">
                    <a16:creationId xmlns:a16="http://schemas.microsoft.com/office/drawing/2014/main" id="{B4EC8DEC-F51D-2247-96E8-C9CC3EEDB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16" name="Freeform 875">
                <a:extLst>
                  <a:ext uri="{FF2B5EF4-FFF2-40B4-BE49-F238E27FC236}">
                    <a16:creationId xmlns:a16="http://schemas.microsoft.com/office/drawing/2014/main" id="{72C07E7B-53BD-5E40-98FD-03D86F747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DAF399C-9AE5-B741-B93B-0C0B2AD1FB0D}"/>
              </a:ext>
            </a:extLst>
          </p:cNvPr>
          <p:cNvGrpSpPr/>
          <p:nvPr/>
        </p:nvGrpSpPr>
        <p:grpSpPr>
          <a:xfrm>
            <a:off x="8706866" y="4611463"/>
            <a:ext cx="3436205" cy="2055406"/>
            <a:chOff x="7000853" y="4611463"/>
            <a:chExt cx="3436205" cy="2055406"/>
          </a:xfrm>
        </p:grpSpPr>
        <p:sp>
          <p:nvSpPr>
            <p:cNvPr id="206" name="Rectangle 205"/>
            <p:cNvSpPr/>
            <p:nvPr/>
          </p:nvSpPr>
          <p:spPr>
            <a:xfrm>
              <a:off x="7386395" y="6297537"/>
              <a:ext cx="28557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o-RO" i="1" dirty="0">
                  <a:latin typeface="Times New Roman"/>
                  <a:cs typeface="Times New Roman"/>
                </a:rPr>
                <a:t> g</a:t>
              </a:r>
              <a:r>
                <a:rPr lang="ro-RO" dirty="0">
                  <a:latin typeface="Times New Roman"/>
                  <a:cs typeface="Times New Roman"/>
                </a:rPr>
                <a:t> = {</a:t>
              </a:r>
              <a:r>
                <a:rPr lang="ro-RO" dirty="0">
                  <a:latin typeface="Calibri"/>
                  <a:cs typeface="Calibri"/>
                </a:rPr>
                <a:t>loc(r1)=d3, loc(c1)=r1</a:t>
              </a:r>
              <a:r>
                <a:rPr lang="ro-RO" dirty="0">
                  <a:latin typeface="Times New Roman"/>
                  <a:cs typeface="Times New Roman"/>
                </a:rPr>
                <a:t>}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000853" y="5103043"/>
              <a:ext cx="1081714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118610"/>
                  </a:solidFill>
                  <a:latin typeface="Times New Roman"/>
                  <a:cs typeface="Times New Roman"/>
                </a:rPr>
                <a:t>true in s</a:t>
              </a:r>
              <a:r>
                <a:rPr lang="en-US" baseline="-25000" dirty="0">
                  <a:solidFill>
                    <a:srgbClr val="118610"/>
                  </a:solidFill>
                  <a:latin typeface="Times New Roman"/>
                  <a:cs typeface="Times New Roman"/>
                </a:rPr>
                <a:t>0</a:t>
              </a:r>
              <a:endParaRPr lang="en-US" dirty="0">
                <a:solidFill>
                  <a:srgbClr val="11861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>
              <a:off x="7620432" y="5475514"/>
              <a:ext cx="474638" cy="914826"/>
            </a:xfrm>
            <a:prstGeom prst="straightConnector1">
              <a:avLst/>
            </a:prstGeom>
            <a:ln w="12700">
              <a:solidFill>
                <a:srgbClr val="11861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D6F4B06-4863-AE4F-ADBC-AB7875E2B027}"/>
                </a:ext>
              </a:extLst>
            </p:cNvPr>
            <p:cNvSpPr txBox="1"/>
            <p:nvPr/>
          </p:nvSpPr>
          <p:spPr>
            <a:xfrm>
              <a:off x="9688520" y="4611463"/>
              <a:ext cx="7485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tabLst>
                  <a:tab pos="457200" algn="l"/>
                </a:tabLst>
              </a:pPr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add to </a:t>
              </a:r>
              <a:b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</a:br>
              <a:r>
                <a:rPr lang="en-US" i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queue</a:t>
              </a:r>
              <a:endParaRPr lang="en-US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D57F6979-681C-0245-A3C9-CBE7877E9A28}"/>
              </a:ext>
            </a:extLst>
          </p:cNvPr>
          <p:cNvGrpSpPr/>
          <p:nvPr/>
        </p:nvGrpSpPr>
        <p:grpSpPr>
          <a:xfrm>
            <a:off x="275897" y="4674365"/>
            <a:ext cx="3779569" cy="1975637"/>
            <a:chOff x="821024" y="4395049"/>
            <a:chExt cx="4199521" cy="2195152"/>
          </a:xfrm>
        </p:grpSpPr>
        <p:sp>
          <p:nvSpPr>
            <p:cNvPr id="256" name="Rectangle 891">
              <a:extLst>
                <a:ext uri="{FF2B5EF4-FFF2-40B4-BE49-F238E27FC236}">
                  <a16:creationId xmlns:a16="http://schemas.microsoft.com/office/drawing/2014/main" id="{6CC69632-6A66-9B4F-984E-CE151A1B5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57" name="Rectangle 891">
              <a:extLst>
                <a:ext uri="{FF2B5EF4-FFF2-40B4-BE49-F238E27FC236}">
                  <a16:creationId xmlns:a16="http://schemas.microsoft.com/office/drawing/2014/main" id="{DC7CBBD3-8D04-524C-9C07-1FA0211A8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C8A15886-7E4B-BD46-A89F-0070F1D87663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302" name="Line 853">
                <a:extLst>
                  <a:ext uri="{FF2B5EF4-FFF2-40B4-BE49-F238E27FC236}">
                    <a16:creationId xmlns:a16="http://schemas.microsoft.com/office/drawing/2014/main" id="{1BD91F07-E369-CE47-9477-8C18E7342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D7936421-FAC6-B44D-9525-26954DA915D2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Freeform 860">
                <a:extLst>
                  <a:ext uri="{FF2B5EF4-FFF2-40B4-BE49-F238E27FC236}">
                    <a16:creationId xmlns:a16="http://schemas.microsoft.com/office/drawing/2014/main" id="{E5CE7EB9-A8C4-C34F-A02E-047CE1FF9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05" name="Freeform 860">
                <a:extLst>
                  <a:ext uri="{FF2B5EF4-FFF2-40B4-BE49-F238E27FC236}">
                    <a16:creationId xmlns:a16="http://schemas.microsoft.com/office/drawing/2014/main" id="{B405E00C-3106-A44C-A0B3-BB5F0DD7F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59" name="Line 853">
              <a:extLst>
                <a:ext uri="{FF2B5EF4-FFF2-40B4-BE49-F238E27FC236}">
                  <a16:creationId xmlns:a16="http://schemas.microsoft.com/office/drawing/2014/main" id="{56BFD2D7-9DB5-D64F-A56B-122A0408F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338FDBC8-FC3F-DF4D-8CBC-C0942B2D7C7B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297" name="Freeform 860">
                <a:extLst>
                  <a:ext uri="{FF2B5EF4-FFF2-40B4-BE49-F238E27FC236}">
                    <a16:creationId xmlns:a16="http://schemas.microsoft.com/office/drawing/2014/main" id="{E2DDF55D-F016-8949-A484-401D143E6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67056D56-640A-3242-9224-2B08DFD1201A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Freeform 860">
                <a:extLst>
                  <a:ext uri="{FF2B5EF4-FFF2-40B4-BE49-F238E27FC236}">
                    <a16:creationId xmlns:a16="http://schemas.microsoft.com/office/drawing/2014/main" id="{53106535-C231-F548-8A93-353127C59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5FEA2458-C5A1-AA45-9B9D-6704EFFFD4B2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Freeform 860">
              <a:extLst>
                <a:ext uri="{FF2B5EF4-FFF2-40B4-BE49-F238E27FC236}">
                  <a16:creationId xmlns:a16="http://schemas.microsoft.com/office/drawing/2014/main" id="{4CC2650A-3425-2340-8B25-BE5E7469B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63" name="Freeform 860">
              <a:extLst>
                <a:ext uri="{FF2B5EF4-FFF2-40B4-BE49-F238E27FC236}">
                  <a16:creationId xmlns:a16="http://schemas.microsoft.com/office/drawing/2014/main" id="{D8C114A5-0D43-C341-B08E-00E87788C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64" name="Line 853">
              <a:extLst>
                <a:ext uri="{FF2B5EF4-FFF2-40B4-BE49-F238E27FC236}">
                  <a16:creationId xmlns:a16="http://schemas.microsoft.com/office/drawing/2014/main" id="{ABFE04DD-3094-6B48-8C4E-A122B386E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65" name="Line 853">
              <a:extLst>
                <a:ext uri="{FF2B5EF4-FFF2-40B4-BE49-F238E27FC236}">
                  <a16:creationId xmlns:a16="http://schemas.microsoft.com/office/drawing/2014/main" id="{EB860AE5-3D5B-EB4A-B7E9-5E0FA249F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66" name="Line 853">
              <a:extLst>
                <a:ext uri="{FF2B5EF4-FFF2-40B4-BE49-F238E27FC236}">
                  <a16:creationId xmlns:a16="http://schemas.microsoft.com/office/drawing/2014/main" id="{E6FBEE7D-0E54-064B-98F1-14A323858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AB155E1F-8EA8-7F45-9F0E-9A81150C417B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73" name="Oval 859">
                <a:extLst>
                  <a:ext uri="{FF2B5EF4-FFF2-40B4-BE49-F238E27FC236}">
                    <a16:creationId xmlns:a16="http://schemas.microsoft.com/office/drawing/2014/main" id="{FCCD99A0-22D6-D444-9463-6365AB65FE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4" name="Oval 861">
                <a:extLst>
                  <a:ext uri="{FF2B5EF4-FFF2-40B4-BE49-F238E27FC236}">
                    <a16:creationId xmlns:a16="http://schemas.microsoft.com/office/drawing/2014/main" id="{26E56E3A-8307-8848-A4E5-A6E2B54989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5" name="Oval 862">
                <a:extLst>
                  <a:ext uri="{FF2B5EF4-FFF2-40B4-BE49-F238E27FC236}">
                    <a16:creationId xmlns:a16="http://schemas.microsoft.com/office/drawing/2014/main" id="{9D10B759-63DD-D245-A637-38590B2EDC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6" name="Oval 863">
                <a:extLst>
                  <a:ext uri="{FF2B5EF4-FFF2-40B4-BE49-F238E27FC236}">
                    <a16:creationId xmlns:a16="http://schemas.microsoft.com/office/drawing/2014/main" id="{A20BA6AB-F2B5-A047-A4CA-DF37D862514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7" name="Oval 863">
                <a:extLst>
                  <a:ext uri="{FF2B5EF4-FFF2-40B4-BE49-F238E27FC236}">
                    <a16:creationId xmlns:a16="http://schemas.microsoft.com/office/drawing/2014/main" id="{06B6C3CE-47CC-5B47-8043-B38CC90CD5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AE7A4772-C970-564F-B4FF-B433D0CEFA1E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93" name="Freeform 860">
                  <a:extLst>
                    <a:ext uri="{FF2B5EF4-FFF2-40B4-BE49-F238E27FC236}">
                      <a16:creationId xmlns:a16="http://schemas.microsoft.com/office/drawing/2014/main" id="{BC5F23CB-D889-5149-A72F-E9FD1C8C5A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4" name="Rectangle 864">
                  <a:extLst>
                    <a:ext uri="{FF2B5EF4-FFF2-40B4-BE49-F238E27FC236}">
                      <a16:creationId xmlns:a16="http://schemas.microsoft.com/office/drawing/2014/main" id="{E579139D-C6D9-3F40-B1A1-39A7B5769ED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95" name="Freeform 865">
                  <a:extLst>
                    <a:ext uri="{FF2B5EF4-FFF2-40B4-BE49-F238E27FC236}">
                      <a16:creationId xmlns:a16="http://schemas.microsoft.com/office/drawing/2014/main" id="{943A5599-3A4D-2440-9FC4-EE7E3B2F7E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6" name="Freeform 866">
                  <a:extLst>
                    <a:ext uri="{FF2B5EF4-FFF2-40B4-BE49-F238E27FC236}">
                      <a16:creationId xmlns:a16="http://schemas.microsoft.com/office/drawing/2014/main" id="{8052D15F-10B6-164B-846F-7CF7EDEDC83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8EAB6BD5-E968-B443-96D1-65D7A245F5C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80" name="Oval 878">
                  <a:extLst>
                    <a:ext uri="{FF2B5EF4-FFF2-40B4-BE49-F238E27FC236}">
                      <a16:creationId xmlns:a16="http://schemas.microsoft.com/office/drawing/2014/main" id="{5E273183-6FA1-0044-9758-69B21AC204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Rectangle 880">
                  <a:extLst>
                    <a:ext uri="{FF2B5EF4-FFF2-40B4-BE49-F238E27FC236}">
                      <a16:creationId xmlns:a16="http://schemas.microsoft.com/office/drawing/2014/main" id="{6DA51D90-9B28-0B48-8D15-9E0A29F6B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Oval 878">
                  <a:extLst>
                    <a:ext uri="{FF2B5EF4-FFF2-40B4-BE49-F238E27FC236}">
                      <a16:creationId xmlns:a16="http://schemas.microsoft.com/office/drawing/2014/main" id="{0F01F635-7391-1A45-8442-66BF07137D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1">
                  <a:extLst>
                    <a:ext uri="{FF2B5EF4-FFF2-40B4-BE49-F238E27FC236}">
                      <a16:creationId xmlns:a16="http://schemas.microsoft.com/office/drawing/2014/main" id="{BB0BFABD-0022-BF49-8417-D0427D4563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Line 882">
                  <a:extLst>
                    <a:ext uri="{FF2B5EF4-FFF2-40B4-BE49-F238E27FC236}">
                      <a16:creationId xmlns:a16="http://schemas.microsoft.com/office/drawing/2014/main" id="{940F8017-3DB0-204D-B7EC-2E7ABF31F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Rectangle 880">
                  <a:extLst>
                    <a:ext uri="{FF2B5EF4-FFF2-40B4-BE49-F238E27FC236}">
                      <a16:creationId xmlns:a16="http://schemas.microsoft.com/office/drawing/2014/main" id="{D0378131-AB36-EF4B-8904-96432D21A8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Oval 878">
                  <a:extLst>
                    <a:ext uri="{FF2B5EF4-FFF2-40B4-BE49-F238E27FC236}">
                      <a16:creationId xmlns:a16="http://schemas.microsoft.com/office/drawing/2014/main" id="{59CD6A37-F282-9543-B0C5-7403CACD580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Line 882">
                  <a:extLst>
                    <a:ext uri="{FF2B5EF4-FFF2-40B4-BE49-F238E27FC236}">
                      <a16:creationId xmlns:a16="http://schemas.microsoft.com/office/drawing/2014/main" id="{8A92D91C-9189-8A44-9BA8-E0148ED82F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8" name="Line 882">
                  <a:extLst>
                    <a:ext uri="{FF2B5EF4-FFF2-40B4-BE49-F238E27FC236}">
                      <a16:creationId xmlns:a16="http://schemas.microsoft.com/office/drawing/2014/main" id="{B3B6DFEF-5C39-1641-A7AC-CEC530F18E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9" name="Line 884">
                  <a:extLst>
                    <a:ext uri="{FF2B5EF4-FFF2-40B4-BE49-F238E27FC236}">
                      <a16:creationId xmlns:a16="http://schemas.microsoft.com/office/drawing/2014/main" id="{C455B78D-B219-CC43-AFD6-3DCDF6AF4C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0" name="Oval 885">
                  <a:extLst>
                    <a:ext uri="{FF2B5EF4-FFF2-40B4-BE49-F238E27FC236}">
                      <a16:creationId xmlns:a16="http://schemas.microsoft.com/office/drawing/2014/main" id="{1A3C0B3A-E01E-AC4C-B143-CCAF5368B0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1" name="Line 881">
                  <a:extLst>
                    <a:ext uri="{FF2B5EF4-FFF2-40B4-BE49-F238E27FC236}">
                      <a16:creationId xmlns:a16="http://schemas.microsoft.com/office/drawing/2014/main" id="{0539733F-E706-B342-B4B0-8CAAE43D86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2" name="Line 882">
                  <a:extLst>
                    <a:ext uri="{FF2B5EF4-FFF2-40B4-BE49-F238E27FC236}">
                      <a16:creationId xmlns:a16="http://schemas.microsoft.com/office/drawing/2014/main" id="{D5C25AAE-ABBE-774C-8203-DB2DB66104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0CAA68BE-76F7-1045-A02E-47374CE09B9A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269" name="Line 853">
                <a:extLst>
                  <a:ext uri="{FF2B5EF4-FFF2-40B4-BE49-F238E27FC236}">
                    <a16:creationId xmlns:a16="http://schemas.microsoft.com/office/drawing/2014/main" id="{B652EE49-6444-D84F-AF33-620D8AADC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70" name="Rectangle 876">
                <a:extLst>
                  <a:ext uri="{FF2B5EF4-FFF2-40B4-BE49-F238E27FC236}">
                    <a16:creationId xmlns:a16="http://schemas.microsoft.com/office/drawing/2014/main" id="{72E691F0-4C72-3647-B3CA-B188A517FE1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71" name="Rectangle 873">
                <a:extLst>
                  <a:ext uri="{FF2B5EF4-FFF2-40B4-BE49-F238E27FC236}">
                    <a16:creationId xmlns:a16="http://schemas.microsoft.com/office/drawing/2014/main" id="{C7BEB66B-FA30-5542-BBB4-7594FABCB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72" name="Freeform 875">
                <a:extLst>
                  <a:ext uri="{FF2B5EF4-FFF2-40B4-BE49-F238E27FC236}">
                    <a16:creationId xmlns:a16="http://schemas.microsoft.com/office/drawing/2014/main" id="{96F5A688-079A-5B4C-A721-53D28E068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04" name="Title 1"/>
          <p:cNvSpPr>
            <a:spLocks noGrp="1"/>
          </p:cNvSpPr>
          <p:nvPr>
            <p:ph type="title"/>
          </p:nvPr>
        </p:nvSpPr>
        <p:spPr>
          <a:xfrm>
            <a:off x="5503334" y="93131"/>
            <a:ext cx="2506134" cy="558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1DC08308-5105-5D4B-830E-D90196A4C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7" y="353894"/>
            <a:ext cx="6197309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251" name="Rectangle 250"/>
          <p:cNvSpPr/>
          <p:nvPr/>
        </p:nvSpPr>
        <p:spPr bwMode="auto">
          <a:xfrm>
            <a:off x="406755" y="690256"/>
            <a:ext cx="5356413" cy="33352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300" name="Rectangle 299"/>
          <p:cNvSpPr/>
          <p:nvPr/>
        </p:nvSpPr>
        <p:spPr>
          <a:xfrm>
            <a:off x="3935791" y="5652560"/>
            <a:ext cx="16865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</a:t>
            </a:r>
            <a:r>
              <a:rPr lang="en-US" baseline="-25000" dirty="0">
                <a:latin typeface="Times New Roman"/>
                <a:cs typeface="Times New Roman"/>
              </a:rPr>
              <a:t>0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dirty="0"/>
              <a:t>{</a:t>
            </a:r>
            <a:r>
              <a:rPr lang="ro-RO" dirty="0">
                <a:latin typeface="Calibri"/>
              </a:rPr>
              <a:t>loc(r1)=d3,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cargo(r1)=nil,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loc(c1)=d1</a:t>
            </a:r>
            <a:r>
              <a:rPr lang="ro-RO" dirty="0"/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EEBEA21-544E-844E-B14A-3A95A6E3308B}"/>
              </a:ext>
            </a:extLst>
          </p:cNvPr>
          <p:cNvSpPr/>
          <p:nvPr/>
        </p:nvSpPr>
        <p:spPr>
          <a:xfrm>
            <a:off x="6403304" y="669164"/>
            <a:ext cx="2233999" cy="697627"/>
          </a:xfrm>
          <a:prstGeom prst="rect">
            <a:avLst/>
          </a:prstGeom>
          <a:noFill/>
          <a:ln>
            <a:solidFill>
              <a:srgbClr val="21985D"/>
            </a:solidFill>
          </a:ln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queue = </a:t>
            </a:r>
            <a:r>
              <a:rPr lang="ro-RO" dirty="0">
                <a:latin typeface="Times New Roman" charset="0"/>
                <a:cs typeface="Calibri"/>
              </a:rPr>
              <a:t>⟨</a:t>
            </a:r>
            <a:r>
              <a:rPr lang="ro-RO" dirty="0">
                <a:latin typeface="Calibri"/>
                <a:cs typeface="Calibri"/>
              </a:rPr>
              <a:t>loc(c1)=r1</a:t>
            </a:r>
            <a:r>
              <a:rPr lang="ro-RO" dirty="0">
                <a:latin typeface="Times New Roman" charset="0"/>
                <a:cs typeface="Times New Roman"/>
              </a:rPr>
              <a:t>⟩</a:t>
            </a: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Landmarks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dirty="0">
                <a:latin typeface="Times New Roman Regular" charset="0"/>
                <a:cs typeface="Times New Roman Regular" charset="0"/>
              </a:rPr>
              <a:t>∅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BF1821F-C234-B04D-91FA-D2075302DD53}"/>
              </a:ext>
            </a:extLst>
          </p:cNvPr>
          <p:cNvCxnSpPr>
            <a:cxnSpLocks/>
          </p:cNvCxnSpPr>
          <p:nvPr/>
        </p:nvCxnSpPr>
        <p:spPr bwMode="auto">
          <a:xfrm flipH="1">
            <a:off x="11322014" y="5225136"/>
            <a:ext cx="483364" cy="11212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5" name="Content Placeholder 2">
            <a:extLst>
              <a:ext uri="{FF2B5EF4-FFF2-40B4-BE49-F238E27FC236}">
                <a16:creationId xmlns:a16="http://schemas.microsoft.com/office/drawing/2014/main" id="{C03C986E-97DF-E84A-B8B4-73F88F7CD527}"/>
              </a:ext>
            </a:extLst>
          </p:cNvPr>
          <p:cNvSpPr txBox="1">
            <a:spLocks/>
          </p:cNvSpPr>
          <p:nvPr/>
        </p:nvSpPr>
        <p:spPr bwMode="auto">
          <a:xfrm>
            <a:off x="9346233" y="495175"/>
            <a:ext cx="2806744" cy="394712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r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 d, e</a:t>
            </a:r>
            <a:r>
              <a:rPr lang="en-US" sz="1800" dirty="0"/>
              <a:t>) 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/>
              <a:t>e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)=</a:t>
            </a:r>
            <a:r>
              <a:rPr lang="en-US" sz="1800" i="1" dirty="0"/>
              <a:t>r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 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en-US" sz="1800" dirty="0"/>
              <a:t>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l</a:t>
            </a:r>
            <a:br>
              <a:rPr lang="en-US" sz="1800" i="1" baseline="-25000" dirty="0"/>
            </a:br>
            <a:br>
              <a:rPr lang="en-US" sz="1800" i="1" baseline="-25000" dirty="0"/>
            </a:br>
            <a:r>
              <a:rPr lang="en-US" sz="1800" i="1" dirty="0"/>
              <a:t>r</a:t>
            </a:r>
            <a:r>
              <a:rPr lang="en-US" sz="1800" dirty="0"/>
              <a:t> ∈ </a:t>
            </a:r>
            <a:r>
              <a:rPr lang="en-US" sz="1800" i="1" dirty="0"/>
              <a:t>Robots</a:t>
            </a:r>
            <a:br>
              <a:rPr lang="en-US" sz="1800" dirty="0"/>
            </a:br>
            <a:r>
              <a:rPr lang="en-US" sz="1800" i="1" dirty="0"/>
              <a:t>c</a:t>
            </a:r>
            <a:r>
              <a:rPr lang="en-US" sz="1800" dirty="0"/>
              <a:t> ∈ </a:t>
            </a:r>
            <a:r>
              <a:rPr lang="en-US" sz="1800" i="1" dirty="0"/>
              <a:t>Containers</a:t>
            </a:r>
            <a:br>
              <a:rPr lang="en-US" sz="1800" dirty="0"/>
            </a:br>
            <a:r>
              <a:rPr lang="en-US" sz="1800" i="1" dirty="0" err="1"/>
              <a:t>l,d,e</a:t>
            </a:r>
            <a:r>
              <a:rPr lang="en-US" sz="1800" dirty="0"/>
              <a:t> ∈ </a:t>
            </a:r>
            <a:r>
              <a:rPr lang="en-US" sz="1800" i="1" dirty="0" err="1"/>
              <a:t>Locs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1604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27B347B-A32B-DF44-A6D1-0C0A6AB7049B}"/>
              </a:ext>
            </a:extLst>
          </p:cNvPr>
          <p:cNvGrpSpPr/>
          <p:nvPr/>
        </p:nvGrpSpPr>
        <p:grpSpPr>
          <a:xfrm>
            <a:off x="275897" y="4674365"/>
            <a:ext cx="3779569" cy="1975637"/>
            <a:chOff x="821024" y="4395049"/>
            <a:chExt cx="4199521" cy="2195152"/>
          </a:xfrm>
        </p:grpSpPr>
        <p:sp>
          <p:nvSpPr>
            <p:cNvPr id="158" name="Rectangle 891">
              <a:extLst>
                <a:ext uri="{FF2B5EF4-FFF2-40B4-BE49-F238E27FC236}">
                  <a16:creationId xmlns:a16="http://schemas.microsoft.com/office/drawing/2014/main" id="{3F73578A-86B1-B745-B42C-A6C453C02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59" name="Rectangle 891">
              <a:extLst>
                <a:ext uri="{FF2B5EF4-FFF2-40B4-BE49-F238E27FC236}">
                  <a16:creationId xmlns:a16="http://schemas.microsoft.com/office/drawing/2014/main" id="{5C4FF08C-C729-8F43-95EE-37C9346E1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880A8C20-9A0A-094E-B7B1-295D0D81E7E2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248" name="Line 853">
                <a:extLst>
                  <a:ext uri="{FF2B5EF4-FFF2-40B4-BE49-F238E27FC236}">
                    <a16:creationId xmlns:a16="http://schemas.microsoft.com/office/drawing/2014/main" id="{4B7F3DF7-4837-724B-91C5-AD214E46E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3149182D-269E-8F46-836A-72905CAFB510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Freeform 860">
                <a:extLst>
                  <a:ext uri="{FF2B5EF4-FFF2-40B4-BE49-F238E27FC236}">
                    <a16:creationId xmlns:a16="http://schemas.microsoft.com/office/drawing/2014/main" id="{78A02136-FC83-914B-AC84-850280356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51" name="Freeform 860">
                <a:extLst>
                  <a:ext uri="{FF2B5EF4-FFF2-40B4-BE49-F238E27FC236}">
                    <a16:creationId xmlns:a16="http://schemas.microsoft.com/office/drawing/2014/main" id="{22EF3A6C-E0C2-414D-946E-5AAA04FAB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61" name="Line 853">
              <a:extLst>
                <a:ext uri="{FF2B5EF4-FFF2-40B4-BE49-F238E27FC236}">
                  <a16:creationId xmlns:a16="http://schemas.microsoft.com/office/drawing/2014/main" id="{19A75C0B-6C6C-9D48-9351-B58C8D4EF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109F2059-EBE5-9C44-84B6-2C95AEF1A0CC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245" name="Freeform 860">
                <a:extLst>
                  <a:ext uri="{FF2B5EF4-FFF2-40B4-BE49-F238E27FC236}">
                    <a16:creationId xmlns:a16="http://schemas.microsoft.com/office/drawing/2014/main" id="{85E811B4-4F12-B94F-BC58-CD791B067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E56296FC-C597-5449-8D92-4116A61B34FC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Freeform 860">
                <a:extLst>
                  <a:ext uri="{FF2B5EF4-FFF2-40B4-BE49-F238E27FC236}">
                    <a16:creationId xmlns:a16="http://schemas.microsoft.com/office/drawing/2014/main" id="{531C81C2-E64E-3247-AFA0-FE5A961B4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0AE3713-1844-1745-9737-237A6EEDD90D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Freeform 860">
              <a:extLst>
                <a:ext uri="{FF2B5EF4-FFF2-40B4-BE49-F238E27FC236}">
                  <a16:creationId xmlns:a16="http://schemas.microsoft.com/office/drawing/2014/main" id="{2051CC4E-56D6-B545-9591-8D84541EE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1" name="Freeform 860">
              <a:extLst>
                <a:ext uri="{FF2B5EF4-FFF2-40B4-BE49-F238E27FC236}">
                  <a16:creationId xmlns:a16="http://schemas.microsoft.com/office/drawing/2014/main" id="{98BA4335-F134-F04D-B451-FD546A903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2" name="Line 853">
              <a:extLst>
                <a:ext uri="{FF2B5EF4-FFF2-40B4-BE49-F238E27FC236}">
                  <a16:creationId xmlns:a16="http://schemas.microsoft.com/office/drawing/2014/main" id="{72212CE8-519A-614B-9641-45492D160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13" name="Line 853">
              <a:extLst>
                <a:ext uri="{FF2B5EF4-FFF2-40B4-BE49-F238E27FC236}">
                  <a16:creationId xmlns:a16="http://schemas.microsoft.com/office/drawing/2014/main" id="{AC708C9B-B15B-8B4E-9A3F-71E338CB47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14" name="Line 853">
              <a:extLst>
                <a:ext uri="{FF2B5EF4-FFF2-40B4-BE49-F238E27FC236}">
                  <a16:creationId xmlns:a16="http://schemas.microsoft.com/office/drawing/2014/main" id="{5E6606FF-E591-F841-81C5-2200374A8C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E9F89EEB-95E1-8547-ACB5-4100A9F7ED7D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21" name="Oval 859">
                <a:extLst>
                  <a:ext uri="{FF2B5EF4-FFF2-40B4-BE49-F238E27FC236}">
                    <a16:creationId xmlns:a16="http://schemas.microsoft.com/office/drawing/2014/main" id="{39360775-CBB4-0042-AFE7-8CB2B727B6F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2" name="Oval 861">
                <a:extLst>
                  <a:ext uri="{FF2B5EF4-FFF2-40B4-BE49-F238E27FC236}">
                    <a16:creationId xmlns:a16="http://schemas.microsoft.com/office/drawing/2014/main" id="{DE69FC99-6FC1-C54E-96AE-EC8FBF9060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3" name="Oval 862">
                <a:extLst>
                  <a:ext uri="{FF2B5EF4-FFF2-40B4-BE49-F238E27FC236}">
                    <a16:creationId xmlns:a16="http://schemas.microsoft.com/office/drawing/2014/main" id="{036CD1F5-34C2-B548-BF99-A13F6B6652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4" name="Oval 863">
                <a:extLst>
                  <a:ext uri="{FF2B5EF4-FFF2-40B4-BE49-F238E27FC236}">
                    <a16:creationId xmlns:a16="http://schemas.microsoft.com/office/drawing/2014/main" id="{AB1320C1-821E-5846-BF90-0DF453AFA60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5" name="Oval 863">
                <a:extLst>
                  <a:ext uri="{FF2B5EF4-FFF2-40B4-BE49-F238E27FC236}">
                    <a16:creationId xmlns:a16="http://schemas.microsoft.com/office/drawing/2014/main" id="{3948DFFC-5972-434D-9131-090827FA25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8B052E50-E461-9646-BF37-F17657CF33E0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41" name="Freeform 860">
                  <a:extLst>
                    <a:ext uri="{FF2B5EF4-FFF2-40B4-BE49-F238E27FC236}">
                      <a16:creationId xmlns:a16="http://schemas.microsoft.com/office/drawing/2014/main" id="{7C776D7F-42C3-1541-BC2E-53C71D212A7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2" name="Rectangle 864">
                  <a:extLst>
                    <a:ext uri="{FF2B5EF4-FFF2-40B4-BE49-F238E27FC236}">
                      <a16:creationId xmlns:a16="http://schemas.microsoft.com/office/drawing/2014/main" id="{FDB406C4-F624-D446-830B-A9B026B3BA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43" name="Freeform 865">
                  <a:extLst>
                    <a:ext uri="{FF2B5EF4-FFF2-40B4-BE49-F238E27FC236}">
                      <a16:creationId xmlns:a16="http://schemas.microsoft.com/office/drawing/2014/main" id="{FFFA0EA1-9296-5D45-82E6-57716B3FB92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4" name="Freeform 866">
                  <a:extLst>
                    <a:ext uri="{FF2B5EF4-FFF2-40B4-BE49-F238E27FC236}">
                      <a16:creationId xmlns:a16="http://schemas.microsoft.com/office/drawing/2014/main" id="{65287C56-D11B-FB42-961E-560DD79D85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AC07873A-6F4D-8443-B1CE-5419772AA531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28" name="Oval 878">
                  <a:extLst>
                    <a:ext uri="{FF2B5EF4-FFF2-40B4-BE49-F238E27FC236}">
                      <a16:creationId xmlns:a16="http://schemas.microsoft.com/office/drawing/2014/main" id="{DC9146D7-992C-AC4C-8791-1A817902D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9" name="Rectangle 880">
                  <a:extLst>
                    <a:ext uri="{FF2B5EF4-FFF2-40B4-BE49-F238E27FC236}">
                      <a16:creationId xmlns:a16="http://schemas.microsoft.com/office/drawing/2014/main" id="{184D50C5-0687-7348-8E64-502EBD961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0" name="Oval 878">
                  <a:extLst>
                    <a:ext uri="{FF2B5EF4-FFF2-40B4-BE49-F238E27FC236}">
                      <a16:creationId xmlns:a16="http://schemas.microsoft.com/office/drawing/2014/main" id="{98F705C7-0D09-6442-B960-2AC7DDAE3B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1" name="Line 881">
                  <a:extLst>
                    <a:ext uri="{FF2B5EF4-FFF2-40B4-BE49-F238E27FC236}">
                      <a16:creationId xmlns:a16="http://schemas.microsoft.com/office/drawing/2014/main" id="{E42EB7C3-3942-5A47-AA60-275D2693CB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2" name="Line 882">
                  <a:extLst>
                    <a:ext uri="{FF2B5EF4-FFF2-40B4-BE49-F238E27FC236}">
                      <a16:creationId xmlns:a16="http://schemas.microsoft.com/office/drawing/2014/main" id="{9A6C7931-AD51-4E4A-9CE5-69520CAD67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3" name="Rectangle 880">
                  <a:extLst>
                    <a:ext uri="{FF2B5EF4-FFF2-40B4-BE49-F238E27FC236}">
                      <a16:creationId xmlns:a16="http://schemas.microsoft.com/office/drawing/2014/main" id="{A8643816-5D45-E940-A04D-606F7C286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4" name="Oval 878">
                  <a:extLst>
                    <a:ext uri="{FF2B5EF4-FFF2-40B4-BE49-F238E27FC236}">
                      <a16:creationId xmlns:a16="http://schemas.microsoft.com/office/drawing/2014/main" id="{2FFED7E0-C6C9-5842-873B-27C554D21DD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5" name="Line 882">
                  <a:extLst>
                    <a:ext uri="{FF2B5EF4-FFF2-40B4-BE49-F238E27FC236}">
                      <a16:creationId xmlns:a16="http://schemas.microsoft.com/office/drawing/2014/main" id="{0E65E8D3-3683-924E-9E11-C145ADCB5D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6" name="Line 882">
                  <a:extLst>
                    <a:ext uri="{FF2B5EF4-FFF2-40B4-BE49-F238E27FC236}">
                      <a16:creationId xmlns:a16="http://schemas.microsoft.com/office/drawing/2014/main" id="{B1B9A6AE-7622-4045-B543-C6EC0F1EE9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7" name="Line 884">
                  <a:extLst>
                    <a:ext uri="{FF2B5EF4-FFF2-40B4-BE49-F238E27FC236}">
                      <a16:creationId xmlns:a16="http://schemas.microsoft.com/office/drawing/2014/main" id="{6290B434-8209-CA4B-B59B-8E5BF4A848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8" name="Oval 885">
                  <a:extLst>
                    <a:ext uri="{FF2B5EF4-FFF2-40B4-BE49-F238E27FC236}">
                      <a16:creationId xmlns:a16="http://schemas.microsoft.com/office/drawing/2014/main" id="{D15FAE20-5120-1845-827A-B7A986EBF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9" name="Line 881">
                  <a:extLst>
                    <a:ext uri="{FF2B5EF4-FFF2-40B4-BE49-F238E27FC236}">
                      <a16:creationId xmlns:a16="http://schemas.microsoft.com/office/drawing/2014/main" id="{28CB5C6B-EEDE-084B-8CA4-4E5A3FA07E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0" name="Line 882">
                  <a:extLst>
                    <a:ext uri="{FF2B5EF4-FFF2-40B4-BE49-F238E27FC236}">
                      <a16:creationId xmlns:a16="http://schemas.microsoft.com/office/drawing/2014/main" id="{978D97A7-B4D7-C143-84AC-2C9E5751F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A001EAE5-3D78-294D-8F3B-C45A10C16516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217" name="Line 853">
                <a:extLst>
                  <a:ext uri="{FF2B5EF4-FFF2-40B4-BE49-F238E27FC236}">
                    <a16:creationId xmlns:a16="http://schemas.microsoft.com/office/drawing/2014/main" id="{26F61D10-5FA2-6448-8AA6-6944BCD68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18" name="Rectangle 876">
                <a:extLst>
                  <a:ext uri="{FF2B5EF4-FFF2-40B4-BE49-F238E27FC236}">
                    <a16:creationId xmlns:a16="http://schemas.microsoft.com/office/drawing/2014/main" id="{CD5EF0EC-60E4-9744-8838-184E6E0EC6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19" name="Rectangle 873">
                <a:extLst>
                  <a:ext uri="{FF2B5EF4-FFF2-40B4-BE49-F238E27FC236}">
                    <a16:creationId xmlns:a16="http://schemas.microsoft.com/office/drawing/2014/main" id="{A38B7FB8-B093-E046-809D-68BDBBE64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20" name="Freeform 875">
                <a:extLst>
                  <a:ext uri="{FF2B5EF4-FFF2-40B4-BE49-F238E27FC236}">
                    <a16:creationId xmlns:a16="http://schemas.microsoft.com/office/drawing/2014/main" id="{EA601EC8-452A-4C43-A3F3-22A1A680D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5503334" y="93131"/>
            <a:ext cx="2506134" cy="558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08" name="Content Placeholder 2">
            <a:extLst>
              <a:ext uri="{FF2B5EF4-FFF2-40B4-BE49-F238E27FC236}">
                <a16:creationId xmlns:a16="http://schemas.microsoft.com/office/drawing/2014/main" id="{BEBDC50C-3192-CF42-86F2-D464EA74A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7" y="353894"/>
            <a:ext cx="6197309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228AA3A-2E84-AD4D-AF77-17D33BB5426D}"/>
              </a:ext>
            </a:extLst>
          </p:cNvPr>
          <p:cNvSpPr/>
          <p:nvPr/>
        </p:nvSpPr>
        <p:spPr bwMode="auto">
          <a:xfrm>
            <a:off x="618354" y="1372707"/>
            <a:ext cx="5463868" cy="982145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7DF345F-0DB1-7F4C-AF06-966D1F5C82B6}"/>
              </a:ext>
            </a:extLst>
          </p:cNvPr>
          <p:cNvSpPr/>
          <p:nvPr/>
        </p:nvSpPr>
        <p:spPr>
          <a:xfrm>
            <a:off x="6403304" y="669164"/>
            <a:ext cx="2683934" cy="1856919"/>
          </a:xfrm>
          <a:prstGeom prst="rect">
            <a:avLst/>
          </a:prstGeom>
          <a:noFill/>
          <a:ln>
            <a:solidFill>
              <a:srgbClr val="21985D"/>
            </a:solidFill>
          </a:ln>
        </p:spPr>
        <p:txBody>
          <a:bodyPr wrap="square">
            <a:spAutoFit/>
          </a:bodyPr>
          <a:lstStyle/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queue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dirty="0">
                <a:latin typeface="Times New Roman Regular" charset="0"/>
                <a:cs typeface="Times New Roman"/>
              </a:rPr>
              <a:t>⟨⟩</a:t>
            </a:r>
            <a:endParaRPr lang="en-US" dirty="0">
              <a:latin typeface="Times New Roman"/>
              <a:cs typeface="Times New Roman"/>
            </a:endParaRP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i="1" baseline="-25000" dirty="0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ro-RO" dirty="0">
                <a:latin typeface="Calibri"/>
                <a:cs typeface="Calibri"/>
              </a:rPr>
              <a:t>loc(c1)=r1</a:t>
            </a:r>
            <a:endParaRPr lang="en-US" dirty="0">
              <a:latin typeface="Times New Roman"/>
              <a:cs typeface="Times New Roman"/>
            </a:endParaRP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Landmarks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loc(c1)=r1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457200" algn="l"/>
              </a:tabLst>
            </a:pP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/>
                <a:cs typeface="Calibri"/>
              </a:rPr>
              <a:t>load(r1,c1,d1), 	load(r1,c1,d2), 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latin typeface="Calibri"/>
                <a:cs typeface="Calibri"/>
              </a:rPr>
              <a:t>	load(r1,c1,d3)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67D0A038-BD2E-A742-8D23-950AF2DBA01F}"/>
              </a:ext>
            </a:extLst>
          </p:cNvPr>
          <p:cNvSpPr txBox="1">
            <a:spLocks/>
          </p:cNvSpPr>
          <p:nvPr/>
        </p:nvSpPr>
        <p:spPr bwMode="auto">
          <a:xfrm>
            <a:off x="9346233" y="495175"/>
            <a:ext cx="2806744" cy="394712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r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 d, e</a:t>
            </a:r>
            <a:r>
              <a:rPr lang="en-US" sz="1800" dirty="0"/>
              <a:t>) 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/>
              <a:t>e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)=</a:t>
            </a:r>
            <a:r>
              <a:rPr lang="en-US" sz="1800" i="1" dirty="0"/>
              <a:t>r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 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en-US" sz="1800" dirty="0"/>
              <a:t>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l</a:t>
            </a:r>
            <a:br>
              <a:rPr lang="en-US" sz="1800" i="1" baseline="-25000" dirty="0"/>
            </a:br>
            <a:br>
              <a:rPr lang="en-US" sz="1800" i="1" baseline="-25000" dirty="0"/>
            </a:br>
            <a:r>
              <a:rPr lang="en-US" sz="1800" i="1" dirty="0"/>
              <a:t>r</a:t>
            </a:r>
            <a:r>
              <a:rPr lang="en-US" sz="1800" dirty="0"/>
              <a:t> ∈ </a:t>
            </a:r>
            <a:r>
              <a:rPr lang="en-US" sz="1800" i="1" dirty="0"/>
              <a:t>Robots</a:t>
            </a:r>
            <a:br>
              <a:rPr lang="en-US" sz="1800" dirty="0"/>
            </a:br>
            <a:r>
              <a:rPr lang="en-US" sz="1800" i="1" dirty="0"/>
              <a:t>c</a:t>
            </a:r>
            <a:r>
              <a:rPr lang="en-US" sz="1800" dirty="0"/>
              <a:t> ∈ </a:t>
            </a:r>
            <a:r>
              <a:rPr lang="en-US" sz="1800" i="1" dirty="0"/>
              <a:t>Containers</a:t>
            </a:r>
            <a:br>
              <a:rPr lang="en-US" sz="1800" dirty="0"/>
            </a:br>
            <a:r>
              <a:rPr lang="en-US" sz="1800" i="1" dirty="0" err="1"/>
              <a:t>l,d,e</a:t>
            </a:r>
            <a:r>
              <a:rPr lang="en-US" sz="1800" dirty="0"/>
              <a:t> ∈ </a:t>
            </a:r>
            <a:r>
              <a:rPr lang="en-US" sz="1800" i="1" dirty="0" err="1"/>
              <a:t>Locs</a:t>
            </a:r>
            <a:endParaRPr lang="en-US" sz="1800" dirty="0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43200B94-5A66-D94B-81FC-68B67D13FF69}"/>
              </a:ext>
            </a:extLst>
          </p:cNvPr>
          <p:cNvSpPr/>
          <p:nvPr/>
        </p:nvSpPr>
        <p:spPr>
          <a:xfrm>
            <a:off x="3935791" y="5652560"/>
            <a:ext cx="16865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</a:t>
            </a:r>
            <a:r>
              <a:rPr lang="en-US" baseline="-25000" dirty="0">
                <a:latin typeface="Times New Roman"/>
                <a:cs typeface="Times New Roman"/>
              </a:rPr>
              <a:t>0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dirty="0"/>
              <a:t>{</a:t>
            </a:r>
            <a:r>
              <a:rPr lang="ro-RO" dirty="0">
                <a:latin typeface="Calibri"/>
              </a:rPr>
              <a:t>loc(r1)=d3,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cargo(r1)=nil,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loc(c1)=d1</a:t>
            </a:r>
            <a:r>
              <a:rPr lang="ro-RO" dirty="0"/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09C963E-C4A9-B047-8731-1F4A80872A10}"/>
              </a:ext>
            </a:extLst>
          </p:cNvPr>
          <p:cNvGrpSpPr>
            <a:grpSpLocks noChangeAspect="1"/>
          </p:cNvGrpSpPr>
          <p:nvPr/>
        </p:nvGrpSpPr>
        <p:grpSpPr>
          <a:xfrm>
            <a:off x="9253274" y="5102469"/>
            <a:ext cx="2657242" cy="1147446"/>
            <a:chOff x="5323352" y="4678231"/>
            <a:chExt cx="2952491" cy="1274940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3FD14101-14C0-F645-9C2E-BA2D62C69B1B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294" name="Lightning Bolt 293">
                <a:extLst>
                  <a:ext uri="{FF2B5EF4-FFF2-40B4-BE49-F238E27FC236}">
                    <a16:creationId xmlns:a16="http://schemas.microsoft.com/office/drawing/2014/main" id="{C2C563E1-D995-2249-926D-831563BA3CFD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860">
                <a:extLst>
                  <a:ext uri="{FF2B5EF4-FFF2-40B4-BE49-F238E27FC236}">
                    <a16:creationId xmlns:a16="http://schemas.microsoft.com/office/drawing/2014/main" id="{1A830648-EE56-594C-8A2C-917FDEAEC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7E4B7999-5A64-6E45-B763-484FCED1253F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A5703911-10AE-8043-BEB1-36D26F26BA9B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6A66B5E7-1986-F44E-9785-F5967A8342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3D507D77-D348-5C48-B252-1DE7C88B5738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15107F5B-9A9A-F245-9E17-5998FE83F09E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290" name="Lightning Bolt 289">
                  <a:extLst>
                    <a:ext uri="{FF2B5EF4-FFF2-40B4-BE49-F238E27FC236}">
                      <a16:creationId xmlns:a16="http://schemas.microsoft.com/office/drawing/2014/main" id="{23F7F82B-8ED5-9D4E-8449-14276CF3BEBF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7EB14615-D302-9641-B57C-9FDF9A4AD9A6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025BE9DC-5763-5745-9AC6-5049628127B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6A58F4F1-25F1-7A4E-8FCF-EDEFF62BC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9" name="Freeform 860">
                <a:extLst>
                  <a:ext uri="{FF2B5EF4-FFF2-40B4-BE49-F238E27FC236}">
                    <a16:creationId xmlns:a16="http://schemas.microsoft.com/office/drawing/2014/main" id="{76E07AC8-7FCB-CA43-ACD0-9BF72FBDE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57" name="Line 853">
              <a:extLst>
                <a:ext uri="{FF2B5EF4-FFF2-40B4-BE49-F238E27FC236}">
                  <a16:creationId xmlns:a16="http://schemas.microsoft.com/office/drawing/2014/main" id="{82CA8581-18B2-FC47-84EE-D1DE6EF9A1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70E8F87F-EE3A-7F41-8694-4E2C7ED4A5A0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64" name="Oval 859">
                <a:extLst>
                  <a:ext uri="{FF2B5EF4-FFF2-40B4-BE49-F238E27FC236}">
                    <a16:creationId xmlns:a16="http://schemas.microsoft.com/office/drawing/2014/main" id="{7D2AA600-2F1A-204A-A196-9486F278D0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5" name="Oval 861">
                <a:extLst>
                  <a:ext uri="{FF2B5EF4-FFF2-40B4-BE49-F238E27FC236}">
                    <a16:creationId xmlns:a16="http://schemas.microsoft.com/office/drawing/2014/main" id="{C7B6A449-53D0-C94E-8335-5A4A45438A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6" name="Oval 862">
                <a:extLst>
                  <a:ext uri="{FF2B5EF4-FFF2-40B4-BE49-F238E27FC236}">
                    <a16:creationId xmlns:a16="http://schemas.microsoft.com/office/drawing/2014/main" id="{BD2EC0FF-324E-2A4A-B175-04529F904DF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7" name="Oval 863">
                <a:extLst>
                  <a:ext uri="{FF2B5EF4-FFF2-40B4-BE49-F238E27FC236}">
                    <a16:creationId xmlns:a16="http://schemas.microsoft.com/office/drawing/2014/main" id="{0337F15D-3999-CE43-9AA7-FEEE783E6C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8" name="Oval 863">
                <a:extLst>
                  <a:ext uri="{FF2B5EF4-FFF2-40B4-BE49-F238E27FC236}">
                    <a16:creationId xmlns:a16="http://schemas.microsoft.com/office/drawing/2014/main" id="{878F267D-F3C9-F340-898D-BE77EFA363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CE488DD2-4D45-1B4B-BA5C-AE5F59C67F0C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84" name="Freeform 860">
                  <a:extLst>
                    <a:ext uri="{FF2B5EF4-FFF2-40B4-BE49-F238E27FC236}">
                      <a16:creationId xmlns:a16="http://schemas.microsoft.com/office/drawing/2014/main" id="{46001CED-702F-B749-A871-398C02EAC28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Rectangle 864">
                  <a:extLst>
                    <a:ext uri="{FF2B5EF4-FFF2-40B4-BE49-F238E27FC236}">
                      <a16:creationId xmlns:a16="http://schemas.microsoft.com/office/drawing/2014/main" id="{AB85E5D7-5CE4-3545-A645-B80102437B8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86" name="Freeform 865">
                  <a:extLst>
                    <a:ext uri="{FF2B5EF4-FFF2-40B4-BE49-F238E27FC236}">
                      <a16:creationId xmlns:a16="http://schemas.microsoft.com/office/drawing/2014/main" id="{024E7DD2-AD08-5D4F-B116-7A93AAD98E3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Freeform 866">
                  <a:extLst>
                    <a:ext uri="{FF2B5EF4-FFF2-40B4-BE49-F238E27FC236}">
                      <a16:creationId xmlns:a16="http://schemas.microsoft.com/office/drawing/2014/main" id="{2B67B210-5154-1B47-BB22-069B4A51ED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71012DE-73B1-6D44-BE0E-2DAC8F2DB90A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71" name="Oval 878">
                  <a:extLst>
                    <a:ext uri="{FF2B5EF4-FFF2-40B4-BE49-F238E27FC236}">
                      <a16:creationId xmlns:a16="http://schemas.microsoft.com/office/drawing/2014/main" id="{0F70EBF2-89BB-2641-9B0D-7F0F2AFB3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2" name="Rectangle 880">
                  <a:extLst>
                    <a:ext uri="{FF2B5EF4-FFF2-40B4-BE49-F238E27FC236}">
                      <a16:creationId xmlns:a16="http://schemas.microsoft.com/office/drawing/2014/main" id="{D39CCCA9-8F3D-C140-923F-34C36E93E8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3" name="Oval 878">
                  <a:extLst>
                    <a:ext uri="{FF2B5EF4-FFF2-40B4-BE49-F238E27FC236}">
                      <a16:creationId xmlns:a16="http://schemas.microsoft.com/office/drawing/2014/main" id="{887D046C-FE34-4145-93F6-18EC778154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4" name="Line 881">
                  <a:extLst>
                    <a:ext uri="{FF2B5EF4-FFF2-40B4-BE49-F238E27FC236}">
                      <a16:creationId xmlns:a16="http://schemas.microsoft.com/office/drawing/2014/main" id="{B994EA84-0EEA-6B48-96B0-ACDA5193AD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5" name="Line 882">
                  <a:extLst>
                    <a:ext uri="{FF2B5EF4-FFF2-40B4-BE49-F238E27FC236}">
                      <a16:creationId xmlns:a16="http://schemas.microsoft.com/office/drawing/2014/main" id="{BC5DA22E-0F4C-F242-AA32-EC5F99019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6" name="Rectangle 880">
                  <a:extLst>
                    <a:ext uri="{FF2B5EF4-FFF2-40B4-BE49-F238E27FC236}">
                      <a16:creationId xmlns:a16="http://schemas.microsoft.com/office/drawing/2014/main" id="{B33B0EEE-7753-C041-A417-6F576C3220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Oval 878">
                  <a:extLst>
                    <a:ext uri="{FF2B5EF4-FFF2-40B4-BE49-F238E27FC236}">
                      <a16:creationId xmlns:a16="http://schemas.microsoft.com/office/drawing/2014/main" id="{02D8BBFA-2CE0-E340-889D-6100142E18B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Line 882">
                  <a:extLst>
                    <a:ext uri="{FF2B5EF4-FFF2-40B4-BE49-F238E27FC236}">
                      <a16:creationId xmlns:a16="http://schemas.microsoft.com/office/drawing/2014/main" id="{CE57572A-11CC-FE41-B2C5-8396EEED93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9" name="Line 882">
                  <a:extLst>
                    <a:ext uri="{FF2B5EF4-FFF2-40B4-BE49-F238E27FC236}">
                      <a16:creationId xmlns:a16="http://schemas.microsoft.com/office/drawing/2014/main" id="{13AC5B84-9117-B241-B94F-4463321E5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Line 884">
                  <a:extLst>
                    <a:ext uri="{FF2B5EF4-FFF2-40B4-BE49-F238E27FC236}">
                      <a16:creationId xmlns:a16="http://schemas.microsoft.com/office/drawing/2014/main" id="{0540B101-C297-784F-BC94-C6348A4F0B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Oval 885">
                  <a:extLst>
                    <a:ext uri="{FF2B5EF4-FFF2-40B4-BE49-F238E27FC236}">
                      <a16:creationId xmlns:a16="http://schemas.microsoft.com/office/drawing/2014/main" id="{17E9E393-4CF5-6E46-9CDD-1748978C30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Line 881">
                  <a:extLst>
                    <a:ext uri="{FF2B5EF4-FFF2-40B4-BE49-F238E27FC236}">
                      <a16:creationId xmlns:a16="http://schemas.microsoft.com/office/drawing/2014/main" id="{0186E2BF-E19D-4445-A4F0-11320817A3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2">
                  <a:extLst>
                    <a:ext uri="{FF2B5EF4-FFF2-40B4-BE49-F238E27FC236}">
                      <a16:creationId xmlns:a16="http://schemas.microsoft.com/office/drawing/2014/main" id="{4D1C182D-A4C9-6845-B425-F5A313FB0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21CBBE1C-3A40-2E41-9E2C-A936BD556E85}"/>
                </a:ext>
              </a:extLst>
            </p:cNvPr>
            <p:cNvGrpSpPr/>
            <p:nvPr/>
          </p:nvGrpSpPr>
          <p:grpSpPr>
            <a:xfrm>
              <a:off x="6990430" y="5198257"/>
              <a:ext cx="538242" cy="371128"/>
              <a:chOff x="1012668" y="950932"/>
              <a:chExt cx="747559" cy="515455"/>
            </a:xfrm>
          </p:grpSpPr>
          <p:sp>
            <p:nvSpPr>
              <p:cNvPr id="260" name="Line 853">
                <a:extLst>
                  <a:ext uri="{FF2B5EF4-FFF2-40B4-BE49-F238E27FC236}">
                    <a16:creationId xmlns:a16="http://schemas.microsoft.com/office/drawing/2014/main" id="{05CC3627-D156-F04A-8892-7CDE9E4FFF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61" name="Rectangle 876">
                <a:extLst>
                  <a:ext uri="{FF2B5EF4-FFF2-40B4-BE49-F238E27FC236}">
                    <a16:creationId xmlns:a16="http://schemas.microsoft.com/office/drawing/2014/main" id="{F5C8A045-7BB0-4145-A32E-E842A8612E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62" name="Rectangle 873">
                <a:extLst>
                  <a:ext uri="{FF2B5EF4-FFF2-40B4-BE49-F238E27FC236}">
                    <a16:creationId xmlns:a16="http://schemas.microsoft.com/office/drawing/2014/main" id="{CABD5633-8C2E-734E-9174-9E091371E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63" name="Freeform 875">
                <a:extLst>
                  <a:ext uri="{FF2B5EF4-FFF2-40B4-BE49-F238E27FC236}">
                    <a16:creationId xmlns:a16="http://schemas.microsoft.com/office/drawing/2014/main" id="{66BF468E-8B99-2B4A-9CC7-CFEE4250E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857D6D3-3C68-B147-B967-F938A1AE1560}"/>
              </a:ext>
            </a:extLst>
          </p:cNvPr>
          <p:cNvSpPr/>
          <p:nvPr/>
        </p:nvSpPr>
        <p:spPr>
          <a:xfrm>
            <a:off x="9092408" y="6297537"/>
            <a:ext cx="285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i="1" dirty="0">
                <a:latin typeface="Times New Roman"/>
                <a:cs typeface="Times New Roman"/>
              </a:rPr>
              <a:t> g</a:t>
            </a:r>
            <a:r>
              <a:rPr lang="ro-RO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loc(r1)=d3, loc(c1)=r1</a:t>
            </a:r>
            <a:r>
              <a:rPr lang="ro-RO" dirty="0">
                <a:latin typeface="Times New Roman"/>
                <a:cs typeface="Times New Roman"/>
              </a:rPr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479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4E3BFD18-8970-744C-ADD4-6C90334F2CFC}"/>
              </a:ext>
            </a:extLst>
          </p:cNvPr>
          <p:cNvGrpSpPr>
            <a:grpSpLocks noChangeAspect="1"/>
          </p:cNvGrpSpPr>
          <p:nvPr/>
        </p:nvGrpSpPr>
        <p:grpSpPr>
          <a:xfrm>
            <a:off x="9253274" y="5102469"/>
            <a:ext cx="2657242" cy="1147446"/>
            <a:chOff x="5323352" y="4678231"/>
            <a:chExt cx="2952491" cy="127494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E4EBE74-6F9E-1A42-821A-B742F7814443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122" name="Lightning Bolt 121">
                <a:extLst>
                  <a:ext uri="{FF2B5EF4-FFF2-40B4-BE49-F238E27FC236}">
                    <a16:creationId xmlns:a16="http://schemas.microsoft.com/office/drawing/2014/main" id="{7E1D2CE8-B8CB-DB45-8A32-DD8D530FA190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860">
                <a:extLst>
                  <a:ext uri="{FF2B5EF4-FFF2-40B4-BE49-F238E27FC236}">
                    <a16:creationId xmlns:a16="http://schemas.microsoft.com/office/drawing/2014/main" id="{6AC4952C-9D18-9144-A17B-F59AE269C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4BFCFFB6-D223-6F4C-B6B8-EFBBF2372172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F3626A3-D094-084A-B620-B587129DA5C2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3F70F0DA-0267-EA44-AA6F-7C6CD5D13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DCCF764-DC5D-C44A-805A-B0BF7C0B4686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974D24A0-63B8-3F4E-BF4B-B83DD819CF3E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118" name="Lightning Bolt 117">
                  <a:extLst>
                    <a:ext uri="{FF2B5EF4-FFF2-40B4-BE49-F238E27FC236}">
                      <a16:creationId xmlns:a16="http://schemas.microsoft.com/office/drawing/2014/main" id="{413D7586-F498-2D44-AFEC-9F1F7FCC36BE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9DC2A265-B211-E34F-A9B2-7E16758D056F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25069303-96D9-6F43-837F-B296673EE8C2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79EB6498-D50A-7E47-A31B-08DBB2AA0B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" name="Freeform 860">
                <a:extLst>
                  <a:ext uri="{FF2B5EF4-FFF2-40B4-BE49-F238E27FC236}">
                    <a16:creationId xmlns:a16="http://schemas.microsoft.com/office/drawing/2014/main" id="{3B9EF6E8-8BFB-9C4F-8909-7FC589E46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83" name="Line 853">
              <a:extLst>
                <a:ext uri="{FF2B5EF4-FFF2-40B4-BE49-F238E27FC236}">
                  <a16:creationId xmlns:a16="http://schemas.microsoft.com/office/drawing/2014/main" id="{4DE28935-9E9D-4C49-B190-2AE30C0EF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EE94ED4-D4D6-B44C-B2C6-653FF7A19136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90" name="Oval 859">
                <a:extLst>
                  <a:ext uri="{FF2B5EF4-FFF2-40B4-BE49-F238E27FC236}">
                    <a16:creationId xmlns:a16="http://schemas.microsoft.com/office/drawing/2014/main" id="{8D9B3379-E3B7-224B-94AE-E183AD5FF5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91" name="Oval 861">
                <a:extLst>
                  <a:ext uri="{FF2B5EF4-FFF2-40B4-BE49-F238E27FC236}">
                    <a16:creationId xmlns:a16="http://schemas.microsoft.com/office/drawing/2014/main" id="{1A60D1D5-FCD5-DA49-B47C-960A5012A1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92" name="Oval 862">
                <a:extLst>
                  <a:ext uri="{FF2B5EF4-FFF2-40B4-BE49-F238E27FC236}">
                    <a16:creationId xmlns:a16="http://schemas.microsoft.com/office/drawing/2014/main" id="{B7953D5B-E9DE-614D-A8BE-4DCADDB0754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93" name="Oval 863">
                <a:extLst>
                  <a:ext uri="{FF2B5EF4-FFF2-40B4-BE49-F238E27FC236}">
                    <a16:creationId xmlns:a16="http://schemas.microsoft.com/office/drawing/2014/main" id="{4C4C4A0A-193E-9741-9AA0-AA9AA5BA11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94" name="Oval 863">
                <a:extLst>
                  <a:ext uri="{FF2B5EF4-FFF2-40B4-BE49-F238E27FC236}">
                    <a16:creationId xmlns:a16="http://schemas.microsoft.com/office/drawing/2014/main" id="{A6D19BB6-546A-2941-A738-1F25A07607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01CE7AE6-29B2-6943-B266-383E36BF694B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12" name="Freeform 860">
                  <a:extLst>
                    <a:ext uri="{FF2B5EF4-FFF2-40B4-BE49-F238E27FC236}">
                      <a16:creationId xmlns:a16="http://schemas.microsoft.com/office/drawing/2014/main" id="{578196D2-4866-D34C-AC62-57D51DD9BF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13" name="Rectangle 864">
                  <a:extLst>
                    <a:ext uri="{FF2B5EF4-FFF2-40B4-BE49-F238E27FC236}">
                      <a16:creationId xmlns:a16="http://schemas.microsoft.com/office/drawing/2014/main" id="{37DE5886-1077-854D-BF0E-AB62F969B4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14" name="Freeform 865">
                  <a:extLst>
                    <a:ext uri="{FF2B5EF4-FFF2-40B4-BE49-F238E27FC236}">
                      <a16:creationId xmlns:a16="http://schemas.microsoft.com/office/drawing/2014/main" id="{92EF6156-4083-C040-B896-003838BF4FF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15" name="Freeform 866">
                  <a:extLst>
                    <a:ext uri="{FF2B5EF4-FFF2-40B4-BE49-F238E27FC236}">
                      <a16:creationId xmlns:a16="http://schemas.microsoft.com/office/drawing/2014/main" id="{EB9BA7C6-F1B0-224A-8C6F-17F6E2E1A7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D856EC58-9C33-C444-8BAD-E3D107943C5E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97" name="Oval 878">
                  <a:extLst>
                    <a:ext uri="{FF2B5EF4-FFF2-40B4-BE49-F238E27FC236}">
                      <a16:creationId xmlns:a16="http://schemas.microsoft.com/office/drawing/2014/main" id="{CFB17027-C346-4D46-B260-4E73738329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Rectangle 880">
                  <a:extLst>
                    <a:ext uri="{FF2B5EF4-FFF2-40B4-BE49-F238E27FC236}">
                      <a16:creationId xmlns:a16="http://schemas.microsoft.com/office/drawing/2014/main" id="{6028575C-21B1-5B4E-A3F2-54ACECDCA4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9" name="Oval 878">
                  <a:extLst>
                    <a:ext uri="{FF2B5EF4-FFF2-40B4-BE49-F238E27FC236}">
                      <a16:creationId xmlns:a16="http://schemas.microsoft.com/office/drawing/2014/main" id="{3DDD5743-C09F-424A-AE58-68E9F54689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0" name="Line 881">
                  <a:extLst>
                    <a:ext uri="{FF2B5EF4-FFF2-40B4-BE49-F238E27FC236}">
                      <a16:creationId xmlns:a16="http://schemas.microsoft.com/office/drawing/2014/main" id="{CA79B164-E860-594C-9603-1D494BCACB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1" name="Line 882">
                  <a:extLst>
                    <a:ext uri="{FF2B5EF4-FFF2-40B4-BE49-F238E27FC236}">
                      <a16:creationId xmlns:a16="http://schemas.microsoft.com/office/drawing/2014/main" id="{6A93CC92-A680-D545-93AD-7A2EF066C1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2" name="Rectangle 880">
                  <a:extLst>
                    <a:ext uri="{FF2B5EF4-FFF2-40B4-BE49-F238E27FC236}">
                      <a16:creationId xmlns:a16="http://schemas.microsoft.com/office/drawing/2014/main" id="{9DC57E36-521B-4040-8C66-4039E1227F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3" name="Oval 878">
                  <a:extLst>
                    <a:ext uri="{FF2B5EF4-FFF2-40B4-BE49-F238E27FC236}">
                      <a16:creationId xmlns:a16="http://schemas.microsoft.com/office/drawing/2014/main" id="{B8061B30-0993-224A-A6CD-5C80E2CAB84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4" name="Line 882">
                  <a:extLst>
                    <a:ext uri="{FF2B5EF4-FFF2-40B4-BE49-F238E27FC236}">
                      <a16:creationId xmlns:a16="http://schemas.microsoft.com/office/drawing/2014/main" id="{EEEDD0F4-932E-A64D-88D6-528B9F6F21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6" name="Line 882">
                  <a:extLst>
                    <a:ext uri="{FF2B5EF4-FFF2-40B4-BE49-F238E27FC236}">
                      <a16:creationId xmlns:a16="http://schemas.microsoft.com/office/drawing/2014/main" id="{CF55F42E-5D03-D44D-80FD-798E16166E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7" name="Line 884">
                  <a:extLst>
                    <a:ext uri="{FF2B5EF4-FFF2-40B4-BE49-F238E27FC236}">
                      <a16:creationId xmlns:a16="http://schemas.microsoft.com/office/drawing/2014/main" id="{B6A223BA-BE99-B14B-A6F9-5762B53676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8" name="Oval 885">
                  <a:extLst>
                    <a:ext uri="{FF2B5EF4-FFF2-40B4-BE49-F238E27FC236}">
                      <a16:creationId xmlns:a16="http://schemas.microsoft.com/office/drawing/2014/main" id="{67FB2FD8-0EC1-C94A-A996-D0A42E2D89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10" name="Line 881">
                  <a:extLst>
                    <a:ext uri="{FF2B5EF4-FFF2-40B4-BE49-F238E27FC236}">
                      <a16:creationId xmlns:a16="http://schemas.microsoft.com/office/drawing/2014/main" id="{062B840B-0E90-E647-BC26-38C205FB95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11" name="Line 882">
                  <a:extLst>
                    <a:ext uri="{FF2B5EF4-FFF2-40B4-BE49-F238E27FC236}">
                      <a16:creationId xmlns:a16="http://schemas.microsoft.com/office/drawing/2014/main" id="{506855C0-C7C6-C249-800B-E02C7B517E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E8571ED-5BFC-E045-9DCC-40AB3BF9C351}"/>
                </a:ext>
              </a:extLst>
            </p:cNvPr>
            <p:cNvGrpSpPr/>
            <p:nvPr/>
          </p:nvGrpSpPr>
          <p:grpSpPr>
            <a:xfrm>
              <a:off x="6990430" y="5198257"/>
              <a:ext cx="538242" cy="371128"/>
              <a:chOff x="1012668" y="950932"/>
              <a:chExt cx="747559" cy="515455"/>
            </a:xfrm>
          </p:grpSpPr>
          <p:sp>
            <p:nvSpPr>
              <p:cNvPr id="86" name="Line 853">
                <a:extLst>
                  <a:ext uri="{FF2B5EF4-FFF2-40B4-BE49-F238E27FC236}">
                    <a16:creationId xmlns:a16="http://schemas.microsoft.com/office/drawing/2014/main" id="{72E03778-DF3A-6944-AE03-095838D593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87" name="Rectangle 876">
                <a:extLst>
                  <a:ext uri="{FF2B5EF4-FFF2-40B4-BE49-F238E27FC236}">
                    <a16:creationId xmlns:a16="http://schemas.microsoft.com/office/drawing/2014/main" id="{463177A3-676A-1845-A3C7-4A19FD3FC34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88" name="Rectangle 873">
                <a:extLst>
                  <a:ext uri="{FF2B5EF4-FFF2-40B4-BE49-F238E27FC236}">
                    <a16:creationId xmlns:a16="http://schemas.microsoft.com/office/drawing/2014/main" id="{135D80F4-968D-C24A-ACF7-2B1315DB6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89" name="Freeform 875">
                <a:extLst>
                  <a:ext uri="{FF2B5EF4-FFF2-40B4-BE49-F238E27FC236}">
                    <a16:creationId xmlns:a16="http://schemas.microsoft.com/office/drawing/2014/main" id="{87020E24-1ACB-EA46-A64B-966597FFB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5503334" y="93131"/>
            <a:ext cx="2506134" cy="558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759162F-A6B3-094B-9B69-5A5E2581F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7" y="353894"/>
            <a:ext cx="6197309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592877" y="2331455"/>
            <a:ext cx="5463868" cy="35632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5E34C1-29FA-0941-B1DD-D2CF470504EA}"/>
              </a:ext>
            </a:extLst>
          </p:cNvPr>
          <p:cNvSpPr/>
          <p:nvPr/>
        </p:nvSpPr>
        <p:spPr>
          <a:xfrm>
            <a:off x="6403304" y="669164"/>
            <a:ext cx="2683934" cy="18569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queue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dirty="0">
                <a:latin typeface="Times New Roman Regular" charset="0"/>
                <a:cs typeface="Times New Roman"/>
              </a:rPr>
              <a:t>⟨⟩</a:t>
            </a:r>
            <a:endParaRPr lang="en-US" dirty="0">
              <a:latin typeface="Times New Roman"/>
              <a:cs typeface="Times New Roman"/>
            </a:endParaRP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i="1" baseline="-25000" dirty="0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ro-RO" dirty="0">
                <a:latin typeface="Calibri"/>
                <a:cs typeface="Calibri"/>
              </a:rPr>
              <a:t>loc(c1)=r1</a:t>
            </a:r>
            <a:endParaRPr lang="en-US" dirty="0">
              <a:latin typeface="Times New Roman"/>
              <a:cs typeface="Times New Roman"/>
            </a:endParaRP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Landmarks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loc(c1)=r1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457200" algn="l"/>
              </a:tabLst>
            </a:pP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/>
                <a:cs typeface="Calibri"/>
              </a:rPr>
              <a:t>load(r1,c1,d1), 	load(r1,c1,d2), 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latin typeface="Calibri"/>
                <a:cs typeface="Calibri"/>
              </a:rPr>
              <a:t>	load(r1,c1,d3)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D02E36F-D057-7748-BEC0-C5391685143F}"/>
              </a:ext>
            </a:extLst>
          </p:cNvPr>
          <p:cNvSpPr/>
          <p:nvPr/>
        </p:nvSpPr>
        <p:spPr>
          <a:xfrm>
            <a:off x="6303819" y="2999839"/>
            <a:ext cx="2604654" cy="646331"/>
          </a:xfrm>
          <a:prstGeom prst="rect">
            <a:avLst/>
          </a:prstGeom>
          <a:noFill/>
          <a:ln>
            <a:noFill/>
          </a:ln>
        </p:spPr>
        <p:txBody>
          <a:bodyPr wrap="square" bIns="45720"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i="1" dirty="0">
                <a:latin typeface="Times New Roman"/>
                <a:cs typeface="Times New Roman"/>
              </a:rPr>
              <a:t>A</a:t>
            </a:r>
            <a:r>
              <a:rPr lang="en-US" dirty="0">
                <a:latin typeface="Times New Roman"/>
                <a:cs typeface="Times New Roman"/>
              </a:rPr>
              <a:t> ∖ 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 = {the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move </a:t>
            </a:r>
            <a:r>
              <a:rPr lang="en-US" dirty="0">
                <a:latin typeface="Times New Roman"/>
                <a:cs typeface="Times New Roman"/>
              </a:rPr>
              <a:t>and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		</a:t>
            </a:r>
            <a:r>
              <a:rPr lang="en-US" dirty="0">
                <a:latin typeface="Calibri"/>
                <a:cs typeface="Calibri"/>
              </a:rPr>
              <a:t>unload 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actions}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604F410-2320-B94F-995B-6F31A9BF4A14}"/>
              </a:ext>
            </a:extLst>
          </p:cNvPr>
          <p:cNvSpPr txBox="1">
            <a:spLocks/>
          </p:cNvSpPr>
          <p:nvPr/>
        </p:nvSpPr>
        <p:spPr bwMode="auto">
          <a:xfrm>
            <a:off x="9346233" y="495175"/>
            <a:ext cx="2806744" cy="394712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r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 d, e</a:t>
            </a:r>
            <a:r>
              <a:rPr lang="en-US" sz="1800" dirty="0"/>
              <a:t>) 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/>
              <a:t>e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)=</a:t>
            </a:r>
            <a:r>
              <a:rPr lang="en-US" sz="1800" i="1" dirty="0"/>
              <a:t>r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 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en-US" sz="1800" dirty="0"/>
              <a:t>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l</a:t>
            </a:r>
            <a:br>
              <a:rPr lang="en-US" sz="1800" i="1" baseline="-25000" dirty="0"/>
            </a:br>
            <a:br>
              <a:rPr lang="en-US" sz="1800" i="1" baseline="-25000" dirty="0"/>
            </a:br>
            <a:r>
              <a:rPr lang="en-US" sz="1800" i="1" dirty="0"/>
              <a:t>r</a:t>
            </a:r>
            <a:r>
              <a:rPr lang="en-US" sz="1800" dirty="0"/>
              <a:t> ∈ </a:t>
            </a:r>
            <a:r>
              <a:rPr lang="en-US" sz="1800" i="1" dirty="0"/>
              <a:t>Robots</a:t>
            </a:r>
            <a:br>
              <a:rPr lang="en-US" sz="1800" dirty="0"/>
            </a:br>
            <a:r>
              <a:rPr lang="en-US" sz="1800" i="1" dirty="0"/>
              <a:t>c</a:t>
            </a:r>
            <a:r>
              <a:rPr lang="en-US" sz="1800" dirty="0"/>
              <a:t> ∈ </a:t>
            </a:r>
            <a:r>
              <a:rPr lang="en-US" sz="1800" i="1" dirty="0"/>
              <a:t>Containers</a:t>
            </a:r>
            <a:br>
              <a:rPr lang="en-US" sz="1800" dirty="0"/>
            </a:br>
            <a:r>
              <a:rPr lang="en-US" sz="1800" i="1" dirty="0" err="1"/>
              <a:t>l,d,e</a:t>
            </a:r>
            <a:r>
              <a:rPr lang="en-US" sz="1800" dirty="0"/>
              <a:t> ∈ </a:t>
            </a:r>
            <a:r>
              <a:rPr lang="en-US" sz="1800" i="1" dirty="0" err="1"/>
              <a:t>Locs</a:t>
            </a:r>
            <a:endParaRPr lang="en-US" sz="1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A2A7C9-034C-D340-BB14-7AD46EF7EBB4}"/>
              </a:ext>
            </a:extLst>
          </p:cNvPr>
          <p:cNvGrpSpPr/>
          <p:nvPr/>
        </p:nvGrpSpPr>
        <p:grpSpPr>
          <a:xfrm>
            <a:off x="275897" y="4674365"/>
            <a:ext cx="3779569" cy="1975637"/>
            <a:chOff x="821024" y="4395049"/>
            <a:chExt cx="4199521" cy="2195152"/>
          </a:xfrm>
        </p:grpSpPr>
        <p:sp>
          <p:nvSpPr>
            <p:cNvPr id="26" name="Rectangle 891">
              <a:extLst>
                <a:ext uri="{FF2B5EF4-FFF2-40B4-BE49-F238E27FC236}">
                  <a16:creationId xmlns:a16="http://schemas.microsoft.com/office/drawing/2014/main" id="{6FD21420-D4C2-A04D-9425-4E49018B9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7" name="Rectangle 891">
              <a:extLst>
                <a:ext uri="{FF2B5EF4-FFF2-40B4-BE49-F238E27FC236}">
                  <a16:creationId xmlns:a16="http://schemas.microsoft.com/office/drawing/2014/main" id="{2469A45D-B66B-C644-9FA3-7F059E589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44770AA-7045-2340-8406-94E65C270172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74" name="Line 853">
                <a:extLst>
                  <a:ext uri="{FF2B5EF4-FFF2-40B4-BE49-F238E27FC236}">
                    <a16:creationId xmlns:a16="http://schemas.microsoft.com/office/drawing/2014/main" id="{7B78AEBE-AAC3-9F48-9F40-F8606A47A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0EA799F-DCCA-3646-80EA-70076BA8A466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Freeform 860">
                <a:extLst>
                  <a:ext uri="{FF2B5EF4-FFF2-40B4-BE49-F238E27FC236}">
                    <a16:creationId xmlns:a16="http://schemas.microsoft.com/office/drawing/2014/main" id="{40007E5F-6282-3E4D-ADF3-822ACE17B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7" name="Freeform 860">
                <a:extLst>
                  <a:ext uri="{FF2B5EF4-FFF2-40B4-BE49-F238E27FC236}">
                    <a16:creationId xmlns:a16="http://schemas.microsoft.com/office/drawing/2014/main" id="{22649312-B312-F14A-AB37-C5105B038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30" name="Line 853">
              <a:extLst>
                <a:ext uri="{FF2B5EF4-FFF2-40B4-BE49-F238E27FC236}">
                  <a16:creationId xmlns:a16="http://schemas.microsoft.com/office/drawing/2014/main" id="{40F85020-A928-FC4E-8D87-78DAE2F9C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52C3C20-F264-BE45-96E4-01CBDBF1B29B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71" name="Freeform 860">
                <a:extLst>
                  <a:ext uri="{FF2B5EF4-FFF2-40B4-BE49-F238E27FC236}">
                    <a16:creationId xmlns:a16="http://schemas.microsoft.com/office/drawing/2014/main" id="{4033FDEE-A669-444E-8933-8042DB993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1774DA3-6DDB-BD43-93C9-96D45E570E8F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reeform 860">
                <a:extLst>
                  <a:ext uri="{FF2B5EF4-FFF2-40B4-BE49-F238E27FC236}">
                    <a16:creationId xmlns:a16="http://schemas.microsoft.com/office/drawing/2014/main" id="{BAB36A46-B4D1-D441-88DE-7B2FCD292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4F86B2A-3323-A04C-9BB8-18706B1AB370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860">
              <a:extLst>
                <a:ext uri="{FF2B5EF4-FFF2-40B4-BE49-F238E27FC236}">
                  <a16:creationId xmlns:a16="http://schemas.microsoft.com/office/drawing/2014/main" id="{23549499-0F77-A444-9718-7211EF1D3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34" name="Freeform 860">
              <a:extLst>
                <a:ext uri="{FF2B5EF4-FFF2-40B4-BE49-F238E27FC236}">
                  <a16:creationId xmlns:a16="http://schemas.microsoft.com/office/drawing/2014/main" id="{3227CF99-6C4D-A54F-A1B1-33A4E8755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35" name="Line 853">
              <a:extLst>
                <a:ext uri="{FF2B5EF4-FFF2-40B4-BE49-F238E27FC236}">
                  <a16:creationId xmlns:a16="http://schemas.microsoft.com/office/drawing/2014/main" id="{BDEC9EEC-DA65-4346-9657-2A220DD58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36" name="Line 853">
              <a:extLst>
                <a:ext uri="{FF2B5EF4-FFF2-40B4-BE49-F238E27FC236}">
                  <a16:creationId xmlns:a16="http://schemas.microsoft.com/office/drawing/2014/main" id="{805FB393-8154-9149-B5CD-088742D83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37" name="Line 853">
              <a:extLst>
                <a:ext uri="{FF2B5EF4-FFF2-40B4-BE49-F238E27FC236}">
                  <a16:creationId xmlns:a16="http://schemas.microsoft.com/office/drawing/2014/main" id="{6BD1618B-E4FE-3C42-B158-D20FD3FDE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5C72800-9390-E34C-BE9B-E8B9368A70A5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47" name="Oval 859">
                <a:extLst>
                  <a:ext uri="{FF2B5EF4-FFF2-40B4-BE49-F238E27FC236}">
                    <a16:creationId xmlns:a16="http://schemas.microsoft.com/office/drawing/2014/main" id="{7609AA68-60BD-874C-9080-62EA3657A1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48" name="Oval 861">
                <a:extLst>
                  <a:ext uri="{FF2B5EF4-FFF2-40B4-BE49-F238E27FC236}">
                    <a16:creationId xmlns:a16="http://schemas.microsoft.com/office/drawing/2014/main" id="{9C593829-B87A-9D41-A668-8AA8FC7AE2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49" name="Oval 862">
                <a:extLst>
                  <a:ext uri="{FF2B5EF4-FFF2-40B4-BE49-F238E27FC236}">
                    <a16:creationId xmlns:a16="http://schemas.microsoft.com/office/drawing/2014/main" id="{96684DC1-55FC-D640-B932-6BE99AE6F8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0" name="Oval 863">
                <a:extLst>
                  <a:ext uri="{FF2B5EF4-FFF2-40B4-BE49-F238E27FC236}">
                    <a16:creationId xmlns:a16="http://schemas.microsoft.com/office/drawing/2014/main" id="{9BC79590-5064-124D-BEB6-2CADED0166D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3292FD14-A6ED-304D-992F-962BB7D8D5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76FA66E-3BEC-D54D-9225-B3B654ACE53D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67" name="Freeform 860">
                  <a:extLst>
                    <a:ext uri="{FF2B5EF4-FFF2-40B4-BE49-F238E27FC236}">
                      <a16:creationId xmlns:a16="http://schemas.microsoft.com/office/drawing/2014/main" id="{22833515-1B37-1B47-9835-BDE0F0FBACF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8" name="Rectangle 864">
                  <a:extLst>
                    <a:ext uri="{FF2B5EF4-FFF2-40B4-BE49-F238E27FC236}">
                      <a16:creationId xmlns:a16="http://schemas.microsoft.com/office/drawing/2014/main" id="{A5137D58-EDB1-4041-B42B-86105DEA7EF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9" name="Freeform 865">
                  <a:extLst>
                    <a:ext uri="{FF2B5EF4-FFF2-40B4-BE49-F238E27FC236}">
                      <a16:creationId xmlns:a16="http://schemas.microsoft.com/office/drawing/2014/main" id="{D0830A01-E09F-1F49-AD94-6083F42BCFE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70" name="Freeform 866">
                  <a:extLst>
                    <a:ext uri="{FF2B5EF4-FFF2-40B4-BE49-F238E27FC236}">
                      <a16:creationId xmlns:a16="http://schemas.microsoft.com/office/drawing/2014/main" id="{471E6EA2-262C-4B45-9052-F6FA853A481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B91ADE7-A605-FF43-8DDD-BC89FC885EF1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54" name="Oval 878">
                  <a:extLst>
                    <a:ext uri="{FF2B5EF4-FFF2-40B4-BE49-F238E27FC236}">
                      <a16:creationId xmlns:a16="http://schemas.microsoft.com/office/drawing/2014/main" id="{248DD456-2303-C94A-965D-D17F195A8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5" name="Rectangle 880">
                  <a:extLst>
                    <a:ext uri="{FF2B5EF4-FFF2-40B4-BE49-F238E27FC236}">
                      <a16:creationId xmlns:a16="http://schemas.microsoft.com/office/drawing/2014/main" id="{BDA352C6-6368-5E4A-9CC7-1501C54774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6" name="Oval 878">
                  <a:extLst>
                    <a:ext uri="{FF2B5EF4-FFF2-40B4-BE49-F238E27FC236}">
                      <a16:creationId xmlns:a16="http://schemas.microsoft.com/office/drawing/2014/main" id="{B0A0D576-ACF1-8248-B456-C432031B2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7" name="Line 881">
                  <a:extLst>
                    <a:ext uri="{FF2B5EF4-FFF2-40B4-BE49-F238E27FC236}">
                      <a16:creationId xmlns:a16="http://schemas.microsoft.com/office/drawing/2014/main" id="{07C7194D-DD9C-9249-B162-DEBC68D6C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8" name="Line 882">
                  <a:extLst>
                    <a:ext uri="{FF2B5EF4-FFF2-40B4-BE49-F238E27FC236}">
                      <a16:creationId xmlns:a16="http://schemas.microsoft.com/office/drawing/2014/main" id="{FE13F66D-3DF0-1B41-A393-A48F6284FF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9" name="Rectangle 880">
                  <a:extLst>
                    <a:ext uri="{FF2B5EF4-FFF2-40B4-BE49-F238E27FC236}">
                      <a16:creationId xmlns:a16="http://schemas.microsoft.com/office/drawing/2014/main" id="{5BDADA22-6768-A54A-AE14-D467FD0002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0" name="Oval 878">
                  <a:extLst>
                    <a:ext uri="{FF2B5EF4-FFF2-40B4-BE49-F238E27FC236}">
                      <a16:creationId xmlns:a16="http://schemas.microsoft.com/office/drawing/2014/main" id="{408967A5-D408-DF46-9710-99DCF95BA7A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1" name="Line 882">
                  <a:extLst>
                    <a:ext uri="{FF2B5EF4-FFF2-40B4-BE49-F238E27FC236}">
                      <a16:creationId xmlns:a16="http://schemas.microsoft.com/office/drawing/2014/main" id="{425E253D-99EE-454F-81BD-E806666484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2" name="Line 882">
                  <a:extLst>
                    <a:ext uri="{FF2B5EF4-FFF2-40B4-BE49-F238E27FC236}">
                      <a16:creationId xmlns:a16="http://schemas.microsoft.com/office/drawing/2014/main" id="{2C0ACF9F-8F69-5A43-9AAD-62DABDB940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3" name="Line 884">
                  <a:extLst>
                    <a:ext uri="{FF2B5EF4-FFF2-40B4-BE49-F238E27FC236}">
                      <a16:creationId xmlns:a16="http://schemas.microsoft.com/office/drawing/2014/main" id="{0562E19D-0A07-F442-8AA2-8CD6FB3932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4" name="Oval 885">
                  <a:extLst>
                    <a:ext uri="{FF2B5EF4-FFF2-40B4-BE49-F238E27FC236}">
                      <a16:creationId xmlns:a16="http://schemas.microsoft.com/office/drawing/2014/main" id="{07DC029A-5314-BC42-B85F-3CE78740D8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Line 881">
                  <a:extLst>
                    <a:ext uri="{FF2B5EF4-FFF2-40B4-BE49-F238E27FC236}">
                      <a16:creationId xmlns:a16="http://schemas.microsoft.com/office/drawing/2014/main" id="{46BC16B0-D2B8-F041-BC4F-D4075C84E4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6" name="Line 882">
                  <a:extLst>
                    <a:ext uri="{FF2B5EF4-FFF2-40B4-BE49-F238E27FC236}">
                      <a16:creationId xmlns:a16="http://schemas.microsoft.com/office/drawing/2014/main" id="{B4173E60-DC45-AE49-950B-1FFD7519A9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5E66332-7F33-B849-B61E-93DA66A19358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42" name="Line 853">
                <a:extLst>
                  <a:ext uri="{FF2B5EF4-FFF2-40B4-BE49-F238E27FC236}">
                    <a16:creationId xmlns:a16="http://schemas.microsoft.com/office/drawing/2014/main" id="{4C7AA2B7-3B51-9941-B296-286AFA441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43" name="Rectangle 876">
                <a:extLst>
                  <a:ext uri="{FF2B5EF4-FFF2-40B4-BE49-F238E27FC236}">
                    <a16:creationId xmlns:a16="http://schemas.microsoft.com/office/drawing/2014/main" id="{26E8C31E-DAE5-FD44-B934-E7F65B878C6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45" name="Rectangle 873">
                <a:extLst>
                  <a:ext uri="{FF2B5EF4-FFF2-40B4-BE49-F238E27FC236}">
                    <a16:creationId xmlns:a16="http://schemas.microsoft.com/office/drawing/2014/main" id="{051310A6-7A8D-E241-B130-0C63C3640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46" name="Freeform 875">
                <a:extLst>
                  <a:ext uri="{FF2B5EF4-FFF2-40B4-BE49-F238E27FC236}">
                    <a16:creationId xmlns:a16="http://schemas.microsoft.com/office/drawing/2014/main" id="{A22ED94C-662D-ED4B-AFD8-EF8946B87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770F453-8711-4A4E-978F-F3526CBEE1FE}"/>
              </a:ext>
            </a:extLst>
          </p:cNvPr>
          <p:cNvSpPr/>
          <p:nvPr/>
        </p:nvSpPr>
        <p:spPr>
          <a:xfrm>
            <a:off x="9092408" y="6297537"/>
            <a:ext cx="285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i="1" dirty="0">
                <a:latin typeface="Times New Roman"/>
                <a:cs typeface="Times New Roman"/>
              </a:rPr>
              <a:t> g</a:t>
            </a:r>
            <a:r>
              <a:rPr lang="ro-RO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loc(r1)=d3, loc(c1)=r1</a:t>
            </a:r>
            <a:r>
              <a:rPr lang="ro-RO" dirty="0">
                <a:latin typeface="Times New Roman"/>
                <a:cs typeface="Times New Roman"/>
              </a:rPr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9" name="Rectangle 108"/>
          <p:cNvSpPr/>
          <p:nvPr/>
        </p:nvSpPr>
        <p:spPr bwMode="auto">
          <a:xfrm>
            <a:off x="3926076" y="4893727"/>
            <a:ext cx="5042749" cy="1820339"/>
          </a:xfrm>
          <a:prstGeom prst="rect">
            <a:avLst/>
          </a:prstGeom>
          <a:solidFill>
            <a:srgbClr val="FFFFFF">
              <a:alpha val="17000"/>
            </a:srgbClr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912419" y="6357849"/>
            <a:ext cx="3549048" cy="323165"/>
          </a:xfrm>
          <a:prstGeom prst="rect">
            <a:avLst/>
          </a:prstGeom>
          <a:noFill/>
          <a:ln>
            <a:noFill/>
          </a:ln>
        </p:spPr>
        <p:txBody>
          <a:bodyPr wrap="none" bIns="0">
            <a:spAutoFit/>
          </a:bodyPr>
          <a:lstStyle/>
          <a:p>
            <a:pPr>
              <a:tabLst>
                <a:tab pos="517525" algn="l"/>
              </a:tabLst>
            </a:pPr>
            <a:r>
              <a:rPr lang="en-US" i="1" dirty="0">
                <a:latin typeface="Times New Roman"/>
                <a:cs typeface="Times New Roman"/>
              </a:rPr>
              <a:t>Relaxed planning graph using A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∖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3806363" y="4880248"/>
            <a:ext cx="1643527" cy="1154162"/>
          </a:xfrm>
          <a:prstGeom prst="rect">
            <a:avLst/>
          </a:prstGeom>
          <a:noFill/>
        </p:spPr>
        <p:txBody>
          <a:bodyPr wrap="none" bIns="0">
            <a:spAutoFit/>
          </a:bodyPr>
          <a:lstStyle/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i="1" dirty="0">
                <a:latin typeface="Times New Roman"/>
                <a:cs typeface="Times New Roman"/>
              </a:rPr>
              <a:t>           ŝ</a:t>
            </a:r>
            <a:r>
              <a:rPr lang="en-US" baseline="-25000" dirty="0">
                <a:latin typeface="Times New Roman"/>
                <a:cs typeface="Times New Roman"/>
              </a:rPr>
              <a:t>0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lang="en-US" baseline="30000" dirty="0">
              <a:solidFill>
                <a:srgbClr val="081D58"/>
              </a:solidFill>
              <a:latin typeface="Times New Roman"/>
              <a:cs typeface="Times New Roman"/>
            </a:endParaRP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(c1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(r1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d3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cargo(r1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5342763" y="4880248"/>
            <a:ext cx="1903342" cy="877163"/>
          </a:xfrm>
          <a:prstGeom prst="rect">
            <a:avLst/>
          </a:prstGeom>
          <a:noFill/>
        </p:spPr>
        <p:txBody>
          <a:bodyPr wrap="none" bIns="0">
            <a:spAutoFit/>
          </a:bodyPr>
          <a:lstStyle/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i="1" dirty="0">
                <a:latin typeface="Times New Roman" charset="0"/>
              </a:rPr>
              <a:t>           A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latin typeface="Times New Roman" charset="0"/>
              </a:rPr>
              <a:t>:</a:t>
            </a:r>
            <a:endParaRPr lang="en-US" baseline="30000" dirty="0">
              <a:latin typeface="Times New Roman"/>
              <a:cs typeface="Times New Roman"/>
            </a:endParaRP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latin typeface="Calibri"/>
                <a:ea typeface="Calibri"/>
                <a:cs typeface="Calibri"/>
              </a:rPr>
              <a:t>     move(r1,d3,d1)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latin typeface="Calibri"/>
                <a:ea typeface="Calibri"/>
                <a:cs typeface="Calibri"/>
              </a:rPr>
              <a:t>     move(r1,d3,d2)</a:t>
            </a:r>
            <a:endParaRPr lang="en-US" dirty="0">
              <a:latin typeface="Times New Roman"/>
              <a:ea typeface="Calibri"/>
              <a:cs typeface="Times New Roman"/>
            </a:endParaRPr>
          </a:p>
        </p:txBody>
      </p:sp>
      <p:cxnSp>
        <p:nvCxnSpPr>
          <p:cNvPr id="159" name="Straight Connector 158"/>
          <p:cNvCxnSpPr/>
          <p:nvPr/>
        </p:nvCxnSpPr>
        <p:spPr bwMode="auto">
          <a:xfrm flipV="1">
            <a:off x="5168796" y="5357425"/>
            <a:ext cx="476144" cy="2558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5168796" y="5638649"/>
            <a:ext cx="4854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Rectangle 160"/>
          <p:cNvSpPr/>
          <p:nvPr/>
        </p:nvSpPr>
        <p:spPr>
          <a:xfrm>
            <a:off x="7379255" y="4859842"/>
            <a:ext cx="1672253" cy="1708160"/>
          </a:xfrm>
          <a:prstGeom prst="rect">
            <a:avLst/>
          </a:prstGeom>
          <a:noFill/>
        </p:spPr>
        <p:txBody>
          <a:bodyPr wrap="none" bIns="0">
            <a:spAutoFit/>
          </a:bodyPr>
          <a:lstStyle/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</a:rPr>
              <a:t>both 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</a:rPr>
              <a:t>ŝ</a:t>
            </a:r>
            <a:r>
              <a:rPr lang="en-US" baseline="-25000" dirty="0">
                <a:solidFill>
                  <a:srgbClr val="081D58"/>
                </a:solidFill>
                <a:latin typeface="Times New Roman" charset="0"/>
              </a:rPr>
              <a:t>1</a:t>
            </a:r>
            <a:r>
              <a:rPr lang="en-US" dirty="0">
                <a:solidFill>
                  <a:srgbClr val="081D58"/>
                </a:solidFill>
                <a:latin typeface="Times New Roman" charset="0"/>
              </a:rPr>
              <a:t> and 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</a:rPr>
              <a:t>ŝ</a:t>
            </a:r>
            <a:r>
              <a:rPr lang="en-US" baseline="-25000" dirty="0">
                <a:solidFill>
                  <a:srgbClr val="081D58"/>
                </a:solidFill>
                <a:latin typeface="Times New Roman" charset="0"/>
              </a:rPr>
              <a:t>2</a:t>
            </a:r>
            <a:r>
              <a:rPr lang="en-US" dirty="0">
                <a:solidFill>
                  <a:srgbClr val="081D58"/>
                </a:solidFill>
                <a:latin typeface="Times New Roman" charset="0"/>
              </a:rPr>
              <a:t>:</a:t>
            </a:r>
            <a:endParaRPr lang="en-US" baseline="30000" dirty="0">
              <a:solidFill>
                <a:srgbClr val="081D58"/>
              </a:solidFill>
              <a:latin typeface="Times New Roman"/>
              <a:cs typeface="Times New Roman"/>
            </a:endParaRP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(r1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(r1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d2</a:t>
            </a:r>
            <a:endParaRPr lang="en-US" sz="1000" baseline="30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(c1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(r1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d3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cargo(r1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62" name="Content Placeholder 2"/>
          <p:cNvSpPr txBox="1">
            <a:spLocks/>
          </p:cNvSpPr>
          <p:nvPr/>
        </p:nvSpPr>
        <p:spPr bwMode="auto">
          <a:xfrm>
            <a:off x="6682144" y="6031249"/>
            <a:ext cx="928621" cy="3218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487" tIns="44450" rIns="90487" bIns="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Times New Roman"/>
                <a:cs typeface="Times New Roman"/>
              </a:rPr>
              <a:t>From </a:t>
            </a:r>
            <a:r>
              <a:rPr lang="en-US" sz="1800" i="1" dirty="0">
                <a:latin typeface="Times New Roman"/>
                <a:cs typeface="Times New Roman"/>
              </a:rPr>
              <a:t>ŝ</a:t>
            </a:r>
            <a:r>
              <a:rPr lang="en-US" sz="1800" baseline="-25000" dirty="0">
                <a:latin typeface="Times New Roman"/>
                <a:cs typeface="Times New Roman"/>
              </a:rPr>
              <a:t>0</a:t>
            </a:r>
            <a:endParaRPr lang="en-US" sz="1800" i="1" dirty="0">
              <a:latin typeface="Times New Roman"/>
              <a:cs typeface="Times New Roman"/>
            </a:endParaRPr>
          </a:p>
        </p:txBody>
      </p:sp>
      <p:sp>
        <p:nvSpPr>
          <p:cNvPr id="163" name="Left Brace 162"/>
          <p:cNvSpPr/>
          <p:nvPr/>
        </p:nvSpPr>
        <p:spPr bwMode="auto">
          <a:xfrm>
            <a:off x="7542034" y="5795413"/>
            <a:ext cx="139869" cy="804002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81D58"/>
              </a:solidFill>
              <a:latin typeface="Calibri"/>
            </a:endParaRPr>
          </a:p>
        </p:txBody>
      </p:sp>
      <p:cxnSp>
        <p:nvCxnSpPr>
          <p:cNvPr id="164" name="Straight Connector 163"/>
          <p:cNvCxnSpPr/>
          <p:nvPr/>
        </p:nvCxnSpPr>
        <p:spPr bwMode="auto">
          <a:xfrm>
            <a:off x="7167214" y="5354169"/>
            <a:ext cx="4854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7176928" y="5628489"/>
            <a:ext cx="4854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70958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4E3BFD18-8970-744C-ADD4-6C90334F2CFC}"/>
              </a:ext>
            </a:extLst>
          </p:cNvPr>
          <p:cNvGrpSpPr>
            <a:grpSpLocks noChangeAspect="1"/>
          </p:cNvGrpSpPr>
          <p:nvPr/>
        </p:nvGrpSpPr>
        <p:grpSpPr>
          <a:xfrm>
            <a:off x="9253274" y="5102469"/>
            <a:ext cx="2657242" cy="1147446"/>
            <a:chOff x="5323352" y="4678231"/>
            <a:chExt cx="2952491" cy="127494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E4EBE74-6F9E-1A42-821A-B742F7814443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122" name="Lightning Bolt 121">
                <a:extLst>
                  <a:ext uri="{FF2B5EF4-FFF2-40B4-BE49-F238E27FC236}">
                    <a16:creationId xmlns:a16="http://schemas.microsoft.com/office/drawing/2014/main" id="{7E1D2CE8-B8CB-DB45-8A32-DD8D530FA190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860">
                <a:extLst>
                  <a:ext uri="{FF2B5EF4-FFF2-40B4-BE49-F238E27FC236}">
                    <a16:creationId xmlns:a16="http://schemas.microsoft.com/office/drawing/2014/main" id="{6AC4952C-9D18-9144-A17B-F59AE269C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4BFCFFB6-D223-6F4C-B6B8-EFBBF2372172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F3626A3-D094-084A-B620-B587129DA5C2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3F70F0DA-0267-EA44-AA6F-7C6CD5D13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DCCF764-DC5D-C44A-805A-B0BF7C0B4686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974D24A0-63B8-3F4E-BF4B-B83DD819CF3E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118" name="Lightning Bolt 117">
                  <a:extLst>
                    <a:ext uri="{FF2B5EF4-FFF2-40B4-BE49-F238E27FC236}">
                      <a16:creationId xmlns:a16="http://schemas.microsoft.com/office/drawing/2014/main" id="{413D7586-F498-2D44-AFEC-9F1F7FCC36BE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9DC2A265-B211-E34F-A9B2-7E16758D056F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25069303-96D9-6F43-837F-B296673EE8C2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79EB6498-D50A-7E47-A31B-08DBB2AA0B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" name="Freeform 860">
                <a:extLst>
                  <a:ext uri="{FF2B5EF4-FFF2-40B4-BE49-F238E27FC236}">
                    <a16:creationId xmlns:a16="http://schemas.microsoft.com/office/drawing/2014/main" id="{3B9EF6E8-8BFB-9C4F-8909-7FC589E46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83" name="Line 853">
              <a:extLst>
                <a:ext uri="{FF2B5EF4-FFF2-40B4-BE49-F238E27FC236}">
                  <a16:creationId xmlns:a16="http://schemas.microsoft.com/office/drawing/2014/main" id="{4DE28935-9E9D-4C49-B190-2AE30C0EF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EE94ED4-D4D6-B44C-B2C6-653FF7A19136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90" name="Oval 859">
                <a:extLst>
                  <a:ext uri="{FF2B5EF4-FFF2-40B4-BE49-F238E27FC236}">
                    <a16:creationId xmlns:a16="http://schemas.microsoft.com/office/drawing/2014/main" id="{8D9B3379-E3B7-224B-94AE-E183AD5FF5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91" name="Oval 861">
                <a:extLst>
                  <a:ext uri="{FF2B5EF4-FFF2-40B4-BE49-F238E27FC236}">
                    <a16:creationId xmlns:a16="http://schemas.microsoft.com/office/drawing/2014/main" id="{1A60D1D5-FCD5-DA49-B47C-960A5012A1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92" name="Oval 862">
                <a:extLst>
                  <a:ext uri="{FF2B5EF4-FFF2-40B4-BE49-F238E27FC236}">
                    <a16:creationId xmlns:a16="http://schemas.microsoft.com/office/drawing/2014/main" id="{B7953D5B-E9DE-614D-A8BE-4DCADDB0754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93" name="Oval 863">
                <a:extLst>
                  <a:ext uri="{FF2B5EF4-FFF2-40B4-BE49-F238E27FC236}">
                    <a16:creationId xmlns:a16="http://schemas.microsoft.com/office/drawing/2014/main" id="{4C4C4A0A-193E-9741-9AA0-AA9AA5BA11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94" name="Oval 863">
                <a:extLst>
                  <a:ext uri="{FF2B5EF4-FFF2-40B4-BE49-F238E27FC236}">
                    <a16:creationId xmlns:a16="http://schemas.microsoft.com/office/drawing/2014/main" id="{A6D19BB6-546A-2941-A738-1F25A07607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01CE7AE6-29B2-6943-B266-383E36BF694B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12" name="Freeform 860">
                  <a:extLst>
                    <a:ext uri="{FF2B5EF4-FFF2-40B4-BE49-F238E27FC236}">
                      <a16:creationId xmlns:a16="http://schemas.microsoft.com/office/drawing/2014/main" id="{578196D2-4866-D34C-AC62-57D51DD9BF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13" name="Rectangle 864">
                  <a:extLst>
                    <a:ext uri="{FF2B5EF4-FFF2-40B4-BE49-F238E27FC236}">
                      <a16:creationId xmlns:a16="http://schemas.microsoft.com/office/drawing/2014/main" id="{37DE5886-1077-854D-BF0E-AB62F969B4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14" name="Freeform 865">
                  <a:extLst>
                    <a:ext uri="{FF2B5EF4-FFF2-40B4-BE49-F238E27FC236}">
                      <a16:creationId xmlns:a16="http://schemas.microsoft.com/office/drawing/2014/main" id="{92EF6156-4083-C040-B896-003838BF4FF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15" name="Freeform 866">
                  <a:extLst>
                    <a:ext uri="{FF2B5EF4-FFF2-40B4-BE49-F238E27FC236}">
                      <a16:creationId xmlns:a16="http://schemas.microsoft.com/office/drawing/2014/main" id="{EB9BA7C6-F1B0-224A-8C6F-17F6E2E1A7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D856EC58-9C33-C444-8BAD-E3D107943C5E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97" name="Oval 878">
                  <a:extLst>
                    <a:ext uri="{FF2B5EF4-FFF2-40B4-BE49-F238E27FC236}">
                      <a16:creationId xmlns:a16="http://schemas.microsoft.com/office/drawing/2014/main" id="{CFB17027-C346-4D46-B260-4E73738329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Rectangle 880">
                  <a:extLst>
                    <a:ext uri="{FF2B5EF4-FFF2-40B4-BE49-F238E27FC236}">
                      <a16:creationId xmlns:a16="http://schemas.microsoft.com/office/drawing/2014/main" id="{6028575C-21B1-5B4E-A3F2-54ACECDCA4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9" name="Oval 878">
                  <a:extLst>
                    <a:ext uri="{FF2B5EF4-FFF2-40B4-BE49-F238E27FC236}">
                      <a16:creationId xmlns:a16="http://schemas.microsoft.com/office/drawing/2014/main" id="{3DDD5743-C09F-424A-AE58-68E9F54689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0" name="Line 881">
                  <a:extLst>
                    <a:ext uri="{FF2B5EF4-FFF2-40B4-BE49-F238E27FC236}">
                      <a16:creationId xmlns:a16="http://schemas.microsoft.com/office/drawing/2014/main" id="{CA79B164-E860-594C-9603-1D494BCACB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1" name="Line 882">
                  <a:extLst>
                    <a:ext uri="{FF2B5EF4-FFF2-40B4-BE49-F238E27FC236}">
                      <a16:creationId xmlns:a16="http://schemas.microsoft.com/office/drawing/2014/main" id="{6A93CC92-A680-D545-93AD-7A2EF066C1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2" name="Rectangle 880">
                  <a:extLst>
                    <a:ext uri="{FF2B5EF4-FFF2-40B4-BE49-F238E27FC236}">
                      <a16:creationId xmlns:a16="http://schemas.microsoft.com/office/drawing/2014/main" id="{9DC57E36-521B-4040-8C66-4039E1227F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3" name="Oval 878">
                  <a:extLst>
                    <a:ext uri="{FF2B5EF4-FFF2-40B4-BE49-F238E27FC236}">
                      <a16:creationId xmlns:a16="http://schemas.microsoft.com/office/drawing/2014/main" id="{B8061B30-0993-224A-A6CD-5C80E2CAB84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4" name="Line 882">
                  <a:extLst>
                    <a:ext uri="{FF2B5EF4-FFF2-40B4-BE49-F238E27FC236}">
                      <a16:creationId xmlns:a16="http://schemas.microsoft.com/office/drawing/2014/main" id="{EEEDD0F4-932E-A64D-88D6-528B9F6F21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6" name="Line 882">
                  <a:extLst>
                    <a:ext uri="{FF2B5EF4-FFF2-40B4-BE49-F238E27FC236}">
                      <a16:creationId xmlns:a16="http://schemas.microsoft.com/office/drawing/2014/main" id="{CF55F42E-5D03-D44D-80FD-798E16166E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7" name="Line 884">
                  <a:extLst>
                    <a:ext uri="{FF2B5EF4-FFF2-40B4-BE49-F238E27FC236}">
                      <a16:creationId xmlns:a16="http://schemas.microsoft.com/office/drawing/2014/main" id="{B6A223BA-BE99-B14B-A6F9-5762B53676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08" name="Oval 885">
                  <a:extLst>
                    <a:ext uri="{FF2B5EF4-FFF2-40B4-BE49-F238E27FC236}">
                      <a16:creationId xmlns:a16="http://schemas.microsoft.com/office/drawing/2014/main" id="{67FB2FD8-0EC1-C94A-A996-D0A42E2D89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10" name="Line 881">
                  <a:extLst>
                    <a:ext uri="{FF2B5EF4-FFF2-40B4-BE49-F238E27FC236}">
                      <a16:creationId xmlns:a16="http://schemas.microsoft.com/office/drawing/2014/main" id="{062B840B-0E90-E647-BC26-38C205FB95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11" name="Line 882">
                  <a:extLst>
                    <a:ext uri="{FF2B5EF4-FFF2-40B4-BE49-F238E27FC236}">
                      <a16:creationId xmlns:a16="http://schemas.microsoft.com/office/drawing/2014/main" id="{506855C0-C7C6-C249-800B-E02C7B517E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E8571ED-5BFC-E045-9DCC-40AB3BF9C351}"/>
                </a:ext>
              </a:extLst>
            </p:cNvPr>
            <p:cNvGrpSpPr/>
            <p:nvPr/>
          </p:nvGrpSpPr>
          <p:grpSpPr>
            <a:xfrm>
              <a:off x="6990430" y="5198257"/>
              <a:ext cx="538242" cy="371128"/>
              <a:chOff x="1012668" y="950932"/>
              <a:chExt cx="747559" cy="515455"/>
            </a:xfrm>
          </p:grpSpPr>
          <p:sp>
            <p:nvSpPr>
              <p:cNvPr id="86" name="Line 853">
                <a:extLst>
                  <a:ext uri="{FF2B5EF4-FFF2-40B4-BE49-F238E27FC236}">
                    <a16:creationId xmlns:a16="http://schemas.microsoft.com/office/drawing/2014/main" id="{72E03778-DF3A-6944-AE03-095838D593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87" name="Rectangle 876">
                <a:extLst>
                  <a:ext uri="{FF2B5EF4-FFF2-40B4-BE49-F238E27FC236}">
                    <a16:creationId xmlns:a16="http://schemas.microsoft.com/office/drawing/2014/main" id="{463177A3-676A-1845-A3C7-4A19FD3FC34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88" name="Rectangle 873">
                <a:extLst>
                  <a:ext uri="{FF2B5EF4-FFF2-40B4-BE49-F238E27FC236}">
                    <a16:creationId xmlns:a16="http://schemas.microsoft.com/office/drawing/2014/main" id="{135D80F4-968D-C24A-ACF7-2B1315DB6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89" name="Freeform 875">
                <a:extLst>
                  <a:ext uri="{FF2B5EF4-FFF2-40B4-BE49-F238E27FC236}">
                    <a16:creationId xmlns:a16="http://schemas.microsoft.com/office/drawing/2014/main" id="{87020E24-1ACB-EA46-A64B-966597FFB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5503334" y="93131"/>
            <a:ext cx="2506134" cy="558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759162F-A6B3-094B-9B69-5A5E2581F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7" y="353894"/>
            <a:ext cx="6197309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592877" y="2660073"/>
            <a:ext cx="5463868" cy="65352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5E34C1-29FA-0941-B1DD-D2CF470504EA}"/>
              </a:ext>
            </a:extLst>
          </p:cNvPr>
          <p:cNvSpPr/>
          <p:nvPr/>
        </p:nvSpPr>
        <p:spPr>
          <a:xfrm>
            <a:off x="6403304" y="669164"/>
            <a:ext cx="2683934" cy="18569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queue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dirty="0">
                <a:latin typeface="Times New Roman Regular" charset="0"/>
                <a:cs typeface="Times New Roman"/>
              </a:rPr>
              <a:t>⟨⟩</a:t>
            </a:r>
            <a:endParaRPr lang="en-US" dirty="0">
              <a:latin typeface="Times New Roman"/>
              <a:cs typeface="Times New Roman"/>
            </a:endParaRP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i="1" baseline="-25000" dirty="0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ro-RO" dirty="0">
                <a:latin typeface="Calibri"/>
                <a:cs typeface="Calibri"/>
              </a:rPr>
              <a:t>loc(c1)=r1</a:t>
            </a:r>
            <a:endParaRPr lang="en-US" dirty="0">
              <a:latin typeface="Times New Roman"/>
              <a:cs typeface="Times New Roman"/>
            </a:endParaRP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Landmarks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loc(c1)=r1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457200" algn="l"/>
              </a:tabLst>
            </a:pP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/>
                <a:cs typeface="Calibri"/>
              </a:rPr>
              <a:t>load(r1,c1,d1), 	load(r1,c1,d2), 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latin typeface="Calibri"/>
                <a:cs typeface="Calibri"/>
              </a:rPr>
              <a:t>	load(r1,c1,d3)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D02E36F-D057-7748-BEC0-C5391685143F}"/>
              </a:ext>
            </a:extLst>
          </p:cNvPr>
          <p:cNvSpPr/>
          <p:nvPr/>
        </p:nvSpPr>
        <p:spPr>
          <a:xfrm>
            <a:off x="6377178" y="2445124"/>
            <a:ext cx="2152497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bIns="45720"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/>
                <a:cs typeface="Calibri"/>
              </a:rPr>
              <a:t>load(r1,c1,d1)</a:t>
            </a:r>
            <a:r>
              <a:rPr lang="en-US" dirty="0">
                <a:latin typeface="Times New Roman" charset="0"/>
                <a:cs typeface="Calibri"/>
              </a:rPr>
              <a:t>}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604F410-2320-B94F-995B-6F31A9BF4A14}"/>
              </a:ext>
            </a:extLst>
          </p:cNvPr>
          <p:cNvSpPr txBox="1">
            <a:spLocks/>
          </p:cNvSpPr>
          <p:nvPr/>
        </p:nvSpPr>
        <p:spPr bwMode="auto">
          <a:xfrm>
            <a:off x="9346233" y="495175"/>
            <a:ext cx="2806744" cy="394712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r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 d, e</a:t>
            </a:r>
            <a:r>
              <a:rPr lang="en-US" sz="1800" dirty="0"/>
              <a:t>) 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/>
              <a:t>e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)=</a:t>
            </a:r>
            <a:r>
              <a:rPr lang="en-US" sz="1800" i="1" dirty="0"/>
              <a:t>r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 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en-US" sz="1800" dirty="0"/>
              <a:t>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l</a:t>
            </a:r>
            <a:br>
              <a:rPr lang="en-US" sz="1800" i="1" baseline="-25000" dirty="0"/>
            </a:br>
            <a:br>
              <a:rPr lang="en-US" sz="1800" i="1" baseline="-25000" dirty="0"/>
            </a:br>
            <a:r>
              <a:rPr lang="en-US" sz="1800" i="1" dirty="0"/>
              <a:t>r</a:t>
            </a:r>
            <a:r>
              <a:rPr lang="en-US" sz="1800" dirty="0"/>
              <a:t> ∈ </a:t>
            </a:r>
            <a:r>
              <a:rPr lang="en-US" sz="1800" i="1" dirty="0"/>
              <a:t>Robots</a:t>
            </a:r>
            <a:br>
              <a:rPr lang="en-US" sz="1800" dirty="0"/>
            </a:br>
            <a:r>
              <a:rPr lang="en-US" sz="1800" i="1" dirty="0"/>
              <a:t>c</a:t>
            </a:r>
            <a:r>
              <a:rPr lang="en-US" sz="1800" dirty="0"/>
              <a:t> ∈ </a:t>
            </a:r>
            <a:r>
              <a:rPr lang="en-US" sz="1800" i="1" dirty="0"/>
              <a:t>Containers</a:t>
            </a:r>
            <a:br>
              <a:rPr lang="en-US" sz="1800" dirty="0"/>
            </a:br>
            <a:r>
              <a:rPr lang="en-US" sz="1800" i="1" dirty="0" err="1"/>
              <a:t>l,d,e</a:t>
            </a:r>
            <a:r>
              <a:rPr lang="en-US" sz="1800" dirty="0"/>
              <a:t> ∈ </a:t>
            </a:r>
            <a:r>
              <a:rPr lang="en-US" sz="1800" i="1" dirty="0" err="1"/>
              <a:t>Locs</a:t>
            </a:r>
            <a:endParaRPr lang="en-US" sz="1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A2A7C9-034C-D340-BB14-7AD46EF7EBB4}"/>
              </a:ext>
            </a:extLst>
          </p:cNvPr>
          <p:cNvGrpSpPr/>
          <p:nvPr/>
        </p:nvGrpSpPr>
        <p:grpSpPr>
          <a:xfrm>
            <a:off x="275897" y="4674365"/>
            <a:ext cx="3779569" cy="1975637"/>
            <a:chOff x="821024" y="4395049"/>
            <a:chExt cx="4199521" cy="2195152"/>
          </a:xfrm>
        </p:grpSpPr>
        <p:sp>
          <p:nvSpPr>
            <p:cNvPr id="26" name="Rectangle 891">
              <a:extLst>
                <a:ext uri="{FF2B5EF4-FFF2-40B4-BE49-F238E27FC236}">
                  <a16:creationId xmlns:a16="http://schemas.microsoft.com/office/drawing/2014/main" id="{6FD21420-D4C2-A04D-9425-4E49018B9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7" name="Rectangle 891">
              <a:extLst>
                <a:ext uri="{FF2B5EF4-FFF2-40B4-BE49-F238E27FC236}">
                  <a16:creationId xmlns:a16="http://schemas.microsoft.com/office/drawing/2014/main" id="{2469A45D-B66B-C644-9FA3-7F059E589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44770AA-7045-2340-8406-94E65C270172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74" name="Line 853">
                <a:extLst>
                  <a:ext uri="{FF2B5EF4-FFF2-40B4-BE49-F238E27FC236}">
                    <a16:creationId xmlns:a16="http://schemas.microsoft.com/office/drawing/2014/main" id="{7B78AEBE-AAC3-9F48-9F40-F8606A47A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0EA799F-DCCA-3646-80EA-70076BA8A466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Freeform 860">
                <a:extLst>
                  <a:ext uri="{FF2B5EF4-FFF2-40B4-BE49-F238E27FC236}">
                    <a16:creationId xmlns:a16="http://schemas.microsoft.com/office/drawing/2014/main" id="{40007E5F-6282-3E4D-ADF3-822ACE17B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7" name="Freeform 860">
                <a:extLst>
                  <a:ext uri="{FF2B5EF4-FFF2-40B4-BE49-F238E27FC236}">
                    <a16:creationId xmlns:a16="http://schemas.microsoft.com/office/drawing/2014/main" id="{22649312-B312-F14A-AB37-C5105B038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30" name="Line 853">
              <a:extLst>
                <a:ext uri="{FF2B5EF4-FFF2-40B4-BE49-F238E27FC236}">
                  <a16:creationId xmlns:a16="http://schemas.microsoft.com/office/drawing/2014/main" id="{40F85020-A928-FC4E-8D87-78DAE2F9C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52C3C20-F264-BE45-96E4-01CBDBF1B29B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71" name="Freeform 860">
                <a:extLst>
                  <a:ext uri="{FF2B5EF4-FFF2-40B4-BE49-F238E27FC236}">
                    <a16:creationId xmlns:a16="http://schemas.microsoft.com/office/drawing/2014/main" id="{4033FDEE-A669-444E-8933-8042DB993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1774DA3-6DDB-BD43-93C9-96D45E570E8F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reeform 860">
                <a:extLst>
                  <a:ext uri="{FF2B5EF4-FFF2-40B4-BE49-F238E27FC236}">
                    <a16:creationId xmlns:a16="http://schemas.microsoft.com/office/drawing/2014/main" id="{BAB36A46-B4D1-D441-88DE-7B2FCD292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4F86B2A-3323-A04C-9BB8-18706B1AB370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860">
              <a:extLst>
                <a:ext uri="{FF2B5EF4-FFF2-40B4-BE49-F238E27FC236}">
                  <a16:creationId xmlns:a16="http://schemas.microsoft.com/office/drawing/2014/main" id="{23549499-0F77-A444-9718-7211EF1D3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34" name="Freeform 860">
              <a:extLst>
                <a:ext uri="{FF2B5EF4-FFF2-40B4-BE49-F238E27FC236}">
                  <a16:creationId xmlns:a16="http://schemas.microsoft.com/office/drawing/2014/main" id="{3227CF99-6C4D-A54F-A1B1-33A4E8755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35" name="Line 853">
              <a:extLst>
                <a:ext uri="{FF2B5EF4-FFF2-40B4-BE49-F238E27FC236}">
                  <a16:creationId xmlns:a16="http://schemas.microsoft.com/office/drawing/2014/main" id="{BDEC9EEC-DA65-4346-9657-2A220DD58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36" name="Line 853">
              <a:extLst>
                <a:ext uri="{FF2B5EF4-FFF2-40B4-BE49-F238E27FC236}">
                  <a16:creationId xmlns:a16="http://schemas.microsoft.com/office/drawing/2014/main" id="{805FB393-8154-9149-B5CD-088742D83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37" name="Line 853">
              <a:extLst>
                <a:ext uri="{FF2B5EF4-FFF2-40B4-BE49-F238E27FC236}">
                  <a16:creationId xmlns:a16="http://schemas.microsoft.com/office/drawing/2014/main" id="{6BD1618B-E4FE-3C42-B158-D20FD3FDE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5C72800-9390-E34C-BE9B-E8B9368A70A5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47" name="Oval 859">
                <a:extLst>
                  <a:ext uri="{FF2B5EF4-FFF2-40B4-BE49-F238E27FC236}">
                    <a16:creationId xmlns:a16="http://schemas.microsoft.com/office/drawing/2014/main" id="{7609AA68-60BD-874C-9080-62EA3657A1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48" name="Oval 861">
                <a:extLst>
                  <a:ext uri="{FF2B5EF4-FFF2-40B4-BE49-F238E27FC236}">
                    <a16:creationId xmlns:a16="http://schemas.microsoft.com/office/drawing/2014/main" id="{9C593829-B87A-9D41-A668-8AA8FC7AE2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49" name="Oval 862">
                <a:extLst>
                  <a:ext uri="{FF2B5EF4-FFF2-40B4-BE49-F238E27FC236}">
                    <a16:creationId xmlns:a16="http://schemas.microsoft.com/office/drawing/2014/main" id="{96684DC1-55FC-D640-B932-6BE99AE6F8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0" name="Oval 863">
                <a:extLst>
                  <a:ext uri="{FF2B5EF4-FFF2-40B4-BE49-F238E27FC236}">
                    <a16:creationId xmlns:a16="http://schemas.microsoft.com/office/drawing/2014/main" id="{9BC79590-5064-124D-BEB6-2CADED0166D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3292FD14-A6ED-304D-992F-962BB7D8D5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76FA66E-3BEC-D54D-9225-B3B654ACE53D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67" name="Freeform 860">
                  <a:extLst>
                    <a:ext uri="{FF2B5EF4-FFF2-40B4-BE49-F238E27FC236}">
                      <a16:creationId xmlns:a16="http://schemas.microsoft.com/office/drawing/2014/main" id="{22833515-1B37-1B47-9835-BDE0F0FBACF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8" name="Rectangle 864">
                  <a:extLst>
                    <a:ext uri="{FF2B5EF4-FFF2-40B4-BE49-F238E27FC236}">
                      <a16:creationId xmlns:a16="http://schemas.microsoft.com/office/drawing/2014/main" id="{A5137D58-EDB1-4041-B42B-86105DEA7EF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9" name="Freeform 865">
                  <a:extLst>
                    <a:ext uri="{FF2B5EF4-FFF2-40B4-BE49-F238E27FC236}">
                      <a16:creationId xmlns:a16="http://schemas.microsoft.com/office/drawing/2014/main" id="{D0830A01-E09F-1F49-AD94-6083F42BCFE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70" name="Freeform 866">
                  <a:extLst>
                    <a:ext uri="{FF2B5EF4-FFF2-40B4-BE49-F238E27FC236}">
                      <a16:creationId xmlns:a16="http://schemas.microsoft.com/office/drawing/2014/main" id="{471E6EA2-262C-4B45-9052-F6FA853A481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B91ADE7-A605-FF43-8DDD-BC89FC885EF1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54" name="Oval 878">
                  <a:extLst>
                    <a:ext uri="{FF2B5EF4-FFF2-40B4-BE49-F238E27FC236}">
                      <a16:creationId xmlns:a16="http://schemas.microsoft.com/office/drawing/2014/main" id="{248DD456-2303-C94A-965D-D17F195A8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5" name="Rectangle 880">
                  <a:extLst>
                    <a:ext uri="{FF2B5EF4-FFF2-40B4-BE49-F238E27FC236}">
                      <a16:creationId xmlns:a16="http://schemas.microsoft.com/office/drawing/2014/main" id="{BDA352C6-6368-5E4A-9CC7-1501C54774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6" name="Oval 878">
                  <a:extLst>
                    <a:ext uri="{FF2B5EF4-FFF2-40B4-BE49-F238E27FC236}">
                      <a16:creationId xmlns:a16="http://schemas.microsoft.com/office/drawing/2014/main" id="{B0A0D576-ACF1-8248-B456-C432031B2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7" name="Line 881">
                  <a:extLst>
                    <a:ext uri="{FF2B5EF4-FFF2-40B4-BE49-F238E27FC236}">
                      <a16:creationId xmlns:a16="http://schemas.microsoft.com/office/drawing/2014/main" id="{07C7194D-DD9C-9249-B162-DEBC68D6C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8" name="Line 882">
                  <a:extLst>
                    <a:ext uri="{FF2B5EF4-FFF2-40B4-BE49-F238E27FC236}">
                      <a16:creationId xmlns:a16="http://schemas.microsoft.com/office/drawing/2014/main" id="{FE13F66D-3DF0-1B41-A393-A48F6284FF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59" name="Rectangle 880">
                  <a:extLst>
                    <a:ext uri="{FF2B5EF4-FFF2-40B4-BE49-F238E27FC236}">
                      <a16:creationId xmlns:a16="http://schemas.microsoft.com/office/drawing/2014/main" id="{5BDADA22-6768-A54A-AE14-D467FD0002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0" name="Oval 878">
                  <a:extLst>
                    <a:ext uri="{FF2B5EF4-FFF2-40B4-BE49-F238E27FC236}">
                      <a16:creationId xmlns:a16="http://schemas.microsoft.com/office/drawing/2014/main" id="{408967A5-D408-DF46-9710-99DCF95BA7A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1" name="Line 882">
                  <a:extLst>
                    <a:ext uri="{FF2B5EF4-FFF2-40B4-BE49-F238E27FC236}">
                      <a16:creationId xmlns:a16="http://schemas.microsoft.com/office/drawing/2014/main" id="{425E253D-99EE-454F-81BD-E806666484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2" name="Line 882">
                  <a:extLst>
                    <a:ext uri="{FF2B5EF4-FFF2-40B4-BE49-F238E27FC236}">
                      <a16:creationId xmlns:a16="http://schemas.microsoft.com/office/drawing/2014/main" id="{2C0ACF9F-8F69-5A43-9AAD-62DABDB940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3" name="Line 884">
                  <a:extLst>
                    <a:ext uri="{FF2B5EF4-FFF2-40B4-BE49-F238E27FC236}">
                      <a16:creationId xmlns:a16="http://schemas.microsoft.com/office/drawing/2014/main" id="{0562E19D-0A07-F442-8AA2-8CD6FB3932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4" name="Oval 885">
                  <a:extLst>
                    <a:ext uri="{FF2B5EF4-FFF2-40B4-BE49-F238E27FC236}">
                      <a16:creationId xmlns:a16="http://schemas.microsoft.com/office/drawing/2014/main" id="{07DC029A-5314-BC42-B85F-3CE78740D8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Line 881">
                  <a:extLst>
                    <a:ext uri="{FF2B5EF4-FFF2-40B4-BE49-F238E27FC236}">
                      <a16:creationId xmlns:a16="http://schemas.microsoft.com/office/drawing/2014/main" id="{46BC16B0-D2B8-F041-BC4F-D4075C84E4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66" name="Line 882">
                  <a:extLst>
                    <a:ext uri="{FF2B5EF4-FFF2-40B4-BE49-F238E27FC236}">
                      <a16:creationId xmlns:a16="http://schemas.microsoft.com/office/drawing/2014/main" id="{B4173E60-DC45-AE49-950B-1FFD7519A9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5E66332-7F33-B849-B61E-93DA66A19358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42" name="Line 853">
                <a:extLst>
                  <a:ext uri="{FF2B5EF4-FFF2-40B4-BE49-F238E27FC236}">
                    <a16:creationId xmlns:a16="http://schemas.microsoft.com/office/drawing/2014/main" id="{4C7AA2B7-3B51-9941-B296-286AFA441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43" name="Rectangle 876">
                <a:extLst>
                  <a:ext uri="{FF2B5EF4-FFF2-40B4-BE49-F238E27FC236}">
                    <a16:creationId xmlns:a16="http://schemas.microsoft.com/office/drawing/2014/main" id="{26E8C31E-DAE5-FD44-B934-E7F65B878C6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45" name="Rectangle 873">
                <a:extLst>
                  <a:ext uri="{FF2B5EF4-FFF2-40B4-BE49-F238E27FC236}">
                    <a16:creationId xmlns:a16="http://schemas.microsoft.com/office/drawing/2014/main" id="{051310A6-7A8D-E241-B130-0C63C3640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46" name="Freeform 875">
                <a:extLst>
                  <a:ext uri="{FF2B5EF4-FFF2-40B4-BE49-F238E27FC236}">
                    <a16:creationId xmlns:a16="http://schemas.microsoft.com/office/drawing/2014/main" id="{A22ED94C-662D-ED4B-AFD8-EF8946B87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770F453-8711-4A4E-978F-F3526CBEE1FE}"/>
              </a:ext>
            </a:extLst>
          </p:cNvPr>
          <p:cNvSpPr/>
          <p:nvPr/>
        </p:nvSpPr>
        <p:spPr>
          <a:xfrm>
            <a:off x="9092408" y="6297537"/>
            <a:ext cx="285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i="1" dirty="0">
                <a:latin typeface="Times New Roman"/>
                <a:cs typeface="Times New Roman"/>
              </a:rPr>
              <a:t> g</a:t>
            </a:r>
            <a:r>
              <a:rPr lang="ro-RO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loc(r1)=d3, loc(c1)=r1</a:t>
            </a:r>
            <a:r>
              <a:rPr lang="ro-RO" dirty="0">
                <a:latin typeface="Times New Roman"/>
                <a:cs typeface="Times New Roman"/>
              </a:rPr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9" name="Rectangle 108"/>
          <p:cNvSpPr/>
          <p:nvPr/>
        </p:nvSpPr>
        <p:spPr bwMode="auto">
          <a:xfrm>
            <a:off x="3926076" y="4893727"/>
            <a:ext cx="5042749" cy="1820339"/>
          </a:xfrm>
          <a:prstGeom prst="rect">
            <a:avLst/>
          </a:prstGeom>
          <a:solidFill>
            <a:srgbClr val="FFFFFF">
              <a:alpha val="17000"/>
            </a:srgbClr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912419" y="6357849"/>
            <a:ext cx="3549048" cy="323165"/>
          </a:xfrm>
          <a:prstGeom prst="rect">
            <a:avLst/>
          </a:prstGeom>
          <a:noFill/>
          <a:ln>
            <a:noFill/>
          </a:ln>
        </p:spPr>
        <p:txBody>
          <a:bodyPr wrap="none" bIns="0">
            <a:spAutoFit/>
          </a:bodyPr>
          <a:lstStyle/>
          <a:p>
            <a:pPr>
              <a:tabLst>
                <a:tab pos="517525" algn="l"/>
              </a:tabLst>
            </a:pPr>
            <a:r>
              <a:rPr lang="en-US" i="1" dirty="0">
                <a:latin typeface="Times New Roman"/>
                <a:cs typeface="Times New Roman"/>
              </a:rPr>
              <a:t>Relaxed planning graph using A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∖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3806363" y="4880248"/>
            <a:ext cx="1643527" cy="1154162"/>
          </a:xfrm>
          <a:prstGeom prst="rect">
            <a:avLst/>
          </a:prstGeom>
          <a:noFill/>
        </p:spPr>
        <p:txBody>
          <a:bodyPr wrap="none" bIns="0">
            <a:spAutoFit/>
          </a:bodyPr>
          <a:lstStyle/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i="1" dirty="0">
                <a:latin typeface="Times New Roman"/>
                <a:cs typeface="Times New Roman"/>
              </a:rPr>
              <a:t>           ŝ</a:t>
            </a:r>
            <a:r>
              <a:rPr lang="en-US" baseline="-25000" dirty="0">
                <a:latin typeface="Times New Roman"/>
                <a:cs typeface="Times New Roman"/>
              </a:rPr>
              <a:t>0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lang="en-US" baseline="30000" dirty="0">
              <a:solidFill>
                <a:srgbClr val="081D58"/>
              </a:solidFill>
              <a:latin typeface="Times New Roman"/>
              <a:cs typeface="Times New Roman"/>
            </a:endParaRP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(c1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(r1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d3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cargo(r1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5342763" y="4880248"/>
            <a:ext cx="1903342" cy="877163"/>
          </a:xfrm>
          <a:prstGeom prst="rect">
            <a:avLst/>
          </a:prstGeom>
          <a:noFill/>
        </p:spPr>
        <p:txBody>
          <a:bodyPr wrap="none" bIns="0">
            <a:spAutoFit/>
          </a:bodyPr>
          <a:lstStyle/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i="1" dirty="0">
                <a:latin typeface="Times New Roman" charset="0"/>
              </a:rPr>
              <a:t>           A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latin typeface="Times New Roman" charset="0"/>
              </a:rPr>
              <a:t>:</a:t>
            </a:r>
            <a:endParaRPr lang="en-US" baseline="30000" dirty="0">
              <a:latin typeface="Times New Roman"/>
              <a:cs typeface="Times New Roman"/>
            </a:endParaRP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latin typeface="Calibri"/>
                <a:ea typeface="Calibri"/>
                <a:cs typeface="Calibri"/>
              </a:rPr>
              <a:t>     move(r1,d3,d1)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latin typeface="Calibri"/>
                <a:ea typeface="Calibri"/>
                <a:cs typeface="Calibri"/>
              </a:rPr>
              <a:t>     move(r1,d3,d2)</a:t>
            </a:r>
            <a:endParaRPr lang="en-US" dirty="0">
              <a:latin typeface="Times New Roman"/>
              <a:ea typeface="Calibri"/>
              <a:cs typeface="Times New Roman"/>
            </a:endParaRPr>
          </a:p>
        </p:txBody>
      </p:sp>
      <p:cxnSp>
        <p:nvCxnSpPr>
          <p:cNvPr id="159" name="Straight Connector 158"/>
          <p:cNvCxnSpPr/>
          <p:nvPr/>
        </p:nvCxnSpPr>
        <p:spPr bwMode="auto">
          <a:xfrm flipV="1">
            <a:off x="5168796" y="5357425"/>
            <a:ext cx="476144" cy="2558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5168796" y="5638649"/>
            <a:ext cx="4854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Rectangle 160"/>
          <p:cNvSpPr/>
          <p:nvPr/>
        </p:nvSpPr>
        <p:spPr>
          <a:xfrm>
            <a:off x="7379255" y="4859842"/>
            <a:ext cx="1672253" cy="1708160"/>
          </a:xfrm>
          <a:prstGeom prst="rect">
            <a:avLst/>
          </a:prstGeom>
          <a:noFill/>
        </p:spPr>
        <p:txBody>
          <a:bodyPr wrap="none" bIns="0">
            <a:spAutoFit/>
          </a:bodyPr>
          <a:lstStyle/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81D58"/>
                </a:solidFill>
                <a:latin typeface="Times New Roman" charset="0"/>
              </a:rPr>
              <a:t>both 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</a:rPr>
              <a:t>ŝ</a:t>
            </a:r>
            <a:r>
              <a:rPr lang="en-US" baseline="-25000" dirty="0">
                <a:solidFill>
                  <a:srgbClr val="081D58"/>
                </a:solidFill>
                <a:latin typeface="Times New Roman" charset="0"/>
              </a:rPr>
              <a:t>1</a:t>
            </a:r>
            <a:r>
              <a:rPr lang="en-US" dirty="0">
                <a:solidFill>
                  <a:srgbClr val="081D58"/>
                </a:solidFill>
                <a:latin typeface="Times New Roman" charset="0"/>
              </a:rPr>
              <a:t> and </a:t>
            </a:r>
            <a:r>
              <a:rPr lang="en-US" i="1" dirty="0">
                <a:solidFill>
                  <a:srgbClr val="081D58"/>
                </a:solidFill>
                <a:latin typeface="Times New Roman" charset="0"/>
              </a:rPr>
              <a:t>ŝ</a:t>
            </a:r>
            <a:r>
              <a:rPr lang="en-US" baseline="-25000" dirty="0">
                <a:solidFill>
                  <a:srgbClr val="081D58"/>
                </a:solidFill>
                <a:latin typeface="Times New Roman" charset="0"/>
              </a:rPr>
              <a:t>2</a:t>
            </a:r>
            <a:r>
              <a:rPr lang="en-US" dirty="0">
                <a:solidFill>
                  <a:srgbClr val="081D58"/>
                </a:solidFill>
                <a:latin typeface="Times New Roman" charset="0"/>
              </a:rPr>
              <a:t>:</a:t>
            </a:r>
            <a:endParaRPr lang="en-US" baseline="30000" dirty="0">
              <a:solidFill>
                <a:srgbClr val="081D58"/>
              </a:solidFill>
              <a:latin typeface="Times New Roman"/>
              <a:cs typeface="Times New Roman"/>
            </a:endParaRP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b="1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(r1</a:t>
            </a:r>
            <a:r>
              <a:rPr lang="is-IS" b="1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d1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(r1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d2</a:t>
            </a:r>
            <a:endParaRPr lang="en-US" sz="1000" baseline="30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b="1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(c1</a:t>
            </a:r>
            <a:r>
              <a:rPr lang="is-IS" b="1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d1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(r1</a:t>
            </a:r>
            <a:r>
              <a:rPr lang="is-IS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d3</a:t>
            </a:r>
          </a:p>
          <a:p>
            <a:pPr indent="-342900" eaLnBrk="1" hangingPunct="1">
              <a:spcBef>
                <a:spcPts val="0"/>
              </a:spcBef>
              <a:tabLst>
                <a:tab pos="1198563" algn="l"/>
                <a:tab pos="2395538" algn="l"/>
              </a:tabLst>
            </a:pP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     cargo(r1</a:t>
            </a:r>
            <a:r>
              <a:rPr lang="is-IS" b="1" dirty="0">
                <a:solidFill>
                  <a:srgbClr val="000000"/>
                </a:solidFill>
                <a:latin typeface="Calibri"/>
                <a:cs typeface="Calibri"/>
              </a:rPr>
              <a:t>)=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nil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62" name="Content Placeholder 2"/>
          <p:cNvSpPr txBox="1">
            <a:spLocks/>
          </p:cNvSpPr>
          <p:nvPr/>
        </p:nvSpPr>
        <p:spPr bwMode="auto">
          <a:xfrm>
            <a:off x="6682144" y="6031249"/>
            <a:ext cx="928621" cy="3218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487" tIns="44450" rIns="90487" bIns="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Times New Roman"/>
                <a:cs typeface="Times New Roman"/>
              </a:rPr>
              <a:t>From </a:t>
            </a:r>
            <a:r>
              <a:rPr lang="en-US" sz="1800" i="1" dirty="0">
                <a:latin typeface="Times New Roman"/>
                <a:cs typeface="Times New Roman"/>
              </a:rPr>
              <a:t>ŝ</a:t>
            </a:r>
            <a:r>
              <a:rPr lang="en-US" sz="1800" baseline="-25000" dirty="0">
                <a:latin typeface="Times New Roman"/>
                <a:cs typeface="Times New Roman"/>
              </a:rPr>
              <a:t>0</a:t>
            </a:r>
            <a:endParaRPr lang="en-US" sz="1800" i="1" dirty="0">
              <a:latin typeface="Times New Roman"/>
              <a:cs typeface="Times New Roman"/>
            </a:endParaRPr>
          </a:p>
        </p:txBody>
      </p:sp>
      <p:sp>
        <p:nvSpPr>
          <p:cNvPr id="163" name="Left Brace 162"/>
          <p:cNvSpPr/>
          <p:nvPr/>
        </p:nvSpPr>
        <p:spPr bwMode="auto">
          <a:xfrm>
            <a:off x="7542034" y="5795413"/>
            <a:ext cx="139869" cy="804002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81D58"/>
              </a:solidFill>
              <a:latin typeface="Calibri"/>
            </a:endParaRPr>
          </a:p>
        </p:txBody>
      </p:sp>
      <p:cxnSp>
        <p:nvCxnSpPr>
          <p:cNvPr id="164" name="Straight Connector 163"/>
          <p:cNvCxnSpPr/>
          <p:nvPr/>
        </p:nvCxnSpPr>
        <p:spPr bwMode="auto">
          <a:xfrm>
            <a:off x="7167214" y="5354169"/>
            <a:ext cx="4854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7176928" y="5628489"/>
            <a:ext cx="4854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18804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211">
            <a:extLst>
              <a:ext uri="{FF2B5EF4-FFF2-40B4-BE49-F238E27FC236}">
                <a16:creationId xmlns:a16="http://schemas.microsoft.com/office/drawing/2014/main" id="{1F172718-017B-DC4B-B9BC-E98E59C2DD7C}"/>
              </a:ext>
            </a:extLst>
          </p:cNvPr>
          <p:cNvGrpSpPr/>
          <p:nvPr/>
        </p:nvGrpSpPr>
        <p:grpSpPr>
          <a:xfrm>
            <a:off x="275897" y="4674365"/>
            <a:ext cx="3779569" cy="1975637"/>
            <a:chOff x="821024" y="4395049"/>
            <a:chExt cx="4199521" cy="2195152"/>
          </a:xfrm>
        </p:grpSpPr>
        <p:sp>
          <p:nvSpPr>
            <p:cNvPr id="213" name="Rectangle 891">
              <a:extLst>
                <a:ext uri="{FF2B5EF4-FFF2-40B4-BE49-F238E27FC236}">
                  <a16:creationId xmlns:a16="http://schemas.microsoft.com/office/drawing/2014/main" id="{6AADF89C-49BE-9449-B64D-02E532C64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4" name="Rectangle 891">
              <a:extLst>
                <a:ext uri="{FF2B5EF4-FFF2-40B4-BE49-F238E27FC236}">
                  <a16:creationId xmlns:a16="http://schemas.microsoft.com/office/drawing/2014/main" id="{BC7E9D1E-CD64-5143-9101-14C903E7D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46E9F76-B655-BA42-8C45-3A29D779CBA2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258" name="Line 853">
                <a:extLst>
                  <a:ext uri="{FF2B5EF4-FFF2-40B4-BE49-F238E27FC236}">
                    <a16:creationId xmlns:a16="http://schemas.microsoft.com/office/drawing/2014/main" id="{64AFABE0-6D57-6340-BE7C-17A4B044D2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8E5BF012-2DDE-A743-BDD7-AD45C0F34BCF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Freeform 860">
                <a:extLst>
                  <a:ext uri="{FF2B5EF4-FFF2-40B4-BE49-F238E27FC236}">
                    <a16:creationId xmlns:a16="http://schemas.microsoft.com/office/drawing/2014/main" id="{7ED68132-9F26-1049-8A6A-49FD27327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1" name="Freeform 860">
                <a:extLst>
                  <a:ext uri="{FF2B5EF4-FFF2-40B4-BE49-F238E27FC236}">
                    <a16:creationId xmlns:a16="http://schemas.microsoft.com/office/drawing/2014/main" id="{08D54525-FB38-DE4D-BF1C-E92694FA5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16" name="Line 853">
              <a:extLst>
                <a:ext uri="{FF2B5EF4-FFF2-40B4-BE49-F238E27FC236}">
                  <a16:creationId xmlns:a16="http://schemas.microsoft.com/office/drawing/2014/main" id="{2CAFC8BA-55BA-4C40-906B-F4BBFA899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42BFE141-A08F-EE49-BFC2-185A5827CEFC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255" name="Freeform 860">
                <a:extLst>
                  <a:ext uri="{FF2B5EF4-FFF2-40B4-BE49-F238E27FC236}">
                    <a16:creationId xmlns:a16="http://schemas.microsoft.com/office/drawing/2014/main" id="{6BB5813D-3B88-9C48-9A19-8239D0655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7A51EEFD-AA19-5F47-BDBA-49A2FACDA954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7" name="Freeform 860">
                <a:extLst>
                  <a:ext uri="{FF2B5EF4-FFF2-40B4-BE49-F238E27FC236}">
                    <a16:creationId xmlns:a16="http://schemas.microsoft.com/office/drawing/2014/main" id="{4FBDAE4C-B518-3048-B607-29551D544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4A303B9A-B049-154F-B57C-23D21865ECC3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860">
              <a:extLst>
                <a:ext uri="{FF2B5EF4-FFF2-40B4-BE49-F238E27FC236}">
                  <a16:creationId xmlns:a16="http://schemas.microsoft.com/office/drawing/2014/main" id="{1069CAE1-7BA2-2746-BDAA-31F657D7F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20" name="Freeform 860">
              <a:extLst>
                <a:ext uri="{FF2B5EF4-FFF2-40B4-BE49-F238E27FC236}">
                  <a16:creationId xmlns:a16="http://schemas.microsoft.com/office/drawing/2014/main" id="{230E1FB7-BFAF-2F4F-8FDA-F083D8651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21" name="Line 853">
              <a:extLst>
                <a:ext uri="{FF2B5EF4-FFF2-40B4-BE49-F238E27FC236}">
                  <a16:creationId xmlns:a16="http://schemas.microsoft.com/office/drawing/2014/main" id="{D5DC0C4D-0730-A54D-BEA1-F2D3FA79C4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22" name="Line 853">
              <a:extLst>
                <a:ext uri="{FF2B5EF4-FFF2-40B4-BE49-F238E27FC236}">
                  <a16:creationId xmlns:a16="http://schemas.microsoft.com/office/drawing/2014/main" id="{559E0D31-3F91-774C-8469-D864B61BB2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23" name="Line 853">
              <a:extLst>
                <a:ext uri="{FF2B5EF4-FFF2-40B4-BE49-F238E27FC236}">
                  <a16:creationId xmlns:a16="http://schemas.microsoft.com/office/drawing/2014/main" id="{D827432D-3E6A-4D49-826A-55607FE57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221DF37E-A0C8-4D48-AEE0-A7E100019484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30" name="Oval 859">
                <a:extLst>
                  <a:ext uri="{FF2B5EF4-FFF2-40B4-BE49-F238E27FC236}">
                    <a16:creationId xmlns:a16="http://schemas.microsoft.com/office/drawing/2014/main" id="{5F37D78B-714D-F549-9AF7-4551F3373B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1" name="Oval 861">
                <a:extLst>
                  <a:ext uri="{FF2B5EF4-FFF2-40B4-BE49-F238E27FC236}">
                    <a16:creationId xmlns:a16="http://schemas.microsoft.com/office/drawing/2014/main" id="{F1508754-F4CC-F14C-B25D-2B342A986E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2" name="Oval 862">
                <a:extLst>
                  <a:ext uri="{FF2B5EF4-FFF2-40B4-BE49-F238E27FC236}">
                    <a16:creationId xmlns:a16="http://schemas.microsoft.com/office/drawing/2014/main" id="{EBC854AE-36E9-5F41-9609-F942FEA923B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3" name="Oval 863">
                <a:extLst>
                  <a:ext uri="{FF2B5EF4-FFF2-40B4-BE49-F238E27FC236}">
                    <a16:creationId xmlns:a16="http://schemas.microsoft.com/office/drawing/2014/main" id="{01DBC2E1-0D97-D142-9700-ADA898CE84A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4" name="Oval 863">
                <a:extLst>
                  <a:ext uri="{FF2B5EF4-FFF2-40B4-BE49-F238E27FC236}">
                    <a16:creationId xmlns:a16="http://schemas.microsoft.com/office/drawing/2014/main" id="{AB5A98F5-F7C5-F847-9D18-97EEEB24CB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A967A8D2-821B-2E4C-82D0-27033150B48A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50" name="Freeform 860">
                  <a:extLst>
                    <a:ext uri="{FF2B5EF4-FFF2-40B4-BE49-F238E27FC236}">
                      <a16:creationId xmlns:a16="http://schemas.microsoft.com/office/drawing/2014/main" id="{4E8EC292-9BC2-8F43-AB6A-BA37EF5FA32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1" name="Rectangle 864">
                  <a:extLst>
                    <a:ext uri="{FF2B5EF4-FFF2-40B4-BE49-F238E27FC236}">
                      <a16:creationId xmlns:a16="http://schemas.microsoft.com/office/drawing/2014/main" id="{D2D6D9FC-02CE-5B42-908B-DA293FAD0FF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52" name="Freeform 865">
                  <a:extLst>
                    <a:ext uri="{FF2B5EF4-FFF2-40B4-BE49-F238E27FC236}">
                      <a16:creationId xmlns:a16="http://schemas.microsoft.com/office/drawing/2014/main" id="{5AE258E0-7223-0D4C-8E1D-7370B7CC793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3" name="Freeform 866">
                  <a:extLst>
                    <a:ext uri="{FF2B5EF4-FFF2-40B4-BE49-F238E27FC236}">
                      <a16:creationId xmlns:a16="http://schemas.microsoft.com/office/drawing/2014/main" id="{A4BAEBF9-3552-7E4F-8DBC-18F6AF86217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5E757512-4FC4-C14B-BD53-30926D0BE546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37" name="Oval 878">
                  <a:extLst>
                    <a:ext uri="{FF2B5EF4-FFF2-40B4-BE49-F238E27FC236}">
                      <a16:creationId xmlns:a16="http://schemas.microsoft.com/office/drawing/2014/main" id="{1040026C-87A9-3845-BC40-3F4317606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8" name="Rectangle 880">
                  <a:extLst>
                    <a:ext uri="{FF2B5EF4-FFF2-40B4-BE49-F238E27FC236}">
                      <a16:creationId xmlns:a16="http://schemas.microsoft.com/office/drawing/2014/main" id="{22450076-FDD1-6045-951B-BE0E4FA0C7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9" name="Oval 878">
                  <a:extLst>
                    <a:ext uri="{FF2B5EF4-FFF2-40B4-BE49-F238E27FC236}">
                      <a16:creationId xmlns:a16="http://schemas.microsoft.com/office/drawing/2014/main" id="{4ACAA51E-4D94-2C43-BE5E-E8D76B9048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0" name="Line 881">
                  <a:extLst>
                    <a:ext uri="{FF2B5EF4-FFF2-40B4-BE49-F238E27FC236}">
                      <a16:creationId xmlns:a16="http://schemas.microsoft.com/office/drawing/2014/main" id="{F9BD9F24-999B-FF4A-8090-01E1845AA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1" name="Line 882">
                  <a:extLst>
                    <a:ext uri="{FF2B5EF4-FFF2-40B4-BE49-F238E27FC236}">
                      <a16:creationId xmlns:a16="http://schemas.microsoft.com/office/drawing/2014/main" id="{35DECB01-1748-7A45-9390-113CA611E2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2" name="Rectangle 880">
                  <a:extLst>
                    <a:ext uri="{FF2B5EF4-FFF2-40B4-BE49-F238E27FC236}">
                      <a16:creationId xmlns:a16="http://schemas.microsoft.com/office/drawing/2014/main" id="{56A4E0CF-DFB0-DA4D-8AC0-65E3B9347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3" name="Oval 878">
                  <a:extLst>
                    <a:ext uri="{FF2B5EF4-FFF2-40B4-BE49-F238E27FC236}">
                      <a16:creationId xmlns:a16="http://schemas.microsoft.com/office/drawing/2014/main" id="{01E3C494-5D73-7F44-89FA-088AA384D9A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4" name="Line 882">
                  <a:extLst>
                    <a:ext uri="{FF2B5EF4-FFF2-40B4-BE49-F238E27FC236}">
                      <a16:creationId xmlns:a16="http://schemas.microsoft.com/office/drawing/2014/main" id="{F9DDAA4B-F988-A542-BC7C-CD3971B4A0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5" name="Line 882">
                  <a:extLst>
                    <a:ext uri="{FF2B5EF4-FFF2-40B4-BE49-F238E27FC236}">
                      <a16:creationId xmlns:a16="http://schemas.microsoft.com/office/drawing/2014/main" id="{27228A48-A04C-DF46-8C89-51144F0DD3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6" name="Line 884">
                  <a:extLst>
                    <a:ext uri="{FF2B5EF4-FFF2-40B4-BE49-F238E27FC236}">
                      <a16:creationId xmlns:a16="http://schemas.microsoft.com/office/drawing/2014/main" id="{1A491184-F4AA-7641-8E17-12F6A58004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7" name="Oval 885">
                  <a:extLst>
                    <a:ext uri="{FF2B5EF4-FFF2-40B4-BE49-F238E27FC236}">
                      <a16:creationId xmlns:a16="http://schemas.microsoft.com/office/drawing/2014/main" id="{ECF087D9-86D1-5749-903D-B9E6CB3633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8" name="Line 881">
                  <a:extLst>
                    <a:ext uri="{FF2B5EF4-FFF2-40B4-BE49-F238E27FC236}">
                      <a16:creationId xmlns:a16="http://schemas.microsoft.com/office/drawing/2014/main" id="{CB82D938-680E-3841-8686-05621EBB65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9" name="Line 882">
                  <a:extLst>
                    <a:ext uri="{FF2B5EF4-FFF2-40B4-BE49-F238E27FC236}">
                      <a16:creationId xmlns:a16="http://schemas.microsoft.com/office/drawing/2014/main" id="{82191092-C772-9C48-972A-14341278F9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E8B33998-AB55-CF4C-B21D-2C158573E5EB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226" name="Line 853">
                <a:extLst>
                  <a:ext uri="{FF2B5EF4-FFF2-40B4-BE49-F238E27FC236}">
                    <a16:creationId xmlns:a16="http://schemas.microsoft.com/office/drawing/2014/main" id="{B01B0224-D32F-FD47-8509-F313378A44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27" name="Rectangle 876">
                <a:extLst>
                  <a:ext uri="{FF2B5EF4-FFF2-40B4-BE49-F238E27FC236}">
                    <a16:creationId xmlns:a16="http://schemas.microsoft.com/office/drawing/2014/main" id="{0FF725E6-ADCA-2042-9B92-26E0BB4365E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28" name="Rectangle 873">
                <a:extLst>
                  <a:ext uri="{FF2B5EF4-FFF2-40B4-BE49-F238E27FC236}">
                    <a16:creationId xmlns:a16="http://schemas.microsoft.com/office/drawing/2014/main" id="{77FCAD5E-CF15-7946-85C1-3AFFA2826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29" name="Freeform 875">
                <a:extLst>
                  <a:ext uri="{FF2B5EF4-FFF2-40B4-BE49-F238E27FC236}">
                    <a16:creationId xmlns:a16="http://schemas.microsoft.com/office/drawing/2014/main" id="{3B0113F2-A48D-B54E-B746-1EE1D0A1E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1FC9EB9-C191-C843-A74B-5DB079F896B6}"/>
              </a:ext>
            </a:extLst>
          </p:cNvPr>
          <p:cNvSpPr/>
          <p:nvPr/>
        </p:nvSpPr>
        <p:spPr>
          <a:xfrm>
            <a:off x="6403304" y="669164"/>
            <a:ext cx="2683934" cy="21339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queue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dirty="0">
                <a:latin typeface="Times New Roman Regular" charset="0"/>
                <a:cs typeface="Times New Roman"/>
              </a:rPr>
              <a:t>⟨⟩</a:t>
            </a:r>
            <a:endParaRPr lang="en-US" dirty="0">
              <a:latin typeface="Times New Roman"/>
              <a:cs typeface="Times New Roman"/>
            </a:endParaRP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i="1" baseline="-25000" dirty="0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ro-RO" dirty="0">
                <a:latin typeface="Calibri"/>
                <a:cs typeface="Calibri"/>
              </a:rPr>
              <a:t>loc(c1)=r1</a:t>
            </a:r>
            <a:endParaRPr lang="en-US" dirty="0">
              <a:latin typeface="Times New Roman"/>
              <a:cs typeface="Times New Roman"/>
            </a:endParaRP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Landmarks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loc(c1)=r1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457200" algn="l"/>
              </a:tabLst>
            </a:pP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/>
                <a:cs typeface="Calibri"/>
              </a:rPr>
              <a:t>load(r1,c1,d1), 	load(r1,c1,d2), 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latin typeface="Calibri"/>
                <a:cs typeface="Calibri"/>
              </a:rPr>
              <a:t>	load(r1,c1,d3)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>
              <a:tabLst>
                <a:tab pos="457200" algn="l"/>
              </a:tabLst>
            </a:pP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/>
                <a:cs typeface="Calibri"/>
              </a:rPr>
              <a:t>load(r1,c1,d1)</a:t>
            </a:r>
            <a:r>
              <a:rPr lang="en-US" dirty="0">
                <a:latin typeface="Times New Roman" charset="0"/>
                <a:cs typeface="Calibri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34" y="93131"/>
            <a:ext cx="2506134" cy="558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7" y="353894"/>
            <a:ext cx="6197309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613739" y="3294042"/>
            <a:ext cx="5636243" cy="1607141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8384564" y="3355282"/>
            <a:ext cx="9905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in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0</a:t>
            </a:r>
            <a:endParaRPr lang="en-US" i="1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8" name="Content Placeholder 2"/>
          <p:cNvSpPr txBox="1">
            <a:spLocks/>
          </p:cNvSpPr>
          <p:nvPr/>
        </p:nvSpPr>
        <p:spPr bwMode="auto">
          <a:xfrm>
            <a:off x="6194477" y="2999114"/>
            <a:ext cx="2141042" cy="1219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233363" algn="l"/>
                <a:tab pos="619125" algn="l"/>
              </a:tabLst>
            </a:pPr>
            <a:r>
              <a:rPr lang="en-US" sz="1800" dirty="0">
                <a:latin typeface="Calibri"/>
                <a:cs typeface="Calibri"/>
              </a:rPr>
              <a:t>load (r1,c1,d1)</a:t>
            </a:r>
            <a:br>
              <a:rPr lang="en-US" sz="1800" dirty="0"/>
            </a:br>
            <a:r>
              <a:rPr lang="en-US" sz="1800" dirty="0"/>
              <a:t>    pre:	</a:t>
            </a:r>
            <a:r>
              <a:rPr lang="en-US" sz="1800" dirty="0">
                <a:latin typeface="Calibri"/>
                <a:cs typeface="Calibri"/>
              </a:rPr>
              <a:t>cargo(r1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/>
                <a:cs typeface="Times New Roman"/>
              </a:rPr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r1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d1</a:t>
            </a:r>
            <a:endParaRPr lang="en-US" sz="1800" dirty="0"/>
          </a:p>
        </p:txBody>
      </p:sp>
      <p:cxnSp>
        <p:nvCxnSpPr>
          <p:cNvPr id="113" name="Straight Arrow Connector 112"/>
          <p:cNvCxnSpPr/>
          <p:nvPr/>
        </p:nvCxnSpPr>
        <p:spPr bwMode="auto">
          <a:xfrm flipH="1" flipV="1">
            <a:off x="8202833" y="3455408"/>
            <a:ext cx="393103" cy="1093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6" name="Straight Arrow Connector 115"/>
          <p:cNvCxnSpPr/>
          <p:nvPr/>
        </p:nvCxnSpPr>
        <p:spPr bwMode="auto">
          <a:xfrm flipH="1">
            <a:off x="8046458" y="3566586"/>
            <a:ext cx="515707" cy="1597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id="{A3EA0F75-B0A3-6746-A38A-2F3264C5FCEF}"/>
              </a:ext>
            </a:extLst>
          </p:cNvPr>
          <p:cNvSpPr txBox="1">
            <a:spLocks/>
          </p:cNvSpPr>
          <p:nvPr/>
        </p:nvSpPr>
        <p:spPr bwMode="auto">
          <a:xfrm>
            <a:off x="9346233" y="495175"/>
            <a:ext cx="2806744" cy="394712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r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 d, e</a:t>
            </a:r>
            <a:r>
              <a:rPr lang="en-US" sz="1800" dirty="0"/>
              <a:t>) 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/>
              <a:t>e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)=</a:t>
            </a:r>
            <a:r>
              <a:rPr lang="en-US" sz="1800" i="1" dirty="0"/>
              <a:t>r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 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en-US" sz="1800" dirty="0"/>
              <a:t>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l</a:t>
            </a:r>
            <a:br>
              <a:rPr lang="en-US" sz="1800" i="1" baseline="-25000" dirty="0"/>
            </a:br>
            <a:br>
              <a:rPr lang="en-US" sz="1800" i="1" baseline="-25000" dirty="0"/>
            </a:br>
            <a:r>
              <a:rPr lang="en-US" sz="1800" i="1" dirty="0"/>
              <a:t>r</a:t>
            </a:r>
            <a:r>
              <a:rPr lang="en-US" sz="1800" dirty="0"/>
              <a:t> ∈ </a:t>
            </a:r>
            <a:r>
              <a:rPr lang="en-US" sz="1800" i="1" dirty="0"/>
              <a:t>Robots</a:t>
            </a:r>
            <a:br>
              <a:rPr lang="en-US" sz="1800" dirty="0"/>
            </a:br>
            <a:r>
              <a:rPr lang="en-US" sz="1800" i="1" dirty="0"/>
              <a:t>c</a:t>
            </a:r>
            <a:r>
              <a:rPr lang="en-US" sz="1800" dirty="0"/>
              <a:t> ∈ </a:t>
            </a:r>
            <a:r>
              <a:rPr lang="en-US" sz="1800" i="1" dirty="0"/>
              <a:t>Containers</a:t>
            </a:r>
            <a:br>
              <a:rPr lang="en-US" sz="1800" dirty="0"/>
            </a:br>
            <a:r>
              <a:rPr lang="en-US" sz="1800" i="1" dirty="0" err="1"/>
              <a:t>l,d,e</a:t>
            </a:r>
            <a:r>
              <a:rPr lang="en-US" sz="1800" dirty="0"/>
              <a:t> ∈ </a:t>
            </a:r>
            <a:r>
              <a:rPr lang="en-US" sz="1800" i="1" dirty="0" err="1"/>
              <a:t>Locs</a:t>
            </a:r>
            <a:endParaRPr lang="en-US" sz="1800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9BC1816-355E-4B4D-A418-1AD44B186C64}"/>
              </a:ext>
            </a:extLst>
          </p:cNvPr>
          <p:cNvGrpSpPr>
            <a:grpSpLocks noChangeAspect="1"/>
          </p:cNvGrpSpPr>
          <p:nvPr/>
        </p:nvGrpSpPr>
        <p:grpSpPr>
          <a:xfrm>
            <a:off x="9253274" y="5102469"/>
            <a:ext cx="2657242" cy="1147446"/>
            <a:chOff x="5323352" y="4678231"/>
            <a:chExt cx="2952491" cy="1274940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2EE3F05-E7E2-9244-A409-BDDCA9F60445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163" name="Lightning Bolt 162">
                <a:extLst>
                  <a:ext uri="{FF2B5EF4-FFF2-40B4-BE49-F238E27FC236}">
                    <a16:creationId xmlns:a16="http://schemas.microsoft.com/office/drawing/2014/main" id="{CC32D0F8-4524-9B45-80DB-67BA52BB9721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860">
                <a:extLst>
                  <a:ext uri="{FF2B5EF4-FFF2-40B4-BE49-F238E27FC236}">
                    <a16:creationId xmlns:a16="http://schemas.microsoft.com/office/drawing/2014/main" id="{D87A5A28-C511-6148-82C5-59D832C38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73FBD43F-08C0-0944-A900-562A830D083A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A07915E5-D8F2-1042-82FA-2CE47965E1C8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5633248D-DEA9-1940-8664-C7EB35D9F8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52BA1ED-949D-C545-99F1-1B8E34E9FC0F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88253637-D55C-BE43-B3B5-675E1B7B8652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158" name="Lightning Bolt 157">
                  <a:extLst>
                    <a:ext uri="{FF2B5EF4-FFF2-40B4-BE49-F238E27FC236}">
                      <a16:creationId xmlns:a16="http://schemas.microsoft.com/office/drawing/2014/main" id="{50FAA461-3384-5E47-A942-522F89CF635E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66352208-D9A8-E347-9C1C-2E2C54CBA21A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0138C6BE-61AB-8840-A91A-8A5B8BC95DF9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383338B5-8C0C-D748-ADCC-E7731E6AE5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7" name="Freeform 860">
                <a:extLst>
                  <a:ext uri="{FF2B5EF4-FFF2-40B4-BE49-F238E27FC236}">
                    <a16:creationId xmlns:a16="http://schemas.microsoft.com/office/drawing/2014/main" id="{ABC75206-05CE-1B49-8E80-A644FF978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23" name="Line 853">
              <a:extLst>
                <a:ext uri="{FF2B5EF4-FFF2-40B4-BE49-F238E27FC236}">
                  <a16:creationId xmlns:a16="http://schemas.microsoft.com/office/drawing/2014/main" id="{E9DB3C5E-C4F1-B34E-9C30-D2DF39399A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1825577-7154-7E4A-918D-7EDF6CB6A4B3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32" name="Oval 859">
                <a:extLst>
                  <a:ext uri="{FF2B5EF4-FFF2-40B4-BE49-F238E27FC236}">
                    <a16:creationId xmlns:a16="http://schemas.microsoft.com/office/drawing/2014/main" id="{653AB817-F609-274D-B3F9-37B94E785FD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3" name="Oval 861">
                <a:extLst>
                  <a:ext uri="{FF2B5EF4-FFF2-40B4-BE49-F238E27FC236}">
                    <a16:creationId xmlns:a16="http://schemas.microsoft.com/office/drawing/2014/main" id="{93ABA978-7A51-264E-AB24-204A7774B1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4" name="Oval 862">
                <a:extLst>
                  <a:ext uri="{FF2B5EF4-FFF2-40B4-BE49-F238E27FC236}">
                    <a16:creationId xmlns:a16="http://schemas.microsoft.com/office/drawing/2014/main" id="{8181517A-ECAC-294B-BF36-AEA1A84F97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5" name="Oval 863">
                <a:extLst>
                  <a:ext uri="{FF2B5EF4-FFF2-40B4-BE49-F238E27FC236}">
                    <a16:creationId xmlns:a16="http://schemas.microsoft.com/office/drawing/2014/main" id="{7212EE87-84B8-1640-8105-27828242DA1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6" name="Oval 863">
                <a:extLst>
                  <a:ext uri="{FF2B5EF4-FFF2-40B4-BE49-F238E27FC236}">
                    <a16:creationId xmlns:a16="http://schemas.microsoft.com/office/drawing/2014/main" id="{8B2FF218-EBB1-AE49-96D7-BDA3D9A4E57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48D0C223-CF6C-DF42-952B-6A695903C4F7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52" name="Freeform 860">
                  <a:extLst>
                    <a:ext uri="{FF2B5EF4-FFF2-40B4-BE49-F238E27FC236}">
                      <a16:creationId xmlns:a16="http://schemas.microsoft.com/office/drawing/2014/main" id="{64D4DA3E-000D-8745-A1C5-75C14CE6031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53" name="Rectangle 864">
                  <a:extLst>
                    <a:ext uri="{FF2B5EF4-FFF2-40B4-BE49-F238E27FC236}">
                      <a16:creationId xmlns:a16="http://schemas.microsoft.com/office/drawing/2014/main" id="{16898ECC-BB8D-DC46-8188-D6A471726CA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54" name="Freeform 865">
                  <a:extLst>
                    <a:ext uri="{FF2B5EF4-FFF2-40B4-BE49-F238E27FC236}">
                      <a16:creationId xmlns:a16="http://schemas.microsoft.com/office/drawing/2014/main" id="{3855FBC1-5BF5-454B-8CC0-7519D0E52B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55" name="Freeform 866">
                  <a:extLst>
                    <a:ext uri="{FF2B5EF4-FFF2-40B4-BE49-F238E27FC236}">
                      <a16:creationId xmlns:a16="http://schemas.microsoft.com/office/drawing/2014/main" id="{A6E97E69-C968-0D4F-8F0A-6C193538D8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41EE2BD5-FF35-E04D-A18D-C034AEA2062E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39" name="Oval 878">
                  <a:extLst>
                    <a:ext uri="{FF2B5EF4-FFF2-40B4-BE49-F238E27FC236}">
                      <a16:creationId xmlns:a16="http://schemas.microsoft.com/office/drawing/2014/main" id="{F78189C8-BBF8-0740-B960-B8F1D04BE0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Rectangle 880">
                  <a:extLst>
                    <a:ext uri="{FF2B5EF4-FFF2-40B4-BE49-F238E27FC236}">
                      <a16:creationId xmlns:a16="http://schemas.microsoft.com/office/drawing/2014/main" id="{06691846-1B23-494A-8F36-EE282671F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Oval 878">
                  <a:extLst>
                    <a:ext uri="{FF2B5EF4-FFF2-40B4-BE49-F238E27FC236}">
                      <a16:creationId xmlns:a16="http://schemas.microsoft.com/office/drawing/2014/main" id="{130FCCB7-A322-D74F-BAB8-AEC3F10CAB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2" name="Line 881">
                  <a:extLst>
                    <a:ext uri="{FF2B5EF4-FFF2-40B4-BE49-F238E27FC236}">
                      <a16:creationId xmlns:a16="http://schemas.microsoft.com/office/drawing/2014/main" id="{331263DA-DAF2-8243-8E41-99A507FB27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Line 882">
                  <a:extLst>
                    <a:ext uri="{FF2B5EF4-FFF2-40B4-BE49-F238E27FC236}">
                      <a16:creationId xmlns:a16="http://schemas.microsoft.com/office/drawing/2014/main" id="{ACBF23D7-F8CA-7344-B882-8FD5C8D325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4" name="Rectangle 880">
                  <a:extLst>
                    <a:ext uri="{FF2B5EF4-FFF2-40B4-BE49-F238E27FC236}">
                      <a16:creationId xmlns:a16="http://schemas.microsoft.com/office/drawing/2014/main" id="{09AB9B3E-47AD-CA4B-8406-A7CD203309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Oval 878">
                  <a:extLst>
                    <a:ext uri="{FF2B5EF4-FFF2-40B4-BE49-F238E27FC236}">
                      <a16:creationId xmlns:a16="http://schemas.microsoft.com/office/drawing/2014/main" id="{1C6A9B6D-AA85-984F-BB7A-A4295BC4001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6" name="Line 882">
                  <a:extLst>
                    <a:ext uri="{FF2B5EF4-FFF2-40B4-BE49-F238E27FC236}">
                      <a16:creationId xmlns:a16="http://schemas.microsoft.com/office/drawing/2014/main" id="{3DC74BF4-EAA2-1D48-9C21-D8D94E85B8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7" name="Line 882">
                  <a:extLst>
                    <a:ext uri="{FF2B5EF4-FFF2-40B4-BE49-F238E27FC236}">
                      <a16:creationId xmlns:a16="http://schemas.microsoft.com/office/drawing/2014/main" id="{D5776823-5B3E-1346-9877-B473093550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8" name="Line 884">
                  <a:extLst>
                    <a:ext uri="{FF2B5EF4-FFF2-40B4-BE49-F238E27FC236}">
                      <a16:creationId xmlns:a16="http://schemas.microsoft.com/office/drawing/2014/main" id="{0A41D242-C14D-0E41-8E4D-FC71AA15A0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9" name="Oval 885">
                  <a:extLst>
                    <a:ext uri="{FF2B5EF4-FFF2-40B4-BE49-F238E27FC236}">
                      <a16:creationId xmlns:a16="http://schemas.microsoft.com/office/drawing/2014/main" id="{AA23EADF-3B69-C142-A7CB-F91E24F685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50" name="Line 881">
                  <a:extLst>
                    <a:ext uri="{FF2B5EF4-FFF2-40B4-BE49-F238E27FC236}">
                      <a16:creationId xmlns:a16="http://schemas.microsoft.com/office/drawing/2014/main" id="{9E60A92E-304E-3F44-AEF0-D5B5230AA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51" name="Line 882">
                  <a:extLst>
                    <a:ext uri="{FF2B5EF4-FFF2-40B4-BE49-F238E27FC236}">
                      <a16:creationId xmlns:a16="http://schemas.microsoft.com/office/drawing/2014/main" id="{B370E418-1A94-7E45-9F49-596D716371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0E82015-00DE-8348-893B-6F3CE3D25E7E}"/>
                </a:ext>
              </a:extLst>
            </p:cNvPr>
            <p:cNvGrpSpPr/>
            <p:nvPr/>
          </p:nvGrpSpPr>
          <p:grpSpPr>
            <a:xfrm>
              <a:off x="6990430" y="5198257"/>
              <a:ext cx="538242" cy="371128"/>
              <a:chOff x="1012668" y="950932"/>
              <a:chExt cx="747559" cy="515455"/>
            </a:xfrm>
          </p:grpSpPr>
          <p:sp>
            <p:nvSpPr>
              <p:cNvPr id="127" name="Line 853">
                <a:extLst>
                  <a:ext uri="{FF2B5EF4-FFF2-40B4-BE49-F238E27FC236}">
                    <a16:creationId xmlns:a16="http://schemas.microsoft.com/office/drawing/2014/main" id="{13FA78A8-94BB-E74C-ABA0-51C56DE72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28" name="Rectangle 876">
                <a:extLst>
                  <a:ext uri="{FF2B5EF4-FFF2-40B4-BE49-F238E27FC236}">
                    <a16:creationId xmlns:a16="http://schemas.microsoft.com/office/drawing/2014/main" id="{FC8DF6D2-BA25-1E46-830A-B0F40120E2F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29" name="Rectangle 873">
                <a:extLst>
                  <a:ext uri="{FF2B5EF4-FFF2-40B4-BE49-F238E27FC236}">
                    <a16:creationId xmlns:a16="http://schemas.microsoft.com/office/drawing/2014/main" id="{4B46BEC8-92D0-A04F-B971-187526690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30" name="Freeform 875">
                <a:extLst>
                  <a:ext uri="{FF2B5EF4-FFF2-40B4-BE49-F238E27FC236}">
                    <a16:creationId xmlns:a16="http://schemas.microsoft.com/office/drawing/2014/main" id="{3BC8D63E-BFDD-3943-9BBE-259F5B78E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62" name="Rectangle 261">
            <a:extLst>
              <a:ext uri="{FF2B5EF4-FFF2-40B4-BE49-F238E27FC236}">
                <a16:creationId xmlns:a16="http://schemas.microsoft.com/office/drawing/2014/main" id="{98A878C9-D306-4E4A-938F-B1C3CE1524F3}"/>
              </a:ext>
            </a:extLst>
          </p:cNvPr>
          <p:cNvSpPr/>
          <p:nvPr/>
        </p:nvSpPr>
        <p:spPr>
          <a:xfrm>
            <a:off x="3935791" y="5652560"/>
            <a:ext cx="16865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</a:t>
            </a:r>
            <a:r>
              <a:rPr lang="en-US" baseline="-25000" dirty="0">
                <a:latin typeface="Times New Roman"/>
                <a:cs typeface="Times New Roman"/>
              </a:rPr>
              <a:t>0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dirty="0"/>
              <a:t>{</a:t>
            </a:r>
            <a:r>
              <a:rPr lang="ro-RO" dirty="0">
                <a:latin typeface="Calibri"/>
              </a:rPr>
              <a:t>loc(r1)=d3,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cargo(r1)=nil,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loc(c1)=d1</a:t>
            </a:r>
            <a:r>
              <a:rPr lang="ro-RO" dirty="0"/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424A3B3-8BFB-C94E-93C1-8A5D35E1444A}"/>
              </a:ext>
            </a:extLst>
          </p:cNvPr>
          <p:cNvSpPr/>
          <p:nvPr/>
        </p:nvSpPr>
        <p:spPr>
          <a:xfrm>
            <a:off x="9092408" y="6297537"/>
            <a:ext cx="285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i="1" dirty="0">
                <a:latin typeface="Times New Roman"/>
                <a:cs typeface="Times New Roman"/>
              </a:rPr>
              <a:t> g</a:t>
            </a:r>
            <a:r>
              <a:rPr lang="ro-RO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loc(r1)=d3, loc(c1)=r1</a:t>
            </a:r>
            <a:r>
              <a:rPr lang="ro-RO" dirty="0">
                <a:latin typeface="Times New Roman"/>
                <a:cs typeface="Times New Roman"/>
              </a:rPr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AAC25E1-E2B3-DB4C-972E-8140BCB89C87}"/>
              </a:ext>
            </a:extLst>
          </p:cNvPr>
          <p:cNvSpPr/>
          <p:nvPr/>
        </p:nvSpPr>
        <p:spPr>
          <a:xfrm>
            <a:off x="6420020" y="4363642"/>
            <a:ext cx="2581156" cy="1000274"/>
          </a:xfrm>
          <a:prstGeom prst="rect">
            <a:avLst/>
          </a:prstGeom>
          <a:ln>
            <a:solidFill>
              <a:srgbClr val="138612"/>
            </a:solidFill>
          </a:ln>
        </p:spPr>
        <p:txBody>
          <a:bodyPr wrap="none">
            <a:spAutoFit/>
          </a:bodyPr>
          <a:lstStyle/>
          <a:p>
            <a:pPr algn="r">
              <a:spcBef>
                <a:spcPts val="300"/>
              </a:spcBef>
            </a:pPr>
            <a:r>
              <a:rPr lang="en-US" i="1" dirty="0" err="1">
                <a:latin typeface="Times New Roman" panose="02020603050405020304" pitchFamily="18" charset="0"/>
                <a:cs typeface="Calibri"/>
              </a:rPr>
              <a:t>Preconds</a:t>
            </a:r>
            <a:r>
              <a:rPr lang="en-US" i="1" dirty="0">
                <a:latin typeface="Times New Roman" panose="02020603050405020304" pitchFamily="18" charset="0"/>
                <a:cs typeface="Calibri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= {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/>
              <a:t>(</a:t>
            </a:r>
            <a:r>
              <a:rPr lang="en-US" dirty="0">
                <a:latin typeface="Calibri"/>
                <a:cs typeface="Calibri"/>
              </a:rPr>
              <a:t>r1</a:t>
            </a:r>
            <a:r>
              <a:rPr lang="en-US" dirty="0"/>
              <a:t>)=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}</a:t>
            </a:r>
          </a:p>
          <a:p>
            <a:pPr algn="r">
              <a:spcBef>
                <a:spcPts val="300"/>
              </a:spcBef>
            </a:pPr>
            <a:r>
              <a:rPr lang="en-US" dirty="0" err="1">
                <a:latin typeface="Times New Roman" panose="02020603050405020304" pitchFamily="18" charset="0"/>
                <a:cs typeface="Calibri"/>
              </a:rPr>
              <a:t>Φ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 =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{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/>
              <a:t>(</a:t>
            </a:r>
            <a:r>
              <a:rPr lang="en-US" dirty="0">
                <a:latin typeface="Calibri"/>
                <a:cs typeface="Calibri"/>
              </a:rPr>
              <a:t>r1</a:t>
            </a:r>
            <a:r>
              <a:rPr lang="en-US" dirty="0"/>
              <a:t>)=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}</a:t>
            </a:r>
            <a:endParaRPr lang="en-US" dirty="0"/>
          </a:p>
          <a:p>
            <a:pPr algn="r">
              <a:spcBef>
                <a:spcPts val="300"/>
              </a:spcBef>
            </a:pPr>
            <a:r>
              <a:rPr lang="en-US" i="1" dirty="0">
                <a:latin typeface="Times New Roman" panose="02020603050405020304" pitchFamily="18" charset="0"/>
                <a:cs typeface="Calibri"/>
              </a:rPr>
              <a:t>queue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 = ⟨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/>
              <a:t>(</a:t>
            </a:r>
            <a:r>
              <a:rPr lang="en-US" dirty="0">
                <a:latin typeface="Calibri"/>
                <a:cs typeface="Calibri"/>
              </a:rPr>
              <a:t>r1</a:t>
            </a:r>
            <a:r>
              <a:rPr lang="en-US" dirty="0"/>
              <a:t>)=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57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F5502C9-75DF-7A43-8A33-30E7ADCF1E30}"/>
              </a:ext>
            </a:extLst>
          </p:cNvPr>
          <p:cNvGrpSpPr>
            <a:grpSpLocks noChangeAspect="1"/>
          </p:cNvGrpSpPr>
          <p:nvPr/>
        </p:nvGrpSpPr>
        <p:grpSpPr>
          <a:xfrm>
            <a:off x="9253274" y="5102469"/>
            <a:ext cx="2657242" cy="1147446"/>
            <a:chOff x="5323352" y="4678231"/>
            <a:chExt cx="2952491" cy="1274940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CADF26F2-B809-1B46-8823-D3282A4E2D1E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347" name="Lightning Bolt 346">
                <a:extLst>
                  <a:ext uri="{FF2B5EF4-FFF2-40B4-BE49-F238E27FC236}">
                    <a16:creationId xmlns:a16="http://schemas.microsoft.com/office/drawing/2014/main" id="{93AC8B82-C460-8849-A0C5-0E7E01392AF7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860">
                <a:extLst>
                  <a:ext uri="{FF2B5EF4-FFF2-40B4-BE49-F238E27FC236}">
                    <a16:creationId xmlns:a16="http://schemas.microsoft.com/office/drawing/2014/main" id="{36D901EF-E1EA-4048-8CBF-7D8FFE155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81AF6F8B-E6FC-9149-A72D-A9A3CBDFAD31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47E0455E-917D-6C44-8E98-6AE58C176CF7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1C2953AB-720B-9B40-98B5-7DA99CE583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26630390-E16C-E440-A94A-CA62A68FBCDE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F0B7DF30-B19E-4943-9DBC-2A8B16B095C2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343" name="Lightning Bolt 342">
                  <a:extLst>
                    <a:ext uri="{FF2B5EF4-FFF2-40B4-BE49-F238E27FC236}">
                      <a16:creationId xmlns:a16="http://schemas.microsoft.com/office/drawing/2014/main" id="{6082DCE5-E74E-4B44-96E4-A5360A7D7CBF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A4236B3A-2F07-6247-B9E8-BBCCE7E4B6F4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id="{35CA4D40-0648-9E46-88FF-D0061A8C810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>
                  <a:extLst>
                    <a:ext uri="{FF2B5EF4-FFF2-40B4-BE49-F238E27FC236}">
                      <a16:creationId xmlns:a16="http://schemas.microsoft.com/office/drawing/2014/main" id="{CF6639E4-8DDB-9D44-B283-C2A0ED82C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2" name="Freeform 860">
                <a:extLst>
                  <a:ext uri="{FF2B5EF4-FFF2-40B4-BE49-F238E27FC236}">
                    <a16:creationId xmlns:a16="http://schemas.microsoft.com/office/drawing/2014/main" id="{E3DA4D66-68F9-AF4D-8C86-C6575092A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310" name="Line 853">
              <a:extLst>
                <a:ext uri="{FF2B5EF4-FFF2-40B4-BE49-F238E27FC236}">
                  <a16:creationId xmlns:a16="http://schemas.microsoft.com/office/drawing/2014/main" id="{034A8C97-E310-1746-887A-9B8DC6446F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215E5398-5498-C447-A935-678651FCB4B3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317" name="Oval 859">
                <a:extLst>
                  <a:ext uri="{FF2B5EF4-FFF2-40B4-BE49-F238E27FC236}">
                    <a16:creationId xmlns:a16="http://schemas.microsoft.com/office/drawing/2014/main" id="{7FC91D32-8F03-3243-BFE7-0FC13B89B4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8" name="Oval 861">
                <a:extLst>
                  <a:ext uri="{FF2B5EF4-FFF2-40B4-BE49-F238E27FC236}">
                    <a16:creationId xmlns:a16="http://schemas.microsoft.com/office/drawing/2014/main" id="{981E98AD-159F-FD42-A5B8-708ED8168CD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9" name="Oval 862">
                <a:extLst>
                  <a:ext uri="{FF2B5EF4-FFF2-40B4-BE49-F238E27FC236}">
                    <a16:creationId xmlns:a16="http://schemas.microsoft.com/office/drawing/2014/main" id="{CA1560F6-7122-4F48-BDC9-06ECFA3CE6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20" name="Oval 863">
                <a:extLst>
                  <a:ext uri="{FF2B5EF4-FFF2-40B4-BE49-F238E27FC236}">
                    <a16:creationId xmlns:a16="http://schemas.microsoft.com/office/drawing/2014/main" id="{4A820753-8B10-5C41-803B-E2DCDE2A45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21" name="Oval 863">
                <a:extLst>
                  <a:ext uri="{FF2B5EF4-FFF2-40B4-BE49-F238E27FC236}">
                    <a16:creationId xmlns:a16="http://schemas.microsoft.com/office/drawing/2014/main" id="{3CBB16DF-1D41-5343-8ED3-DC098F465E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0F0E5B2C-2786-A241-9E33-FABA3BFC29D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337" name="Freeform 860">
                  <a:extLst>
                    <a:ext uri="{FF2B5EF4-FFF2-40B4-BE49-F238E27FC236}">
                      <a16:creationId xmlns:a16="http://schemas.microsoft.com/office/drawing/2014/main" id="{FB2F2109-A462-D343-8C78-E020D8CDFF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8" name="Rectangle 864">
                  <a:extLst>
                    <a:ext uri="{FF2B5EF4-FFF2-40B4-BE49-F238E27FC236}">
                      <a16:creationId xmlns:a16="http://schemas.microsoft.com/office/drawing/2014/main" id="{ED8204E3-771D-D94F-A62F-0553190423A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339" name="Freeform 865">
                  <a:extLst>
                    <a:ext uri="{FF2B5EF4-FFF2-40B4-BE49-F238E27FC236}">
                      <a16:creationId xmlns:a16="http://schemas.microsoft.com/office/drawing/2014/main" id="{C03CF4CB-6FBB-9B4E-9CCC-32E4862828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40" name="Freeform 866">
                  <a:extLst>
                    <a:ext uri="{FF2B5EF4-FFF2-40B4-BE49-F238E27FC236}">
                      <a16:creationId xmlns:a16="http://schemas.microsoft.com/office/drawing/2014/main" id="{FE2DFB1B-D7BA-E040-A46F-D5D2CBE061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id="{B21113BD-80A4-074C-9420-DECE4AAF853F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24" name="Oval 878">
                  <a:extLst>
                    <a:ext uri="{FF2B5EF4-FFF2-40B4-BE49-F238E27FC236}">
                      <a16:creationId xmlns:a16="http://schemas.microsoft.com/office/drawing/2014/main" id="{E3153A16-EBC7-874A-BC1F-02F29AD143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5" name="Rectangle 880">
                  <a:extLst>
                    <a:ext uri="{FF2B5EF4-FFF2-40B4-BE49-F238E27FC236}">
                      <a16:creationId xmlns:a16="http://schemas.microsoft.com/office/drawing/2014/main" id="{2423A29B-DF05-B74D-9256-DFDC5108B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6" name="Oval 878">
                  <a:extLst>
                    <a:ext uri="{FF2B5EF4-FFF2-40B4-BE49-F238E27FC236}">
                      <a16:creationId xmlns:a16="http://schemas.microsoft.com/office/drawing/2014/main" id="{802E32B5-D3D2-7546-AAEB-79DE728FC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7" name="Line 881">
                  <a:extLst>
                    <a:ext uri="{FF2B5EF4-FFF2-40B4-BE49-F238E27FC236}">
                      <a16:creationId xmlns:a16="http://schemas.microsoft.com/office/drawing/2014/main" id="{70EACBE4-9D87-474C-BB92-36083E8710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8" name="Line 882">
                  <a:extLst>
                    <a:ext uri="{FF2B5EF4-FFF2-40B4-BE49-F238E27FC236}">
                      <a16:creationId xmlns:a16="http://schemas.microsoft.com/office/drawing/2014/main" id="{8C44DA43-A3E5-364A-BE10-7FA8E11F3C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29" name="Rectangle 880">
                  <a:extLst>
                    <a:ext uri="{FF2B5EF4-FFF2-40B4-BE49-F238E27FC236}">
                      <a16:creationId xmlns:a16="http://schemas.microsoft.com/office/drawing/2014/main" id="{EB169AAC-185D-8444-9C21-7D88AA4438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0" name="Oval 878">
                  <a:extLst>
                    <a:ext uri="{FF2B5EF4-FFF2-40B4-BE49-F238E27FC236}">
                      <a16:creationId xmlns:a16="http://schemas.microsoft.com/office/drawing/2014/main" id="{FE2350AE-5519-D346-8787-B07E337BFB6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1" name="Line 882">
                  <a:extLst>
                    <a:ext uri="{FF2B5EF4-FFF2-40B4-BE49-F238E27FC236}">
                      <a16:creationId xmlns:a16="http://schemas.microsoft.com/office/drawing/2014/main" id="{0A448BFA-EEF9-F64E-B80D-A28FCEEA97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2" name="Line 882">
                  <a:extLst>
                    <a:ext uri="{FF2B5EF4-FFF2-40B4-BE49-F238E27FC236}">
                      <a16:creationId xmlns:a16="http://schemas.microsoft.com/office/drawing/2014/main" id="{4C80CD3B-0693-D949-A439-715392E8E4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3" name="Line 884">
                  <a:extLst>
                    <a:ext uri="{FF2B5EF4-FFF2-40B4-BE49-F238E27FC236}">
                      <a16:creationId xmlns:a16="http://schemas.microsoft.com/office/drawing/2014/main" id="{272434A5-64A5-604C-BC47-13254B3510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4" name="Oval 885">
                  <a:extLst>
                    <a:ext uri="{FF2B5EF4-FFF2-40B4-BE49-F238E27FC236}">
                      <a16:creationId xmlns:a16="http://schemas.microsoft.com/office/drawing/2014/main" id="{A9D51385-218B-6040-9E06-87BE57F87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5" name="Line 881">
                  <a:extLst>
                    <a:ext uri="{FF2B5EF4-FFF2-40B4-BE49-F238E27FC236}">
                      <a16:creationId xmlns:a16="http://schemas.microsoft.com/office/drawing/2014/main" id="{4DD31AAC-1C5D-D345-9456-B500D4A1F3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6" name="Line 882">
                  <a:extLst>
                    <a:ext uri="{FF2B5EF4-FFF2-40B4-BE49-F238E27FC236}">
                      <a16:creationId xmlns:a16="http://schemas.microsoft.com/office/drawing/2014/main" id="{51D29636-0949-2C42-B819-BBC3AE2AE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DF9326AF-CA9E-D74E-BA76-0BEB5CEE7E2E}"/>
                </a:ext>
              </a:extLst>
            </p:cNvPr>
            <p:cNvGrpSpPr/>
            <p:nvPr/>
          </p:nvGrpSpPr>
          <p:grpSpPr>
            <a:xfrm>
              <a:off x="6990430" y="5198257"/>
              <a:ext cx="538242" cy="371128"/>
              <a:chOff x="1012668" y="950932"/>
              <a:chExt cx="747559" cy="515455"/>
            </a:xfrm>
          </p:grpSpPr>
          <p:sp>
            <p:nvSpPr>
              <p:cNvPr id="313" name="Line 853">
                <a:extLst>
                  <a:ext uri="{FF2B5EF4-FFF2-40B4-BE49-F238E27FC236}">
                    <a16:creationId xmlns:a16="http://schemas.microsoft.com/office/drawing/2014/main" id="{CCC49B36-DB84-7D48-92D3-AE0E6D05D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314" name="Rectangle 876">
                <a:extLst>
                  <a:ext uri="{FF2B5EF4-FFF2-40B4-BE49-F238E27FC236}">
                    <a16:creationId xmlns:a16="http://schemas.microsoft.com/office/drawing/2014/main" id="{05EB2021-7559-4740-941C-DCCF160167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315" name="Rectangle 873">
                <a:extLst>
                  <a:ext uri="{FF2B5EF4-FFF2-40B4-BE49-F238E27FC236}">
                    <a16:creationId xmlns:a16="http://schemas.microsoft.com/office/drawing/2014/main" id="{B4EC8DEC-F51D-2247-96E8-C9CC3EEDB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16" name="Freeform 875">
                <a:extLst>
                  <a:ext uri="{FF2B5EF4-FFF2-40B4-BE49-F238E27FC236}">
                    <a16:creationId xmlns:a16="http://schemas.microsoft.com/office/drawing/2014/main" id="{72C07E7B-53BD-5E40-98FD-03D86F747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DAF399C-9AE5-B741-B93B-0C0B2AD1FB0D}"/>
              </a:ext>
            </a:extLst>
          </p:cNvPr>
          <p:cNvGrpSpPr/>
          <p:nvPr/>
        </p:nvGrpSpPr>
        <p:grpSpPr>
          <a:xfrm>
            <a:off x="8706866" y="4611463"/>
            <a:ext cx="3436205" cy="2055406"/>
            <a:chOff x="7000853" y="4611463"/>
            <a:chExt cx="3436205" cy="2055406"/>
          </a:xfrm>
        </p:grpSpPr>
        <p:sp>
          <p:nvSpPr>
            <p:cNvPr id="206" name="Rectangle 205"/>
            <p:cNvSpPr/>
            <p:nvPr/>
          </p:nvSpPr>
          <p:spPr>
            <a:xfrm>
              <a:off x="7386395" y="6297537"/>
              <a:ext cx="28557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o-RO" i="1" dirty="0">
                  <a:latin typeface="Times New Roman"/>
                  <a:cs typeface="Times New Roman"/>
                </a:rPr>
                <a:t> g</a:t>
              </a:r>
              <a:r>
                <a:rPr lang="ro-RO" dirty="0">
                  <a:latin typeface="Times New Roman"/>
                  <a:cs typeface="Times New Roman"/>
                </a:rPr>
                <a:t> = {</a:t>
              </a:r>
              <a:r>
                <a:rPr lang="ro-RO" dirty="0">
                  <a:latin typeface="Calibri"/>
                  <a:cs typeface="Calibri"/>
                </a:rPr>
                <a:t>loc(r1)=d3, loc(c1)=r1</a:t>
              </a:r>
              <a:r>
                <a:rPr lang="ro-RO" dirty="0">
                  <a:latin typeface="Times New Roman"/>
                  <a:cs typeface="Times New Roman"/>
                </a:rPr>
                <a:t>}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000853" y="5103043"/>
              <a:ext cx="1081714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118610"/>
                  </a:solidFill>
                  <a:latin typeface="Times New Roman"/>
                  <a:cs typeface="Times New Roman"/>
                </a:rPr>
                <a:t>true in s</a:t>
              </a:r>
              <a:r>
                <a:rPr lang="en-US" baseline="-25000" dirty="0">
                  <a:solidFill>
                    <a:srgbClr val="118610"/>
                  </a:solidFill>
                  <a:latin typeface="Times New Roman"/>
                  <a:cs typeface="Times New Roman"/>
                </a:rPr>
                <a:t>0</a:t>
              </a:r>
              <a:endParaRPr lang="en-US" dirty="0">
                <a:solidFill>
                  <a:srgbClr val="11861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>
              <a:off x="7620432" y="5475514"/>
              <a:ext cx="474638" cy="914826"/>
            </a:xfrm>
            <a:prstGeom prst="straightConnector1">
              <a:avLst/>
            </a:prstGeom>
            <a:ln w="12700">
              <a:solidFill>
                <a:srgbClr val="11861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D6F4B06-4863-AE4F-ADBC-AB7875E2B027}"/>
                </a:ext>
              </a:extLst>
            </p:cNvPr>
            <p:cNvSpPr txBox="1"/>
            <p:nvPr/>
          </p:nvSpPr>
          <p:spPr>
            <a:xfrm>
              <a:off x="9688520" y="4611463"/>
              <a:ext cx="7485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tabLst>
                  <a:tab pos="457200" algn="l"/>
                </a:tabLst>
              </a:pPr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add to </a:t>
              </a:r>
              <a:b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</a:br>
              <a:r>
                <a:rPr lang="en-US" i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queue</a:t>
              </a:r>
              <a:endParaRPr lang="en-US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D57F6979-681C-0245-A3C9-CBE7877E9A28}"/>
              </a:ext>
            </a:extLst>
          </p:cNvPr>
          <p:cNvGrpSpPr/>
          <p:nvPr/>
        </p:nvGrpSpPr>
        <p:grpSpPr>
          <a:xfrm>
            <a:off x="275897" y="4674365"/>
            <a:ext cx="3779569" cy="1975637"/>
            <a:chOff x="821024" y="4395049"/>
            <a:chExt cx="4199521" cy="2195152"/>
          </a:xfrm>
        </p:grpSpPr>
        <p:sp>
          <p:nvSpPr>
            <p:cNvPr id="256" name="Rectangle 891">
              <a:extLst>
                <a:ext uri="{FF2B5EF4-FFF2-40B4-BE49-F238E27FC236}">
                  <a16:creationId xmlns:a16="http://schemas.microsoft.com/office/drawing/2014/main" id="{6CC69632-6A66-9B4F-984E-CE151A1B5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57" name="Rectangle 891">
              <a:extLst>
                <a:ext uri="{FF2B5EF4-FFF2-40B4-BE49-F238E27FC236}">
                  <a16:creationId xmlns:a16="http://schemas.microsoft.com/office/drawing/2014/main" id="{DC7CBBD3-8D04-524C-9C07-1FA0211A8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C8A15886-7E4B-BD46-A89F-0070F1D87663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302" name="Line 853">
                <a:extLst>
                  <a:ext uri="{FF2B5EF4-FFF2-40B4-BE49-F238E27FC236}">
                    <a16:creationId xmlns:a16="http://schemas.microsoft.com/office/drawing/2014/main" id="{1BD91F07-E369-CE47-9477-8C18E7342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D7936421-FAC6-B44D-9525-26954DA915D2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Freeform 860">
                <a:extLst>
                  <a:ext uri="{FF2B5EF4-FFF2-40B4-BE49-F238E27FC236}">
                    <a16:creationId xmlns:a16="http://schemas.microsoft.com/office/drawing/2014/main" id="{E5CE7EB9-A8C4-C34F-A02E-047CE1FF9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05" name="Freeform 860">
                <a:extLst>
                  <a:ext uri="{FF2B5EF4-FFF2-40B4-BE49-F238E27FC236}">
                    <a16:creationId xmlns:a16="http://schemas.microsoft.com/office/drawing/2014/main" id="{B405E00C-3106-A44C-A0B3-BB5F0DD7F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59" name="Line 853">
              <a:extLst>
                <a:ext uri="{FF2B5EF4-FFF2-40B4-BE49-F238E27FC236}">
                  <a16:creationId xmlns:a16="http://schemas.microsoft.com/office/drawing/2014/main" id="{56BFD2D7-9DB5-D64F-A56B-122A0408F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338FDBC8-FC3F-DF4D-8CBC-C0942B2D7C7B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297" name="Freeform 860">
                <a:extLst>
                  <a:ext uri="{FF2B5EF4-FFF2-40B4-BE49-F238E27FC236}">
                    <a16:creationId xmlns:a16="http://schemas.microsoft.com/office/drawing/2014/main" id="{E2DDF55D-F016-8949-A484-401D143E6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67056D56-640A-3242-9224-2B08DFD1201A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Freeform 860">
                <a:extLst>
                  <a:ext uri="{FF2B5EF4-FFF2-40B4-BE49-F238E27FC236}">
                    <a16:creationId xmlns:a16="http://schemas.microsoft.com/office/drawing/2014/main" id="{53106535-C231-F548-8A93-353127C59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5FEA2458-C5A1-AA45-9B9D-6704EFFFD4B2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Freeform 860">
              <a:extLst>
                <a:ext uri="{FF2B5EF4-FFF2-40B4-BE49-F238E27FC236}">
                  <a16:creationId xmlns:a16="http://schemas.microsoft.com/office/drawing/2014/main" id="{4CC2650A-3425-2340-8B25-BE5E7469B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63" name="Freeform 860">
              <a:extLst>
                <a:ext uri="{FF2B5EF4-FFF2-40B4-BE49-F238E27FC236}">
                  <a16:creationId xmlns:a16="http://schemas.microsoft.com/office/drawing/2014/main" id="{D8C114A5-0D43-C341-B08E-00E87788C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64" name="Line 853">
              <a:extLst>
                <a:ext uri="{FF2B5EF4-FFF2-40B4-BE49-F238E27FC236}">
                  <a16:creationId xmlns:a16="http://schemas.microsoft.com/office/drawing/2014/main" id="{ABFE04DD-3094-6B48-8C4E-A122B386E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65" name="Line 853">
              <a:extLst>
                <a:ext uri="{FF2B5EF4-FFF2-40B4-BE49-F238E27FC236}">
                  <a16:creationId xmlns:a16="http://schemas.microsoft.com/office/drawing/2014/main" id="{EB860AE5-3D5B-EB4A-B7E9-5E0FA249F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66" name="Line 853">
              <a:extLst>
                <a:ext uri="{FF2B5EF4-FFF2-40B4-BE49-F238E27FC236}">
                  <a16:creationId xmlns:a16="http://schemas.microsoft.com/office/drawing/2014/main" id="{E6FBEE7D-0E54-064B-98F1-14A323858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AB155E1F-8EA8-7F45-9F0E-9A81150C417B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73" name="Oval 859">
                <a:extLst>
                  <a:ext uri="{FF2B5EF4-FFF2-40B4-BE49-F238E27FC236}">
                    <a16:creationId xmlns:a16="http://schemas.microsoft.com/office/drawing/2014/main" id="{FCCD99A0-22D6-D444-9463-6365AB65FE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4" name="Oval 861">
                <a:extLst>
                  <a:ext uri="{FF2B5EF4-FFF2-40B4-BE49-F238E27FC236}">
                    <a16:creationId xmlns:a16="http://schemas.microsoft.com/office/drawing/2014/main" id="{26E56E3A-8307-8848-A4E5-A6E2B54989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5" name="Oval 862">
                <a:extLst>
                  <a:ext uri="{FF2B5EF4-FFF2-40B4-BE49-F238E27FC236}">
                    <a16:creationId xmlns:a16="http://schemas.microsoft.com/office/drawing/2014/main" id="{9D10B759-63DD-D245-A637-38590B2EDC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6" name="Oval 863">
                <a:extLst>
                  <a:ext uri="{FF2B5EF4-FFF2-40B4-BE49-F238E27FC236}">
                    <a16:creationId xmlns:a16="http://schemas.microsoft.com/office/drawing/2014/main" id="{A20BA6AB-F2B5-A047-A4CA-DF37D862514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7" name="Oval 863">
                <a:extLst>
                  <a:ext uri="{FF2B5EF4-FFF2-40B4-BE49-F238E27FC236}">
                    <a16:creationId xmlns:a16="http://schemas.microsoft.com/office/drawing/2014/main" id="{06B6C3CE-47CC-5B47-8043-B38CC90CD5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AE7A4772-C970-564F-B4FF-B433D0CEFA1E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93" name="Freeform 860">
                  <a:extLst>
                    <a:ext uri="{FF2B5EF4-FFF2-40B4-BE49-F238E27FC236}">
                      <a16:creationId xmlns:a16="http://schemas.microsoft.com/office/drawing/2014/main" id="{BC5F23CB-D889-5149-A72F-E9FD1C8C5A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4" name="Rectangle 864">
                  <a:extLst>
                    <a:ext uri="{FF2B5EF4-FFF2-40B4-BE49-F238E27FC236}">
                      <a16:creationId xmlns:a16="http://schemas.microsoft.com/office/drawing/2014/main" id="{E579139D-C6D9-3F40-B1A1-39A7B5769ED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95" name="Freeform 865">
                  <a:extLst>
                    <a:ext uri="{FF2B5EF4-FFF2-40B4-BE49-F238E27FC236}">
                      <a16:creationId xmlns:a16="http://schemas.microsoft.com/office/drawing/2014/main" id="{943A5599-3A4D-2440-9FC4-EE7E3B2F7E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6" name="Freeform 866">
                  <a:extLst>
                    <a:ext uri="{FF2B5EF4-FFF2-40B4-BE49-F238E27FC236}">
                      <a16:creationId xmlns:a16="http://schemas.microsoft.com/office/drawing/2014/main" id="{8052D15F-10B6-164B-846F-7CF7EDEDC83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8EAB6BD5-E968-B443-96D1-65D7A245F5C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80" name="Oval 878">
                  <a:extLst>
                    <a:ext uri="{FF2B5EF4-FFF2-40B4-BE49-F238E27FC236}">
                      <a16:creationId xmlns:a16="http://schemas.microsoft.com/office/drawing/2014/main" id="{5E273183-6FA1-0044-9758-69B21AC204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Rectangle 880">
                  <a:extLst>
                    <a:ext uri="{FF2B5EF4-FFF2-40B4-BE49-F238E27FC236}">
                      <a16:creationId xmlns:a16="http://schemas.microsoft.com/office/drawing/2014/main" id="{6DA51D90-9B28-0B48-8D15-9E0A29F6B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Oval 878">
                  <a:extLst>
                    <a:ext uri="{FF2B5EF4-FFF2-40B4-BE49-F238E27FC236}">
                      <a16:creationId xmlns:a16="http://schemas.microsoft.com/office/drawing/2014/main" id="{0F01F635-7391-1A45-8442-66BF07137D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1">
                  <a:extLst>
                    <a:ext uri="{FF2B5EF4-FFF2-40B4-BE49-F238E27FC236}">
                      <a16:creationId xmlns:a16="http://schemas.microsoft.com/office/drawing/2014/main" id="{BB0BFABD-0022-BF49-8417-D0427D4563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Line 882">
                  <a:extLst>
                    <a:ext uri="{FF2B5EF4-FFF2-40B4-BE49-F238E27FC236}">
                      <a16:creationId xmlns:a16="http://schemas.microsoft.com/office/drawing/2014/main" id="{940F8017-3DB0-204D-B7EC-2E7ABF31F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Rectangle 880">
                  <a:extLst>
                    <a:ext uri="{FF2B5EF4-FFF2-40B4-BE49-F238E27FC236}">
                      <a16:creationId xmlns:a16="http://schemas.microsoft.com/office/drawing/2014/main" id="{D0378131-AB36-EF4B-8904-96432D21A8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Oval 878">
                  <a:extLst>
                    <a:ext uri="{FF2B5EF4-FFF2-40B4-BE49-F238E27FC236}">
                      <a16:creationId xmlns:a16="http://schemas.microsoft.com/office/drawing/2014/main" id="{59CD6A37-F282-9543-B0C5-7403CACD580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Line 882">
                  <a:extLst>
                    <a:ext uri="{FF2B5EF4-FFF2-40B4-BE49-F238E27FC236}">
                      <a16:creationId xmlns:a16="http://schemas.microsoft.com/office/drawing/2014/main" id="{8A92D91C-9189-8A44-9BA8-E0148ED82F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8" name="Line 882">
                  <a:extLst>
                    <a:ext uri="{FF2B5EF4-FFF2-40B4-BE49-F238E27FC236}">
                      <a16:creationId xmlns:a16="http://schemas.microsoft.com/office/drawing/2014/main" id="{B3B6DFEF-5C39-1641-A7AC-CEC530F18E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9" name="Line 884">
                  <a:extLst>
                    <a:ext uri="{FF2B5EF4-FFF2-40B4-BE49-F238E27FC236}">
                      <a16:creationId xmlns:a16="http://schemas.microsoft.com/office/drawing/2014/main" id="{C455B78D-B219-CC43-AFD6-3DCDF6AF4C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0" name="Oval 885">
                  <a:extLst>
                    <a:ext uri="{FF2B5EF4-FFF2-40B4-BE49-F238E27FC236}">
                      <a16:creationId xmlns:a16="http://schemas.microsoft.com/office/drawing/2014/main" id="{1A3C0B3A-E01E-AC4C-B143-CCAF5368B0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1" name="Line 881">
                  <a:extLst>
                    <a:ext uri="{FF2B5EF4-FFF2-40B4-BE49-F238E27FC236}">
                      <a16:creationId xmlns:a16="http://schemas.microsoft.com/office/drawing/2014/main" id="{0539733F-E706-B342-B4B0-8CAAE43D86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2" name="Line 882">
                  <a:extLst>
                    <a:ext uri="{FF2B5EF4-FFF2-40B4-BE49-F238E27FC236}">
                      <a16:creationId xmlns:a16="http://schemas.microsoft.com/office/drawing/2014/main" id="{D5C25AAE-ABBE-774C-8203-DB2DB66104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0CAA68BE-76F7-1045-A02E-47374CE09B9A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269" name="Line 853">
                <a:extLst>
                  <a:ext uri="{FF2B5EF4-FFF2-40B4-BE49-F238E27FC236}">
                    <a16:creationId xmlns:a16="http://schemas.microsoft.com/office/drawing/2014/main" id="{B652EE49-6444-D84F-AF33-620D8AADC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70" name="Rectangle 876">
                <a:extLst>
                  <a:ext uri="{FF2B5EF4-FFF2-40B4-BE49-F238E27FC236}">
                    <a16:creationId xmlns:a16="http://schemas.microsoft.com/office/drawing/2014/main" id="{72E691F0-4C72-3647-B3CA-B188A517FE1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71" name="Rectangle 873">
                <a:extLst>
                  <a:ext uri="{FF2B5EF4-FFF2-40B4-BE49-F238E27FC236}">
                    <a16:creationId xmlns:a16="http://schemas.microsoft.com/office/drawing/2014/main" id="{C7BEB66B-FA30-5542-BBB4-7594FABCB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72" name="Freeform 875">
                <a:extLst>
                  <a:ext uri="{FF2B5EF4-FFF2-40B4-BE49-F238E27FC236}">
                    <a16:creationId xmlns:a16="http://schemas.microsoft.com/office/drawing/2014/main" id="{96F5A688-079A-5B4C-A721-53D28E068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04" name="Title 1"/>
          <p:cNvSpPr>
            <a:spLocks noGrp="1"/>
          </p:cNvSpPr>
          <p:nvPr>
            <p:ph type="title"/>
          </p:nvPr>
        </p:nvSpPr>
        <p:spPr>
          <a:xfrm>
            <a:off x="5503334" y="93131"/>
            <a:ext cx="2506134" cy="558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1DC08308-5105-5D4B-830E-D90196A4C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7" y="353894"/>
            <a:ext cx="6197309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251" name="Rectangle 250"/>
          <p:cNvSpPr/>
          <p:nvPr/>
        </p:nvSpPr>
        <p:spPr bwMode="auto">
          <a:xfrm>
            <a:off x="418947" y="1043824"/>
            <a:ext cx="1641501" cy="33352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300" name="Rectangle 299"/>
          <p:cNvSpPr/>
          <p:nvPr/>
        </p:nvSpPr>
        <p:spPr>
          <a:xfrm>
            <a:off x="3935791" y="5652560"/>
            <a:ext cx="16865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</a:t>
            </a:r>
            <a:r>
              <a:rPr lang="en-US" baseline="-25000" dirty="0">
                <a:latin typeface="Times New Roman"/>
                <a:cs typeface="Times New Roman"/>
              </a:rPr>
              <a:t>0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dirty="0"/>
              <a:t>{</a:t>
            </a:r>
            <a:r>
              <a:rPr lang="ro-RO" dirty="0">
                <a:latin typeface="Calibri"/>
              </a:rPr>
              <a:t>loc(r1)=d3,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cargo(r1)=nil,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loc(c1)=d1</a:t>
            </a:r>
            <a:r>
              <a:rPr lang="ro-RO" dirty="0"/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EEBEA21-544E-844E-B14A-3A95A6E3308B}"/>
              </a:ext>
            </a:extLst>
          </p:cNvPr>
          <p:cNvSpPr/>
          <p:nvPr/>
        </p:nvSpPr>
        <p:spPr>
          <a:xfrm>
            <a:off x="6403304" y="669164"/>
            <a:ext cx="2643160" cy="697627"/>
          </a:xfrm>
          <a:prstGeom prst="rect">
            <a:avLst/>
          </a:prstGeom>
          <a:noFill/>
          <a:ln>
            <a:solidFill>
              <a:srgbClr val="21985D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i="1" dirty="0">
                <a:latin typeface="Times New Roman" panose="02020603050405020304" pitchFamily="18" charset="0"/>
                <a:cs typeface="Calibri"/>
              </a:rPr>
              <a:t>queue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 =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⟨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/>
              <a:t>(</a:t>
            </a:r>
            <a:r>
              <a:rPr lang="en-US" dirty="0">
                <a:latin typeface="Calibri"/>
                <a:cs typeface="Calibri"/>
              </a:rPr>
              <a:t>r1</a:t>
            </a:r>
            <a:r>
              <a:rPr lang="en-US" dirty="0"/>
              <a:t>)=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⟩</a:t>
            </a:r>
            <a:endParaRPr lang="en-US" dirty="0"/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Landmarks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loc(c1)=r1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BF1821F-C234-B04D-91FA-D2075302DD53}"/>
              </a:ext>
            </a:extLst>
          </p:cNvPr>
          <p:cNvCxnSpPr>
            <a:cxnSpLocks/>
          </p:cNvCxnSpPr>
          <p:nvPr/>
        </p:nvCxnSpPr>
        <p:spPr bwMode="auto">
          <a:xfrm flipH="1">
            <a:off x="11322014" y="5225136"/>
            <a:ext cx="483364" cy="11212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5" name="Content Placeholder 2">
            <a:extLst>
              <a:ext uri="{FF2B5EF4-FFF2-40B4-BE49-F238E27FC236}">
                <a16:creationId xmlns:a16="http://schemas.microsoft.com/office/drawing/2014/main" id="{C03C986E-97DF-E84A-B8B4-73F88F7CD527}"/>
              </a:ext>
            </a:extLst>
          </p:cNvPr>
          <p:cNvSpPr txBox="1">
            <a:spLocks/>
          </p:cNvSpPr>
          <p:nvPr/>
        </p:nvSpPr>
        <p:spPr bwMode="auto">
          <a:xfrm>
            <a:off x="9346233" y="495175"/>
            <a:ext cx="2806744" cy="394712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r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 d, e</a:t>
            </a:r>
            <a:r>
              <a:rPr lang="en-US" sz="1800" dirty="0"/>
              <a:t>) 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/>
              <a:t>e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)=</a:t>
            </a:r>
            <a:r>
              <a:rPr lang="en-US" sz="1800" i="1" dirty="0"/>
              <a:t>r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 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en-US" sz="1800" dirty="0"/>
              <a:t>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l</a:t>
            </a:r>
            <a:br>
              <a:rPr lang="en-US" sz="1800" i="1" baseline="-25000" dirty="0"/>
            </a:br>
            <a:br>
              <a:rPr lang="en-US" sz="1800" i="1" baseline="-25000" dirty="0"/>
            </a:br>
            <a:r>
              <a:rPr lang="en-US" sz="1800" i="1" dirty="0"/>
              <a:t>r</a:t>
            </a:r>
            <a:r>
              <a:rPr lang="en-US" sz="1800" dirty="0"/>
              <a:t> ∈ </a:t>
            </a:r>
            <a:r>
              <a:rPr lang="en-US" sz="1800" i="1" dirty="0"/>
              <a:t>Robots</a:t>
            </a:r>
            <a:br>
              <a:rPr lang="en-US" sz="1800" dirty="0"/>
            </a:br>
            <a:r>
              <a:rPr lang="en-US" sz="1800" i="1" dirty="0"/>
              <a:t>c</a:t>
            </a:r>
            <a:r>
              <a:rPr lang="en-US" sz="1800" dirty="0"/>
              <a:t> ∈ </a:t>
            </a:r>
            <a:r>
              <a:rPr lang="en-US" sz="1800" i="1" dirty="0"/>
              <a:t>Containers</a:t>
            </a:r>
            <a:br>
              <a:rPr lang="en-US" sz="1800" dirty="0"/>
            </a:br>
            <a:r>
              <a:rPr lang="en-US" sz="1800" i="1" dirty="0" err="1"/>
              <a:t>l,d,e</a:t>
            </a:r>
            <a:r>
              <a:rPr lang="en-US" sz="1800" dirty="0"/>
              <a:t> ∈ </a:t>
            </a:r>
            <a:r>
              <a:rPr lang="en-US" sz="1800" i="1" dirty="0" err="1"/>
              <a:t>Locs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5617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27B347B-A32B-DF44-A6D1-0C0A6AB7049B}"/>
              </a:ext>
            </a:extLst>
          </p:cNvPr>
          <p:cNvGrpSpPr/>
          <p:nvPr/>
        </p:nvGrpSpPr>
        <p:grpSpPr>
          <a:xfrm>
            <a:off x="275897" y="4674365"/>
            <a:ext cx="3779569" cy="1975637"/>
            <a:chOff x="821024" y="4395049"/>
            <a:chExt cx="4199521" cy="2195152"/>
          </a:xfrm>
        </p:grpSpPr>
        <p:sp>
          <p:nvSpPr>
            <p:cNvPr id="158" name="Rectangle 891">
              <a:extLst>
                <a:ext uri="{FF2B5EF4-FFF2-40B4-BE49-F238E27FC236}">
                  <a16:creationId xmlns:a16="http://schemas.microsoft.com/office/drawing/2014/main" id="{3F73578A-86B1-B745-B42C-A6C453C02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59" name="Rectangle 891">
              <a:extLst>
                <a:ext uri="{FF2B5EF4-FFF2-40B4-BE49-F238E27FC236}">
                  <a16:creationId xmlns:a16="http://schemas.microsoft.com/office/drawing/2014/main" id="{5C4FF08C-C729-8F43-95EE-37C9346E1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880A8C20-9A0A-094E-B7B1-295D0D81E7E2}"/>
                </a:ext>
              </a:extLst>
            </p:cNvPr>
            <p:cNvGrpSpPr/>
            <p:nvPr/>
          </p:nvGrpSpPr>
          <p:grpSpPr>
            <a:xfrm>
              <a:off x="1274031" y="5221214"/>
              <a:ext cx="1825213" cy="882542"/>
              <a:chOff x="1045285" y="2272625"/>
              <a:chExt cx="2535019" cy="1225752"/>
            </a:xfrm>
          </p:grpSpPr>
          <p:sp>
            <p:nvSpPr>
              <p:cNvPr id="248" name="Line 853">
                <a:extLst>
                  <a:ext uri="{FF2B5EF4-FFF2-40B4-BE49-F238E27FC236}">
                    <a16:creationId xmlns:a16="http://schemas.microsoft.com/office/drawing/2014/main" id="{4B7F3DF7-4837-724B-91C5-AD214E46E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285" y="3492318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3149182D-269E-8F46-836A-72905CAFB510}"/>
                  </a:ext>
                </a:extLst>
              </p:cNvPr>
              <p:cNvCxnSpPr/>
              <p:nvPr/>
            </p:nvCxnSpPr>
            <p:spPr>
              <a:xfrm>
                <a:off x="2180139" y="22726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Freeform 860">
                <a:extLst>
                  <a:ext uri="{FF2B5EF4-FFF2-40B4-BE49-F238E27FC236}">
                    <a16:creationId xmlns:a16="http://schemas.microsoft.com/office/drawing/2014/main" id="{78A02136-FC83-914B-AC84-850280356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51" name="Freeform 860">
                <a:extLst>
                  <a:ext uri="{FF2B5EF4-FFF2-40B4-BE49-F238E27FC236}">
                    <a16:creationId xmlns:a16="http://schemas.microsoft.com/office/drawing/2014/main" id="{22EF3A6C-E0C2-414D-946E-5AAA04FAB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4995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61" name="Line 853">
              <a:extLst>
                <a:ext uri="{FF2B5EF4-FFF2-40B4-BE49-F238E27FC236}">
                  <a16:creationId xmlns:a16="http://schemas.microsoft.com/office/drawing/2014/main" id="{19A75C0B-6C6C-9D48-9351-B58C8D4EF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31634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109F2059-EBE5-9C44-84B6-2C95AEF1A0CC}"/>
                </a:ext>
              </a:extLst>
            </p:cNvPr>
            <p:cNvGrpSpPr/>
            <p:nvPr/>
          </p:nvGrpSpPr>
          <p:grpSpPr>
            <a:xfrm>
              <a:off x="3846906" y="5276583"/>
              <a:ext cx="1173639" cy="311392"/>
              <a:chOff x="4618723" y="2328766"/>
              <a:chExt cx="1630056" cy="432488"/>
            </a:xfrm>
          </p:grpSpPr>
          <p:sp>
            <p:nvSpPr>
              <p:cNvPr id="245" name="Freeform 860">
                <a:extLst>
                  <a:ext uri="{FF2B5EF4-FFF2-40B4-BE49-F238E27FC236}">
                    <a16:creationId xmlns:a16="http://schemas.microsoft.com/office/drawing/2014/main" id="{85E811B4-4F12-B94F-BC58-CD791B067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E56296FC-C597-5449-8D92-4116A61B34FC}"/>
                  </a:ext>
                </a:extLst>
              </p:cNvPr>
              <p:cNvCxnSpPr/>
              <p:nvPr/>
            </p:nvCxnSpPr>
            <p:spPr>
              <a:xfrm>
                <a:off x="5124068" y="2328766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Freeform 860">
                <a:extLst>
                  <a:ext uri="{FF2B5EF4-FFF2-40B4-BE49-F238E27FC236}">
                    <a16:creationId xmlns:a16="http://schemas.microsoft.com/office/drawing/2014/main" id="{531C81C2-E64E-3247-AFA0-FE5A961B4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51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0AE3713-1844-1745-9737-237A6EEDD90D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Freeform 860">
              <a:extLst>
                <a:ext uri="{FF2B5EF4-FFF2-40B4-BE49-F238E27FC236}">
                  <a16:creationId xmlns:a16="http://schemas.microsoft.com/office/drawing/2014/main" id="{2051CC4E-56D6-B545-9591-8D84541EE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1" name="Freeform 860">
              <a:extLst>
                <a:ext uri="{FF2B5EF4-FFF2-40B4-BE49-F238E27FC236}">
                  <a16:creationId xmlns:a16="http://schemas.microsoft.com/office/drawing/2014/main" id="{98BA4335-F134-F04D-B451-FD546A903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7797"/>
              <a:ext cx="1123653" cy="29464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2" name="Line 853">
              <a:extLst>
                <a:ext uri="{FF2B5EF4-FFF2-40B4-BE49-F238E27FC236}">
                  <a16:creationId xmlns:a16="http://schemas.microsoft.com/office/drawing/2014/main" id="{72212CE8-519A-614B-9641-45492D160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13" name="Line 853">
              <a:extLst>
                <a:ext uri="{FF2B5EF4-FFF2-40B4-BE49-F238E27FC236}">
                  <a16:creationId xmlns:a16="http://schemas.microsoft.com/office/drawing/2014/main" id="{AC708C9B-B15B-8B4E-9A3F-71E338CB47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14" name="Line 853">
              <a:extLst>
                <a:ext uri="{FF2B5EF4-FFF2-40B4-BE49-F238E27FC236}">
                  <a16:creationId xmlns:a16="http://schemas.microsoft.com/office/drawing/2014/main" id="{5E6606FF-E591-F841-81C5-2200374A8C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E9F89EEB-95E1-8547-ACB5-4100A9F7ED7D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21" name="Oval 859">
                <a:extLst>
                  <a:ext uri="{FF2B5EF4-FFF2-40B4-BE49-F238E27FC236}">
                    <a16:creationId xmlns:a16="http://schemas.microsoft.com/office/drawing/2014/main" id="{39360775-CBB4-0042-AFE7-8CB2B727B6F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2" name="Oval 861">
                <a:extLst>
                  <a:ext uri="{FF2B5EF4-FFF2-40B4-BE49-F238E27FC236}">
                    <a16:creationId xmlns:a16="http://schemas.microsoft.com/office/drawing/2014/main" id="{DE69FC99-6FC1-C54E-96AE-EC8FBF9060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3" name="Oval 862">
                <a:extLst>
                  <a:ext uri="{FF2B5EF4-FFF2-40B4-BE49-F238E27FC236}">
                    <a16:creationId xmlns:a16="http://schemas.microsoft.com/office/drawing/2014/main" id="{036CD1F5-34C2-B548-BF99-A13F6B6652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4" name="Oval 863">
                <a:extLst>
                  <a:ext uri="{FF2B5EF4-FFF2-40B4-BE49-F238E27FC236}">
                    <a16:creationId xmlns:a16="http://schemas.microsoft.com/office/drawing/2014/main" id="{AB1320C1-821E-5846-BF90-0DF453AFA60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5" name="Oval 863">
                <a:extLst>
                  <a:ext uri="{FF2B5EF4-FFF2-40B4-BE49-F238E27FC236}">
                    <a16:creationId xmlns:a16="http://schemas.microsoft.com/office/drawing/2014/main" id="{3948DFFC-5972-434D-9131-090827FA25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8B052E50-E461-9646-BF37-F17657CF33E0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41" name="Freeform 860">
                  <a:extLst>
                    <a:ext uri="{FF2B5EF4-FFF2-40B4-BE49-F238E27FC236}">
                      <a16:creationId xmlns:a16="http://schemas.microsoft.com/office/drawing/2014/main" id="{7C776D7F-42C3-1541-BC2E-53C71D212A7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2" name="Rectangle 864">
                  <a:extLst>
                    <a:ext uri="{FF2B5EF4-FFF2-40B4-BE49-F238E27FC236}">
                      <a16:creationId xmlns:a16="http://schemas.microsoft.com/office/drawing/2014/main" id="{FDB406C4-F624-D446-830B-A9B026B3BA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43" name="Freeform 865">
                  <a:extLst>
                    <a:ext uri="{FF2B5EF4-FFF2-40B4-BE49-F238E27FC236}">
                      <a16:creationId xmlns:a16="http://schemas.microsoft.com/office/drawing/2014/main" id="{FFFA0EA1-9296-5D45-82E6-57716B3FB92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4" name="Freeform 866">
                  <a:extLst>
                    <a:ext uri="{FF2B5EF4-FFF2-40B4-BE49-F238E27FC236}">
                      <a16:creationId xmlns:a16="http://schemas.microsoft.com/office/drawing/2014/main" id="{65287C56-D11B-FB42-961E-560DD79D85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AC07873A-6F4D-8443-B1CE-5419772AA531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28" name="Oval 878">
                  <a:extLst>
                    <a:ext uri="{FF2B5EF4-FFF2-40B4-BE49-F238E27FC236}">
                      <a16:creationId xmlns:a16="http://schemas.microsoft.com/office/drawing/2014/main" id="{DC9146D7-992C-AC4C-8791-1A817902D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29" name="Rectangle 880">
                  <a:extLst>
                    <a:ext uri="{FF2B5EF4-FFF2-40B4-BE49-F238E27FC236}">
                      <a16:creationId xmlns:a16="http://schemas.microsoft.com/office/drawing/2014/main" id="{184D50C5-0687-7348-8E64-502EBD961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0" name="Oval 878">
                  <a:extLst>
                    <a:ext uri="{FF2B5EF4-FFF2-40B4-BE49-F238E27FC236}">
                      <a16:creationId xmlns:a16="http://schemas.microsoft.com/office/drawing/2014/main" id="{98F705C7-0D09-6442-B960-2AC7DDAE3B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1" name="Line 881">
                  <a:extLst>
                    <a:ext uri="{FF2B5EF4-FFF2-40B4-BE49-F238E27FC236}">
                      <a16:creationId xmlns:a16="http://schemas.microsoft.com/office/drawing/2014/main" id="{E42EB7C3-3942-5A47-AA60-275D2693CB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2" name="Line 882">
                  <a:extLst>
                    <a:ext uri="{FF2B5EF4-FFF2-40B4-BE49-F238E27FC236}">
                      <a16:creationId xmlns:a16="http://schemas.microsoft.com/office/drawing/2014/main" id="{9A6C7931-AD51-4E4A-9CE5-69520CAD67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3" name="Rectangle 880">
                  <a:extLst>
                    <a:ext uri="{FF2B5EF4-FFF2-40B4-BE49-F238E27FC236}">
                      <a16:creationId xmlns:a16="http://schemas.microsoft.com/office/drawing/2014/main" id="{A8643816-5D45-E940-A04D-606F7C286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4" name="Oval 878">
                  <a:extLst>
                    <a:ext uri="{FF2B5EF4-FFF2-40B4-BE49-F238E27FC236}">
                      <a16:creationId xmlns:a16="http://schemas.microsoft.com/office/drawing/2014/main" id="{2FFED7E0-C6C9-5842-873B-27C554D21DD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5" name="Line 882">
                  <a:extLst>
                    <a:ext uri="{FF2B5EF4-FFF2-40B4-BE49-F238E27FC236}">
                      <a16:creationId xmlns:a16="http://schemas.microsoft.com/office/drawing/2014/main" id="{0E65E8D3-3683-924E-9E11-C145ADCB5D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6" name="Line 882">
                  <a:extLst>
                    <a:ext uri="{FF2B5EF4-FFF2-40B4-BE49-F238E27FC236}">
                      <a16:creationId xmlns:a16="http://schemas.microsoft.com/office/drawing/2014/main" id="{B1B9A6AE-7622-4045-B543-C6EC0F1EE9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7" name="Line 884">
                  <a:extLst>
                    <a:ext uri="{FF2B5EF4-FFF2-40B4-BE49-F238E27FC236}">
                      <a16:creationId xmlns:a16="http://schemas.microsoft.com/office/drawing/2014/main" id="{6290B434-8209-CA4B-B59B-8E5BF4A848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8" name="Oval 885">
                  <a:extLst>
                    <a:ext uri="{FF2B5EF4-FFF2-40B4-BE49-F238E27FC236}">
                      <a16:creationId xmlns:a16="http://schemas.microsoft.com/office/drawing/2014/main" id="{D15FAE20-5120-1845-827A-B7A986EBF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9" name="Line 881">
                  <a:extLst>
                    <a:ext uri="{FF2B5EF4-FFF2-40B4-BE49-F238E27FC236}">
                      <a16:creationId xmlns:a16="http://schemas.microsoft.com/office/drawing/2014/main" id="{28CB5C6B-EEDE-084B-8CA4-4E5A3FA07E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0" name="Line 882">
                  <a:extLst>
                    <a:ext uri="{FF2B5EF4-FFF2-40B4-BE49-F238E27FC236}">
                      <a16:creationId xmlns:a16="http://schemas.microsoft.com/office/drawing/2014/main" id="{978D97A7-B4D7-C143-84AC-2C9E5751F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A001EAE5-3D78-294D-8F3B-C45A10C16516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7"/>
              <a:chOff x="1012668" y="927184"/>
              <a:chExt cx="747559" cy="539203"/>
            </a:xfrm>
          </p:grpSpPr>
          <p:sp>
            <p:nvSpPr>
              <p:cNvPr id="217" name="Line 853">
                <a:extLst>
                  <a:ext uri="{FF2B5EF4-FFF2-40B4-BE49-F238E27FC236}">
                    <a16:creationId xmlns:a16="http://schemas.microsoft.com/office/drawing/2014/main" id="{26F61D10-5FA2-6448-8AA6-6944BCD68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18" name="Rectangle 876">
                <a:extLst>
                  <a:ext uri="{FF2B5EF4-FFF2-40B4-BE49-F238E27FC236}">
                    <a16:creationId xmlns:a16="http://schemas.microsoft.com/office/drawing/2014/main" id="{CD5EF0EC-60E4-9744-8838-184E6E0EC6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19" name="Rectangle 873">
                <a:extLst>
                  <a:ext uri="{FF2B5EF4-FFF2-40B4-BE49-F238E27FC236}">
                    <a16:creationId xmlns:a16="http://schemas.microsoft.com/office/drawing/2014/main" id="{A38B7FB8-B093-E046-809D-68BDBBE64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20" name="Freeform 875">
                <a:extLst>
                  <a:ext uri="{FF2B5EF4-FFF2-40B4-BE49-F238E27FC236}">
                    <a16:creationId xmlns:a16="http://schemas.microsoft.com/office/drawing/2014/main" id="{EA601EC8-452A-4C43-A3F3-22A1A680D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05" name="Title 1"/>
          <p:cNvSpPr>
            <a:spLocks noGrp="1"/>
          </p:cNvSpPr>
          <p:nvPr>
            <p:ph type="title"/>
          </p:nvPr>
        </p:nvSpPr>
        <p:spPr>
          <a:xfrm>
            <a:off x="5503334" y="93131"/>
            <a:ext cx="2506134" cy="558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08" name="Content Placeholder 2">
            <a:extLst>
              <a:ext uri="{FF2B5EF4-FFF2-40B4-BE49-F238E27FC236}">
                <a16:creationId xmlns:a16="http://schemas.microsoft.com/office/drawing/2014/main" id="{BEBDC50C-3192-CF42-86F2-D464EA74A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7" y="353894"/>
            <a:ext cx="6197309" cy="53975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RPG-Landmarks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=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{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,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,…,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k</a:t>
            </a:r>
            <a:r>
              <a:rPr lang="en-US" sz="1800" dirty="0">
                <a:cs typeface="Times New Roman"/>
              </a:rPr>
              <a:t>})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g</a:t>
            </a:r>
            <a:r>
              <a:rPr lang="en-US" sz="1800" dirty="0">
                <a:cs typeface="Times New Roman"/>
              </a:rPr>
              <a:t> |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doesn’t satisfy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}; </a:t>
            </a:r>
            <a:r>
              <a:rPr lang="en-US" sz="1800" i="1" dirty="0">
                <a:cs typeface="Times New Roman"/>
              </a:rPr>
              <a:t>Landmarks </a:t>
            </a:r>
            <a:r>
              <a:rPr lang="en-US" sz="1800" dirty="0"/>
              <a:t>←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while </a:t>
            </a:r>
            <a:r>
              <a:rPr lang="en-US" sz="1800" i="1" dirty="0">
                <a:cs typeface="Times New Roman"/>
              </a:rPr>
              <a:t>queue </a:t>
            </a:r>
            <a:r>
              <a:rPr lang="en-US" sz="1800" dirty="0">
                <a:cs typeface="Times New Roman"/>
              </a:rPr>
              <a:t>≠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remove a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 from </a:t>
            </a:r>
            <a:r>
              <a:rPr lang="en-US" sz="1800" i="1" dirty="0">
                <a:cs typeface="Times New Roman"/>
              </a:rPr>
              <a:t>queue</a:t>
            </a:r>
            <a:r>
              <a:rPr lang="en-US" sz="1800" dirty="0">
                <a:cs typeface="Times New Roman"/>
              </a:rPr>
              <a:t>; add it to </a:t>
            </a:r>
            <a:r>
              <a:rPr lang="en-US" sz="1800" i="1" dirty="0">
                <a:cs typeface="Times New Roman"/>
              </a:rPr>
              <a:t>Landmarks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R </a:t>
            </a:r>
            <a:r>
              <a:rPr lang="en-US" sz="1800" dirty="0"/>
              <a:t>←</a:t>
            </a:r>
            <a:r>
              <a:rPr lang="en-US" sz="1800" dirty="0">
                <a:cs typeface="Times New Roman"/>
              </a:rPr>
              <a:t> {actions whose effects include </a:t>
            </a:r>
            <a:r>
              <a:rPr lang="en-US" sz="1800" i="1" dirty="0" err="1">
                <a:cs typeface="Times New Roman"/>
              </a:rPr>
              <a:t>g</a:t>
            </a:r>
            <a:r>
              <a:rPr lang="en-US" sz="1800" i="1" baseline="-25000" dirty="0" err="1">
                <a:cs typeface="Times New Roman"/>
              </a:rPr>
              <a:t>i</a:t>
            </a:r>
            <a:r>
              <a:rPr lang="en-US" sz="1800" dirty="0">
                <a:cs typeface="Times New Roman"/>
              </a:rPr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 satisfies pre(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dirty="0">
                <a:cs typeface="Times New Roman"/>
              </a:rPr>
              <a:t>) for some </a:t>
            </a:r>
            <a:r>
              <a:rPr lang="en-US" sz="1800" i="1" dirty="0">
                <a:cs typeface="Times New Roman"/>
              </a:rPr>
              <a:t>a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∈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i="1" dirty="0">
                <a:cs typeface="Times New Roman"/>
              </a:rPr>
              <a:t>Landmarks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generate RPG from </a:t>
            </a:r>
            <a:r>
              <a:rPr lang="en-US" sz="1800" i="1" dirty="0">
                <a:cs typeface="Times New Roman"/>
              </a:rPr>
              <a:t>s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i="1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using 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∖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, stopping when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>
                <a:cs typeface="Times New Roman"/>
                <a:sym typeface="Wingdings"/>
              </a:rPr>
              <a:t>=</a:t>
            </a:r>
            <a:r>
              <a:rPr lang="en-US" sz="1800" i="1" baseline="-25000" dirty="0">
                <a:cs typeface="Times New Roman"/>
                <a:sym typeface="Wingdings"/>
              </a:rPr>
              <a:t>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i="1" baseline="-25000" dirty="0">
                <a:cs typeface="Times New Roman"/>
                <a:sym typeface="Wingdings"/>
              </a:rPr>
              <a:t>–</a:t>
            </a:r>
            <a:r>
              <a:rPr lang="en-US" sz="1800" baseline="-25000" dirty="0">
                <a:cs typeface="Times New Roman"/>
                <a:sym typeface="Wingdings"/>
              </a:rPr>
              <a:t>1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>
                <a:cs typeface="Times New Roman"/>
              </a:rPr>
              <a:t>N</a:t>
            </a:r>
            <a:r>
              <a:rPr lang="en-US" sz="1800" dirty="0"/>
              <a:t> ← {all actions in </a:t>
            </a:r>
            <a:r>
              <a:rPr lang="en-US" sz="1800" i="1" dirty="0"/>
              <a:t>R</a:t>
            </a:r>
            <a:r>
              <a:rPr lang="en-US" sz="1800" dirty="0"/>
              <a:t> that are r-applicable in </a:t>
            </a:r>
            <a:r>
              <a:rPr lang="en-US" sz="1800" i="1" dirty="0" err="1">
                <a:cs typeface="Times New Roman"/>
              </a:rPr>
              <a:t>ŝ</a:t>
            </a:r>
            <a:r>
              <a:rPr lang="en-US" sz="1800" i="1" baseline="-25000" dirty="0" err="1">
                <a:cs typeface="Times New Roman"/>
                <a:sym typeface="Wingdings"/>
              </a:rPr>
              <a:t>k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i="1" dirty="0">
                <a:cs typeface="Times New Roman"/>
              </a:rPr>
              <a:t>N</a:t>
            </a:r>
            <a:r>
              <a:rPr lang="en-US" sz="1800" dirty="0">
                <a:cs typeface="Times New Roman"/>
              </a:rPr>
              <a:t> 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  <a:r>
              <a:rPr lang="en-US" sz="1800" dirty="0">
                <a:cs typeface="Times New Roman"/>
              </a:rPr>
              <a:t> then 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dirty="0">
              <a:cs typeface="Times New Roman"/>
            </a:endParaRP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i="1" dirty="0" err="1"/>
              <a:t>Preconds</a:t>
            </a:r>
            <a:r>
              <a:rPr lang="en-US" sz="1800" dirty="0"/>
              <a:t> ← ⋃{pre(</a:t>
            </a:r>
            <a:r>
              <a:rPr lang="en-US" sz="1800" i="1" dirty="0"/>
              <a:t>a</a:t>
            </a:r>
            <a:r>
              <a:rPr lang="en-US" sz="1800" dirty="0"/>
              <a:t>) |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N</a:t>
            </a:r>
            <a:r>
              <a:rPr lang="en-US" sz="1800" dirty="0"/>
              <a:t>}∖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 err="1"/>
              <a:t>Φ</a:t>
            </a:r>
            <a:r>
              <a:rPr lang="en-US" sz="1800" dirty="0"/>
              <a:t> ← {</a:t>
            </a:r>
            <a:r>
              <a:rPr lang="en-US" sz="1800" i="1" dirty="0"/>
              <a:t>p</a:t>
            </a:r>
            <a:r>
              <a:rPr lang="en-US" sz="1800" baseline="-25000" dirty="0"/>
              <a:t>1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baseline="-25000" dirty="0"/>
              <a:t>2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dirty="0">
                <a:ea typeface="ＭＳ ゴシック"/>
                <a:cs typeface="Times New Roman"/>
              </a:rPr>
              <a:t>… </a:t>
            </a:r>
            <a:r>
              <a:rPr lang="en-US" sz="1800" dirty="0">
                <a:latin typeface="Times New Roman Regular" charset="0"/>
                <a:ea typeface="ＭＳ ゴシック"/>
                <a:cs typeface="Times New Roman Regular" charset="0"/>
              </a:rPr>
              <a:t>∨ </a:t>
            </a:r>
            <a:r>
              <a:rPr lang="en-US" sz="1800" i="1" dirty="0"/>
              <a:t>p</a:t>
            </a:r>
            <a:r>
              <a:rPr lang="en-US" sz="1800" i="1" baseline="-25000" dirty="0"/>
              <a:t>m</a:t>
            </a:r>
            <a:r>
              <a:rPr lang="en-US" sz="1800" dirty="0"/>
              <a:t> | </a:t>
            </a:r>
            <a:r>
              <a:rPr lang="en-US" sz="1800" i="1" dirty="0"/>
              <a:t>m </a:t>
            </a:r>
            <a:r>
              <a:rPr lang="en-US" sz="1800" dirty="0"/>
              <a:t>≤ 4, every action in </a:t>
            </a:r>
            <a:r>
              <a:rPr lang="en-US" sz="1800" i="1" dirty="0"/>
              <a:t>N </a:t>
            </a:r>
            <a:r>
              <a:rPr lang="en-US" sz="1800" dirty="0"/>
              <a:t>has at  	least one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as a precondition, and every </a:t>
            </a:r>
            <a:r>
              <a:rPr lang="en-US" sz="1800" i="1" dirty="0"/>
              <a:t>p</a:t>
            </a:r>
            <a:r>
              <a:rPr lang="en-US" sz="1800" i="1" baseline="-25000" dirty="0"/>
              <a:t>i</a:t>
            </a:r>
            <a:r>
              <a:rPr lang="en-US" sz="1800" dirty="0"/>
              <a:t> ∈ </a:t>
            </a:r>
            <a:r>
              <a:rPr lang="en-US" sz="1800" i="1" dirty="0" err="1"/>
              <a:t>Preconds</a:t>
            </a:r>
            <a:r>
              <a:rPr lang="en-US" sz="1800" dirty="0"/>
              <a:t>}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for each </a:t>
            </a:r>
            <a:r>
              <a:rPr lang="en-US" sz="1800" i="1" dirty="0" err="1"/>
              <a:t>φ</a:t>
            </a:r>
            <a:r>
              <a:rPr lang="en-US" sz="1800" dirty="0"/>
              <a:t> ∈ </a:t>
            </a:r>
            <a:r>
              <a:rPr lang="en-US" sz="1800" dirty="0" err="1"/>
              <a:t>Φ</a:t>
            </a:r>
            <a:r>
              <a:rPr lang="en-US" sz="1800" dirty="0"/>
              <a:t> that isn’t subsumed by another </a:t>
            </a:r>
            <a:r>
              <a:rPr lang="en-US" sz="1800" i="1" dirty="0" err="1"/>
              <a:t>φ</a:t>
            </a:r>
            <a:r>
              <a:rPr lang="en-US" sz="1800" dirty="0"/>
              <a:t>′</a:t>
            </a:r>
            <a:r>
              <a:rPr lang="en-US" sz="1800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dirty="0" err="1"/>
              <a:t>Φ</a:t>
            </a:r>
            <a:r>
              <a:rPr lang="en-US" sz="1800" dirty="0"/>
              <a:t> </a:t>
            </a:r>
          </a:p>
          <a:p>
            <a:pPr marL="458788" lvl="2" indent="0">
              <a:spcBef>
                <a:spcPts val="400"/>
              </a:spcBef>
              <a:buNone/>
            </a:pPr>
            <a:r>
              <a:rPr lang="en-US" sz="1800" dirty="0"/>
              <a:t>	add </a:t>
            </a:r>
            <a:r>
              <a:rPr lang="el-GR" sz="1800" i="1" dirty="0"/>
              <a:t>φ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queue</a:t>
            </a:r>
          </a:p>
          <a:p>
            <a:pPr marL="228600" lvl="1" indent="0">
              <a:spcBef>
                <a:spcPts val="400"/>
              </a:spcBef>
              <a:buNone/>
            </a:pPr>
            <a:r>
              <a:rPr lang="en-US" sz="1800" dirty="0">
                <a:cs typeface="Times New Roman"/>
              </a:rPr>
              <a:t>return </a:t>
            </a:r>
            <a:r>
              <a:rPr lang="en-US" sz="1800" i="1" dirty="0">
                <a:cs typeface="Times New Roman"/>
              </a:rPr>
              <a:t>Landmarks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228AA3A-2E84-AD4D-AF77-17D33BB5426D}"/>
              </a:ext>
            </a:extLst>
          </p:cNvPr>
          <p:cNvSpPr/>
          <p:nvPr/>
        </p:nvSpPr>
        <p:spPr bwMode="auto">
          <a:xfrm>
            <a:off x="618354" y="1372707"/>
            <a:ext cx="5463868" cy="982145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81D58"/>
              </a:solidFill>
              <a:latin typeface="Helvetica" pitchFamily="-112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7DF345F-0DB1-7F4C-AF06-966D1F5C82B6}"/>
              </a:ext>
            </a:extLst>
          </p:cNvPr>
          <p:cNvSpPr/>
          <p:nvPr/>
        </p:nvSpPr>
        <p:spPr>
          <a:xfrm>
            <a:off x="6403304" y="669164"/>
            <a:ext cx="2683934" cy="2513509"/>
          </a:xfrm>
          <a:prstGeom prst="rect">
            <a:avLst/>
          </a:prstGeom>
          <a:noFill/>
          <a:ln>
            <a:solidFill>
              <a:srgbClr val="21985D"/>
            </a:solidFill>
          </a:ln>
        </p:spPr>
        <p:txBody>
          <a:bodyPr wrap="square">
            <a:spAutoFit/>
          </a:bodyPr>
          <a:lstStyle/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queue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dirty="0">
                <a:latin typeface="Times New Roman Regular" charset="0"/>
                <a:cs typeface="Times New Roman"/>
              </a:rPr>
              <a:t>⟨⟩</a:t>
            </a:r>
            <a:endParaRPr lang="en-US" dirty="0">
              <a:latin typeface="Times New Roman"/>
              <a:cs typeface="Times New Roman"/>
            </a:endParaRP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i="1" baseline="-25000" dirty="0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ro-RO" dirty="0">
                <a:latin typeface="Calibri"/>
                <a:cs typeface="Calibri"/>
              </a:rPr>
              <a:t>loc(c1)=r1</a:t>
            </a:r>
            <a:endParaRPr lang="en-US" dirty="0">
              <a:latin typeface="Times New Roman"/>
              <a:cs typeface="Times New Roman"/>
            </a:endParaRP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Landmarks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loc(c1)=r1</a:t>
            </a:r>
            <a:r>
              <a:rPr lang="ro-RO" dirty="0">
                <a:latin typeface="Times New Roman" panose="02020603050405020304" pitchFamily="18" charset="0"/>
                <a:cs typeface="Calibri"/>
              </a:rPr>
              <a:t>,</a:t>
            </a:r>
            <a:br>
              <a:rPr lang="ro-RO" dirty="0">
                <a:latin typeface="Times New Roman" panose="02020603050405020304" pitchFamily="18" charset="0"/>
                <a:cs typeface="Calibri"/>
              </a:rPr>
            </a:br>
            <a:r>
              <a:rPr lang="ro-RO" dirty="0">
                <a:latin typeface="Times New Roman" panose="02020603050405020304" pitchFamily="18" charset="0"/>
                <a:cs typeface="Calibri"/>
              </a:rPr>
              <a:t>	       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/>
              <a:t>(</a:t>
            </a:r>
            <a:r>
              <a:rPr lang="en-US" dirty="0">
                <a:latin typeface="Calibri"/>
                <a:cs typeface="Calibri"/>
              </a:rPr>
              <a:t>r1</a:t>
            </a:r>
            <a:r>
              <a:rPr lang="en-US" dirty="0"/>
              <a:t>)=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 = {</a:t>
            </a:r>
            <a:r>
              <a:rPr lang="en-US" dirty="0">
                <a:latin typeface="Calibri"/>
                <a:cs typeface="Calibri"/>
              </a:rPr>
              <a:t>move(r1,d2,d1),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         move(r1,d3,d1)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 indent="-57150">
              <a:spcBef>
                <a:spcPts val="400"/>
              </a:spcBef>
            </a:pPr>
            <a:r>
              <a:rPr lang="en-US" i="1" dirty="0">
                <a:latin typeface="Times New Roman"/>
                <a:cs typeface="Times New Roman"/>
              </a:rPr>
              <a:t>s</a:t>
            </a:r>
            <a:r>
              <a:rPr lang="en-US" baseline="-25000" dirty="0">
                <a:latin typeface="Times New Roman"/>
                <a:cs typeface="Times New Roman"/>
              </a:rPr>
              <a:t>0</a:t>
            </a:r>
            <a:r>
              <a:rPr lang="en-US" dirty="0">
                <a:latin typeface="Times New Roman"/>
                <a:cs typeface="Times New Roman"/>
              </a:rPr>
              <a:t> satisfies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        pre(</a:t>
            </a:r>
            <a:r>
              <a:rPr lang="en-US" dirty="0">
                <a:latin typeface="Calibri"/>
                <a:cs typeface="Calibri"/>
              </a:rPr>
              <a:t>move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dirty="0">
                <a:latin typeface="Calibri"/>
                <a:cs typeface="Calibri"/>
              </a:rPr>
              <a:t>r1,d3,d1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)</a:t>
            </a:r>
            <a:r>
              <a:rPr lang="en-US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67D0A038-BD2E-A742-8D23-950AF2DBA01F}"/>
              </a:ext>
            </a:extLst>
          </p:cNvPr>
          <p:cNvSpPr txBox="1">
            <a:spLocks/>
          </p:cNvSpPr>
          <p:nvPr/>
        </p:nvSpPr>
        <p:spPr bwMode="auto">
          <a:xfrm>
            <a:off x="9346233" y="495175"/>
            <a:ext cx="2806744" cy="394712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dirty="0"/>
              <a:t>,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r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 d, e</a:t>
            </a:r>
            <a:r>
              <a:rPr lang="en-US" sz="1800" dirty="0"/>
              <a:t>) 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	eff:	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/>
              <a:t>e </a:t>
            </a:r>
          </a:p>
          <a:p>
            <a:pPr marL="0" indent="0"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)=</a:t>
            </a:r>
            <a:r>
              <a:rPr lang="en-US" sz="1800" i="1" dirty="0"/>
              <a:t>r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 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en-US" sz="1800" dirty="0"/>
              <a:t>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l</a:t>
            </a:r>
            <a:br>
              <a:rPr lang="en-US" sz="1800" i="1" baseline="-25000" dirty="0"/>
            </a:br>
            <a:br>
              <a:rPr lang="en-US" sz="1800" i="1" baseline="-25000" dirty="0"/>
            </a:br>
            <a:r>
              <a:rPr lang="en-US" sz="1800" i="1" dirty="0"/>
              <a:t>r</a:t>
            </a:r>
            <a:r>
              <a:rPr lang="en-US" sz="1800" dirty="0"/>
              <a:t> ∈ </a:t>
            </a:r>
            <a:r>
              <a:rPr lang="en-US" sz="1800" i="1" dirty="0"/>
              <a:t>Robots</a:t>
            </a:r>
            <a:br>
              <a:rPr lang="en-US" sz="1800" dirty="0"/>
            </a:br>
            <a:r>
              <a:rPr lang="en-US" sz="1800" i="1" dirty="0"/>
              <a:t>c</a:t>
            </a:r>
            <a:r>
              <a:rPr lang="en-US" sz="1800" dirty="0"/>
              <a:t> ∈ </a:t>
            </a:r>
            <a:r>
              <a:rPr lang="en-US" sz="1800" i="1" dirty="0"/>
              <a:t>Containers</a:t>
            </a:r>
            <a:br>
              <a:rPr lang="en-US" sz="1800" dirty="0"/>
            </a:br>
            <a:r>
              <a:rPr lang="en-US" sz="1800" i="1" dirty="0" err="1"/>
              <a:t>l,d,e</a:t>
            </a:r>
            <a:r>
              <a:rPr lang="en-US" sz="1800" dirty="0"/>
              <a:t> ∈ </a:t>
            </a:r>
            <a:r>
              <a:rPr lang="en-US" sz="1800" i="1" dirty="0" err="1"/>
              <a:t>Locs</a:t>
            </a:r>
            <a:endParaRPr lang="en-US" sz="1800" dirty="0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43200B94-5A66-D94B-81FC-68B67D13FF69}"/>
              </a:ext>
            </a:extLst>
          </p:cNvPr>
          <p:cNvSpPr/>
          <p:nvPr/>
        </p:nvSpPr>
        <p:spPr>
          <a:xfrm>
            <a:off x="3935791" y="5652560"/>
            <a:ext cx="16865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</a:t>
            </a:r>
            <a:r>
              <a:rPr lang="en-US" baseline="-25000" dirty="0">
                <a:latin typeface="Times New Roman"/>
                <a:cs typeface="Times New Roman"/>
              </a:rPr>
              <a:t>0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dirty="0"/>
              <a:t>{</a:t>
            </a:r>
            <a:r>
              <a:rPr lang="ro-RO" dirty="0">
                <a:latin typeface="Calibri"/>
              </a:rPr>
              <a:t>loc(r1)=d3,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cargo(r1)=nil,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 loc(c1)=d1</a:t>
            </a:r>
            <a:r>
              <a:rPr lang="ro-RO" dirty="0"/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09C963E-C4A9-B047-8731-1F4A80872A10}"/>
              </a:ext>
            </a:extLst>
          </p:cNvPr>
          <p:cNvGrpSpPr>
            <a:grpSpLocks noChangeAspect="1"/>
          </p:cNvGrpSpPr>
          <p:nvPr/>
        </p:nvGrpSpPr>
        <p:grpSpPr>
          <a:xfrm>
            <a:off x="9253274" y="5102469"/>
            <a:ext cx="2657242" cy="1147446"/>
            <a:chOff x="5323352" y="4678231"/>
            <a:chExt cx="2952491" cy="1274940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3FD14101-14C0-F645-9C2E-BA2D62C69B1B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294" name="Lightning Bolt 293">
                <a:extLst>
                  <a:ext uri="{FF2B5EF4-FFF2-40B4-BE49-F238E27FC236}">
                    <a16:creationId xmlns:a16="http://schemas.microsoft.com/office/drawing/2014/main" id="{C2C563E1-D995-2249-926D-831563BA3CFD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860">
                <a:extLst>
                  <a:ext uri="{FF2B5EF4-FFF2-40B4-BE49-F238E27FC236}">
                    <a16:creationId xmlns:a16="http://schemas.microsoft.com/office/drawing/2014/main" id="{1A830648-EE56-594C-8A2C-917FDEAEC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7E4B7999-5A64-6E45-B763-484FCED1253F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A5703911-10AE-8043-BEB1-36D26F26BA9B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6A66B5E7-1986-F44E-9785-F5967A8342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3D507D77-D348-5C48-B252-1DE7C88B5738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15107F5B-9A9A-F245-9E17-5998FE83F09E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290" name="Lightning Bolt 289">
                  <a:extLst>
                    <a:ext uri="{FF2B5EF4-FFF2-40B4-BE49-F238E27FC236}">
                      <a16:creationId xmlns:a16="http://schemas.microsoft.com/office/drawing/2014/main" id="{23F7F82B-8ED5-9D4E-8449-14276CF3BEBF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7EB14615-D302-9641-B57C-9FDF9A4AD9A6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025BE9DC-5763-5745-9AC6-5049628127B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6A58F4F1-25F1-7A4E-8FCF-EDEFF62BC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9" name="Freeform 860">
                <a:extLst>
                  <a:ext uri="{FF2B5EF4-FFF2-40B4-BE49-F238E27FC236}">
                    <a16:creationId xmlns:a16="http://schemas.microsoft.com/office/drawing/2014/main" id="{76E07AC8-7FCB-CA43-ACD0-9BF72FBDE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57" name="Line 853">
              <a:extLst>
                <a:ext uri="{FF2B5EF4-FFF2-40B4-BE49-F238E27FC236}">
                  <a16:creationId xmlns:a16="http://schemas.microsoft.com/office/drawing/2014/main" id="{82CA8581-18B2-FC47-84EE-D1DE6EF9A1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70E8F87F-EE3A-7F41-8694-4E2C7ED4A5A0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64" name="Oval 859">
                <a:extLst>
                  <a:ext uri="{FF2B5EF4-FFF2-40B4-BE49-F238E27FC236}">
                    <a16:creationId xmlns:a16="http://schemas.microsoft.com/office/drawing/2014/main" id="{7D2AA600-2F1A-204A-A196-9486F278D0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5" name="Oval 861">
                <a:extLst>
                  <a:ext uri="{FF2B5EF4-FFF2-40B4-BE49-F238E27FC236}">
                    <a16:creationId xmlns:a16="http://schemas.microsoft.com/office/drawing/2014/main" id="{C7B6A449-53D0-C94E-8335-5A4A45438A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6" name="Oval 862">
                <a:extLst>
                  <a:ext uri="{FF2B5EF4-FFF2-40B4-BE49-F238E27FC236}">
                    <a16:creationId xmlns:a16="http://schemas.microsoft.com/office/drawing/2014/main" id="{BD2EC0FF-324E-2A4A-B175-04529F904DF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7" name="Oval 863">
                <a:extLst>
                  <a:ext uri="{FF2B5EF4-FFF2-40B4-BE49-F238E27FC236}">
                    <a16:creationId xmlns:a16="http://schemas.microsoft.com/office/drawing/2014/main" id="{0337F15D-3999-CE43-9AA7-FEEE783E6C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8" name="Oval 863">
                <a:extLst>
                  <a:ext uri="{FF2B5EF4-FFF2-40B4-BE49-F238E27FC236}">
                    <a16:creationId xmlns:a16="http://schemas.microsoft.com/office/drawing/2014/main" id="{878F267D-F3C9-F340-898D-BE77EFA363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CE488DD2-4D45-1B4B-BA5C-AE5F59C67F0C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84" name="Freeform 860">
                  <a:extLst>
                    <a:ext uri="{FF2B5EF4-FFF2-40B4-BE49-F238E27FC236}">
                      <a16:creationId xmlns:a16="http://schemas.microsoft.com/office/drawing/2014/main" id="{46001CED-702F-B749-A871-398C02EAC28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Rectangle 864">
                  <a:extLst>
                    <a:ext uri="{FF2B5EF4-FFF2-40B4-BE49-F238E27FC236}">
                      <a16:creationId xmlns:a16="http://schemas.microsoft.com/office/drawing/2014/main" id="{AB85E5D7-5CE4-3545-A645-B80102437B8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86" name="Freeform 865">
                  <a:extLst>
                    <a:ext uri="{FF2B5EF4-FFF2-40B4-BE49-F238E27FC236}">
                      <a16:creationId xmlns:a16="http://schemas.microsoft.com/office/drawing/2014/main" id="{024E7DD2-AD08-5D4F-B116-7A93AAD98E3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Freeform 866">
                  <a:extLst>
                    <a:ext uri="{FF2B5EF4-FFF2-40B4-BE49-F238E27FC236}">
                      <a16:creationId xmlns:a16="http://schemas.microsoft.com/office/drawing/2014/main" id="{2B67B210-5154-1B47-BB22-069B4A51ED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71012DE-73B1-6D44-BE0E-2DAC8F2DB90A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71" name="Oval 878">
                  <a:extLst>
                    <a:ext uri="{FF2B5EF4-FFF2-40B4-BE49-F238E27FC236}">
                      <a16:creationId xmlns:a16="http://schemas.microsoft.com/office/drawing/2014/main" id="{0F70EBF2-89BB-2641-9B0D-7F0F2AFB3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2" name="Rectangle 880">
                  <a:extLst>
                    <a:ext uri="{FF2B5EF4-FFF2-40B4-BE49-F238E27FC236}">
                      <a16:creationId xmlns:a16="http://schemas.microsoft.com/office/drawing/2014/main" id="{D39CCCA9-8F3D-C140-923F-34C36E93E8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3" name="Oval 878">
                  <a:extLst>
                    <a:ext uri="{FF2B5EF4-FFF2-40B4-BE49-F238E27FC236}">
                      <a16:creationId xmlns:a16="http://schemas.microsoft.com/office/drawing/2014/main" id="{887D046C-FE34-4145-93F6-18EC778154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4" name="Line 881">
                  <a:extLst>
                    <a:ext uri="{FF2B5EF4-FFF2-40B4-BE49-F238E27FC236}">
                      <a16:creationId xmlns:a16="http://schemas.microsoft.com/office/drawing/2014/main" id="{B994EA84-0EEA-6B48-96B0-ACDA5193AD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5" name="Line 882">
                  <a:extLst>
                    <a:ext uri="{FF2B5EF4-FFF2-40B4-BE49-F238E27FC236}">
                      <a16:creationId xmlns:a16="http://schemas.microsoft.com/office/drawing/2014/main" id="{BC5DA22E-0F4C-F242-AA32-EC5F99019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6" name="Rectangle 880">
                  <a:extLst>
                    <a:ext uri="{FF2B5EF4-FFF2-40B4-BE49-F238E27FC236}">
                      <a16:creationId xmlns:a16="http://schemas.microsoft.com/office/drawing/2014/main" id="{B33B0EEE-7753-C041-A417-6F576C3220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Oval 878">
                  <a:extLst>
                    <a:ext uri="{FF2B5EF4-FFF2-40B4-BE49-F238E27FC236}">
                      <a16:creationId xmlns:a16="http://schemas.microsoft.com/office/drawing/2014/main" id="{02D8BBFA-2CE0-E340-889D-6100142E18B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Line 882">
                  <a:extLst>
                    <a:ext uri="{FF2B5EF4-FFF2-40B4-BE49-F238E27FC236}">
                      <a16:creationId xmlns:a16="http://schemas.microsoft.com/office/drawing/2014/main" id="{CE57572A-11CC-FE41-B2C5-8396EEED93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79" name="Line 882">
                  <a:extLst>
                    <a:ext uri="{FF2B5EF4-FFF2-40B4-BE49-F238E27FC236}">
                      <a16:creationId xmlns:a16="http://schemas.microsoft.com/office/drawing/2014/main" id="{13AC5B84-9117-B241-B94F-4463321E5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Line 884">
                  <a:extLst>
                    <a:ext uri="{FF2B5EF4-FFF2-40B4-BE49-F238E27FC236}">
                      <a16:creationId xmlns:a16="http://schemas.microsoft.com/office/drawing/2014/main" id="{0540B101-C297-784F-BC94-C6348A4F0B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Oval 885">
                  <a:extLst>
                    <a:ext uri="{FF2B5EF4-FFF2-40B4-BE49-F238E27FC236}">
                      <a16:creationId xmlns:a16="http://schemas.microsoft.com/office/drawing/2014/main" id="{17E9E393-4CF5-6E46-9CDD-1748978C30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Line 881">
                  <a:extLst>
                    <a:ext uri="{FF2B5EF4-FFF2-40B4-BE49-F238E27FC236}">
                      <a16:creationId xmlns:a16="http://schemas.microsoft.com/office/drawing/2014/main" id="{0186E2BF-E19D-4445-A4F0-11320817A3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2">
                  <a:extLst>
                    <a:ext uri="{FF2B5EF4-FFF2-40B4-BE49-F238E27FC236}">
                      <a16:creationId xmlns:a16="http://schemas.microsoft.com/office/drawing/2014/main" id="{4D1C182D-A4C9-6845-B425-F5A313FB0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21CBBE1C-3A40-2E41-9E2C-A936BD556E85}"/>
                </a:ext>
              </a:extLst>
            </p:cNvPr>
            <p:cNvGrpSpPr/>
            <p:nvPr/>
          </p:nvGrpSpPr>
          <p:grpSpPr>
            <a:xfrm>
              <a:off x="6990430" y="5198257"/>
              <a:ext cx="538242" cy="371128"/>
              <a:chOff x="1012668" y="950932"/>
              <a:chExt cx="747559" cy="515455"/>
            </a:xfrm>
          </p:grpSpPr>
          <p:sp>
            <p:nvSpPr>
              <p:cNvPr id="260" name="Line 853">
                <a:extLst>
                  <a:ext uri="{FF2B5EF4-FFF2-40B4-BE49-F238E27FC236}">
                    <a16:creationId xmlns:a16="http://schemas.microsoft.com/office/drawing/2014/main" id="{05CC3627-D156-F04A-8892-7CDE9E4FFF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61" name="Rectangle 876">
                <a:extLst>
                  <a:ext uri="{FF2B5EF4-FFF2-40B4-BE49-F238E27FC236}">
                    <a16:creationId xmlns:a16="http://schemas.microsoft.com/office/drawing/2014/main" id="{F5C8A045-7BB0-4145-A32E-E842A8612E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62" name="Rectangle 873">
                <a:extLst>
                  <a:ext uri="{FF2B5EF4-FFF2-40B4-BE49-F238E27FC236}">
                    <a16:creationId xmlns:a16="http://schemas.microsoft.com/office/drawing/2014/main" id="{CABD5633-8C2E-734E-9174-9E091371E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63" name="Freeform 875">
                <a:extLst>
                  <a:ext uri="{FF2B5EF4-FFF2-40B4-BE49-F238E27FC236}">
                    <a16:creationId xmlns:a16="http://schemas.microsoft.com/office/drawing/2014/main" id="{66BF468E-8B99-2B4A-9CC7-CFEE4250E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857D6D3-3C68-B147-B967-F938A1AE1560}"/>
              </a:ext>
            </a:extLst>
          </p:cNvPr>
          <p:cNvSpPr/>
          <p:nvPr/>
        </p:nvSpPr>
        <p:spPr>
          <a:xfrm>
            <a:off x="9092408" y="6297537"/>
            <a:ext cx="285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i="1" dirty="0">
                <a:latin typeface="Times New Roman"/>
                <a:cs typeface="Times New Roman"/>
              </a:rPr>
              <a:t> g</a:t>
            </a:r>
            <a:r>
              <a:rPr lang="ro-RO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loc(r1)=d3, loc(c1)=r1</a:t>
            </a:r>
            <a:r>
              <a:rPr lang="ro-RO" dirty="0">
                <a:latin typeface="Times New Roman"/>
                <a:cs typeface="Times New Roman"/>
              </a:rPr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0268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 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solution to the problem needs to achieve all the computed landmarks</a:t>
            </a:r>
          </a:p>
          <a:p>
            <a:r>
              <a:rPr lang="en-US" dirty="0"/>
              <a:t>One possible heuristic:</a:t>
            </a:r>
          </a:p>
          <a:p>
            <a:pPr lvl="1"/>
            <a:r>
              <a:rPr lang="en-US" i="1" dirty="0" err="1"/>
              <a:t>h</a:t>
            </a:r>
            <a:r>
              <a:rPr lang="en-US" baseline="30000" dirty="0" err="1"/>
              <a:t>sl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number of landmarks returned by </a:t>
            </a:r>
            <a:r>
              <a:rPr lang="en-US" dirty="0">
                <a:latin typeface="Calibri" panose="020F0502020204030204" pitchFamily="34" charset="0"/>
              </a:rPr>
              <a:t>RPG-Landmarks</a:t>
            </a:r>
            <a:br>
              <a:rPr lang="en-US" i="1" baseline="-25000" dirty="0">
                <a:latin typeface="Calibri" panose="020F0502020204030204" pitchFamily="34" charset="0"/>
              </a:rPr>
            </a:br>
            <a:endParaRPr lang="en-US" i="1" baseline="-25000" dirty="0">
              <a:latin typeface="Calibri" panose="020F0502020204030204" pitchFamily="34" charset="0"/>
            </a:endParaRPr>
          </a:p>
          <a:p>
            <a:r>
              <a:rPr lang="en-US" b="1" dirty="0"/>
              <a:t>Poll</a:t>
            </a:r>
            <a:r>
              <a:rPr lang="en-US" dirty="0"/>
              <a:t>: Is this heuristic admissible?</a:t>
            </a:r>
          </a:p>
          <a:p>
            <a:pPr lvl="1"/>
            <a:r>
              <a:rPr lang="en-US" dirty="0"/>
              <a:t>1. Yes	2. No</a:t>
            </a:r>
          </a:p>
        </p:txBody>
      </p:sp>
    </p:spTree>
    <p:extLst>
      <p:ext uri="{BB962C8B-B14F-4D97-AF65-F5344CB8AC3E}">
        <p14:creationId xmlns:p14="http://schemas.microsoft.com/office/powerpoint/2010/main" val="1752951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 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2525"/>
            <a:ext cx="8577431" cy="5283200"/>
          </a:xfrm>
        </p:spPr>
        <p:txBody>
          <a:bodyPr/>
          <a:lstStyle/>
          <a:p>
            <a:r>
              <a:rPr lang="en-US" dirty="0"/>
              <a:t>Every solution to the problem needs to achieve all the computed landmarks</a:t>
            </a:r>
          </a:p>
          <a:p>
            <a:r>
              <a:rPr lang="en-US" dirty="0"/>
              <a:t>One possible heuristic:</a:t>
            </a:r>
          </a:p>
          <a:p>
            <a:pPr lvl="1"/>
            <a:r>
              <a:rPr lang="en-US" i="1" dirty="0" err="1"/>
              <a:t>h</a:t>
            </a:r>
            <a:r>
              <a:rPr lang="en-US" baseline="30000" dirty="0" err="1"/>
              <a:t>sl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number of landmarks returned by </a:t>
            </a:r>
            <a:r>
              <a:rPr lang="en-US" dirty="0">
                <a:latin typeface="Calibri" panose="020F0502020204030204" pitchFamily="34" charset="0"/>
              </a:rPr>
              <a:t>RPG-Landmarks</a:t>
            </a:r>
            <a:br>
              <a:rPr lang="en-US" i="1" baseline="-25000" dirty="0">
                <a:latin typeface="Calibri" panose="020F0502020204030204" pitchFamily="34" charset="0"/>
              </a:rPr>
            </a:br>
            <a:br>
              <a:rPr lang="en-US" i="1" baseline="-25000" dirty="0">
                <a:latin typeface="Calibri" panose="020F0502020204030204" pitchFamily="34" charset="0"/>
              </a:rPr>
            </a:br>
            <a:endParaRPr lang="en-US" i="1" baseline="-25000" dirty="0">
              <a:latin typeface="Calibri" panose="020F0502020204030204" pitchFamily="34" charset="0"/>
            </a:endParaRPr>
          </a:p>
          <a:p>
            <a:r>
              <a:rPr lang="en-US" dirty="0"/>
              <a:t>Not admissible</a:t>
            </a:r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other more-advanced landmark heuristics </a:t>
            </a:r>
          </a:p>
          <a:p>
            <a:pPr lvl="1"/>
            <a:r>
              <a:rPr lang="en-US" dirty="0"/>
              <a:t>Some of them are admissible</a:t>
            </a:r>
          </a:p>
          <a:p>
            <a:pPr lvl="1"/>
            <a:r>
              <a:rPr lang="en-US" dirty="0"/>
              <a:t>Check textbook for references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3684" y="3475733"/>
            <a:ext cx="355097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i="1" dirty="0">
                <a:latin typeface="Times New Roman"/>
                <a:cs typeface="Times New Roman"/>
              </a:rPr>
              <a:t>g</a:t>
            </a:r>
            <a:r>
              <a:rPr lang="en-US" sz="2000" dirty="0">
                <a:latin typeface="Times New Roman"/>
                <a:cs typeface="Times New Roman"/>
              </a:rPr>
              <a:t> = {</a:t>
            </a:r>
            <a:r>
              <a:rPr lang="en-US" sz="2000" i="1" dirty="0">
                <a:latin typeface="Times New Roman"/>
                <a:cs typeface="Times New Roman"/>
              </a:rPr>
              <a:t>g</a:t>
            </a:r>
            <a:r>
              <a:rPr lang="en-US" sz="2000" baseline="-25000" dirty="0">
                <a:latin typeface="Times New Roman"/>
                <a:cs typeface="Times New Roman"/>
              </a:rPr>
              <a:t>1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i="1" dirty="0">
                <a:latin typeface="Times New Roman"/>
                <a:cs typeface="Times New Roman"/>
              </a:rPr>
              <a:t>g</a:t>
            </a:r>
            <a:r>
              <a:rPr lang="en-US" sz="2000" baseline="-25000" dirty="0">
                <a:latin typeface="Times New Roman"/>
                <a:cs typeface="Times New Roman"/>
              </a:rPr>
              <a:t>2</a:t>
            </a:r>
            <a:r>
              <a:rPr lang="en-US" sz="2000" dirty="0">
                <a:latin typeface="Times New Roman"/>
                <a:cs typeface="Times New Roman"/>
              </a:rPr>
              <a:t>}</a:t>
            </a:r>
            <a:endParaRPr lang="en-US" sz="2000" i="1" dirty="0">
              <a:latin typeface="Times New Roman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/>
                <a:cs typeface="Times New Roman"/>
              </a:rPr>
              <a:t>Three landmarks: </a:t>
            </a:r>
            <a:r>
              <a:rPr lang="en-US" sz="2000" i="1" dirty="0">
                <a:latin typeface="Times New Roman"/>
                <a:cs typeface="Times New Roman"/>
              </a:rPr>
              <a:t>g</a:t>
            </a:r>
            <a:r>
              <a:rPr lang="en-US" sz="2000" baseline="-25000" dirty="0">
                <a:latin typeface="Times New Roman"/>
                <a:cs typeface="Times New Roman"/>
              </a:rPr>
              <a:t>1 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i="1" dirty="0">
                <a:latin typeface="Times New Roman"/>
                <a:cs typeface="Times New Roman"/>
              </a:rPr>
              <a:t>g</a:t>
            </a:r>
            <a:r>
              <a:rPr lang="en-US" sz="2000" baseline="-25000" dirty="0">
                <a:latin typeface="Times New Roman"/>
                <a:cs typeface="Times New Roman"/>
              </a:rPr>
              <a:t>2 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i="1" dirty="0">
                <a:latin typeface="Times New Roman"/>
                <a:cs typeface="Times New Roman"/>
              </a:rPr>
              <a:t>p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/>
                <a:cs typeface="Times New Roman"/>
              </a:rPr>
              <a:t>Optimal plan: </a:t>
            </a:r>
            <a:r>
              <a:rPr lang="pt-BR" sz="2000" dirty="0"/>
              <a:t>⟨</a:t>
            </a:r>
            <a:r>
              <a:rPr lang="en-US" sz="2000" i="1" dirty="0"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latin typeface="Times New Roman"/>
                <a:cs typeface="Times New Roman"/>
              </a:rPr>
              <a:t>1</a:t>
            </a:r>
            <a:r>
              <a:rPr lang="en-US" sz="2000" dirty="0">
                <a:latin typeface="Times New Roman"/>
                <a:cs typeface="Times New Roman"/>
              </a:rPr>
              <a:t>,</a:t>
            </a:r>
            <a:r>
              <a:rPr lang="en-US" sz="2000" baseline="-25000" dirty="0">
                <a:latin typeface="Times New Roman"/>
                <a:cs typeface="Times New Roman"/>
              </a:rPr>
              <a:t> </a:t>
            </a:r>
            <a:r>
              <a:rPr lang="en-US" sz="2000" i="1" dirty="0"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latin typeface="Times New Roman"/>
                <a:cs typeface="Times New Roman"/>
              </a:rPr>
              <a:t>2</a:t>
            </a:r>
            <a:r>
              <a:rPr lang="pt-BR" sz="2000" dirty="0"/>
              <a:t>⟩</a:t>
            </a:r>
            <a:r>
              <a:rPr lang="en-US" sz="2000" dirty="0">
                <a:latin typeface="Times New Roman"/>
                <a:cs typeface="Times New Roman"/>
              </a:rPr>
              <a:t>, length = 2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6028430" y="4099468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latin typeface="Times New Roman"/>
                <a:cs typeface="Times New Roman"/>
              </a:rPr>
              <a:t>g</a:t>
            </a:r>
            <a:r>
              <a:rPr lang="en-US" sz="2000" baseline="-25000" dirty="0">
                <a:latin typeface="Times New Roman"/>
                <a:cs typeface="Times New Roman"/>
              </a:rPr>
              <a:t>2</a:t>
            </a:r>
            <a:endParaRPr lang="en-US" sz="2000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>
            <a:stCxn id="17" idx="3"/>
            <a:endCxn id="15" idx="1"/>
          </p:cNvCxnSpPr>
          <p:nvPr/>
        </p:nvCxnSpPr>
        <p:spPr bwMode="auto">
          <a:xfrm>
            <a:off x="4901995" y="3862431"/>
            <a:ext cx="1193390" cy="3039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4504129" y="3685460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3403826" y="364857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6025106" y="3243171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g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  <a:endParaRPr lang="en-US" sz="2000" i="1" baseline="-25000" dirty="0">
              <a:solidFill>
                <a:srgbClr val="081D58"/>
              </a:solidFill>
              <a:latin typeface="Times New Roman"/>
              <a:cs typeface="Times New Roman"/>
            </a:endParaRPr>
          </a:p>
        </p:txBody>
      </p:sp>
      <p:cxnSp>
        <p:nvCxnSpPr>
          <p:cNvPr id="20" name="Straight Arrow Connector 19"/>
          <p:cNvCxnSpPr>
            <a:stCxn id="18" idx="6"/>
            <a:endCxn id="17" idx="1"/>
          </p:cNvCxnSpPr>
          <p:nvPr/>
        </p:nvCxnSpPr>
        <p:spPr bwMode="auto">
          <a:xfrm flipV="1">
            <a:off x="3861027" y="3862431"/>
            <a:ext cx="643103" cy="147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17" idx="3"/>
            <a:endCxn id="19" idx="2"/>
          </p:cNvCxnSpPr>
          <p:nvPr/>
        </p:nvCxnSpPr>
        <p:spPr bwMode="auto">
          <a:xfrm flipV="1">
            <a:off x="4901996" y="3471771"/>
            <a:ext cx="1123111" cy="3906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9CD295A-704C-8047-8934-FC1549665D33}"/>
              </a:ext>
            </a:extLst>
          </p:cNvPr>
          <p:cNvSpPr/>
          <p:nvPr/>
        </p:nvSpPr>
        <p:spPr bwMode="auto">
          <a:xfrm>
            <a:off x="2299226" y="3720323"/>
            <a:ext cx="397866" cy="353943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2968BE-AF8A-DC44-A065-CBAC0D531D36}"/>
              </a:ext>
            </a:extLst>
          </p:cNvPr>
          <p:cNvSpPr/>
          <p:nvPr/>
        </p:nvSpPr>
        <p:spPr bwMode="auto">
          <a:xfrm>
            <a:off x="1198923" y="3683434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rgbClr val="081D58"/>
                </a:solidFill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solidFill>
                  <a:srgbClr val="081D58"/>
                </a:solidFill>
                <a:latin typeface="Times New Roman"/>
                <a:cs typeface="Times New Roman"/>
              </a:rPr>
              <a:t>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795CD3-9D2D-294D-989E-0EBAAB4AB53F}"/>
              </a:ext>
            </a:extLst>
          </p:cNvPr>
          <p:cNvCxnSpPr>
            <a:stCxn id="14" idx="6"/>
            <a:endCxn id="12" idx="1"/>
          </p:cNvCxnSpPr>
          <p:nvPr/>
        </p:nvCxnSpPr>
        <p:spPr bwMode="auto">
          <a:xfrm flipV="1">
            <a:off x="1656124" y="3897294"/>
            <a:ext cx="643103" cy="147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33FCCF-A45C-3A40-AAA7-13949C010C7F}"/>
              </a:ext>
            </a:extLst>
          </p:cNvPr>
          <p:cNvCxnSpPr/>
          <p:nvPr/>
        </p:nvCxnSpPr>
        <p:spPr bwMode="auto">
          <a:xfrm flipV="1">
            <a:off x="2729158" y="3881267"/>
            <a:ext cx="643103" cy="147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28FBAE0-B39D-2141-9131-F80D458456B5}"/>
              </a:ext>
            </a:extLst>
          </p:cNvPr>
          <p:cNvSpPr/>
          <p:nvPr/>
        </p:nvSpPr>
        <p:spPr>
          <a:xfrm>
            <a:off x="4201327" y="342721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92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844063"/>
            <a:ext cx="8229600" cy="5537853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2.3  Heuristic Functions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Straight-line distance example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Delete-relaxation heuristics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relaxed states, </a:t>
            </a:r>
            <a:r>
              <a:rPr lang="el-GR" i="1" dirty="0"/>
              <a:t>γ</a:t>
            </a:r>
            <a:r>
              <a:rPr lang="en-US" i="1" baseline="30000" dirty="0"/>
              <a:t>+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h</a:t>
            </a:r>
            <a:r>
              <a:rPr lang="en-US" baseline="30000" dirty="0"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HFF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h</a:t>
            </a:r>
            <a:r>
              <a:rPr lang="en-US" baseline="30000" dirty="0" err="1">
                <a:latin typeface="Times New Roman" charset="0"/>
                <a:ea typeface="ＭＳ Ｐゴシック" charset="0"/>
                <a:cs typeface="Calibri"/>
              </a:rPr>
              <a:t>FF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Calibri"/>
              </a:rPr>
              <a:t>Disjunctive landmarks,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RPG-Landmark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h</a:t>
            </a:r>
            <a:r>
              <a:rPr lang="en-US" baseline="30000" dirty="0" err="1">
                <a:latin typeface="Times New Roman" charset="0"/>
                <a:ea typeface="ＭＳ Ｐゴシック" charset="0"/>
                <a:cs typeface="Calibri"/>
              </a:rPr>
              <a:t>sl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Get necessary actions by making RPG for all non-relevant actions</a:t>
            </a:r>
            <a:endParaRPr lang="en-US" dirty="0">
              <a:latin typeface="Times New Roman" charset="0"/>
              <a:ea typeface="ＭＳ Ｐゴシック" charset="0"/>
              <a:cs typeface="Calibri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2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Domain-independent Heuristics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>
          <a:xfrm>
            <a:off x="2038324" y="1325876"/>
            <a:ext cx="7763222" cy="5049524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Use relaxation to get heuristic functions that can be used in </a:t>
            </a:r>
            <a:r>
              <a:rPr lang="en-US" i="1" dirty="0">
                <a:latin typeface="Times New Roman" charset="0"/>
              </a:rPr>
              <a:t>any</a:t>
            </a:r>
            <a:r>
              <a:rPr lang="en-US" dirty="0">
                <a:latin typeface="Times New Roman" charset="0"/>
              </a:rPr>
              <a:t> classical planning problem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Additive-cost heuristic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Max-cost heuristic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Delete-relaxation heuristics</a:t>
            </a:r>
          </a:p>
          <a:p>
            <a:pPr lvl="2" eaLnBrk="1" hangingPunct="1"/>
            <a:r>
              <a:rPr lang="en-US" dirty="0">
                <a:latin typeface="Times New Roman" charset="0"/>
              </a:rPr>
              <a:t>Optimal relaxed solution</a:t>
            </a:r>
          </a:p>
          <a:p>
            <a:pPr lvl="2" eaLnBrk="1" hangingPunct="1"/>
            <a:r>
              <a:rPr lang="en-US" dirty="0">
                <a:latin typeface="Times New Roman" charset="0"/>
              </a:rPr>
              <a:t>Fast-forward heuristic</a:t>
            </a:r>
          </a:p>
          <a:p>
            <a:pPr lvl="1"/>
            <a:r>
              <a:rPr lang="en-US" dirty="0">
                <a:latin typeface="Times New Roman" charset="0"/>
              </a:rPr>
              <a:t>Landmark heuristics</a:t>
            </a:r>
          </a:p>
          <a:p>
            <a:pPr lvl="2" eaLnBrk="1" hangingPunct="1"/>
            <a:endParaRPr lang="en-US" dirty="0">
              <a:latin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1908" y="2202109"/>
            <a:ext cx="2947892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</a:rPr>
              <a:t>In the book, but I’ll skip them</a:t>
            </a:r>
          </a:p>
        </p:txBody>
      </p:sp>
      <p:sp>
        <p:nvSpPr>
          <p:cNvPr id="3" name="Right Brace 2"/>
          <p:cNvSpPr/>
          <p:nvPr/>
        </p:nvSpPr>
        <p:spPr>
          <a:xfrm>
            <a:off x="5097694" y="2097215"/>
            <a:ext cx="254000" cy="599440"/>
          </a:xfrm>
          <a:prstGeom prst="rightBrac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81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42482"/>
            <a:ext cx="8229600" cy="5593244"/>
          </a:xfrm>
        </p:spPr>
        <p:txBody>
          <a:bodyPr/>
          <a:lstStyle/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a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chap2a.pdf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2.1	State-variable representation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––	Comparison with PDDL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2.2	Forward state-space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2.6	Incorporating planning into an actor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b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chap2b.pdf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2.3	Heuristic functions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2.7.7	HTN planning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c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chap2c.pdf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2.4	Backward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2.5	Plan-space search</a:t>
            </a:r>
          </a:p>
          <a:p>
            <a:pPr marL="0" indent="0">
              <a:buNone/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</a:pPr>
            <a:r>
              <a:rPr lang="en-US" sz="1800" dirty="0"/>
              <a:t>Additional slides:</a:t>
            </a:r>
          </a:p>
          <a:p>
            <a:pPr marL="334962" lvl="1" indent="0">
              <a:buNone/>
            </a:pPr>
            <a:r>
              <a:rPr lang="en-US" sz="1800" dirty="0"/>
              <a:t>2.7.8	</a:t>
            </a:r>
            <a:r>
              <a:rPr lang="en-US" sz="1800" dirty="0" err="1">
                <a:latin typeface="Calibri" panose="020F0502020204030204" pitchFamily="34" charset="0"/>
              </a:rPr>
              <a:t>LTL_planning.pdf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AD9CD-0329-624E-9680-B362D7A97346}"/>
              </a:ext>
            </a:extLst>
          </p:cNvPr>
          <p:cNvSpPr txBox="1"/>
          <p:nvPr/>
        </p:nvSpPr>
        <p:spPr>
          <a:xfrm>
            <a:off x="1425106" y="355179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Next</a:t>
            </a:r>
            <a:r>
              <a:rPr lang="en-US" dirty="0">
                <a:latin typeface="Times New Roman" panose="02020603050405020304" pitchFamily="18" charset="0"/>
              </a:rPr>
              <a:t>  ⟶</a:t>
            </a:r>
          </a:p>
        </p:txBody>
      </p:sp>
    </p:spTree>
    <p:extLst>
      <p:ext uri="{BB962C8B-B14F-4D97-AF65-F5344CB8AC3E}">
        <p14:creationId xmlns:p14="http://schemas.microsoft.com/office/powerpoint/2010/main" val="183331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cs typeface="ＭＳ Ｐゴシック" charset="0"/>
              </a:rPr>
              <a:t>Hierarchical Task Network (HTN) Planning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2337" y="1152525"/>
            <a:ext cx="5532063" cy="5283200"/>
          </a:xfrm>
        </p:spPr>
        <p:txBody>
          <a:bodyPr/>
          <a:lstStyle/>
          <a:p>
            <a:pPr marL="382587" indent="-381000">
              <a:lnSpc>
                <a:spcPct val="90000"/>
              </a:lnSpc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For some planning problems, we may already have ideas for how to look for solutions</a:t>
            </a:r>
          </a:p>
          <a:p>
            <a:pPr marL="381000" indent="-381000"/>
            <a:r>
              <a:rPr lang="en-US" dirty="0">
                <a:latin typeface="Times New Roman" charset="0"/>
                <a:cs typeface="ＭＳ Ｐゴシック" charset="0"/>
              </a:rPr>
              <a:t>Example: travel to a destination that</a:t>
            </a:r>
            <a:r>
              <a:rPr lang="en-US" altLang="ja-JP" dirty="0">
                <a:latin typeface="Times New Roman" charset="0"/>
                <a:cs typeface="ＭＳ Ｐゴシック" charset="0"/>
              </a:rPr>
              <a:t>’s far away:</a:t>
            </a:r>
          </a:p>
          <a:p>
            <a:pPr marL="838200" lvl="1" indent="-381000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Brute-force search:</a:t>
            </a:r>
          </a:p>
          <a:p>
            <a:pPr marL="1238250" lvl="2" indent="-323850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many combinations of vehicles and routes</a:t>
            </a:r>
          </a:p>
          <a:p>
            <a:pPr marL="838200" lvl="1" indent="-381000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Experienced human: small number of 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recipes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1238250" lvl="2" indent="-323850">
              <a:buNone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e.g., flying:</a:t>
            </a:r>
          </a:p>
          <a:p>
            <a:pPr marL="1581150" lvl="3" indent="-209550">
              <a:buFont typeface="Times" charset="0"/>
              <a:buAutoNum type="arabicPeriod"/>
            </a:pP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  buy ticket from local airport to remote airport</a:t>
            </a:r>
          </a:p>
          <a:p>
            <a:pPr marL="1581150" lvl="3" indent="-209550">
              <a:buFont typeface="Times" charset="0"/>
              <a:buAutoNum type="arabicPeriod"/>
            </a:pP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  travel to local airport</a:t>
            </a:r>
          </a:p>
          <a:p>
            <a:pPr marL="1581150" lvl="3" indent="-209550">
              <a:buFont typeface="Times" charset="0"/>
              <a:buAutoNum type="arabicPeriod"/>
            </a:pP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  fly to remote airport</a:t>
            </a:r>
          </a:p>
          <a:p>
            <a:pPr marL="1581150" lvl="3" indent="-209550">
              <a:buFont typeface="Times" charset="0"/>
              <a:buAutoNum type="arabicPeriod"/>
            </a:pP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  travel to final destination</a:t>
            </a:r>
          </a:p>
          <a:p>
            <a:pPr marL="0" indent="0">
              <a:buNone/>
            </a:pPr>
            <a:endParaRPr lang="en-US" baseline="-25000" dirty="0">
              <a:latin typeface="Times New Roman" charset="0"/>
              <a:cs typeface="ＭＳ Ｐゴシック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04A389-C0CA-D145-8792-A99B2B091E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cs typeface="ＭＳ Ｐゴシック" charset="0"/>
              </a:rPr>
              <a:t>Ways to put such information into a planner</a:t>
            </a:r>
          </a:p>
          <a:p>
            <a:pPr lvl="1"/>
            <a:r>
              <a:rPr lang="en-US" dirty="0">
                <a:latin typeface="Times New Roman" charset="0"/>
              </a:rPr>
              <a:t>Domain-specific algorithm</a:t>
            </a:r>
          </a:p>
          <a:p>
            <a:pPr lvl="1"/>
            <a:r>
              <a:rPr lang="en-US" dirty="0">
                <a:latin typeface="Times New Roman" charset="0"/>
              </a:rPr>
              <a:t>Domain-independent planning engine + domain-specific planning information</a:t>
            </a:r>
          </a:p>
          <a:p>
            <a:pPr lvl="2"/>
            <a:r>
              <a:rPr lang="en-US" dirty="0">
                <a:latin typeface="Times New Roman" charset="0"/>
                <a:cs typeface="ＭＳ Ｐゴシック" charset="0"/>
              </a:rPr>
              <a:t>HTN planning (this section)</a:t>
            </a:r>
          </a:p>
          <a:p>
            <a:pPr lvl="2"/>
            <a:r>
              <a:rPr lang="en-US" dirty="0">
                <a:latin typeface="Times New Roman" charset="0"/>
              </a:rPr>
              <a:t>Control rules (Section 2.7.8)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Similar idea for acting</a:t>
            </a:r>
          </a:p>
          <a:p>
            <a:pPr lvl="1"/>
            <a:r>
              <a:rPr lang="en-US" dirty="0">
                <a:latin typeface="Times New Roman" charset="0"/>
              </a:rPr>
              <a:t>Refinement methods (Chapter 3)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/>
              <a:t>Ingredients:</a:t>
            </a:r>
          </a:p>
          <a:p>
            <a:pPr lvl="1"/>
            <a:r>
              <a:rPr lang="en-US" dirty="0"/>
              <a:t>state-variable planning domain (Chap. 2)</a:t>
            </a:r>
          </a:p>
          <a:p>
            <a:pPr lvl="1"/>
            <a:r>
              <a:rPr lang="en-US" i="1" dirty="0"/>
              <a:t>tasks</a:t>
            </a:r>
            <a:r>
              <a:rPr lang="en-US" dirty="0"/>
              <a:t>: activities to perform</a:t>
            </a:r>
          </a:p>
          <a:p>
            <a:pPr lvl="1"/>
            <a:r>
              <a:rPr lang="en-US" i="1" dirty="0"/>
              <a:t>HTN methods</a:t>
            </a:r>
            <a:r>
              <a:rPr lang="en-US" dirty="0"/>
              <a:t>: ways to perform tasks</a:t>
            </a:r>
            <a:endParaRPr lang="en-US" dirty="0"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82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5917-9029-AB43-9B0D-AAD82F12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Total-Order HTN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05DDB-A24B-AD49-831F-398DA0F87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413" y="1152525"/>
            <a:ext cx="4494845" cy="5283200"/>
          </a:xfrm>
        </p:spPr>
        <p:txBody>
          <a:bodyPr/>
          <a:lstStyle/>
          <a:p>
            <a:r>
              <a:rPr lang="en-US" dirty="0"/>
              <a:t>Method format:</a:t>
            </a:r>
          </a:p>
          <a:p>
            <a:pPr marL="690562" lvl="2" indent="0">
              <a:buNone/>
            </a:pPr>
            <a:r>
              <a:rPr lang="en-US" i="1" dirty="0"/>
              <a:t>method-name</a:t>
            </a:r>
            <a:r>
              <a:rPr lang="en-US" dirty="0"/>
              <a:t>(</a:t>
            </a:r>
            <a:r>
              <a:rPr lang="en-US" i="1" dirty="0" err="1"/>
              <a:t>args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Task: </a:t>
            </a:r>
            <a:r>
              <a:rPr lang="en-US" i="1" dirty="0"/>
              <a:t>task-name</a:t>
            </a:r>
            <a:r>
              <a:rPr lang="en-US" dirty="0"/>
              <a:t>(</a:t>
            </a:r>
            <a:r>
              <a:rPr lang="en-US" i="1" dirty="0" err="1"/>
              <a:t>args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i="1" dirty="0"/>
              <a:t>preconditions</a:t>
            </a:r>
            <a:br>
              <a:rPr lang="en-US" dirty="0"/>
            </a:br>
            <a:r>
              <a:rPr lang="en-US" dirty="0"/>
              <a:t>	Sub: </a:t>
            </a:r>
            <a:r>
              <a:rPr lang="en-US" i="1" dirty="0"/>
              <a:t>list of subtasks and actions</a:t>
            </a:r>
            <a:br>
              <a:rPr lang="en-US" i="1" dirty="0"/>
            </a:br>
            <a:endParaRPr lang="en-US" i="1" dirty="0"/>
          </a:p>
          <a:p>
            <a:r>
              <a:rPr lang="en-US" i="1" dirty="0"/>
              <a:t>Primitive task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name of an action</a:t>
            </a:r>
            <a:br>
              <a:rPr lang="en-US" dirty="0"/>
            </a:br>
            <a:endParaRPr lang="en-US" dirty="0"/>
          </a:p>
          <a:p>
            <a:r>
              <a:rPr lang="en-US" i="1" dirty="0"/>
              <a:t>Compound task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need to </a:t>
            </a:r>
            <a:r>
              <a:rPr lang="en-US" i="1" dirty="0"/>
              <a:t>decompose </a:t>
            </a:r>
            <a:br>
              <a:rPr lang="en-US" dirty="0"/>
            </a:br>
            <a:r>
              <a:rPr lang="en-US" dirty="0"/>
              <a:t>(or </a:t>
            </a:r>
            <a:r>
              <a:rPr lang="en-US" i="1" dirty="0"/>
              <a:t>refine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using methods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468F6-2481-8646-A33E-89299AC86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9480" y="1152525"/>
            <a:ext cx="4690133" cy="5283200"/>
          </a:xfrm>
        </p:spPr>
        <p:txBody>
          <a:bodyPr/>
          <a:lstStyle/>
          <a:p>
            <a:r>
              <a:rPr lang="en-US" dirty="0"/>
              <a:t>HTN planning domain: a pair (</a:t>
            </a:r>
            <a:r>
              <a:rPr lang="el-GR" dirty="0"/>
              <a:t>Σ,</a:t>
            </a:r>
            <a:r>
              <a:rPr lang="en-US" i="1" dirty="0"/>
              <a:t>M</a:t>
            </a:r>
            <a:r>
              <a:rPr lang="en-US" dirty="0"/>
              <a:t>)</a:t>
            </a:r>
          </a:p>
          <a:p>
            <a:pPr lvl="1"/>
            <a:r>
              <a:rPr lang="el-GR" dirty="0"/>
              <a:t>Σ:  </a:t>
            </a:r>
            <a:r>
              <a:rPr lang="en-US" dirty="0"/>
              <a:t>state-variable planning domain</a:t>
            </a:r>
            <a:endParaRPr lang="en-US" i="1" dirty="0"/>
          </a:p>
          <a:p>
            <a:pPr lvl="1"/>
            <a:r>
              <a:rPr lang="en-US" i="1" dirty="0"/>
              <a:t>M</a:t>
            </a:r>
            <a:r>
              <a:rPr lang="en-US" dirty="0"/>
              <a:t>:  set of methods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Planning problem: </a:t>
            </a:r>
            <a:r>
              <a:rPr lang="en-US" i="1" dirty="0"/>
              <a:t>P</a:t>
            </a:r>
            <a:r>
              <a:rPr lang="en-US" dirty="0"/>
              <a:t> = (</a:t>
            </a:r>
            <a:r>
              <a:rPr lang="el-GR" dirty="0"/>
              <a:t>Σ,</a:t>
            </a:r>
            <a:r>
              <a:rPr lang="el-GR" baseline="-25000" dirty="0"/>
              <a:t> </a:t>
            </a:r>
            <a:r>
              <a:rPr lang="en-US" i="1" dirty="0"/>
              <a:t>M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T</a:t>
            </a:r>
            <a:r>
              <a:rPr lang="en-US" dirty="0"/>
              <a:t>)</a:t>
            </a:r>
          </a:p>
          <a:p>
            <a:pPr lvl="1"/>
            <a:r>
              <a:rPr lang="en-US" i="1" dirty="0"/>
              <a:t>T</a:t>
            </a:r>
            <a:r>
              <a:rPr lang="en-US" dirty="0"/>
              <a:t>: list of tasks ⟨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/>
              <a:t>…,</a:t>
            </a:r>
            <a:r>
              <a:rPr lang="en-US" baseline="-25000" dirty="0"/>
              <a:t> </a:t>
            </a:r>
            <a:r>
              <a:rPr lang="en-US" i="1" dirty="0" err="1"/>
              <a:t>t</a:t>
            </a:r>
            <a:r>
              <a:rPr lang="en-US" i="1" baseline="-25000" dirty="0" err="1"/>
              <a:t>k</a:t>
            </a:r>
            <a:r>
              <a:rPr lang="en-US" dirty="0"/>
              <a:t>⟩</a:t>
            </a:r>
            <a:br>
              <a:rPr lang="en-US" dirty="0"/>
            </a:br>
            <a:endParaRPr lang="en-US" dirty="0"/>
          </a:p>
          <a:p>
            <a:r>
              <a:rPr lang="en-US" i="1" dirty="0"/>
              <a:t>Solution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any executable plan that can be generated from </a:t>
            </a:r>
            <a:r>
              <a:rPr lang="en-US" i="1" dirty="0"/>
              <a:t>T</a:t>
            </a:r>
            <a:r>
              <a:rPr lang="en-US" dirty="0"/>
              <a:t> by applying </a:t>
            </a:r>
          </a:p>
          <a:p>
            <a:pPr lvl="2"/>
            <a:r>
              <a:rPr lang="en-US" dirty="0"/>
              <a:t>methods to nonprimitive tasks</a:t>
            </a:r>
          </a:p>
          <a:p>
            <a:pPr lvl="2"/>
            <a:r>
              <a:rPr lang="en-US" dirty="0"/>
              <a:t>actions to primitive tasks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08D826-B44A-5644-804C-2DBE49CD8FCB}"/>
              </a:ext>
            </a:extLst>
          </p:cNvPr>
          <p:cNvGrpSpPr/>
          <p:nvPr/>
        </p:nvGrpSpPr>
        <p:grpSpPr>
          <a:xfrm>
            <a:off x="3156250" y="2937210"/>
            <a:ext cx="4624976" cy="3220905"/>
            <a:chOff x="5117770" y="3391645"/>
            <a:chExt cx="4624976" cy="3220905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90607CC2-4211-0849-82A1-891D711CD06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961203" y="5250854"/>
              <a:ext cx="0" cy="942447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" name="Rectangle 66">
              <a:extLst>
                <a:ext uri="{FF2B5EF4-FFF2-40B4-BE49-F238E27FC236}">
                  <a16:creationId xmlns:a16="http://schemas.microsoft.com/office/drawing/2014/main" id="{BAB4F102-D4A0-374A-8275-7338B1FE7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770" y="6236166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" name="Rectangle 27">
              <a:extLst>
                <a:ext uri="{FF2B5EF4-FFF2-40B4-BE49-F238E27FC236}">
                  <a16:creationId xmlns:a16="http://schemas.microsoft.com/office/drawing/2014/main" id="{5ED99E09-A178-7A49-8E46-C87B59492B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24945" y="4997968"/>
              <a:ext cx="471091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algn="ctr"/>
              <a:r>
                <a:rPr lang="en-US" dirty="0">
                  <a:latin typeface="Calibri" charset="0"/>
                </a:rPr>
                <a:t>task</a:t>
              </a:r>
            </a:p>
          </p:txBody>
        </p:sp>
        <p:sp>
          <p:nvSpPr>
            <p:cNvPr id="10" name="Oval 62">
              <a:extLst>
                <a:ext uri="{FF2B5EF4-FFF2-40B4-BE49-F238E27FC236}">
                  <a16:creationId xmlns:a16="http://schemas.microsoft.com/office/drawing/2014/main" id="{32EE539F-BE9F-F144-B455-4527D85D12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540782" y="6194822"/>
              <a:ext cx="818248" cy="38951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081D58"/>
                  </a:solidFill>
                  <a:latin typeface="Calibri" charset="0"/>
                </a:rPr>
                <a:t>action</a:t>
              </a:r>
            </a:p>
          </p:txBody>
        </p:sp>
        <p:sp>
          <p:nvSpPr>
            <p:cNvPr id="11" name="Line 20">
              <a:extLst>
                <a:ext uri="{FF2B5EF4-FFF2-40B4-BE49-F238E27FC236}">
                  <a16:creationId xmlns:a16="http://schemas.microsoft.com/office/drawing/2014/main" id="{616E65D1-4A08-9F42-8E74-2CA20B03B3D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189327" y="4768379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" name="Line 22">
              <a:extLst>
                <a:ext uri="{FF2B5EF4-FFF2-40B4-BE49-F238E27FC236}">
                  <a16:creationId xmlns:a16="http://schemas.microsoft.com/office/drawing/2014/main" id="{1C02BBAD-3874-A347-8893-BA2E2F811A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44503" y="5257416"/>
              <a:ext cx="768671" cy="38496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" name="Line 24">
              <a:extLst>
                <a:ext uri="{FF2B5EF4-FFF2-40B4-BE49-F238E27FC236}">
                  <a16:creationId xmlns:a16="http://schemas.microsoft.com/office/drawing/2014/main" id="{5144206B-BEE1-C94B-B662-CEFA271969E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188242" y="5257416"/>
              <a:ext cx="658654" cy="3629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" name="Oval 35">
              <a:extLst>
                <a:ext uri="{FF2B5EF4-FFF2-40B4-BE49-F238E27FC236}">
                  <a16:creationId xmlns:a16="http://schemas.microsoft.com/office/drawing/2014/main" id="{E46182EE-AB5B-8E4D-8713-69DA984E23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78773" y="5058136"/>
              <a:ext cx="1042038" cy="38951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081D58"/>
                  </a:solidFill>
                  <a:latin typeface="Calibri" charset="0"/>
                </a:rPr>
                <a:t>method</a:t>
              </a:r>
            </a:p>
          </p:txBody>
        </p:sp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16C38B92-A53B-D44D-9DB8-05DC2B05BD6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859041" y="5898713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id="{2C5CE8D6-96CF-0243-8DCB-B03990B5885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389335" y="5906623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A22596E-9F9A-1343-B6D3-00E4E403BE0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622783" y="5588674"/>
              <a:ext cx="471091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algn="ctr"/>
              <a:r>
                <a:rPr lang="en-US" dirty="0">
                  <a:latin typeface="Calibri" charset="0"/>
                </a:rPr>
                <a:t>task</a:t>
              </a: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13A8DA9-1C85-8C4B-8FD9-6141DED4E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0219" y="5610872"/>
              <a:ext cx="471091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algn="ctr"/>
              <a:r>
                <a:rPr lang="en-US" dirty="0">
                  <a:latin typeface="Calibri" charset="0"/>
                </a:rPr>
                <a:t>task</a:t>
              </a:r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53A0490C-5471-E344-9625-13B8BDB4840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342751" y="3677183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E1A15D7A-D50F-694E-A684-0F84C93B4B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22846" y="4238824"/>
              <a:ext cx="1070879" cy="7591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id="{5EB25E24-2D4E-894D-B59E-7D628BA0B7E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518065" y="4141551"/>
              <a:ext cx="619013" cy="3410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2" name="Rectangle 31">
              <a:extLst>
                <a:ext uri="{FF2B5EF4-FFF2-40B4-BE49-F238E27FC236}">
                  <a16:creationId xmlns:a16="http://schemas.microsoft.com/office/drawing/2014/main" id="{34FBC953-9575-4844-AA23-53124EE0D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6287" y="3391645"/>
              <a:ext cx="561499" cy="366767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ctr"/>
              <a:r>
                <a:rPr lang="en-US" dirty="0">
                  <a:latin typeface="Calibri" charset="0"/>
                </a:rPr>
                <a:t>task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3EB4F61-A67B-6C48-BA1A-A356CB0592B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31018" y="3945446"/>
              <a:ext cx="1042038" cy="38951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081D58"/>
                  </a:solidFill>
                  <a:latin typeface="Calibri" charset="0"/>
                </a:rPr>
                <a:t>method</a:t>
              </a: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A0527AA8-5D2D-114C-A45A-0826CDF0B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7202" y="4474363"/>
              <a:ext cx="471091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algn="ctr"/>
              <a:r>
                <a:rPr lang="en-US" dirty="0">
                  <a:latin typeface="Calibri" charset="0"/>
                </a:rPr>
                <a:t>task</a:t>
              </a: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022CB1E6-731D-434D-A258-366E16078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1522" y="6188475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1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6" name="Rectangle 67">
              <a:extLst>
                <a:ext uri="{FF2B5EF4-FFF2-40B4-BE49-F238E27FC236}">
                  <a16:creationId xmlns:a16="http://schemas.microsoft.com/office/drawing/2014/main" id="{79D685E2-8E0E-6A40-BBB3-F86FE1C96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0163" y="6201386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2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7" name="Oval 62">
              <a:extLst>
                <a:ext uri="{FF2B5EF4-FFF2-40B4-BE49-F238E27FC236}">
                  <a16:creationId xmlns:a16="http://schemas.microsoft.com/office/drawing/2014/main" id="{873C6B81-3DC0-ED47-A735-BFC6A3956E9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965553" y="6199883"/>
              <a:ext cx="818248" cy="38951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081D58"/>
                  </a:solidFill>
                  <a:latin typeface="Calibri" charset="0"/>
                </a:rPr>
                <a:t>action</a:t>
              </a:r>
            </a:p>
          </p:txBody>
        </p:sp>
        <p:sp>
          <p:nvSpPr>
            <p:cNvPr id="28" name="Rectangle 67">
              <a:extLst>
                <a:ext uri="{FF2B5EF4-FFF2-40B4-BE49-F238E27FC236}">
                  <a16:creationId xmlns:a16="http://schemas.microsoft.com/office/drawing/2014/main" id="{8BB60F7C-807C-674F-8CCD-68F49EDE3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421" y="6206411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3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515E429-C733-0E43-B72A-C6CAECEC143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62462" y="6194822"/>
              <a:ext cx="818248" cy="38951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081D58"/>
                  </a:solidFill>
                  <a:latin typeface="Calibri" charset="0"/>
                </a:rPr>
                <a:t>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004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Simple Travel-Planning Problem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224640" y="1811397"/>
            <a:ext cx="3333317" cy="3385447"/>
          </a:xfrm>
        </p:spPr>
        <p:txBody>
          <a:bodyPr>
            <a:noAutofit/>
          </a:bodyPr>
          <a:lstStyle/>
          <a:p>
            <a:pPr marL="334962" lvl="1" indent="0">
              <a:spcBef>
                <a:spcPts val="300"/>
              </a:spcBef>
              <a:buNone/>
            </a:pPr>
            <a:r>
              <a:rPr lang="en-US" dirty="0">
                <a:latin typeface="Calibri"/>
                <a:cs typeface="Calibri"/>
              </a:rPr>
              <a:t>walk 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a,x,y</a:t>
            </a:r>
            <a:r>
              <a:rPr lang="en-US" dirty="0">
                <a:latin typeface="Times New Roman" charset="0"/>
              </a:rPr>
              <a:t>)		</a:t>
            </a:r>
          </a:p>
          <a:p>
            <a:pPr marL="742950" lvl="2" indent="0">
              <a:spcBef>
                <a:spcPts val="300"/>
              </a:spcBef>
              <a:buNone/>
            </a:pPr>
            <a:r>
              <a:rPr lang="en-US" dirty="0">
                <a:latin typeface="Times New Roman" charset="0"/>
              </a:rPr>
              <a:t>Pre: </a:t>
            </a:r>
            <a:r>
              <a:rPr lang="en-US" dirty="0">
                <a:latin typeface="Calibri" panose="020F0502020204030204" pitchFamily="34" charset="0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= x</a:t>
            </a:r>
          </a:p>
          <a:p>
            <a:pPr marL="742950" lvl="2" indent="0">
              <a:spcBef>
                <a:spcPts val="300"/>
              </a:spcBef>
              <a:buNone/>
            </a:pPr>
            <a:r>
              <a:rPr lang="en-US" dirty="0">
                <a:latin typeface="Times New Roman" charset="0"/>
              </a:rPr>
              <a:t>Eff: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← </a:t>
            </a:r>
            <a:r>
              <a:rPr lang="en-US" i="1" dirty="0">
                <a:latin typeface="Times New Roman" charset="0"/>
              </a:rPr>
              <a:t>y</a:t>
            </a:r>
            <a:endParaRPr lang="en-US" i="1" baseline="-25000" dirty="0">
              <a:latin typeface="Times New Roman" charset="0"/>
            </a:endParaRPr>
          </a:p>
          <a:p>
            <a:pPr marL="742950" lvl="2" indent="0">
              <a:spcBef>
                <a:spcPts val="300"/>
              </a:spcBef>
              <a:buNone/>
            </a:pPr>
            <a:endParaRPr lang="en-US" baseline="-25000" dirty="0">
              <a:latin typeface="Times New Roman" charset="0"/>
            </a:endParaRPr>
          </a:p>
          <a:p>
            <a:pPr marL="334962" lvl="1" indent="0">
              <a:spcBef>
                <a:spcPts val="300"/>
              </a:spcBef>
              <a:buNone/>
            </a:pPr>
            <a:r>
              <a:rPr lang="en-US" dirty="0">
                <a:latin typeface="Calibri"/>
                <a:cs typeface="Calibri"/>
              </a:rPr>
              <a:t>call-taxi 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a,x</a:t>
            </a:r>
            <a:r>
              <a:rPr lang="en-US" dirty="0">
                <a:latin typeface="Times New Roman" charset="0"/>
              </a:rPr>
              <a:t>)</a:t>
            </a:r>
          </a:p>
          <a:p>
            <a:pPr marL="742950" lvl="2" indent="0">
              <a:spcBef>
                <a:spcPts val="300"/>
              </a:spcBef>
              <a:buNone/>
            </a:pPr>
            <a:r>
              <a:rPr lang="en-US" dirty="0">
                <a:latin typeface="Times New Roman" charset="0"/>
              </a:rPr>
              <a:t>Pre: —</a:t>
            </a:r>
          </a:p>
          <a:p>
            <a:pPr marL="742950" lvl="2" indent="0">
              <a:spcBef>
                <a:spcPts val="300"/>
              </a:spcBef>
              <a:buNone/>
            </a:pPr>
            <a:r>
              <a:rPr lang="en-US" dirty="0">
                <a:latin typeface="Times New Roman" charset="0"/>
              </a:rPr>
              <a:t>Eff: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latin typeface="Calibri"/>
                <a:cs typeface="Calibri"/>
              </a:rPr>
              <a:t>taxi</a:t>
            </a:r>
            <a:r>
              <a:rPr lang="en-US" dirty="0">
                <a:latin typeface="Times New Roman" charset="0"/>
              </a:rPr>
              <a:t>) ← </a:t>
            </a:r>
            <a:r>
              <a:rPr lang="en-US" i="1" dirty="0">
                <a:latin typeface="Times New Roman" charset="0"/>
              </a:rPr>
              <a:t>x,</a:t>
            </a:r>
            <a:r>
              <a:rPr lang="en-US" dirty="0">
                <a:latin typeface="Times New Roman" charset="0"/>
              </a:rPr>
              <a:t> 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      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Calibri"/>
              </a:rPr>
              <a:t>a</a:t>
            </a:r>
            <a:r>
              <a:rPr lang="en-US" dirty="0">
                <a:latin typeface="Times New Roman" charset="0"/>
              </a:rPr>
              <a:t>) ← </a:t>
            </a:r>
            <a:r>
              <a:rPr lang="en-US" dirty="0">
                <a:latin typeface="Calibri" panose="020F0502020204030204" pitchFamily="34" charset="0"/>
              </a:rPr>
              <a:t>taxi</a:t>
            </a:r>
            <a:br>
              <a:rPr lang="en-US" i="1" baseline="-25000" dirty="0">
                <a:latin typeface="Times New Roman" charset="0"/>
              </a:rPr>
            </a:br>
            <a:endParaRPr lang="en-US" i="1" dirty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327773" y="1782778"/>
            <a:ext cx="4424934" cy="3751049"/>
          </a:xfrm>
        </p:spPr>
        <p:txBody>
          <a:bodyPr/>
          <a:lstStyle/>
          <a:p>
            <a:pPr marL="334962" lvl="1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cs typeface="Calibri"/>
              </a:rPr>
              <a:t>ride-taxi 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a,x,y</a:t>
            </a:r>
            <a:r>
              <a:rPr lang="en-US" dirty="0">
                <a:latin typeface="Times New Roman" charset="0"/>
              </a:rPr>
              <a:t>)</a:t>
            </a:r>
          </a:p>
          <a:p>
            <a:pPr marL="742950" lvl="2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charset="0"/>
              </a:rPr>
              <a:t>Pre: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= </a:t>
            </a:r>
            <a:r>
              <a:rPr lang="en-US" dirty="0">
                <a:latin typeface="Calibri" panose="020F0502020204030204" pitchFamily="34" charset="0"/>
              </a:rPr>
              <a:t>taxi</a:t>
            </a:r>
            <a:r>
              <a:rPr lang="en-US" i="1" dirty="0">
                <a:latin typeface="Times New Roman" charset="0"/>
              </a:rPr>
              <a:t>,</a:t>
            </a:r>
            <a:br>
              <a:rPr lang="en-US" i="1" dirty="0">
                <a:latin typeface="Times New Roman" charset="0"/>
              </a:rPr>
            </a:br>
            <a:r>
              <a:rPr lang="en-US" i="1" dirty="0">
                <a:latin typeface="Times New Roman" charset="0"/>
              </a:rPr>
              <a:t>	    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latin typeface="Calibri"/>
                <a:cs typeface="Calibri"/>
              </a:rPr>
              <a:t>taxi</a:t>
            </a:r>
            <a:r>
              <a:rPr lang="en-US" dirty="0">
                <a:latin typeface="Times New Roman" charset="0"/>
              </a:rPr>
              <a:t>) = </a:t>
            </a:r>
            <a:r>
              <a:rPr lang="en-US" i="1" dirty="0">
                <a:latin typeface="Times New Roman" charset="0"/>
              </a:rPr>
              <a:t>x</a:t>
            </a:r>
            <a:endParaRPr lang="en-US" dirty="0">
              <a:latin typeface="Times New Roman" charset="0"/>
            </a:endParaRPr>
          </a:p>
          <a:p>
            <a:pPr marL="742950" lvl="2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charset="0"/>
              </a:rPr>
              <a:t>Eff: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latin typeface="Calibri"/>
                <a:cs typeface="Calibri"/>
              </a:rPr>
              <a:t>taxi</a:t>
            </a:r>
            <a:r>
              <a:rPr lang="en-US" dirty="0">
                <a:latin typeface="Times New Roman" charset="0"/>
              </a:rPr>
              <a:t>) ← </a:t>
            </a:r>
            <a:r>
              <a:rPr lang="en-US" i="1" dirty="0">
                <a:latin typeface="Times New Roman" charset="0"/>
              </a:rPr>
              <a:t>y, </a:t>
            </a:r>
            <a:br>
              <a:rPr lang="en-US" i="1" dirty="0">
                <a:latin typeface="Times New Roman" charset="0"/>
              </a:rPr>
            </a:br>
            <a:r>
              <a:rPr lang="en-US" i="1" dirty="0">
                <a:latin typeface="Times New Roman" charset="0"/>
              </a:rPr>
              <a:t>       </a:t>
            </a:r>
            <a:r>
              <a:rPr lang="en-US" dirty="0">
                <a:latin typeface="Calibri"/>
                <a:cs typeface="Calibri"/>
              </a:rPr>
              <a:t>owe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← 1.50 + ½ </a:t>
            </a:r>
            <a:r>
              <a:rPr lang="en-US" dirty="0" err="1">
                <a:latin typeface="Calibri"/>
                <a:cs typeface="Calibri"/>
              </a:rPr>
              <a:t>dist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x,y</a:t>
            </a:r>
            <a:r>
              <a:rPr lang="en-US" dirty="0">
                <a:latin typeface="Times New Roman" charset="0"/>
              </a:rPr>
              <a:t>)</a:t>
            </a:r>
            <a:endParaRPr lang="en-US" baseline="-25000" dirty="0">
              <a:latin typeface="Times New Roman" charset="0"/>
            </a:endParaRPr>
          </a:p>
          <a:p>
            <a:pPr marL="742950" lvl="2" indent="0" fontAlgn="auto">
              <a:spcBef>
                <a:spcPts val="300"/>
              </a:spcBef>
              <a:spcAft>
                <a:spcPts val="0"/>
              </a:spcAft>
              <a:buNone/>
            </a:pPr>
            <a:endParaRPr lang="en-US" baseline="-25000" dirty="0">
              <a:latin typeface="Times New Roman" charset="0"/>
            </a:endParaRPr>
          </a:p>
          <a:p>
            <a:pPr marL="334962" lvl="1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cs typeface="Calibri"/>
              </a:rPr>
              <a:t>pay-driver</a:t>
            </a:r>
            <a:r>
              <a:rPr lang="en-US" dirty="0">
                <a:cs typeface="Times New Roman"/>
              </a:rPr>
              <a:t>(</a:t>
            </a:r>
            <a:r>
              <a:rPr lang="en-US" i="1" dirty="0" err="1">
                <a:latin typeface="Times New Roman" charset="0"/>
              </a:rPr>
              <a:t>a,y</a:t>
            </a:r>
            <a:r>
              <a:rPr lang="en-US" dirty="0">
                <a:latin typeface="Times New Roman" charset="0"/>
              </a:rPr>
              <a:t>)</a:t>
            </a:r>
            <a:endParaRPr lang="en-US" dirty="0">
              <a:latin typeface="Calibri"/>
              <a:cs typeface="Calibri"/>
            </a:endParaRPr>
          </a:p>
          <a:p>
            <a:pPr marL="742950" lvl="2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charset="0"/>
              </a:rPr>
              <a:t>Pre: </a:t>
            </a:r>
            <a:r>
              <a:rPr lang="en-US" dirty="0">
                <a:latin typeface="Calibri"/>
                <a:cs typeface="Calibri"/>
              </a:rPr>
              <a:t>owe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≤ </a:t>
            </a:r>
            <a:r>
              <a:rPr lang="en-US" dirty="0">
                <a:latin typeface="Calibri"/>
                <a:cs typeface="Calibri"/>
              </a:rPr>
              <a:t>cash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</a:t>
            </a:r>
            <a:endParaRPr lang="en-US" i="1" dirty="0">
              <a:latin typeface="Times New Roman" charset="0"/>
            </a:endParaRPr>
          </a:p>
          <a:p>
            <a:pPr marL="742950" lvl="2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charset="0"/>
              </a:rPr>
              <a:t>Eff: </a:t>
            </a:r>
            <a:r>
              <a:rPr lang="en-US" dirty="0">
                <a:latin typeface="Calibri"/>
                <a:cs typeface="Calibri"/>
              </a:rPr>
              <a:t>cash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← </a:t>
            </a:r>
            <a:r>
              <a:rPr lang="en-US" dirty="0">
                <a:latin typeface="Calibri"/>
                <a:cs typeface="Calibri"/>
              </a:rPr>
              <a:t>cash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– </a:t>
            </a:r>
            <a:r>
              <a:rPr lang="en-US" dirty="0">
                <a:latin typeface="Calibri"/>
                <a:cs typeface="Calibri"/>
              </a:rPr>
              <a:t>owe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),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        </a:t>
            </a:r>
            <a:r>
              <a:rPr lang="en-US" dirty="0">
                <a:latin typeface="Calibri"/>
                <a:cs typeface="Calibri"/>
              </a:rPr>
              <a:t>owe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← 0, 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       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= </a:t>
            </a:r>
            <a:r>
              <a:rPr lang="en-US" i="1" dirty="0">
                <a:latin typeface="Times New Roman" charset="0"/>
              </a:rPr>
              <a:t>y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A754AC6-8A24-3240-A567-1874396E7F4F}"/>
              </a:ext>
            </a:extLst>
          </p:cNvPr>
          <p:cNvSpPr txBox="1">
            <a:spLocks noChangeArrowheads="1"/>
          </p:cNvSpPr>
          <p:nvPr/>
        </p:nvSpPr>
        <p:spPr>
          <a:xfrm>
            <a:off x="439293" y="2929458"/>
            <a:ext cx="3561768" cy="3132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I’m at home, I have $20, I want to go to a park 8 miles away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  <a:tabLst>
                <a:tab pos="852488" algn="l"/>
              </a:tabLst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0</a:t>
            </a:r>
            <a:r>
              <a:rPr lang="en-US" dirty="0">
                <a:latin typeface="Times New Roman" charset="0"/>
              </a:rPr>
              <a:t> = {</a:t>
            </a:r>
            <a:r>
              <a:rPr lang="en-US" dirty="0">
                <a:latin typeface="Calibri"/>
              </a:rPr>
              <a:t>loc(me)</a:t>
            </a:r>
            <a:r>
              <a:rPr lang="en-US" dirty="0">
                <a:latin typeface="Times New Roman" charset="0"/>
              </a:rPr>
              <a:t>=</a:t>
            </a:r>
            <a:r>
              <a:rPr lang="en-US" dirty="0">
                <a:latin typeface="Calibri"/>
              </a:rPr>
              <a:t>home, 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	cash(me)</a:t>
            </a:r>
            <a:r>
              <a:rPr lang="en-US" dirty="0">
                <a:latin typeface="Times New Roman" charset="0"/>
              </a:rPr>
              <a:t>=</a:t>
            </a:r>
            <a:r>
              <a:rPr lang="en-US" dirty="0">
                <a:latin typeface="Calibri"/>
              </a:rPr>
              <a:t>20, 	</a:t>
            </a:r>
            <a:r>
              <a:rPr lang="en-US" dirty="0" err="1">
                <a:latin typeface="Calibri"/>
              </a:rPr>
              <a:t>dist</a:t>
            </a:r>
            <a:r>
              <a:rPr lang="en-US" dirty="0">
                <a:latin typeface="Calibri"/>
              </a:rPr>
              <a:t>(</a:t>
            </a:r>
            <a:r>
              <a:rPr lang="en-US" dirty="0" err="1">
                <a:latin typeface="Calibri"/>
              </a:rPr>
              <a:t>home,park</a:t>
            </a:r>
            <a:r>
              <a:rPr lang="en-US" dirty="0">
                <a:latin typeface="Calibri"/>
              </a:rPr>
              <a:t>)</a:t>
            </a:r>
            <a:r>
              <a:rPr lang="en-US" dirty="0">
                <a:latin typeface="Times New Roman" charset="0"/>
              </a:rPr>
              <a:t>=</a:t>
            </a:r>
            <a:r>
              <a:rPr lang="en-US" dirty="0">
                <a:latin typeface="Calibri"/>
              </a:rPr>
              <a:t>8, 	loc(taxi)</a:t>
            </a:r>
            <a:r>
              <a:rPr lang="en-US" dirty="0">
                <a:latin typeface="Times New Roman" charset="0"/>
              </a:rPr>
              <a:t>=</a:t>
            </a:r>
            <a:r>
              <a:rPr lang="en-US" dirty="0">
                <a:latin typeface="Calibri"/>
              </a:rPr>
              <a:t>elsewhere</a:t>
            </a:r>
            <a:r>
              <a:rPr lang="en-US" dirty="0">
                <a:latin typeface="Times New Roman" charset="0"/>
              </a:rPr>
              <a:t>}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41399D-431A-134F-8B16-56354F9736BE}"/>
              </a:ext>
            </a:extLst>
          </p:cNvPr>
          <p:cNvGrpSpPr/>
          <p:nvPr/>
        </p:nvGrpSpPr>
        <p:grpSpPr>
          <a:xfrm>
            <a:off x="689056" y="1342021"/>
            <a:ext cx="2410854" cy="1321537"/>
            <a:chOff x="1480650" y="893522"/>
            <a:chExt cx="2410854" cy="1321537"/>
          </a:xfrm>
        </p:grpSpPr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4797CEFF-C4B1-4842-A7BE-99C910065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9403" y="92209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1" name="AutoShape 24">
              <a:extLst>
                <a:ext uri="{FF2B5EF4-FFF2-40B4-BE49-F238E27FC236}">
                  <a16:creationId xmlns:a16="http://schemas.microsoft.com/office/drawing/2014/main" id="{24960C30-8DE2-8447-8810-1375BA908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650" y="1195731"/>
              <a:ext cx="838200" cy="431800"/>
            </a:xfrm>
            <a:prstGeom prst="upArrow">
              <a:avLst>
                <a:gd name="adj1" fmla="val 74241"/>
                <a:gd name="adj2" fmla="val 30884"/>
              </a:avLst>
            </a:prstGeom>
            <a:solidFill>
              <a:srgbClr val="C1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DF41DED7-DDB5-3A44-BAFA-91CED0987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825" y="1373531"/>
              <a:ext cx="177800" cy="2413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9C920D57-5DD4-1442-96AB-29AA89D1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4050" y="1373531"/>
              <a:ext cx="114300" cy="1270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AEEFFD8-8FD4-244F-AC2C-1852F84AB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729" y="893522"/>
              <a:ext cx="866775" cy="1022350"/>
            </a:xfrm>
            <a:custGeom>
              <a:avLst/>
              <a:gdLst>
                <a:gd name="T0" fmla="*/ 2147483647 w 546"/>
                <a:gd name="T1" fmla="*/ 2147483647 h 644"/>
                <a:gd name="T2" fmla="*/ 2147483647 w 546"/>
                <a:gd name="T3" fmla="*/ 2147483647 h 644"/>
                <a:gd name="T4" fmla="*/ 2147483647 w 546"/>
                <a:gd name="T5" fmla="*/ 2147483647 h 644"/>
                <a:gd name="T6" fmla="*/ 2147483647 w 546"/>
                <a:gd name="T7" fmla="*/ 2147483647 h 644"/>
                <a:gd name="T8" fmla="*/ 2147483647 w 546"/>
                <a:gd name="T9" fmla="*/ 2147483647 h 644"/>
                <a:gd name="T10" fmla="*/ 2147483647 w 546"/>
                <a:gd name="T11" fmla="*/ 2147483647 h 644"/>
                <a:gd name="T12" fmla="*/ 2147483647 w 546"/>
                <a:gd name="T13" fmla="*/ 2147483647 h 644"/>
                <a:gd name="T14" fmla="*/ 2147483647 w 546"/>
                <a:gd name="T15" fmla="*/ 2147483647 h 644"/>
                <a:gd name="T16" fmla="*/ 2147483647 w 546"/>
                <a:gd name="T17" fmla="*/ 2147483647 h 644"/>
                <a:gd name="T18" fmla="*/ 2147483647 w 546"/>
                <a:gd name="T19" fmla="*/ 2147483647 h 644"/>
                <a:gd name="T20" fmla="*/ 2147483647 w 546"/>
                <a:gd name="T21" fmla="*/ 2147483647 h 644"/>
                <a:gd name="T22" fmla="*/ 2147483647 w 546"/>
                <a:gd name="T23" fmla="*/ 2147483647 h 644"/>
                <a:gd name="T24" fmla="*/ 2147483647 w 546"/>
                <a:gd name="T25" fmla="*/ 2147483647 h 6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6"/>
                <a:gd name="T40" fmla="*/ 0 h 644"/>
                <a:gd name="T41" fmla="*/ 546 w 546"/>
                <a:gd name="T42" fmla="*/ 644 h 6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6" h="644">
                  <a:moveTo>
                    <a:pt x="136" y="154"/>
                  </a:moveTo>
                  <a:cubicBezTo>
                    <a:pt x="120" y="181"/>
                    <a:pt x="59" y="206"/>
                    <a:pt x="40" y="242"/>
                  </a:cubicBezTo>
                  <a:cubicBezTo>
                    <a:pt x="20" y="277"/>
                    <a:pt x="0" y="335"/>
                    <a:pt x="16" y="370"/>
                  </a:cubicBezTo>
                  <a:cubicBezTo>
                    <a:pt x="32" y="404"/>
                    <a:pt x="108" y="408"/>
                    <a:pt x="136" y="450"/>
                  </a:cubicBezTo>
                  <a:cubicBezTo>
                    <a:pt x="164" y="491"/>
                    <a:pt x="132" y="591"/>
                    <a:pt x="184" y="618"/>
                  </a:cubicBezTo>
                  <a:cubicBezTo>
                    <a:pt x="235" y="644"/>
                    <a:pt x="388" y="633"/>
                    <a:pt x="448" y="610"/>
                  </a:cubicBezTo>
                  <a:cubicBezTo>
                    <a:pt x="507" y="586"/>
                    <a:pt x="545" y="512"/>
                    <a:pt x="544" y="474"/>
                  </a:cubicBezTo>
                  <a:cubicBezTo>
                    <a:pt x="542" y="435"/>
                    <a:pt x="469" y="419"/>
                    <a:pt x="440" y="378"/>
                  </a:cubicBezTo>
                  <a:cubicBezTo>
                    <a:pt x="410" y="336"/>
                    <a:pt x="353" y="275"/>
                    <a:pt x="368" y="226"/>
                  </a:cubicBezTo>
                  <a:cubicBezTo>
                    <a:pt x="382" y="176"/>
                    <a:pt x="546" y="119"/>
                    <a:pt x="528" y="82"/>
                  </a:cubicBezTo>
                  <a:cubicBezTo>
                    <a:pt x="509" y="44"/>
                    <a:pt x="321" y="3"/>
                    <a:pt x="256" y="2"/>
                  </a:cubicBezTo>
                  <a:cubicBezTo>
                    <a:pt x="190" y="0"/>
                    <a:pt x="154" y="48"/>
                    <a:pt x="136" y="74"/>
                  </a:cubicBezTo>
                  <a:cubicBezTo>
                    <a:pt x="117" y="99"/>
                    <a:pt x="151" y="126"/>
                    <a:pt x="136" y="154"/>
                  </a:cubicBez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A200AD00-53EC-8144-A783-B25A6426EF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5703" y="116974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6" name="Line 29">
              <a:extLst>
                <a:ext uri="{FF2B5EF4-FFF2-40B4-BE49-F238E27FC236}">
                  <a16:creationId xmlns:a16="http://schemas.microsoft.com/office/drawing/2014/main" id="{CFA4ADE2-A6CC-AD40-8E88-D37773634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9403" y="156344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0A298D42-3E13-8349-BA62-270F3E53F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6003" y="941147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37A62E60-B11A-D349-AF66-87D2DBB65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703" y="1334847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" name="AutoShape 32">
              <a:extLst>
                <a:ext uri="{FF2B5EF4-FFF2-40B4-BE49-F238E27FC236}">
                  <a16:creationId xmlns:a16="http://schemas.microsoft.com/office/drawing/2014/main" id="{BDF5EFF1-03B8-A646-ACE0-069E48814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684" y="1405281"/>
              <a:ext cx="502920" cy="190500"/>
            </a:xfrm>
            <a:prstGeom prst="rightArrow">
              <a:avLst>
                <a:gd name="adj1" fmla="val 50000"/>
                <a:gd name="adj2" fmla="val 10166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0" name="Text Box 33">
              <a:extLst>
                <a:ext uri="{FF2B5EF4-FFF2-40B4-BE49-F238E27FC236}">
                  <a16:creationId xmlns:a16="http://schemas.microsoft.com/office/drawing/2014/main" id="{AE5AA861-1F67-7647-A7B9-302887AB6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0807" y="1563447"/>
              <a:ext cx="755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home</a:t>
              </a:r>
            </a:p>
          </p:txBody>
        </p:sp>
        <p:sp>
          <p:nvSpPr>
            <p:cNvPr id="31" name="Text Box 34">
              <a:extLst>
                <a:ext uri="{FF2B5EF4-FFF2-40B4-BE49-F238E27FC236}">
                  <a16:creationId xmlns:a16="http://schemas.microsoft.com/office/drawing/2014/main" id="{408E0377-13CD-F14F-9894-2ABC12F6D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8611" y="1848346"/>
              <a:ext cx="628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park</a:t>
              </a:r>
            </a:p>
          </p:txBody>
        </p:sp>
      </p:grpSp>
      <p:sp>
        <p:nvSpPr>
          <p:cNvPr id="32" name="Rectangle 3">
            <a:extLst>
              <a:ext uri="{FF2B5EF4-FFF2-40B4-BE49-F238E27FC236}">
                <a16:creationId xmlns:a16="http://schemas.microsoft.com/office/drawing/2014/main" id="{93AE580E-7BB3-1D41-8112-CB3EA92A4F1A}"/>
              </a:ext>
            </a:extLst>
          </p:cNvPr>
          <p:cNvSpPr txBox="1">
            <a:spLocks noChangeArrowheads="1"/>
          </p:cNvSpPr>
          <p:nvPr/>
        </p:nvSpPr>
        <p:spPr>
          <a:xfrm>
            <a:off x="5697001" y="5155493"/>
            <a:ext cx="2814385" cy="1275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Action parameters</a:t>
            </a:r>
          </a:p>
          <a:p>
            <a:pPr lvl="1">
              <a:spcBef>
                <a:spcPts val="300"/>
              </a:spcBef>
            </a:pP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a </a:t>
            </a:r>
            <a:r>
              <a:rPr lang="en-US" dirty="0"/>
              <a:t>∈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 Agents</a:t>
            </a:r>
          </a:p>
          <a:p>
            <a:pPr lvl="1">
              <a:spcBef>
                <a:spcPts val="300"/>
              </a:spcBef>
            </a:pP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x,y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/>
              <a:t>∈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Locations</a:t>
            </a:r>
          </a:p>
          <a:p>
            <a:pPr marL="0" indent="0">
              <a:spcBef>
                <a:spcPts val="300"/>
              </a:spcBef>
              <a:buNone/>
            </a:pPr>
            <a:endParaRPr lang="en-US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8DADCD03-BE53-834D-AC1F-E0AE5DDAB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043" y="1246112"/>
            <a:ext cx="2378757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300"/>
              </a:spcBef>
            </a:pPr>
            <a:r>
              <a:rPr lang="en-US" dirty="0">
                <a:latin typeface="Times New Roman" charset="0"/>
                <a:cs typeface="Calibri"/>
              </a:rPr>
              <a:t>Action templates:</a:t>
            </a:r>
            <a:endParaRPr lang="en-US" baseline="-25000" dirty="0">
              <a:latin typeface="Times New Roman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1348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Simple Travel-Planning Problem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224640" y="1868425"/>
            <a:ext cx="4424934" cy="2012457"/>
          </a:xfrm>
        </p:spPr>
        <p:txBody>
          <a:bodyPr>
            <a:noAutofit/>
          </a:bodyPr>
          <a:lstStyle/>
          <a:p>
            <a:pPr marL="396875" lvl="1" indent="0">
              <a:buNone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travel-by-foot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a,x,y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793750" lvl="2" indent="0">
              <a:buNone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Task: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travel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Pre: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), </a:t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distance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x, 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≤ 4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Sub: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walk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417922" y="1868425"/>
            <a:ext cx="4424934" cy="3030171"/>
          </a:xfrm>
        </p:spPr>
        <p:txBody>
          <a:bodyPr/>
          <a:lstStyle/>
          <a:p>
            <a:pPr marL="396875" lvl="1" indent="0">
              <a:buNone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travel-by-taxi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a,x,y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793750" lvl="2" indent="0">
              <a:buNone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Task: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travel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Pre: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), </a:t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cash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≥ 1.50 + ½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dist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x,y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Sub: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call-taxi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),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ride-taxi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a,x,y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),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pay-driver</a:t>
            </a:r>
            <a:r>
              <a:rPr lang="en-US" dirty="0">
                <a:ea typeface="ＭＳ Ｐゴシック" charset="0"/>
                <a:cs typeface="Times New Roman"/>
              </a:rPr>
              <a:t>(</a:t>
            </a:r>
            <a:r>
              <a:rPr lang="en-US" i="1" dirty="0" err="1">
                <a:ea typeface="ＭＳ Ｐゴシック" charset="0"/>
                <a:cs typeface="Times New Roman"/>
              </a:rPr>
              <a:t>a,y</a:t>
            </a:r>
            <a:r>
              <a:rPr lang="en-US" dirty="0">
                <a:ea typeface="ＭＳ Ｐゴシック" charset="0"/>
                <a:cs typeface="Times New Roman"/>
              </a:rPr>
              <a:t>)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A754AC6-8A24-3240-A567-1874396E7F4F}"/>
              </a:ext>
            </a:extLst>
          </p:cNvPr>
          <p:cNvSpPr txBox="1">
            <a:spLocks noChangeArrowheads="1"/>
          </p:cNvSpPr>
          <p:nvPr/>
        </p:nvSpPr>
        <p:spPr>
          <a:xfrm>
            <a:off x="439293" y="2929454"/>
            <a:ext cx="3561768" cy="3132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I’m at home, I have $20, I want to go to a park 8 miles away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i="1" dirty="0"/>
              <a:t>Task</a:t>
            </a:r>
            <a:r>
              <a:rPr lang="en-US" dirty="0"/>
              <a:t>: travel to the park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alibri"/>
                <a:cs typeface="Calibri"/>
              </a:rPr>
              <a:t>travel(</a:t>
            </a:r>
            <a:r>
              <a:rPr lang="en-US" dirty="0" err="1">
                <a:latin typeface="Calibri"/>
                <a:cs typeface="Calibri"/>
              </a:rPr>
              <a:t>me,home,park</a:t>
            </a:r>
            <a:r>
              <a:rPr lang="en-US" dirty="0">
                <a:latin typeface="Calibri"/>
                <a:cs typeface="Calibri"/>
              </a:rPr>
              <a:t>)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41399D-431A-134F-8B16-56354F9736BE}"/>
              </a:ext>
            </a:extLst>
          </p:cNvPr>
          <p:cNvGrpSpPr/>
          <p:nvPr/>
        </p:nvGrpSpPr>
        <p:grpSpPr>
          <a:xfrm>
            <a:off x="689056" y="1342017"/>
            <a:ext cx="2410854" cy="1321537"/>
            <a:chOff x="1480650" y="893522"/>
            <a:chExt cx="2410854" cy="1321537"/>
          </a:xfrm>
        </p:grpSpPr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4797CEFF-C4B1-4842-A7BE-99C910065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9403" y="92209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1" name="AutoShape 24">
              <a:extLst>
                <a:ext uri="{FF2B5EF4-FFF2-40B4-BE49-F238E27FC236}">
                  <a16:creationId xmlns:a16="http://schemas.microsoft.com/office/drawing/2014/main" id="{24960C30-8DE2-8447-8810-1375BA908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650" y="1195731"/>
              <a:ext cx="838200" cy="431800"/>
            </a:xfrm>
            <a:prstGeom prst="upArrow">
              <a:avLst>
                <a:gd name="adj1" fmla="val 74241"/>
                <a:gd name="adj2" fmla="val 30884"/>
              </a:avLst>
            </a:prstGeom>
            <a:solidFill>
              <a:srgbClr val="C1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DF41DED7-DDB5-3A44-BAFA-91CED0987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825" y="1373531"/>
              <a:ext cx="177800" cy="2413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9C920D57-5DD4-1442-96AB-29AA89D1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4050" y="1373531"/>
              <a:ext cx="114300" cy="1270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AEEFFD8-8FD4-244F-AC2C-1852F84AB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729" y="893522"/>
              <a:ext cx="866775" cy="1022350"/>
            </a:xfrm>
            <a:custGeom>
              <a:avLst/>
              <a:gdLst>
                <a:gd name="T0" fmla="*/ 2147483647 w 546"/>
                <a:gd name="T1" fmla="*/ 2147483647 h 644"/>
                <a:gd name="T2" fmla="*/ 2147483647 w 546"/>
                <a:gd name="T3" fmla="*/ 2147483647 h 644"/>
                <a:gd name="T4" fmla="*/ 2147483647 w 546"/>
                <a:gd name="T5" fmla="*/ 2147483647 h 644"/>
                <a:gd name="T6" fmla="*/ 2147483647 w 546"/>
                <a:gd name="T7" fmla="*/ 2147483647 h 644"/>
                <a:gd name="T8" fmla="*/ 2147483647 w 546"/>
                <a:gd name="T9" fmla="*/ 2147483647 h 644"/>
                <a:gd name="T10" fmla="*/ 2147483647 w 546"/>
                <a:gd name="T11" fmla="*/ 2147483647 h 644"/>
                <a:gd name="T12" fmla="*/ 2147483647 w 546"/>
                <a:gd name="T13" fmla="*/ 2147483647 h 644"/>
                <a:gd name="T14" fmla="*/ 2147483647 w 546"/>
                <a:gd name="T15" fmla="*/ 2147483647 h 644"/>
                <a:gd name="T16" fmla="*/ 2147483647 w 546"/>
                <a:gd name="T17" fmla="*/ 2147483647 h 644"/>
                <a:gd name="T18" fmla="*/ 2147483647 w 546"/>
                <a:gd name="T19" fmla="*/ 2147483647 h 644"/>
                <a:gd name="T20" fmla="*/ 2147483647 w 546"/>
                <a:gd name="T21" fmla="*/ 2147483647 h 644"/>
                <a:gd name="T22" fmla="*/ 2147483647 w 546"/>
                <a:gd name="T23" fmla="*/ 2147483647 h 644"/>
                <a:gd name="T24" fmla="*/ 2147483647 w 546"/>
                <a:gd name="T25" fmla="*/ 2147483647 h 6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6"/>
                <a:gd name="T40" fmla="*/ 0 h 644"/>
                <a:gd name="T41" fmla="*/ 546 w 546"/>
                <a:gd name="T42" fmla="*/ 644 h 6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6" h="644">
                  <a:moveTo>
                    <a:pt x="136" y="154"/>
                  </a:moveTo>
                  <a:cubicBezTo>
                    <a:pt x="120" y="181"/>
                    <a:pt x="59" y="206"/>
                    <a:pt x="40" y="242"/>
                  </a:cubicBezTo>
                  <a:cubicBezTo>
                    <a:pt x="20" y="277"/>
                    <a:pt x="0" y="335"/>
                    <a:pt x="16" y="370"/>
                  </a:cubicBezTo>
                  <a:cubicBezTo>
                    <a:pt x="32" y="404"/>
                    <a:pt x="108" y="408"/>
                    <a:pt x="136" y="450"/>
                  </a:cubicBezTo>
                  <a:cubicBezTo>
                    <a:pt x="164" y="491"/>
                    <a:pt x="132" y="591"/>
                    <a:pt x="184" y="618"/>
                  </a:cubicBezTo>
                  <a:cubicBezTo>
                    <a:pt x="235" y="644"/>
                    <a:pt x="388" y="633"/>
                    <a:pt x="448" y="610"/>
                  </a:cubicBezTo>
                  <a:cubicBezTo>
                    <a:pt x="507" y="586"/>
                    <a:pt x="545" y="512"/>
                    <a:pt x="544" y="474"/>
                  </a:cubicBezTo>
                  <a:cubicBezTo>
                    <a:pt x="542" y="435"/>
                    <a:pt x="469" y="419"/>
                    <a:pt x="440" y="378"/>
                  </a:cubicBezTo>
                  <a:cubicBezTo>
                    <a:pt x="410" y="336"/>
                    <a:pt x="353" y="275"/>
                    <a:pt x="368" y="226"/>
                  </a:cubicBezTo>
                  <a:cubicBezTo>
                    <a:pt x="382" y="176"/>
                    <a:pt x="546" y="119"/>
                    <a:pt x="528" y="82"/>
                  </a:cubicBezTo>
                  <a:cubicBezTo>
                    <a:pt x="509" y="44"/>
                    <a:pt x="321" y="3"/>
                    <a:pt x="256" y="2"/>
                  </a:cubicBezTo>
                  <a:cubicBezTo>
                    <a:pt x="190" y="0"/>
                    <a:pt x="154" y="48"/>
                    <a:pt x="136" y="74"/>
                  </a:cubicBezTo>
                  <a:cubicBezTo>
                    <a:pt x="117" y="99"/>
                    <a:pt x="151" y="126"/>
                    <a:pt x="136" y="154"/>
                  </a:cubicBez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A200AD00-53EC-8144-A783-B25A6426EF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5703" y="116974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6" name="Line 29">
              <a:extLst>
                <a:ext uri="{FF2B5EF4-FFF2-40B4-BE49-F238E27FC236}">
                  <a16:creationId xmlns:a16="http://schemas.microsoft.com/office/drawing/2014/main" id="{CFA4ADE2-A6CC-AD40-8E88-D37773634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9403" y="156344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0A298D42-3E13-8349-BA62-270F3E53F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6003" y="941147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37A62E60-B11A-D349-AF66-87D2DBB65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703" y="1334847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" name="AutoShape 32">
              <a:extLst>
                <a:ext uri="{FF2B5EF4-FFF2-40B4-BE49-F238E27FC236}">
                  <a16:creationId xmlns:a16="http://schemas.microsoft.com/office/drawing/2014/main" id="{BDF5EFF1-03B8-A646-ACE0-069E48814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684" y="1405281"/>
              <a:ext cx="502920" cy="190500"/>
            </a:xfrm>
            <a:prstGeom prst="rightArrow">
              <a:avLst>
                <a:gd name="adj1" fmla="val 50000"/>
                <a:gd name="adj2" fmla="val 10166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0" name="Text Box 33">
              <a:extLst>
                <a:ext uri="{FF2B5EF4-FFF2-40B4-BE49-F238E27FC236}">
                  <a16:creationId xmlns:a16="http://schemas.microsoft.com/office/drawing/2014/main" id="{AE5AA861-1F67-7647-A7B9-302887AB6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0807" y="1563447"/>
              <a:ext cx="755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home</a:t>
              </a:r>
            </a:p>
          </p:txBody>
        </p:sp>
        <p:sp>
          <p:nvSpPr>
            <p:cNvPr id="31" name="Text Box 34">
              <a:extLst>
                <a:ext uri="{FF2B5EF4-FFF2-40B4-BE49-F238E27FC236}">
                  <a16:creationId xmlns:a16="http://schemas.microsoft.com/office/drawing/2014/main" id="{408E0377-13CD-F14F-9894-2ABC12F6D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8611" y="1848346"/>
              <a:ext cx="628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park</a:t>
              </a:r>
            </a:p>
          </p:txBody>
        </p:sp>
      </p:grp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ACDE0DD0-DAB7-3343-87B1-452F0884E83E}"/>
              </a:ext>
            </a:extLst>
          </p:cNvPr>
          <p:cNvSpPr txBox="1">
            <a:spLocks/>
          </p:cNvSpPr>
          <p:nvPr/>
        </p:nvSpPr>
        <p:spPr>
          <a:xfrm>
            <a:off x="5384800" y="3946230"/>
            <a:ext cx="2680336" cy="1420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Method parameters</a:t>
            </a:r>
          </a:p>
          <a:p>
            <a:pPr lvl="1" fontAlgn="auto">
              <a:spcBef>
                <a:spcPts val="300"/>
              </a:spcBef>
              <a:spcAft>
                <a:spcPts val="0"/>
              </a:spcAft>
            </a:pP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a </a:t>
            </a:r>
            <a:r>
              <a:rPr lang="en-US" dirty="0"/>
              <a:t>∈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 Agents</a:t>
            </a:r>
          </a:p>
          <a:p>
            <a:pPr lvl="1" fontAlgn="auto">
              <a:spcBef>
                <a:spcPts val="300"/>
              </a:spcBef>
              <a:spcAft>
                <a:spcPts val="0"/>
              </a:spcAft>
            </a:pP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x,y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/>
              <a:t>∈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Locations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0EA38CBC-00D4-2249-A484-32EC7AA7F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429" y="1270530"/>
            <a:ext cx="1836986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i="1" kern="0" dirty="0">
                <a:latin typeface="Times New Roman" charset="0"/>
                <a:ea typeface="ＭＳ Ｐゴシック" charset="0"/>
                <a:cs typeface="ＭＳ Ｐゴシック" charset="0"/>
              </a:rPr>
              <a:t>Methods</a:t>
            </a:r>
            <a:r>
              <a:rPr lang="en-US" kern="0" dirty="0">
                <a:latin typeface="Times New Roman" charset="0"/>
                <a:ea typeface="ＭＳ Ｐゴシック" charset="0"/>
                <a:cs typeface="ＭＳ Ｐゴシック" charset="0"/>
              </a:rPr>
              <a:t>: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91267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39">
            <a:extLst>
              <a:ext uri="{FF2B5EF4-FFF2-40B4-BE49-F238E27FC236}">
                <a16:creationId xmlns:a16="http://schemas.microsoft.com/office/drawing/2014/main" id="{AEA104A8-7AB8-C840-AE63-104CB14E7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146" y="4802295"/>
            <a:ext cx="410624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i="1" dirty="0">
                <a:latin typeface="Times New Roman" charset="0"/>
              </a:rPr>
              <a:t> s</a:t>
            </a:r>
            <a:r>
              <a:rPr lang="en-US" sz="2000" baseline="-25000" dirty="0">
                <a:latin typeface="Times New Roman" charset="0"/>
              </a:rPr>
              <a:t>1</a:t>
            </a:r>
            <a:endParaRPr lang="en-US" sz="2000" dirty="0">
              <a:solidFill>
                <a:srgbClr val="081D58"/>
              </a:solidFill>
              <a:latin typeface="Calibri"/>
            </a:endParaRPr>
          </a:p>
        </p:txBody>
      </p:sp>
      <p:sp>
        <p:nvSpPr>
          <p:cNvPr id="28679" name="Line 10"/>
          <p:cNvSpPr>
            <a:spLocks noChangeShapeType="1"/>
          </p:cNvSpPr>
          <p:nvPr/>
        </p:nvSpPr>
        <p:spPr bwMode="auto">
          <a:xfrm flipH="1">
            <a:off x="3530018" y="3444983"/>
            <a:ext cx="3529983" cy="11412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80" name="Line 11"/>
          <p:cNvSpPr>
            <a:spLocks noChangeShapeType="1"/>
          </p:cNvSpPr>
          <p:nvPr/>
        </p:nvSpPr>
        <p:spPr bwMode="auto">
          <a:xfrm>
            <a:off x="7628683" y="3577994"/>
            <a:ext cx="1830560" cy="107245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83" name="Line 14"/>
          <p:cNvSpPr>
            <a:spLocks noChangeShapeType="1"/>
          </p:cNvSpPr>
          <p:nvPr/>
        </p:nvSpPr>
        <p:spPr bwMode="auto">
          <a:xfrm flipH="1">
            <a:off x="6095998" y="3443321"/>
            <a:ext cx="1331017" cy="120670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3259D2-9E9D-754E-9C33-9337717C8610}"/>
              </a:ext>
            </a:extLst>
          </p:cNvPr>
          <p:cNvGrpSpPr/>
          <p:nvPr/>
        </p:nvGrpSpPr>
        <p:grpSpPr>
          <a:xfrm>
            <a:off x="1930644" y="4327027"/>
            <a:ext cx="1898148" cy="1246406"/>
            <a:chOff x="1870294" y="4200890"/>
            <a:chExt cx="1898148" cy="1246406"/>
          </a:xfrm>
        </p:grpSpPr>
        <p:sp>
          <p:nvSpPr>
            <p:cNvPr id="28706" name="Line 41"/>
            <p:cNvSpPr>
              <a:spLocks noChangeShapeType="1"/>
            </p:cNvSpPr>
            <p:nvPr/>
          </p:nvSpPr>
          <p:spPr bwMode="auto">
            <a:xfrm flipH="1">
              <a:off x="2778685" y="4522573"/>
              <a:ext cx="13942" cy="3677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rIns="45720" anchor="ctr"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8709" name="Text Box 44"/>
            <p:cNvSpPr txBox="1">
              <a:spLocks noChangeArrowheads="1"/>
            </p:cNvSpPr>
            <p:nvPr/>
          </p:nvSpPr>
          <p:spPr bwMode="auto">
            <a:xfrm>
              <a:off x="1870294" y="4200890"/>
              <a:ext cx="1898148" cy="369332"/>
            </a:xfrm>
            <a:prstGeom prst="rect">
              <a:avLst/>
            </a:prstGeom>
            <a:solidFill>
              <a:srgbClr val="CCFFC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cs typeface="Calibri"/>
                </a:rPr>
                <a:t>call-taxi(</a:t>
              </a:r>
              <a:r>
                <a:rPr lang="en-US" sz="1800" dirty="0" err="1">
                  <a:latin typeface="Calibri"/>
                  <a:cs typeface="Calibri"/>
                </a:rPr>
                <a:t>me,home</a:t>
              </a:r>
              <a:r>
                <a:rPr lang="en-US" sz="1800" dirty="0"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8712" name="Text Box 47"/>
            <p:cNvSpPr txBox="1">
              <a:spLocks noChangeArrowheads="1"/>
            </p:cNvSpPr>
            <p:nvPr/>
          </p:nvSpPr>
          <p:spPr bwMode="auto">
            <a:xfrm>
              <a:off x="2363534" y="4800965"/>
              <a:ext cx="752770" cy="646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Times New Roman"/>
                  <a:cs typeface="Times New Roman"/>
                </a:rPr>
                <a:t>Pre: </a:t>
              </a:r>
              <a:r>
                <a:rPr lang="en-US" sz="1800" dirty="0">
                  <a:latin typeface="Times New Roman"/>
                  <a:cs typeface="Times New Roman"/>
                </a:rPr>
                <a:t>…</a:t>
              </a:r>
            </a:p>
            <a:p>
              <a:r>
                <a:rPr lang="en-US" sz="1800" dirty="0">
                  <a:solidFill>
                    <a:srgbClr val="081D58"/>
                  </a:solidFill>
                  <a:latin typeface="Times New Roman"/>
                  <a:cs typeface="Times New Roman"/>
                </a:rPr>
                <a:t>Eff: </a:t>
              </a:r>
              <a:r>
                <a:rPr lang="en-US" sz="1800" dirty="0">
                  <a:latin typeface="Times New Roman"/>
                  <a:cs typeface="Times New Roman"/>
                </a:rPr>
                <a:t>…</a:t>
              </a:r>
              <a:endParaRPr lang="en-US" sz="1800" dirty="0">
                <a:solidFill>
                  <a:srgbClr val="081D58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76043-FADD-CD49-9ADD-3AD5E5D679D6}"/>
              </a:ext>
            </a:extLst>
          </p:cNvPr>
          <p:cNvGrpSpPr/>
          <p:nvPr/>
        </p:nvGrpSpPr>
        <p:grpSpPr>
          <a:xfrm>
            <a:off x="4877639" y="4327027"/>
            <a:ext cx="2430665" cy="1246406"/>
            <a:chOff x="4934252" y="4200890"/>
            <a:chExt cx="2430665" cy="1246406"/>
          </a:xfrm>
        </p:grpSpPr>
        <p:sp>
          <p:nvSpPr>
            <p:cNvPr id="28707" name="Line 42"/>
            <p:cNvSpPr>
              <a:spLocks noChangeShapeType="1"/>
            </p:cNvSpPr>
            <p:nvPr/>
          </p:nvSpPr>
          <p:spPr bwMode="auto">
            <a:xfrm>
              <a:off x="6146221" y="4525550"/>
              <a:ext cx="0" cy="3968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rIns="45720" anchor="ctr"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8710" name="Text Box 45"/>
            <p:cNvSpPr txBox="1">
              <a:spLocks noChangeArrowheads="1"/>
            </p:cNvSpPr>
            <p:nvPr/>
          </p:nvSpPr>
          <p:spPr bwMode="auto">
            <a:xfrm>
              <a:off x="4934252" y="4200890"/>
              <a:ext cx="2430665" cy="369332"/>
            </a:xfrm>
            <a:prstGeom prst="rect">
              <a:avLst/>
            </a:prstGeom>
            <a:solidFill>
              <a:srgbClr val="CCFFC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cs typeface="Calibri"/>
                </a:rPr>
                <a:t>ride-taxi(</a:t>
              </a:r>
              <a:r>
                <a:rPr lang="en-US" sz="1800" dirty="0" err="1">
                  <a:latin typeface="Calibri"/>
                  <a:cs typeface="Calibri"/>
                </a:rPr>
                <a:t>me,home,park</a:t>
              </a:r>
              <a:r>
                <a:rPr lang="en-US" sz="1800" dirty="0"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8713" name="Text Box 48"/>
            <p:cNvSpPr txBox="1">
              <a:spLocks noChangeArrowheads="1"/>
            </p:cNvSpPr>
            <p:nvPr/>
          </p:nvSpPr>
          <p:spPr bwMode="auto">
            <a:xfrm>
              <a:off x="5780255" y="4800965"/>
              <a:ext cx="752770" cy="646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Times New Roman"/>
                  <a:cs typeface="Times New Roman"/>
                </a:rPr>
                <a:t>Pre: </a:t>
              </a:r>
              <a:r>
                <a:rPr lang="en-US" sz="1800" dirty="0">
                  <a:latin typeface="Times New Roman"/>
                  <a:cs typeface="Times New Roman"/>
                </a:rPr>
                <a:t>…</a:t>
              </a:r>
            </a:p>
            <a:p>
              <a:r>
                <a:rPr lang="en-US" sz="1800" dirty="0">
                  <a:solidFill>
                    <a:srgbClr val="081D58"/>
                  </a:solidFill>
                  <a:latin typeface="Times New Roman"/>
                  <a:cs typeface="Times New Roman"/>
                </a:rPr>
                <a:t>Eff: </a:t>
              </a:r>
              <a:r>
                <a:rPr lang="en-US" sz="1800" dirty="0">
                  <a:latin typeface="Times New Roman"/>
                  <a:cs typeface="Times New Roman"/>
                </a:rPr>
                <a:t>…</a:t>
              </a:r>
              <a:endParaRPr lang="en-US" sz="1800" dirty="0">
                <a:solidFill>
                  <a:srgbClr val="081D58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1104473" y="2480832"/>
            <a:ext cx="2995448" cy="1197764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0" bIns="44450" anchor="ctr">
            <a:spAutoFit/>
          </a:bodyPr>
          <a:lstStyle/>
          <a:p>
            <a:pPr>
              <a:buClr>
                <a:srgbClr val="008000"/>
              </a:buClr>
              <a:buSzPct val="150000"/>
              <a:defRPr/>
            </a:pPr>
            <a:r>
              <a:rPr lang="en-US" dirty="0">
                <a:latin typeface="Calibri"/>
                <a:cs typeface="Calibri"/>
              </a:rPr>
              <a:t>travel-by-foot(</a:t>
            </a:r>
            <a:r>
              <a:rPr lang="en-US" dirty="0" err="1">
                <a:latin typeface="Calibri"/>
                <a:cs typeface="Calibri"/>
              </a:rPr>
              <a:t>me,home,park</a:t>
            </a:r>
            <a:r>
              <a:rPr lang="en-US" dirty="0">
                <a:latin typeface="Calibri"/>
                <a:cs typeface="Calibri"/>
              </a:rPr>
              <a:t>)</a:t>
            </a:r>
            <a:endParaRPr lang="en-US" dirty="0">
              <a:latin typeface="Times New Roman"/>
              <a:cs typeface="Times New Roman"/>
            </a:endParaRPr>
          </a:p>
          <a:p>
            <a:pPr>
              <a:buClr>
                <a:srgbClr val="008000"/>
              </a:buClr>
              <a:buSzPct val="150000"/>
              <a:defRPr/>
            </a:pPr>
            <a:r>
              <a:rPr lang="en-US" dirty="0">
                <a:latin typeface="Times New Roman"/>
                <a:cs typeface="Times New Roman"/>
              </a:rPr>
              <a:t>Pre:</a:t>
            </a:r>
          </a:p>
          <a:p>
            <a:pPr marL="400050" indent="-285750">
              <a:buClr>
                <a:srgbClr val="008000"/>
              </a:buClr>
              <a:buSzPct val="150000"/>
              <a:buFont typeface="Wingdings" charset="2"/>
              <a:buChar char="ü"/>
              <a:defRPr/>
            </a:pP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Calibri"/>
              </a:rPr>
              <a:t>(</a:t>
            </a:r>
            <a:r>
              <a:rPr lang="en-US" dirty="0" err="1">
                <a:latin typeface="Calibri"/>
              </a:rPr>
              <a:t>me,home</a:t>
            </a:r>
            <a:r>
              <a:rPr lang="en-US" dirty="0">
                <a:latin typeface="Calibri"/>
              </a:rPr>
              <a:t>)</a:t>
            </a:r>
          </a:p>
          <a:p>
            <a:pPr marL="400050" indent="-285750">
              <a:buClr>
                <a:srgbClr val="FF0000"/>
              </a:buClr>
              <a:buSzPct val="150000"/>
              <a:buFont typeface="Lucida Grande"/>
              <a:buChar char="×"/>
              <a:defRPr/>
            </a:pPr>
            <a:r>
              <a:rPr lang="en-US" dirty="0" err="1">
                <a:latin typeface="Calibri"/>
              </a:rPr>
              <a:t>dist</a:t>
            </a:r>
            <a:r>
              <a:rPr lang="en-US" dirty="0">
                <a:latin typeface="Calibri"/>
              </a:rPr>
              <a:t>(</a:t>
            </a:r>
            <a:r>
              <a:rPr lang="en-US" dirty="0" err="1">
                <a:latin typeface="Calibri"/>
              </a:rPr>
              <a:t>home,park</a:t>
            </a:r>
            <a:r>
              <a:rPr lang="en-US" dirty="0">
                <a:latin typeface="Calibri"/>
              </a:rPr>
              <a:t>) ≤ 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04AA48-5439-0049-910D-9A34B329E987}"/>
              </a:ext>
            </a:extLst>
          </p:cNvPr>
          <p:cNvGrpSpPr/>
          <p:nvPr/>
        </p:nvGrpSpPr>
        <p:grpSpPr>
          <a:xfrm>
            <a:off x="8397037" y="4327027"/>
            <a:ext cx="1957844" cy="1226597"/>
            <a:chOff x="8572337" y="4200890"/>
            <a:chExt cx="1957844" cy="1226597"/>
          </a:xfrm>
        </p:grpSpPr>
        <p:sp>
          <p:nvSpPr>
            <p:cNvPr id="28708" name="Line 43"/>
            <p:cNvSpPr>
              <a:spLocks noChangeShapeType="1"/>
            </p:cNvSpPr>
            <p:nvPr/>
          </p:nvSpPr>
          <p:spPr bwMode="auto">
            <a:xfrm>
              <a:off x="9553015" y="4546206"/>
              <a:ext cx="0" cy="3968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rIns="45720" anchor="ctr">
              <a:spAutoFit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8714" name="Text Box 49"/>
            <p:cNvSpPr txBox="1">
              <a:spLocks noChangeArrowheads="1"/>
            </p:cNvSpPr>
            <p:nvPr/>
          </p:nvSpPr>
          <p:spPr bwMode="auto">
            <a:xfrm>
              <a:off x="9185211" y="4781156"/>
              <a:ext cx="752770" cy="646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Times New Roman"/>
                  <a:cs typeface="Times New Roman"/>
                </a:rPr>
                <a:t>Pre: </a:t>
              </a:r>
              <a:r>
                <a:rPr lang="en-US" sz="1800" dirty="0">
                  <a:latin typeface="Times New Roman"/>
                  <a:cs typeface="Times New Roman"/>
                </a:rPr>
                <a:t>…</a:t>
              </a:r>
            </a:p>
            <a:p>
              <a:r>
                <a:rPr lang="en-US" sz="1800" dirty="0">
                  <a:solidFill>
                    <a:srgbClr val="081D58"/>
                  </a:solidFill>
                  <a:latin typeface="Times New Roman"/>
                  <a:cs typeface="Times New Roman"/>
                </a:rPr>
                <a:t>Eff: </a:t>
              </a:r>
              <a:r>
                <a:rPr lang="en-US" sz="1800" dirty="0">
                  <a:latin typeface="Times New Roman"/>
                  <a:cs typeface="Times New Roman"/>
                </a:rPr>
                <a:t>…</a:t>
              </a:r>
              <a:endParaRPr lang="en-US" sz="1800" dirty="0">
                <a:solidFill>
                  <a:srgbClr val="081D58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8572337" y="4200890"/>
              <a:ext cx="1957844" cy="369332"/>
            </a:xfrm>
            <a:prstGeom prst="rect">
              <a:avLst/>
            </a:prstGeom>
            <a:solidFill>
              <a:srgbClr val="CCFFC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/>
            <a:p>
              <a:pPr>
                <a:defRPr/>
              </a:pPr>
              <a:r>
                <a:rPr lang="en-US" dirty="0">
                  <a:latin typeface="Calibri"/>
                </a:rPr>
                <a:t>pay-driver(</a:t>
              </a:r>
              <a:r>
                <a:rPr lang="en-US" dirty="0" err="1">
                  <a:latin typeface="Calibri"/>
                </a:rPr>
                <a:t>me,park</a:t>
              </a:r>
              <a:r>
                <a:rPr lang="en-US" dirty="0">
                  <a:latin typeface="Calibri"/>
                </a:rPr>
                <a:t>)</a:t>
              </a:r>
            </a:p>
          </p:txBody>
        </p:sp>
      </p:grp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5571676" y="2482029"/>
            <a:ext cx="3760004" cy="1200329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rIns="0">
            <a:spAutoFit/>
          </a:bodyPr>
          <a:lstStyle/>
          <a:p>
            <a:pPr>
              <a:buClr>
                <a:srgbClr val="008000"/>
              </a:buClr>
              <a:buSzPct val="150000"/>
              <a:defRPr/>
            </a:pPr>
            <a:r>
              <a:rPr lang="en-US" dirty="0">
                <a:latin typeface="Calibri"/>
                <a:cs typeface="Calibri"/>
              </a:rPr>
              <a:t>travel-by-taxi(</a:t>
            </a:r>
            <a:r>
              <a:rPr lang="en-US" dirty="0" err="1">
                <a:latin typeface="Calibri"/>
                <a:cs typeface="Calibri"/>
              </a:rPr>
              <a:t>me,home,park</a:t>
            </a:r>
            <a:r>
              <a:rPr lang="en-US" dirty="0">
                <a:latin typeface="Calibri"/>
                <a:cs typeface="Calibri"/>
              </a:rPr>
              <a:t>)</a:t>
            </a:r>
          </a:p>
          <a:p>
            <a:pPr>
              <a:buClr>
                <a:srgbClr val="008000"/>
              </a:buClr>
              <a:buSzPct val="150000"/>
              <a:defRPr/>
            </a:pPr>
            <a:r>
              <a:rPr lang="en-US" dirty="0">
                <a:latin typeface="Times New Roman"/>
                <a:cs typeface="Times New Roman"/>
              </a:rPr>
              <a:t>Pre:</a:t>
            </a:r>
          </a:p>
          <a:p>
            <a:pPr marL="285750" indent="-285750">
              <a:buClr>
                <a:srgbClr val="008000"/>
              </a:buClr>
              <a:buSzPct val="150000"/>
              <a:buFont typeface="Wingdings" charset="2"/>
              <a:buChar char="ü"/>
              <a:defRPr/>
            </a:pP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Calibri"/>
              </a:rPr>
              <a:t>(</a:t>
            </a:r>
            <a:r>
              <a:rPr lang="en-US" dirty="0" err="1">
                <a:latin typeface="Calibri"/>
              </a:rPr>
              <a:t>me,home</a:t>
            </a:r>
            <a:r>
              <a:rPr lang="en-US" dirty="0">
                <a:latin typeface="Calibri"/>
              </a:rPr>
              <a:t>)</a:t>
            </a:r>
          </a:p>
          <a:p>
            <a:pPr marL="285750" indent="-285750">
              <a:buClr>
                <a:srgbClr val="008000"/>
              </a:buClr>
              <a:buSzPct val="150000"/>
              <a:buFont typeface="Wingdings" charset="2"/>
              <a:buChar char="ü"/>
              <a:defRPr/>
            </a:pPr>
            <a:r>
              <a:rPr lang="en-US" dirty="0">
                <a:latin typeface="Calibri"/>
              </a:rPr>
              <a:t>cash(me) ≥ 1.5+0.5*</a:t>
            </a:r>
            <a:r>
              <a:rPr lang="en-US" dirty="0" err="1">
                <a:latin typeface="Calibri"/>
              </a:rPr>
              <a:t>dist</a:t>
            </a:r>
            <a:r>
              <a:rPr lang="en-US" dirty="0">
                <a:latin typeface="Calibri"/>
              </a:rPr>
              <a:t>(</a:t>
            </a:r>
            <a:r>
              <a:rPr lang="en-US" dirty="0" err="1">
                <a:latin typeface="Calibri"/>
              </a:rPr>
              <a:t>home,park</a:t>
            </a:r>
            <a:r>
              <a:rPr lang="en-US" dirty="0">
                <a:latin typeface="Calibri"/>
              </a:rPr>
              <a:t>)</a:t>
            </a:r>
          </a:p>
        </p:txBody>
      </p:sp>
      <p:cxnSp>
        <p:nvCxnSpPr>
          <p:cNvPr id="69" name="Curved Connector 68"/>
          <p:cNvCxnSpPr>
            <a:cxnSpLocks/>
            <a:stCxn id="78" idx="0"/>
            <a:endCxn id="28685" idx="2"/>
          </p:cNvCxnSpPr>
          <p:nvPr/>
        </p:nvCxnSpPr>
        <p:spPr>
          <a:xfrm rot="5400000" flipH="1" flipV="1">
            <a:off x="3897000" y="2284892"/>
            <a:ext cx="1308343" cy="56193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 Box 15"/>
          <p:cNvSpPr txBox="1">
            <a:spLocks noChangeArrowheads="1"/>
          </p:cNvSpPr>
          <p:nvPr/>
        </p:nvSpPr>
        <p:spPr bwMode="auto">
          <a:xfrm>
            <a:off x="3727172" y="3220028"/>
            <a:ext cx="1086067" cy="369332"/>
          </a:xfrm>
          <a:prstGeom prst="rect">
            <a:avLst/>
          </a:prstGeom>
          <a:solidFill>
            <a:srgbClr val="FFD6C6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81D58"/>
                </a:solidFill>
                <a:latin typeface="Calibri"/>
              </a:rPr>
              <a:t>Backtrack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676400" y="290618"/>
            <a:ext cx="8839200" cy="497840"/>
          </a:xfrm>
        </p:spPr>
        <p:txBody>
          <a:bodyPr>
            <a:no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Backtracking Search</a:t>
            </a:r>
            <a:endParaRPr lang="en-US" dirty="0"/>
          </a:p>
        </p:txBody>
      </p:sp>
      <p:sp>
        <p:nvSpPr>
          <p:cNvPr id="28674" name="Line 3"/>
          <p:cNvSpPr>
            <a:spLocks noChangeShapeType="1"/>
          </p:cNvSpPr>
          <p:nvPr/>
        </p:nvSpPr>
        <p:spPr bwMode="auto">
          <a:xfrm flipH="1">
            <a:off x="3986021" y="1790389"/>
            <a:ext cx="644894" cy="677635"/>
          </a:xfrm>
          <a:prstGeom prst="line">
            <a:avLst/>
          </a:prstGeom>
          <a:noFill/>
          <a:ln w="57150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5019381" y="1844176"/>
            <a:ext cx="658125" cy="638233"/>
          </a:xfrm>
          <a:prstGeom prst="line">
            <a:avLst/>
          </a:prstGeom>
          <a:noFill/>
          <a:ln w="57150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8685" name="Text Box 16"/>
          <p:cNvSpPr txBox="1">
            <a:spLocks noChangeArrowheads="1"/>
          </p:cNvSpPr>
          <p:nvPr/>
        </p:nvSpPr>
        <p:spPr bwMode="auto">
          <a:xfrm>
            <a:off x="3655543" y="1526964"/>
            <a:ext cx="2353185" cy="38472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>
                <a:latin typeface="Calibri"/>
                <a:cs typeface="Calibri"/>
              </a:rPr>
              <a:t>travel(</a:t>
            </a:r>
            <a:r>
              <a:rPr lang="en-US" sz="1900" dirty="0" err="1">
                <a:latin typeface="Calibri"/>
                <a:cs typeface="Calibri"/>
              </a:rPr>
              <a:t>me,home,park</a:t>
            </a:r>
            <a:r>
              <a:rPr lang="en-US" sz="1900" dirty="0">
                <a:latin typeface="Calibri"/>
                <a:cs typeface="Calibri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F2FD61-96EA-1940-B8E1-A073B82A95B7}"/>
              </a:ext>
            </a:extLst>
          </p:cNvPr>
          <p:cNvGrpSpPr/>
          <p:nvPr/>
        </p:nvGrpSpPr>
        <p:grpSpPr>
          <a:xfrm>
            <a:off x="470973" y="691172"/>
            <a:ext cx="2410854" cy="1321537"/>
            <a:chOff x="8503543" y="677149"/>
            <a:chExt cx="2410854" cy="1321537"/>
          </a:xfrm>
        </p:grpSpPr>
        <p:sp>
          <p:nvSpPr>
            <p:cNvPr id="49" name="Line 23"/>
            <p:cNvSpPr>
              <a:spLocks noChangeShapeType="1"/>
            </p:cNvSpPr>
            <p:nvPr/>
          </p:nvSpPr>
          <p:spPr bwMode="auto">
            <a:xfrm>
              <a:off x="10622296" y="705724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" name="AutoShape 24"/>
            <p:cNvSpPr>
              <a:spLocks noChangeArrowheads="1"/>
            </p:cNvSpPr>
            <p:nvPr/>
          </p:nvSpPr>
          <p:spPr bwMode="auto">
            <a:xfrm>
              <a:off x="8503543" y="979358"/>
              <a:ext cx="838200" cy="431800"/>
            </a:xfrm>
            <a:prstGeom prst="upArrow">
              <a:avLst>
                <a:gd name="adj1" fmla="val 74241"/>
                <a:gd name="adj2" fmla="val 30884"/>
              </a:avLst>
            </a:prstGeom>
            <a:solidFill>
              <a:srgbClr val="C1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" name="Rectangle 25"/>
            <p:cNvSpPr>
              <a:spLocks noChangeArrowheads="1"/>
            </p:cNvSpPr>
            <p:nvPr/>
          </p:nvSpPr>
          <p:spPr bwMode="auto">
            <a:xfrm>
              <a:off x="8633718" y="1157158"/>
              <a:ext cx="177800" cy="2413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2" name="Rectangle 26"/>
            <p:cNvSpPr>
              <a:spLocks noChangeArrowheads="1"/>
            </p:cNvSpPr>
            <p:nvPr/>
          </p:nvSpPr>
          <p:spPr bwMode="auto">
            <a:xfrm>
              <a:off x="9036943" y="1157158"/>
              <a:ext cx="114300" cy="1270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3" name="Freeform 27"/>
            <p:cNvSpPr>
              <a:spLocks/>
            </p:cNvSpPr>
            <p:nvPr/>
          </p:nvSpPr>
          <p:spPr bwMode="auto">
            <a:xfrm>
              <a:off x="10047622" y="677149"/>
              <a:ext cx="866775" cy="1022350"/>
            </a:xfrm>
            <a:custGeom>
              <a:avLst/>
              <a:gdLst>
                <a:gd name="T0" fmla="*/ 2147483647 w 546"/>
                <a:gd name="T1" fmla="*/ 2147483647 h 644"/>
                <a:gd name="T2" fmla="*/ 2147483647 w 546"/>
                <a:gd name="T3" fmla="*/ 2147483647 h 644"/>
                <a:gd name="T4" fmla="*/ 2147483647 w 546"/>
                <a:gd name="T5" fmla="*/ 2147483647 h 644"/>
                <a:gd name="T6" fmla="*/ 2147483647 w 546"/>
                <a:gd name="T7" fmla="*/ 2147483647 h 644"/>
                <a:gd name="T8" fmla="*/ 2147483647 w 546"/>
                <a:gd name="T9" fmla="*/ 2147483647 h 644"/>
                <a:gd name="T10" fmla="*/ 2147483647 w 546"/>
                <a:gd name="T11" fmla="*/ 2147483647 h 644"/>
                <a:gd name="T12" fmla="*/ 2147483647 w 546"/>
                <a:gd name="T13" fmla="*/ 2147483647 h 644"/>
                <a:gd name="T14" fmla="*/ 2147483647 w 546"/>
                <a:gd name="T15" fmla="*/ 2147483647 h 644"/>
                <a:gd name="T16" fmla="*/ 2147483647 w 546"/>
                <a:gd name="T17" fmla="*/ 2147483647 h 644"/>
                <a:gd name="T18" fmla="*/ 2147483647 w 546"/>
                <a:gd name="T19" fmla="*/ 2147483647 h 644"/>
                <a:gd name="T20" fmla="*/ 2147483647 w 546"/>
                <a:gd name="T21" fmla="*/ 2147483647 h 644"/>
                <a:gd name="T22" fmla="*/ 2147483647 w 546"/>
                <a:gd name="T23" fmla="*/ 2147483647 h 644"/>
                <a:gd name="T24" fmla="*/ 2147483647 w 546"/>
                <a:gd name="T25" fmla="*/ 2147483647 h 6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6"/>
                <a:gd name="T40" fmla="*/ 0 h 644"/>
                <a:gd name="T41" fmla="*/ 546 w 546"/>
                <a:gd name="T42" fmla="*/ 644 h 6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6" h="644">
                  <a:moveTo>
                    <a:pt x="136" y="154"/>
                  </a:moveTo>
                  <a:cubicBezTo>
                    <a:pt x="120" y="181"/>
                    <a:pt x="59" y="206"/>
                    <a:pt x="40" y="242"/>
                  </a:cubicBezTo>
                  <a:cubicBezTo>
                    <a:pt x="20" y="277"/>
                    <a:pt x="0" y="335"/>
                    <a:pt x="16" y="370"/>
                  </a:cubicBezTo>
                  <a:cubicBezTo>
                    <a:pt x="32" y="404"/>
                    <a:pt x="108" y="408"/>
                    <a:pt x="136" y="450"/>
                  </a:cubicBezTo>
                  <a:cubicBezTo>
                    <a:pt x="164" y="491"/>
                    <a:pt x="132" y="591"/>
                    <a:pt x="184" y="618"/>
                  </a:cubicBezTo>
                  <a:cubicBezTo>
                    <a:pt x="235" y="644"/>
                    <a:pt x="388" y="633"/>
                    <a:pt x="448" y="610"/>
                  </a:cubicBezTo>
                  <a:cubicBezTo>
                    <a:pt x="507" y="586"/>
                    <a:pt x="545" y="512"/>
                    <a:pt x="544" y="474"/>
                  </a:cubicBezTo>
                  <a:cubicBezTo>
                    <a:pt x="542" y="435"/>
                    <a:pt x="469" y="419"/>
                    <a:pt x="440" y="378"/>
                  </a:cubicBezTo>
                  <a:cubicBezTo>
                    <a:pt x="410" y="336"/>
                    <a:pt x="353" y="275"/>
                    <a:pt x="368" y="226"/>
                  </a:cubicBezTo>
                  <a:cubicBezTo>
                    <a:pt x="382" y="176"/>
                    <a:pt x="546" y="119"/>
                    <a:pt x="528" y="82"/>
                  </a:cubicBezTo>
                  <a:cubicBezTo>
                    <a:pt x="509" y="44"/>
                    <a:pt x="321" y="3"/>
                    <a:pt x="256" y="2"/>
                  </a:cubicBezTo>
                  <a:cubicBezTo>
                    <a:pt x="190" y="0"/>
                    <a:pt x="154" y="48"/>
                    <a:pt x="136" y="74"/>
                  </a:cubicBezTo>
                  <a:cubicBezTo>
                    <a:pt x="117" y="99"/>
                    <a:pt x="151" y="126"/>
                    <a:pt x="136" y="154"/>
                  </a:cubicBez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4" name="Line 28"/>
            <p:cNvSpPr>
              <a:spLocks noChangeShapeType="1"/>
            </p:cNvSpPr>
            <p:nvPr/>
          </p:nvSpPr>
          <p:spPr bwMode="auto">
            <a:xfrm>
              <a:off x="10228596" y="953374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5" name="Line 29"/>
            <p:cNvSpPr>
              <a:spLocks noChangeShapeType="1"/>
            </p:cNvSpPr>
            <p:nvPr/>
          </p:nvSpPr>
          <p:spPr bwMode="auto">
            <a:xfrm>
              <a:off x="10622296" y="1347074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9" name="Oval 30"/>
            <p:cNvSpPr>
              <a:spLocks noChangeArrowheads="1"/>
            </p:cNvSpPr>
            <p:nvPr/>
          </p:nvSpPr>
          <p:spPr bwMode="auto">
            <a:xfrm>
              <a:off x="10088896" y="724774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0" name="Oval 31"/>
            <p:cNvSpPr>
              <a:spLocks noChangeArrowheads="1"/>
            </p:cNvSpPr>
            <p:nvPr/>
          </p:nvSpPr>
          <p:spPr bwMode="auto">
            <a:xfrm>
              <a:off x="10482596" y="1118474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1" name="AutoShape 32"/>
            <p:cNvSpPr>
              <a:spLocks noChangeArrowheads="1"/>
            </p:cNvSpPr>
            <p:nvPr/>
          </p:nvSpPr>
          <p:spPr bwMode="auto">
            <a:xfrm>
              <a:off x="9433577" y="1188908"/>
              <a:ext cx="502920" cy="190500"/>
            </a:xfrm>
            <a:prstGeom prst="rightArrow">
              <a:avLst>
                <a:gd name="adj1" fmla="val 50000"/>
                <a:gd name="adj2" fmla="val 10166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2" name="Text Box 33"/>
            <p:cNvSpPr txBox="1">
              <a:spLocks noChangeArrowheads="1"/>
            </p:cNvSpPr>
            <p:nvPr/>
          </p:nvSpPr>
          <p:spPr bwMode="auto">
            <a:xfrm>
              <a:off x="8523700" y="1347074"/>
              <a:ext cx="755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home</a:t>
              </a:r>
            </a:p>
          </p:txBody>
        </p:sp>
        <p:sp>
          <p:nvSpPr>
            <p:cNvPr id="75" name="Text Box 34"/>
            <p:cNvSpPr txBox="1">
              <a:spLocks noChangeArrowheads="1"/>
            </p:cNvSpPr>
            <p:nvPr/>
          </p:nvSpPr>
          <p:spPr bwMode="auto">
            <a:xfrm>
              <a:off x="10211504" y="1631973"/>
              <a:ext cx="628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park</a:t>
              </a:r>
            </a:p>
          </p:txBody>
        </p:sp>
      </p:grpSp>
      <p:sp>
        <p:nvSpPr>
          <p:cNvPr id="28715" name="AutoShape 38"/>
          <p:cNvSpPr>
            <a:spLocks noChangeArrowheads="1"/>
          </p:cNvSpPr>
          <p:nvPr/>
        </p:nvSpPr>
        <p:spPr bwMode="auto">
          <a:xfrm>
            <a:off x="3478949" y="5173489"/>
            <a:ext cx="1965713" cy="1150858"/>
          </a:xfrm>
          <a:prstGeom prst="roundRect">
            <a:avLst>
              <a:gd name="adj" fmla="val 7380"/>
            </a:avLst>
          </a:prstGeom>
          <a:solidFill>
            <a:srgbClr val="E9E9E9"/>
          </a:solidFill>
          <a:ln w="12700">
            <a:solidFill>
              <a:schemeClr val="bg2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dirty="0">
                <a:latin typeface="Calibri"/>
              </a:rPr>
              <a:t> </a:t>
            </a:r>
            <a:r>
              <a:rPr lang="en-US" b="1" dirty="0">
                <a:latin typeface="Calibri"/>
              </a:rPr>
              <a:t>loc(me) = taxi</a:t>
            </a:r>
          </a:p>
          <a:p>
            <a:pPr>
              <a:tabLst>
                <a:tab pos="228600" algn="l"/>
              </a:tabLst>
            </a:pPr>
            <a:r>
              <a:rPr lang="en-US" dirty="0">
                <a:latin typeface="Calibri"/>
              </a:rPr>
              <a:t>cash(me) = 20</a:t>
            </a:r>
          </a:p>
          <a:p>
            <a:pPr>
              <a:tabLst>
                <a:tab pos="228600" algn="l"/>
              </a:tabLst>
            </a:pPr>
            <a:r>
              <a:rPr lang="en-US" dirty="0" err="1">
                <a:latin typeface="Calibri"/>
              </a:rPr>
              <a:t>dist</a:t>
            </a:r>
            <a:r>
              <a:rPr lang="en-US" dirty="0">
                <a:latin typeface="Calibri"/>
              </a:rPr>
              <a:t>(</a:t>
            </a:r>
            <a:r>
              <a:rPr lang="en-US" dirty="0" err="1">
                <a:latin typeface="Calibri"/>
              </a:rPr>
              <a:t>home,park</a:t>
            </a:r>
            <a:r>
              <a:rPr lang="en-US" dirty="0">
                <a:latin typeface="Calibri"/>
              </a:rPr>
              <a:t>) = 8</a:t>
            </a:r>
          </a:p>
          <a:p>
            <a:pPr>
              <a:tabLst>
                <a:tab pos="228600" algn="l"/>
              </a:tabLst>
            </a:pPr>
            <a:r>
              <a:rPr lang="en-US" b="1" dirty="0">
                <a:latin typeface="Calibri"/>
              </a:rPr>
              <a:t>loc(taxi) = home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3E12AC-5B0D-B440-97A0-3AF410D6F080}"/>
              </a:ext>
            </a:extLst>
          </p:cNvPr>
          <p:cNvGrpSpPr/>
          <p:nvPr/>
        </p:nvGrpSpPr>
        <p:grpSpPr>
          <a:xfrm>
            <a:off x="216796" y="4487520"/>
            <a:ext cx="1947063" cy="1815396"/>
            <a:chOff x="4136" y="3998426"/>
            <a:chExt cx="1947063" cy="1815396"/>
          </a:xfrm>
        </p:grpSpPr>
        <p:sp>
          <p:nvSpPr>
            <p:cNvPr id="28705" name="Text Box 39"/>
            <p:cNvSpPr txBox="1">
              <a:spLocks noChangeArrowheads="1"/>
            </p:cNvSpPr>
            <p:nvPr/>
          </p:nvSpPr>
          <p:spPr bwMode="auto">
            <a:xfrm>
              <a:off x="389178" y="3998426"/>
              <a:ext cx="1229840" cy="677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i="1" dirty="0">
                  <a:latin typeface="Times New Roman" charset="0"/>
                </a:rPr>
                <a:t> s</a:t>
              </a:r>
              <a:r>
                <a:rPr lang="en-US" sz="2000" baseline="-25000" dirty="0">
                  <a:latin typeface="Times New Roman" charset="0"/>
                </a:rPr>
                <a:t>0</a:t>
              </a:r>
              <a:r>
                <a:rPr lang="en-US" sz="2000" dirty="0">
                  <a:solidFill>
                    <a:srgbClr val="081D58"/>
                  </a:solidFill>
                  <a:latin typeface="Calibri"/>
                </a:rPr>
                <a:t> </a:t>
              </a:r>
            </a:p>
            <a:p>
              <a:pPr algn="ctr"/>
              <a:r>
                <a:rPr lang="en-US" sz="1800" dirty="0">
                  <a:solidFill>
                    <a:srgbClr val="081D58"/>
                  </a:solidFill>
                  <a:latin typeface="Calibri"/>
                </a:rPr>
                <a:t>Initial state</a:t>
              </a:r>
            </a:p>
          </p:txBody>
        </p:sp>
        <p:sp>
          <p:nvSpPr>
            <p:cNvPr id="28716" name="AutoShape 40"/>
            <p:cNvSpPr>
              <a:spLocks noChangeArrowheads="1"/>
            </p:cNvSpPr>
            <p:nvPr/>
          </p:nvSpPr>
          <p:spPr bwMode="auto">
            <a:xfrm>
              <a:off x="4136" y="4684395"/>
              <a:ext cx="1947063" cy="1129427"/>
            </a:xfrm>
            <a:prstGeom prst="roundRect">
              <a:avLst>
                <a:gd name="adj" fmla="val 4139"/>
              </a:avLst>
            </a:prstGeom>
            <a:solidFill>
              <a:srgbClr val="E9E9E9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 </a:t>
              </a:r>
              <a:r>
                <a:rPr lang="en-US" dirty="0" err="1">
                  <a:latin typeface="Calibri"/>
                </a:rPr>
                <a:t>loc</a:t>
              </a:r>
              <a:r>
                <a:rPr lang="en-US" dirty="0">
                  <a:latin typeface="Calibri"/>
                </a:rPr>
                <a:t>(me) = home</a:t>
              </a:r>
            </a:p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cash(me) = 20</a:t>
              </a:r>
            </a:p>
            <a:p>
              <a:pPr>
                <a:tabLst>
                  <a:tab pos="228600" algn="l"/>
                </a:tabLst>
              </a:pPr>
              <a:r>
                <a:rPr lang="en-US" dirty="0" err="1">
                  <a:latin typeface="Calibri"/>
                </a:rPr>
                <a:t>dist</a:t>
              </a:r>
              <a:r>
                <a:rPr lang="en-US" dirty="0">
                  <a:latin typeface="Calibri"/>
                </a:rPr>
                <a:t>(</a:t>
              </a:r>
              <a:r>
                <a:rPr lang="en-US" dirty="0" err="1">
                  <a:latin typeface="Calibri"/>
                </a:rPr>
                <a:t>home,park</a:t>
              </a:r>
              <a:r>
                <a:rPr lang="en-US" dirty="0">
                  <a:latin typeface="Calibri"/>
                </a:rPr>
                <a:t>) = 8</a:t>
              </a:r>
            </a:p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loc(taxi) = station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8A471B-9703-444C-8498-B17BFA6FC860}"/>
              </a:ext>
            </a:extLst>
          </p:cNvPr>
          <p:cNvGrpSpPr/>
          <p:nvPr/>
        </p:nvGrpSpPr>
        <p:grpSpPr>
          <a:xfrm>
            <a:off x="10021904" y="4493584"/>
            <a:ext cx="1965713" cy="2105083"/>
            <a:chOff x="10234564" y="4004490"/>
            <a:chExt cx="1965713" cy="2105083"/>
          </a:xfrm>
        </p:grpSpPr>
        <p:sp>
          <p:nvSpPr>
            <p:cNvPr id="28718" name="AutoShape 51"/>
            <p:cNvSpPr>
              <a:spLocks noChangeArrowheads="1"/>
            </p:cNvSpPr>
            <p:nvPr/>
          </p:nvSpPr>
          <p:spPr bwMode="auto">
            <a:xfrm>
              <a:off x="10234564" y="4684395"/>
              <a:ext cx="1965713" cy="1425178"/>
            </a:xfrm>
            <a:prstGeom prst="roundRect">
              <a:avLst>
                <a:gd name="adj" fmla="val 5954"/>
              </a:avLst>
            </a:prstGeom>
            <a:solidFill>
              <a:srgbClr val="E9E9E9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pPr>
                <a:tabLst>
                  <a:tab pos="228600" algn="l"/>
                </a:tabLst>
              </a:pPr>
              <a:r>
                <a:rPr lang="en-US" b="1" dirty="0">
                  <a:latin typeface="Calibri"/>
                </a:rPr>
                <a:t> </a:t>
              </a:r>
              <a:r>
                <a:rPr lang="en-US" b="1" dirty="0" err="1">
                  <a:latin typeface="Calibri"/>
                </a:rPr>
                <a:t>loc</a:t>
              </a:r>
              <a:r>
                <a:rPr lang="en-US" b="1" dirty="0">
                  <a:latin typeface="Calibri"/>
                </a:rPr>
                <a:t>(me) = park</a:t>
              </a:r>
            </a:p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cash(me) = 14.5</a:t>
              </a:r>
            </a:p>
            <a:p>
              <a:pPr>
                <a:tabLst>
                  <a:tab pos="228600" algn="l"/>
                </a:tabLst>
              </a:pPr>
              <a:r>
                <a:rPr lang="en-US" dirty="0" err="1">
                  <a:latin typeface="Calibri"/>
                </a:rPr>
                <a:t>dist</a:t>
              </a:r>
              <a:r>
                <a:rPr lang="en-US" dirty="0">
                  <a:latin typeface="Calibri"/>
                </a:rPr>
                <a:t>(</a:t>
              </a:r>
              <a:r>
                <a:rPr lang="en-US" dirty="0" err="1">
                  <a:latin typeface="Calibri"/>
                </a:rPr>
                <a:t>home,park</a:t>
              </a:r>
              <a:r>
                <a:rPr lang="en-US" dirty="0">
                  <a:latin typeface="Calibri"/>
                </a:rPr>
                <a:t>) = 8</a:t>
              </a:r>
            </a:p>
            <a:p>
              <a:pPr>
                <a:tabLst>
                  <a:tab pos="228600" algn="l"/>
                </a:tabLst>
              </a:pPr>
              <a:r>
                <a:rPr lang="en-US" dirty="0" err="1">
                  <a:latin typeface="Calibri"/>
                </a:rPr>
                <a:t>loc</a:t>
              </a:r>
              <a:r>
                <a:rPr lang="en-US" dirty="0">
                  <a:latin typeface="Calibri"/>
                </a:rPr>
                <a:t>(taxi) = park</a:t>
              </a:r>
            </a:p>
            <a:p>
              <a:pPr>
                <a:tabLst>
                  <a:tab pos="228600" algn="l"/>
                </a:tabLst>
              </a:pPr>
              <a:r>
                <a:rPr lang="en-US" b="1" dirty="0">
                  <a:latin typeface="Calibri"/>
                </a:rPr>
                <a:t>owe(me) = 0</a:t>
              </a:r>
            </a:p>
          </p:txBody>
        </p:sp>
        <p:sp>
          <p:nvSpPr>
            <p:cNvPr id="28719" name="Text Box 52"/>
            <p:cNvSpPr txBox="1">
              <a:spLocks noChangeArrowheads="1"/>
            </p:cNvSpPr>
            <p:nvPr/>
          </p:nvSpPr>
          <p:spPr bwMode="auto">
            <a:xfrm>
              <a:off x="10611842" y="4004490"/>
              <a:ext cx="126989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i="1" dirty="0">
                  <a:latin typeface="Times New Roman" charset="0"/>
                </a:rPr>
                <a:t> s</a:t>
              </a:r>
              <a:r>
                <a:rPr lang="en-US" sz="2000" i="1" baseline="-25000" dirty="0">
                  <a:latin typeface="Times New Roman" charset="0"/>
                </a:rPr>
                <a:t>3</a:t>
              </a:r>
              <a:endParaRPr lang="en-US" sz="2000" dirty="0">
                <a:solidFill>
                  <a:srgbClr val="081D58"/>
                </a:solidFill>
                <a:latin typeface="Calibri"/>
              </a:endParaRPr>
            </a:p>
            <a:p>
              <a:pPr algn="ctr"/>
              <a:r>
                <a:rPr lang="en-US" sz="1800" dirty="0">
                  <a:solidFill>
                    <a:srgbClr val="081D58"/>
                  </a:solidFill>
                  <a:latin typeface="Calibri"/>
                </a:rPr>
                <a:t>Final  state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FAA71D-687B-D347-AB65-F836CAF11DAC}"/>
              </a:ext>
            </a:extLst>
          </p:cNvPr>
          <p:cNvGrpSpPr/>
          <p:nvPr/>
        </p:nvGrpSpPr>
        <p:grpSpPr>
          <a:xfrm>
            <a:off x="6759752" y="4749130"/>
            <a:ext cx="1947063" cy="1836143"/>
            <a:chOff x="6830638" y="4260036"/>
            <a:chExt cx="1947063" cy="1836143"/>
          </a:xfrm>
        </p:grpSpPr>
        <p:sp>
          <p:nvSpPr>
            <p:cNvPr id="28717" name="AutoShape 50"/>
            <p:cNvSpPr>
              <a:spLocks noChangeArrowheads="1"/>
            </p:cNvSpPr>
            <p:nvPr/>
          </p:nvSpPr>
          <p:spPr bwMode="auto">
            <a:xfrm>
              <a:off x="6830638" y="4684395"/>
              <a:ext cx="1947063" cy="1411784"/>
            </a:xfrm>
            <a:prstGeom prst="roundRect">
              <a:avLst>
                <a:gd name="adj" fmla="val 3347"/>
              </a:avLst>
            </a:prstGeom>
            <a:solidFill>
              <a:srgbClr val="E9E9E9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 loc(me) = taxi</a:t>
              </a:r>
            </a:p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cash(me) = 20</a:t>
              </a:r>
            </a:p>
            <a:p>
              <a:pPr>
                <a:tabLst>
                  <a:tab pos="228600" algn="l"/>
                </a:tabLst>
              </a:pPr>
              <a:r>
                <a:rPr lang="en-US" dirty="0" err="1">
                  <a:latin typeface="Calibri"/>
                </a:rPr>
                <a:t>dist</a:t>
              </a:r>
              <a:r>
                <a:rPr lang="en-US" dirty="0">
                  <a:latin typeface="Calibri"/>
                </a:rPr>
                <a:t>(</a:t>
              </a:r>
              <a:r>
                <a:rPr lang="en-US" dirty="0" err="1">
                  <a:latin typeface="Calibri"/>
                </a:rPr>
                <a:t>home,park</a:t>
              </a:r>
              <a:r>
                <a:rPr lang="en-US" dirty="0">
                  <a:latin typeface="Calibri"/>
                </a:rPr>
                <a:t>) = 8</a:t>
              </a:r>
            </a:p>
            <a:p>
              <a:pPr>
                <a:tabLst>
                  <a:tab pos="228600" algn="l"/>
                </a:tabLst>
              </a:pPr>
              <a:r>
                <a:rPr lang="en-US" b="1" dirty="0" err="1">
                  <a:latin typeface="Calibri"/>
                </a:rPr>
                <a:t>loc</a:t>
              </a:r>
              <a:r>
                <a:rPr lang="en-US" b="1" dirty="0">
                  <a:latin typeface="Calibri"/>
                </a:rPr>
                <a:t>(taxi) = park</a:t>
              </a:r>
            </a:p>
            <a:p>
              <a:pPr>
                <a:tabLst>
                  <a:tab pos="228600" algn="l"/>
                </a:tabLst>
              </a:pPr>
              <a:r>
                <a:rPr lang="en-US" b="1" dirty="0">
                  <a:latin typeface="Calibri"/>
                </a:rPr>
                <a:t>owe(me) = 5.50</a:t>
              </a:r>
            </a:p>
          </p:txBody>
        </p:sp>
        <p:sp>
          <p:nvSpPr>
            <p:cNvPr id="67" name="Text Box 39">
              <a:extLst>
                <a:ext uri="{FF2B5EF4-FFF2-40B4-BE49-F238E27FC236}">
                  <a16:creationId xmlns:a16="http://schemas.microsoft.com/office/drawing/2014/main" id="{937CD71F-A77A-0142-ACC0-4144694B6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4595" y="4260036"/>
              <a:ext cx="41062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i="1" dirty="0">
                  <a:latin typeface="Times New Roman" charset="0"/>
                </a:rPr>
                <a:t>s</a:t>
              </a:r>
              <a:r>
                <a:rPr lang="en-US" sz="2000" baseline="-25000" dirty="0">
                  <a:latin typeface="Times New Roman" charset="0"/>
                </a:rPr>
                <a:t>2</a:t>
              </a:r>
              <a:endParaRPr lang="en-US" sz="1800" dirty="0">
                <a:solidFill>
                  <a:srgbClr val="081D58"/>
                </a:solidFill>
                <a:latin typeface="Calibri"/>
              </a:endParaRP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6303579E-EFC7-624A-93F8-76FF4C8DCB45}"/>
              </a:ext>
            </a:extLst>
          </p:cNvPr>
          <p:cNvSpPr/>
          <p:nvPr/>
        </p:nvSpPr>
        <p:spPr>
          <a:xfrm>
            <a:off x="8936294" y="1179042"/>
            <a:ext cx="2762333" cy="92333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tr-TR" dirty="0">
                <a:latin typeface="Calibri"/>
              </a:rPr>
              <a:t>⟨</a:t>
            </a:r>
            <a:r>
              <a:rPr lang="tr-TR" dirty="0" err="1">
                <a:latin typeface="Calibri"/>
              </a:rPr>
              <a:t>call-taxi</a:t>
            </a:r>
            <a:r>
              <a:rPr lang="tr-TR" dirty="0">
                <a:latin typeface="Calibri"/>
              </a:rPr>
              <a:t>(</a:t>
            </a:r>
            <a:r>
              <a:rPr lang="tr-TR" dirty="0" err="1">
                <a:latin typeface="Calibri"/>
              </a:rPr>
              <a:t>me,home</a:t>
            </a:r>
            <a:r>
              <a:rPr lang="tr-TR" dirty="0">
                <a:latin typeface="Calibri"/>
              </a:rPr>
              <a:t>), </a:t>
            </a:r>
            <a:br>
              <a:rPr lang="tr-TR" dirty="0">
                <a:latin typeface="Calibri"/>
              </a:rPr>
            </a:br>
            <a:r>
              <a:rPr lang="tr-TR" dirty="0">
                <a:latin typeface="Calibri"/>
              </a:rPr>
              <a:t>  </a:t>
            </a:r>
            <a:r>
              <a:rPr lang="tr-TR" dirty="0" err="1">
                <a:latin typeface="Calibri"/>
              </a:rPr>
              <a:t>ride-taxi</a:t>
            </a:r>
            <a:r>
              <a:rPr lang="tr-TR" dirty="0">
                <a:latin typeface="Calibri"/>
              </a:rPr>
              <a:t>(</a:t>
            </a:r>
            <a:r>
              <a:rPr lang="tr-TR" dirty="0" err="1">
                <a:latin typeface="Calibri"/>
              </a:rPr>
              <a:t>me,home,park</a:t>
            </a:r>
            <a:r>
              <a:rPr lang="tr-TR" dirty="0">
                <a:latin typeface="Calibri"/>
              </a:rPr>
              <a:t>), </a:t>
            </a:r>
            <a:br>
              <a:rPr lang="tr-TR" dirty="0">
                <a:latin typeface="Calibri"/>
              </a:rPr>
            </a:br>
            <a:r>
              <a:rPr lang="tr-TR" dirty="0">
                <a:latin typeface="Calibri"/>
              </a:rPr>
              <a:t>  pay-</a:t>
            </a:r>
            <a:r>
              <a:rPr lang="tr-TR" dirty="0" err="1">
                <a:latin typeface="Calibri"/>
              </a:rPr>
              <a:t>driver</a:t>
            </a:r>
            <a:r>
              <a:rPr lang="tr-TR" dirty="0">
                <a:latin typeface="Calibri"/>
              </a:rPr>
              <a:t>(me)⟩</a:t>
            </a:r>
            <a:endParaRPr lang="en-US" dirty="0">
              <a:latin typeface="Calibri"/>
            </a:endParaRPr>
          </a:p>
        </p:txBody>
      </p:sp>
      <p:sp>
        <p:nvSpPr>
          <p:cNvPr id="47" name="Text Box 39">
            <a:extLst>
              <a:ext uri="{FF2B5EF4-FFF2-40B4-BE49-F238E27FC236}">
                <a16:creationId xmlns:a16="http://schemas.microsoft.com/office/drawing/2014/main" id="{A3C2648A-7EDE-3045-A752-7CF3C8A9C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714" y="766808"/>
            <a:ext cx="1557058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i="1" dirty="0">
                <a:latin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81D58"/>
                </a:solidFill>
                <a:latin typeface="Times New Roman" panose="02020603050405020304" pitchFamily="18" charset="0"/>
              </a:rPr>
              <a:t>Solution plan:</a:t>
            </a:r>
          </a:p>
        </p:txBody>
      </p:sp>
    </p:spTree>
    <p:extLst>
      <p:ext uri="{BB962C8B-B14F-4D97-AF65-F5344CB8AC3E}">
        <p14:creationId xmlns:p14="http://schemas.microsoft.com/office/powerpoint/2010/main" val="3675345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43" y="1294544"/>
            <a:ext cx="6723174" cy="5030348"/>
          </a:xfrm>
        </p:spPr>
        <p:txBody>
          <a:bodyPr/>
          <a:lstStyle/>
          <a:p>
            <a:r>
              <a:rPr lang="en-US" dirty="0">
                <a:latin typeface="Calibri"/>
              </a:rPr>
              <a:t>TFD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, π)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if </a:t>
            </a:r>
            <a:r>
              <a:rPr lang="en-US" i="1" dirty="0"/>
              <a:t>T</a:t>
            </a:r>
            <a:r>
              <a:rPr lang="en-US" dirty="0"/>
              <a:t> = ⟨⟩ then return</a:t>
            </a:r>
            <a:r>
              <a:rPr lang="en-US" dirty="0">
                <a:latin typeface="Times New Roman" charset="0"/>
              </a:rPr>
              <a:t> π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let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i="1" dirty="0"/>
              <a:t> t</a:t>
            </a:r>
            <a:r>
              <a:rPr lang="en-US" baseline="-25000" dirty="0"/>
              <a:t>2</a:t>
            </a:r>
            <a:r>
              <a:rPr lang="en-US" dirty="0"/>
              <a:t>, …, </a:t>
            </a:r>
            <a:r>
              <a:rPr lang="en-US" i="1" dirty="0" err="1"/>
              <a:t>t</a:t>
            </a:r>
            <a:r>
              <a:rPr lang="en-US" i="1" baseline="-25000" dirty="0" err="1"/>
              <a:t>k</a:t>
            </a:r>
            <a:r>
              <a:rPr lang="en-US" dirty="0"/>
              <a:t> be</a:t>
            </a:r>
            <a:r>
              <a:rPr lang="en-US" i="1" dirty="0"/>
              <a:t> </a:t>
            </a:r>
            <a:r>
              <a:rPr lang="en-US" dirty="0"/>
              <a:t>the tasks in </a:t>
            </a:r>
            <a:r>
              <a:rPr lang="en-US" i="1" dirty="0"/>
              <a:t>T</a:t>
            </a:r>
            <a:endParaRPr lang="en-US" dirty="0"/>
          </a:p>
          <a:p>
            <a:pPr lvl="1">
              <a:spcBef>
                <a:spcPts val="400"/>
              </a:spcBef>
            </a:pPr>
            <a:r>
              <a:rPr lang="en-US" dirty="0"/>
              <a:t>if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is primitive then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if there is an action </a:t>
            </a:r>
            <a:r>
              <a:rPr lang="en-US" i="1" dirty="0"/>
              <a:t>a</a:t>
            </a:r>
            <a:r>
              <a:rPr lang="en-US" dirty="0"/>
              <a:t> such that </a:t>
            </a:r>
            <a:br>
              <a:rPr lang="en-US" dirty="0"/>
            </a:br>
            <a:r>
              <a:rPr lang="en-US" dirty="0"/>
              <a:t>        head(</a:t>
            </a:r>
            <a:r>
              <a:rPr lang="en-US" i="1" dirty="0"/>
              <a:t>a</a:t>
            </a:r>
            <a:r>
              <a:rPr lang="en-US" dirty="0"/>
              <a:t>) matches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a </a:t>
            </a:r>
            <a:r>
              <a:rPr lang="en-US" dirty="0"/>
              <a:t>is applicable in </a:t>
            </a:r>
            <a:r>
              <a:rPr lang="en-US" i="1" dirty="0"/>
              <a:t>s</a:t>
            </a:r>
            <a:r>
              <a:rPr lang="en-US" dirty="0"/>
              <a:t>:</a:t>
            </a:r>
          </a:p>
          <a:p>
            <a:pPr lvl="3">
              <a:spcBef>
                <a:spcPts val="400"/>
              </a:spcBef>
            </a:pPr>
            <a:r>
              <a:rPr lang="en-US" dirty="0"/>
              <a:t>return </a:t>
            </a:r>
            <a:r>
              <a:rPr lang="en-US" dirty="0">
                <a:latin typeface="Calibri"/>
                <a:cs typeface="Calibri"/>
              </a:rPr>
              <a:t>TFD</a:t>
            </a:r>
            <a:r>
              <a:rPr lang="en-US" dirty="0"/>
              <a:t>(</a:t>
            </a:r>
            <a:r>
              <a:rPr lang="el-GR" i="1" dirty="0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), ⟨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,…,</a:t>
            </a:r>
            <a:r>
              <a:rPr lang="en-US" i="1" dirty="0" err="1"/>
              <a:t>t</a:t>
            </a:r>
            <a:r>
              <a:rPr lang="en-US" i="1" baseline="-25000" dirty="0" err="1"/>
              <a:t>k</a:t>
            </a:r>
            <a:r>
              <a:rPr lang="en-US" dirty="0"/>
              <a:t>⟩, π</a:t>
            </a:r>
            <a:r>
              <a:rPr lang="en-US" baseline="-25000" dirty="0"/>
              <a:t> </a:t>
            </a:r>
            <a:r>
              <a:rPr lang="en-US" i="1" dirty="0"/>
              <a:t>.a</a:t>
            </a:r>
            <a:r>
              <a:rPr lang="en-US" dirty="0"/>
              <a:t>)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else: return</a:t>
            </a:r>
            <a:r>
              <a:rPr lang="en-US" i="1" dirty="0"/>
              <a:t> </a:t>
            </a:r>
            <a:r>
              <a:rPr lang="en-US" dirty="0">
                <a:latin typeface="Calibri" panose="020F0502020204030204" pitchFamily="34" charset="0"/>
              </a:rPr>
              <a:t>failure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else	//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 is nonprimitive</a:t>
            </a:r>
          </a:p>
          <a:p>
            <a:pPr lvl="2">
              <a:spcBef>
                <a:spcPts val="400"/>
              </a:spcBef>
            </a:pPr>
            <a:r>
              <a:rPr lang="en-US" dirty="0">
                <a:cs typeface="Times New Roman"/>
              </a:rPr>
              <a:t>for each </a:t>
            </a:r>
            <a:r>
              <a:rPr lang="en-US" i="1" dirty="0">
                <a:cs typeface="Times New Roman"/>
              </a:rPr>
              <a:t>m</a:t>
            </a:r>
            <a:r>
              <a:rPr lang="en-US" dirty="0">
                <a:cs typeface="Times New Roman"/>
              </a:rPr>
              <a:t> ∈ </a:t>
            </a:r>
            <a:r>
              <a:rPr lang="en-US" i="1" dirty="0">
                <a:cs typeface="Times New Roman"/>
              </a:rPr>
              <a:t>M</a:t>
            </a:r>
            <a:r>
              <a:rPr lang="en-US" dirty="0">
                <a:cs typeface="Times New Roman"/>
              </a:rPr>
              <a:t>:</a:t>
            </a:r>
            <a:endParaRPr lang="en-US" dirty="0"/>
          </a:p>
          <a:p>
            <a:pPr lvl="3">
              <a:spcBef>
                <a:spcPts val="400"/>
              </a:spcBef>
            </a:pPr>
            <a:r>
              <a:rPr lang="en-US" dirty="0"/>
              <a:t>if task(</a:t>
            </a:r>
            <a:r>
              <a:rPr lang="en-US" i="1" dirty="0"/>
              <a:t>m</a:t>
            </a:r>
            <a:r>
              <a:rPr lang="en-US" dirty="0"/>
              <a:t>) matches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m </a:t>
            </a:r>
            <a:r>
              <a:rPr lang="en-US" dirty="0"/>
              <a:t>is applicable in </a:t>
            </a:r>
            <a:r>
              <a:rPr lang="en-US" i="1" dirty="0"/>
              <a:t>s</a:t>
            </a:r>
            <a:r>
              <a:rPr lang="en-US" dirty="0"/>
              <a:t>:</a:t>
            </a:r>
          </a:p>
          <a:p>
            <a:pPr lvl="4">
              <a:spcBef>
                <a:spcPts val="400"/>
              </a:spcBef>
            </a:pPr>
            <a:r>
              <a:rPr lang="en-US" dirty="0"/>
              <a:t>π ← </a:t>
            </a:r>
            <a:r>
              <a:rPr lang="en-US" dirty="0">
                <a:latin typeface="Calibri"/>
                <a:cs typeface="Calibri"/>
              </a:rPr>
              <a:t>seek-plan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, subtasks(</a:t>
            </a:r>
            <a:r>
              <a:rPr lang="en-US" i="1" dirty="0"/>
              <a:t>m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en-US" b="1" dirty="0"/>
              <a:t>.</a:t>
            </a:r>
            <a:r>
              <a:rPr lang="en-US" baseline="-25000" dirty="0"/>
              <a:t> </a:t>
            </a:r>
            <a:r>
              <a:rPr lang="en-US" dirty="0"/>
              <a:t>⟨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,…,</a:t>
            </a:r>
            <a:r>
              <a:rPr lang="en-US" i="1" dirty="0" err="1"/>
              <a:t>t</a:t>
            </a:r>
            <a:r>
              <a:rPr lang="en-US" i="1" baseline="-25000" dirty="0" err="1"/>
              <a:t>k</a:t>
            </a:r>
            <a:r>
              <a:rPr lang="en-US" dirty="0"/>
              <a:t>⟩, π)</a:t>
            </a:r>
          </a:p>
          <a:p>
            <a:pPr lvl="4">
              <a:spcBef>
                <a:spcPts val="400"/>
              </a:spcBef>
            </a:pPr>
            <a:r>
              <a:rPr lang="en-US" dirty="0"/>
              <a:t>if π ≠ </a:t>
            </a:r>
            <a:r>
              <a:rPr lang="en-US" dirty="0">
                <a:latin typeface="Calibri" panose="020F0502020204030204" pitchFamily="34" charset="0"/>
              </a:rPr>
              <a:t>failure</a:t>
            </a:r>
            <a:r>
              <a:rPr lang="en-US" dirty="0"/>
              <a:t> then return π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return </a:t>
            </a:r>
            <a:r>
              <a:rPr lang="en-US" dirty="0">
                <a:latin typeface="Calibri" panose="020F0502020204030204" pitchFamily="34" charset="0"/>
              </a:rPr>
              <a:t>failure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398032" y="2078562"/>
            <a:ext cx="2483883" cy="381000"/>
          </a:xfrm>
          <a:prstGeom prst="rect">
            <a:avLst/>
          </a:prstGeom>
          <a:solidFill>
            <a:srgbClr val="EAFFC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/>
          <a:lstStyle/>
          <a:p>
            <a:pPr>
              <a:tabLst>
                <a:tab pos="1092200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i.e., </a:t>
            </a:r>
            <a:r>
              <a:rPr lang="en-US" sz="2000" i="1" dirty="0">
                <a:latin typeface="Times New Roman"/>
                <a:cs typeface="Times New Roman"/>
              </a:rPr>
              <a:t>T</a:t>
            </a:r>
            <a:r>
              <a:rPr lang="en-US" sz="2000" dirty="0">
                <a:latin typeface="Times New Roman"/>
                <a:cs typeface="Times New Roman"/>
              </a:rPr>
              <a:t> = ⟨</a:t>
            </a:r>
            <a:r>
              <a:rPr lang="en-US" sz="2000" i="1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1</a:t>
            </a:r>
            <a:r>
              <a:rPr lang="en-US" sz="2000" dirty="0">
                <a:latin typeface="Times New Roman"/>
                <a:cs typeface="Times New Roman"/>
              </a:rPr>
              <a:t>,</a:t>
            </a:r>
            <a:r>
              <a:rPr lang="en-US" sz="2000" i="1" dirty="0">
                <a:latin typeface="Times New Roman"/>
                <a:cs typeface="Times New Roman"/>
              </a:rPr>
              <a:t> t</a:t>
            </a:r>
            <a:r>
              <a:rPr lang="en-US" sz="2000" baseline="-25000" dirty="0">
                <a:latin typeface="Times New Roman"/>
                <a:cs typeface="Times New Roman"/>
              </a:rPr>
              <a:t>2</a:t>
            </a:r>
            <a:r>
              <a:rPr lang="en-US" sz="2000" dirty="0">
                <a:latin typeface="Times New Roman"/>
                <a:cs typeface="Times New Roman"/>
              </a:rPr>
              <a:t>, …, </a:t>
            </a:r>
            <a:r>
              <a:rPr lang="en-US" sz="2000" i="1" dirty="0" err="1">
                <a:latin typeface="Times New Roman"/>
                <a:cs typeface="Times New Roman"/>
              </a:rPr>
              <a:t>t</a:t>
            </a:r>
            <a:r>
              <a:rPr lang="en-US" sz="2000" i="1" baseline="-25000" dirty="0" err="1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⟩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-4729"/>
            <a:ext cx="11785600" cy="812800"/>
          </a:xfrm>
        </p:spPr>
        <p:txBody>
          <a:bodyPr/>
          <a:lstStyle/>
          <a:p>
            <a:r>
              <a:rPr lang="en-US" dirty="0"/>
              <a:t>Total-Order HTN Planning </a:t>
            </a:r>
            <a:r>
              <a:rPr lang="en-US" dirty="0">
                <a:latin typeface="Calibri" charset="0"/>
              </a:rPr>
              <a:t>Algorithm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35BFCB3-01B1-9E4F-9AEA-EC0F69D6DECC}"/>
              </a:ext>
            </a:extLst>
          </p:cNvPr>
          <p:cNvSpPr txBox="1">
            <a:spLocks/>
          </p:cNvSpPr>
          <p:nvPr/>
        </p:nvSpPr>
        <p:spPr bwMode="auto">
          <a:xfrm>
            <a:off x="7321979" y="1296825"/>
            <a:ext cx="4331309" cy="12539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The SHOP algorithm </a:t>
            </a:r>
          </a:p>
          <a:p>
            <a:pPr lvl="1"/>
            <a:r>
              <a:rPr lang="en-US" sz="1600" kern="0" dirty="0">
                <a:latin typeface="Calibri" panose="020F0502020204030204" pitchFamily="34" charset="0"/>
                <a:hlinkClick r:id="rId2"/>
              </a:rPr>
              <a:t>http://www.cs.umd.edu/projects/shop/</a:t>
            </a:r>
            <a:r>
              <a:rPr lang="en-US" sz="1600" kern="0" dirty="0">
                <a:latin typeface="Calibri" panose="020F0502020204030204" pitchFamily="34" charset="0"/>
              </a:rPr>
              <a:t> </a:t>
            </a:r>
          </a:p>
          <a:p>
            <a:pPr lvl="1"/>
            <a:r>
              <a:rPr lang="en-US" kern="0" dirty="0"/>
              <a:t>Depth-first, left-to-right search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948B1F-F13F-4B4C-854A-67D898FB7D65}"/>
              </a:ext>
            </a:extLst>
          </p:cNvPr>
          <p:cNvGrpSpPr/>
          <p:nvPr/>
        </p:nvGrpSpPr>
        <p:grpSpPr>
          <a:xfrm>
            <a:off x="7654038" y="3267793"/>
            <a:ext cx="3875577" cy="1081950"/>
            <a:chOff x="7276018" y="3265023"/>
            <a:chExt cx="3875577" cy="10819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25A75B-5A4F-C044-91AF-00D4F3378482}"/>
                </a:ext>
              </a:extLst>
            </p:cNvPr>
            <p:cNvSpPr/>
            <p:nvPr/>
          </p:nvSpPr>
          <p:spPr>
            <a:xfrm flipH="1">
              <a:off x="7276018" y="3265023"/>
              <a:ext cx="3875577" cy="1081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3D084070-E521-254D-98E2-9DBE4BE22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869" y="3850185"/>
              <a:ext cx="3777264" cy="39882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tIns="45720" rIns="45720" bIns="44450" anchor="ctr">
              <a:spAutoFit/>
            </a:bodyPr>
            <a:lstStyle/>
            <a:p>
              <a:pPr>
                <a:tabLst>
                  <a:tab pos="1092200" algn="l"/>
                </a:tabLst>
              </a:pPr>
              <a:r>
                <a:rPr lang="en-US" sz="2000" dirty="0">
                  <a:latin typeface="Times New Roman" panose="02020603050405020304" pitchFamily="18" charset="0"/>
                </a:rPr>
                <a:t>new state </a:t>
              </a:r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γ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2000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,</a:t>
              </a:r>
              <a:r>
                <a:rPr lang="en-US" sz="2000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</a:rPr>
                <a:t> ; new </a:t>
              </a:r>
              <a:r>
                <a:rPr lang="en-US" sz="2000" i="1" dirty="0">
                  <a:latin typeface="Times New Roman" panose="02020603050405020304" pitchFamily="18" charset="0"/>
                </a:rPr>
                <a:t>T </a:t>
              </a:r>
              <a:r>
                <a:rPr lang="en-US" sz="2000" dirty="0">
                  <a:latin typeface="Times New Roman" panose="02020603050405020304" pitchFamily="18" charset="0"/>
                </a:rPr>
                <a:t>= ⟨</a:t>
              </a:r>
              <a:r>
                <a:rPr lang="en-US" sz="2000" i="1" dirty="0">
                  <a:latin typeface="Times New Roman" panose="02020603050405020304" pitchFamily="18" charset="0"/>
                </a:rPr>
                <a:t>t</a:t>
              </a:r>
              <a:r>
                <a:rPr lang="en-US" sz="2000" baseline="-25000" dirty="0">
                  <a:latin typeface="Times New Roman" panose="02020603050405020304" pitchFamily="18" charset="0"/>
                </a:rPr>
                <a:t>2</a:t>
              </a:r>
              <a:r>
                <a:rPr lang="en-US" sz="2000" dirty="0">
                  <a:latin typeface="Times New Roman" panose="02020603050405020304" pitchFamily="18" charset="0"/>
                </a:rPr>
                <a:t>, …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/>
                </a:rPr>
                <a:t>k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⟩</a:t>
              </a:r>
              <a:endParaRPr lang="en-US" sz="200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B7149D-F5DD-8E4E-B2F3-0C8F8E336617}"/>
                </a:ext>
              </a:extLst>
            </p:cNvPr>
            <p:cNvGrpSpPr/>
            <p:nvPr/>
          </p:nvGrpSpPr>
          <p:grpSpPr>
            <a:xfrm>
              <a:off x="8296078" y="3670482"/>
              <a:ext cx="789701" cy="260764"/>
              <a:chOff x="8509746" y="3903513"/>
              <a:chExt cx="789701" cy="316347"/>
            </a:xfrm>
          </p:grpSpPr>
          <p:sp>
            <p:nvSpPr>
              <p:cNvPr id="23" name="Line 13">
                <a:extLst>
                  <a:ext uri="{FF2B5EF4-FFF2-40B4-BE49-F238E27FC236}">
                    <a16:creationId xmlns:a16="http://schemas.microsoft.com/office/drawing/2014/main" id="{6D21FF74-2FB3-024F-879B-C373C8CB91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26721" y="3915318"/>
                <a:ext cx="272726" cy="30454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00B8F725-1C7B-0A43-9B1F-FC6D3D9E2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9746" y="3903513"/>
                <a:ext cx="303028" cy="30454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58BC026D-6CEB-6042-A793-2A5869DE9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2608" y="3316648"/>
              <a:ext cx="2746962" cy="39882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tIns="45720" rIns="45720" bIns="44450" anchor="ctr">
              <a:spAutoFit/>
            </a:bodyPr>
            <a:lstStyle/>
            <a:p>
              <a:pPr>
                <a:tabLst>
                  <a:tab pos="914400" algn="l"/>
                </a:tabLst>
              </a:pPr>
              <a:r>
                <a:rPr lang="en-US" sz="2000" dirty="0">
                  <a:latin typeface="Times New Roman" panose="02020603050405020304" pitchFamily="18" charset="0"/>
                </a:rPr>
                <a:t>state 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</a:rPr>
                <a:t>;  </a:t>
              </a:r>
              <a:r>
                <a:rPr lang="en-US" sz="2000" i="1" dirty="0">
                  <a:latin typeface="Times New Roman" panose="02020603050405020304" pitchFamily="18" charset="0"/>
                </a:rPr>
                <a:t>T </a:t>
              </a:r>
              <a:r>
                <a:rPr lang="en-US" sz="2000" dirty="0">
                  <a:latin typeface="Times New Roman" panose="02020603050405020304" pitchFamily="18" charset="0"/>
                </a:rPr>
                <a:t>= ⟨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sz="2000" dirty="0">
                  <a:latin typeface="Times New Roman" panose="02020603050405020304" pitchFamily="18" charset="0"/>
                </a:rPr>
                <a:t>, </a:t>
              </a:r>
              <a:r>
                <a:rPr lang="en-US" sz="2000" i="1" dirty="0">
                  <a:latin typeface="Times New Roman" panose="02020603050405020304" pitchFamily="18" charset="0"/>
                </a:rPr>
                <a:t>t</a:t>
              </a:r>
              <a:r>
                <a:rPr lang="en-US" sz="2000" baseline="-25000" dirty="0">
                  <a:latin typeface="Times New Roman" panose="02020603050405020304" pitchFamily="18" charset="0"/>
                </a:rPr>
                <a:t>2</a:t>
              </a:r>
              <a:r>
                <a:rPr lang="en-US" sz="2000" dirty="0">
                  <a:latin typeface="Times New Roman" panose="02020603050405020304" pitchFamily="18" charset="0"/>
                </a:rPr>
                <a:t>, …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/>
                </a:rPr>
                <a:t>k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⟩</a:t>
              </a:r>
            </a:p>
          </p:txBody>
        </p:sp>
      </p:grp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EF8F08BB-CB43-A848-A1FA-66833D84B21E}"/>
              </a:ext>
            </a:extLst>
          </p:cNvPr>
          <p:cNvSpPr txBox="1">
            <a:spLocks/>
          </p:cNvSpPr>
          <p:nvPr/>
        </p:nvSpPr>
        <p:spPr bwMode="auto">
          <a:xfrm>
            <a:off x="7323451" y="2821010"/>
            <a:ext cx="4536752" cy="482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For each primitive task, apply action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4AC1B7-22E4-2048-812C-F07FD31D7657}"/>
              </a:ext>
            </a:extLst>
          </p:cNvPr>
          <p:cNvGrpSpPr/>
          <p:nvPr/>
        </p:nvGrpSpPr>
        <p:grpSpPr>
          <a:xfrm>
            <a:off x="7686889" y="5113428"/>
            <a:ext cx="3601837" cy="1201240"/>
            <a:chOff x="7845185" y="5123652"/>
            <a:chExt cx="3601837" cy="120124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FAE7217-C0D5-AF4C-9746-FEB51032BCE3}"/>
                </a:ext>
              </a:extLst>
            </p:cNvPr>
            <p:cNvSpPr/>
            <p:nvPr/>
          </p:nvSpPr>
          <p:spPr>
            <a:xfrm flipH="1">
              <a:off x="7845185" y="5123652"/>
              <a:ext cx="3601837" cy="12012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822F29E-585D-DD4E-AF4B-C62ED74DD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5155" y="5879693"/>
              <a:ext cx="3210674" cy="39882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tIns="45720" rIns="45720" bIns="44450" anchor="ctr">
              <a:spAutoFit/>
            </a:bodyPr>
            <a:lstStyle/>
            <a:p>
              <a:pPr>
                <a:tabLst>
                  <a:tab pos="1092200" algn="l"/>
                </a:tabLst>
              </a:pPr>
              <a:r>
                <a:rPr lang="en-US" sz="2000" dirty="0">
                  <a:latin typeface="Times New Roman" panose="02020603050405020304" pitchFamily="18" charset="0"/>
                </a:rPr>
                <a:t>new </a:t>
              </a:r>
              <a:r>
                <a:rPr lang="en-US" sz="2000" i="1" dirty="0">
                  <a:latin typeface="Times New Roman" panose="02020603050405020304" pitchFamily="18" charset="0"/>
                </a:rPr>
                <a:t>T </a:t>
              </a:r>
              <a:r>
                <a:rPr lang="en-US" sz="2000" dirty="0">
                  <a:latin typeface="Times New Roman" panose="02020603050405020304" pitchFamily="18" charset="0"/>
                </a:rPr>
                <a:t>= ⟨ 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u</a:t>
              </a:r>
              <a:r>
                <a:rPr lang="en-US" sz="2000" baseline="-25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, …, </a:t>
              </a:r>
              <a:r>
                <a:rPr lang="en-US" sz="2000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u</a:t>
              </a:r>
              <a:r>
                <a:rPr lang="en-US" sz="2000" i="1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j</a:t>
              </a:r>
              <a:r>
                <a:rPr lang="en-US" sz="2000" dirty="0">
                  <a:latin typeface="Times New Roman" panose="02020603050405020304" pitchFamily="18" charset="0"/>
                </a:rPr>
                <a:t> , </a:t>
              </a:r>
              <a:r>
                <a:rPr lang="en-US" sz="2000" i="1" dirty="0">
                  <a:latin typeface="Times New Roman" panose="02020603050405020304" pitchFamily="18" charset="0"/>
                </a:rPr>
                <a:t>t</a:t>
              </a:r>
              <a:r>
                <a:rPr lang="en-US" sz="2000" baseline="-25000" dirty="0">
                  <a:latin typeface="Times New Roman" panose="02020603050405020304" pitchFamily="18" charset="0"/>
                </a:rPr>
                <a:t>2</a:t>
              </a:r>
              <a:r>
                <a:rPr lang="en-US" sz="2000" dirty="0">
                  <a:latin typeface="Times New Roman" panose="02020603050405020304" pitchFamily="18" charset="0"/>
                </a:rPr>
                <a:t>, …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/>
                </a:rPr>
                <a:t>k</a:t>
              </a:r>
              <a:r>
                <a:rPr lang="en-US" sz="2000" dirty="0" err="1">
                  <a:latin typeface="Times New Roman" panose="02020603050405020304" pitchFamily="18" charset="0"/>
                  <a:cs typeface="Times New Roman"/>
                </a:rPr>
                <a:t>⟩</a:t>
              </a:r>
              <a:endParaRPr lang="en-US" sz="200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Rectangle 7">
              <a:extLst>
                <a:ext uri="{FF2B5EF4-FFF2-40B4-BE49-F238E27FC236}">
                  <a16:creationId xmlns:a16="http://schemas.microsoft.com/office/drawing/2014/main" id="{3CDB7A04-F1B8-1649-9693-A7A5FF82F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2351" y="5155551"/>
              <a:ext cx="3126552" cy="706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tIns="45720" rIns="45720" bIns="44450" anchor="ctr">
              <a:spAutoFit/>
            </a:bodyPr>
            <a:lstStyle/>
            <a:p>
              <a:pPr>
                <a:tabLst>
                  <a:tab pos="914400" algn="l"/>
                </a:tabLst>
              </a:pPr>
              <a:r>
                <a:rPr lang="en-US" sz="2000" dirty="0">
                  <a:latin typeface="Times New Roman" panose="02020603050405020304" pitchFamily="18" charset="0"/>
                </a:rPr>
                <a:t>        state </a:t>
              </a:r>
              <a:r>
                <a:rPr lang="en-US" sz="2000" i="1" dirty="0">
                  <a:latin typeface="Times New Roman" panose="02020603050405020304" pitchFamily="18" charset="0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</a:rPr>
                <a:t>, </a:t>
              </a:r>
              <a:r>
                <a:rPr lang="en-US" sz="2000" i="1" dirty="0">
                  <a:latin typeface="Times New Roman" panose="02020603050405020304" pitchFamily="18" charset="0"/>
                </a:rPr>
                <a:t>T </a:t>
              </a:r>
              <a:r>
                <a:rPr lang="en-US" sz="2000" dirty="0">
                  <a:latin typeface="Times New Roman" panose="02020603050405020304" pitchFamily="18" charset="0"/>
                </a:rPr>
                <a:t>= ⟨</a:t>
              </a:r>
              <a:r>
                <a:rPr lang="en-US" sz="2000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</a:t>
              </a:r>
              <a:r>
                <a:rPr lang="en-US" sz="2000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sz="2000" dirty="0">
                  <a:latin typeface="Times New Roman" panose="02020603050405020304" pitchFamily="18" charset="0"/>
                </a:rPr>
                <a:t>, </a:t>
              </a:r>
              <a:r>
                <a:rPr lang="en-US" sz="2000" i="1" dirty="0">
                  <a:latin typeface="Times New Roman" panose="02020603050405020304" pitchFamily="18" charset="0"/>
                </a:rPr>
                <a:t>t</a:t>
              </a:r>
              <a:r>
                <a:rPr lang="en-US" sz="2000" baseline="-25000" dirty="0">
                  <a:latin typeface="Times New Roman" panose="02020603050405020304" pitchFamily="18" charset="0"/>
                </a:rPr>
                <a:t>2</a:t>
              </a:r>
              <a:r>
                <a:rPr lang="en-US" sz="2000" dirty="0">
                  <a:latin typeface="Times New Roman" panose="02020603050405020304" pitchFamily="18" charset="0"/>
                </a:rPr>
                <a:t>, …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/>
                </a:rPr>
                <a:t>k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⟩</a:t>
              </a:r>
            </a:p>
            <a:p>
              <a:pPr>
                <a:tabLst>
                  <a:tab pos="914400" algn="l"/>
                </a:tabLst>
              </a:pPr>
              <a:r>
                <a:rPr lang="en-US" sz="2000" dirty="0">
                  <a:latin typeface="Times New Roman" panose="02020603050405020304" pitchFamily="18" charset="0"/>
                </a:rPr>
                <a:t>method instance 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m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6C935515-C4C2-E04A-A67E-61DEBEC514D4}"/>
                </a:ext>
              </a:extLst>
            </p:cNvPr>
            <p:cNvSpPr/>
            <p:nvPr/>
          </p:nvSpPr>
          <p:spPr>
            <a:xfrm rot="5400000" flipH="1">
              <a:off x="9612236" y="5426925"/>
              <a:ext cx="292247" cy="1016928"/>
            </a:xfrm>
            <a:prstGeom prst="rightBrace">
              <a:avLst>
                <a:gd name="adj1" fmla="val 43502"/>
                <a:gd name="adj2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C200B9D2-E72F-9744-9EC5-E58AA8708076}"/>
              </a:ext>
            </a:extLst>
          </p:cNvPr>
          <p:cNvSpPr txBox="1">
            <a:spLocks/>
          </p:cNvSpPr>
          <p:nvPr/>
        </p:nvSpPr>
        <p:spPr bwMode="auto">
          <a:xfrm>
            <a:off x="7297285" y="4660846"/>
            <a:ext cx="4729083" cy="4820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For each compound task, decompose</a:t>
            </a:r>
          </a:p>
        </p:txBody>
      </p:sp>
      <p:sp>
        <p:nvSpPr>
          <p:cNvPr id="29" name="Line 13">
            <a:extLst>
              <a:ext uri="{FF2B5EF4-FFF2-40B4-BE49-F238E27FC236}">
                <a16:creationId xmlns:a16="http://schemas.microsoft.com/office/drawing/2014/main" id="{5DBAF854-9672-EE4C-B305-513348C1DF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01465" y="3616504"/>
            <a:ext cx="2352572" cy="184792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30" name="Line 13">
            <a:extLst>
              <a:ext uri="{FF2B5EF4-FFF2-40B4-BE49-F238E27FC236}">
                <a16:creationId xmlns:a16="http://schemas.microsoft.com/office/drawing/2014/main" id="{34893B2C-92E0-684E-BCB2-8549FB61CC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16556" y="5465852"/>
            <a:ext cx="1070331" cy="28367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138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Pyhop</a:t>
            </a:r>
            <a:endParaRPr lang="en-US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152525"/>
            <a:ext cx="5716773" cy="5283200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 simple HTN planner written in Python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Implements a version of </a:t>
            </a:r>
            <a:r>
              <a:rPr lang="en-US" dirty="0" err="1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TFD</a:t>
            </a:r>
            <a:endParaRPr lang="en-US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Works in both Python 2.7 and 3.2</a:t>
            </a:r>
          </a:p>
          <a:p>
            <a:endParaRPr lang="en-US" dirty="0">
              <a:latin typeface="Times New Roman" panose="02020603050405020304" pitchFamily="18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</a:rPr>
              <a:t>State: Python object that contains variable bindings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To say </a:t>
            </a:r>
            <a:r>
              <a:rPr lang="en-US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taxi</a:t>
            </a:r>
            <a:r>
              <a:rPr lang="en-US" dirty="0">
                <a:latin typeface="Times New Roman" charset="0"/>
                <a:ea typeface="ＭＳ Ｐゴシック" charset="0"/>
              </a:rPr>
              <a:t> is at </a:t>
            </a:r>
            <a:r>
              <a:rPr lang="en-US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park</a:t>
            </a:r>
            <a:r>
              <a:rPr lang="en-US" dirty="0">
                <a:latin typeface="Times New Roman" charset="0"/>
                <a:ea typeface="ＭＳ Ｐゴシック" charset="0"/>
              </a:rPr>
              <a:t> in state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</a:rPr>
              <a:t>s</a:t>
            </a:r>
            <a:r>
              <a:rPr lang="en-US" dirty="0">
                <a:latin typeface="Times New Roman" charset="0"/>
                <a:ea typeface="ＭＳ Ｐゴシック" charset="0"/>
              </a:rPr>
              <a:t>, write </a:t>
            </a:r>
          </a:p>
          <a:p>
            <a:pPr lvl="2"/>
            <a:r>
              <a:rPr lang="en-US" dirty="0" err="1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s.loc</a:t>
            </a:r>
            <a:r>
              <a:rPr lang="en-US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['taxi'] = 'park’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</a:rPr>
              <a:t>Actions and methods: ordinary Python functions</a:t>
            </a:r>
            <a:br>
              <a:rPr lang="en-US" dirty="0">
                <a:latin typeface="Times New Roman" charset="0"/>
                <a:ea typeface="ＭＳ Ｐゴシック" charset="0"/>
              </a:rPr>
            </a:b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Some limitations compared to most other HTN planners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I’ll discuss later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220E8-451E-2F47-BBE6-D70ADD5B7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2064" y="1152525"/>
            <a:ext cx="5465135" cy="5283200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>
                <a:latin typeface="Times New Roman" charset="0"/>
                <a:ea typeface="ＭＳ Ｐゴシック" charset="0"/>
              </a:rPr>
              <a:t>Open-source software, Apache license</a:t>
            </a:r>
          </a:p>
          <a:p>
            <a:pPr lvl="1"/>
            <a:r>
              <a:rPr lang="en-US" sz="1600" dirty="0">
                <a:latin typeface="Courier"/>
                <a:cs typeface="Courier"/>
                <a:hlinkClick r:id="rId2"/>
              </a:rPr>
              <a:t>http://bitbucket.org/dananau/pyhop</a:t>
            </a:r>
            <a:r>
              <a:rPr lang="en-US" sz="1600" dirty="0"/>
              <a:t> </a:t>
            </a:r>
            <a:br>
              <a:rPr lang="en-US" sz="1600" dirty="0"/>
            </a:br>
            <a:endParaRPr lang="en-US" sz="1600" dirty="0"/>
          </a:p>
          <a:p>
            <a:pPr>
              <a:spcBef>
                <a:spcPts val="1500"/>
              </a:spcBef>
            </a:pPr>
            <a:r>
              <a:rPr lang="en-US" dirty="0"/>
              <a:t>Simple travel example</a:t>
            </a:r>
          </a:p>
          <a:p>
            <a:pPr lvl="1"/>
            <a:r>
              <a:rPr lang="en-US" dirty="0"/>
              <a:t>download </a:t>
            </a:r>
            <a:r>
              <a:rPr lang="en-US" dirty="0" err="1"/>
              <a:t>Pyhop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BA332C-3DBD-A947-AEEF-DAD0D84917A5}"/>
              </a:ext>
            </a:extLst>
          </p:cNvPr>
          <p:cNvSpPr/>
          <p:nvPr/>
        </p:nvSpPr>
        <p:spPr>
          <a:xfrm>
            <a:off x="6976656" y="3059668"/>
            <a:ext cx="3368551" cy="4001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indent="-1587" eaLnBrk="1" hangingPunct="1"/>
            <a:r>
              <a:rPr lang="en-US" sz="2000" dirty="0">
                <a:latin typeface="Calibri" panose="020F0502020204030204" pitchFamily="34" charset="0"/>
              </a:rPr>
              <a:t>import </a:t>
            </a:r>
            <a:r>
              <a:rPr lang="en-US" sz="2000" dirty="0" err="1">
                <a:latin typeface="Calibri" panose="020F0502020204030204" pitchFamily="34" charset="0"/>
              </a:rPr>
              <a:t>simple_travel_example</a:t>
            </a:r>
            <a:endParaRPr lang="en-US" sz="2000" baseline="30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53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FCCDEE7-E510-CA49-A357-1DB58E244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6431" y="2020526"/>
            <a:ext cx="5074267" cy="1810331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State: </a:t>
            </a:r>
          </a:p>
          <a:p>
            <a:pPr lvl="1"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Python object that holds state-variable bindings</a:t>
            </a:r>
          </a:p>
          <a:p>
            <a:pPr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State variables:</a:t>
            </a:r>
          </a:p>
          <a:p>
            <a:pPr lvl="1"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loc[</a:t>
            </a:r>
            <a:r>
              <a:rPr lang="en-US" i="1" dirty="0">
                <a:latin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</a:rPr>
              <a:t>], cash[</a:t>
            </a:r>
            <a:r>
              <a:rPr lang="en-US" i="1" dirty="0">
                <a:latin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</a:rPr>
              <a:t>], owe[</a:t>
            </a:r>
            <a:r>
              <a:rPr lang="en-US" i="1" dirty="0">
                <a:latin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</a:rPr>
              <a:t>], </a:t>
            </a:r>
            <a:r>
              <a:rPr lang="en-US" dirty="0" err="1">
                <a:latin typeface="Times New Roman" panose="02020603050405020304" pitchFamily="18" charset="0"/>
              </a:rPr>
              <a:t>dist</a:t>
            </a:r>
            <a:r>
              <a:rPr lang="en-US" dirty="0">
                <a:latin typeface="Times New Roman" panose="02020603050405020304" pitchFamily="18" charset="0"/>
              </a:rPr>
              <a:t>[</a:t>
            </a:r>
            <a:r>
              <a:rPr lang="en-US" i="1" dirty="0">
                <a:latin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</a:rPr>
              <a:t>][</a:t>
            </a:r>
            <a:r>
              <a:rPr lang="en-US" i="1" dirty="0">
                <a:latin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</a:rPr>
              <a:t>]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E8996362-A679-0F49-A49B-A38CDEE433A6}"/>
              </a:ext>
            </a:extLst>
          </p:cNvPr>
          <p:cNvSpPr txBox="1">
            <a:spLocks/>
          </p:cNvSpPr>
          <p:nvPr/>
        </p:nvSpPr>
        <p:spPr bwMode="auto">
          <a:xfrm>
            <a:off x="6233896" y="1102434"/>
            <a:ext cx="5754904" cy="39880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Written as Python functions</a:t>
            </a:r>
          </a:p>
          <a:p>
            <a:pPr lvl="1"/>
            <a:endParaRPr lang="en-US" kern="0" dirty="0">
              <a:latin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</a:pPr>
            <a:endParaRPr lang="en-US" sz="1800" kern="0" dirty="0">
              <a:latin typeface="Times New Roman" panose="02020603050405020304" pitchFamily="18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300"/>
              </a:spcBef>
            </a:pPr>
            <a:endParaRPr lang="en-US" sz="1800" kern="0" dirty="0">
              <a:latin typeface="Times New Roman" panose="02020603050405020304" pitchFamily="18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300"/>
              </a:spcBef>
            </a:pPr>
            <a:endParaRPr lang="en-US" sz="1800" kern="0" dirty="0">
              <a:latin typeface="Times New Roman" panose="02020603050405020304" pitchFamily="18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300"/>
              </a:spcBef>
            </a:pPr>
            <a:endParaRPr lang="en-US" sz="1800" kern="0" dirty="0">
              <a:latin typeface="Times New Roman" panose="02020603050405020304" pitchFamily="18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300"/>
              </a:spcBef>
            </a:pPr>
            <a:endParaRPr lang="en-US" sz="1800" kern="0" dirty="0">
              <a:latin typeface="Times New Roman" panose="02020603050405020304" pitchFamily="18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300"/>
              </a:spcBef>
            </a:pPr>
            <a:endParaRPr lang="en-US" sz="1800" kern="0" dirty="0">
              <a:latin typeface="Times New Roman" panose="02020603050405020304" pitchFamily="18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300"/>
              </a:spcBef>
            </a:pPr>
            <a:endParaRPr lang="en-US" sz="1800" kern="0" dirty="0">
              <a:latin typeface="Times New Roman" panose="02020603050405020304" pitchFamily="18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300"/>
              </a:spcBef>
            </a:pPr>
            <a:endParaRPr lang="en-US" sz="1800" kern="0" dirty="0">
              <a:latin typeface="Times New Roman" panose="02020603050405020304" pitchFamily="18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300"/>
              </a:spcBef>
            </a:pPr>
            <a:endParaRPr lang="en-US" sz="1800" kern="0" dirty="0">
              <a:latin typeface="Times New Roman" panose="02020603050405020304" pitchFamily="18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300"/>
              </a:spcBef>
            </a:pPr>
            <a:r>
              <a:rPr lang="en-US" sz="1800" kern="0" dirty="0">
                <a:latin typeface="Times New Roman" panose="02020603050405020304" pitchFamily="18" charset="0"/>
                <a:ea typeface="Menlo" panose="020B0609030804020204" pitchFamily="49" charset="0"/>
                <a:cs typeface="Menlo" panose="020B0609030804020204" pitchFamily="49" charset="0"/>
              </a:rPr>
              <a:t>Similar definitions for  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ride_taxi</a:t>
            </a:r>
            <a:r>
              <a:rPr lang="en-US" sz="1800" kern="0" dirty="0">
                <a:latin typeface="Times New Roman" panose="02020603050405020304" pitchFamily="18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pay_driver</a:t>
            </a:r>
            <a:b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sz="1800" kern="0" dirty="0">
              <a:latin typeface="Calibri" panose="020F0502020204030204" pitchFamily="34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spcBef>
                <a:spcPts val="300"/>
              </a:spcBef>
            </a:pPr>
            <a:r>
              <a:rPr lang="en-US" sz="1800" kern="0" dirty="0">
                <a:latin typeface="Times New Roman" panose="02020603050405020304" pitchFamily="18" charset="0"/>
                <a:ea typeface="Menlo" panose="020B0609030804020204" pitchFamily="49" charset="0"/>
                <a:cs typeface="Menlo" panose="020B0609030804020204" pitchFamily="49" charset="0"/>
              </a:rPr>
              <a:t>Tell </a:t>
            </a:r>
            <a:r>
              <a:rPr lang="en-US" sz="1800" kern="0" dirty="0" err="1">
                <a:latin typeface="Times New Roman" panose="02020603050405020304" pitchFamily="18" charset="0"/>
                <a:ea typeface="Menlo" panose="020B0609030804020204" pitchFamily="49" charset="0"/>
                <a:cs typeface="Menlo" panose="020B0609030804020204" pitchFamily="49" charset="0"/>
              </a:rPr>
              <a:t>Pyhop</a:t>
            </a:r>
            <a:r>
              <a:rPr lang="en-US" sz="1800" kern="0" dirty="0">
                <a:latin typeface="Times New Roman" panose="02020603050405020304" pitchFamily="18" charset="0"/>
                <a:ea typeface="Menlo" panose="020B0609030804020204" pitchFamily="49" charset="0"/>
                <a:cs typeface="Menlo" panose="020B0609030804020204" pitchFamily="49" charset="0"/>
              </a:rPr>
              <a:t> what the actions are: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1D012FE-F46D-8F4A-A151-5871FC18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cs typeface="ＭＳ Ｐゴシック" charset="0"/>
              </a:rPr>
              <a:t>                    States                              Operators (i.e., Actions)</a:t>
            </a:r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CF5F5C8-99EF-824F-BE8A-9EB7BC678D8A}"/>
              </a:ext>
            </a:extLst>
          </p:cNvPr>
          <p:cNvSpPr txBox="1">
            <a:spLocks/>
          </p:cNvSpPr>
          <p:nvPr/>
        </p:nvSpPr>
        <p:spPr bwMode="auto">
          <a:xfrm>
            <a:off x="6504703" y="1519915"/>
            <a:ext cx="4946294" cy="2882404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300"/>
              </a:spcBef>
              <a:buNone/>
              <a:tabLst>
                <a:tab pos="2106613" algn="l"/>
              </a:tabLst>
            </a:pP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def walk(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s,a,x,y</a:t>
            </a: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):	# s is the current state</a:t>
            </a:r>
          </a:p>
          <a:p>
            <a:pPr marL="0" indent="0">
              <a:spcBef>
                <a:spcPts val="300"/>
              </a:spcBef>
              <a:buNone/>
              <a:tabLst>
                <a:tab pos="2106613" algn="l"/>
              </a:tabLst>
            </a:pP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    if 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s.loc</a:t>
            </a: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[a] == x:	# Preconditions are if-tests</a:t>
            </a:r>
          </a:p>
          <a:p>
            <a:pPr marL="0" indent="0">
              <a:spcBef>
                <a:spcPts val="300"/>
              </a:spcBef>
              <a:buNone/>
              <a:tabLst>
                <a:tab pos="2106613" algn="l"/>
              </a:tabLst>
            </a:pP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s.loc</a:t>
            </a: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[a] = y	# Modify the state</a:t>
            </a:r>
          </a:p>
          <a:p>
            <a:pPr marL="0" indent="0">
              <a:spcBef>
                <a:spcPts val="300"/>
              </a:spcBef>
              <a:buNone/>
              <a:tabLst>
                <a:tab pos="2106613" algn="l"/>
              </a:tabLst>
            </a:pP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        return s	# Return the modified state</a:t>
            </a:r>
          </a:p>
          <a:p>
            <a:pPr marL="0" indent="0">
              <a:spcBef>
                <a:spcPts val="300"/>
              </a:spcBef>
              <a:buNone/>
              <a:tabLst>
                <a:tab pos="2106613" algn="l"/>
              </a:tabLst>
            </a:pP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    else: return False	# Action is inapplicable</a:t>
            </a:r>
          </a:p>
          <a:p>
            <a:pPr marL="0" indent="0">
              <a:spcBef>
                <a:spcPts val="300"/>
              </a:spcBef>
              <a:buNone/>
              <a:tabLst>
                <a:tab pos="2106613" algn="l"/>
              </a:tabLst>
            </a:pPr>
            <a:endParaRPr lang="en-US" sz="1800" kern="0" dirty="0">
              <a:latin typeface="Calibri" panose="020F0502020204030204" pitchFamily="34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300"/>
              </a:spcBef>
              <a:buNone/>
              <a:tabLst>
                <a:tab pos="2106613" algn="l"/>
              </a:tabLst>
            </a:pP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def 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call_taxi</a:t>
            </a: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state,a,x</a:t>
            </a: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):</a:t>
            </a:r>
          </a:p>
          <a:p>
            <a:pPr marL="0" indent="0">
              <a:spcBef>
                <a:spcPts val="300"/>
              </a:spcBef>
              <a:buNone/>
              <a:tabLst>
                <a:tab pos="2106613" algn="l"/>
              </a:tabLst>
            </a:pP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state.loc</a:t>
            </a: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['taxi'] = x</a:t>
            </a:r>
          </a:p>
          <a:p>
            <a:pPr marL="0" indent="0">
              <a:spcBef>
                <a:spcPts val="300"/>
              </a:spcBef>
              <a:buNone/>
              <a:tabLst>
                <a:tab pos="2106613" algn="l"/>
              </a:tabLst>
            </a:pP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    return state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29EF8D3E-F54D-A440-85B7-942D4CF960FF}"/>
              </a:ext>
            </a:extLst>
          </p:cNvPr>
          <p:cNvSpPr txBox="1">
            <a:spLocks/>
          </p:cNvSpPr>
          <p:nvPr/>
        </p:nvSpPr>
        <p:spPr bwMode="auto">
          <a:xfrm>
            <a:off x="6012805" y="5629187"/>
            <a:ext cx="5975995" cy="366767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non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pyhop.declare_operators</a:t>
            </a: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(walk, 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call_taxi</a:t>
            </a: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ride_taxi</a:t>
            </a: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kern="0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pay_driver</a:t>
            </a:r>
            <a:r>
              <a:rPr lang="en-US" sz="1800" kern="0" dirty="0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5A91D86D-1F85-CF42-8FBC-1B45644B428E}"/>
              </a:ext>
            </a:extLst>
          </p:cNvPr>
          <p:cNvSpPr txBox="1">
            <a:spLocks/>
          </p:cNvSpPr>
          <p:nvPr/>
        </p:nvSpPr>
        <p:spPr bwMode="auto">
          <a:xfrm>
            <a:off x="830731" y="4038988"/>
            <a:ext cx="4749937" cy="1784679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6351">
              <a:spcBef>
                <a:spcPts val="300"/>
              </a:spcBef>
              <a:buFont typeface="System Font Regular"/>
              <a:buNone/>
            </a:pPr>
            <a:r>
              <a:rPr lang="en-US" sz="1800" kern="0" dirty="0">
                <a:latin typeface="Calibri" panose="020F0502020204030204" pitchFamily="34" charset="0"/>
              </a:rPr>
              <a:t>state1 = </a:t>
            </a:r>
            <a:r>
              <a:rPr lang="en-US" sz="1800" kern="0" dirty="0" err="1">
                <a:latin typeface="Calibri" panose="020F0502020204030204" pitchFamily="34" charset="0"/>
              </a:rPr>
              <a:t>pyhop.State</a:t>
            </a:r>
            <a:r>
              <a:rPr lang="en-US" sz="1800" kern="0" dirty="0">
                <a:latin typeface="Calibri" panose="020F0502020204030204" pitchFamily="34" charset="0"/>
              </a:rPr>
              <a:t>('initial state')</a:t>
            </a:r>
          </a:p>
          <a:p>
            <a:pPr marL="0" indent="-6351">
              <a:spcBef>
                <a:spcPts val="300"/>
              </a:spcBef>
              <a:buFont typeface="System Font Regular"/>
              <a:buNone/>
            </a:pPr>
            <a:r>
              <a:rPr lang="en-US" sz="1800" kern="0" dirty="0">
                <a:latin typeface="Calibri" panose="020F0502020204030204" pitchFamily="34" charset="0"/>
              </a:rPr>
              <a:t>state1.loc = {'</a:t>
            </a:r>
            <a:r>
              <a:rPr lang="en-US" sz="1800" kern="0" dirty="0" err="1">
                <a:latin typeface="Calibri" panose="020F0502020204030204" pitchFamily="34" charset="0"/>
              </a:rPr>
              <a:t>me':'home</a:t>
            </a:r>
            <a:r>
              <a:rPr lang="en-US" sz="1800" kern="0" dirty="0">
                <a:latin typeface="Calibri" panose="020F0502020204030204" pitchFamily="34" charset="0"/>
              </a:rPr>
              <a:t>'}</a:t>
            </a:r>
          </a:p>
          <a:p>
            <a:pPr marL="0" indent="-6351">
              <a:spcBef>
                <a:spcPts val="300"/>
              </a:spcBef>
              <a:buFont typeface="System Font Regular"/>
              <a:buNone/>
            </a:pPr>
            <a:r>
              <a:rPr lang="en-US" sz="1800" kern="0" dirty="0">
                <a:latin typeface="Calibri" panose="020F0502020204030204" pitchFamily="34" charset="0"/>
              </a:rPr>
              <a:t>state1.cash = {'me':20}</a:t>
            </a:r>
          </a:p>
          <a:p>
            <a:pPr marL="0" indent="-6351">
              <a:spcBef>
                <a:spcPts val="300"/>
              </a:spcBef>
              <a:buFont typeface="System Font Regular"/>
              <a:buNone/>
            </a:pPr>
            <a:r>
              <a:rPr lang="en-US" sz="1800" kern="0" dirty="0">
                <a:latin typeface="Calibri" panose="020F0502020204030204" pitchFamily="34" charset="0"/>
              </a:rPr>
              <a:t>state1.owe = {'me':0}</a:t>
            </a:r>
          </a:p>
          <a:p>
            <a:pPr marL="0" indent="-6351">
              <a:spcBef>
                <a:spcPts val="300"/>
              </a:spcBef>
              <a:buFont typeface="System Font Regular"/>
              <a:buNone/>
            </a:pPr>
            <a:r>
              <a:rPr lang="en-US" sz="1800" kern="0" dirty="0">
                <a:latin typeface="Calibri" panose="020F0502020204030204" pitchFamily="34" charset="0"/>
              </a:rPr>
              <a:t>state1.dist = {'home':{'park':8}, 'park':{'home':8}}</a:t>
            </a:r>
          </a:p>
          <a:p>
            <a:pPr marL="0" indent="-6351">
              <a:spcBef>
                <a:spcPts val="300"/>
              </a:spcBef>
              <a:buFont typeface="System Font Regular"/>
              <a:buNone/>
            </a:pPr>
            <a:endParaRPr lang="en-US" sz="1800" kern="0" baseline="-25000" dirty="0">
              <a:latin typeface="Calibri" panose="020F050202020403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348FE2-AB69-9D41-9F26-0F6AF4924A9C}"/>
              </a:ext>
            </a:extLst>
          </p:cNvPr>
          <p:cNvGrpSpPr/>
          <p:nvPr/>
        </p:nvGrpSpPr>
        <p:grpSpPr>
          <a:xfrm>
            <a:off x="2764254" y="958135"/>
            <a:ext cx="2410854" cy="1321537"/>
            <a:chOff x="8503543" y="677149"/>
            <a:chExt cx="2410854" cy="1321537"/>
          </a:xfrm>
        </p:grpSpPr>
        <p:sp>
          <p:nvSpPr>
            <p:cNvPr id="44" name="Line 23">
              <a:extLst>
                <a:ext uri="{FF2B5EF4-FFF2-40B4-BE49-F238E27FC236}">
                  <a16:creationId xmlns:a16="http://schemas.microsoft.com/office/drawing/2014/main" id="{20FBC910-15D8-2948-B303-8D3BA1F965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2296" y="705724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" name="AutoShape 24">
              <a:extLst>
                <a:ext uri="{FF2B5EF4-FFF2-40B4-BE49-F238E27FC236}">
                  <a16:creationId xmlns:a16="http://schemas.microsoft.com/office/drawing/2014/main" id="{5FE3C959-CBDF-F142-A003-536518000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3543" y="979358"/>
              <a:ext cx="838200" cy="431800"/>
            </a:xfrm>
            <a:prstGeom prst="upArrow">
              <a:avLst>
                <a:gd name="adj1" fmla="val 74241"/>
                <a:gd name="adj2" fmla="val 30884"/>
              </a:avLst>
            </a:prstGeom>
            <a:solidFill>
              <a:srgbClr val="C1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864F1CDC-1465-4042-A4CF-8B5EA0DF2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3718" y="1157158"/>
              <a:ext cx="177800" cy="2413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0" name="Rectangle 26">
              <a:extLst>
                <a:ext uri="{FF2B5EF4-FFF2-40B4-BE49-F238E27FC236}">
                  <a16:creationId xmlns:a16="http://schemas.microsoft.com/office/drawing/2014/main" id="{574131F2-633A-DA47-8A7F-40C2A085E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6943" y="1157158"/>
              <a:ext cx="114300" cy="1270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BBC49209-E350-4944-AF66-BB80CF932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7622" y="677149"/>
              <a:ext cx="866775" cy="1022350"/>
            </a:xfrm>
            <a:custGeom>
              <a:avLst/>
              <a:gdLst>
                <a:gd name="T0" fmla="*/ 2147483647 w 546"/>
                <a:gd name="T1" fmla="*/ 2147483647 h 644"/>
                <a:gd name="T2" fmla="*/ 2147483647 w 546"/>
                <a:gd name="T3" fmla="*/ 2147483647 h 644"/>
                <a:gd name="T4" fmla="*/ 2147483647 w 546"/>
                <a:gd name="T5" fmla="*/ 2147483647 h 644"/>
                <a:gd name="T6" fmla="*/ 2147483647 w 546"/>
                <a:gd name="T7" fmla="*/ 2147483647 h 644"/>
                <a:gd name="T8" fmla="*/ 2147483647 w 546"/>
                <a:gd name="T9" fmla="*/ 2147483647 h 644"/>
                <a:gd name="T10" fmla="*/ 2147483647 w 546"/>
                <a:gd name="T11" fmla="*/ 2147483647 h 644"/>
                <a:gd name="T12" fmla="*/ 2147483647 w 546"/>
                <a:gd name="T13" fmla="*/ 2147483647 h 644"/>
                <a:gd name="T14" fmla="*/ 2147483647 w 546"/>
                <a:gd name="T15" fmla="*/ 2147483647 h 644"/>
                <a:gd name="T16" fmla="*/ 2147483647 w 546"/>
                <a:gd name="T17" fmla="*/ 2147483647 h 644"/>
                <a:gd name="T18" fmla="*/ 2147483647 w 546"/>
                <a:gd name="T19" fmla="*/ 2147483647 h 644"/>
                <a:gd name="T20" fmla="*/ 2147483647 w 546"/>
                <a:gd name="T21" fmla="*/ 2147483647 h 644"/>
                <a:gd name="T22" fmla="*/ 2147483647 w 546"/>
                <a:gd name="T23" fmla="*/ 2147483647 h 644"/>
                <a:gd name="T24" fmla="*/ 2147483647 w 546"/>
                <a:gd name="T25" fmla="*/ 2147483647 h 6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6"/>
                <a:gd name="T40" fmla="*/ 0 h 644"/>
                <a:gd name="T41" fmla="*/ 546 w 546"/>
                <a:gd name="T42" fmla="*/ 644 h 6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6" h="644">
                  <a:moveTo>
                    <a:pt x="136" y="154"/>
                  </a:moveTo>
                  <a:cubicBezTo>
                    <a:pt x="120" y="181"/>
                    <a:pt x="59" y="206"/>
                    <a:pt x="40" y="242"/>
                  </a:cubicBezTo>
                  <a:cubicBezTo>
                    <a:pt x="20" y="277"/>
                    <a:pt x="0" y="335"/>
                    <a:pt x="16" y="370"/>
                  </a:cubicBezTo>
                  <a:cubicBezTo>
                    <a:pt x="32" y="404"/>
                    <a:pt x="108" y="408"/>
                    <a:pt x="136" y="450"/>
                  </a:cubicBezTo>
                  <a:cubicBezTo>
                    <a:pt x="164" y="491"/>
                    <a:pt x="132" y="591"/>
                    <a:pt x="184" y="618"/>
                  </a:cubicBezTo>
                  <a:cubicBezTo>
                    <a:pt x="235" y="644"/>
                    <a:pt x="388" y="633"/>
                    <a:pt x="448" y="610"/>
                  </a:cubicBezTo>
                  <a:cubicBezTo>
                    <a:pt x="507" y="586"/>
                    <a:pt x="545" y="512"/>
                    <a:pt x="544" y="474"/>
                  </a:cubicBezTo>
                  <a:cubicBezTo>
                    <a:pt x="542" y="435"/>
                    <a:pt x="469" y="419"/>
                    <a:pt x="440" y="378"/>
                  </a:cubicBezTo>
                  <a:cubicBezTo>
                    <a:pt x="410" y="336"/>
                    <a:pt x="353" y="275"/>
                    <a:pt x="368" y="226"/>
                  </a:cubicBezTo>
                  <a:cubicBezTo>
                    <a:pt x="382" y="176"/>
                    <a:pt x="546" y="119"/>
                    <a:pt x="528" y="82"/>
                  </a:cubicBezTo>
                  <a:cubicBezTo>
                    <a:pt x="509" y="44"/>
                    <a:pt x="321" y="3"/>
                    <a:pt x="256" y="2"/>
                  </a:cubicBezTo>
                  <a:cubicBezTo>
                    <a:pt x="190" y="0"/>
                    <a:pt x="154" y="48"/>
                    <a:pt x="136" y="74"/>
                  </a:cubicBezTo>
                  <a:cubicBezTo>
                    <a:pt x="117" y="99"/>
                    <a:pt x="151" y="126"/>
                    <a:pt x="136" y="154"/>
                  </a:cubicBez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2" name="Line 28">
              <a:extLst>
                <a:ext uri="{FF2B5EF4-FFF2-40B4-BE49-F238E27FC236}">
                  <a16:creationId xmlns:a16="http://schemas.microsoft.com/office/drawing/2014/main" id="{86B14A61-4236-1349-949C-481B1B652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28596" y="953374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3" name="Line 29">
              <a:extLst>
                <a:ext uri="{FF2B5EF4-FFF2-40B4-BE49-F238E27FC236}">
                  <a16:creationId xmlns:a16="http://schemas.microsoft.com/office/drawing/2014/main" id="{AA2C0816-114F-B548-AE4B-742A608CA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2296" y="1347074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4" name="Oval 30">
              <a:extLst>
                <a:ext uri="{FF2B5EF4-FFF2-40B4-BE49-F238E27FC236}">
                  <a16:creationId xmlns:a16="http://schemas.microsoft.com/office/drawing/2014/main" id="{FF46114C-D9CD-4540-9B6B-2664E36F1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8896" y="724774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5" name="Oval 31">
              <a:extLst>
                <a:ext uri="{FF2B5EF4-FFF2-40B4-BE49-F238E27FC236}">
                  <a16:creationId xmlns:a16="http://schemas.microsoft.com/office/drawing/2014/main" id="{C154E61F-4A38-8A44-A666-A12032064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2596" y="1118474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6" name="AutoShape 32">
              <a:extLst>
                <a:ext uri="{FF2B5EF4-FFF2-40B4-BE49-F238E27FC236}">
                  <a16:creationId xmlns:a16="http://schemas.microsoft.com/office/drawing/2014/main" id="{71F291BE-0188-9E42-BA17-8CFD76CAF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3577" y="1188908"/>
              <a:ext cx="502920" cy="190500"/>
            </a:xfrm>
            <a:prstGeom prst="rightArrow">
              <a:avLst>
                <a:gd name="adj1" fmla="val 50000"/>
                <a:gd name="adj2" fmla="val 10166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7" name="Text Box 33">
              <a:extLst>
                <a:ext uri="{FF2B5EF4-FFF2-40B4-BE49-F238E27FC236}">
                  <a16:creationId xmlns:a16="http://schemas.microsoft.com/office/drawing/2014/main" id="{F09DE73D-A8CA-C94F-AC4C-4C87CB775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3700" y="1347074"/>
              <a:ext cx="755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home</a:t>
              </a:r>
            </a:p>
          </p:txBody>
        </p:sp>
        <p:sp>
          <p:nvSpPr>
            <p:cNvPr id="68" name="Text Box 34">
              <a:extLst>
                <a:ext uri="{FF2B5EF4-FFF2-40B4-BE49-F238E27FC236}">
                  <a16:creationId xmlns:a16="http://schemas.microsoft.com/office/drawing/2014/main" id="{60E7D80A-C464-E041-B03D-E7CC89F4F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1504" y="1631973"/>
              <a:ext cx="628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park</a:t>
              </a:r>
            </a:p>
          </p:txBody>
        </p:sp>
      </p:grp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E55098DE-325B-494D-8680-4A09F9AC813F}"/>
              </a:ext>
            </a:extLst>
          </p:cNvPr>
          <p:cNvSpPr txBox="1">
            <a:spLocks/>
          </p:cNvSpPr>
          <p:nvPr/>
        </p:nvSpPr>
        <p:spPr bwMode="auto">
          <a:xfrm>
            <a:off x="716431" y="5812571"/>
            <a:ext cx="4647421" cy="8128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latin typeface="Times New Roman" panose="02020603050405020304" pitchFamily="18" charset="0"/>
              </a:rPr>
              <a:t>Python dictionary notation for </a:t>
            </a:r>
            <a:br>
              <a:rPr lang="en-US" kern="0" dirty="0">
                <a:latin typeface="Times New Roman" panose="02020603050405020304" pitchFamily="18" charset="0"/>
              </a:rPr>
            </a:br>
            <a:r>
              <a:rPr lang="en-US" sz="1800" kern="0" dirty="0">
                <a:latin typeface="Calibri" panose="020F0502020204030204" pitchFamily="34" charset="0"/>
              </a:rPr>
              <a:t>state1.loc['me'] = 'home'</a:t>
            </a:r>
            <a:r>
              <a:rPr lang="en-US" kern="0" dirty="0">
                <a:latin typeface="Times New Roman" panose="02020603050405020304" pitchFamily="18" charset="0"/>
              </a:rPr>
              <a:t>, etc. </a:t>
            </a:r>
          </a:p>
        </p:txBody>
      </p:sp>
    </p:spTree>
    <p:extLst>
      <p:ext uri="{BB962C8B-B14F-4D97-AF65-F5344CB8AC3E}">
        <p14:creationId xmlns:p14="http://schemas.microsoft.com/office/powerpoint/2010/main" val="27761899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51D012FE-F46D-8F4A-A151-5871FC18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26" y="101601"/>
            <a:ext cx="11785600" cy="812800"/>
          </a:xfrm>
        </p:spPr>
        <p:txBody>
          <a:bodyPr/>
          <a:lstStyle/>
          <a:p>
            <a:r>
              <a:rPr lang="en-US" dirty="0">
                <a:latin typeface="Calibri" charset="0"/>
                <a:cs typeface="ＭＳ Ｐゴシック" charset="0"/>
              </a:rPr>
              <a:t>               Tasks and Methods                     Planning Problems, Solutions</a:t>
            </a:r>
            <a:endParaRPr lang="en-US" dirty="0"/>
          </a:p>
        </p:txBody>
      </p:sp>
      <p:sp>
        <p:nvSpPr>
          <p:cNvPr id="35" name="Content Placeholder 12">
            <a:extLst>
              <a:ext uri="{FF2B5EF4-FFF2-40B4-BE49-F238E27FC236}">
                <a16:creationId xmlns:a16="http://schemas.microsoft.com/office/drawing/2014/main" id="{0FDE711E-F1FD-5F4B-83F5-0EBD5CA9A306}"/>
              </a:ext>
            </a:extLst>
          </p:cNvPr>
          <p:cNvSpPr txBox="1">
            <a:spLocks/>
          </p:cNvSpPr>
          <p:nvPr/>
        </p:nvSpPr>
        <p:spPr bwMode="auto">
          <a:xfrm>
            <a:off x="437371" y="1198197"/>
            <a:ext cx="5720610" cy="1433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latin typeface="Times New Roman" panose="02020603050405020304" pitchFamily="18" charset="0"/>
              </a:rPr>
              <a:t>Task:  </a:t>
            </a:r>
            <a:r>
              <a:rPr lang="en-US" i="1" kern="0" dirty="0">
                <a:latin typeface="Times New Roman" panose="02020603050405020304" pitchFamily="18" charset="0"/>
              </a:rPr>
              <a:t>n</a:t>
            </a:r>
            <a:r>
              <a:rPr lang="en-US" kern="0" dirty="0">
                <a:latin typeface="Times New Roman" panose="02020603050405020304" pitchFamily="18" charset="0"/>
              </a:rPr>
              <a:t>-tuple (</a:t>
            </a:r>
            <a:r>
              <a:rPr lang="en-US" i="1" kern="0" dirty="0" err="1">
                <a:latin typeface="Times New Roman" panose="02020603050405020304" pitchFamily="18" charset="0"/>
              </a:rPr>
              <a:t>taskname</a:t>
            </a:r>
            <a:r>
              <a:rPr lang="en-US" kern="0" dirty="0">
                <a:latin typeface="Times New Roman" panose="02020603050405020304" pitchFamily="18" charset="0"/>
              </a:rPr>
              <a:t>, </a:t>
            </a:r>
            <a:r>
              <a:rPr lang="en-US" i="1" kern="0" dirty="0">
                <a:latin typeface="Times New Roman" panose="02020603050405020304" pitchFamily="18" charset="0"/>
              </a:rPr>
              <a:t>arg</a:t>
            </a:r>
            <a:r>
              <a:rPr lang="en-US" kern="0" baseline="-25000" dirty="0">
                <a:latin typeface="Times New Roman" panose="02020603050405020304" pitchFamily="18" charset="0"/>
              </a:rPr>
              <a:t>1</a:t>
            </a:r>
            <a:r>
              <a:rPr lang="en-US" kern="0" dirty="0">
                <a:latin typeface="Times New Roman" panose="02020603050405020304" pitchFamily="18" charset="0"/>
              </a:rPr>
              <a:t>, …, </a:t>
            </a:r>
            <a:r>
              <a:rPr lang="en-US" i="1" kern="0" dirty="0" err="1">
                <a:latin typeface="Times New Roman" panose="02020603050405020304" pitchFamily="18" charset="0"/>
              </a:rPr>
              <a:t>arg</a:t>
            </a:r>
            <a:r>
              <a:rPr lang="en-US" i="1" kern="0" baseline="-25000" dirty="0" err="1">
                <a:latin typeface="Times New Roman" panose="02020603050405020304" pitchFamily="18" charset="0"/>
              </a:rPr>
              <a:t>n</a:t>
            </a:r>
            <a:r>
              <a:rPr lang="en-US" kern="0" dirty="0">
                <a:latin typeface="Times New Roman" panose="02020603050405020304" pitchFamily="18" charset="0"/>
              </a:rPr>
              <a:t>)</a:t>
            </a:r>
            <a:endParaRPr lang="en-US" kern="0" baseline="-25000" dirty="0">
              <a:latin typeface="Times New Roman" panose="02020603050405020304" pitchFamily="18" charset="0"/>
            </a:endParaRPr>
          </a:p>
          <a:p>
            <a:pPr lvl="1">
              <a:spcBef>
                <a:spcPts val="300"/>
              </a:spcBef>
            </a:pPr>
            <a:r>
              <a:rPr lang="en-US" kern="0" dirty="0">
                <a:latin typeface="Times New Roman" panose="02020603050405020304" pitchFamily="18" charset="0"/>
              </a:rPr>
              <a:t>e.g., </a:t>
            </a:r>
            <a:r>
              <a:rPr lang="en-US" kern="0" dirty="0">
                <a:latin typeface="Calibri" panose="020F0502020204030204" pitchFamily="34" charset="0"/>
              </a:rPr>
              <a:t>('travel', 'me', 'home', 'park')</a:t>
            </a:r>
            <a:br>
              <a:rPr lang="en-US" kern="0" baseline="-25000" dirty="0">
                <a:latin typeface="Calibri" panose="020F0502020204030204" pitchFamily="34" charset="0"/>
              </a:rPr>
            </a:br>
            <a:endParaRPr lang="en-US" kern="0" baseline="-25000" dirty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kern="0" dirty="0">
                <a:latin typeface="Times New Roman" panose="02020603050405020304" pitchFamily="18" charset="0"/>
              </a:rPr>
              <a:t>Method: Python function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DAF91D6-EFF7-984A-BE28-E6EFECE3BF25}"/>
              </a:ext>
            </a:extLst>
          </p:cNvPr>
          <p:cNvSpPr txBox="1">
            <a:spLocks/>
          </p:cNvSpPr>
          <p:nvPr/>
        </p:nvSpPr>
        <p:spPr bwMode="auto">
          <a:xfrm>
            <a:off x="7060261" y="3014643"/>
            <a:ext cx="4817512" cy="15668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latin typeface="Times New Roman" panose="02020603050405020304" pitchFamily="18" charset="0"/>
              </a:rPr>
              <a:t>Planning problem:</a:t>
            </a:r>
          </a:p>
          <a:p>
            <a:pPr lvl="1"/>
            <a:endParaRPr lang="en-US" sz="1800" kern="0" dirty="0">
              <a:latin typeface="Calibri" panose="020F0502020204030204" pitchFamily="34" charset="0"/>
            </a:endParaRPr>
          </a:p>
          <a:p>
            <a:pPr lvl="1">
              <a:spcBef>
                <a:spcPts val="300"/>
              </a:spcBef>
            </a:pPr>
            <a:endParaRPr lang="en-US" kern="0" dirty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kern="0" dirty="0">
                <a:latin typeface="Times New Roman" panose="02020603050405020304" pitchFamily="18" charset="0"/>
              </a:rPr>
              <a:t>Solution plan:</a:t>
            </a:r>
          </a:p>
          <a:p>
            <a:pPr lvl="1">
              <a:spcBef>
                <a:spcPts val="300"/>
              </a:spcBef>
            </a:pPr>
            <a:endParaRPr lang="en-US" kern="0" dirty="0">
              <a:latin typeface="Times New Roman" panose="02020603050405020304" pitchFamily="18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F93EDEE-EF6D-C943-A397-B972DC09F7C7}"/>
              </a:ext>
            </a:extLst>
          </p:cNvPr>
          <p:cNvSpPr txBox="1">
            <a:spLocks/>
          </p:cNvSpPr>
          <p:nvPr/>
        </p:nvSpPr>
        <p:spPr bwMode="auto">
          <a:xfrm>
            <a:off x="564498" y="2697528"/>
            <a:ext cx="6069417" cy="363535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90487" tIns="44450" rIns="0" bIns="4445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tabLst>
                <a:tab pos="3197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/>
              </a:rPr>
              <a:t>def 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travel_by_foot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(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s,a,x,y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):	# s is the current state</a:t>
            </a:r>
          </a:p>
          <a:p>
            <a:pPr marL="0" indent="0">
              <a:tabLst>
                <a:tab pos="3197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/>
              </a:rPr>
              <a:t>    if 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s.dist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[x][y] &lt;= 4:	# precondition</a:t>
            </a:r>
          </a:p>
          <a:p>
            <a:pPr marL="0" indent="0">
              <a:tabLst>
                <a:tab pos="3197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/>
              </a:rPr>
              <a:t>        return [('walk',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a,x,y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)]	# return subtask list</a:t>
            </a:r>
          </a:p>
          <a:p>
            <a:pPr marL="0" indent="0">
              <a:tabLst>
                <a:tab pos="3197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/>
              </a:rPr>
              <a:t>    return False	# inapplicable =&gt; return False</a:t>
            </a:r>
          </a:p>
          <a:p>
            <a:pPr marL="0" lvl="1" indent="0">
              <a:spcBef>
                <a:spcPct val="20000"/>
              </a:spcBef>
              <a:buClr>
                <a:srgbClr val="0033CC"/>
              </a:buClr>
              <a:buSzPct val="80000"/>
              <a:tabLst>
                <a:tab pos="3197225" algn="l"/>
              </a:tabLst>
            </a:pPr>
            <a:endParaRPr lang="en-US" sz="1800" baseline="30000" dirty="0">
              <a:latin typeface="Calibri" panose="020F0502020204030204" pitchFamily="34" charset="0"/>
              <a:cs typeface="Calibri"/>
            </a:endParaRPr>
          </a:p>
          <a:p>
            <a:pPr marL="0" indent="0">
              <a:tabLst>
                <a:tab pos="3197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/>
              </a:rPr>
              <a:t>def 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travel_by_taxi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(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s,a,x,y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):</a:t>
            </a:r>
          </a:p>
          <a:p>
            <a:pPr marL="0" indent="0">
              <a:tabLst>
                <a:tab pos="3197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/>
              </a:rPr>
              <a:t>    if 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s.cash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[a] &gt;= 1.5 + 0.5*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s.dist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[x][y]:	# precondition</a:t>
            </a:r>
          </a:p>
          <a:p>
            <a:pPr marL="0" indent="0">
              <a:tabLst>
                <a:tab pos="3197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/>
              </a:rPr>
              <a:t>        return [('call_taxi',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a,x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),		# return subtask list</a:t>
            </a:r>
            <a:br>
              <a:rPr lang="en-US" sz="1800" dirty="0">
                <a:latin typeface="Calibri" panose="020F0502020204030204" pitchFamily="34" charset="0"/>
                <a:cs typeface="Calibri"/>
              </a:rPr>
            </a:br>
            <a:r>
              <a:rPr lang="en-US" sz="1800" dirty="0">
                <a:latin typeface="Calibri" panose="020F0502020204030204" pitchFamily="34" charset="0"/>
                <a:cs typeface="Calibri"/>
              </a:rPr>
              <a:t>                ('ride_taxi',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a,x,y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),</a:t>
            </a:r>
            <a:br>
              <a:rPr lang="en-US" sz="1800" dirty="0">
                <a:latin typeface="Calibri" panose="020F0502020204030204" pitchFamily="34" charset="0"/>
                <a:cs typeface="Calibri"/>
              </a:rPr>
            </a:br>
            <a:r>
              <a:rPr lang="en-US" sz="1800" dirty="0">
                <a:latin typeface="Calibri" panose="020F0502020204030204" pitchFamily="34" charset="0"/>
                <a:cs typeface="Calibri"/>
              </a:rPr>
              <a:t>                ('pay_driver',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a,x,y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)]</a:t>
            </a:r>
          </a:p>
          <a:p>
            <a:pPr marL="0" indent="0">
              <a:tabLst>
                <a:tab pos="3197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/>
              </a:rPr>
              <a:t>    return False		# inapplicable</a:t>
            </a:r>
            <a:br>
              <a:rPr lang="en-US" sz="1800" dirty="0">
                <a:latin typeface="Calibri" panose="020F0502020204030204" pitchFamily="34" charset="0"/>
                <a:cs typeface="Calibri"/>
              </a:rPr>
            </a:br>
            <a:endParaRPr lang="en-US" sz="1800" dirty="0">
              <a:latin typeface="Calibri" panose="020F0502020204030204" pitchFamily="34" charset="0"/>
              <a:cs typeface="Calibri"/>
            </a:endParaRPr>
          </a:p>
          <a:p>
            <a:pPr marL="0" indent="0"/>
            <a:r>
              <a:rPr lang="en-US" sz="1800" dirty="0" err="1">
                <a:latin typeface="Calibri" panose="020F0502020204030204" pitchFamily="34" charset="0"/>
                <a:cs typeface="Calibri"/>
              </a:rPr>
              <a:t>pyhop.declare_methods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('travel', 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travel_by_foot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/>
              </a:rPr>
              <a:t>travel_by_taxi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EF6DFF1-FB42-B44F-A72D-3C291604520B}"/>
              </a:ext>
            </a:extLst>
          </p:cNvPr>
          <p:cNvGrpSpPr/>
          <p:nvPr/>
        </p:nvGrpSpPr>
        <p:grpSpPr>
          <a:xfrm>
            <a:off x="8285793" y="1254136"/>
            <a:ext cx="2410854" cy="1321537"/>
            <a:chOff x="8503543" y="677149"/>
            <a:chExt cx="2410854" cy="1321537"/>
          </a:xfrm>
        </p:grpSpPr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8D377CFB-398A-C14A-B462-F17605C745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2296" y="705724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" name="AutoShape 24">
              <a:extLst>
                <a:ext uri="{FF2B5EF4-FFF2-40B4-BE49-F238E27FC236}">
                  <a16:creationId xmlns:a16="http://schemas.microsoft.com/office/drawing/2014/main" id="{DEBE1430-D195-A440-A9AB-3D1DB1607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3543" y="979358"/>
              <a:ext cx="838200" cy="431800"/>
            </a:xfrm>
            <a:prstGeom prst="upArrow">
              <a:avLst>
                <a:gd name="adj1" fmla="val 74241"/>
                <a:gd name="adj2" fmla="val 30884"/>
              </a:avLst>
            </a:prstGeom>
            <a:solidFill>
              <a:srgbClr val="C1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19DDB17B-34C4-F741-B9B5-C7A2AD0F7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3718" y="1157158"/>
              <a:ext cx="177800" cy="2413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0" name="Rectangle 26">
              <a:extLst>
                <a:ext uri="{FF2B5EF4-FFF2-40B4-BE49-F238E27FC236}">
                  <a16:creationId xmlns:a16="http://schemas.microsoft.com/office/drawing/2014/main" id="{CD474BF3-6CEB-0749-A3DB-9400589F6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6943" y="1157158"/>
              <a:ext cx="114300" cy="1270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1AA51AA2-3377-1D47-A65A-13F67BCC1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7622" y="677149"/>
              <a:ext cx="866775" cy="1022350"/>
            </a:xfrm>
            <a:custGeom>
              <a:avLst/>
              <a:gdLst>
                <a:gd name="T0" fmla="*/ 2147483647 w 546"/>
                <a:gd name="T1" fmla="*/ 2147483647 h 644"/>
                <a:gd name="T2" fmla="*/ 2147483647 w 546"/>
                <a:gd name="T3" fmla="*/ 2147483647 h 644"/>
                <a:gd name="T4" fmla="*/ 2147483647 w 546"/>
                <a:gd name="T5" fmla="*/ 2147483647 h 644"/>
                <a:gd name="T6" fmla="*/ 2147483647 w 546"/>
                <a:gd name="T7" fmla="*/ 2147483647 h 644"/>
                <a:gd name="T8" fmla="*/ 2147483647 w 546"/>
                <a:gd name="T9" fmla="*/ 2147483647 h 644"/>
                <a:gd name="T10" fmla="*/ 2147483647 w 546"/>
                <a:gd name="T11" fmla="*/ 2147483647 h 644"/>
                <a:gd name="T12" fmla="*/ 2147483647 w 546"/>
                <a:gd name="T13" fmla="*/ 2147483647 h 644"/>
                <a:gd name="T14" fmla="*/ 2147483647 w 546"/>
                <a:gd name="T15" fmla="*/ 2147483647 h 644"/>
                <a:gd name="T16" fmla="*/ 2147483647 w 546"/>
                <a:gd name="T17" fmla="*/ 2147483647 h 644"/>
                <a:gd name="T18" fmla="*/ 2147483647 w 546"/>
                <a:gd name="T19" fmla="*/ 2147483647 h 644"/>
                <a:gd name="T20" fmla="*/ 2147483647 w 546"/>
                <a:gd name="T21" fmla="*/ 2147483647 h 644"/>
                <a:gd name="T22" fmla="*/ 2147483647 w 546"/>
                <a:gd name="T23" fmla="*/ 2147483647 h 644"/>
                <a:gd name="T24" fmla="*/ 2147483647 w 546"/>
                <a:gd name="T25" fmla="*/ 2147483647 h 6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6"/>
                <a:gd name="T40" fmla="*/ 0 h 644"/>
                <a:gd name="T41" fmla="*/ 546 w 546"/>
                <a:gd name="T42" fmla="*/ 644 h 6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6" h="644">
                  <a:moveTo>
                    <a:pt x="136" y="154"/>
                  </a:moveTo>
                  <a:cubicBezTo>
                    <a:pt x="120" y="181"/>
                    <a:pt x="59" y="206"/>
                    <a:pt x="40" y="242"/>
                  </a:cubicBezTo>
                  <a:cubicBezTo>
                    <a:pt x="20" y="277"/>
                    <a:pt x="0" y="335"/>
                    <a:pt x="16" y="370"/>
                  </a:cubicBezTo>
                  <a:cubicBezTo>
                    <a:pt x="32" y="404"/>
                    <a:pt x="108" y="408"/>
                    <a:pt x="136" y="450"/>
                  </a:cubicBezTo>
                  <a:cubicBezTo>
                    <a:pt x="164" y="491"/>
                    <a:pt x="132" y="591"/>
                    <a:pt x="184" y="618"/>
                  </a:cubicBezTo>
                  <a:cubicBezTo>
                    <a:pt x="235" y="644"/>
                    <a:pt x="388" y="633"/>
                    <a:pt x="448" y="610"/>
                  </a:cubicBezTo>
                  <a:cubicBezTo>
                    <a:pt x="507" y="586"/>
                    <a:pt x="545" y="512"/>
                    <a:pt x="544" y="474"/>
                  </a:cubicBezTo>
                  <a:cubicBezTo>
                    <a:pt x="542" y="435"/>
                    <a:pt x="469" y="419"/>
                    <a:pt x="440" y="378"/>
                  </a:cubicBezTo>
                  <a:cubicBezTo>
                    <a:pt x="410" y="336"/>
                    <a:pt x="353" y="275"/>
                    <a:pt x="368" y="226"/>
                  </a:cubicBezTo>
                  <a:cubicBezTo>
                    <a:pt x="382" y="176"/>
                    <a:pt x="546" y="119"/>
                    <a:pt x="528" y="82"/>
                  </a:cubicBezTo>
                  <a:cubicBezTo>
                    <a:pt x="509" y="44"/>
                    <a:pt x="321" y="3"/>
                    <a:pt x="256" y="2"/>
                  </a:cubicBezTo>
                  <a:cubicBezTo>
                    <a:pt x="190" y="0"/>
                    <a:pt x="154" y="48"/>
                    <a:pt x="136" y="74"/>
                  </a:cubicBezTo>
                  <a:cubicBezTo>
                    <a:pt x="117" y="99"/>
                    <a:pt x="151" y="126"/>
                    <a:pt x="136" y="154"/>
                  </a:cubicBez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2" name="Line 28">
              <a:extLst>
                <a:ext uri="{FF2B5EF4-FFF2-40B4-BE49-F238E27FC236}">
                  <a16:creationId xmlns:a16="http://schemas.microsoft.com/office/drawing/2014/main" id="{E40C3575-1F1F-5D4F-AAE9-982EC3EA9E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28596" y="953374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3" name="Line 29">
              <a:extLst>
                <a:ext uri="{FF2B5EF4-FFF2-40B4-BE49-F238E27FC236}">
                  <a16:creationId xmlns:a16="http://schemas.microsoft.com/office/drawing/2014/main" id="{ECF95A94-3CE8-8C43-96A3-7F14FD10D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2296" y="1347074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4" name="Oval 30">
              <a:extLst>
                <a:ext uri="{FF2B5EF4-FFF2-40B4-BE49-F238E27FC236}">
                  <a16:creationId xmlns:a16="http://schemas.microsoft.com/office/drawing/2014/main" id="{D46F02AA-BE95-334F-849C-0C1E074D2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8896" y="724774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5" name="Oval 31">
              <a:extLst>
                <a:ext uri="{FF2B5EF4-FFF2-40B4-BE49-F238E27FC236}">
                  <a16:creationId xmlns:a16="http://schemas.microsoft.com/office/drawing/2014/main" id="{0E469A6F-E241-E546-AE18-CC2F244A0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2596" y="1118474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" name="AutoShape 32">
              <a:extLst>
                <a:ext uri="{FF2B5EF4-FFF2-40B4-BE49-F238E27FC236}">
                  <a16:creationId xmlns:a16="http://schemas.microsoft.com/office/drawing/2014/main" id="{DC0D3E67-BCEB-9D4F-839E-7B511AE58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3577" y="1188908"/>
              <a:ext cx="502920" cy="190500"/>
            </a:xfrm>
            <a:prstGeom prst="rightArrow">
              <a:avLst>
                <a:gd name="adj1" fmla="val 50000"/>
                <a:gd name="adj2" fmla="val 10166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7" name="Text Box 33">
              <a:extLst>
                <a:ext uri="{FF2B5EF4-FFF2-40B4-BE49-F238E27FC236}">
                  <a16:creationId xmlns:a16="http://schemas.microsoft.com/office/drawing/2014/main" id="{14DDAC71-F417-134F-95F6-300A04805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3700" y="1347074"/>
              <a:ext cx="755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home</a:t>
              </a:r>
            </a:p>
          </p:txBody>
        </p:sp>
        <p:sp>
          <p:nvSpPr>
            <p:cNvPr id="58" name="Text Box 34">
              <a:extLst>
                <a:ext uri="{FF2B5EF4-FFF2-40B4-BE49-F238E27FC236}">
                  <a16:creationId xmlns:a16="http://schemas.microsoft.com/office/drawing/2014/main" id="{8978F4E4-097B-114D-B140-DB32EA834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1504" y="1631973"/>
              <a:ext cx="628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park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FB7FB645-4253-9441-BA3E-EA2E7C0AB762}"/>
              </a:ext>
            </a:extLst>
          </p:cNvPr>
          <p:cNvSpPr/>
          <p:nvPr/>
        </p:nvSpPr>
        <p:spPr>
          <a:xfrm>
            <a:off x="7513984" y="3445937"/>
            <a:ext cx="4258345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indent="-1587" eaLnBrk="1" hangingPunct="1"/>
            <a:r>
              <a:rPr lang="en-US" dirty="0" err="1">
                <a:latin typeface="Calibri" panose="020F0502020204030204" pitchFamily="34" charset="0"/>
              </a:rPr>
              <a:t>pyhop</a:t>
            </a:r>
            <a:r>
              <a:rPr lang="en-US" dirty="0">
                <a:latin typeface="Calibri" panose="020F0502020204030204" pitchFamily="34" charset="0"/>
              </a:rPr>
              <a:t>(state1, [('</a:t>
            </a:r>
            <a:r>
              <a:rPr lang="en-US" dirty="0" err="1">
                <a:latin typeface="Calibri" panose="020F0502020204030204" pitchFamily="34" charset="0"/>
              </a:rPr>
              <a:t>travel','me','home','park</a:t>
            </a:r>
            <a:r>
              <a:rPr lang="en-US" dirty="0">
                <a:latin typeface="Calibri" panose="020F0502020204030204" pitchFamily="34" charset="0"/>
              </a:rPr>
              <a:t>')])</a:t>
            </a:r>
            <a:endParaRPr lang="en-US" baseline="30000" dirty="0">
              <a:latin typeface="Calibri" panose="020F050202020403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0E39B7B-083E-7849-BE8A-9914F0B0ECED}"/>
              </a:ext>
            </a:extLst>
          </p:cNvPr>
          <p:cNvSpPr/>
          <p:nvPr/>
        </p:nvSpPr>
        <p:spPr>
          <a:xfrm>
            <a:off x="7513984" y="4558820"/>
            <a:ext cx="3182663" cy="9233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-1587" eaLnBrk="1" hangingPunct="1"/>
            <a:r>
              <a:rPr lang="en-US" dirty="0">
                <a:latin typeface="Calibri" panose="020F0502020204030204" pitchFamily="34" charset="0"/>
              </a:rPr>
              <a:t>[('</a:t>
            </a:r>
            <a:r>
              <a:rPr lang="en-US" dirty="0" err="1">
                <a:latin typeface="Calibri" panose="020F0502020204030204" pitchFamily="34" charset="0"/>
              </a:rPr>
              <a:t>call_taxi','me','home</a:t>
            </a:r>
            <a:r>
              <a:rPr lang="en-US" dirty="0">
                <a:latin typeface="Calibri" panose="020F0502020204030204" pitchFamily="34" charset="0"/>
              </a:rPr>
              <a:t>’),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  ('</a:t>
            </a:r>
            <a:r>
              <a:rPr lang="en-US" dirty="0" err="1">
                <a:latin typeface="Calibri" panose="020F0502020204030204" pitchFamily="34" charset="0"/>
              </a:rPr>
              <a:t>ride_taxi','me','home','park</a:t>
            </a:r>
            <a:r>
              <a:rPr lang="en-US" dirty="0">
                <a:latin typeface="Calibri" panose="020F0502020204030204" pitchFamily="34" charset="0"/>
              </a:rPr>
              <a:t>’),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  ('</a:t>
            </a:r>
            <a:r>
              <a:rPr lang="en-US" dirty="0" err="1">
                <a:latin typeface="Calibri" panose="020F0502020204030204" pitchFamily="34" charset="0"/>
              </a:rPr>
              <a:t>pay_driver','me</a:t>
            </a:r>
            <a:r>
              <a:rPr lang="en-US" dirty="0">
                <a:latin typeface="Calibri" panose="020F0502020204030204" pitchFamily="34" charset="0"/>
              </a:rPr>
              <a:t>')]</a:t>
            </a:r>
          </a:p>
        </p:txBody>
      </p:sp>
    </p:spTree>
    <p:extLst>
      <p:ext uri="{BB962C8B-B14F-4D97-AF65-F5344CB8AC3E}">
        <p14:creationId xmlns:p14="http://schemas.microsoft.com/office/powerpoint/2010/main" val="288178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2.3.2     Delete-Relaxation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1102" y="1008688"/>
            <a:ext cx="5575443" cy="2679733"/>
          </a:xfrm>
        </p:spPr>
        <p:txBody>
          <a:bodyPr/>
          <a:lstStyle/>
          <a:p>
            <a:r>
              <a:rPr lang="en-US" dirty="0"/>
              <a:t>Allow a state variable to have more than one value at the same time</a:t>
            </a:r>
          </a:p>
          <a:p>
            <a:r>
              <a:rPr lang="en-US" dirty="0"/>
              <a:t>When assigning a new value, keep the old one too</a:t>
            </a:r>
          </a:p>
          <a:p>
            <a:r>
              <a:rPr lang="en-US" i="1" dirty="0"/>
              <a:t>Relaxed state-transition function</a:t>
            </a:r>
            <a:r>
              <a:rPr lang="en-US" dirty="0"/>
              <a:t>, </a:t>
            </a:r>
            <a:r>
              <a:rPr lang="en-US" dirty="0" err="1"/>
              <a:t>γ</a:t>
            </a:r>
            <a:r>
              <a:rPr lang="en-US" b="1" baseline="30000" dirty="0"/>
              <a:t>+</a:t>
            </a:r>
            <a:endParaRPr lang="en-US" dirty="0"/>
          </a:p>
          <a:p>
            <a:pPr lvl="1"/>
            <a:r>
              <a:rPr lang="en-US" dirty="0"/>
              <a:t>If action </a:t>
            </a:r>
            <a:r>
              <a:rPr lang="en-US" i="1" dirty="0"/>
              <a:t>a</a:t>
            </a:r>
            <a:r>
              <a:rPr lang="en-US" dirty="0"/>
              <a:t> is applicable to state </a:t>
            </a:r>
            <a:r>
              <a:rPr lang="en-US" i="1" dirty="0"/>
              <a:t>s</a:t>
            </a:r>
            <a:r>
              <a:rPr lang="en-US" dirty="0"/>
              <a:t>, then</a:t>
            </a:r>
            <a:br>
              <a:rPr lang="en-US" dirty="0"/>
            </a:br>
            <a:r>
              <a:rPr lang="en-US" dirty="0" err="1"/>
              <a:t>γ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= </a:t>
            </a:r>
            <a:r>
              <a:rPr lang="en-US" i="1" dirty="0"/>
              <a:t>s</a:t>
            </a:r>
            <a:r>
              <a:rPr lang="en-US" dirty="0"/>
              <a:t> ∪ </a:t>
            </a:r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80993-705A-164C-BD7B-966F5B15A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1751" y="1097899"/>
            <a:ext cx="5685909" cy="2292573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n-US" i="1" dirty="0"/>
              <a:t>s</a:t>
            </a:r>
            <a:r>
              <a:rPr lang="en-US" dirty="0"/>
              <a:t> includes an atom </a:t>
            </a:r>
            <a:r>
              <a:rPr lang="en-US" i="1" dirty="0"/>
              <a:t>x=v</a:t>
            </a:r>
            <a:r>
              <a:rPr lang="en-US" dirty="0"/>
              <a:t>, and </a:t>
            </a:r>
            <a:r>
              <a:rPr lang="en-US" i="1" dirty="0"/>
              <a:t>a</a:t>
            </a:r>
            <a:r>
              <a:rPr lang="en-US" dirty="0"/>
              <a:t> has an effect </a:t>
            </a:r>
            <a:r>
              <a:rPr lang="en-US" i="1" dirty="0" err="1"/>
              <a:t>x←w</a:t>
            </a:r>
            <a:endParaRPr lang="en-US" i="1" dirty="0"/>
          </a:p>
          <a:p>
            <a:pPr lvl="1"/>
            <a:r>
              <a:rPr lang="en-US" dirty="0"/>
              <a:t>Then </a:t>
            </a:r>
            <a:r>
              <a:rPr lang="en-US" dirty="0" err="1"/>
              <a:t>γ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includes both </a:t>
            </a:r>
            <a:r>
              <a:rPr lang="en-US" i="1" dirty="0"/>
              <a:t>x=v</a:t>
            </a:r>
            <a:r>
              <a:rPr lang="en-US" dirty="0"/>
              <a:t> and </a:t>
            </a:r>
            <a:r>
              <a:rPr lang="en-US" i="1" dirty="0"/>
              <a:t>x=w</a:t>
            </a:r>
          </a:p>
          <a:p>
            <a:r>
              <a:rPr lang="en-US" i="1" dirty="0"/>
              <a:t>Relaxed state</a:t>
            </a:r>
            <a:r>
              <a:rPr lang="en-US" dirty="0"/>
              <a:t> (or </a:t>
            </a:r>
            <a:r>
              <a:rPr lang="en-US" i="1" dirty="0"/>
              <a:t>r-state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 set </a:t>
            </a:r>
            <a:r>
              <a:rPr lang="en-US" i="1" dirty="0" err="1"/>
              <a:t>ŝ</a:t>
            </a:r>
            <a:r>
              <a:rPr lang="en-US" i="1" dirty="0"/>
              <a:t> </a:t>
            </a:r>
            <a:r>
              <a:rPr lang="en-US" dirty="0"/>
              <a:t>of ground atoms that includes ≥ 1 value for each state variable</a:t>
            </a:r>
          </a:p>
          <a:p>
            <a:pPr lvl="1"/>
            <a:r>
              <a:rPr lang="en-US" dirty="0"/>
              <a:t>represents {all states that are subsets of </a:t>
            </a:r>
            <a:r>
              <a:rPr lang="en-US" i="1" dirty="0" err="1"/>
              <a:t>ŝ</a:t>
            </a:r>
            <a:r>
              <a:rPr lang="en-US" dirty="0"/>
              <a:t>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29" name="Rectangle 428"/>
          <p:cNvSpPr/>
          <p:nvPr/>
        </p:nvSpPr>
        <p:spPr>
          <a:xfrm>
            <a:off x="575355" y="5655941"/>
            <a:ext cx="4623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17525" algn="l"/>
              </a:tabLst>
            </a:pPr>
            <a:r>
              <a:rPr lang="en-US" sz="2000" i="1" dirty="0"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sz="2000" dirty="0"/>
              <a:t>{</a:t>
            </a:r>
            <a:r>
              <a:rPr lang="ro-RO" sz="2000" b="1" dirty="0">
                <a:latin typeface="Calibri"/>
              </a:rPr>
              <a:t>loc(r1)=d3</a:t>
            </a:r>
            <a:r>
              <a:rPr lang="ro-RO" sz="2000" dirty="0">
                <a:latin typeface="Calibri"/>
              </a:rPr>
              <a:t>, cargo(r1)=</a:t>
            </a:r>
            <a:r>
              <a:rPr lang="ro-RO" sz="2000" dirty="0" err="1">
                <a:latin typeface="Calibri"/>
              </a:rPr>
              <a:t>nil</a:t>
            </a:r>
            <a:r>
              <a:rPr lang="ro-RO" sz="2000" dirty="0">
                <a:latin typeface="Calibri"/>
              </a:rPr>
              <a:t>, loc(c1)=d1</a:t>
            </a:r>
            <a:r>
              <a:rPr lang="ro-RO" sz="2000" dirty="0"/>
              <a:t>}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430" name="Group 429"/>
          <p:cNvGrpSpPr/>
          <p:nvPr/>
        </p:nvGrpSpPr>
        <p:grpSpPr>
          <a:xfrm>
            <a:off x="1004789" y="3423242"/>
            <a:ext cx="3792268" cy="1975637"/>
            <a:chOff x="821024" y="4395049"/>
            <a:chExt cx="4213631" cy="2195152"/>
          </a:xfrm>
        </p:grpSpPr>
        <p:sp>
          <p:nvSpPr>
            <p:cNvPr id="431" name="Rectangle 891"/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432" name="Rectangle 891"/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433" name="Group 432"/>
            <p:cNvGrpSpPr/>
            <p:nvPr/>
          </p:nvGrpSpPr>
          <p:grpSpPr>
            <a:xfrm>
              <a:off x="1260662" y="5235327"/>
              <a:ext cx="1838582" cy="882564"/>
              <a:chOff x="1026717" y="2292224"/>
              <a:chExt cx="2553587" cy="1225782"/>
            </a:xfrm>
          </p:grpSpPr>
          <p:sp>
            <p:nvSpPr>
              <p:cNvPr id="475" name="Line 853"/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476" name="Straight Connector 475"/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7" name="Freeform 860"/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478" name="Freeform 860"/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434" name="Line 853"/>
            <p:cNvSpPr>
              <a:spLocks noChangeShapeType="1"/>
            </p:cNvSpPr>
            <p:nvPr/>
          </p:nvSpPr>
          <p:spPr bwMode="auto">
            <a:xfrm>
              <a:off x="3633197" y="6122722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435" name="Group 434"/>
            <p:cNvGrpSpPr/>
            <p:nvPr/>
          </p:nvGrpSpPr>
          <p:grpSpPr>
            <a:xfrm>
              <a:off x="3846905" y="5267662"/>
              <a:ext cx="1187750" cy="320306"/>
              <a:chOff x="4618723" y="2316384"/>
              <a:chExt cx="1649655" cy="444870"/>
            </a:xfrm>
          </p:grpSpPr>
          <p:sp>
            <p:nvSpPr>
              <p:cNvPr id="472" name="Freeform 860"/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473" name="Straight Connector 472"/>
              <p:cNvCxnSpPr/>
              <p:nvPr/>
            </p:nvCxnSpPr>
            <p:spPr>
              <a:xfrm>
                <a:off x="5143667" y="2316384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4" name="Freeform 860"/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436" name="Straight Connector 435"/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Freeform 860"/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438" name="Freeform 860"/>
            <p:cNvSpPr>
              <a:spLocks/>
            </p:cNvSpPr>
            <p:nvPr/>
          </p:nvSpPr>
          <p:spPr bwMode="auto">
            <a:xfrm>
              <a:off x="2354818" y="6063148"/>
              <a:ext cx="1123653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439" name="Line 853"/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440" name="Line 853"/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441" name="Line 853"/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442" name="Group 441"/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448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449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450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451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452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453" name="Group 452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468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9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470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71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454" name="Group 453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455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56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57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58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59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0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1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2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3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4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5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6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7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443" name="Group 442"/>
            <p:cNvGrpSpPr/>
            <p:nvPr/>
          </p:nvGrpSpPr>
          <p:grpSpPr>
            <a:xfrm>
              <a:off x="884857" y="6119126"/>
              <a:ext cx="538242" cy="388228"/>
              <a:chOff x="1012668" y="927183"/>
              <a:chExt cx="747559" cy="539204"/>
            </a:xfrm>
          </p:grpSpPr>
          <p:sp>
            <p:nvSpPr>
              <p:cNvPr id="444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445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27183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446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447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479" name="Rectangle 478"/>
          <p:cNvSpPr/>
          <p:nvPr/>
        </p:nvSpPr>
        <p:spPr>
          <a:xfrm>
            <a:off x="6051478" y="5532651"/>
            <a:ext cx="5794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800"/>
              <a:tabLst>
                <a:tab pos="233363" algn="l"/>
                <a:tab pos="568325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ŝ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= </a:t>
            </a:r>
            <a:r>
              <a:rPr lang="en-US" sz="2000" i="1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γ</a:t>
            </a:r>
            <a:r>
              <a:rPr lang="en-US" sz="2000" baseline="300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(</a:t>
            </a:r>
            <a:r>
              <a:rPr lang="en-US" sz="2000" i="1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s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/>
                <a:cs typeface="Times New Roman"/>
              </a:rPr>
              <a:t>move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/>
                <a:cs typeface="Times New Roman"/>
              </a:rPr>
              <a:t>r1,d3,d1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)) </a:t>
            </a:r>
          </a:p>
          <a:p>
            <a:pPr>
              <a:tabLst>
                <a:tab pos="233363" algn="l"/>
                <a:tab pos="568325" algn="l"/>
              </a:tabLst>
            </a:pPr>
            <a:r>
              <a:rPr lang="is-IS" sz="2000" dirty="0">
                <a:solidFill>
                  <a:srgbClr val="000000"/>
                </a:solidFill>
                <a:latin typeface="Calibri"/>
                <a:ea typeface="ＭＳ Ｐゴシック"/>
              </a:rPr>
              <a:t>	</a:t>
            </a:r>
            <a:r>
              <a:rPr lang="is-I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= {</a:t>
            </a:r>
            <a:r>
              <a:rPr lang="is-IS" sz="2000" b="1" dirty="0">
                <a:solidFill>
                  <a:srgbClr val="000000"/>
                </a:solidFill>
                <a:latin typeface="Calibri"/>
                <a:ea typeface="ＭＳ Ｐゴシック"/>
              </a:rPr>
              <a:t>loc(r1)=d3, loc(r1)=d1,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/>
              </a:rPr>
              <a:t>cargo(r1)=nil</a:t>
            </a:r>
            <a:r>
              <a:rPr lang="is-IS" sz="2000" dirty="0">
                <a:solidFill>
                  <a:srgbClr val="000000"/>
                </a:solidFill>
                <a:latin typeface="Calibri"/>
                <a:ea typeface="ＭＳ Ｐゴシック"/>
              </a:rPr>
              <a:t>, loc(c1)=d1</a:t>
            </a:r>
            <a:r>
              <a:rPr lang="is-I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4928053" y="4438863"/>
            <a:ext cx="2286535" cy="1015663"/>
          </a:xfrm>
          <a:prstGeom prst="rect">
            <a:avLst/>
          </a:prstGeom>
          <a:solidFill>
            <a:srgbClr val="CDFFCC"/>
          </a:solidFill>
        </p:spPr>
        <p:txBody>
          <a:bodyPr wrap="square">
            <a:spAutoFit/>
          </a:bodyPr>
          <a:lstStyle/>
          <a:p>
            <a:pPr>
              <a:tabLst>
                <a:tab pos="341313" algn="l"/>
              </a:tabLst>
            </a:pPr>
            <a:r>
              <a:rPr lang="en-US" sz="2000" dirty="0">
                <a:latin typeface="Calibri" charset="0"/>
              </a:rPr>
              <a:t>move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dirty="0">
                <a:latin typeface="Calibri" charset="0"/>
              </a:rPr>
              <a:t>r1, d3, d1</a:t>
            </a:r>
            <a:r>
              <a:rPr lang="en-US" sz="2000" dirty="0">
                <a:latin typeface="Times New Roman" charset="0"/>
              </a:rPr>
              <a:t>) </a:t>
            </a:r>
            <a:br>
              <a:rPr lang="en-US" sz="2000" dirty="0">
                <a:latin typeface="Times New Roman" charset="0"/>
              </a:rPr>
            </a:br>
            <a:r>
              <a:rPr lang="en-US" sz="2000" dirty="0">
                <a:latin typeface="Times New Roman" charset="0"/>
              </a:rPr>
              <a:t>	pre: </a:t>
            </a:r>
            <a:r>
              <a:rPr lang="en-US" sz="2000" dirty="0" err="1">
                <a:latin typeface="Calibri" charset="0"/>
                <a:cs typeface="Calibri"/>
              </a:rPr>
              <a:t>loc</a:t>
            </a:r>
            <a:r>
              <a:rPr lang="en-US" sz="2000" dirty="0">
                <a:latin typeface="Calibri" charset="0"/>
                <a:cs typeface="Calibri"/>
              </a:rPr>
              <a:t>(r1)</a:t>
            </a:r>
            <a:r>
              <a:rPr lang="en-US" sz="2000" dirty="0">
                <a:latin typeface="Times New Roman" charset="0"/>
              </a:rPr>
              <a:t> =</a:t>
            </a:r>
            <a:r>
              <a:rPr lang="en-US" sz="2000" dirty="0">
                <a:latin typeface="Calibri" charset="0"/>
              </a:rPr>
              <a:t> d3</a:t>
            </a:r>
            <a:br>
              <a:rPr lang="en-US" sz="2000" dirty="0">
                <a:latin typeface="Times New Roman" charset="0"/>
              </a:rPr>
            </a:br>
            <a:r>
              <a:rPr lang="en-US" sz="2000" dirty="0">
                <a:latin typeface="Times New Roman" charset="0"/>
              </a:rPr>
              <a:t>	eff: </a:t>
            </a:r>
            <a:r>
              <a:rPr lang="en-US" sz="2000" b="1" dirty="0" err="1">
                <a:latin typeface="Calibri" charset="0"/>
                <a:cs typeface="Calibri"/>
              </a:rPr>
              <a:t>loc</a:t>
            </a:r>
            <a:r>
              <a:rPr lang="en-US" sz="2000" b="1" dirty="0">
                <a:latin typeface="Calibri" charset="0"/>
                <a:cs typeface="Calibri"/>
              </a:rPr>
              <a:t>(r1)</a:t>
            </a:r>
            <a:r>
              <a:rPr lang="en-US" sz="2000" b="1" dirty="0">
                <a:latin typeface="Times New Roman" charset="0"/>
              </a:rPr>
              <a:t> ← </a:t>
            </a:r>
            <a:r>
              <a:rPr lang="en-US" sz="2000" b="1" dirty="0">
                <a:latin typeface="Calibri" charset="0"/>
              </a:rPr>
              <a:t>d1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381780-AE64-894E-B173-23B36927F164}"/>
              </a:ext>
            </a:extLst>
          </p:cNvPr>
          <p:cNvGrpSpPr/>
          <p:nvPr/>
        </p:nvGrpSpPr>
        <p:grpSpPr>
          <a:xfrm>
            <a:off x="7381807" y="3390128"/>
            <a:ext cx="3907520" cy="2008751"/>
            <a:chOff x="4966767" y="2165564"/>
            <a:chExt cx="3907520" cy="2008751"/>
          </a:xfrm>
        </p:grpSpPr>
        <p:sp>
          <p:nvSpPr>
            <p:cNvPr id="130" name="Rectangle 891">
              <a:extLst>
                <a:ext uri="{FF2B5EF4-FFF2-40B4-BE49-F238E27FC236}">
                  <a16:creationId xmlns:a16="http://schemas.microsoft.com/office/drawing/2014/main" id="{A4AFFC37-B605-964C-82F0-9C78CE716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590" y="3558946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31" name="Rectangle 891">
              <a:extLst>
                <a:ext uri="{FF2B5EF4-FFF2-40B4-BE49-F238E27FC236}">
                  <a16:creationId xmlns:a16="http://schemas.microsoft.com/office/drawing/2014/main" id="{34D50592-79D7-F041-A641-DA576DE99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9102" y="3616418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2200C2D-4D88-DA48-BB2F-F178A9F79E8A}"/>
                </a:ext>
              </a:extLst>
            </p:cNvPr>
            <p:cNvGrpSpPr/>
            <p:nvPr/>
          </p:nvGrpSpPr>
          <p:grpSpPr>
            <a:xfrm>
              <a:off x="5477690" y="2954928"/>
              <a:ext cx="1654724" cy="794307"/>
              <a:chOff x="1026717" y="2292225"/>
              <a:chExt cx="2553587" cy="1225781"/>
            </a:xfrm>
          </p:grpSpPr>
          <p:sp>
            <p:nvSpPr>
              <p:cNvPr id="133" name="Line 853">
                <a:extLst>
                  <a:ext uri="{FF2B5EF4-FFF2-40B4-BE49-F238E27FC236}">
                    <a16:creationId xmlns:a16="http://schemas.microsoft.com/office/drawing/2014/main" id="{21FBBA32-B76A-2A43-B969-D0C9896A20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286DC214-8CEC-724D-B456-55257EB58B55}"/>
                  </a:ext>
                </a:extLst>
              </p:cNvPr>
              <p:cNvCxnSpPr/>
              <p:nvPr/>
            </p:nvCxnSpPr>
            <p:spPr>
              <a:xfrm>
                <a:off x="2180139" y="22922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Freeform 860">
                <a:extLst>
                  <a:ext uri="{FF2B5EF4-FFF2-40B4-BE49-F238E27FC236}">
                    <a16:creationId xmlns:a16="http://schemas.microsoft.com/office/drawing/2014/main" id="{6618D844-B823-684F-8975-F0E74C8AA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6" name="Freeform 860">
                <a:extLst>
                  <a:ext uri="{FF2B5EF4-FFF2-40B4-BE49-F238E27FC236}">
                    <a16:creationId xmlns:a16="http://schemas.microsoft.com/office/drawing/2014/main" id="{D312D5B7-8D48-FE43-9D2B-F84D61DFB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37" name="Line 853">
              <a:extLst>
                <a:ext uri="{FF2B5EF4-FFF2-40B4-BE49-F238E27FC236}">
                  <a16:creationId xmlns:a16="http://schemas.microsoft.com/office/drawing/2014/main" id="{EDDC6ABF-9DFC-AA42-A3AF-46241FF1B3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2972" y="3761605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A6970A7-2DF1-A343-9D14-3DB03C323C70}"/>
                </a:ext>
              </a:extLst>
            </p:cNvPr>
            <p:cNvGrpSpPr/>
            <p:nvPr/>
          </p:nvGrpSpPr>
          <p:grpSpPr>
            <a:xfrm>
              <a:off x="7805310" y="2989564"/>
              <a:ext cx="1068977" cy="282748"/>
              <a:chOff x="4618721" y="2324916"/>
              <a:chExt cx="1649657" cy="436338"/>
            </a:xfrm>
          </p:grpSpPr>
          <p:sp>
            <p:nvSpPr>
              <p:cNvPr id="139" name="Freeform 860">
                <a:extLst>
                  <a:ext uri="{FF2B5EF4-FFF2-40B4-BE49-F238E27FC236}">
                    <a16:creationId xmlns:a16="http://schemas.microsoft.com/office/drawing/2014/main" id="{B4ED3080-C65F-E547-B32D-1F5B48A3B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1112A4D1-4C76-AD49-B5B8-C18254BBC748}"/>
                  </a:ext>
                </a:extLst>
              </p:cNvPr>
              <p:cNvCxnSpPr/>
              <p:nvPr/>
            </p:nvCxnSpPr>
            <p:spPr>
              <a:xfrm>
                <a:off x="5143666" y="2324916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Freeform 860">
                <a:extLst>
                  <a:ext uri="{FF2B5EF4-FFF2-40B4-BE49-F238E27FC236}">
                    <a16:creationId xmlns:a16="http://schemas.microsoft.com/office/drawing/2014/main" id="{21126F22-A012-674F-935D-9E5948786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1" y="2337342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AC02A0E-B02D-054C-B6B4-DD4A89E29368}"/>
                </a:ext>
              </a:extLst>
            </p:cNvPr>
            <p:cNvCxnSpPr/>
            <p:nvPr/>
          </p:nvCxnSpPr>
          <p:spPr>
            <a:xfrm>
              <a:off x="6866487" y="3699838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Freeform 860">
              <a:extLst>
                <a:ext uri="{FF2B5EF4-FFF2-40B4-BE49-F238E27FC236}">
                  <a16:creationId xmlns:a16="http://schemas.microsoft.com/office/drawing/2014/main" id="{E4F2C98F-28DD-7646-9025-08338ACE9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6003" y="3738927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44" name="Freeform 860">
              <a:extLst>
                <a:ext uri="{FF2B5EF4-FFF2-40B4-BE49-F238E27FC236}">
                  <a16:creationId xmlns:a16="http://schemas.microsoft.com/office/drawing/2014/main" id="{D1CC2175-D15E-8045-9294-2A5E7691C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431" y="3699967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45" name="Line 853">
              <a:extLst>
                <a:ext uri="{FF2B5EF4-FFF2-40B4-BE49-F238E27FC236}">
                  <a16:creationId xmlns:a16="http://schemas.microsoft.com/office/drawing/2014/main" id="{B29DC155-BD34-E141-B7D1-9A6B0FD083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96" y="417038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46" name="Line 853">
              <a:extLst>
                <a:ext uri="{FF2B5EF4-FFF2-40B4-BE49-F238E27FC236}">
                  <a16:creationId xmlns:a16="http://schemas.microsoft.com/office/drawing/2014/main" id="{1AAA5646-1A87-DA4A-A72D-536085BC99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2016" y="4166463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47" name="Line 853">
              <a:extLst>
                <a:ext uri="{FF2B5EF4-FFF2-40B4-BE49-F238E27FC236}">
                  <a16:creationId xmlns:a16="http://schemas.microsoft.com/office/drawing/2014/main" id="{18B457A8-D231-F546-BC43-735C0C49FB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6946" y="3340796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BFA8B18-BDE7-4A4A-ACFE-1B0B07A472B7}"/>
                </a:ext>
              </a:extLst>
            </p:cNvPr>
            <p:cNvGrpSpPr/>
            <p:nvPr/>
          </p:nvGrpSpPr>
          <p:grpSpPr>
            <a:xfrm>
              <a:off x="5139466" y="3750347"/>
              <a:ext cx="484418" cy="349404"/>
              <a:chOff x="1012668" y="927184"/>
              <a:chExt cx="747559" cy="539203"/>
            </a:xfrm>
          </p:grpSpPr>
          <p:sp>
            <p:nvSpPr>
              <p:cNvPr id="149" name="Line 853">
                <a:extLst>
                  <a:ext uri="{FF2B5EF4-FFF2-40B4-BE49-F238E27FC236}">
                    <a16:creationId xmlns:a16="http://schemas.microsoft.com/office/drawing/2014/main" id="{06081BD3-A530-3144-8B10-62DF1C746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50" name="Rectangle 876">
                <a:extLst>
                  <a:ext uri="{FF2B5EF4-FFF2-40B4-BE49-F238E27FC236}">
                    <a16:creationId xmlns:a16="http://schemas.microsoft.com/office/drawing/2014/main" id="{074F98D5-F194-1E45-87B5-DB4B270FA3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51" name="Rectangle 873">
                <a:extLst>
                  <a:ext uri="{FF2B5EF4-FFF2-40B4-BE49-F238E27FC236}">
                    <a16:creationId xmlns:a16="http://schemas.microsoft.com/office/drawing/2014/main" id="{1B831A6B-A4E0-2640-A14B-9A393DC8E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52" name="Freeform 875">
                <a:extLst>
                  <a:ext uri="{FF2B5EF4-FFF2-40B4-BE49-F238E27FC236}">
                    <a16:creationId xmlns:a16="http://schemas.microsoft.com/office/drawing/2014/main" id="{A47287A9-6128-4E42-B3B9-62DA5DB8A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EC16B3BD-68B7-D849-A4C4-D74B294B95B5}"/>
                </a:ext>
              </a:extLst>
            </p:cNvPr>
            <p:cNvGrpSpPr/>
            <p:nvPr/>
          </p:nvGrpSpPr>
          <p:grpSpPr>
            <a:xfrm>
              <a:off x="4966767" y="2165564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54" name="Oval 859">
                <a:extLst>
                  <a:ext uri="{FF2B5EF4-FFF2-40B4-BE49-F238E27FC236}">
                    <a16:creationId xmlns:a16="http://schemas.microsoft.com/office/drawing/2014/main" id="{F52F9B25-9AE6-9A4E-92C5-7DCBC20CAC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55" name="Oval 861">
                <a:extLst>
                  <a:ext uri="{FF2B5EF4-FFF2-40B4-BE49-F238E27FC236}">
                    <a16:creationId xmlns:a16="http://schemas.microsoft.com/office/drawing/2014/main" id="{0522F197-6BD1-8743-B341-AF8605B29F6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56" name="Oval 862">
                <a:extLst>
                  <a:ext uri="{FF2B5EF4-FFF2-40B4-BE49-F238E27FC236}">
                    <a16:creationId xmlns:a16="http://schemas.microsoft.com/office/drawing/2014/main" id="{50EFEBA0-0DE7-C242-A4A8-2F7CB575FF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57" name="Oval 863">
                <a:extLst>
                  <a:ext uri="{FF2B5EF4-FFF2-40B4-BE49-F238E27FC236}">
                    <a16:creationId xmlns:a16="http://schemas.microsoft.com/office/drawing/2014/main" id="{BD651AAE-0D54-974F-9B36-D9EF9FF32B6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58" name="Oval 863">
                <a:extLst>
                  <a:ext uri="{FF2B5EF4-FFF2-40B4-BE49-F238E27FC236}">
                    <a16:creationId xmlns:a16="http://schemas.microsoft.com/office/drawing/2014/main" id="{07391731-035E-6747-97D4-7841E9D700E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7486BCD6-F627-0D4A-964F-CB98B8651C2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74" name="Freeform 860">
                  <a:extLst>
                    <a:ext uri="{FF2B5EF4-FFF2-40B4-BE49-F238E27FC236}">
                      <a16:creationId xmlns:a16="http://schemas.microsoft.com/office/drawing/2014/main" id="{4F703CB2-D049-BC41-B4AD-C2FEB9CDFF9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Rectangle 864">
                  <a:extLst>
                    <a:ext uri="{FF2B5EF4-FFF2-40B4-BE49-F238E27FC236}">
                      <a16:creationId xmlns:a16="http://schemas.microsoft.com/office/drawing/2014/main" id="{5D420707-6A10-EF40-8049-8B5A6B449C4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76" name="Freeform 865">
                  <a:extLst>
                    <a:ext uri="{FF2B5EF4-FFF2-40B4-BE49-F238E27FC236}">
                      <a16:creationId xmlns:a16="http://schemas.microsoft.com/office/drawing/2014/main" id="{9D492D9C-7DA8-B744-9F5D-E5CA26A04ED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Freeform 866">
                  <a:extLst>
                    <a:ext uri="{FF2B5EF4-FFF2-40B4-BE49-F238E27FC236}">
                      <a16:creationId xmlns:a16="http://schemas.microsoft.com/office/drawing/2014/main" id="{2984A522-5305-D049-B04F-9C68C1A8E18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378CE80-97A8-A640-9A2C-93D6B13072FF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61" name="Oval 878">
                  <a:extLst>
                    <a:ext uri="{FF2B5EF4-FFF2-40B4-BE49-F238E27FC236}">
                      <a16:creationId xmlns:a16="http://schemas.microsoft.com/office/drawing/2014/main" id="{C5325D48-DEAC-B346-99FB-CBD8D53B6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62" name="Rectangle 880">
                  <a:extLst>
                    <a:ext uri="{FF2B5EF4-FFF2-40B4-BE49-F238E27FC236}">
                      <a16:creationId xmlns:a16="http://schemas.microsoft.com/office/drawing/2014/main" id="{E86694A2-494B-D344-9B94-4E4C195EA4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63" name="Oval 878">
                  <a:extLst>
                    <a:ext uri="{FF2B5EF4-FFF2-40B4-BE49-F238E27FC236}">
                      <a16:creationId xmlns:a16="http://schemas.microsoft.com/office/drawing/2014/main" id="{1FCD86B0-4F30-D044-B4DD-2B45DAF08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64" name="Line 881">
                  <a:extLst>
                    <a:ext uri="{FF2B5EF4-FFF2-40B4-BE49-F238E27FC236}">
                      <a16:creationId xmlns:a16="http://schemas.microsoft.com/office/drawing/2014/main" id="{A347EACF-583F-4143-916E-B1A842074C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65" name="Line 882">
                  <a:extLst>
                    <a:ext uri="{FF2B5EF4-FFF2-40B4-BE49-F238E27FC236}">
                      <a16:creationId xmlns:a16="http://schemas.microsoft.com/office/drawing/2014/main" id="{CAB96864-5C04-EA48-BA8E-850EA9373D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66" name="Rectangle 880">
                  <a:extLst>
                    <a:ext uri="{FF2B5EF4-FFF2-40B4-BE49-F238E27FC236}">
                      <a16:creationId xmlns:a16="http://schemas.microsoft.com/office/drawing/2014/main" id="{D1F7B849-60D4-D449-A0BB-AD79D0C20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67" name="Oval 878">
                  <a:extLst>
                    <a:ext uri="{FF2B5EF4-FFF2-40B4-BE49-F238E27FC236}">
                      <a16:creationId xmlns:a16="http://schemas.microsoft.com/office/drawing/2014/main" id="{4A594375-7D60-5744-A6E8-9FECF6EF9B6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68" name="Line 882">
                  <a:extLst>
                    <a:ext uri="{FF2B5EF4-FFF2-40B4-BE49-F238E27FC236}">
                      <a16:creationId xmlns:a16="http://schemas.microsoft.com/office/drawing/2014/main" id="{AFC8AA37-4A89-1E4F-81BD-87ADDA1A15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69" name="Line 882">
                  <a:extLst>
                    <a:ext uri="{FF2B5EF4-FFF2-40B4-BE49-F238E27FC236}">
                      <a16:creationId xmlns:a16="http://schemas.microsoft.com/office/drawing/2014/main" id="{F67A768D-503D-BD41-8433-1865CBE2BB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0" name="Line 884">
                  <a:extLst>
                    <a:ext uri="{FF2B5EF4-FFF2-40B4-BE49-F238E27FC236}">
                      <a16:creationId xmlns:a16="http://schemas.microsoft.com/office/drawing/2014/main" id="{795B17DA-FEA2-CF4B-B74E-D17AB849F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1" name="Oval 885">
                  <a:extLst>
                    <a:ext uri="{FF2B5EF4-FFF2-40B4-BE49-F238E27FC236}">
                      <a16:creationId xmlns:a16="http://schemas.microsoft.com/office/drawing/2014/main" id="{D3FC5E9F-020B-9C4C-B00B-8002170834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2" name="Line 881">
                  <a:extLst>
                    <a:ext uri="{FF2B5EF4-FFF2-40B4-BE49-F238E27FC236}">
                      <a16:creationId xmlns:a16="http://schemas.microsoft.com/office/drawing/2014/main" id="{761D2BDB-2CE2-444F-A62E-BF8B3235D5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73" name="Line 882">
                  <a:extLst>
                    <a:ext uri="{FF2B5EF4-FFF2-40B4-BE49-F238E27FC236}">
                      <a16:creationId xmlns:a16="http://schemas.microsoft.com/office/drawing/2014/main" id="{56C3FD93-A3E4-CE49-A4F1-E79FC5DE1C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2CDEB971-016D-F347-88D9-41889EA7746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3042775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22633D8D-0B32-D343-9771-112712655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3024428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5139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FCFF4-B65E-F144-A9AE-1F9EB33E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74" y="235881"/>
            <a:ext cx="11785600" cy="60731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26D53-5525-8542-8209-631D4CA41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602" y="3142328"/>
            <a:ext cx="5356817" cy="3598714"/>
          </a:xfrm>
          <a:noFill/>
          <a:ln>
            <a:noFill/>
          </a:ln>
        </p:spPr>
        <p:txBody>
          <a:bodyPr/>
          <a:lstStyle/>
          <a:p>
            <a:r>
              <a:rPr lang="en-US" dirty="0"/>
              <a:t>Most HTN planners (e.g., SHOP):</a:t>
            </a:r>
          </a:p>
          <a:p>
            <a:r>
              <a:rPr lang="en-US" dirty="0"/>
              <a:t>Write in a planning language the planner can read and analyze</a:t>
            </a:r>
          </a:p>
          <a:p>
            <a:r>
              <a:rPr lang="en-US" dirty="0"/>
              <a:t>Can have parameters not mentioned in the task (</a:t>
            </a:r>
            <a:r>
              <a:rPr lang="en-US" dirty="0" err="1"/>
              <a:t>e..g</a:t>
            </a:r>
            <a:r>
              <a:rPr lang="en-US" dirty="0"/>
              <a:t>, </a:t>
            </a:r>
            <a:r>
              <a:rPr lang="en-US" i="1" dirty="0"/>
              <a:t>r</a:t>
            </a:r>
            <a:r>
              <a:rPr lang="en-US" dirty="0"/>
              <a:t> and </a:t>
            </a:r>
            <a:r>
              <a:rPr lang="en-US" i="1" dirty="0"/>
              <a:t>x</a:t>
            </a:r>
            <a:r>
              <a:rPr lang="en-US" dirty="0"/>
              <a:t> above)</a:t>
            </a:r>
          </a:p>
          <a:p>
            <a:pPr lvl="1"/>
            <a:r>
              <a:rPr lang="en-US" dirty="0"/>
              <a:t>Can backtrack over multiple method instances</a:t>
            </a:r>
          </a:p>
          <a:p>
            <a:r>
              <a:rPr lang="en-US" dirty="0"/>
              <a:t>Planner knows in advance what the subtasks will be</a:t>
            </a:r>
          </a:p>
          <a:p>
            <a:pPr lvl="1"/>
            <a:r>
              <a:rPr lang="en-US" dirty="0"/>
              <a:t>Helps with implementing heuristic functions</a:t>
            </a:r>
            <a:endParaRPr lang="en-US" baseline="-25000" dirty="0"/>
          </a:p>
          <a:p>
            <a:pPr lvl="1"/>
            <a:endParaRPr lang="en-US" baseline="-25000" dirty="0"/>
          </a:p>
          <a:p>
            <a:pPr>
              <a:spcBef>
                <a:spcPts val="300"/>
              </a:spcBef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BA342D-7931-A14E-8860-BF7EED697D75}"/>
              </a:ext>
            </a:extLst>
          </p:cNvPr>
          <p:cNvSpPr txBox="1">
            <a:spLocks/>
          </p:cNvSpPr>
          <p:nvPr/>
        </p:nvSpPr>
        <p:spPr bwMode="auto">
          <a:xfrm>
            <a:off x="6255514" y="3429411"/>
            <a:ext cx="5604884" cy="3144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Advantages</a:t>
            </a:r>
          </a:p>
          <a:p>
            <a:pPr lvl="1"/>
            <a:r>
              <a:rPr lang="en-US" kern="0" dirty="0"/>
              <a:t>Don’t need to learn a planning language</a:t>
            </a:r>
          </a:p>
          <a:p>
            <a:pPr lvl="1"/>
            <a:r>
              <a:rPr lang="en-US" kern="0" dirty="0"/>
              <a:t>Can do complex reasoning to evaluate preconditions, generate subtasks</a:t>
            </a:r>
          </a:p>
          <a:p>
            <a:r>
              <a:rPr lang="en-US" kern="0" dirty="0"/>
              <a:t>Disadvantages:</a:t>
            </a:r>
          </a:p>
          <a:p>
            <a:pPr lvl="1"/>
            <a:r>
              <a:rPr lang="en-US" kern="0" dirty="0"/>
              <a:t>Don’t know in advance what the subtasks are</a:t>
            </a:r>
          </a:p>
          <a:p>
            <a:pPr lvl="2"/>
            <a:r>
              <a:rPr lang="en-US" kern="0" dirty="0"/>
              <a:t>How to implement a heuristic function?</a:t>
            </a:r>
          </a:p>
          <a:p>
            <a:pPr lvl="1"/>
            <a:r>
              <a:rPr lang="en-US" kern="0" dirty="0"/>
              <a:t>How to implement uninstantiated parameters?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035BBD-672F-174F-8645-401F9125DE53}"/>
              </a:ext>
            </a:extLst>
          </p:cNvPr>
          <p:cNvSpPr txBox="1">
            <a:spLocks/>
          </p:cNvSpPr>
          <p:nvPr/>
        </p:nvSpPr>
        <p:spPr bwMode="auto">
          <a:xfrm>
            <a:off x="356503" y="892426"/>
            <a:ext cx="5457063" cy="8050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300"/>
              </a:spcBef>
            </a:pPr>
            <a:r>
              <a:rPr lang="en-US" kern="0" dirty="0"/>
              <a:t>Task: transport a container </a:t>
            </a:r>
            <a:r>
              <a:rPr lang="en-US" i="1" kern="0" dirty="0"/>
              <a:t>c</a:t>
            </a:r>
            <a:endParaRPr lang="en-US" kern="0" dirty="0"/>
          </a:p>
          <a:p>
            <a:pPr lvl="1">
              <a:spcBef>
                <a:spcPts val="300"/>
              </a:spcBef>
            </a:pPr>
            <a:r>
              <a:rPr lang="en-US" kern="0" dirty="0"/>
              <a:t>Pseudocode for an HTN method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1DA9A7-094F-AD4E-A80A-7F51FA41043D}"/>
              </a:ext>
            </a:extLst>
          </p:cNvPr>
          <p:cNvSpPr txBox="1">
            <a:spLocks/>
          </p:cNvSpPr>
          <p:nvPr/>
        </p:nvSpPr>
        <p:spPr bwMode="auto">
          <a:xfrm>
            <a:off x="6255514" y="1245866"/>
            <a:ext cx="5457063" cy="4383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300"/>
              </a:spcBef>
            </a:pPr>
            <a:r>
              <a:rPr lang="en-US" kern="0" dirty="0" err="1"/>
              <a:t>Pyhop</a:t>
            </a:r>
            <a:r>
              <a:rPr lang="en-US" kern="0" dirty="0"/>
              <a:t> method: ordinary Python function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ADD0355-4556-2745-9E25-28E731D0D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1602" y="1731499"/>
            <a:ext cx="5257849" cy="1351652"/>
          </a:xfrm>
          <a:solidFill>
            <a:srgbClr val="CC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Calibri"/>
              </a:rPr>
              <a:t>Method </a:t>
            </a:r>
            <a:r>
              <a:rPr lang="en-US" sz="1800" dirty="0" err="1">
                <a:latin typeface="Calibri"/>
                <a:cs typeface="Calibri"/>
              </a:rPr>
              <a:t>m_transport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solidFill>
                  <a:srgbClr val="FF0000"/>
                </a:solidFill>
                <a:latin typeface="Times New Roman" charset="0"/>
              </a:rPr>
              <a:t>r,x</a:t>
            </a:r>
            <a:r>
              <a:rPr lang="en-US" sz="1800" i="1" dirty="0" err="1">
                <a:latin typeface="Times New Roman" charset="0"/>
              </a:rPr>
              <a:t>,c,y,z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234950" lvl="1" indent="0">
              <a:spcBef>
                <a:spcPts val="400"/>
              </a:spcBef>
              <a:buNone/>
            </a:pPr>
            <a:r>
              <a:rPr lang="en-US" sz="1800" dirty="0">
                <a:latin typeface="Times New Roman" charset="0"/>
              </a:rPr>
              <a:t>Task: </a:t>
            </a:r>
            <a:r>
              <a:rPr lang="en-US" sz="1800" dirty="0">
                <a:latin typeface="Calibri"/>
                <a:cs typeface="Calibri"/>
              </a:rPr>
              <a:t>transport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c</a:t>
            </a:r>
            <a:r>
              <a:rPr lang="en-US" sz="1800" dirty="0" err="1">
                <a:latin typeface="Times New Roman" charset="0"/>
              </a:rPr>
              <a:t>,</a:t>
            </a:r>
            <a:r>
              <a:rPr lang="en-US" sz="1800" i="1" dirty="0" err="1">
                <a:latin typeface="Times New Roman" charset="0"/>
              </a:rPr>
              <a:t>y,z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234950" lvl="1" indent="0">
              <a:spcBef>
                <a:spcPts val="400"/>
              </a:spcBef>
              <a:buNone/>
            </a:pPr>
            <a:r>
              <a:rPr lang="en-US" sz="1800" dirty="0">
                <a:latin typeface="Times New Roman" charset="0"/>
              </a:rPr>
              <a:t>Pre: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</a:rPr>
              <a:t>r</a:t>
            </a:r>
            <a:r>
              <a:rPr lang="en-US" sz="1800" dirty="0">
                <a:latin typeface="Times New Roman" charset="0"/>
              </a:rPr>
              <a:t>) = </a:t>
            </a:r>
            <a:r>
              <a:rPr lang="en-US" sz="1800" i="1" dirty="0">
                <a:latin typeface="Times New Roman" charset="0"/>
              </a:rPr>
              <a:t>x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</a:rPr>
              <a:t>r</a:t>
            </a:r>
            <a:r>
              <a:rPr lang="en-US" sz="1800" dirty="0">
                <a:latin typeface="Times New Roman" charset="0"/>
              </a:rPr>
              <a:t>) = </a:t>
            </a:r>
            <a:r>
              <a:rPr lang="en-US" sz="1800" dirty="0">
                <a:latin typeface="Calibri" panose="020F0502020204030204" pitchFamily="34" charset="0"/>
              </a:rPr>
              <a:t>nil</a:t>
            </a:r>
            <a:r>
              <a:rPr lang="en-US" sz="1800" dirty="0">
                <a:latin typeface="Times New Roman" charset="0"/>
              </a:rPr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>
                <a:latin typeface="Times New Roman" charset="0"/>
              </a:rPr>
              <a:t>c</a:t>
            </a:r>
            <a:r>
              <a:rPr lang="en-US" sz="1800" dirty="0">
                <a:latin typeface="Times New Roman" charset="0"/>
              </a:rPr>
              <a:t>) = </a:t>
            </a:r>
            <a:r>
              <a:rPr lang="en-US" sz="1800" i="1" dirty="0">
                <a:latin typeface="Times New Roman" charset="0"/>
              </a:rPr>
              <a:t>y</a:t>
            </a:r>
            <a:endParaRPr lang="en-US" sz="1800" dirty="0">
              <a:latin typeface="Times New Roman" charset="0"/>
            </a:endParaRPr>
          </a:p>
          <a:p>
            <a:pPr marL="234950" lvl="1" indent="0">
              <a:spcBef>
                <a:spcPts val="400"/>
              </a:spcBef>
              <a:buNone/>
            </a:pPr>
            <a:r>
              <a:rPr lang="en-US" sz="1800" dirty="0">
                <a:latin typeface="Times New Roman" charset="0"/>
              </a:rPr>
              <a:t>Sub: </a:t>
            </a:r>
            <a:r>
              <a:rPr lang="en-US" sz="1800" dirty="0">
                <a:latin typeface="Calibri"/>
                <a:cs typeface="Calibri"/>
              </a:rPr>
              <a:t>move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r,x</a:t>
            </a:r>
            <a:r>
              <a:rPr lang="en-US" sz="1800" dirty="0" err="1">
                <a:latin typeface="Times New Roman" charset="0"/>
              </a:rPr>
              <a:t>,</a:t>
            </a:r>
            <a:r>
              <a:rPr lang="en-US" sz="1800" i="1" dirty="0" err="1">
                <a:latin typeface="Times New Roman" charset="0"/>
              </a:rPr>
              <a:t>y</a:t>
            </a:r>
            <a:r>
              <a:rPr lang="en-US" sz="1800" dirty="0">
                <a:latin typeface="Times New Roman" charset="0"/>
              </a:rPr>
              <a:t>), 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r,c</a:t>
            </a:r>
            <a:r>
              <a:rPr lang="en-US" sz="1800" dirty="0" err="1">
                <a:latin typeface="Times New Roman" charset="0"/>
              </a:rPr>
              <a:t>,</a:t>
            </a:r>
            <a:r>
              <a:rPr lang="en-US" sz="1800" i="1" dirty="0" err="1">
                <a:latin typeface="Times New Roman" charset="0"/>
              </a:rPr>
              <a:t>y</a:t>
            </a:r>
            <a:r>
              <a:rPr lang="en-US" sz="1800" dirty="0">
                <a:latin typeface="Times New Roman" charset="0"/>
              </a:rPr>
              <a:t>), </a:t>
            </a:r>
            <a:r>
              <a:rPr lang="en-US" sz="1800" dirty="0">
                <a:latin typeface="Calibri"/>
                <a:cs typeface="Calibri"/>
              </a:rPr>
              <a:t>move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r,y</a:t>
            </a:r>
            <a:r>
              <a:rPr lang="en-US" sz="1800" dirty="0" err="1">
                <a:latin typeface="Times New Roman" charset="0"/>
              </a:rPr>
              <a:t>,</a:t>
            </a:r>
            <a:r>
              <a:rPr lang="en-US" sz="1800" i="1" dirty="0" err="1">
                <a:latin typeface="Times New Roman" charset="0"/>
              </a:rPr>
              <a:t>z</a:t>
            </a:r>
            <a:r>
              <a:rPr lang="en-US" sz="1800" dirty="0">
                <a:latin typeface="Times New Roman" charset="0"/>
              </a:rPr>
              <a:t>), </a:t>
            </a:r>
            <a:r>
              <a:rPr lang="en-US" sz="1800" dirty="0">
                <a:latin typeface="Calibri"/>
                <a:cs typeface="Calibri"/>
              </a:rPr>
              <a:t>put</a:t>
            </a:r>
            <a:r>
              <a:rPr lang="en-US" sz="1800" dirty="0">
                <a:latin typeface="Times New Roman" charset="0"/>
              </a:rPr>
              <a:t>(</a:t>
            </a:r>
            <a:r>
              <a:rPr lang="en-US" sz="1800" i="1" dirty="0" err="1">
                <a:latin typeface="Times New Roman" charset="0"/>
              </a:rPr>
              <a:t>r,c</a:t>
            </a:r>
            <a:r>
              <a:rPr lang="en-US" sz="1800" dirty="0" err="1">
                <a:latin typeface="Times New Roman" charset="0"/>
              </a:rPr>
              <a:t>,</a:t>
            </a:r>
            <a:r>
              <a:rPr lang="en-US" sz="1800" i="1" dirty="0" err="1">
                <a:latin typeface="Times New Roman" charset="0"/>
              </a:rPr>
              <a:t>z</a:t>
            </a:r>
            <a:r>
              <a:rPr lang="en-US" sz="1800" dirty="0">
                <a:latin typeface="Times New Roman" charset="0"/>
              </a:rPr>
              <a:t>)</a:t>
            </a:r>
            <a:endParaRPr lang="en-US" sz="1800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FCC303E5-4E27-0A44-8AF3-BD87D0E3A671}"/>
              </a:ext>
            </a:extLst>
          </p:cNvPr>
          <p:cNvSpPr txBox="1">
            <a:spLocks/>
          </p:cNvSpPr>
          <p:nvPr/>
        </p:nvSpPr>
        <p:spPr bwMode="auto">
          <a:xfrm>
            <a:off x="6096000" y="1731499"/>
            <a:ext cx="5807679" cy="1628651"/>
          </a:xfrm>
          <a:prstGeom prst="rect">
            <a:avLst/>
          </a:prstGeom>
          <a:solidFill>
            <a:srgbClr val="EAFFC9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800" kern="0" dirty="0">
                <a:latin typeface="Calibri" panose="020F0502020204030204" pitchFamily="34" charset="0"/>
                <a:cs typeface="Calibri"/>
              </a:rPr>
              <a:t>def </a:t>
            </a:r>
            <a:r>
              <a:rPr lang="en-US" sz="1800" kern="0" dirty="0" err="1">
                <a:latin typeface="Calibri" panose="020F0502020204030204" pitchFamily="34" charset="0"/>
                <a:cs typeface="Calibri"/>
              </a:rPr>
              <a:t>m_transport</a:t>
            </a:r>
            <a:r>
              <a:rPr lang="en-US" sz="1800" kern="0" dirty="0">
                <a:latin typeface="Calibri" panose="020F0502020204030204" pitchFamily="34" charset="0"/>
              </a:rPr>
              <a:t>(</a:t>
            </a:r>
            <a:r>
              <a:rPr lang="en-US" sz="1800" kern="0" dirty="0" err="1">
                <a:latin typeface="Calibri" panose="020F0502020204030204" pitchFamily="34" charset="0"/>
              </a:rPr>
              <a:t>c,y,z</a:t>
            </a:r>
            <a:r>
              <a:rPr lang="en-US" sz="1800" kern="0" dirty="0">
                <a:latin typeface="Calibri" panose="020F0502020204030204" pitchFamily="34" charset="0"/>
              </a:rPr>
              <a:t>):</a:t>
            </a:r>
          </a:p>
          <a:p>
            <a:pPr marL="295275" lvl="1" indent="0">
              <a:spcBef>
                <a:spcPts val="300"/>
              </a:spcBef>
              <a:buNone/>
            </a:pPr>
            <a:r>
              <a:rPr lang="en-US" sz="1800" kern="0" dirty="0">
                <a:latin typeface="Calibri" panose="020F0502020204030204" pitchFamily="34" charset="0"/>
              </a:rPr>
              <a:t>if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loc</a:t>
            </a:r>
            <a:r>
              <a:rPr lang="en-US" sz="1800" kern="0" dirty="0">
                <a:latin typeface="Calibri" panose="020F0502020204030204" pitchFamily="34" charset="0"/>
              </a:rPr>
              <a:t>(r) == x and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cargo</a:t>
            </a:r>
            <a:r>
              <a:rPr lang="en-US" sz="1800" kern="0" dirty="0">
                <a:latin typeface="Calibri" panose="020F0502020204030204" pitchFamily="34" charset="0"/>
              </a:rPr>
              <a:t>(r) == nil and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loc</a:t>
            </a:r>
            <a:r>
              <a:rPr lang="en-US" sz="1800" kern="0" dirty="0">
                <a:latin typeface="Calibri" panose="020F0502020204030204" pitchFamily="34" charset="0"/>
              </a:rPr>
              <a:t>(c) == y: </a:t>
            </a:r>
          </a:p>
          <a:p>
            <a:pPr marL="581025" lvl="2" indent="0">
              <a:spcBef>
                <a:spcPts val="300"/>
              </a:spcBef>
              <a:buNone/>
            </a:pPr>
            <a:r>
              <a:rPr lang="en-US" sz="1800" kern="0" dirty="0">
                <a:latin typeface="Calibri" panose="020F0502020204030204" pitchFamily="34" charset="0"/>
                <a:cs typeface="Calibri"/>
              </a:rPr>
              <a:t>(</a:t>
            </a:r>
            <a:r>
              <a:rPr lang="en-US" sz="1800" kern="0" dirty="0" err="1">
                <a:latin typeface="Calibri" panose="020F0502020204030204" pitchFamily="34" charset="0"/>
                <a:cs typeface="Calibri"/>
              </a:rPr>
              <a:t>r,x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) = </a:t>
            </a:r>
            <a:r>
              <a:rPr lang="en-US" sz="1800" kern="0" dirty="0" err="1">
                <a:latin typeface="Calibri" panose="020F0502020204030204" pitchFamily="34" charset="0"/>
                <a:cs typeface="Calibri"/>
              </a:rPr>
              <a:t>find_suitable_robot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('transport',</a:t>
            </a:r>
            <a:r>
              <a:rPr lang="en-US" sz="1800" kern="0" dirty="0" err="1">
                <a:latin typeface="Calibri" panose="020F0502020204030204" pitchFamily="34" charset="0"/>
                <a:cs typeface="Calibri"/>
              </a:rPr>
              <a:t>c,y,z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)</a:t>
            </a:r>
          </a:p>
          <a:p>
            <a:pPr marL="581025" lvl="2" indent="0">
              <a:spcBef>
                <a:spcPts val="300"/>
              </a:spcBef>
              <a:buNone/>
            </a:pPr>
            <a:r>
              <a:rPr lang="en-US" sz="1800" kern="0" dirty="0">
                <a:latin typeface="Calibri" panose="020F0502020204030204" pitchFamily="34" charset="0"/>
                <a:cs typeface="Calibri"/>
              </a:rPr>
              <a:t>return [move</a:t>
            </a:r>
            <a:r>
              <a:rPr lang="en-US" sz="1800" kern="0" dirty="0">
                <a:latin typeface="Calibri" panose="020F0502020204030204" pitchFamily="34" charset="0"/>
              </a:rPr>
              <a:t>(</a:t>
            </a:r>
            <a:r>
              <a:rPr lang="en-US" sz="1800" kern="0" dirty="0" err="1">
                <a:latin typeface="Calibri" panose="020F0502020204030204" pitchFamily="34" charset="0"/>
              </a:rPr>
              <a:t>r,x,y</a:t>
            </a:r>
            <a:r>
              <a:rPr lang="en-US" sz="1800" kern="0" dirty="0">
                <a:latin typeface="Calibri" panose="020F0502020204030204" pitchFamily="34" charset="0"/>
              </a:rPr>
              <a:t>),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take</a:t>
            </a:r>
            <a:r>
              <a:rPr lang="en-US" sz="1800" kern="0" dirty="0">
                <a:latin typeface="Calibri" panose="020F0502020204030204" pitchFamily="34" charset="0"/>
              </a:rPr>
              <a:t>(</a:t>
            </a:r>
            <a:r>
              <a:rPr lang="en-US" sz="1800" kern="0" dirty="0" err="1">
                <a:latin typeface="Calibri" panose="020F0502020204030204" pitchFamily="34" charset="0"/>
              </a:rPr>
              <a:t>r,c,y</a:t>
            </a:r>
            <a:r>
              <a:rPr lang="en-US" sz="1800" kern="0" dirty="0">
                <a:latin typeface="Calibri" panose="020F0502020204030204" pitchFamily="34" charset="0"/>
              </a:rPr>
              <a:t>),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move</a:t>
            </a:r>
            <a:r>
              <a:rPr lang="en-US" sz="1800" kern="0" dirty="0">
                <a:latin typeface="Calibri" panose="020F0502020204030204" pitchFamily="34" charset="0"/>
              </a:rPr>
              <a:t>(</a:t>
            </a:r>
            <a:r>
              <a:rPr lang="en-US" sz="1800" kern="0" dirty="0" err="1">
                <a:latin typeface="Calibri" panose="020F0502020204030204" pitchFamily="34" charset="0"/>
              </a:rPr>
              <a:t>r,y,z</a:t>
            </a:r>
            <a:r>
              <a:rPr lang="en-US" sz="1800" kern="0" dirty="0">
                <a:latin typeface="Calibri" panose="020F0502020204030204" pitchFamily="34" charset="0"/>
              </a:rPr>
              <a:t>),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put</a:t>
            </a:r>
            <a:r>
              <a:rPr lang="en-US" sz="1800" kern="0" dirty="0">
                <a:latin typeface="Calibri" panose="020F0502020204030204" pitchFamily="34" charset="0"/>
              </a:rPr>
              <a:t>(</a:t>
            </a:r>
            <a:r>
              <a:rPr lang="en-US" sz="1800" kern="0" dirty="0" err="1">
                <a:latin typeface="Calibri" panose="020F0502020204030204" pitchFamily="34" charset="0"/>
              </a:rPr>
              <a:t>r,c,z</a:t>
            </a:r>
            <a:r>
              <a:rPr lang="en-US" sz="1800" kern="0" dirty="0">
                <a:latin typeface="Calibri" panose="020F0502020204030204" pitchFamily="34" charset="0"/>
              </a:rPr>
              <a:t>)]</a:t>
            </a:r>
          </a:p>
          <a:p>
            <a:pPr marL="239713" lvl="1" indent="0">
              <a:spcBef>
                <a:spcPts val="300"/>
              </a:spcBef>
              <a:buNone/>
            </a:pPr>
            <a:r>
              <a:rPr lang="en-US" sz="1800" kern="0" dirty="0">
                <a:latin typeface="Calibri" panose="020F0502020204030204" pitchFamily="34" charset="0"/>
              </a:rPr>
              <a:t>else: return False</a:t>
            </a:r>
          </a:p>
        </p:txBody>
      </p:sp>
    </p:spTree>
    <p:extLst>
      <p:ext uri="{BB962C8B-B14F-4D97-AF65-F5344CB8AC3E}">
        <p14:creationId xmlns:p14="http://schemas.microsoft.com/office/powerpoint/2010/main" val="838823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468F6-2481-8646-A33E-89299AC86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53777" y="970156"/>
            <a:ext cx="3681499" cy="4461466"/>
          </a:xfrm>
        </p:spPr>
        <p:txBody>
          <a:bodyPr/>
          <a:lstStyle/>
          <a:p>
            <a:pPr marL="349250" lvl="1" indent="0">
              <a:buNone/>
            </a:pPr>
            <a:r>
              <a:rPr lang="en-US">
                <a:latin typeface="Calibri" panose="020F0502020204030204" pitchFamily="34" charset="0"/>
              </a:rPr>
              <a:t>m1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 baseline="-25000"/>
              <a:t>1</a:t>
            </a:r>
            <a:r>
              <a:rPr lang="en-US"/>
              <a:t>, </a:t>
            </a:r>
            <a:r>
              <a:rPr lang="en-US" i="1"/>
              <a:t>x</a:t>
            </a:r>
            <a:r>
              <a:rPr lang="en-US" baseline="-25000"/>
              <a:t>2</a:t>
            </a:r>
            <a:r>
              <a:rPr lang="en-US"/>
              <a:t>, </a:t>
            </a:r>
            <a:r>
              <a:rPr lang="en-US" i="1"/>
              <a:t>x</a:t>
            </a:r>
            <a:r>
              <a:rPr lang="en-US" baseline="-25000"/>
              <a:t>3</a:t>
            </a:r>
            <a:r>
              <a:rPr lang="en-US"/>
              <a:t>)</a:t>
            </a:r>
          </a:p>
          <a:p>
            <a:pPr marL="690562" lvl="2" indent="0">
              <a:buNone/>
            </a:pPr>
            <a:r>
              <a:rPr lang="en-US"/>
              <a:t>Pre: </a:t>
            </a:r>
            <a:r>
              <a:rPr lang="en-US" i="1"/>
              <a:t>p</a:t>
            </a:r>
            <a:r>
              <a:rPr lang="en-US" baseline="-25000"/>
              <a:t>1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 baseline="-25000"/>
              <a:t>1</a:t>
            </a:r>
            <a:r>
              <a:rPr lang="en-US"/>
              <a:t>), </a:t>
            </a:r>
            <a:r>
              <a:rPr lang="en-US" i="1"/>
              <a:t>p</a:t>
            </a:r>
            <a:r>
              <a:rPr lang="en-US" baseline="-25000"/>
              <a:t>2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 baseline="-25000"/>
              <a:t>2</a:t>
            </a:r>
            <a:r>
              <a:rPr lang="en-US"/>
              <a:t>)</a:t>
            </a:r>
          </a:p>
          <a:p>
            <a:pPr marL="690562" lvl="2" indent="0">
              <a:buNone/>
            </a:pPr>
            <a:r>
              <a:rPr lang="en-US"/>
              <a:t>Sub: </a:t>
            </a:r>
            <a:r>
              <a:rPr lang="en-US" i="1"/>
              <a:t>g</a:t>
            </a:r>
            <a:r>
              <a:rPr lang="en-US" baseline="-25000"/>
              <a:t>1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 baseline="-25000"/>
              <a:t>1</a:t>
            </a:r>
            <a:r>
              <a:rPr lang="en-US"/>
              <a:t>,</a:t>
            </a:r>
            <a:r>
              <a:rPr lang="en-US" i="1"/>
              <a:t>x</a:t>
            </a:r>
            <a:r>
              <a:rPr lang="en-US" baseline="-25000"/>
              <a:t>2</a:t>
            </a:r>
            <a:r>
              <a:rPr lang="en-US"/>
              <a:t>), </a:t>
            </a:r>
            <a:r>
              <a:rPr lang="en-US" i="1"/>
              <a:t>g</a:t>
            </a:r>
            <a:r>
              <a:rPr lang="en-US" baseline="-25000"/>
              <a:t>2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 baseline="-25000"/>
              <a:t>2</a:t>
            </a:r>
            <a:r>
              <a:rPr lang="en-US"/>
              <a:t>,</a:t>
            </a:r>
            <a:r>
              <a:rPr lang="en-US" i="1"/>
              <a:t>x</a:t>
            </a:r>
            <a:r>
              <a:rPr lang="en-US" baseline="-25000"/>
              <a:t>3</a:t>
            </a:r>
            <a:r>
              <a:rPr lang="en-US"/>
              <a:t>)</a:t>
            </a:r>
            <a:br>
              <a:rPr lang="en-US" baseline="-25000"/>
            </a:br>
            <a:endParaRPr lang="en-US" baseline="-25000"/>
          </a:p>
          <a:p>
            <a:pPr marL="349250" lvl="1" indent="0">
              <a:buNone/>
            </a:pPr>
            <a:r>
              <a:rPr lang="en-US">
                <a:latin typeface="Calibri" panose="020F0502020204030204" pitchFamily="34" charset="0"/>
              </a:rPr>
              <a:t>m2</a:t>
            </a:r>
            <a:r>
              <a:rPr lang="en-US"/>
              <a:t>(</a:t>
            </a:r>
            <a:r>
              <a:rPr lang="en-US" i="1"/>
              <a:t>y</a:t>
            </a:r>
            <a:r>
              <a:rPr lang="en-US" baseline="-25000"/>
              <a:t>1</a:t>
            </a:r>
            <a:r>
              <a:rPr lang="en-US"/>
              <a:t>, </a:t>
            </a:r>
            <a:r>
              <a:rPr lang="en-US" i="1"/>
              <a:t>y</a:t>
            </a:r>
            <a:r>
              <a:rPr lang="en-US" baseline="-25000"/>
              <a:t>2</a:t>
            </a:r>
            <a:r>
              <a:rPr lang="en-US"/>
              <a:t>)</a:t>
            </a:r>
          </a:p>
          <a:p>
            <a:pPr marL="690562" lvl="2" indent="0">
              <a:buNone/>
            </a:pPr>
            <a:r>
              <a:rPr lang="en-US"/>
              <a:t>Pre: </a:t>
            </a:r>
            <a:r>
              <a:rPr lang="en-US" i="1"/>
              <a:t>q</a:t>
            </a:r>
            <a:r>
              <a:rPr lang="en-US" baseline="-25000"/>
              <a:t>1</a:t>
            </a:r>
            <a:r>
              <a:rPr lang="en-US"/>
              <a:t>(</a:t>
            </a:r>
            <a:r>
              <a:rPr lang="en-US" i="1"/>
              <a:t>y</a:t>
            </a:r>
            <a:r>
              <a:rPr lang="en-US" baseline="-25000"/>
              <a:t>1</a:t>
            </a:r>
            <a:r>
              <a:rPr lang="en-US"/>
              <a:t>, </a:t>
            </a:r>
            <a:r>
              <a:rPr lang="en-US" i="1"/>
              <a:t>y</a:t>
            </a:r>
            <a:r>
              <a:rPr lang="en-US" baseline="-25000"/>
              <a:t>2</a:t>
            </a:r>
            <a:r>
              <a:rPr lang="en-US"/>
              <a:t>)</a:t>
            </a:r>
          </a:p>
          <a:p>
            <a:pPr marL="690562" lvl="2" indent="0">
              <a:buNone/>
            </a:pPr>
            <a:r>
              <a:rPr lang="en-US"/>
              <a:t>Sub: </a:t>
            </a:r>
            <a:r>
              <a:rPr lang="en-US" i="1"/>
              <a:t>g</a:t>
            </a:r>
            <a:r>
              <a:rPr lang="en-US" baseline="-25000"/>
              <a:t>3</a:t>
            </a:r>
            <a:r>
              <a:rPr lang="en-US"/>
              <a:t>(</a:t>
            </a:r>
            <a:r>
              <a:rPr lang="en-US" i="1"/>
              <a:t>y</a:t>
            </a:r>
            <a:r>
              <a:rPr lang="en-US" baseline="-25000"/>
              <a:t>1</a:t>
            </a:r>
            <a:r>
              <a:rPr lang="en-US"/>
              <a:t>), </a:t>
            </a:r>
            <a:r>
              <a:rPr lang="en-US" i="1"/>
              <a:t>g</a:t>
            </a:r>
            <a:r>
              <a:rPr lang="en-US" baseline="-25000"/>
              <a:t>2</a:t>
            </a:r>
            <a:r>
              <a:rPr lang="en-US"/>
              <a:t>(</a:t>
            </a:r>
            <a:r>
              <a:rPr lang="en-US" i="1"/>
              <a:t>y</a:t>
            </a:r>
            <a:r>
              <a:rPr lang="en-US" baseline="-25000"/>
              <a:t>1</a:t>
            </a:r>
            <a:r>
              <a:rPr lang="en-US"/>
              <a:t>,</a:t>
            </a:r>
            <a:r>
              <a:rPr lang="en-US" i="1"/>
              <a:t>y</a:t>
            </a:r>
            <a:r>
              <a:rPr lang="en-US" baseline="-25000"/>
              <a:t>2</a:t>
            </a:r>
            <a:r>
              <a:rPr lang="en-US"/>
              <a:t>)</a:t>
            </a:r>
          </a:p>
          <a:p>
            <a:pPr marL="690562" lvl="2" indent="0">
              <a:buNone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C5917-9029-AB43-9B0D-AAD82F12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56682"/>
          </a:xfrm>
        </p:spPr>
        <p:txBody>
          <a:bodyPr/>
          <a:lstStyle/>
          <a:p>
            <a:r>
              <a:rPr lang="en-US" dirty="0"/>
              <a:t>Total-Order Hierarchical Goal Network (HGN)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05DDB-A24B-AD49-831F-398DA0F87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413" y="970156"/>
            <a:ext cx="5730298" cy="5465569"/>
          </a:xfrm>
        </p:spPr>
        <p:txBody>
          <a:bodyPr/>
          <a:lstStyle/>
          <a:p>
            <a:r>
              <a:rPr lang="en-US" dirty="0"/>
              <a:t>Like HTN planning, but with goals instead of tasks</a:t>
            </a:r>
          </a:p>
          <a:p>
            <a:r>
              <a:rPr lang="en-US" dirty="0"/>
              <a:t>HGN planning domain: a pair (</a:t>
            </a:r>
            <a:r>
              <a:rPr lang="el-GR" dirty="0"/>
              <a:t>Σ,</a:t>
            </a:r>
            <a:r>
              <a:rPr lang="en-US" i="1" dirty="0"/>
              <a:t>M</a:t>
            </a:r>
            <a:r>
              <a:rPr lang="en-US" dirty="0"/>
              <a:t>)</a:t>
            </a:r>
          </a:p>
          <a:p>
            <a:pPr lvl="1"/>
            <a:r>
              <a:rPr lang="el-GR" dirty="0"/>
              <a:t>Σ:  </a:t>
            </a:r>
            <a:r>
              <a:rPr lang="en-US" dirty="0"/>
              <a:t>state-variable planning domain</a:t>
            </a:r>
          </a:p>
          <a:p>
            <a:pPr lvl="2"/>
            <a:r>
              <a:rPr lang="en-US" dirty="0"/>
              <a:t>Same states, actions as in HTN planning</a:t>
            </a:r>
          </a:p>
          <a:p>
            <a:pPr lvl="1"/>
            <a:r>
              <a:rPr lang="en-US" i="1" dirty="0"/>
              <a:t>M</a:t>
            </a:r>
            <a:r>
              <a:rPr lang="en-US" dirty="0"/>
              <a:t>:  set of HGN methods</a:t>
            </a:r>
            <a:endParaRPr lang="en-US" baseline="-25000" dirty="0"/>
          </a:p>
          <a:p>
            <a:r>
              <a:rPr lang="en-US" dirty="0"/>
              <a:t>Format for HGN methods:</a:t>
            </a:r>
          </a:p>
          <a:p>
            <a:pPr marL="349250" lvl="1" indent="0">
              <a:buNone/>
            </a:pPr>
            <a:r>
              <a:rPr lang="en-US" i="1" dirty="0"/>
              <a:t>method-name</a:t>
            </a:r>
            <a:r>
              <a:rPr lang="en-US" dirty="0"/>
              <a:t>(</a:t>
            </a:r>
            <a:r>
              <a:rPr lang="en-US" i="1" dirty="0" err="1"/>
              <a:t>parameters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</a:t>
            </a:r>
            <a:r>
              <a:rPr lang="en-US" strike="sngStrike" dirty="0"/>
              <a:t>Goal: </a:t>
            </a:r>
            <a:r>
              <a:rPr lang="en-US" i="1" strike="sngStrike" dirty="0"/>
              <a:t>goal formula</a:t>
            </a:r>
            <a:r>
              <a:rPr lang="en-US" i="1" dirty="0"/>
              <a:t>  </a:t>
            </a:r>
            <a:r>
              <a:rPr lang="en-US" dirty="0">
                <a:solidFill>
                  <a:srgbClr val="FF0000"/>
                </a:solidFill>
              </a:rPr>
              <a:t>⟵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unneeded</a:t>
            </a:r>
            <a:br>
              <a:rPr lang="en-US" dirty="0"/>
            </a:br>
            <a:r>
              <a:rPr lang="en-US" dirty="0"/>
              <a:t>   Pre: </a:t>
            </a:r>
            <a:r>
              <a:rPr lang="en-US" i="1" dirty="0"/>
              <a:t>preconditions</a:t>
            </a:r>
            <a:br>
              <a:rPr lang="en-US" dirty="0"/>
            </a:br>
            <a:r>
              <a:rPr lang="en-US" dirty="0"/>
              <a:t>   Sub: </a:t>
            </a:r>
            <a:r>
              <a:rPr lang="en-US" i="1" dirty="0"/>
              <a:t>list of subgoals</a:t>
            </a:r>
          </a:p>
          <a:p>
            <a:endParaRPr lang="en-US">
              <a:latin typeface="Times New Roman" panose="02020603050405020304" pitchFamily="18" charset="0"/>
            </a:endParaRPr>
          </a:p>
          <a:p>
            <a:r>
              <a:rPr lang="en-US" i="1" dirty="0"/>
              <a:t>m</a:t>
            </a:r>
            <a:r>
              <a:rPr lang="en-US" dirty="0"/>
              <a:t>’s preconditions: pre(</a:t>
            </a:r>
            <a:r>
              <a:rPr lang="en-US" i="1" dirty="0"/>
              <a:t>m</a:t>
            </a:r>
            <a:r>
              <a:rPr lang="en-US" dirty="0"/>
              <a:t>) = {</a:t>
            </a:r>
            <a:r>
              <a:rPr lang="en-US" i="1" dirty="0"/>
              <a:t>p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p</a:t>
            </a:r>
            <a:r>
              <a:rPr lang="en-US" i="1" baseline="-25000" dirty="0"/>
              <a:t>j</a:t>
            </a:r>
            <a:r>
              <a:rPr lang="en-US" dirty="0"/>
              <a:t>}</a:t>
            </a:r>
          </a:p>
          <a:p>
            <a:r>
              <a:rPr lang="en-US" i="1" dirty="0"/>
              <a:t>m</a:t>
            </a:r>
            <a:r>
              <a:rPr lang="en-US" dirty="0"/>
              <a:t>’s subgoals: sub(</a:t>
            </a:r>
            <a:r>
              <a:rPr lang="en-US" i="1" dirty="0"/>
              <a:t>m</a:t>
            </a:r>
            <a:r>
              <a:rPr lang="en-US" dirty="0"/>
              <a:t>) = ⟨</a:t>
            </a:r>
            <a:r>
              <a:rPr lang="en-US" i="1" dirty="0"/>
              <a:t>g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g</a:t>
            </a:r>
            <a:r>
              <a:rPr lang="en-US" i="1" baseline="-25000" dirty="0"/>
              <a:t>k</a:t>
            </a:r>
            <a:r>
              <a:rPr lang="en-US" dirty="0"/>
              <a:t>⟩</a:t>
            </a:r>
          </a:p>
          <a:p>
            <a:pPr lvl="1"/>
            <a:r>
              <a:rPr lang="en-US" dirty="0"/>
              <a:t>each </a:t>
            </a:r>
            <a:r>
              <a:rPr lang="en-US" i="1" dirty="0"/>
              <a:t>g</a:t>
            </a:r>
            <a:r>
              <a:rPr lang="en-US" i="1" baseline="-25000" dirty="0"/>
              <a:t>i</a:t>
            </a:r>
            <a:r>
              <a:rPr lang="en-US" dirty="0"/>
              <a:t> is a set of literals</a:t>
            </a:r>
            <a:endParaRPr lang="en-US" baseline="-2500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4845C69-A1E4-DE4F-B8C2-81585CAE72ED}"/>
              </a:ext>
            </a:extLst>
          </p:cNvPr>
          <p:cNvGrpSpPr/>
          <p:nvPr/>
        </p:nvGrpSpPr>
        <p:grpSpPr>
          <a:xfrm>
            <a:off x="5658269" y="3223485"/>
            <a:ext cx="3689318" cy="3197751"/>
            <a:chOff x="4408207" y="3281358"/>
            <a:chExt cx="3689318" cy="3197751"/>
          </a:xfrm>
        </p:grpSpPr>
        <p:sp>
          <p:nvSpPr>
            <p:cNvPr id="108" name="Line 36">
              <a:extLst>
                <a:ext uri="{FF2B5EF4-FFF2-40B4-BE49-F238E27FC236}">
                  <a16:creationId xmlns:a16="http://schemas.microsoft.com/office/drawing/2014/main" id="{E7DD1877-D4A6-EB48-A516-B3892BC3A1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86458" y="4646880"/>
              <a:ext cx="417688" cy="564441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9" name="Rectangle 66">
              <a:extLst>
                <a:ext uri="{FF2B5EF4-FFF2-40B4-BE49-F238E27FC236}">
                  <a16:creationId xmlns:a16="http://schemas.microsoft.com/office/drawing/2014/main" id="{69D25D27-79CF-F74C-8FB5-63AF33F97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207" y="6081275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0" name="Oval 62">
              <a:extLst>
                <a:ext uri="{FF2B5EF4-FFF2-40B4-BE49-F238E27FC236}">
                  <a16:creationId xmlns:a16="http://schemas.microsoft.com/office/drawing/2014/main" id="{28112270-28C6-C44F-A50B-48CF485FABB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66203" y="6084535"/>
              <a:ext cx="811487" cy="38951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i="1" dirty="0">
                  <a:solidFill>
                    <a:srgbClr val="081D58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baseline="-25000" dirty="0">
                  <a:solidFill>
                    <a:srgbClr val="081D58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dirty="0">
                  <a:solidFill>
                    <a:srgbClr val="081D58"/>
                  </a:solidFill>
                  <a:latin typeface="Times New Roman" panose="02020603050405020304" pitchFamily="18" charset="0"/>
                </a:rPr>
                <a:t>(…)</a:t>
              </a:r>
            </a:p>
          </p:txBody>
        </p:sp>
        <p:sp>
          <p:nvSpPr>
            <p:cNvPr id="111" name="Line 20">
              <a:extLst>
                <a:ext uri="{FF2B5EF4-FFF2-40B4-BE49-F238E27FC236}">
                  <a16:creationId xmlns:a16="http://schemas.microsoft.com/office/drawing/2014/main" id="{3EA95BDB-ED70-BB44-9B3D-862B729A0E4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794118" y="4658092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2" name="Line 22">
              <a:extLst>
                <a:ext uri="{FF2B5EF4-FFF2-40B4-BE49-F238E27FC236}">
                  <a16:creationId xmlns:a16="http://schemas.microsoft.com/office/drawing/2014/main" id="{A0DCE428-32D6-6447-AF2F-B61B1F1EA2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27179" y="5147129"/>
              <a:ext cx="444028" cy="4202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3" name="Line 24">
              <a:extLst>
                <a:ext uri="{FF2B5EF4-FFF2-40B4-BE49-F238E27FC236}">
                  <a16:creationId xmlns:a16="http://schemas.microsoft.com/office/drawing/2014/main" id="{DE16CE7E-3ED5-3A4A-8403-2BA76B009AB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856192" y="5214863"/>
              <a:ext cx="658654" cy="3629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4" name="Oval 35">
              <a:extLst>
                <a:ext uri="{FF2B5EF4-FFF2-40B4-BE49-F238E27FC236}">
                  <a16:creationId xmlns:a16="http://schemas.microsoft.com/office/drawing/2014/main" id="{F6BA47F4-9B35-5E49-9C5E-728BD6972E8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98469" y="4947849"/>
              <a:ext cx="1012103" cy="38951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081D58"/>
                  </a:solidFill>
                  <a:latin typeface="Calibri" charset="0"/>
                </a:rPr>
                <a:t>m2(b,c)</a:t>
              </a:r>
              <a:endParaRPr lang="en-US" dirty="0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5" name="Line 36">
              <a:extLst>
                <a:ext uri="{FF2B5EF4-FFF2-40B4-BE49-F238E27FC236}">
                  <a16:creationId xmlns:a16="http://schemas.microsoft.com/office/drawing/2014/main" id="{6FB86E42-8513-394C-81DC-3E263B61DF0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421134" y="5788426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6" name="Line 46">
              <a:extLst>
                <a:ext uri="{FF2B5EF4-FFF2-40B4-BE49-F238E27FC236}">
                  <a16:creationId xmlns:a16="http://schemas.microsoft.com/office/drawing/2014/main" id="{C62D04DF-8F8F-F547-A0C1-28C13C17D55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310352" y="5796336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7" name="Rectangle 27">
              <a:extLst>
                <a:ext uri="{FF2B5EF4-FFF2-40B4-BE49-F238E27FC236}">
                  <a16:creationId xmlns:a16="http://schemas.microsoft.com/office/drawing/2014/main" id="{2C919F2B-8F3C-0340-BAFF-379CFAAA3BC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42831" y="5478387"/>
              <a:ext cx="715902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g</a:t>
              </a:r>
              <a:r>
                <a:rPr lang="en-US" baseline="-25000">
                  <a:latin typeface="Times New Roman" panose="02020603050405020304" pitchFamily="18" charset="0"/>
                </a:rPr>
                <a:t>2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b,c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8" name="Rectangle 29">
              <a:extLst>
                <a:ext uri="{FF2B5EF4-FFF2-40B4-BE49-F238E27FC236}">
                  <a16:creationId xmlns:a16="http://schemas.microsoft.com/office/drawing/2014/main" id="{DD7D2EEE-D159-E746-A0A0-8EDD98BD5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3367" y="5500585"/>
              <a:ext cx="560410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g</a:t>
              </a:r>
              <a:r>
                <a:rPr lang="en-US" baseline="-25000">
                  <a:latin typeface="Times New Roman" panose="02020603050405020304" pitchFamily="18" charset="0"/>
                </a:rPr>
                <a:t>3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b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9" name="Line 20">
              <a:extLst>
                <a:ext uri="{FF2B5EF4-FFF2-40B4-BE49-F238E27FC236}">
                  <a16:creationId xmlns:a16="http://schemas.microsoft.com/office/drawing/2014/main" id="{E44D194E-CB5D-1C43-9794-40DB1DC6233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275906" y="3566896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0" name="Line 22">
              <a:extLst>
                <a:ext uri="{FF2B5EF4-FFF2-40B4-BE49-F238E27FC236}">
                  <a16:creationId xmlns:a16="http://schemas.microsoft.com/office/drawing/2014/main" id="{67C6618E-3BBC-4146-9893-5BA6406453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68277" y="4135567"/>
              <a:ext cx="500565" cy="4884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1" name="Line 24">
              <a:extLst>
                <a:ext uri="{FF2B5EF4-FFF2-40B4-BE49-F238E27FC236}">
                  <a16:creationId xmlns:a16="http://schemas.microsoft.com/office/drawing/2014/main" id="{EA864DEA-FF08-6B4D-BA30-8613451935C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161294" y="4031264"/>
              <a:ext cx="619013" cy="3410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2" name="Rectangle 31">
              <a:extLst>
                <a:ext uri="{FF2B5EF4-FFF2-40B4-BE49-F238E27FC236}">
                  <a16:creationId xmlns:a16="http://schemas.microsoft.com/office/drawing/2014/main" id="{65333DFD-2345-4C40-BF37-9E83B8FC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113" y="3281358"/>
              <a:ext cx="298158" cy="366767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ctr"/>
              <a:r>
                <a:rPr lang="en-US" i="1" dirty="0">
                  <a:latin typeface="Times New Roman" panose="02020603050405020304" pitchFamily="18" charset="0"/>
                </a:rPr>
                <a:t>g</a:t>
              </a:r>
              <a:endParaRPr lang="en-US" i="1" baseline="-25000" dirty="0">
                <a:latin typeface="Times New Roman" panose="02020603050405020304" pitchFamily="18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3A54A18-0EE6-4542-9C9E-06CF47E9FD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60733" y="3835159"/>
              <a:ext cx="1248786" cy="38951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081D58"/>
                  </a:solidFill>
                  <a:latin typeface="Calibri" charset="0"/>
                </a:rPr>
                <a:t>m1(a,b,c)</a:t>
              </a:r>
              <a:endParaRPr lang="en-US" dirty="0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" name="Rectangle 29">
              <a:extLst>
                <a:ext uri="{FF2B5EF4-FFF2-40B4-BE49-F238E27FC236}">
                  <a16:creationId xmlns:a16="http://schemas.microsoft.com/office/drawing/2014/main" id="{430943F0-FA9D-5C4D-A1FF-CA2306DC4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132" y="4364076"/>
              <a:ext cx="715902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g</a:t>
              </a:r>
              <a:r>
                <a:rPr lang="en-US" baseline="-25000">
                  <a:latin typeface="Times New Roman" panose="02020603050405020304" pitchFamily="18" charset="0"/>
                </a:rPr>
                <a:t>2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b,c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5" name="Rectangle 66">
              <a:extLst>
                <a:ext uri="{FF2B5EF4-FFF2-40B4-BE49-F238E27FC236}">
                  <a16:creationId xmlns:a16="http://schemas.microsoft.com/office/drawing/2014/main" id="{9EDB3725-B202-0146-930C-B621A7C7C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1849" y="6089763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1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6" name="Rectangle 67">
              <a:extLst>
                <a:ext uri="{FF2B5EF4-FFF2-40B4-BE49-F238E27FC236}">
                  <a16:creationId xmlns:a16="http://schemas.microsoft.com/office/drawing/2014/main" id="{21895BF4-3E9C-BE44-84A8-D1ADFC9B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1443" y="6091099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2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7" name="Oval 62">
              <a:extLst>
                <a:ext uri="{FF2B5EF4-FFF2-40B4-BE49-F238E27FC236}">
                  <a16:creationId xmlns:a16="http://schemas.microsoft.com/office/drawing/2014/main" id="{7EDD3F71-3CC1-C44A-B13C-A9C16C641D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00114" y="6089596"/>
              <a:ext cx="658205" cy="38951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a</a:t>
              </a:r>
              <a:r>
                <a:rPr lang="en-US" baseline="-25000">
                  <a:latin typeface="Times New Roman" panose="02020603050405020304" pitchFamily="18" charset="0"/>
                </a:rPr>
                <a:t>2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b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8" name="Rectangle 67">
              <a:extLst>
                <a:ext uri="{FF2B5EF4-FFF2-40B4-BE49-F238E27FC236}">
                  <a16:creationId xmlns:a16="http://schemas.microsoft.com/office/drawing/2014/main" id="{49AB05DC-1EBF-514C-9294-29B2D42C5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3200" y="6096124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3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D0FB2D2-F6C3-EA4A-B11D-C0E00B0B3CD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103944" y="6084535"/>
              <a:ext cx="624394" cy="38951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a</a:t>
              </a:r>
              <a:r>
                <a:rPr lang="en-US" baseline="-25000">
                  <a:latin typeface="Times New Roman" panose="02020603050405020304" pitchFamily="18" charset="0"/>
                </a:rPr>
                <a:t>3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c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30" name="Rectangle 27">
              <a:extLst>
                <a:ext uri="{FF2B5EF4-FFF2-40B4-BE49-F238E27FC236}">
                  <a16:creationId xmlns:a16="http://schemas.microsoft.com/office/drawing/2014/main" id="{21589ABE-258E-A54E-BB68-C35266D7B7E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81740" y="4368392"/>
              <a:ext cx="728726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g</a:t>
              </a:r>
              <a:r>
                <a:rPr lang="en-US" baseline="-25000">
                  <a:latin typeface="Times New Roman" panose="02020603050405020304" pitchFamily="18" charset="0"/>
                </a:rPr>
                <a:t>1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a,b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31" name="Line 36">
              <a:extLst>
                <a:ext uri="{FF2B5EF4-FFF2-40B4-BE49-F238E27FC236}">
                  <a16:creationId xmlns:a16="http://schemas.microsoft.com/office/drawing/2014/main" id="{16B94C79-3A77-7B48-A526-47DE6CAFE4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9370" y="5578997"/>
              <a:ext cx="1365" cy="529505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950CAC2-DFF9-4646-B055-CFAD0AAFA560}"/>
                </a:ext>
              </a:extLst>
            </p:cNvPr>
            <p:cNvSpPr/>
            <p:nvPr/>
          </p:nvSpPr>
          <p:spPr>
            <a:xfrm>
              <a:off x="4934096" y="5113858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496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141A4C9-E9E6-2948-8CDD-3E1EAC25675C}"/>
              </a:ext>
            </a:extLst>
          </p:cNvPr>
          <p:cNvGrpSpPr/>
          <p:nvPr/>
        </p:nvGrpSpPr>
        <p:grpSpPr>
          <a:xfrm>
            <a:off x="4003086" y="3281358"/>
            <a:ext cx="3689318" cy="3197751"/>
            <a:chOff x="4408207" y="3281358"/>
            <a:chExt cx="3689318" cy="3197751"/>
          </a:xfrm>
        </p:grpSpPr>
        <p:sp>
          <p:nvSpPr>
            <p:cNvPr id="109" name="Line 36">
              <a:extLst>
                <a:ext uri="{FF2B5EF4-FFF2-40B4-BE49-F238E27FC236}">
                  <a16:creationId xmlns:a16="http://schemas.microsoft.com/office/drawing/2014/main" id="{A9F309FF-6387-C541-9A48-CC992F521B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86458" y="4646880"/>
              <a:ext cx="417688" cy="564441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0" name="Rectangle 66">
              <a:extLst>
                <a:ext uri="{FF2B5EF4-FFF2-40B4-BE49-F238E27FC236}">
                  <a16:creationId xmlns:a16="http://schemas.microsoft.com/office/drawing/2014/main" id="{19118D51-4FD1-384A-B62C-925FA1CBC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207" y="6081275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1" name="Oval 62">
              <a:extLst>
                <a:ext uri="{FF2B5EF4-FFF2-40B4-BE49-F238E27FC236}">
                  <a16:creationId xmlns:a16="http://schemas.microsoft.com/office/drawing/2014/main" id="{5BB5CDDB-3840-7540-B27F-DDEA09B060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66203" y="6084535"/>
              <a:ext cx="811487" cy="38951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i="1" dirty="0">
                  <a:solidFill>
                    <a:srgbClr val="081D58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baseline="-25000" dirty="0">
                  <a:solidFill>
                    <a:srgbClr val="081D58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dirty="0">
                  <a:solidFill>
                    <a:srgbClr val="081D58"/>
                  </a:solidFill>
                  <a:latin typeface="Times New Roman" panose="02020603050405020304" pitchFamily="18" charset="0"/>
                </a:rPr>
                <a:t>(…)</a:t>
              </a:r>
            </a:p>
          </p:txBody>
        </p:sp>
        <p:sp>
          <p:nvSpPr>
            <p:cNvPr id="112" name="Line 20">
              <a:extLst>
                <a:ext uri="{FF2B5EF4-FFF2-40B4-BE49-F238E27FC236}">
                  <a16:creationId xmlns:a16="http://schemas.microsoft.com/office/drawing/2014/main" id="{C52FB341-4F01-6040-A3AF-24FD402A330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794118" y="4658092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3" name="Line 22">
              <a:extLst>
                <a:ext uri="{FF2B5EF4-FFF2-40B4-BE49-F238E27FC236}">
                  <a16:creationId xmlns:a16="http://schemas.microsoft.com/office/drawing/2014/main" id="{34055126-A042-7745-8785-E5499198EA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27179" y="5147129"/>
              <a:ext cx="444028" cy="4202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4" name="Line 24">
              <a:extLst>
                <a:ext uri="{FF2B5EF4-FFF2-40B4-BE49-F238E27FC236}">
                  <a16:creationId xmlns:a16="http://schemas.microsoft.com/office/drawing/2014/main" id="{2F1B9DEE-2A19-E14E-924B-996C4AFD4BC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856192" y="5214863"/>
              <a:ext cx="658654" cy="3629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5" name="Oval 35">
              <a:extLst>
                <a:ext uri="{FF2B5EF4-FFF2-40B4-BE49-F238E27FC236}">
                  <a16:creationId xmlns:a16="http://schemas.microsoft.com/office/drawing/2014/main" id="{0C36D43D-6C85-B742-B4A5-02CB41D846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98469" y="4947849"/>
              <a:ext cx="1012103" cy="38951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081D58"/>
                  </a:solidFill>
                  <a:latin typeface="Calibri" charset="0"/>
                </a:rPr>
                <a:t>m2(b,c)</a:t>
              </a:r>
              <a:endParaRPr lang="en-US" dirty="0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6" name="Line 36">
              <a:extLst>
                <a:ext uri="{FF2B5EF4-FFF2-40B4-BE49-F238E27FC236}">
                  <a16:creationId xmlns:a16="http://schemas.microsoft.com/office/drawing/2014/main" id="{FB975205-CEF3-AF40-8C7A-85986D1F4A7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421134" y="5788426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7" name="Line 46">
              <a:extLst>
                <a:ext uri="{FF2B5EF4-FFF2-40B4-BE49-F238E27FC236}">
                  <a16:creationId xmlns:a16="http://schemas.microsoft.com/office/drawing/2014/main" id="{B89A09C7-00DC-3F4A-AFCB-2D607BFA649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310352" y="5796336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18" name="Rectangle 27">
              <a:extLst>
                <a:ext uri="{FF2B5EF4-FFF2-40B4-BE49-F238E27FC236}">
                  <a16:creationId xmlns:a16="http://schemas.microsoft.com/office/drawing/2014/main" id="{FA7FD05B-7DA5-4F4A-8CBD-1C3ECFD3E13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42831" y="5478387"/>
              <a:ext cx="715902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g</a:t>
              </a:r>
              <a:r>
                <a:rPr lang="en-US" baseline="-25000">
                  <a:latin typeface="Times New Roman" panose="02020603050405020304" pitchFamily="18" charset="0"/>
                </a:rPr>
                <a:t>2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b,c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9" name="Rectangle 29">
              <a:extLst>
                <a:ext uri="{FF2B5EF4-FFF2-40B4-BE49-F238E27FC236}">
                  <a16:creationId xmlns:a16="http://schemas.microsoft.com/office/drawing/2014/main" id="{BFE4E4F1-86DD-CA42-866E-3DFB52D8E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3367" y="5500585"/>
              <a:ext cx="560410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g</a:t>
              </a:r>
              <a:r>
                <a:rPr lang="en-US" baseline="-25000">
                  <a:latin typeface="Times New Roman" panose="02020603050405020304" pitchFamily="18" charset="0"/>
                </a:rPr>
                <a:t>3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b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0" name="Line 20">
              <a:extLst>
                <a:ext uri="{FF2B5EF4-FFF2-40B4-BE49-F238E27FC236}">
                  <a16:creationId xmlns:a16="http://schemas.microsoft.com/office/drawing/2014/main" id="{A8A3392C-3CAA-6B45-B453-63CF3FA5DF7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275906" y="3566896"/>
              <a:ext cx="0" cy="28860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1" name="Line 22">
              <a:extLst>
                <a:ext uri="{FF2B5EF4-FFF2-40B4-BE49-F238E27FC236}">
                  <a16:creationId xmlns:a16="http://schemas.microsoft.com/office/drawing/2014/main" id="{E24DB7F5-AC3D-2342-9A17-895430BEC1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68277" y="4135567"/>
              <a:ext cx="500565" cy="4884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2" name="Line 24">
              <a:extLst>
                <a:ext uri="{FF2B5EF4-FFF2-40B4-BE49-F238E27FC236}">
                  <a16:creationId xmlns:a16="http://schemas.microsoft.com/office/drawing/2014/main" id="{AF2984DF-5956-C846-BBB9-C5A5384180E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161294" y="4031264"/>
              <a:ext cx="619013" cy="3410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3" name="Rectangle 31">
              <a:extLst>
                <a:ext uri="{FF2B5EF4-FFF2-40B4-BE49-F238E27FC236}">
                  <a16:creationId xmlns:a16="http://schemas.microsoft.com/office/drawing/2014/main" id="{A49F82E6-3C06-A045-A716-3FBF86A94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113" y="3281358"/>
              <a:ext cx="298158" cy="366767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ctr"/>
              <a:r>
                <a:rPr lang="en-US" i="1" dirty="0">
                  <a:latin typeface="Times New Roman" panose="02020603050405020304" pitchFamily="18" charset="0"/>
                </a:rPr>
                <a:t>g</a:t>
              </a:r>
              <a:endParaRPr lang="en-US" i="1" baseline="-25000" dirty="0">
                <a:latin typeface="Times New Roman" panose="02020603050405020304" pitchFamily="18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224D421-A9EA-084C-B241-3FAB744420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60733" y="3835159"/>
              <a:ext cx="1248786" cy="38951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081D58"/>
                  </a:solidFill>
                  <a:latin typeface="Calibri" charset="0"/>
                </a:rPr>
                <a:t>m1(a,b,c)</a:t>
              </a:r>
              <a:endParaRPr lang="en-US" dirty="0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5" name="Rectangle 29">
              <a:extLst>
                <a:ext uri="{FF2B5EF4-FFF2-40B4-BE49-F238E27FC236}">
                  <a16:creationId xmlns:a16="http://schemas.microsoft.com/office/drawing/2014/main" id="{E94326B8-A76E-8841-A789-CBEC54CF1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132" y="4364076"/>
              <a:ext cx="715902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g</a:t>
              </a:r>
              <a:r>
                <a:rPr lang="en-US" baseline="-25000">
                  <a:latin typeface="Times New Roman" panose="02020603050405020304" pitchFamily="18" charset="0"/>
                </a:rPr>
                <a:t>2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b,c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6" name="Rectangle 66">
              <a:extLst>
                <a:ext uri="{FF2B5EF4-FFF2-40B4-BE49-F238E27FC236}">
                  <a16:creationId xmlns:a16="http://schemas.microsoft.com/office/drawing/2014/main" id="{AF48DE77-B599-F448-BAE0-2111EC5DD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1849" y="6089763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1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7" name="Rectangle 67">
              <a:extLst>
                <a:ext uri="{FF2B5EF4-FFF2-40B4-BE49-F238E27FC236}">
                  <a16:creationId xmlns:a16="http://schemas.microsoft.com/office/drawing/2014/main" id="{6974AA85-5AD3-E24C-9779-F58FD11B5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1443" y="6091099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2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8" name="Oval 62">
              <a:extLst>
                <a:ext uri="{FF2B5EF4-FFF2-40B4-BE49-F238E27FC236}">
                  <a16:creationId xmlns:a16="http://schemas.microsoft.com/office/drawing/2014/main" id="{FABE0995-2FB4-474A-A2D0-FA896DBA4CC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00114" y="6089596"/>
              <a:ext cx="658205" cy="38951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a</a:t>
              </a:r>
              <a:r>
                <a:rPr lang="en-US" baseline="-25000">
                  <a:latin typeface="Times New Roman" panose="02020603050405020304" pitchFamily="18" charset="0"/>
                </a:rPr>
                <a:t>2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b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9" name="Rectangle 67">
              <a:extLst>
                <a:ext uri="{FF2B5EF4-FFF2-40B4-BE49-F238E27FC236}">
                  <a16:creationId xmlns:a16="http://schemas.microsoft.com/office/drawing/2014/main" id="{580B7639-D4DD-4147-9E0F-C3EA2CC9C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3200" y="6096124"/>
              <a:ext cx="314325" cy="376384"/>
            </a:xfrm>
            <a:prstGeom prst="rect">
              <a:avLst/>
            </a:prstGeom>
            <a:solidFill>
              <a:srgbClr val="D7FFD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20" tIns="49212" rIns="45720" bIns="49212">
              <a:spAutoFit/>
            </a:bodyPr>
            <a:lstStyle/>
            <a:p>
              <a:pPr algn="ctr" defTabSz="1065213"/>
              <a:r>
                <a:rPr lang="en-US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s</a:t>
              </a:r>
              <a:r>
                <a:rPr lang="en-US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3</a:t>
              </a:r>
              <a:endParaRPr lang="en-US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3B682F0-743A-7849-9258-E7A70E78DE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103944" y="6084535"/>
              <a:ext cx="624394" cy="38951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a</a:t>
              </a:r>
              <a:r>
                <a:rPr lang="en-US" baseline="-25000">
                  <a:latin typeface="Times New Roman" panose="02020603050405020304" pitchFamily="18" charset="0"/>
                </a:rPr>
                <a:t>3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c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31" name="Rectangle 27">
              <a:extLst>
                <a:ext uri="{FF2B5EF4-FFF2-40B4-BE49-F238E27FC236}">
                  <a16:creationId xmlns:a16="http://schemas.microsoft.com/office/drawing/2014/main" id="{46006776-FA00-144A-A0D0-B3F912C15ED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81740" y="4368392"/>
              <a:ext cx="728726" cy="376384"/>
            </a:xfrm>
            <a:prstGeom prst="rect">
              <a:avLst/>
            </a:prstGeom>
            <a:solidFill>
              <a:srgbClr val="FFFF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9212" rIns="45720" bIns="49212">
              <a:spAutoFit/>
            </a:bodyPr>
            <a:lstStyle/>
            <a:p>
              <a:pPr indent="-223838"/>
              <a:r>
                <a:rPr lang="en-US" i="1">
                  <a:latin typeface="Times New Roman" panose="02020603050405020304" pitchFamily="18" charset="0"/>
                </a:rPr>
                <a:t>g</a:t>
              </a:r>
              <a:r>
                <a:rPr lang="en-US" baseline="-25000">
                  <a:latin typeface="Times New Roman" panose="02020603050405020304" pitchFamily="18" charset="0"/>
                </a:rPr>
                <a:t>1</a:t>
              </a:r>
              <a:r>
                <a:rPr lang="en-US">
                  <a:latin typeface="Times New Roman" panose="02020603050405020304" pitchFamily="18" charset="0"/>
                </a:rPr>
                <a:t>(</a:t>
              </a:r>
              <a:r>
                <a:rPr lang="en-US">
                  <a:latin typeface="Calibri" panose="020F0502020204030204" pitchFamily="34" charset="0"/>
                </a:rPr>
                <a:t>a,b</a:t>
              </a:r>
              <a:r>
                <a:rPr 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32" name="Line 36">
              <a:extLst>
                <a:ext uri="{FF2B5EF4-FFF2-40B4-BE49-F238E27FC236}">
                  <a16:creationId xmlns:a16="http://schemas.microsoft.com/office/drawing/2014/main" id="{90185D60-0C23-824C-9795-2644C935D9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9370" y="5578997"/>
              <a:ext cx="1365" cy="529505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D119E96-982F-924B-997E-371A19031020}"/>
                </a:ext>
              </a:extLst>
            </p:cNvPr>
            <p:cNvSpPr/>
            <p:nvPr/>
          </p:nvSpPr>
          <p:spPr>
            <a:xfrm>
              <a:off x="4934096" y="5113858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/>
                <a:t>…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1C5917-9029-AB43-9B0D-AAD82F12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71051"/>
            <a:ext cx="11785600" cy="656682"/>
          </a:xfrm>
        </p:spPr>
        <p:txBody>
          <a:bodyPr/>
          <a:lstStyle/>
          <a:p>
            <a:r>
              <a:rPr lang="en-US" dirty="0"/>
              <a:t>Total-Order Hierarchical Goal Network (HGN)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05DDB-A24B-AD49-831F-398DA0F87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413" y="1051181"/>
            <a:ext cx="5877054" cy="5465569"/>
          </a:xfrm>
        </p:spPr>
        <p:txBody>
          <a:bodyPr/>
          <a:lstStyle/>
          <a:p>
            <a:r>
              <a:rPr lang="en-US" dirty="0"/>
              <a:t>Let </a:t>
            </a:r>
            <a:r>
              <a:rPr lang="en-US" i="1" dirty="0"/>
              <a:t>m</a:t>
            </a:r>
            <a:r>
              <a:rPr lang="en-US" dirty="0"/>
              <a:t> be a method instance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i="1" dirty="0"/>
              <a:t>m</a:t>
            </a:r>
            <a:r>
              <a:rPr lang="en-US" dirty="0"/>
              <a:t>’s </a:t>
            </a:r>
            <a:r>
              <a:rPr lang="en-US" i="1" dirty="0"/>
              <a:t>postcondition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dirty="0"/>
              <a:t>post(</a:t>
            </a:r>
            <a:r>
              <a:rPr lang="en-US" i="1" dirty="0"/>
              <a:t>m</a:t>
            </a:r>
            <a:r>
              <a:rPr lang="en-US" dirty="0"/>
              <a:t>), is</a:t>
            </a:r>
            <a:r>
              <a:rPr lang="en-US" i="1" dirty="0"/>
              <a:t> m</a:t>
            </a:r>
            <a:r>
              <a:rPr lang="en-US" dirty="0"/>
              <a:t>’s last subgoal</a:t>
            </a:r>
          </a:p>
          <a:p>
            <a:pPr lvl="1"/>
            <a:r>
              <a:rPr lang="en-US" dirty="0"/>
              <a:t>A set of literals that </a:t>
            </a:r>
            <a:r>
              <a:rPr lang="en-US" i="1" dirty="0"/>
              <a:t>m</a:t>
            </a:r>
            <a:r>
              <a:rPr lang="en-US" dirty="0"/>
              <a:t> will make true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i="1" dirty="0"/>
              <a:t>m</a:t>
            </a:r>
            <a:r>
              <a:rPr lang="en-US" dirty="0"/>
              <a:t> is </a:t>
            </a:r>
            <a:r>
              <a:rPr lang="en-US" i="1" dirty="0"/>
              <a:t>relevant </a:t>
            </a:r>
            <a:r>
              <a:rPr lang="en-US" dirty="0"/>
              <a:t>for a goal </a:t>
            </a:r>
            <a:r>
              <a:rPr lang="en-US" i="1" dirty="0"/>
              <a:t>g</a:t>
            </a:r>
            <a:r>
              <a:rPr lang="en-US" dirty="0"/>
              <a:t> if</a:t>
            </a:r>
          </a:p>
          <a:p>
            <a:pPr lvl="1"/>
            <a:r>
              <a:rPr lang="en-US" dirty="0"/>
              <a:t>post</a:t>
            </a:r>
            <a:r>
              <a:rPr lang="en-US" baseline="30000" dirty="0"/>
              <a:t> </a:t>
            </a:r>
            <a:r>
              <a:rPr lang="en-US" dirty="0"/>
              <a:t>(</a:t>
            </a:r>
            <a:r>
              <a:rPr lang="en-US" i="1" dirty="0"/>
              <a:t>m</a:t>
            </a:r>
            <a:r>
              <a:rPr lang="en-US" dirty="0"/>
              <a:t>) ⊨ at least one literal in </a:t>
            </a:r>
            <a:r>
              <a:rPr lang="en-US" i="1" dirty="0"/>
              <a:t>g</a:t>
            </a:r>
            <a:endParaRPr lang="en-US" dirty="0"/>
          </a:p>
          <a:p>
            <a:pPr lvl="1"/>
            <a:r>
              <a:rPr lang="en-US" dirty="0"/>
              <a:t>post(</a:t>
            </a:r>
            <a:r>
              <a:rPr lang="en-US" i="1" dirty="0"/>
              <a:t>m</a:t>
            </a:r>
            <a:r>
              <a:rPr lang="en-US" dirty="0"/>
              <a:t>) ⊭ negation of any literal in </a:t>
            </a:r>
            <a:r>
              <a:rPr lang="en-US" i="1" dirty="0"/>
              <a:t>g</a:t>
            </a:r>
            <a:br>
              <a:rPr lang="en-US" baseline="-25000" dirty="0"/>
            </a:br>
            <a:endParaRPr lang="en-US" i="1" baseline="-25000" dirty="0"/>
          </a:p>
          <a:p>
            <a:r>
              <a:rPr lang="en-US" dirty="0"/>
              <a:t>an action </a:t>
            </a:r>
            <a:r>
              <a:rPr lang="en-US" i="1" dirty="0"/>
              <a:t>a</a:t>
            </a:r>
            <a:r>
              <a:rPr lang="en-US" dirty="0"/>
              <a:t> is </a:t>
            </a:r>
            <a:r>
              <a:rPr lang="en-US" i="1" dirty="0"/>
              <a:t>relevant </a:t>
            </a:r>
            <a:r>
              <a:rPr lang="en-US" dirty="0"/>
              <a:t>for </a:t>
            </a:r>
            <a:r>
              <a:rPr lang="en-US" i="1" dirty="0"/>
              <a:t>g</a:t>
            </a:r>
            <a:r>
              <a:rPr lang="en-US" dirty="0"/>
              <a:t> if</a:t>
            </a:r>
          </a:p>
          <a:p>
            <a:pPr lvl="1"/>
            <a:r>
              <a:rPr lang="en-US" dirty="0"/>
              <a:t>post</a:t>
            </a:r>
            <a:r>
              <a:rPr lang="en-US" baseline="30000" dirty="0"/>
              <a:t> </a:t>
            </a:r>
            <a:r>
              <a:rPr lang="en-US" dirty="0"/>
              <a:t>(</a:t>
            </a:r>
            <a:r>
              <a:rPr lang="en-US" i="1" dirty="0"/>
              <a:t>m</a:t>
            </a:r>
            <a:r>
              <a:rPr lang="en-US" dirty="0"/>
              <a:t>) ⊨ at least </a:t>
            </a:r>
            <a:br>
              <a:rPr lang="en-US" dirty="0"/>
            </a:br>
            <a:r>
              <a:rPr lang="en-US" dirty="0"/>
              <a:t>one literal in </a:t>
            </a:r>
            <a:r>
              <a:rPr lang="en-US" i="1" dirty="0"/>
              <a:t>g</a:t>
            </a:r>
            <a:endParaRPr lang="en-US" dirty="0"/>
          </a:p>
          <a:p>
            <a:pPr lvl="1"/>
            <a:r>
              <a:rPr lang="en-US" dirty="0"/>
              <a:t>post(</a:t>
            </a:r>
            <a:r>
              <a:rPr lang="en-US" i="1" dirty="0"/>
              <a:t>m</a:t>
            </a:r>
            <a:r>
              <a:rPr lang="en-US" dirty="0"/>
              <a:t>) ⊭ negation of </a:t>
            </a:r>
            <a:br>
              <a:rPr lang="en-US" dirty="0"/>
            </a:br>
            <a:r>
              <a:rPr lang="en-US" dirty="0"/>
              <a:t>any literal in </a:t>
            </a:r>
            <a:r>
              <a:rPr lang="en-US" i="1" dirty="0"/>
              <a:t>g</a:t>
            </a:r>
            <a:endParaRPr lang="en-US" i="1" baseline="-2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468F6-2481-8646-A33E-89299AC86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199" y="1051180"/>
            <a:ext cx="4500157" cy="4909785"/>
          </a:xfrm>
        </p:spPr>
        <p:txBody>
          <a:bodyPr/>
          <a:lstStyle/>
          <a:p>
            <a:r>
              <a:rPr lang="en-US" i="1" dirty="0"/>
              <a:t>m</a:t>
            </a:r>
            <a:r>
              <a:rPr lang="en-US" dirty="0"/>
              <a:t> is applicable in a state </a:t>
            </a:r>
            <a:r>
              <a:rPr lang="en-US" i="1" dirty="0"/>
              <a:t>s</a:t>
            </a:r>
            <a:r>
              <a:rPr lang="en-US" dirty="0"/>
              <a:t> if </a:t>
            </a:r>
            <a:r>
              <a:rPr lang="en-US" i="1" dirty="0"/>
              <a:t>s</a:t>
            </a:r>
            <a:r>
              <a:rPr lang="en-US" dirty="0"/>
              <a:t> ⊨ pre(</a:t>
            </a:r>
            <a:r>
              <a:rPr lang="en-US" i="1" dirty="0"/>
              <a:t>m</a:t>
            </a:r>
            <a:r>
              <a:rPr lang="en-US" dirty="0"/>
              <a:t>)</a:t>
            </a:r>
            <a:endParaRPr lang="en-US" i="1" dirty="0"/>
          </a:p>
          <a:p>
            <a:pPr lvl="1"/>
            <a:r>
              <a:rPr lang="en-US" dirty="0"/>
              <a:t>Same as for an action</a:t>
            </a:r>
          </a:p>
          <a:p>
            <a:r>
              <a:rPr lang="en-US" dirty="0"/>
              <a:t>HGN planning problem: </a:t>
            </a:r>
          </a:p>
          <a:p>
            <a:pPr marL="349250" lvl="1" indent="0">
              <a:buNone/>
            </a:pPr>
            <a:r>
              <a:rPr lang="en-US" i="1" dirty="0"/>
              <a:t>P</a:t>
            </a:r>
            <a:r>
              <a:rPr lang="en-US" dirty="0"/>
              <a:t> = (</a:t>
            </a:r>
            <a:r>
              <a:rPr lang="el-GR" dirty="0"/>
              <a:t>Σ,</a:t>
            </a:r>
            <a:r>
              <a:rPr lang="el-GR" baseline="-25000" dirty="0"/>
              <a:t> </a:t>
            </a:r>
            <a:r>
              <a:rPr lang="en-US" i="1" dirty="0"/>
              <a:t>M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(Σ, </a:t>
            </a:r>
            <a:r>
              <a:rPr lang="en-US" i="1" dirty="0"/>
              <a:t>M</a:t>
            </a:r>
            <a:r>
              <a:rPr lang="en-US" dirty="0"/>
              <a:t>) is an HGN planning domain</a:t>
            </a:r>
          </a:p>
          <a:p>
            <a:pPr lvl="1"/>
            <a:r>
              <a:rPr lang="en-US" i="1" dirty="0"/>
              <a:t>G</a:t>
            </a:r>
            <a:r>
              <a:rPr lang="en-US" dirty="0"/>
              <a:t> = ⟨</a:t>
            </a:r>
            <a:r>
              <a:rPr lang="en-US" i="1" dirty="0"/>
              <a:t>g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g</a:t>
            </a:r>
            <a:r>
              <a:rPr lang="en-US" baseline="-25000" dirty="0"/>
              <a:t>2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/>
              <a:t>…,</a:t>
            </a:r>
            <a:r>
              <a:rPr lang="en-US" baseline="-25000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n</a:t>
            </a:r>
            <a:r>
              <a:rPr lang="en-US" dirty="0"/>
              <a:t>⟩ is a list of goals</a:t>
            </a:r>
          </a:p>
          <a:p>
            <a:r>
              <a:rPr lang="en-US" dirty="0"/>
              <a:t>Each </a:t>
            </a:r>
            <a:r>
              <a:rPr lang="en-US" i="1" dirty="0"/>
              <a:t>g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  <a:r>
              <a:rPr lang="en-US" dirty="0"/>
              <a:t>is a set of ground literals </a:t>
            </a:r>
          </a:p>
          <a:p>
            <a:pPr lvl="1"/>
            <a:r>
              <a:rPr lang="en-US" dirty="0"/>
              <a:t>Like a goal in a classical </a:t>
            </a:r>
            <a:br>
              <a:rPr lang="en-US" dirty="0"/>
            </a:br>
            <a:r>
              <a:rPr lang="en-US" dirty="0"/>
              <a:t>planning problem</a:t>
            </a:r>
            <a:endParaRPr lang="en-US" baseline="-25000" dirty="0"/>
          </a:p>
          <a:p>
            <a:r>
              <a:rPr lang="en-US" i="1" dirty="0"/>
              <a:t>Solution</a:t>
            </a:r>
            <a:r>
              <a:rPr lang="en-US" dirty="0"/>
              <a:t> for </a:t>
            </a:r>
            <a:r>
              <a:rPr lang="en-US" i="1" dirty="0"/>
              <a:t>P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any plan that we can get by applying methods and actions that are both relevant and applicable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83222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Simple Travel-Planning Problem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224640" y="1811397"/>
            <a:ext cx="3333317" cy="3385447"/>
          </a:xfrm>
        </p:spPr>
        <p:txBody>
          <a:bodyPr>
            <a:noAutofit/>
          </a:bodyPr>
          <a:lstStyle/>
          <a:p>
            <a:pPr marL="334962" lvl="1" indent="0">
              <a:spcBef>
                <a:spcPts val="300"/>
              </a:spcBef>
              <a:buNone/>
            </a:pPr>
            <a:r>
              <a:rPr lang="en-US" dirty="0">
                <a:latin typeface="Calibri"/>
                <a:cs typeface="Calibri"/>
              </a:rPr>
              <a:t>walk 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a,x,y</a:t>
            </a:r>
            <a:r>
              <a:rPr lang="en-US" dirty="0">
                <a:latin typeface="Times New Roman" charset="0"/>
              </a:rPr>
              <a:t>)		</a:t>
            </a:r>
          </a:p>
          <a:p>
            <a:pPr marL="742950" lvl="2" indent="0">
              <a:spcBef>
                <a:spcPts val="300"/>
              </a:spcBef>
              <a:buNone/>
            </a:pPr>
            <a:r>
              <a:rPr lang="en-US" dirty="0">
                <a:latin typeface="Times New Roman" charset="0"/>
              </a:rPr>
              <a:t>Pre: </a:t>
            </a:r>
            <a:r>
              <a:rPr lang="en-US" dirty="0">
                <a:latin typeface="Calibri" panose="020F0502020204030204" pitchFamily="34" charset="0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= 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distance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x, y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≤ 4</a:t>
            </a:r>
            <a:endParaRPr lang="en-US" dirty="0">
              <a:solidFill>
                <a:srgbClr val="FF0000"/>
              </a:solidFill>
              <a:latin typeface="Times New Roman" charset="0"/>
            </a:endParaRPr>
          </a:p>
          <a:p>
            <a:pPr marL="742950" lvl="2" indent="0">
              <a:spcBef>
                <a:spcPts val="300"/>
              </a:spcBef>
              <a:buNone/>
            </a:pPr>
            <a:r>
              <a:rPr lang="en-US" dirty="0">
                <a:latin typeface="Times New Roman" charset="0"/>
              </a:rPr>
              <a:t>Eff: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← </a:t>
            </a:r>
            <a:r>
              <a:rPr lang="en-US" i="1" dirty="0">
                <a:latin typeface="Times New Roman" charset="0"/>
              </a:rPr>
              <a:t>y</a:t>
            </a:r>
            <a:endParaRPr lang="en-US" i="1" baseline="-25000" dirty="0">
              <a:latin typeface="Times New Roman" charset="0"/>
            </a:endParaRPr>
          </a:p>
          <a:p>
            <a:pPr marL="742950" lvl="2" indent="0">
              <a:spcBef>
                <a:spcPts val="300"/>
              </a:spcBef>
              <a:buNone/>
            </a:pPr>
            <a:endParaRPr lang="en-US" baseline="-25000" dirty="0">
              <a:latin typeface="Times New Roman" charset="0"/>
            </a:endParaRPr>
          </a:p>
          <a:p>
            <a:pPr marL="334962" lvl="1" indent="0">
              <a:spcBef>
                <a:spcPts val="300"/>
              </a:spcBef>
              <a:buNone/>
            </a:pPr>
            <a:r>
              <a:rPr lang="en-US" dirty="0">
                <a:latin typeface="Calibri"/>
                <a:cs typeface="Calibri"/>
              </a:rPr>
              <a:t>call-taxi 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a,x</a:t>
            </a:r>
            <a:r>
              <a:rPr lang="en-US" dirty="0">
                <a:latin typeface="Times New Roman" charset="0"/>
              </a:rPr>
              <a:t>)</a:t>
            </a:r>
          </a:p>
          <a:p>
            <a:pPr marL="742950" lvl="2" indent="0">
              <a:spcBef>
                <a:spcPts val="300"/>
              </a:spcBef>
              <a:buNone/>
            </a:pPr>
            <a:r>
              <a:rPr lang="en-US" dirty="0">
                <a:latin typeface="Times New Roman" charset="0"/>
              </a:rPr>
              <a:t>Pre: —</a:t>
            </a:r>
          </a:p>
          <a:p>
            <a:pPr marL="742950" lvl="2" indent="0">
              <a:spcBef>
                <a:spcPts val="300"/>
              </a:spcBef>
              <a:buNone/>
            </a:pPr>
            <a:r>
              <a:rPr lang="en-US" dirty="0">
                <a:latin typeface="Times New Roman" charset="0"/>
              </a:rPr>
              <a:t>Eff: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latin typeface="Calibri"/>
                <a:cs typeface="Calibri"/>
              </a:rPr>
              <a:t>taxi</a:t>
            </a:r>
            <a:r>
              <a:rPr lang="en-US" dirty="0">
                <a:latin typeface="Times New Roman" charset="0"/>
              </a:rPr>
              <a:t>) ← </a:t>
            </a:r>
            <a:r>
              <a:rPr lang="en-US" i="1" dirty="0">
                <a:latin typeface="Times New Roman" charset="0"/>
              </a:rPr>
              <a:t>x,</a:t>
            </a:r>
            <a:r>
              <a:rPr lang="en-US" dirty="0">
                <a:latin typeface="Times New Roman" charset="0"/>
              </a:rPr>
              <a:t> 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      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Calibri"/>
              </a:rPr>
              <a:t>a</a:t>
            </a:r>
            <a:r>
              <a:rPr lang="en-US" dirty="0">
                <a:latin typeface="Times New Roman" charset="0"/>
              </a:rPr>
              <a:t>) ← </a:t>
            </a:r>
            <a:r>
              <a:rPr lang="en-US" dirty="0">
                <a:latin typeface="Calibri" panose="020F0502020204030204" pitchFamily="34" charset="0"/>
              </a:rPr>
              <a:t>taxi</a:t>
            </a:r>
            <a:br>
              <a:rPr lang="en-US" i="1" baseline="-25000" dirty="0">
                <a:latin typeface="Times New Roman" charset="0"/>
              </a:rPr>
            </a:br>
            <a:endParaRPr lang="en-US" i="1" dirty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327773" y="1782778"/>
            <a:ext cx="4424934" cy="3751049"/>
          </a:xfrm>
        </p:spPr>
        <p:txBody>
          <a:bodyPr/>
          <a:lstStyle/>
          <a:p>
            <a:pPr marL="334962" lvl="1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cs typeface="Calibri"/>
              </a:rPr>
              <a:t>ride-taxi 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a,x,y</a:t>
            </a:r>
            <a:r>
              <a:rPr lang="en-US" dirty="0">
                <a:latin typeface="Times New Roman" charset="0"/>
              </a:rPr>
              <a:t>)</a:t>
            </a:r>
          </a:p>
          <a:p>
            <a:pPr marL="742950" lvl="2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charset="0"/>
              </a:rPr>
              <a:t>Pre: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= </a:t>
            </a:r>
            <a:r>
              <a:rPr lang="en-US" dirty="0">
                <a:latin typeface="Calibri" panose="020F0502020204030204" pitchFamily="34" charset="0"/>
              </a:rPr>
              <a:t>taxi</a:t>
            </a:r>
            <a:r>
              <a:rPr lang="en-US" i="1" dirty="0">
                <a:latin typeface="Times New Roman" charset="0"/>
              </a:rPr>
              <a:t>,</a:t>
            </a:r>
            <a:br>
              <a:rPr lang="en-US" i="1" dirty="0">
                <a:latin typeface="Times New Roman" charset="0"/>
              </a:rPr>
            </a:br>
            <a:r>
              <a:rPr lang="en-US" i="1" dirty="0">
                <a:latin typeface="Times New Roman" charset="0"/>
              </a:rPr>
              <a:t>	    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latin typeface="Calibri"/>
                <a:cs typeface="Calibri"/>
              </a:rPr>
              <a:t>taxi</a:t>
            </a:r>
            <a:r>
              <a:rPr lang="en-US" dirty="0">
                <a:latin typeface="Times New Roman" charset="0"/>
              </a:rPr>
              <a:t>) = </a:t>
            </a:r>
            <a:r>
              <a:rPr lang="en-US" i="1" dirty="0">
                <a:latin typeface="Times New Roman" charset="0"/>
              </a:rPr>
              <a:t>x</a:t>
            </a:r>
            <a:endParaRPr lang="en-US" dirty="0">
              <a:latin typeface="Times New Roman" charset="0"/>
            </a:endParaRPr>
          </a:p>
          <a:p>
            <a:pPr marL="742950" lvl="2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charset="0"/>
              </a:rPr>
              <a:t>Eff: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latin typeface="Calibri"/>
                <a:cs typeface="Calibri"/>
              </a:rPr>
              <a:t>taxi</a:t>
            </a:r>
            <a:r>
              <a:rPr lang="en-US" dirty="0">
                <a:latin typeface="Times New Roman" charset="0"/>
              </a:rPr>
              <a:t>) ← </a:t>
            </a:r>
            <a:r>
              <a:rPr lang="en-US" i="1" dirty="0">
                <a:latin typeface="Times New Roman" charset="0"/>
              </a:rPr>
              <a:t>y, </a:t>
            </a:r>
            <a:br>
              <a:rPr lang="en-US" i="1" dirty="0">
                <a:latin typeface="Times New Roman" charset="0"/>
              </a:rPr>
            </a:br>
            <a:r>
              <a:rPr lang="en-US" i="1" dirty="0">
                <a:latin typeface="Times New Roman" charset="0"/>
              </a:rPr>
              <a:t>       </a:t>
            </a:r>
            <a:r>
              <a:rPr lang="en-US" dirty="0">
                <a:latin typeface="Calibri"/>
                <a:cs typeface="Calibri"/>
              </a:rPr>
              <a:t>owe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← 1.50 + ½ </a:t>
            </a:r>
            <a:r>
              <a:rPr lang="en-US" dirty="0" err="1">
                <a:latin typeface="Calibri"/>
                <a:cs typeface="Calibri"/>
              </a:rPr>
              <a:t>dist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x,y</a:t>
            </a:r>
            <a:r>
              <a:rPr lang="en-US" dirty="0">
                <a:latin typeface="Times New Roman" charset="0"/>
              </a:rPr>
              <a:t>)</a:t>
            </a:r>
            <a:endParaRPr lang="en-US" baseline="-25000" dirty="0">
              <a:latin typeface="Times New Roman" charset="0"/>
            </a:endParaRPr>
          </a:p>
          <a:p>
            <a:pPr marL="742950" lvl="2" indent="0" fontAlgn="auto">
              <a:spcBef>
                <a:spcPts val="300"/>
              </a:spcBef>
              <a:spcAft>
                <a:spcPts val="0"/>
              </a:spcAft>
              <a:buNone/>
            </a:pPr>
            <a:endParaRPr lang="en-US" baseline="-25000" dirty="0">
              <a:latin typeface="Times New Roman" charset="0"/>
            </a:endParaRPr>
          </a:p>
          <a:p>
            <a:pPr marL="334962" lvl="1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cs typeface="Calibri"/>
              </a:rPr>
              <a:t>pay-driver</a:t>
            </a:r>
            <a:r>
              <a:rPr lang="en-US" dirty="0">
                <a:cs typeface="Times New Roman"/>
              </a:rPr>
              <a:t>(</a:t>
            </a:r>
            <a:r>
              <a:rPr lang="en-US" i="1" dirty="0" err="1">
                <a:latin typeface="Times New Roman" charset="0"/>
              </a:rPr>
              <a:t>a,y</a:t>
            </a:r>
            <a:r>
              <a:rPr lang="en-US" dirty="0">
                <a:latin typeface="Times New Roman" charset="0"/>
              </a:rPr>
              <a:t>)</a:t>
            </a:r>
            <a:endParaRPr lang="en-US" dirty="0">
              <a:latin typeface="Calibri"/>
              <a:cs typeface="Calibri"/>
            </a:endParaRPr>
          </a:p>
          <a:p>
            <a:pPr marL="742950" lvl="2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charset="0"/>
              </a:rPr>
              <a:t>Pre: </a:t>
            </a:r>
            <a:r>
              <a:rPr lang="en-US" dirty="0">
                <a:latin typeface="Calibri"/>
                <a:cs typeface="Calibri"/>
              </a:rPr>
              <a:t>owe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≤ </a:t>
            </a:r>
            <a:r>
              <a:rPr lang="en-US" dirty="0">
                <a:latin typeface="Calibri"/>
                <a:cs typeface="Calibri"/>
              </a:rPr>
              <a:t>cash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</a:t>
            </a:r>
            <a:endParaRPr lang="en-US" i="1" dirty="0">
              <a:latin typeface="Times New Roman" charset="0"/>
            </a:endParaRPr>
          </a:p>
          <a:p>
            <a:pPr marL="742950" lvl="2" indent="0" fontAlgn="auto">
              <a:spcBef>
                <a:spcPts val="30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charset="0"/>
              </a:rPr>
              <a:t>Eff: </a:t>
            </a:r>
            <a:r>
              <a:rPr lang="en-US" dirty="0">
                <a:latin typeface="Calibri"/>
                <a:cs typeface="Calibri"/>
              </a:rPr>
              <a:t>cash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← </a:t>
            </a:r>
            <a:r>
              <a:rPr lang="en-US" dirty="0">
                <a:latin typeface="Calibri"/>
                <a:cs typeface="Calibri"/>
              </a:rPr>
              <a:t>cash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– </a:t>
            </a:r>
            <a:r>
              <a:rPr lang="en-US" dirty="0">
                <a:latin typeface="Calibri"/>
                <a:cs typeface="Calibri"/>
              </a:rPr>
              <a:t>owe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),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        </a:t>
            </a:r>
            <a:r>
              <a:rPr lang="en-US" dirty="0">
                <a:latin typeface="Calibri"/>
                <a:cs typeface="Calibri"/>
              </a:rPr>
              <a:t>owe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← 0, 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       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= </a:t>
            </a:r>
            <a:r>
              <a:rPr lang="en-US" i="1" dirty="0">
                <a:latin typeface="Times New Roman" charset="0"/>
              </a:rPr>
              <a:t>y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A754AC6-8A24-3240-A567-1874396E7F4F}"/>
              </a:ext>
            </a:extLst>
          </p:cNvPr>
          <p:cNvSpPr txBox="1">
            <a:spLocks noChangeArrowheads="1"/>
          </p:cNvSpPr>
          <p:nvPr/>
        </p:nvSpPr>
        <p:spPr>
          <a:xfrm>
            <a:off x="439293" y="2929458"/>
            <a:ext cx="3561768" cy="3132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I’m at home, I have $20, I want to go to a park 8 miles away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  <a:tabLst>
                <a:tab pos="852488" algn="l"/>
              </a:tabLst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0</a:t>
            </a:r>
            <a:r>
              <a:rPr lang="en-US" dirty="0">
                <a:latin typeface="Times New Roman" charset="0"/>
              </a:rPr>
              <a:t> = {</a:t>
            </a:r>
            <a:r>
              <a:rPr lang="en-US" dirty="0">
                <a:latin typeface="Calibri"/>
              </a:rPr>
              <a:t>loc(me)</a:t>
            </a:r>
            <a:r>
              <a:rPr lang="en-US" dirty="0">
                <a:latin typeface="Times New Roman" charset="0"/>
              </a:rPr>
              <a:t>=</a:t>
            </a:r>
            <a:r>
              <a:rPr lang="en-US" dirty="0">
                <a:latin typeface="Calibri"/>
              </a:rPr>
              <a:t>home, 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	cash(me)</a:t>
            </a:r>
            <a:r>
              <a:rPr lang="en-US" dirty="0">
                <a:latin typeface="Times New Roman" charset="0"/>
              </a:rPr>
              <a:t>=</a:t>
            </a:r>
            <a:r>
              <a:rPr lang="en-US" dirty="0">
                <a:latin typeface="Calibri"/>
              </a:rPr>
              <a:t>20, 	</a:t>
            </a:r>
            <a:r>
              <a:rPr lang="en-US" dirty="0" err="1">
                <a:latin typeface="Calibri"/>
              </a:rPr>
              <a:t>dist</a:t>
            </a:r>
            <a:r>
              <a:rPr lang="en-US" dirty="0">
                <a:latin typeface="Calibri"/>
              </a:rPr>
              <a:t>(</a:t>
            </a:r>
            <a:r>
              <a:rPr lang="en-US" dirty="0" err="1">
                <a:latin typeface="Calibri"/>
              </a:rPr>
              <a:t>home,park</a:t>
            </a:r>
            <a:r>
              <a:rPr lang="en-US" dirty="0">
                <a:latin typeface="Calibri"/>
              </a:rPr>
              <a:t>)</a:t>
            </a:r>
            <a:r>
              <a:rPr lang="en-US" dirty="0">
                <a:latin typeface="Times New Roman" charset="0"/>
              </a:rPr>
              <a:t>=</a:t>
            </a:r>
            <a:r>
              <a:rPr lang="en-US" dirty="0">
                <a:latin typeface="Calibri"/>
              </a:rPr>
              <a:t>8, 	loc(taxi)</a:t>
            </a:r>
            <a:r>
              <a:rPr lang="en-US" dirty="0">
                <a:latin typeface="Times New Roman" charset="0"/>
              </a:rPr>
              <a:t>=</a:t>
            </a:r>
            <a:r>
              <a:rPr lang="en-US" dirty="0">
                <a:latin typeface="Calibri"/>
              </a:rPr>
              <a:t>elsewhere</a:t>
            </a:r>
            <a:r>
              <a:rPr lang="en-US" dirty="0">
                <a:latin typeface="Times New Roman" charset="0"/>
              </a:rPr>
              <a:t>}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41399D-431A-134F-8B16-56354F9736BE}"/>
              </a:ext>
            </a:extLst>
          </p:cNvPr>
          <p:cNvGrpSpPr/>
          <p:nvPr/>
        </p:nvGrpSpPr>
        <p:grpSpPr>
          <a:xfrm>
            <a:off x="689056" y="1342021"/>
            <a:ext cx="2410854" cy="1321537"/>
            <a:chOff x="1480650" y="893522"/>
            <a:chExt cx="2410854" cy="1321537"/>
          </a:xfrm>
        </p:grpSpPr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4797CEFF-C4B1-4842-A7BE-99C910065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9403" y="92209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1" name="AutoShape 24">
              <a:extLst>
                <a:ext uri="{FF2B5EF4-FFF2-40B4-BE49-F238E27FC236}">
                  <a16:creationId xmlns:a16="http://schemas.microsoft.com/office/drawing/2014/main" id="{24960C30-8DE2-8447-8810-1375BA908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650" y="1195731"/>
              <a:ext cx="838200" cy="431800"/>
            </a:xfrm>
            <a:prstGeom prst="upArrow">
              <a:avLst>
                <a:gd name="adj1" fmla="val 74241"/>
                <a:gd name="adj2" fmla="val 30884"/>
              </a:avLst>
            </a:prstGeom>
            <a:solidFill>
              <a:srgbClr val="C1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DF41DED7-DDB5-3A44-BAFA-91CED0987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825" y="1373531"/>
              <a:ext cx="177800" cy="2413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9C920D57-5DD4-1442-96AB-29AA89D1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4050" y="1373531"/>
              <a:ext cx="114300" cy="1270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AEEFFD8-8FD4-244F-AC2C-1852F84AB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729" y="893522"/>
              <a:ext cx="866775" cy="1022350"/>
            </a:xfrm>
            <a:custGeom>
              <a:avLst/>
              <a:gdLst>
                <a:gd name="T0" fmla="*/ 2147483647 w 546"/>
                <a:gd name="T1" fmla="*/ 2147483647 h 644"/>
                <a:gd name="T2" fmla="*/ 2147483647 w 546"/>
                <a:gd name="T3" fmla="*/ 2147483647 h 644"/>
                <a:gd name="T4" fmla="*/ 2147483647 w 546"/>
                <a:gd name="T5" fmla="*/ 2147483647 h 644"/>
                <a:gd name="T6" fmla="*/ 2147483647 w 546"/>
                <a:gd name="T7" fmla="*/ 2147483647 h 644"/>
                <a:gd name="T8" fmla="*/ 2147483647 w 546"/>
                <a:gd name="T9" fmla="*/ 2147483647 h 644"/>
                <a:gd name="T10" fmla="*/ 2147483647 w 546"/>
                <a:gd name="T11" fmla="*/ 2147483647 h 644"/>
                <a:gd name="T12" fmla="*/ 2147483647 w 546"/>
                <a:gd name="T13" fmla="*/ 2147483647 h 644"/>
                <a:gd name="T14" fmla="*/ 2147483647 w 546"/>
                <a:gd name="T15" fmla="*/ 2147483647 h 644"/>
                <a:gd name="T16" fmla="*/ 2147483647 w 546"/>
                <a:gd name="T17" fmla="*/ 2147483647 h 644"/>
                <a:gd name="T18" fmla="*/ 2147483647 w 546"/>
                <a:gd name="T19" fmla="*/ 2147483647 h 644"/>
                <a:gd name="T20" fmla="*/ 2147483647 w 546"/>
                <a:gd name="T21" fmla="*/ 2147483647 h 644"/>
                <a:gd name="T22" fmla="*/ 2147483647 w 546"/>
                <a:gd name="T23" fmla="*/ 2147483647 h 644"/>
                <a:gd name="T24" fmla="*/ 2147483647 w 546"/>
                <a:gd name="T25" fmla="*/ 2147483647 h 6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6"/>
                <a:gd name="T40" fmla="*/ 0 h 644"/>
                <a:gd name="T41" fmla="*/ 546 w 546"/>
                <a:gd name="T42" fmla="*/ 644 h 6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6" h="644">
                  <a:moveTo>
                    <a:pt x="136" y="154"/>
                  </a:moveTo>
                  <a:cubicBezTo>
                    <a:pt x="120" y="181"/>
                    <a:pt x="59" y="206"/>
                    <a:pt x="40" y="242"/>
                  </a:cubicBezTo>
                  <a:cubicBezTo>
                    <a:pt x="20" y="277"/>
                    <a:pt x="0" y="335"/>
                    <a:pt x="16" y="370"/>
                  </a:cubicBezTo>
                  <a:cubicBezTo>
                    <a:pt x="32" y="404"/>
                    <a:pt x="108" y="408"/>
                    <a:pt x="136" y="450"/>
                  </a:cubicBezTo>
                  <a:cubicBezTo>
                    <a:pt x="164" y="491"/>
                    <a:pt x="132" y="591"/>
                    <a:pt x="184" y="618"/>
                  </a:cubicBezTo>
                  <a:cubicBezTo>
                    <a:pt x="235" y="644"/>
                    <a:pt x="388" y="633"/>
                    <a:pt x="448" y="610"/>
                  </a:cubicBezTo>
                  <a:cubicBezTo>
                    <a:pt x="507" y="586"/>
                    <a:pt x="545" y="512"/>
                    <a:pt x="544" y="474"/>
                  </a:cubicBezTo>
                  <a:cubicBezTo>
                    <a:pt x="542" y="435"/>
                    <a:pt x="469" y="419"/>
                    <a:pt x="440" y="378"/>
                  </a:cubicBezTo>
                  <a:cubicBezTo>
                    <a:pt x="410" y="336"/>
                    <a:pt x="353" y="275"/>
                    <a:pt x="368" y="226"/>
                  </a:cubicBezTo>
                  <a:cubicBezTo>
                    <a:pt x="382" y="176"/>
                    <a:pt x="546" y="119"/>
                    <a:pt x="528" y="82"/>
                  </a:cubicBezTo>
                  <a:cubicBezTo>
                    <a:pt x="509" y="44"/>
                    <a:pt x="321" y="3"/>
                    <a:pt x="256" y="2"/>
                  </a:cubicBezTo>
                  <a:cubicBezTo>
                    <a:pt x="190" y="0"/>
                    <a:pt x="154" y="48"/>
                    <a:pt x="136" y="74"/>
                  </a:cubicBezTo>
                  <a:cubicBezTo>
                    <a:pt x="117" y="99"/>
                    <a:pt x="151" y="126"/>
                    <a:pt x="136" y="154"/>
                  </a:cubicBez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A200AD00-53EC-8144-A783-B25A6426EF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5703" y="116974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6" name="Line 29">
              <a:extLst>
                <a:ext uri="{FF2B5EF4-FFF2-40B4-BE49-F238E27FC236}">
                  <a16:creationId xmlns:a16="http://schemas.microsoft.com/office/drawing/2014/main" id="{CFA4ADE2-A6CC-AD40-8E88-D37773634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9403" y="156344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0A298D42-3E13-8349-BA62-270F3E53F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6003" y="941147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37A62E60-B11A-D349-AF66-87D2DBB65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703" y="1334847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" name="AutoShape 32">
              <a:extLst>
                <a:ext uri="{FF2B5EF4-FFF2-40B4-BE49-F238E27FC236}">
                  <a16:creationId xmlns:a16="http://schemas.microsoft.com/office/drawing/2014/main" id="{BDF5EFF1-03B8-A646-ACE0-069E48814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684" y="1405281"/>
              <a:ext cx="502920" cy="190500"/>
            </a:xfrm>
            <a:prstGeom prst="rightArrow">
              <a:avLst>
                <a:gd name="adj1" fmla="val 50000"/>
                <a:gd name="adj2" fmla="val 10166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0" name="Text Box 33">
              <a:extLst>
                <a:ext uri="{FF2B5EF4-FFF2-40B4-BE49-F238E27FC236}">
                  <a16:creationId xmlns:a16="http://schemas.microsoft.com/office/drawing/2014/main" id="{AE5AA861-1F67-7647-A7B9-302887AB6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0807" y="1563447"/>
              <a:ext cx="755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home</a:t>
              </a:r>
            </a:p>
          </p:txBody>
        </p:sp>
        <p:sp>
          <p:nvSpPr>
            <p:cNvPr id="31" name="Text Box 34">
              <a:extLst>
                <a:ext uri="{FF2B5EF4-FFF2-40B4-BE49-F238E27FC236}">
                  <a16:creationId xmlns:a16="http://schemas.microsoft.com/office/drawing/2014/main" id="{408E0377-13CD-F14F-9894-2ABC12F6D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8611" y="1848346"/>
              <a:ext cx="628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park</a:t>
              </a:r>
            </a:p>
          </p:txBody>
        </p:sp>
      </p:grpSp>
      <p:sp>
        <p:nvSpPr>
          <p:cNvPr id="32" name="Rectangle 3">
            <a:extLst>
              <a:ext uri="{FF2B5EF4-FFF2-40B4-BE49-F238E27FC236}">
                <a16:creationId xmlns:a16="http://schemas.microsoft.com/office/drawing/2014/main" id="{93AE580E-7BB3-1D41-8112-CB3EA92A4F1A}"/>
              </a:ext>
            </a:extLst>
          </p:cNvPr>
          <p:cNvSpPr txBox="1">
            <a:spLocks noChangeArrowheads="1"/>
          </p:cNvSpPr>
          <p:nvPr/>
        </p:nvSpPr>
        <p:spPr>
          <a:xfrm>
            <a:off x="5697001" y="5155493"/>
            <a:ext cx="2814385" cy="1275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Action parameters</a:t>
            </a:r>
          </a:p>
          <a:p>
            <a:pPr lvl="1">
              <a:spcBef>
                <a:spcPts val="300"/>
              </a:spcBef>
            </a:pP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a </a:t>
            </a:r>
            <a:r>
              <a:rPr lang="en-US" dirty="0"/>
              <a:t>∈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 Agents</a:t>
            </a:r>
          </a:p>
          <a:p>
            <a:pPr lvl="1">
              <a:spcBef>
                <a:spcPts val="300"/>
              </a:spcBef>
            </a:pP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x,y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/>
              <a:t>∈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Locations</a:t>
            </a:r>
          </a:p>
          <a:p>
            <a:pPr marL="0" indent="0">
              <a:spcBef>
                <a:spcPts val="300"/>
              </a:spcBef>
              <a:buNone/>
            </a:pPr>
            <a:endParaRPr lang="en-US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8DADCD03-BE53-834D-AC1F-E0AE5DDAB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043" y="1246112"/>
            <a:ext cx="2378757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300"/>
              </a:spcBef>
            </a:pPr>
            <a:r>
              <a:rPr lang="en-US" dirty="0">
                <a:latin typeface="Times New Roman" charset="0"/>
                <a:cs typeface="Calibri"/>
              </a:rPr>
              <a:t>Action templates:</a:t>
            </a:r>
            <a:endParaRPr lang="en-US" baseline="-25000" dirty="0">
              <a:latin typeface="Times New Roman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337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Simple Travel-Planning Problem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224640" y="1868425"/>
            <a:ext cx="4424934" cy="2012457"/>
          </a:xfrm>
        </p:spPr>
        <p:txBody>
          <a:bodyPr>
            <a:noAutofit/>
          </a:bodyPr>
          <a:lstStyle/>
          <a:p>
            <a:pPr marL="396875" lvl="1" indent="0">
              <a:buNone/>
            </a:pPr>
            <a:r>
              <a:rPr lang="en-US" strike="sngStrike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travel-by-foot</a:t>
            </a: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strike="sngStrike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a,x,y</a:t>
            </a: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Pre:	</a:t>
            </a:r>
            <a:r>
              <a:rPr lang="en-US" strike="sngStrike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strike="sngStrike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a,x</a:t>
            </a: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), </a:t>
            </a:r>
            <a:b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strike="sngStrike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distance</a:t>
            </a: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x, y</a:t>
            </a: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≤ 4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Sub:	</a:t>
            </a:r>
            <a:r>
              <a:rPr lang="en-US" strike="sngStrike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walk</a:t>
            </a: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strike="sngStrike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a,x</a:t>
            </a:r>
            <a:r>
              <a:rPr lang="en-US" strike="sngStrike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  <a:r>
              <a:rPr lang="en-US" i="1" strike="sngStrike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br>
              <a:rPr lang="en-US" strike="sngStrike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strike="sngStrike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417922" y="1868425"/>
            <a:ext cx="4424934" cy="3030171"/>
          </a:xfrm>
        </p:spPr>
        <p:txBody>
          <a:bodyPr/>
          <a:lstStyle/>
          <a:p>
            <a:pPr marL="396875" lvl="1" indent="0">
              <a:buNone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travel-by-taxi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a,x,y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Pre: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a,x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), </a:t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cash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≥ 1.50 + ½ </a:t>
            </a:r>
            <a:r>
              <a:rPr lang="en-US" dirty="0" err="1">
                <a:latin typeface="Calibri"/>
                <a:ea typeface="ＭＳ Ｐゴシック" charset="0"/>
                <a:cs typeface="Calibri"/>
              </a:rPr>
              <a:t>dist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x,y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Sub: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) = </a:t>
            </a:r>
            <a:r>
              <a:rPr lang="en-US" dirty="0" err="1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taxi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taxi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 = </a:t>
            </a: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</a:p>
          <a:p>
            <a:pPr marL="793750" lvl="2" indent="0">
              <a:buNone/>
              <a:tabLst>
                <a:tab pos="1311275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loc</a:t>
            </a:r>
            <a:r>
              <a:rPr lang="en-US" dirty="0">
                <a:ea typeface="ＭＳ Ｐゴシック" charset="0"/>
                <a:cs typeface="Times New Roman"/>
              </a:rPr>
              <a:t>(</a:t>
            </a:r>
            <a:r>
              <a:rPr lang="en-US" i="1" dirty="0" err="1">
                <a:ea typeface="ＭＳ Ｐゴシック" charset="0"/>
                <a:cs typeface="Times New Roman"/>
              </a:rPr>
              <a:t>a</a:t>
            </a:r>
            <a:r>
              <a:rPr lang="en-US" dirty="0" err="1">
                <a:ea typeface="ＭＳ Ｐゴシック" charset="0"/>
                <a:cs typeface="Times New Roman"/>
              </a:rPr>
              <a:t>) = </a:t>
            </a:r>
            <a:r>
              <a:rPr lang="en-US" i="1" dirty="0" err="1">
                <a:ea typeface="ＭＳ Ｐゴシック" charset="0"/>
                <a:cs typeface="Times New Roman"/>
              </a:rPr>
              <a:t>y</a:t>
            </a:r>
            <a:endParaRPr lang="en-US" i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A754AC6-8A24-3240-A567-1874396E7F4F}"/>
              </a:ext>
            </a:extLst>
          </p:cNvPr>
          <p:cNvSpPr txBox="1">
            <a:spLocks noChangeArrowheads="1"/>
          </p:cNvSpPr>
          <p:nvPr/>
        </p:nvSpPr>
        <p:spPr>
          <a:xfrm>
            <a:off x="439293" y="2929454"/>
            <a:ext cx="3561768" cy="3132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I’m at home, I have $20, I want to go to a park 8 miles away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i="1" dirty="0"/>
              <a:t>Goal</a:t>
            </a:r>
            <a:r>
              <a:rPr lang="en-US" dirty="0"/>
              <a:t>: be in the park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alibri"/>
                <a:cs typeface="Calibri"/>
              </a:rPr>
              <a:t>loc(</a:t>
            </a:r>
            <a:r>
              <a:rPr lang="en-US" dirty="0" err="1">
                <a:latin typeface="Calibri"/>
                <a:cs typeface="Calibri"/>
              </a:rPr>
              <a:t>me)</a:t>
            </a:r>
            <a:r>
              <a:rPr lang="en-US" dirty="0" err="1"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 err="1">
                <a:latin typeface="Calibri"/>
                <a:cs typeface="Calibri"/>
              </a:rPr>
              <a:t>park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41399D-431A-134F-8B16-56354F9736BE}"/>
              </a:ext>
            </a:extLst>
          </p:cNvPr>
          <p:cNvGrpSpPr/>
          <p:nvPr/>
        </p:nvGrpSpPr>
        <p:grpSpPr>
          <a:xfrm>
            <a:off x="689056" y="1342017"/>
            <a:ext cx="2410854" cy="1321537"/>
            <a:chOff x="1480650" y="893522"/>
            <a:chExt cx="2410854" cy="1321537"/>
          </a:xfrm>
        </p:grpSpPr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4797CEFF-C4B1-4842-A7BE-99C910065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9403" y="92209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1" name="AutoShape 24">
              <a:extLst>
                <a:ext uri="{FF2B5EF4-FFF2-40B4-BE49-F238E27FC236}">
                  <a16:creationId xmlns:a16="http://schemas.microsoft.com/office/drawing/2014/main" id="{24960C30-8DE2-8447-8810-1375BA908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650" y="1195731"/>
              <a:ext cx="838200" cy="431800"/>
            </a:xfrm>
            <a:prstGeom prst="upArrow">
              <a:avLst>
                <a:gd name="adj1" fmla="val 74241"/>
                <a:gd name="adj2" fmla="val 30884"/>
              </a:avLst>
            </a:prstGeom>
            <a:solidFill>
              <a:srgbClr val="C1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DF41DED7-DDB5-3A44-BAFA-91CED0987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825" y="1373531"/>
              <a:ext cx="177800" cy="2413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9C920D57-5DD4-1442-96AB-29AA89D1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4050" y="1373531"/>
              <a:ext cx="114300" cy="127000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AEEFFD8-8FD4-244F-AC2C-1852F84AB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729" y="893522"/>
              <a:ext cx="866775" cy="1022350"/>
            </a:xfrm>
            <a:custGeom>
              <a:avLst/>
              <a:gdLst>
                <a:gd name="T0" fmla="*/ 2147483647 w 546"/>
                <a:gd name="T1" fmla="*/ 2147483647 h 644"/>
                <a:gd name="T2" fmla="*/ 2147483647 w 546"/>
                <a:gd name="T3" fmla="*/ 2147483647 h 644"/>
                <a:gd name="T4" fmla="*/ 2147483647 w 546"/>
                <a:gd name="T5" fmla="*/ 2147483647 h 644"/>
                <a:gd name="T6" fmla="*/ 2147483647 w 546"/>
                <a:gd name="T7" fmla="*/ 2147483647 h 644"/>
                <a:gd name="T8" fmla="*/ 2147483647 w 546"/>
                <a:gd name="T9" fmla="*/ 2147483647 h 644"/>
                <a:gd name="T10" fmla="*/ 2147483647 w 546"/>
                <a:gd name="T11" fmla="*/ 2147483647 h 644"/>
                <a:gd name="T12" fmla="*/ 2147483647 w 546"/>
                <a:gd name="T13" fmla="*/ 2147483647 h 644"/>
                <a:gd name="T14" fmla="*/ 2147483647 w 546"/>
                <a:gd name="T15" fmla="*/ 2147483647 h 644"/>
                <a:gd name="T16" fmla="*/ 2147483647 w 546"/>
                <a:gd name="T17" fmla="*/ 2147483647 h 644"/>
                <a:gd name="T18" fmla="*/ 2147483647 w 546"/>
                <a:gd name="T19" fmla="*/ 2147483647 h 644"/>
                <a:gd name="T20" fmla="*/ 2147483647 w 546"/>
                <a:gd name="T21" fmla="*/ 2147483647 h 644"/>
                <a:gd name="T22" fmla="*/ 2147483647 w 546"/>
                <a:gd name="T23" fmla="*/ 2147483647 h 644"/>
                <a:gd name="T24" fmla="*/ 2147483647 w 546"/>
                <a:gd name="T25" fmla="*/ 2147483647 h 6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6"/>
                <a:gd name="T40" fmla="*/ 0 h 644"/>
                <a:gd name="T41" fmla="*/ 546 w 546"/>
                <a:gd name="T42" fmla="*/ 644 h 6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6" h="644">
                  <a:moveTo>
                    <a:pt x="136" y="154"/>
                  </a:moveTo>
                  <a:cubicBezTo>
                    <a:pt x="120" y="181"/>
                    <a:pt x="59" y="206"/>
                    <a:pt x="40" y="242"/>
                  </a:cubicBezTo>
                  <a:cubicBezTo>
                    <a:pt x="20" y="277"/>
                    <a:pt x="0" y="335"/>
                    <a:pt x="16" y="370"/>
                  </a:cubicBezTo>
                  <a:cubicBezTo>
                    <a:pt x="32" y="404"/>
                    <a:pt x="108" y="408"/>
                    <a:pt x="136" y="450"/>
                  </a:cubicBezTo>
                  <a:cubicBezTo>
                    <a:pt x="164" y="491"/>
                    <a:pt x="132" y="591"/>
                    <a:pt x="184" y="618"/>
                  </a:cubicBezTo>
                  <a:cubicBezTo>
                    <a:pt x="235" y="644"/>
                    <a:pt x="388" y="633"/>
                    <a:pt x="448" y="610"/>
                  </a:cubicBezTo>
                  <a:cubicBezTo>
                    <a:pt x="507" y="586"/>
                    <a:pt x="545" y="512"/>
                    <a:pt x="544" y="474"/>
                  </a:cubicBezTo>
                  <a:cubicBezTo>
                    <a:pt x="542" y="435"/>
                    <a:pt x="469" y="419"/>
                    <a:pt x="440" y="378"/>
                  </a:cubicBezTo>
                  <a:cubicBezTo>
                    <a:pt x="410" y="336"/>
                    <a:pt x="353" y="275"/>
                    <a:pt x="368" y="226"/>
                  </a:cubicBezTo>
                  <a:cubicBezTo>
                    <a:pt x="382" y="176"/>
                    <a:pt x="546" y="119"/>
                    <a:pt x="528" y="82"/>
                  </a:cubicBezTo>
                  <a:cubicBezTo>
                    <a:pt x="509" y="44"/>
                    <a:pt x="321" y="3"/>
                    <a:pt x="256" y="2"/>
                  </a:cubicBezTo>
                  <a:cubicBezTo>
                    <a:pt x="190" y="0"/>
                    <a:pt x="154" y="48"/>
                    <a:pt x="136" y="74"/>
                  </a:cubicBezTo>
                  <a:cubicBezTo>
                    <a:pt x="117" y="99"/>
                    <a:pt x="151" y="126"/>
                    <a:pt x="136" y="154"/>
                  </a:cubicBez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A200AD00-53EC-8144-A783-B25A6426EF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5703" y="116974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6" name="Line 29">
              <a:extLst>
                <a:ext uri="{FF2B5EF4-FFF2-40B4-BE49-F238E27FC236}">
                  <a16:creationId xmlns:a16="http://schemas.microsoft.com/office/drawing/2014/main" id="{CFA4ADE2-A6CC-AD40-8E88-D37773634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9403" y="1563447"/>
              <a:ext cx="0" cy="26670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0A298D42-3E13-8349-BA62-270F3E53F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6003" y="941147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37A62E60-B11A-D349-AF66-87D2DBB65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703" y="1334847"/>
              <a:ext cx="292100" cy="2286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" name="AutoShape 32">
              <a:extLst>
                <a:ext uri="{FF2B5EF4-FFF2-40B4-BE49-F238E27FC236}">
                  <a16:creationId xmlns:a16="http://schemas.microsoft.com/office/drawing/2014/main" id="{BDF5EFF1-03B8-A646-ACE0-069E48814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684" y="1405281"/>
              <a:ext cx="502920" cy="190500"/>
            </a:xfrm>
            <a:prstGeom prst="rightArrow">
              <a:avLst>
                <a:gd name="adj1" fmla="val 50000"/>
                <a:gd name="adj2" fmla="val 10166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0" name="Text Box 33">
              <a:extLst>
                <a:ext uri="{FF2B5EF4-FFF2-40B4-BE49-F238E27FC236}">
                  <a16:creationId xmlns:a16="http://schemas.microsoft.com/office/drawing/2014/main" id="{AE5AA861-1F67-7647-A7B9-302887AB6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0807" y="1563447"/>
              <a:ext cx="755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home</a:t>
              </a:r>
            </a:p>
          </p:txBody>
        </p:sp>
        <p:sp>
          <p:nvSpPr>
            <p:cNvPr id="31" name="Text Box 34">
              <a:extLst>
                <a:ext uri="{FF2B5EF4-FFF2-40B4-BE49-F238E27FC236}">
                  <a16:creationId xmlns:a16="http://schemas.microsoft.com/office/drawing/2014/main" id="{408E0377-13CD-F14F-9894-2ABC12F6D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8611" y="1848346"/>
              <a:ext cx="628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Helvetica" charset="0"/>
                </a:rPr>
                <a:t>park</a:t>
              </a:r>
            </a:p>
          </p:txBody>
        </p:sp>
      </p:grp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ACDE0DD0-DAB7-3343-87B1-452F0884E83E}"/>
              </a:ext>
            </a:extLst>
          </p:cNvPr>
          <p:cNvSpPr txBox="1">
            <a:spLocks/>
          </p:cNvSpPr>
          <p:nvPr/>
        </p:nvSpPr>
        <p:spPr>
          <a:xfrm>
            <a:off x="6096000" y="4871919"/>
            <a:ext cx="2680336" cy="1420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Method parameters</a:t>
            </a:r>
          </a:p>
          <a:p>
            <a:pPr lvl="1" fontAlgn="auto">
              <a:spcBef>
                <a:spcPts val="300"/>
              </a:spcBef>
              <a:spcAft>
                <a:spcPts val="0"/>
              </a:spcAft>
            </a:pP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a </a:t>
            </a:r>
            <a:r>
              <a:rPr lang="en-US" dirty="0"/>
              <a:t>∈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 Agents</a:t>
            </a:r>
          </a:p>
          <a:p>
            <a:pPr lvl="1" fontAlgn="auto">
              <a:spcBef>
                <a:spcPts val="300"/>
              </a:spcBef>
              <a:spcAft>
                <a:spcPts val="0"/>
              </a:spcAft>
            </a:pPr>
            <a:r>
              <a:rPr lang="en-US" i="1" dirty="0" err="1">
                <a:latin typeface="Times New Roman" charset="0"/>
                <a:ea typeface="ＭＳ Ｐゴシック" charset="0"/>
                <a:cs typeface="ＭＳ Ｐゴシック" charset="0"/>
              </a:rPr>
              <a:t>x,y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/>
              <a:t>∈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Locations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0EA38CBC-00D4-2249-A484-32EC7AA7F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428" y="1270530"/>
            <a:ext cx="2057549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i="1" kern="0" dirty="0">
                <a:latin typeface="Times New Roman" charset="0"/>
                <a:ea typeface="ＭＳ Ｐゴシック" charset="0"/>
                <a:cs typeface="ＭＳ Ｐゴシック" charset="0"/>
              </a:rPr>
              <a:t>HGN Methods</a:t>
            </a:r>
            <a:r>
              <a:rPr lang="en-US" kern="0" dirty="0">
                <a:latin typeface="Times New Roman" charset="0"/>
                <a:ea typeface="ＭＳ Ｐゴシック" charset="0"/>
                <a:cs typeface="ＭＳ Ｐゴシック" charset="0"/>
              </a:rPr>
              <a:t>: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52490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43" y="899264"/>
            <a:ext cx="6723174" cy="5425628"/>
          </a:xfrm>
        </p:spPr>
        <p:txBody>
          <a:bodyPr/>
          <a:lstStyle/>
          <a:p>
            <a:r>
              <a:rPr lang="en-US" dirty="0">
                <a:latin typeface="Calibri"/>
              </a:rPr>
              <a:t>GDP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, </a:t>
            </a:r>
            <a:r>
              <a:rPr lang="en-US" i="1" dirty="0"/>
              <a:t>G</a:t>
            </a:r>
            <a:r>
              <a:rPr lang="en-US" dirty="0"/>
              <a:t>, π)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if </a:t>
            </a:r>
            <a:r>
              <a:rPr lang="en-US" i="1" dirty="0"/>
              <a:t>G</a:t>
            </a:r>
            <a:r>
              <a:rPr lang="en-US" dirty="0"/>
              <a:t> = ⟨⟩ then return</a:t>
            </a:r>
            <a:r>
              <a:rPr lang="en-US" dirty="0">
                <a:latin typeface="Times New Roman" charset="0"/>
              </a:rPr>
              <a:t> π</a:t>
            </a:r>
          </a:p>
          <a:p>
            <a:pPr lvl="1">
              <a:spcBef>
                <a:spcPts val="400"/>
              </a:spcBef>
            </a:pPr>
            <a:r>
              <a:rPr lang="en-US" i="1" dirty="0"/>
              <a:t>g</a:t>
            </a:r>
            <a:r>
              <a:rPr lang="en-US" dirty="0"/>
              <a:t> ← the first</a:t>
            </a:r>
            <a:r>
              <a:rPr lang="en-US" i="1" dirty="0"/>
              <a:t> </a:t>
            </a:r>
            <a:r>
              <a:rPr lang="en-US" dirty="0"/>
              <a:t>goal formula in </a:t>
            </a:r>
            <a:r>
              <a:rPr lang="en-US" i="1" dirty="0"/>
              <a:t>G</a:t>
            </a:r>
            <a:endParaRPr lang="en-US" dirty="0"/>
          </a:p>
          <a:p>
            <a:pPr lvl="1">
              <a:spcBef>
                <a:spcPts val="400"/>
              </a:spcBef>
            </a:pPr>
            <a:r>
              <a:rPr lang="en-US" dirty="0"/>
              <a:t>if </a:t>
            </a:r>
            <a:r>
              <a:rPr lang="en-US" i="1" dirty="0"/>
              <a:t>s</a:t>
            </a:r>
            <a:r>
              <a:rPr lang="en-US" dirty="0"/>
              <a:t> ⊨ </a:t>
            </a:r>
            <a:r>
              <a:rPr lang="en-US" i="1" dirty="0"/>
              <a:t>g </a:t>
            </a:r>
            <a:r>
              <a:rPr lang="en-US" dirty="0"/>
              <a:t>then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remove </a:t>
            </a:r>
            <a:r>
              <a:rPr lang="en-US" i="1" dirty="0"/>
              <a:t>g</a:t>
            </a:r>
            <a:r>
              <a:rPr lang="en-US" dirty="0"/>
              <a:t> from </a:t>
            </a:r>
            <a:r>
              <a:rPr lang="en-US" i="1" dirty="0"/>
              <a:t>G</a:t>
            </a:r>
            <a:r>
              <a:rPr lang="en-US" dirty="0"/>
              <a:t>; return GDP(</a:t>
            </a:r>
            <a:r>
              <a:rPr lang="en-US" i="1" dirty="0"/>
              <a:t>s</a:t>
            </a:r>
            <a:r>
              <a:rPr lang="en-US" dirty="0"/>
              <a:t>, </a:t>
            </a:r>
            <a:r>
              <a:rPr lang="en-US" i="1" dirty="0"/>
              <a:t>G</a:t>
            </a:r>
            <a:r>
              <a:rPr lang="en-US" dirty="0"/>
              <a:t>, π)</a:t>
            </a:r>
          </a:p>
          <a:p>
            <a:pPr lvl="2">
              <a:spcBef>
                <a:spcPts val="400"/>
              </a:spcBef>
            </a:pPr>
            <a:r>
              <a:rPr lang="en-US" i="1" dirty="0"/>
              <a:t>U</a:t>
            </a:r>
            <a:r>
              <a:rPr lang="en-US" dirty="0"/>
              <a:t> ← {actions and method instances that are</a:t>
            </a:r>
            <a:br>
              <a:rPr lang="en-US" dirty="0"/>
            </a:br>
            <a:r>
              <a:rPr lang="en-US" dirty="0"/>
              <a:t>        relevant for </a:t>
            </a:r>
            <a:r>
              <a:rPr lang="en-US" i="1" dirty="0"/>
              <a:t>g</a:t>
            </a:r>
            <a:r>
              <a:rPr lang="en-US" dirty="0"/>
              <a:t> and applicable in </a:t>
            </a:r>
            <a:r>
              <a:rPr lang="en-US" i="1" dirty="0"/>
              <a:t>s</a:t>
            </a:r>
            <a:r>
              <a:rPr lang="en-US" dirty="0"/>
              <a:t>}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if </a:t>
            </a:r>
            <a:r>
              <a:rPr lang="en-US" i="1" dirty="0"/>
              <a:t>U</a:t>
            </a:r>
            <a:r>
              <a:rPr lang="en-US" dirty="0"/>
              <a:t> = ∅ then return failure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nondeterministically choose </a:t>
            </a:r>
            <a:r>
              <a:rPr lang="en-US" i="1" dirty="0"/>
              <a:t>u</a:t>
            </a:r>
            <a:r>
              <a:rPr lang="en-US" dirty="0"/>
              <a:t> ∈ </a:t>
            </a:r>
            <a:r>
              <a:rPr lang="en-US" i="1" dirty="0"/>
              <a:t>U</a:t>
            </a:r>
            <a:endParaRPr lang="en-US" dirty="0"/>
          </a:p>
          <a:p>
            <a:pPr lvl="2">
              <a:spcBef>
                <a:spcPts val="400"/>
              </a:spcBef>
            </a:pPr>
            <a:r>
              <a:rPr lang="en-US" dirty="0"/>
              <a:t>if </a:t>
            </a:r>
            <a:r>
              <a:rPr lang="en-US" i="1" dirty="0"/>
              <a:t>u</a:t>
            </a:r>
            <a:r>
              <a:rPr lang="en-US" dirty="0"/>
              <a:t> is an action then</a:t>
            </a:r>
          </a:p>
          <a:p>
            <a:pPr lvl="3">
              <a:spcBef>
                <a:spcPts val="400"/>
              </a:spcBef>
            </a:pPr>
            <a:r>
              <a:rPr lang="en-US" dirty="0"/>
              <a:t>append </a:t>
            </a:r>
            <a:r>
              <a:rPr lang="en-US" i="1" dirty="0"/>
              <a:t>u</a:t>
            </a:r>
            <a:r>
              <a:rPr lang="en-US" dirty="0"/>
              <a:t> to π;  </a:t>
            </a:r>
            <a:r>
              <a:rPr lang="en-US" i="1" dirty="0"/>
              <a:t>s</a:t>
            </a:r>
            <a:r>
              <a:rPr lang="en-US" dirty="0"/>
              <a:t> ← γ(</a:t>
            </a:r>
            <a:r>
              <a:rPr lang="en-US" i="1" dirty="0"/>
              <a:t>s,u</a:t>
            </a:r>
            <a:r>
              <a:rPr lang="en-US" dirty="0"/>
              <a:t>)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else insert sub(</a:t>
            </a:r>
            <a:r>
              <a:rPr lang="en-US" i="1" dirty="0"/>
              <a:t>u</a:t>
            </a:r>
            <a:r>
              <a:rPr lang="en-US" dirty="0"/>
              <a:t>) at the front of </a:t>
            </a:r>
            <a:r>
              <a:rPr lang="en-US" i="1" dirty="0"/>
              <a:t>G</a:t>
            </a:r>
            <a:endParaRPr lang="en-US" dirty="0"/>
          </a:p>
          <a:p>
            <a:pPr lvl="2">
              <a:spcBef>
                <a:spcPts val="400"/>
              </a:spcBef>
            </a:pPr>
            <a:r>
              <a:rPr lang="en-US" dirty="0"/>
              <a:t>return GDP(</a:t>
            </a:r>
            <a:r>
              <a:rPr lang="en-US" i="1" dirty="0"/>
              <a:t>s</a:t>
            </a:r>
            <a:r>
              <a:rPr lang="en-US" dirty="0"/>
              <a:t>, </a:t>
            </a:r>
            <a:r>
              <a:rPr lang="en-US" i="1" dirty="0"/>
              <a:t>G</a:t>
            </a:r>
            <a:r>
              <a:rPr lang="en-US" dirty="0"/>
              <a:t>, </a:t>
            </a:r>
            <a:r>
              <a:rPr lang="en-US" i="1" dirty="0"/>
              <a:t>π</a:t>
            </a:r>
            <a:r>
              <a:rPr lang="en-US" dirty="0"/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-4729"/>
            <a:ext cx="11785600" cy="812800"/>
          </a:xfrm>
        </p:spPr>
        <p:txBody>
          <a:bodyPr/>
          <a:lstStyle/>
          <a:p>
            <a:r>
              <a:rPr lang="en-US" dirty="0"/>
              <a:t>Total-Order HGN Planning </a:t>
            </a:r>
            <a:r>
              <a:rPr lang="en-US" dirty="0">
                <a:latin typeface="Calibri" charset="0"/>
              </a:rPr>
              <a:t>Algorithm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35BFCB3-01B1-9E4F-9AEA-EC0F69D6DECC}"/>
              </a:ext>
            </a:extLst>
          </p:cNvPr>
          <p:cNvSpPr txBox="1">
            <a:spLocks/>
          </p:cNvSpPr>
          <p:nvPr/>
        </p:nvSpPr>
        <p:spPr bwMode="auto">
          <a:xfrm>
            <a:off x="7321979" y="1296825"/>
            <a:ext cx="4331309" cy="12539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hlinkClick r:id="rId2"/>
              </a:rPr>
              <a:t>The GDP algorithm </a:t>
            </a:r>
            <a:endParaRPr lang="en-US" sz="1600" kern="0" dirty="0">
              <a:latin typeface="Calibri" panose="020F0502020204030204" pitchFamily="34" charset="0"/>
            </a:endParaRPr>
          </a:p>
          <a:p>
            <a:pPr lvl="1"/>
            <a:r>
              <a:rPr lang="en-US" kern="0" dirty="0"/>
              <a:t>Depth-first, left-to-right search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948B1F-F13F-4B4C-854A-67D898FB7D65}"/>
              </a:ext>
            </a:extLst>
          </p:cNvPr>
          <p:cNvGrpSpPr/>
          <p:nvPr/>
        </p:nvGrpSpPr>
        <p:grpSpPr>
          <a:xfrm>
            <a:off x="6314324" y="3653544"/>
            <a:ext cx="3967349" cy="1185303"/>
            <a:chOff x="7276017" y="3161670"/>
            <a:chExt cx="3967349" cy="1185303"/>
          </a:xfrm>
        </p:grpSpPr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58BC026D-6CEB-6042-A793-2A5869DE9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0963" y="3162760"/>
              <a:ext cx="3652403" cy="706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tIns="45720" rIns="45720" bIns="44450" anchor="ctr">
              <a:spAutoFit/>
            </a:bodyPr>
            <a:lstStyle/>
            <a:p>
              <a:pPr>
                <a:tabLst>
                  <a:tab pos="914400" algn="l"/>
                </a:tabLst>
              </a:pPr>
              <a:r>
                <a:rPr lang="en-US" sz="2000" dirty="0">
                  <a:latin typeface="Times New Roman" panose="02020603050405020304" pitchFamily="18" charset="0"/>
                </a:rPr>
                <a:t>state 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</a:rPr>
                <a:t>;  </a:t>
              </a:r>
              <a:r>
                <a:rPr lang="en-US" sz="2000" i="1" dirty="0">
                  <a:latin typeface="Times New Roman" panose="02020603050405020304" pitchFamily="18" charset="0"/>
                </a:rPr>
                <a:t>G </a:t>
              </a:r>
              <a:r>
                <a:rPr lang="en-US" sz="2000" dirty="0">
                  <a:latin typeface="Times New Roman" panose="02020603050405020304" pitchFamily="18" charset="0"/>
                </a:rPr>
                <a:t>= ⟨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g</a:t>
              </a:r>
              <a:r>
                <a:rPr lang="en-US" sz="2000" baseline="-25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sz="2000" dirty="0">
                  <a:latin typeface="Times New Roman" panose="02020603050405020304" pitchFamily="18" charset="0"/>
                </a:rPr>
                <a:t>, </a:t>
              </a:r>
              <a:r>
                <a:rPr lang="en-US" sz="2000" i="1" dirty="0">
                  <a:latin typeface="Times New Roman" panose="02020603050405020304" pitchFamily="18" charset="0"/>
                </a:rPr>
                <a:t>g</a:t>
              </a:r>
              <a:r>
                <a:rPr lang="en-US" sz="2000" baseline="-25000" dirty="0">
                  <a:latin typeface="Times New Roman" panose="02020603050405020304" pitchFamily="18" charset="0"/>
                </a:rPr>
                <a:t>2</a:t>
              </a:r>
              <a:r>
                <a:rPr lang="en-US" sz="2000" dirty="0">
                  <a:latin typeface="Times New Roman" panose="02020603050405020304" pitchFamily="18" charset="0"/>
                </a:rPr>
                <a:t>, …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/>
                </a:rPr>
                <a:t>g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/>
                </a:rPr>
                <a:t>k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⟩</a:t>
              </a:r>
            </a:p>
            <a:p>
              <a:pPr>
                <a:tabLst>
                  <a:tab pos="914400" algn="l"/>
                </a:tabLst>
              </a:pP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	       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/>
                </a:rPr>
                <a:t>u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 is an action</a:t>
              </a:r>
              <a:endParaRPr lang="en-US" sz="2000" baseline="-25000" dirty="0">
                <a:latin typeface="Times New Roman" panose="02020603050405020304" pitchFamily="18" charset="0"/>
                <a:cs typeface="Times New Roman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25A75B-5A4F-C044-91AF-00D4F3378482}"/>
                </a:ext>
              </a:extLst>
            </p:cNvPr>
            <p:cNvSpPr/>
            <p:nvPr/>
          </p:nvSpPr>
          <p:spPr>
            <a:xfrm flipH="1">
              <a:off x="7276017" y="3161670"/>
              <a:ext cx="3875577" cy="118530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3D084070-E521-254D-98E2-9DBE4BE22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869" y="3850185"/>
              <a:ext cx="3777264" cy="39882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tIns="45720" rIns="45720" bIns="44450" anchor="ctr">
              <a:spAutoFit/>
            </a:bodyPr>
            <a:lstStyle/>
            <a:p>
              <a:pPr>
                <a:tabLst>
                  <a:tab pos="1092200" algn="l"/>
                </a:tabLst>
              </a:pPr>
              <a:r>
                <a:rPr lang="en-US" sz="2000" dirty="0">
                  <a:latin typeface="Times New Roman" panose="02020603050405020304" pitchFamily="18" charset="0"/>
                </a:rPr>
                <a:t>new state </a:t>
              </a:r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γ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2000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,</a:t>
              </a:r>
              <a:r>
                <a:rPr lang="en-US" sz="2000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u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</a:rPr>
                <a:t> ;  </a:t>
              </a:r>
              <a:r>
                <a:rPr lang="en-US" sz="2000" i="1" dirty="0">
                  <a:latin typeface="Times New Roman" panose="02020603050405020304" pitchFamily="18" charset="0"/>
                </a:rPr>
                <a:t>G</a:t>
              </a:r>
              <a:r>
                <a:rPr lang="en-US" sz="2000" dirty="0">
                  <a:latin typeface="Times New Roman" panose="02020603050405020304" pitchFamily="18" charset="0"/>
                </a:rPr>
                <a:t> doesn’t change</a:t>
              </a:r>
              <a:endParaRPr lang="en-US" sz="2000" i="1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B7149D-F5DD-8E4E-B2F3-0C8F8E336617}"/>
                </a:ext>
              </a:extLst>
            </p:cNvPr>
            <p:cNvGrpSpPr/>
            <p:nvPr/>
          </p:nvGrpSpPr>
          <p:grpSpPr>
            <a:xfrm>
              <a:off x="8255616" y="3580402"/>
              <a:ext cx="691116" cy="350844"/>
              <a:chOff x="8469284" y="3794232"/>
              <a:chExt cx="691116" cy="425628"/>
            </a:xfrm>
          </p:grpSpPr>
          <p:sp>
            <p:nvSpPr>
              <p:cNvPr id="23" name="Line 13">
                <a:extLst>
                  <a:ext uri="{FF2B5EF4-FFF2-40B4-BE49-F238E27FC236}">
                    <a16:creationId xmlns:a16="http://schemas.microsoft.com/office/drawing/2014/main" id="{6D21FF74-2FB3-024F-879B-C373C8CB91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954802" y="3923222"/>
                <a:ext cx="205598" cy="2966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00B8F725-1C7B-0A43-9B1F-FC6D3D9E2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69284" y="3794232"/>
                <a:ext cx="302393" cy="41382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4AC1B7-22E4-2048-812C-F07FD31D7657}"/>
              </a:ext>
            </a:extLst>
          </p:cNvPr>
          <p:cNvGrpSpPr/>
          <p:nvPr/>
        </p:nvGrpSpPr>
        <p:grpSpPr>
          <a:xfrm>
            <a:off x="6315732" y="5092164"/>
            <a:ext cx="4019106" cy="1201240"/>
            <a:chOff x="7686147" y="5123652"/>
            <a:chExt cx="4019106" cy="12012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822F29E-585D-DD4E-AF4B-C62ED74DD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8038" y="5879693"/>
              <a:ext cx="3930696" cy="39882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tIns="45720" rIns="45720" bIns="44450" anchor="ctr">
              <a:spAutoFit/>
            </a:bodyPr>
            <a:lstStyle/>
            <a:p>
              <a:pPr>
                <a:tabLst>
                  <a:tab pos="1092200" algn="l"/>
                </a:tabLst>
              </a:pPr>
              <a:r>
                <a:rPr lang="en-US" sz="2000" dirty="0">
                  <a:latin typeface="Times New Roman" panose="02020603050405020304" pitchFamily="18" charset="0"/>
                </a:rPr>
                <a:t>new </a:t>
              </a:r>
              <a:r>
                <a:rPr lang="en-US" sz="2000" i="1" dirty="0">
                  <a:latin typeface="Times New Roman" panose="02020603050405020304" pitchFamily="18" charset="0"/>
                </a:rPr>
                <a:t>G </a:t>
              </a:r>
              <a:r>
                <a:rPr lang="en-US" sz="2000" dirty="0">
                  <a:latin typeface="Times New Roman" panose="02020603050405020304" pitchFamily="18" charset="0"/>
                </a:rPr>
                <a:t>= ⟨ 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g</a:t>
              </a:r>
              <a:r>
                <a:rPr lang="en-US" sz="2000" i="1" baseline="-25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u</a:t>
              </a:r>
              <a:r>
                <a:rPr lang="en-US" sz="2000" baseline="-25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, …, 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g</a:t>
              </a:r>
              <a:r>
                <a:rPr lang="en-US" sz="2000" i="1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uj</a:t>
              </a:r>
              <a:r>
                <a:rPr lang="en-US" sz="2000" dirty="0">
                  <a:latin typeface="Times New Roman" panose="02020603050405020304" pitchFamily="18" charset="0"/>
                </a:rPr>
                <a:t> , </a:t>
              </a:r>
              <a:r>
                <a:rPr lang="en-US" sz="2000" i="1" dirty="0">
                  <a:latin typeface="Times New Roman" panose="02020603050405020304" pitchFamily="18" charset="0"/>
                </a:rPr>
                <a:t>g</a:t>
              </a:r>
              <a:r>
                <a:rPr lang="en-US" sz="2000" baseline="-25000" dirty="0">
                  <a:latin typeface="Times New Roman" panose="02020603050405020304" pitchFamily="18" charset="0"/>
                </a:rPr>
                <a:t>1</a:t>
              </a:r>
              <a:r>
                <a:rPr lang="en-US" sz="2000" dirty="0">
                  <a:latin typeface="Times New Roman" panose="02020603050405020304" pitchFamily="18" charset="0"/>
                </a:rPr>
                <a:t>, </a:t>
              </a:r>
              <a:r>
                <a:rPr lang="en-US" sz="2000" i="1" dirty="0">
                  <a:latin typeface="Times New Roman" panose="02020603050405020304" pitchFamily="18" charset="0"/>
                </a:rPr>
                <a:t>g</a:t>
              </a:r>
              <a:r>
                <a:rPr lang="en-US" sz="2000" baseline="-25000" dirty="0">
                  <a:latin typeface="Times New Roman" panose="02020603050405020304" pitchFamily="18" charset="0"/>
                </a:rPr>
                <a:t>2</a:t>
              </a:r>
              <a:r>
                <a:rPr lang="en-US" sz="2000" dirty="0">
                  <a:latin typeface="Times New Roman" panose="02020603050405020304" pitchFamily="18" charset="0"/>
                </a:rPr>
                <a:t>, …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/>
                </a:rPr>
                <a:t>g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/>
                </a:rPr>
                <a:t>k</a:t>
              </a:r>
              <a:r>
                <a:rPr lang="en-US" sz="2000" dirty="0" err="1">
                  <a:latin typeface="Times New Roman" panose="02020603050405020304" pitchFamily="18" charset="0"/>
                  <a:cs typeface="Times New Roman"/>
                </a:rPr>
                <a:t>⟩</a:t>
              </a:r>
              <a:endParaRPr lang="en-US" sz="200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Rectangle 7">
              <a:extLst>
                <a:ext uri="{FF2B5EF4-FFF2-40B4-BE49-F238E27FC236}">
                  <a16:creationId xmlns:a16="http://schemas.microsoft.com/office/drawing/2014/main" id="{3CDB7A04-F1B8-1649-9693-A7A5FF82F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2350" y="5155551"/>
              <a:ext cx="3740374" cy="706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tIns="45720" rIns="45720" bIns="44450" anchor="ctr">
              <a:spAutoFit/>
            </a:bodyPr>
            <a:lstStyle/>
            <a:p>
              <a:pPr>
                <a:tabLst>
                  <a:tab pos="914400" algn="l"/>
                </a:tabLst>
              </a:pPr>
              <a:r>
                <a:rPr lang="en-US" sz="2000" dirty="0">
                  <a:latin typeface="Times New Roman" panose="02020603050405020304" pitchFamily="18" charset="0"/>
                </a:rPr>
                <a:t>state 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</a:rPr>
                <a:t>;  </a:t>
              </a:r>
              <a:r>
                <a:rPr lang="en-US" sz="2000" i="1" dirty="0">
                  <a:latin typeface="Times New Roman" panose="02020603050405020304" pitchFamily="18" charset="0"/>
                </a:rPr>
                <a:t>G </a:t>
              </a:r>
              <a:r>
                <a:rPr lang="en-US" sz="2000" dirty="0">
                  <a:latin typeface="Times New Roman" panose="02020603050405020304" pitchFamily="18" charset="0"/>
                </a:rPr>
                <a:t>= ⟨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g</a:t>
              </a:r>
              <a:r>
                <a:rPr lang="en-US" sz="2000" baseline="-25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sz="2000" dirty="0">
                  <a:latin typeface="Times New Roman" panose="02020603050405020304" pitchFamily="18" charset="0"/>
                </a:rPr>
                <a:t>, </a:t>
              </a:r>
              <a:r>
                <a:rPr lang="en-US" sz="2000" i="1" dirty="0">
                  <a:latin typeface="Times New Roman" panose="02020603050405020304" pitchFamily="18" charset="0"/>
                </a:rPr>
                <a:t>g</a:t>
              </a:r>
              <a:r>
                <a:rPr lang="en-US" sz="2000" baseline="-25000" dirty="0">
                  <a:latin typeface="Times New Roman" panose="02020603050405020304" pitchFamily="18" charset="0"/>
                </a:rPr>
                <a:t>2</a:t>
              </a:r>
              <a:r>
                <a:rPr lang="en-US" sz="2000" dirty="0">
                  <a:latin typeface="Times New Roman" panose="02020603050405020304" pitchFamily="18" charset="0"/>
                </a:rPr>
                <a:t>, …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/>
                </a:rPr>
                <a:t>g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/>
                </a:rPr>
                <a:t>k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⟩</a:t>
              </a:r>
            </a:p>
            <a:p>
              <a:pPr>
                <a:tabLst>
                  <a:tab pos="914400" algn="l"/>
                </a:tabLst>
              </a:pP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	       </a:t>
              </a:r>
              <a:r>
                <a: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/>
                </a:rPr>
                <a:t>u</a:t>
              </a:r>
              <a:r>
                <a:rPr lang="en-US" sz="2000" dirty="0">
                  <a:latin typeface="Times New Roman" panose="02020603050405020304" pitchFamily="18" charset="0"/>
                  <a:cs typeface="Times New Roman"/>
                </a:rPr>
                <a:t> is a method instance</a:t>
              </a:r>
              <a:endParaRPr lang="en-US" sz="2000" baseline="-25000" dirty="0">
                <a:latin typeface="Times New Roman" panose="02020603050405020304" pitchFamily="18" charset="0"/>
                <a:cs typeface="Times New Roman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FAE7217-C0D5-AF4C-9746-FEB51032BCE3}"/>
                </a:ext>
              </a:extLst>
            </p:cNvPr>
            <p:cNvSpPr/>
            <p:nvPr/>
          </p:nvSpPr>
          <p:spPr>
            <a:xfrm flipH="1">
              <a:off x="7686147" y="5123652"/>
              <a:ext cx="4019106" cy="12012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6C935515-C4C2-E04A-A67E-61DEBEC514D4}"/>
                </a:ext>
              </a:extLst>
            </p:cNvPr>
            <p:cNvSpPr/>
            <p:nvPr/>
          </p:nvSpPr>
          <p:spPr>
            <a:xfrm rot="5400000" flipH="1">
              <a:off x="9252243" y="5372244"/>
              <a:ext cx="292247" cy="1126289"/>
            </a:xfrm>
            <a:prstGeom prst="rightBrace">
              <a:avLst>
                <a:gd name="adj1" fmla="val 43502"/>
                <a:gd name="adj2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9" name="Line 13">
            <a:extLst>
              <a:ext uri="{FF2B5EF4-FFF2-40B4-BE49-F238E27FC236}">
                <a16:creationId xmlns:a16="http://schemas.microsoft.com/office/drawing/2014/main" id="{5DBAF854-9672-EE4C-B305-513348C1DF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40102" y="4290399"/>
            <a:ext cx="1774222" cy="334764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30" name="Line 13">
            <a:extLst>
              <a:ext uri="{FF2B5EF4-FFF2-40B4-BE49-F238E27FC236}">
                <a16:creationId xmlns:a16="http://schemas.microsoft.com/office/drawing/2014/main" id="{34893B2C-92E0-684E-BCB2-8549FB61CC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7935" y="5029200"/>
            <a:ext cx="1317976" cy="699066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58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GTPyhop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GTPyhop</a:t>
            </a: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(2021): </a:t>
            </a:r>
          </a:p>
          <a:p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Like </a:t>
            </a:r>
            <a:r>
              <a:rPr lang="en-US" dirty="0" err="1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Pyhop</a:t>
            </a: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, but plans for both tasks and goals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declare </a:t>
            </a:r>
            <a:r>
              <a:rPr lang="en-US" i="1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task methods </a:t>
            </a: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for accomplishing tasks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declare </a:t>
            </a:r>
            <a:r>
              <a:rPr lang="en-US" i="1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goal methods </a:t>
            </a: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for achieving goals</a:t>
            </a:r>
          </a:p>
          <a:p>
            <a:r>
              <a:rPr lang="en-US" dirty="0">
                <a:latin typeface="Times New Roman" panose="02020603050405020304" pitchFamily="18" charset="0"/>
                <a:ea typeface="ＭＳ Ｐゴシック" charset="0"/>
              </a:rPr>
              <a:t>Open-source: </a:t>
            </a:r>
            <a:r>
              <a:rPr lang="en-US" sz="1600" dirty="0">
                <a:latin typeface="Courier" pitchFamily="2" charset="0"/>
                <a:ea typeface="ＭＳ Ｐゴシック" charset="0"/>
                <a:hlinkClick r:id="rId2"/>
              </a:rPr>
              <a:t>https://github.com/dananau/GTPyhop</a:t>
            </a:r>
            <a:endParaRPr lang="en-US" sz="1600" dirty="0">
              <a:latin typeface="Courier" pitchFamily="2" charset="0"/>
            </a:endParaRPr>
          </a:p>
          <a:p>
            <a:endParaRPr lang="en-US" dirty="0">
              <a:latin typeface="Times New Roman" panose="02020603050405020304" pitchFamily="18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HTN planning mostly backward-compatible with </a:t>
            </a:r>
            <a:r>
              <a:rPr lang="en-US" dirty="0" err="1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Pyhop</a:t>
            </a:r>
            <a:endParaRPr lang="en-US" dirty="0">
              <a:latin typeface="Times New Roman" panose="02020603050405020304" pitchFamily="18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Example in the </a:t>
            </a:r>
            <a:r>
              <a:rPr lang="en-US" dirty="0" err="1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GTPyhop</a:t>
            </a: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software distribution: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Examples/</a:t>
            </a:r>
            <a:r>
              <a:rPr lang="en-US" dirty="0" err="1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pyhop_simple_travel_example</a:t>
            </a:r>
            <a:r>
              <a:rPr lang="en-US" sz="1600" dirty="0">
                <a:latin typeface="Courier" pitchFamily="2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Times New Roman" panose="02020603050405020304" pitchFamily="18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Near-verbatim version of the </a:t>
            </a:r>
            <a:r>
              <a:rPr lang="en-US" dirty="0" err="1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Pyhop</a:t>
            </a: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simple travel example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Documentation tells what the differences are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493186-51D6-2E43-A8D6-C77D6C2E8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1152525"/>
            <a:ext cx="5597003" cy="5283200"/>
          </a:xfrm>
        </p:spPr>
        <p:txBody>
          <a:bodyPr/>
          <a:lstStyle/>
          <a:p>
            <a:r>
              <a:rPr lang="en-US"/>
              <a:t>HGN planning is similar to GDP, but not identical</a:t>
            </a:r>
            <a:br>
              <a:rPr lang="en-US" baseline="-25000"/>
            </a:br>
            <a:endParaRPr lang="en-US" baseline="-25000"/>
          </a:p>
          <a:p>
            <a:r>
              <a:rPr lang="en-US"/>
              <a:t>In GDP, </a:t>
            </a:r>
            <a:r>
              <a:rPr lang="en-US" i="1"/>
              <a:t>relevance </a:t>
            </a:r>
            <a:r>
              <a:rPr lang="en-US"/>
              <a:t>for a goal depends on either eff(</a:t>
            </a:r>
            <a:r>
              <a:rPr lang="en-US" i="1"/>
              <a:t>a</a:t>
            </a:r>
            <a:r>
              <a:rPr lang="en-US"/>
              <a:t>) or the last element of sub(</a:t>
            </a:r>
            <a:r>
              <a:rPr lang="en-US" i="1"/>
              <a:t>m</a:t>
            </a:r>
            <a:r>
              <a:rPr lang="en-US"/>
              <a:t>)</a:t>
            </a:r>
          </a:p>
          <a:p>
            <a:pPr lvl="1"/>
            <a:r>
              <a:rPr lang="en-US"/>
              <a:t>Uses this to decide whether to execute </a:t>
            </a:r>
            <a:r>
              <a:rPr lang="en-US" i="1"/>
              <a:t>a</a:t>
            </a:r>
            <a:r>
              <a:rPr lang="en-US"/>
              <a:t> or </a:t>
            </a:r>
            <a:r>
              <a:rPr lang="en-US" i="1"/>
              <a:t>m</a:t>
            </a:r>
            <a:endParaRPr lang="en-US"/>
          </a:p>
          <a:p>
            <a:r>
              <a:rPr lang="en-US"/>
              <a:t>Problem: to get eff(</a:t>
            </a:r>
            <a:r>
              <a:rPr lang="en-US" i="1"/>
              <a:t>a</a:t>
            </a:r>
            <a:r>
              <a:rPr lang="en-US"/>
              <a:t>) or sub(</a:t>
            </a:r>
            <a:r>
              <a:rPr lang="en-US" i="1"/>
              <a:t>m</a:t>
            </a:r>
            <a:r>
              <a:rPr lang="en-US"/>
              <a:t>), GTPyhop must execute </a:t>
            </a:r>
            <a:r>
              <a:rPr lang="en-US" i="1"/>
              <a:t>a</a:t>
            </a:r>
            <a:r>
              <a:rPr lang="en-US"/>
              <a:t> or </a:t>
            </a:r>
            <a:r>
              <a:rPr lang="en-US" i="1"/>
              <a:t>m</a:t>
            </a:r>
            <a:endParaRPr lang="en-US"/>
          </a:p>
          <a:p>
            <a:pPr lvl="1"/>
            <a:r>
              <a:rPr lang="en-US"/>
              <a:t>No way to know sub(</a:t>
            </a:r>
            <a:r>
              <a:rPr lang="en-US" i="1"/>
              <a:t>m</a:t>
            </a:r>
            <a:r>
              <a:rPr lang="en-US"/>
              <a:t>) until then</a:t>
            </a:r>
            <a:br>
              <a:rPr lang="en-US" baseline="-25000"/>
            </a:br>
            <a:endParaRPr lang="en-US" baseline="-25000"/>
          </a:p>
          <a:p>
            <a:r>
              <a:rPr lang="en-US"/>
              <a:t>Work-around: </a:t>
            </a:r>
          </a:p>
          <a:p>
            <a:pPr lvl="1"/>
            <a:r>
              <a:rPr lang="en-US"/>
              <a:t>For each method </a:t>
            </a:r>
            <a:r>
              <a:rPr lang="en-US" i="1"/>
              <a:t>m</a:t>
            </a:r>
            <a:r>
              <a:rPr lang="en-US"/>
              <a:t>, declare what goals it’s relevant for</a:t>
            </a:r>
          </a:p>
          <a:p>
            <a:pPr lvl="1"/>
            <a:r>
              <a:rPr lang="en-US"/>
              <a:t>If </a:t>
            </a:r>
            <a:r>
              <a:rPr lang="en-US" i="1"/>
              <a:t>m</a:t>
            </a:r>
            <a:r>
              <a:rPr lang="en-US"/>
              <a:t> is relevant for </a:t>
            </a:r>
            <a:r>
              <a:rPr lang="en-US" i="1"/>
              <a:t>g</a:t>
            </a:r>
            <a:r>
              <a:rPr lang="en-US"/>
              <a:t>, require it to accomplish every literal in </a:t>
            </a:r>
            <a:r>
              <a:rPr lang="en-US" i="1"/>
              <a:t>g</a:t>
            </a:r>
            <a:r>
              <a:rPr lang="en-US"/>
              <a:t> (instead of just some of them)</a:t>
            </a:r>
          </a:p>
          <a:p>
            <a:pPr lvl="1"/>
            <a:r>
              <a:rPr lang="en-US"/>
              <a:t>Don’t allow actions to be relevant for goals, but allow them to appear in sub(</a:t>
            </a:r>
            <a:r>
              <a:rPr lang="en-US" i="1"/>
              <a:t>m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358886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51D012FE-F46D-8F4A-A151-5871FC18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cs typeface="ＭＳ Ｐゴシック" charset="0"/>
              </a:rPr>
              <a:t>Planning Algorithm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B4F5DE-CFFF-904C-964A-2009B3A7E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184" y="1125290"/>
            <a:ext cx="4456647" cy="5349937"/>
          </a:xfrm>
        </p:spPr>
        <p:txBody>
          <a:bodyPr/>
          <a:lstStyle/>
          <a:p>
            <a:r>
              <a:rPr lang="en-US" dirty="0"/>
              <a:t>Augment the </a:t>
            </a:r>
            <a:r>
              <a:rPr lang="en-US" dirty="0" err="1"/>
              <a:t>Pyhop</a:t>
            </a:r>
            <a:r>
              <a:rPr lang="en-US" dirty="0"/>
              <a:t> algorithm </a:t>
            </a:r>
            <a:br>
              <a:rPr lang="en-US" dirty="0"/>
            </a:br>
            <a:r>
              <a:rPr lang="en-US" dirty="0"/>
              <a:t>to plan for both tasks and goals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i="1" dirty="0"/>
              <a:t>To-do</a:t>
            </a:r>
            <a:r>
              <a:rPr lang="en-US" dirty="0"/>
              <a:t> list: actions, tasks, goals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/>
              <a:t>For each goal</a:t>
            </a:r>
          </a:p>
          <a:p>
            <a:pPr lvl="1"/>
            <a:r>
              <a:rPr lang="en-US" dirty="0"/>
              <a:t>use a goal method to decompose it into a </a:t>
            </a:r>
            <a:r>
              <a:rPr lang="en-US" dirty="0" err="1"/>
              <a:t>todo</a:t>
            </a:r>
            <a:r>
              <a:rPr lang="en-US" dirty="0"/>
              <a:t> list</a:t>
            </a:r>
          </a:p>
          <a:p>
            <a:pPr lvl="1"/>
            <a:r>
              <a:rPr lang="en-US" dirty="0"/>
              <a:t>add a dummy action that will fail if the goal isn’t achieved (guarantees soundness)</a:t>
            </a:r>
            <a:br>
              <a:rPr lang="en-US" baseline="-25000" dirty="0"/>
            </a:br>
            <a:endParaRPr lang="en-US" baseline="-25000" dirty="0"/>
          </a:p>
          <a:p>
            <a:pPr fontAlgn="auto">
              <a:spcAft>
                <a:spcPts val="0"/>
              </a:spcAft>
            </a:pPr>
            <a:r>
              <a:rPr lang="en-US" dirty="0"/>
              <a:t>Whenever there’s a failure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Backtrack to nearest task or goal, look for a different method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If there isn’t one, backtrack further</a:t>
            </a:r>
          </a:p>
          <a:p>
            <a:pPr marL="349250" lvl="1" indent="0">
              <a:buNone/>
            </a:pPr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0E0DF29-E75B-EE40-BA08-A31722BD44B4}"/>
              </a:ext>
            </a:extLst>
          </p:cNvPr>
          <p:cNvGrpSpPr/>
          <p:nvPr/>
        </p:nvGrpSpPr>
        <p:grpSpPr>
          <a:xfrm>
            <a:off x="5025804" y="1238308"/>
            <a:ext cx="6962996" cy="5100848"/>
            <a:chOff x="5089124" y="1022550"/>
            <a:chExt cx="6962996" cy="5100848"/>
          </a:xfrm>
        </p:grpSpPr>
        <p:sp>
          <p:nvSpPr>
            <p:cNvPr id="39" name="Content Placeholder 3">
              <a:extLst>
                <a:ext uri="{FF2B5EF4-FFF2-40B4-BE49-F238E27FC236}">
                  <a16:creationId xmlns:a16="http://schemas.microsoft.com/office/drawing/2014/main" id="{D96A873C-90A3-1A44-9101-62C4F663A8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89124" y="1022550"/>
              <a:ext cx="6880272" cy="5100848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lang="en-US" sz="1800" kern="0" dirty="0">
                  <a:latin typeface="Times New Roman" panose="02020603050405020304" pitchFamily="18" charset="0"/>
                </a:rPr>
                <a:t>Input: state </a:t>
              </a:r>
              <a:r>
                <a:rPr lang="en-US" sz="1800" i="1" kern="0" dirty="0">
                  <a:latin typeface="Times New Roman" panose="02020603050405020304" pitchFamily="18" charset="0"/>
                </a:rPr>
                <a:t>s</a:t>
              </a:r>
              <a:r>
                <a:rPr lang="en-US" sz="1800" kern="0" dirty="0">
                  <a:latin typeface="Times New Roman" panose="02020603050405020304" pitchFamily="18" charset="0"/>
                </a:rPr>
                <a:t>;  to-do list </a:t>
              </a:r>
              <a:r>
                <a:rPr lang="en-US" sz="1800" i="1" kern="0" dirty="0">
                  <a:latin typeface="Times New Roman" panose="02020603050405020304" pitchFamily="18" charset="0"/>
                </a:rPr>
                <a:t>T</a:t>
              </a:r>
              <a:br>
                <a:rPr lang="en-US" sz="1800" i="1" kern="0" baseline="-25000" dirty="0">
                  <a:latin typeface="Times New Roman" panose="02020603050405020304" pitchFamily="18" charset="0"/>
                </a:rPr>
              </a:br>
              <a:endParaRPr lang="en-US" sz="1800" i="1" kern="0" baseline="-25000" dirty="0">
                <a:latin typeface="Times New Roman" panose="02020603050405020304" pitchFamily="18" charset="0"/>
              </a:endParaRPr>
            </a:p>
            <a:p>
              <a:pPr fontAlgn="auto">
                <a:spcBef>
                  <a:spcPts val="300"/>
                </a:spcBef>
                <a:spcAft>
                  <a:spcPts val="0"/>
                </a:spcAft>
              </a:pPr>
              <a:r>
                <a:rPr lang="en-US" sz="1800" kern="0" dirty="0"/>
                <a:t>if </a:t>
              </a:r>
              <a:r>
                <a:rPr lang="en-US" sz="1800" i="1" kern="0" dirty="0"/>
                <a:t>T </a:t>
              </a:r>
              <a:r>
                <a:rPr lang="en-US" sz="1800" kern="0" dirty="0"/>
                <a:t>is empty, return</a:t>
              </a:r>
              <a:r>
                <a:rPr lang="en-US" sz="1800" kern="0" dirty="0">
                  <a:latin typeface="Times New Roman" charset="0"/>
                </a:rPr>
                <a:t> π</a:t>
              </a:r>
            </a:p>
            <a:p>
              <a:pPr fontAlgn="auto">
                <a:spcBef>
                  <a:spcPts val="300"/>
                </a:spcBef>
                <a:spcAft>
                  <a:spcPts val="0"/>
                </a:spcAft>
              </a:pPr>
              <a:r>
                <a:rPr lang="en-US" sz="1800" kern="0" dirty="0"/>
                <a:t>case(first element of </a:t>
              </a:r>
              <a:r>
                <a:rPr lang="en-US" sz="1800" i="1" kern="0" dirty="0"/>
                <a:t>T</a:t>
              </a:r>
              <a:r>
                <a:rPr lang="en-US" sz="1800" kern="0" dirty="0"/>
                <a:t>):</a:t>
              </a:r>
              <a:endParaRPr lang="en-US" sz="1800" i="1" kern="0" dirty="0"/>
            </a:p>
            <a:p>
              <a:pPr lvl="1" fontAlgn="auto">
                <a:spcBef>
                  <a:spcPts val="300"/>
                </a:spcBef>
                <a:spcAft>
                  <a:spcPts val="0"/>
                </a:spcAft>
              </a:pPr>
              <a:r>
                <a:rPr lang="en-US" sz="1800" b="1" kern="0" dirty="0"/>
                <a:t>action</a:t>
              </a:r>
              <a:r>
                <a:rPr lang="en-US" sz="1800" kern="0" dirty="0"/>
                <a:t>: </a:t>
              </a:r>
              <a:r>
                <a:rPr lang="en-US" sz="1800" i="1" kern="0" dirty="0"/>
                <a:t>apply it</a:t>
              </a:r>
              <a:r>
                <a:rPr lang="en-US" sz="1800" kern="0" dirty="0"/>
                <a:t>, </a:t>
              </a:r>
              <a:br>
                <a:rPr lang="en-US" sz="1800" kern="0" dirty="0"/>
              </a:br>
              <a:r>
                <a:rPr lang="en-US" sz="1800" kern="0" dirty="0"/>
                <a:t>append it to π, call planner </a:t>
              </a:r>
              <a:br>
                <a:rPr lang="en-US" sz="1800" kern="0" dirty="0"/>
              </a:br>
              <a:r>
                <a:rPr lang="en-US" sz="1800" kern="0" dirty="0"/>
                <a:t>recursively on the rest of </a:t>
              </a:r>
              <a:r>
                <a:rPr lang="en-US" sz="1800" i="1" kern="0" dirty="0"/>
                <a:t>T</a:t>
              </a:r>
              <a:endParaRPr lang="en-US" sz="1800" kern="0" dirty="0"/>
            </a:p>
            <a:p>
              <a:pPr lvl="1" fontAlgn="auto">
                <a:spcBef>
                  <a:spcPts val="300"/>
                </a:spcBef>
                <a:spcAft>
                  <a:spcPts val="0"/>
                </a:spcAft>
              </a:pPr>
              <a:r>
                <a:rPr lang="en-US" sz="1800" b="1" kern="0" dirty="0"/>
                <a:t>task</a:t>
              </a:r>
              <a:r>
                <a:rPr lang="en-US" sz="1800" kern="0" dirty="0"/>
                <a:t>: find a relevant </a:t>
              </a:r>
              <a:br>
                <a:rPr lang="en-US" sz="1800" kern="0" dirty="0"/>
              </a:br>
              <a:r>
                <a:rPr lang="en-US" sz="1800" kern="0" dirty="0"/>
                <a:t>task method, </a:t>
              </a:r>
              <a:r>
                <a:rPr lang="en-US" sz="1800" i="1" kern="0" dirty="0"/>
                <a:t>apply it</a:t>
              </a:r>
              <a:r>
                <a:rPr lang="en-US" sz="1800" kern="0" dirty="0"/>
                <a:t>, </a:t>
              </a:r>
              <a:br>
                <a:rPr lang="en-US" sz="1800" kern="0" dirty="0"/>
              </a:br>
              <a:r>
                <a:rPr lang="en-US" sz="1800" kern="0" dirty="0"/>
                <a:t>call planner recursively </a:t>
              </a:r>
              <a:br>
                <a:rPr lang="en-US" sz="1800" kern="0" dirty="0"/>
              </a:br>
              <a:r>
                <a:rPr lang="en-US" sz="1800" kern="0" dirty="0"/>
                <a:t>on new </a:t>
              </a:r>
              <a:r>
                <a:rPr lang="en-US" sz="1800" i="1" kern="0" dirty="0"/>
                <a:t>T</a:t>
              </a:r>
              <a:endParaRPr lang="en-US" sz="1800" kern="0" dirty="0"/>
            </a:p>
            <a:p>
              <a:pPr lvl="1" fontAlgn="auto">
                <a:spcBef>
                  <a:spcPts val="300"/>
                </a:spcBef>
                <a:spcAft>
                  <a:spcPts val="0"/>
                </a:spcAft>
              </a:pPr>
              <a:r>
                <a:rPr lang="en-US" sz="1800" b="1" kern="0" dirty="0"/>
                <a:t>goal</a:t>
              </a:r>
              <a:r>
                <a:rPr lang="en-US" sz="1800" kern="0" dirty="0"/>
                <a:t>: find a relevant </a:t>
              </a:r>
              <a:br>
                <a:rPr lang="en-US" sz="1800" kern="0" dirty="0"/>
              </a:br>
              <a:r>
                <a:rPr lang="en-US" sz="1800" kern="0" dirty="0"/>
                <a:t>goal method, </a:t>
              </a:r>
              <a:r>
                <a:rPr lang="en-US" sz="1800" i="1" kern="0" dirty="0"/>
                <a:t>apply it</a:t>
              </a:r>
              <a:r>
                <a:rPr lang="en-US" sz="1800" kern="0" dirty="0"/>
                <a:t>, </a:t>
              </a:r>
              <a:br>
                <a:rPr lang="en-US" sz="1800" kern="0" dirty="0"/>
              </a:br>
              <a:r>
                <a:rPr lang="en-US" sz="1800" kern="0" dirty="0"/>
                <a:t>call planner recursively </a:t>
              </a:r>
              <a:br>
                <a:rPr lang="en-US" sz="1800" kern="0" dirty="0"/>
              </a:br>
              <a:r>
                <a:rPr lang="en-US" sz="1800" kern="0" dirty="0"/>
                <a:t>on new </a:t>
              </a:r>
              <a:r>
                <a:rPr lang="en-US" sz="1800" i="1" kern="0" dirty="0"/>
                <a:t>T</a:t>
              </a:r>
              <a:br>
                <a:rPr lang="en-US" sz="1800" i="1" kern="0" baseline="-25000" dirty="0"/>
              </a:br>
              <a:endParaRPr lang="en-US" sz="1800" i="1" kern="0" baseline="-25000" dirty="0"/>
            </a:p>
          </p:txBody>
        </p:sp>
        <p:sp>
          <p:nvSpPr>
            <p:cNvPr id="28" name="Line 13">
              <a:extLst>
                <a:ext uri="{FF2B5EF4-FFF2-40B4-BE49-F238E27FC236}">
                  <a16:creationId xmlns:a16="http://schemas.microsoft.com/office/drawing/2014/main" id="{335B5189-90FC-DC4F-A9F0-8A6D04B697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74206" y="2281973"/>
              <a:ext cx="1262462" cy="7930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</a:endParaRPr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94F56790-DC19-0B4F-8101-3A7BD5930D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57039" y="3305716"/>
              <a:ext cx="2085051" cy="16722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</a:endParaRPr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F25A61BC-32DF-A448-B6EC-769BC40D5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811653" y="4625078"/>
              <a:ext cx="1653007" cy="550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5100F32-3CBA-8B4A-97E2-71A38B81C1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83920" y="4188742"/>
              <a:ext cx="3668200" cy="1120498"/>
              <a:chOff x="7412571" y="2485049"/>
              <a:chExt cx="3668200" cy="112049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EBF069-0184-314E-8206-58271F2B1352}"/>
                  </a:ext>
                </a:extLst>
              </p:cNvPr>
              <p:cNvSpPr/>
              <p:nvPr/>
            </p:nvSpPr>
            <p:spPr>
              <a:xfrm>
                <a:off x="7412571" y="2485049"/>
                <a:ext cx="3585476" cy="1120498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839BBEA-B72E-DC47-94AE-8252B4902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571" y="3237498"/>
                <a:ext cx="3668200" cy="36804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45720" tIns="45720" rIns="45720" bIns="44450" anchor="ctr">
                <a:spAutoFit/>
              </a:bodyPr>
              <a:lstStyle/>
              <a:p>
                <a:pPr>
                  <a:tabLst>
                    <a:tab pos="1092200" algn="l"/>
                  </a:tabLst>
                </a:pPr>
                <a:r>
                  <a:rPr lang="en-US" dirty="0">
                    <a:latin typeface="Times New Roman" panose="02020603050405020304" pitchFamily="18" charset="0"/>
                  </a:rPr>
                  <a:t>new </a:t>
                </a:r>
                <a:r>
                  <a:rPr lang="en-US" i="1" dirty="0">
                    <a:latin typeface="Times New Roman" panose="02020603050405020304" pitchFamily="18" charset="0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</a:rPr>
                  <a:t>=</a:t>
                </a:r>
                <a:r>
                  <a:rPr lang="en-US" dirty="0">
                    <a:solidFill>
                      <a:schemeClr val="accent1">
                        <a:lumMod val="25000"/>
                      </a:schemeClr>
                    </a:solidFill>
                    <a:latin typeface="Times New Roman" panose="02020603050405020304" pitchFamily="18" charset="0"/>
                  </a:rPr>
                  <a:t> [</a:t>
                </a:r>
                <a:r>
                  <a:rPr lang="en-US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u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1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, …, </a:t>
                </a:r>
                <a:r>
                  <a:rPr lang="en-US" i="1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u</a:t>
                </a:r>
                <a:r>
                  <a:rPr lang="en-US" i="1" baseline="-250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j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,</a:t>
                </a:r>
                <a:r>
                  <a:rPr lang="en-US" dirty="0">
                    <a:solidFill>
                      <a:schemeClr val="accent1">
                        <a:lumMod val="25000"/>
                      </a:schemeClr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verify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(</a:t>
                </a:r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),</a:t>
                </a:r>
                <a:r>
                  <a:rPr lang="en-US" dirty="0">
                    <a:latin typeface="Times New Roman" panose="02020603050405020304" pitchFamily="18" charset="0"/>
                  </a:rPr>
                  <a:t> </a:t>
                </a:r>
                <a:r>
                  <a:rPr lang="en-US" i="1" dirty="0">
                    <a:latin typeface="Times New Roman" panose="02020603050405020304" pitchFamily="18" charset="0"/>
                  </a:rPr>
                  <a:t>t</a:t>
                </a:r>
                <a:r>
                  <a:rPr lang="en-US" baseline="-25000" dirty="0">
                    <a:latin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Times New Roman" panose="02020603050405020304" pitchFamily="18" charset="0"/>
                  </a:rPr>
                  <a:t>, …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,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/>
                  </a:rPr>
                  <a:t>t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/>
                  </a:rPr>
                  <a:t>k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]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" name="Rectangle 7">
                <a:extLst>
                  <a:ext uri="{FF2B5EF4-FFF2-40B4-BE49-F238E27FC236}">
                    <a16:creationId xmlns:a16="http://schemas.microsoft.com/office/drawing/2014/main" id="{272C7ECA-DB46-9344-83D1-90219F473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1044" y="2500269"/>
                <a:ext cx="2395620" cy="64504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45720" tIns="45720" rIns="45720" bIns="44450" anchor="ctr">
                <a:spAutoFit/>
              </a:bodyPr>
              <a:lstStyle/>
              <a:p>
                <a:pPr>
                  <a:tabLst>
                    <a:tab pos="914400" algn="l"/>
                  </a:tabLst>
                </a:pPr>
                <a:r>
                  <a:rPr lang="en-US" baseline="-25000" dirty="0">
                    <a:latin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</a:rPr>
                  <a:t>state </a:t>
                </a:r>
                <a:r>
                  <a:rPr lang="en-US" i="1" dirty="0">
                    <a:latin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</a:rPr>
                  <a:t>, </a:t>
                </a:r>
                <a:r>
                  <a:rPr lang="en-US" i="1" dirty="0">
                    <a:latin typeface="Times New Roman" panose="02020603050405020304" pitchFamily="18" charset="0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</a:rPr>
                  <a:t>= [</a:t>
                </a:r>
                <a:r>
                  <a:rPr lang="en-US" baseline="-25000" dirty="0">
                    <a:latin typeface="Times New Roman" panose="02020603050405020304" pitchFamily="18" charset="0"/>
                  </a:rPr>
                  <a:t> </a:t>
                </a:r>
                <a:r>
                  <a:rPr lang="en-US" i="1" dirty="0">
                    <a:solidFill>
                      <a:srgbClr val="0091E8"/>
                    </a:solidFill>
                    <a:latin typeface="Times New Roman" panose="02020603050405020304" pitchFamily="18" charset="0"/>
                  </a:rPr>
                  <a:t>g</a:t>
                </a:r>
                <a:r>
                  <a:rPr lang="en-US" dirty="0">
                    <a:latin typeface="Times New Roman" panose="02020603050405020304" pitchFamily="18" charset="0"/>
                  </a:rPr>
                  <a:t>, </a:t>
                </a:r>
                <a:r>
                  <a:rPr lang="en-US" i="1" dirty="0">
                    <a:latin typeface="Times New Roman" panose="02020603050405020304" pitchFamily="18" charset="0"/>
                  </a:rPr>
                  <a:t>t</a:t>
                </a:r>
                <a:r>
                  <a:rPr lang="en-US" baseline="-25000" dirty="0">
                    <a:latin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Times New Roman" panose="02020603050405020304" pitchFamily="18" charset="0"/>
                  </a:rPr>
                  <a:t>,… 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,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/>
                  </a:rPr>
                  <a:t>t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/>
                  </a:rPr>
                  <a:t>k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]</a:t>
                </a:r>
                <a:endParaRPr lang="en-US" dirty="0">
                  <a:latin typeface="Times New Roman" panose="02020603050405020304" pitchFamily="18" charset="0"/>
                </a:endParaRPr>
              </a:p>
              <a:p>
                <a:pPr>
                  <a:tabLst>
                    <a:tab pos="914400" algn="l"/>
                  </a:tabLst>
                </a:pPr>
                <a:r>
                  <a:rPr lang="en-US" dirty="0">
                    <a:latin typeface="Times New Roman" panose="02020603050405020304" pitchFamily="18" charset="0"/>
                  </a:rPr>
                  <a:t>goal method </a:t>
                </a:r>
                <a:r>
                  <a:rPr lang="en-US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m</a:t>
                </a:r>
                <a:endParaRPr lang="en-US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" name="Right Brace 23">
                <a:extLst>
                  <a:ext uri="{FF2B5EF4-FFF2-40B4-BE49-F238E27FC236}">
                    <a16:creationId xmlns:a16="http://schemas.microsoft.com/office/drawing/2014/main" id="{9F7F2BD4-6208-2446-89F8-6CE34B19AC7E}"/>
                  </a:ext>
                </a:extLst>
              </p:cNvPr>
              <p:cNvSpPr/>
              <p:nvPr/>
            </p:nvSpPr>
            <p:spPr>
              <a:xfrm rot="5400000" flipH="1">
                <a:off x="9096811" y="2345957"/>
                <a:ext cx="263245" cy="1783080"/>
              </a:xfrm>
              <a:prstGeom prst="rightBrace">
                <a:avLst>
                  <a:gd name="adj1" fmla="val 43502"/>
                  <a:gd name="adj2" fmla="val 50000"/>
                </a:avLst>
              </a:pr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725D1E-265F-B54C-8F72-6801B71DC6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17372" y="2941895"/>
              <a:ext cx="2937428" cy="1100435"/>
              <a:chOff x="7842724" y="2485049"/>
              <a:chExt cx="2940369" cy="110153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604B97C-3551-AE41-A931-5BBCFD289D70}"/>
                  </a:ext>
                </a:extLst>
              </p:cNvPr>
              <p:cNvSpPr/>
              <p:nvPr/>
            </p:nvSpPr>
            <p:spPr>
              <a:xfrm>
                <a:off x="7842724" y="2485049"/>
                <a:ext cx="2892054" cy="1101537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7D2504-A804-2044-B696-8FD62E396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1038" y="3152434"/>
                <a:ext cx="2892054" cy="36804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45720" tIns="45720" rIns="45720" bIns="44450" anchor="ctr">
                <a:spAutoFit/>
              </a:bodyPr>
              <a:lstStyle/>
              <a:p>
                <a:pPr>
                  <a:tabLst>
                    <a:tab pos="1092200" algn="l"/>
                  </a:tabLst>
                </a:pPr>
                <a:r>
                  <a:rPr lang="en-US" dirty="0">
                    <a:latin typeface="Times New Roman" panose="02020603050405020304" pitchFamily="18" charset="0"/>
                  </a:rPr>
                  <a:t>new </a:t>
                </a:r>
                <a:r>
                  <a:rPr lang="en-US" i="1" dirty="0">
                    <a:latin typeface="Times New Roman" panose="02020603050405020304" pitchFamily="18" charset="0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</a:rPr>
                  <a:t>= [ </a:t>
                </a:r>
                <a:r>
                  <a:rPr lang="en-US" i="1" dirty="0">
                    <a:solidFill>
                      <a:srgbClr val="0091E8"/>
                    </a:solidFill>
                    <a:latin typeface="Times New Roman" panose="02020603050405020304" pitchFamily="18" charset="0"/>
                  </a:rPr>
                  <a:t>u</a:t>
                </a:r>
                <a:r>
                  <a:rPr lang="en-US" baseline="-25000" dirty="0">
                    <a:solidFill>
                      <a:srgbClr val="0091E8"/>
                    </a:solidFill>
                    <a:latin typeface="Times New Roman" panose="02020603050405020304" pitchFamily="18" charset="0"/>
                  </a:rPr>
                  <a:t>1</a:t>
                </a:r>
                <a:r>
                  <a:rPr lang="en-US" dirty="0">
                    <a:solidFill>
                      <a:srgbClr val="0091E8"/>
                    </a:solidFill>
                    <a:latin typeface="Times New Roman" panose="02020603050405020304" pitchFamily="18" charset="0"/>
                  </a:rPr>
                  <a:t>, …, </a:t>
                </a:r>
                <a:r>
                  <a:rPr lang="en-US" i="1" dirty="0" err="1">
                    <a:solidFill>
                      <a:srgbClr val="0091E8"/>
                    </a:solidFill>
                    <a:latin typeface="Times New Roman" panose="02020603050405020304" pitchFamily="18" charset="0"/>
                  </a:rPr>
                  <a:t>u</a:t>
                </a:r>
                <a:r>
                  <a:rPr lang="en-US" i="1" baseline="-25000" dirty="0" err="1">
                    <a:solidFill>
                      <a:srgbClr val="0091E8"/>
                    </a:solidFill>
                    <a:latin typeface="Times New Roman" panose="02020603050405020304" pitchFamily="18" charset="0"/>
                  </a:rPr>
                  <a:t>j</a:t>
                </a:r>
                <a:r>
                  <a:rPr lang="en-US" dirty="0">
                    <a:solidFill>
                      <a:srgbClr val="0091E8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</a:rPr>
                  <a:t>, </a:t>
                </a:r>
                <a:r>
                  <a:rPr lang="en-US" i="1" dirty="0">
                    <a:latin typeface="Times New Roman" panose="02020603050405020304" pitchFamily="18" charset="0"/>
                  </a:rPr>
                  <a:t>t</a:t>
                </a:r>
                <a:r>
                  <a:rPr lang="en-US" baseline="-25000" dirty="0">
                    <a:latin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Times New Roman" panose="02020603050405020304" pitchFamily="18" charset="0"/>
                  </a:rPr>
                  <a:t>, …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,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/>
                  </a:rPr>
                  <a:t>t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/>
                  </a:rPr>
                  <a:t>k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]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30A291C3-D50F-3941-BE86-748037750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2140" y="2499946"/>
                <a:ext cx="2294169" cy="64569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45720" tIns="45720" rIns="45720" bIns="44450" anchor="ctr">
                <a:spAutoFit/>
              </a:bodyPr>
              <a:lstStyle/>
              <a:p>
                <a:pPr>
                  <a:tabLst>
                    <a:tab pos="914400" algn="l"/>
                  </a:tabLst>
                </a:pPr>
                <a:r>
                  <a:rPr lang="en-US" baseline="-25000" dirty="0">
                    <a:latin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</a:rPr>
                  <a:t>state </a:t>
                </a:r>
                <a:r>
                  <a:rPr lang="en-US" i="1" dirty="0">
                    <a:latin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</a:rPr>
                  <a:t>, </a:t>
                </a:r>
                <a:r>
                  <a:rPr lang="en-US" i="1" dirty="0">
                    <a:latin typeface="Times New Roman" panose="02020603050405020304" pitchFamily="18" charset="0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</a:rPr>
                  <a:t>= [</a:t>
                </a:r>
                <a:r>
                  <a:rPr lang="en-US" baseline="-25000" dirty="0">
                    <a:latin typeface="Times New Roman" panose="02020603050405020304" pitchFamily="18" charset="0"/>
                  </a:rPr>
                  <a:t> </a:t>
                </a:r>
                <a:r>
                  <a:rPr lang="en-US" i="1" dirty="0" err="1">
                    <a:solidFill>
                      <a:srgbClr val="0091E8"/>
                    </a:solidFill>
                    <a:latin typeface="Times New Roman" panose="02020603050405020304" pitchFamily="18" charset="0"/>
                  </a:rPr>
                  <a:t>τ</a:t>
                </a:r>
                <a:r>
                  <a:rPr lang="en-US" dirty="0">
                    <a:latin typeface="Times New Roman" panose="02020603050405020304" pitchFamily="18" charset="0"/>
                  </a:rPr>
                  <a:t>, </a:t>
                </a:r>
                <a:r>
                  <a:rPr lang="en-US" i="1" dirty="0">
                    <a:latin typeface="Times New Roman" panose="02020603050405020304" pitchFamily="18" charset="0"/>
                  </a:rPr>
                  <a:t>t</a:t>
                </a:r>
                <a:r>
                  <a:rPr lang="en-US" baseline="-25000" dirty="0">
                    <a:latin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Times New Roman" panose="02020603050405020304" pitchFamily="18" charset="0"/>
                  </a:rPr>
                  <a:t>,… 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,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/>
                  </a:rPr>
                  <a:t>t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/>
                  </a:rPr>
                  <a:t>k</a:t>
                </a:r>
                <a:r>
                  <a:rPr lang="en-US" dirty="0">
                    <a:latin typeface="Times New Roman" panose="02020603050405020304" pitchFamily="18" charset="0"/>
                    <a:cs typeface="Times New Roman"/>
                  </a:rPr>
                  <a:t>]</a:t>
                </a:r>
                <a:endParaRPr lang="en-US" dirty="0">
                  <a:latin typeface="Times New Roman" panose="02020603050405020304" pitchFamily="18" charset="0"/>
                </a:endParaRPr>
              </a:p>
              <a:p>
                <a:pPr>
                  <a:tabLst>
                    <a:tab pos="914400" algn="l"/>
                  </a:tabLst>
                </a:pPr>
                <a:r>
                  <a:rPr lang="en-US" dirty="0">
                    <a:latin typeface="Times New Roman" panose="02020603050405020304" pitchFamily="18" charset="0"/>
                  </a:rPr>
                  <a:t>task method </a:t>
                </a:r>
                <a:r>
                  <a:rPr lang="en-US" i="1" dirty="0">
                    <a:solidFill>
                      <a:srgbClr val="0091E8"/>
                    </a:solidFill>
                    <a:latin typeface="Times New Roman" panose="02020603050405020304" pitchFamily="18" charset="0"/>
                  </a:rPr>
                  <a:t>m</a:t>
                </a:r>
                <a:endParaRPr lang="en-US" b="1" dirty="0">
                  <a:solidFill>
                    <a:srgbClr val="0091E8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Right Brace 17">
                <a:extLst>
                  <a:ext uri="{FF2B5EF4-FFF2-40B4-BE49-F238E27FC236}">
                    <a16:creationId xmlns:a16="http://schemas.microsoft.com/office/drawing/2014/main" id="{7DFCC3DE-4DAE-DB47-89BC-A838E0C7AB06}"/>
                  </a:ext>
                </a:extLst>
              </p:cNvPr>
              <p:cNvSpPr/>
              <p:nvPr/>
            </p:nvSpPr>
            <p:spPr>
              <a:xfrm rot="5400000" flipH="1">
                <a:off x="9137246" y="2765865"/>
                <a:ext cx="263245" cy="882276"/>
              </a:xfrm>
              <a:prstGeom prst="rightBrace">
                <a:avLst>
                  <a:gd name="adj1" fmla="val 43502"/>
                  <a:gd name="adj2" fmla="val 50000"/>
                </a:avLst>
              </a:prstGeom>
              <a:ln w="19050">
                <a:solidFill>
                  <a:srgbClr val="0091E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CB8138-A7E9-C246-902B-88E99A80E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0390" y="5401421"/>
              <a:ext cx="4561727" cy="6450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20" tIns="45720" rIns="45720" bIns="44450" anchor="ctr">
              <a:spAutoFit/>
            </a:bodyPr>
            <a:lstStyle/>
            <a:p>
              <a:pPr marL="179388" indent="-179388">
                <a:buFont typeface="Arial" panose="020B0604020202020204" pitchFamily="34" charset="0"/>
                <a:buChar char="•"/>
                <a:tabLst>
                  <a:tab pos="914400" algn="l"/>
                </a:tabLst>
              </a:pP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Check whether </a:t>
              </a:r>
              <a:r>
                <a:rPr lang="en-US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g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is true</a:t>
              </a:r>
            </a:p>
            <a:p>
              <a:pPr marL="179388" indent="-179388">
                <a:buFont typeface="Arial" panose="020B0604020202020204" pitchFamily="34" charset="0"/>
                <a:buChar char="•"/>
                <a:tabLst>
                  <a:tab pos="914400" algn="l"/>
                </a:tabLst>
              </a:pP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If it isn’t, then fail (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GTPyhop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will backtrack)</a:t>
              </a: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1BBF1A9E-8441-814C-A302-A15BFED551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78949" y="5271336"/>
              <a:ext cx="520923" cy="3680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29A336-4E49-A346-8E4F-DF561B8CF0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34373" y="1743457"/>
              <a:ext cx="3409440" cy="987042"/>
              <a:chOff x="7826646" y="1061139"/>
              <a:chExt cx="3402419" cy="98500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0AF7695-D423-9B4B-A3CC-F12601F3F272}"/>
                  </a:ext>
                </a:extLst>
              </p:cNvPr>
              <p:cNvSpPr/>
              <p:nvPr/>
            </p:nvSpPr>
            <p:spPr>
              <a:xfrm>
                <a:off x="7826646" y="1061139"/>
                <a:ext cx="3402419" cy="985009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45DDD1D-07BD-FA49-857B-1EFB05E45EE2}"/>
                  </a:ext>
                </a:extLst>
              </p:cNvPr>
              <p:cNvGrpSpPr/>
              <p:nvPr/>
            </p:nvGrpSpPr>
            <p:grpSpPr>
              <a:xfrm>
                <a:off x="7826646" y="1111096"/>
                <a:ext cx="3402419" cy="886952"/>
                <a:chOff x="5668552" y="709667"/>
                <a:chExt cx="3402419" cy="886952"/>
              </a:xfrm>
            </p:grpSpPr>
            <p:sp>
              <p:nvSpPr>
                <p:cNvPr id="10" name="Rectangle 6">
                  <a:extLst>
                    <a:ext uri="{FF2B5EF4-FFF2-40B4-BE49-F238E27FC236}">
                      <a16:creationId xmlns:a16="http://schemas.microsoft.com/office/drawing/2014/main" id="{A12DDD86-B0C3-5140-96AF-72BB8FDDCB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8552" y="1228570"/>
                  <a:ext cx="3402419" cy="3680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45720" tIns="45720" rIns="45720" bIns="44450" anchor="ctr">
                  <a:spAutoFit/>
                </a:bodyPr>
                <a:lstStyle/>
                <a:p>
                  <a:pPr>
                    <a:tabLst>
                      <a:tab pos="1092200" algn="l"/>
                    </a:tabLst>
                  </a:pPr>
                  <a:r>
                    <a:rPr lang="en-US" dirty="0">
                      <a:latin typeface="Times New Roman" panose="02020603050405020304" pitchFamily="18" charset="0"/>
                    </a:rPr>
                    <a:t>new state</a:t>
                  </a:r>
                  <a:r>
                    <a:rPr lang="en-US" dirty="0">
                      <a:solidFill>
                        <a:srgbClr val="0091E8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solidFill>
                        <a:srgbClr val="0091E8"/>
                      </a:solidFill>
                      <a:latin typeface="Times New Roman" panose="02020603050405020304" pitchFamily="18" charset="0"/>
                    </a:rPr>
                    <a:t>γ</a:t>
                  </a:r>
                  <a:r>
                    <a:rPr lang="en-US" dirty="0">
                      <a:solidFill>
                        <a:srgbClr val="0091E8"/>
                      </a:solidFill>
                      <a:latin typeface="Times New Roman" panose="02020603050405020304" pitchFamily="18" charset="0"/>
                    </a:rPr>
                    <a:t>(</a:t>
                  </a:r>
                  <a:r>
                    <a:rPr lang="en-US" i="1" dirty="0" err="1">
                      <a:solidFill>
                        <a:srgbClr val="0091E8"/>
                      </a:solidFill>
                      <a:latin typeface="Times New Roman" panose="02020603050405020304" pitchFamily="18" charset="0"/>
                    </a:rPr>
                    <a:t>s</a:t>
                  </a:r>
                  <a:r>
                    <a:rPr lang="en-US" dirty="0" err="1">
                      <a:solidFill>
                        <a:srgbClr val="0091E8"/>
                      </a:solidFill>
                      <a:latin typeface="Times New Roman" panose="02020603050405020304" pitchFamily="18" charset="0"/>
                    </a:rPr>
                    <a:t>,</a:t>
                  </a:r>
                  <a:r>
                    <a:rPr lang="en-US" i="1" dirty="0" err="1">
                      <a:solidFill>
                        <a:srgbClr val="0091E8"/>
                      </a:solidFill>
                      <a:latin typeface="Times New Roman" panose="02020603050405020304" pitchFamily="18" charset="0"/>
                    </a:rPr>
                    <a:t>a</a:t>
                  </a:r>
                  <a:r>
                    <a:rPr lang="en-US" dirty="0">
                      <a:solidFill>
                        <a:srgbClr val="0091E8"/>
                      </a:solidFill>
                      <a:latin typeface="Times New Roman" panose="02020603050405020304" pitchFamily="18" charset="0"/>
                    </a:rPr>
                    <a:t>)</a:t>
                  </a:r>
                  <a:r>
                    <a:rPr lang="en-US" dirty="0">
                      <a:latin typeface="Times New Roman" panose="02020603050405020304" pitchFamily="18" charset="0"/>
                    </a:rPr>
                    <a:t> ; new </a:t>
                  </a:r>
                  <a:r>
                    <a:rPr lang="en-US" i="1" dirty="0">
                      <a:latin typeface="Times New Roman" panose="02020603050405020304" pitchFamily="18" charset="0"/>
                    </a:rPr>
                    <a:t>T </a:t>
                  </a:r>
                  <a:r>
                    <a:rPr lang="en-US" dirty="0">
                      <a:latin typeface="Times New Roman" panose="02020603050405020304" pitchFamily="18" charset="0"/>
                    </a:rPr>
                    <a:t>= [</a:t>
                  </a:r>
                  <a:r>
                    <a:rPr lang="en-US" i="1" dirty="0">
                      <a:latin typeface="Times New Roman" panose="02020603050405020304" pitchFamily="18" charset="0"/>
                    </a:rPr>
                    <a:t>t</a:t>
                  </a:r>
                  <a:r>
                    <a:rPr lang="en-US" baseline="-25000" dirty="0">
                      <a:latin typeface="Times New Roman" panose="02020603050405020304" pitchFamily="18" charset="0"/>
                    </a:rPr>
                    <a:t>2</a:t>
                  </a:r>
                  <a:r>
                    <a:rPr lang="en-US" dirty="0">
                      <a:latin typeface="Times New Roman" panose="02020603050405020304" pitchFamily="18" charset="0"/>
                    </a:rPr>
                    <a:t>, …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/>
                    </a:rPr>
                    <a:t>, </a:t>
                  </a:r>
                  <a:r>
                    <a:rPr lang="en-US" i="1" dirty="0" err="1">
                      <a:latin typeface="Times New Roman" panose="02020603050405020304" pitchFamily="18" charset="0"/>
                      <a:cs typeface="Times New Roman"/>
                    </a:rPr>
                    <a:t>t</a:t>
                  </a:r>
                  <a:r>
                    <a:rPr lang="en-US" i="1" baseline="-25000" dirty="0" err="1">
                      <a:latin typeface="Times New Roman" panose="02020603050405020304" pitchFamily="18" charset="0"/>
                      <a:cs typeface="Times New Roman"/>
                    </a:rPr>
                    <a:t>k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/>
                    </a:rPr>
                    <a:t>]</a:t>
                  </a:r>
                  <a:endParaRPr lang="en-US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" name="Line 13">
                  <a:extLst>
                    <a:ext uri="{FF2B5EF4-FFF2-40B4-BE49-F238E27FC236}">
                      <a16:creationId xmlns:a16="http://schemas.microsoft.com/office/drawing/2014/main" id="{45C0B96A-B08C-A042-B63D-0812C1301C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958684" y="1043422"/>
                  <a:ext cx="245661" cy="274320"/>
                </a:xfrm>
                <a:prstGeom prst="line">
                  <a:avLst/>
                </a:prstGeom>
                <a:noFill/>
                <a:ln w="19050">
                  <a:solidFill>
                    <a:srgbClr val="0091E8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" name="Line 13">
                  <a:extLst>
                    <a:ext uri="{FF2B5EF4-FFF2-40B4-BE49-F238E27FC236}">
                      <a16:creationId xmlns:a16="http://schemas.microsoft.com/office/drawing/2014/main" id="{A09745A8-1BBF-3B45-B6F6-C67086175D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20775" y="1032789"/>
                  <a:ext cx="272956" cy="274320"/>
                </a:xfrm>
                <a:prstGeom prst="line">
                  <a:avLst/>
                </a:prstGeom>
                <a:noFill/>
                <a:ln w="19050">
                  <a:solidFill>
                    <a:srgbClr val="0091E8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" name="Rectangle 5">
                  <a:extLst>
                    <a:ext uri="{FF2B5EF4-FFF2-40B4-BE49-F238E27FC236}">
                      <a16:creationId xmlns:a16="http://schemas.microsoft.com/office/drawing/2014/main" id="{8895F46A-2307-B64D-BA5F-15C00D1ED8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2653" y="709667"/>
                  <a:ext cx="2328530" cy="3680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45720" tIns="45720" rIns="45720" bIns="44450" anchor="ctr">
                  <a:spAutoFit/>
                </a:bodyPr>
                <a:lstStyle/>
                <a:p>
                  <a:pPr>
                    <a:tabLst>
                      <a:tab pos="914400" algn="l"/>
                    </a:tabLst>
                  </a:pPr>
                  <a:r>
                    <a:rPr lang="en-US" dirty="0">
                      <a:latin typeface="Times New Roman" panose="02020603050405020304" pitchFamily="18" charset="0"/>
                    </a:rPr>
                    <a:t>state </a:t>
                  </a:r>
                  <a:r>
                    <a:rPr lang="en-US" i="1" dirty="0">
                      <a:solidFill>
                        <a:srgbClr val="0091E8"/>
                      </a:solidFill>
                      <a:latin typeface="Times New Roman" panose="02020603050405020304" pitchFamily="18" charset="0"/>
                    </a:rPr>
                    <a:t>s</a:t>
                  </a:r>
                  <a:r>
                    <a:rPr lang="en-US" dirty="0">
                      <a:latin typeface="Times New Roman" panose="02020603050405020304" pitchFamily="18" charset="0"/>
                    </a:rPr>
                    <a:t>;  </a:t>
                  </a:r>
                  <a:r>
                    <a:rPr lang="en-US" i="1" dirty="0">
                      <a:latin typeface="Times New Roman" panose="02020603050405020304" pitchFamily="18" charset="0"/>
                    </a:rPr>
                    <a:t>T </a:t>
                  </a:r>
                  <a:r>
                    <a:rPr lang="en-US" dirty="0">
                      <a:latin typeface="Times New Roman" panose="02020603050405020304" pitchFamily="18" charset="0"/>
                    </a:rPr>
                    <a:t>= [</a:t>
                  </a:r>
                  <a:r>
                    <a:rPr lang="en-US" i="1" dirty="0">
                      <a:solidFill>
                        <a:srgbClr val="0091E8"/>
                      </a:solidFill>
                      <a:latin typeface="Times New Roman" panose="02020603050405020304" pitchFamily="18" charset="0"/>
                    </a:rPr>
                    <a:t>a</a:t>
                  </a:r>
                  <a:r>
                    <a:rPr lang="en-US" dirty="0">
                      <a:latin typeface="Times New Roman" panose="02020603050405020304" pitchFamily="18" charset="0"/>
                    </a:rPr>
                    <a:t>, </a:t>
                  </a:r>
                  <a:r>
                    <a:rPr lang="en-US" i="1" dirty="0">
                      <a:latin typeface="Times New Roman" panose="02020603050405020304" pitchFamily="18" charset="0"/>
                    </a:rPr>
                    <a:t>t</a:t>
                  </a:r>
                  <a:r>
                    <a:rPr lang="en-US" baseline="-25000" dirty="0">
                      <a:latin typeface="Times New Roman" panose="02020603050405020304" pitchFamily="18" charset="0"/>
                    </a:rPr>
                    <a:t>2</a:t>
                  </a:r>
                  <a:r>
                    <a:rPr lang="en-US" dirty="0">
                      <a:latin typeface="Times New Roman" panose="02020603050405020304" pitchFamily="18" charset="0"/>
                    </a:rPr>
                    <a:t>, …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/>
                    </a:rPr>
                    <a:t>, </a:t>
                  </a:r>
                  <a:r>
                    <a:rPr lang="en-US" i="1" dirty="0" err="1">
                      <a:latin typeface="Times New Roman" panose="02020603050405020304" pitchFamily="18" charset="0"/>
                      <a:cs typeface="Times New Roman"/>
                    </a:rPr>
                    <a:t>t</a:t>
                  </a:r>
                  <a:r>
                    <a:rPr lang="en-US" i="1" baseline="-25000" dirty="0" err="1">
                      <a:latin typeface="Times New Roman" panose="02020603050405020304" pitchFamily="18" charset="0"/>
                      <a:cs typeface="Times New Roman"/>
                    </a:rPr>
                    <a:t>k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/>
                    </a:rPr>
                    <a:t>]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33048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Example: Blocks World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DBAE8-0077-CF42-84AF-43951FF6F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942" y="1021278"/>
            <a:ext cx="5632024" cy="5464363"/>
          </a:xfrm>
        </p:spPr>
        <p:txBody>
          <a:bodyPr/>
          <a:lstStyle/>
          <a:p>
            <a:r>
              <a:rPr lang="en-US" dirty="0"/>
              <a:t>Simple classical planning domain</a:t>
            </a:r>
          </a:p>
          <a:p>
            <a:pPr lvl="1"/>
            <a:r>
              <a:rPr lang="en-US" dirty="0"/>
              <a:t>Blocks, robot hand for stacking them, </a:t>
            </a:r>
            <a:br>
              <a:rPr lang="en-US" dirty="0"/>
            </a:br>
            <a:r>
              <a:rPr lang="en-US" dirty="0"/>
              <a:t>infinitely large table</a:t>
            </a:r>
            <a:br>
              <a:rPr lang="en-US" dirty="0"/>
            </a:br>
            <a:endParaRPr lang="en-US" dirty="0"/>
          </a:p>
          <a:p>
            <a:pPr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pickup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 lvl="1">
              <a:spcBef>
                <a:spcPts val="300"/>
              </a:spcBef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pre: 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loc(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table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=T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sz="1800" dirty="0">
                <a:solidFill>
                  <a:srgbClr val="081D58"/>
                </a:solidFill>
                <a:cs typeface="Times New Roman"/>
              </a:rPr>
              <a:t>=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endParaRPr lang="en-US" sz="1800" dirty="0">
              <a:solidFill>
                <a:srgbClr val="081D58"/>
              </a:solidFill>
              <a:latin typeface="Times New Roman" charset="0"/>
              <a:cs typeface="Calibri" charset="0"/>
            </a:endParaRPr>
          </a:p>
          <a:p>
            <a:pPr lvl="1">
              <a:spcBef>
                <a:spcPts val="300"/>
              </a:spcBef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eff:  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loc(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crane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=F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putdown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 lvl="1">
              <a:spcBef>
                <a:spcPts val="300"/>
              </a:spcBef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pre:  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endParaRPr lang="en-US" sz="1800" dirty="0">
              <a:solidFill>
                <a:srgbClr val="081D58"/>
              </a:solidFill>
              <a:latin typeface="Times New Roman" charset="0"/>
              <a:cs typeface="Calibri" charset="0"/>
            </a:endParaRPr>
          </a:p>
          <a:p>
            <a:pPr lvl="1">
              <a:spcBef>
                <a:spcPts val="300"/>
              </a:spcBef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eff:   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loc(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table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=T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unstack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x,y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 lvl="1">
              <a:spcBef>
                <a:spcPts val="300"/>
              </a:spcBef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pre: 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loc(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=T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sz="1800" dirty="0">
                <a:solidFill>
                  <a:srgbClr val="081D58"/>
                </a:solidFill>
                <a:cs typeface="Times New Roman"/>
              </a:rPr>
              <a:t>=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endParaRPr lang="en-US" sz="1800" dirty="0">
              <a:solidFill>
                <a:srgbClr val="081D58"/>
              </a:solidFill>
              <a:latin typeface="Calibri" charset="0"/>
              <a:cs typeface="Calibri" charset="0"/>
            </a:endParaRPr>
          </a:p>
          <a:p>
            <a:pPr lvl="1">
              <a:spcBef>
                <a:spcPts val="300"/>
              </a:spcBef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eff:  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loc(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crane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=F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sz="1800" dirty="0">
                <a:solidFill>
                  <a:srgbClr val="081D58"/>
                </a:solidFill>
                <a:cs typeface="Times New Roman"/>
              </a:rPr>
              <a:t>=</a:t>
            </a:r>
            <a:r>
              <a:rPr lang="en-US" sz="1800" i="1" dirty="0">
                <a:solidFill>
                  <a:srgbClr val="081D58"/>
                </a:solidFill>
                <a:cs typeface="Times New Roman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=T</a:t>
            </a:r>
          </a:p>
          <a:p>
            <a:pPr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stack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 err="1">
                <a:solidFill>
                  <a:srgbClr val="081D58"/>
                </a:solidFill>
                <a:latin typeface="Times New Roman" charset="0"/>
                <a:cs typeface="Calibri" charset="0"/>
              </a:rPr>
              <a:t>x,y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</a:p>
          <a:p>
            <a:pPr lvl="1">
              <a:spcBef>
                <a:spcPts val="300"/>
              </a:spcBef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pre:  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=T</a:t>
            </a:r>
          </a:p>
          <a:p>
            <a:pPr lvl="1">
              <a:spcBef>
                <a:spcPts val="300"/>
              </a:spcBef>
              <a:tabLst>
                <a:tab pos="177800" algn="l"/>
                <a:tab pos="520700" algn="l"/>
              </a:tabLst>
            </a:pP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eff:   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holding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=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nil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=F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loc(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)=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y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, </a:t>
            </a:r>
            <a:r>
              <a:rPr lang="en-US" sz="1800" dirty="0">
                <a:solidFill>
                  <a:srgbClr val="081D58"/>
                </a:solidFill>
                <a:latin typeface="Calibri" charset="0"/>
                <a:cs typeface="Calibri" charset="0"/>
              </a:rPr>
              <a:t>clear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(</a:t>
            </a:r>
            <a:r>
              <a:rPr lang="en-US" sz="1800" i="1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x</a:t>
            </a:r>
            <a:r>
              <a:rPr lang="en-US" sz="1800" dirty="0">
                <a:solidFill>
                  <a:srgbClr val="081D58"/>
                </a:solidFill>
                <a:latin typeface="Times New Roman" charset="0"/>
                <a:cs typeface="Calibri" charset="0"/>
              </a:rPr>
              <a:t>)</a:t>
            </a:r>
            <a:r>
              <a:rPr lang="en-US" sz="1800" dirty="0">
                <a:solidFill>
                  <a:srgbClr val="081D58"/>
                </a:solidFill>
                <a:latin typeface="Calibri"/>
                <a:cs typeface="Calibri"/>
              </a:rPr>
              <a:t>=F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A0098A-8C3A-754D-943E-0BC81C57E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2967" y="1021279"/>
            <a:ext cx="5954233" cy="1126498"/>
          </a:xfrm>
        </p:spPr>
        <p:txBody>
          <a:bodyPr/>
          <a:lstStyle/>
          <a:p>
            <a:r>
              <a:rPr lang="en-US" dirty="0"/>
              <a:t>The “Sussman anomaly”</a:t>
            </a:r>
          </a:p>
          <a:p>
            <a:pPr lvl="1"/>
            <a:r>
              <a:rPr lang="en-US" dirty="0"/>
              <a:t>Planning problem that caused problems for early classical planners</a:t>
            </a:r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61748BC0-C67E-7F45-99F1-6FCE0F7D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794" y="5089744"/>
            <a:ext cx="3069262" cy="10721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9525" indent="-9525">
              <a:spcBef>
                <a:spcPts val="300"/>
              </a:spcBef>
              <a:buClrTx/>
              <a:buSzTx/>
              <a:buNone/>
              <a:tabLst>
                <a:tab pos="454025" algn="l"/>
              </a:tabLst>
              <a:defRPr/>
            </a:pPr>
            <a:r>
              <a:rPr lang="en-US" altLang="ja-JP" sz="1800" dirty="0">
                <a:latin typeface="Times New Roman" panose="02020603050405020304" pitchFamily="18" charset="0"/>
                <a:ea typeface="Times New Roman"/>
              </a:rPr>
              <a:t>π = ⟨</a:t>
            </a:r>
            <a:r>
              <a:rPr lang="en-US" altLang="ja-JP" sz="1800" dirty="0">
                <a:latin typeface="Calibri"/>
                <a:ea typeface="Times New Roman"/>
              </a:rPr>
              <a:t>unstack(</a:t>
            </a:r>
            <a:r>
              <a:rPr lang="en-US" altLang="ja-JP" sz="1800" dirty="0" err="1">
                <a:latin typeface="Calibri"/>
                <a:ea typeface="Times New Roman"/>
              </a:rPr>
              <a:t>c,a</a:t>
            </a:r>
            <a:r>
              <a:rPr lang="en-US" altLang="ja-JP" sz="1800" dirty="0">
                <a:latin typeface="Calibri"/>
                <a:ea typeface="Times New Roman"/>
              </a:rPr>
              <a:t>), putdown(c), </a:t>
            </a:r>
            <a:br>
              <a:rPr lang="en-US" altLang="ja-JP" sz="1800" dirty="0">
                <a:latin typeface="Calibri"/>
                <a:ea typeface="Times New Roman"/>
              </a:rPr>
            </a:br>
            <a:r>
              <a:rPr lang="en-US" altLang="ja-JP" sz="1800" dirty="0">
                <a:latin typeface="Calibri"/>
                <a:ea typeface="Times New Roman"/>
              </a:rPr>
              <a:t>	pickup(b), stack(</a:t>
            </a:r>
            <a:r>
              <a:rPr lang="en-US" altLang="ja-JP" sz="1800" dirty="0" err="1">
                <a:latin typeface="Calibri"/>
                <a:ea typeface="Times New Roman"/>
              </a:rPr>
              <a:t>b,c</a:t>
            </a:r>
            <a:r>
              <a:rPr lang="en-US" altLang="ja-JP" sz="1800" dirty="0">
                <a:latin typeface="Calibri"/>
                <a:ea typeface="Times New Roman"/>
              </a:rPr>
              <a:t>), </a:t>
            </a:r>
          </a:p>
          <a:p>
            <a:pPr marL="9525" indent="-9525">
              <a:spcBef>
                <a:spcPts val="300"/>
              </a:spcBef>
              <a:buClrTx/>
              <a:buSzTx/>
              <a:buNone/>
              <a:tabLst>
                <a:tab pos="454025" algn="l"/>
              </a:tabLst>
              <a:defRPr/>
            </a:pPr>
            <a:r>
              <a:rPr lang="en-US" altLang="ja-JP" sz="1800" dirty="0">
                <a:latin typeface="Calibri"/>
                <a:ea typeface="Times New Roman"/>
              </a:rPr>
              <a:t>		pickup(a), stack(</a:t>
            </a:r>
            <a:r>
              <a:rPr lang="en-US" altLang="ja-JP" sz="1800" dirty="0" err="1">
                <a:latin typeface="Calibri"/>
                <a:ea typeface="Times New Roman"/>
              </a:rPr>
              <a:t>a,b</a:t>
            </a:r>
            <a:r>
              <a:rPr lang="en-US" altLang="ja-JP" sz="1800" dirty="0">
                <a:latin typeface="Calibri"/>
                <a:ea typeface="Times New Roman"/>
              </a:rPr>
              <a:t>)</a:t>
            </a:r>
            <a:r>
              <a:rPr lang="en-US" altLang="ja-JP" sz="1800" dirty="0">
                <a:latin typeface="Times New Roman" panose="02020603050405020304" pitchFamily="18" charset="0"/>
                <a:ea typeface="Times New Roman"/>
              </a:rPr>
              <a:t>⟩</a:t>
            </a:r>
            <a:endParaRPr lang="en-US" sz="1800" baseline="-25000" dirty="0">
              <a:latin typeface="Times New Roman" panose="02020603050405020304" pitchFamily="18" charset="0"/>
              <a:ea typeface="Times New Roman"/>
            </a:endParaRPr>
          </a:p>
        </p:txBody>
      </p: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D8485355-744B-9244-9CB7-3F34DCC28BE9}"/>
              </a:ext>
            </a:extLst>
          </p:cNvPr>
          <p:cNvSpPr txBox="1">
            <a:spLocks/>
          </p:cNvSpPr>
          <p:nvPr/>
        </p:nvSpPr>
        <p:spPr bwMode="auto">
          <a:xfrm>
            <a:off x="7187611" y="2150105"/>
            <a:ext cx="2775099" cy="16031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522288" indent="-522288">
              <a:lnSpc>
                <a:spcPts val="2400"/>
              </a:lnSpc>
              <a:spcBef>
                <a:spcPts val="300"/>
              </a:spcBef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0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/>
              </a:rPr>
              <a:t>clear(a)</a:t>
            </a:r>
            <a:r>
              <a:rPr lang="en-US" sz="1800" dirty="0">
                <a:solidFill>
                  <a:srgbClr val="081D58"/>
                </a:solidFill>
                <a:latin typeface="Calibri"/>
              </a:rPr>
              <a:t>=F</a:t>
            </a:r>
            <a:r>
              <a:rPr lang="en-US" sz="1800" dirty="0">
                <a:latin typeface="Calibri"/>
              </a:rPr>
              <a:t>, clear(b)=T, 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clear(c)=T, loc(a)=table, loc(b)=table, loc(c)=a, holding(hand)=nil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</a:p>
        </p:txBody>
      </p: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8A02B7CE-E281-2B43-B228-9632D7478BFE}"/>
              </a:ext>
            </a:extLst>
          </p:cNvPr>
          <p:cNvSpPr txBox="1">
            <a:spLocks/>
          </p:cNvSpPr>
          <p:nvPr/>
        </p:nvSpPr>
        <p:spPr bwMode="auto">
          <a:xfrm>
            <a:off x="7121906" y="4050957"/>
            <a:ext cx="3532490" cy="4680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spcBef>
                <a:spcPts val="300"/>
              </a:spcBef>
              <a:buNone/>
              <a:tabLst>
                <a:tab pos="454025" algn="l"/>
              </a:tabLst>
            </a:pPr>
            <a:r>
              <a:rPr lang="en-US" sz="1800" i="1" dirty="0">
                <a:latin typeface="Times New Roman" panose="02020603050405020304" pitchFamily="18" charset="0"/>
              </a:rPr>
              <a:t>g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/>
              </a:rPr>
              <a:t>loc(a)=b, loc(b)=c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BF2796B-8109-A14C-9EAF-80E98AC8418C}"/>
              </a:ext>
            </a:extLst>
          </p:cNvPr>
          <p:cNvGrpSpPr/>
          <p:nvPr/>
        </p:nvGrpSpPr>
        <p:grpSpPr>
          <a:xfrm>
            <a:off x="10184386" y="2173963"/>
            <a:ext cx="1390687" cy="1516118"/>
            <a:chOff x="4150760" y="2722652"/>
            <a:chExt cx="1390687" cy="1516118"/>
          </a:xfrm>
        </p:grpSpPr>
        <p:sp>
          <p:nvSpPr>
            <p:cNvPr id="30" name="Rectangle 114">
              <a:extLst>
                <a:ext uri="{FF2B5EF4-FFF2-40B4-BE49-F238E27FC236}">
                  <a16:creationId xmlns:a16="http://schemas.microsoft.com/office/drawing/2014/main" id="{F13289CF-22D5-C747-8249-C71C5DF3C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760" y="2722652"/>
              <a:ext cx="1390687" cy="1516118"/>
            </a:xfrm>
            <a:prstGeom prst="rect">
              <a:avLst/>
            </a:prstGeom>
            <a:solidFill>
              <a:srgbClr val="E6FFE6"/>
            </a:solidFill>
            <a:ln w="12700">
              <a:solidFill>
                <a:srgbClr val="408040"/>
              </a:solidFill>
              <a:miter lim="800000"/>
              <a:headEnd/>
              <a:tailEnd/>
            </a:ln>
          </p:spPr>
          <p:txBody>
            <a:bodyPr wrap="none" anchor="t"/>
            <a:lstStyle/>
            <a:p>
              <a:r>
                <a:rPr lang="en-US" i="1" dirty="0">
                  <a:latin typeface="Times New Roman" panose="02020603050405020304" pitchFamily="18" charset="0"/>
                  <a:cs typeface="Calibri" panose="020F0502020204030204" pitchFamily="34" charset="0"/>
                </a:rPr>
                <a:t>s</a:t>
              </a:r>
              <a:r>
                <a:rPr lang="en-US" baseline="-25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31" name="Rectangle 115">
              <a:extLst>
                <a:ext uri="{FF2B5EF4-FFF2-40B4-BE49-F238E27FC236}">
                  <a16:creationId xmlns:a16="http://schemas.microsoft.com/office/drawing/2014/main" id="{B8DF331C-6174-CF44-B43C-C509B2316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144" y="350441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32" name="Rectangle 116">
              <a:extLst>
                <a:ext uri="{FF2B5EF4-FFF2-40B4-BE49-F238E27FC236}">
                  <a16:creationId xmlns:a16="http://schemas.microsoft.com/office/drawing/2014/main" id="{4080A571-3C13-574A-A643-7FCF9F0EC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144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33" name="Rectangle 117">
              <a:extLst>
                <a:ext uri="{FF2B5EF4-FFF2-40B4-BE49-F238E27FC236}">
                  <a16:creationId xmlns:a16="http://schemas.microsoft.com/office/drawing/2014/main" id="{6770526F-3DD1-D345-BC27-71D013F94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768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4" name="Line 118">
              <a:extLst>
                <a:ext uri="{FF2B5EF4-FFF2-40B4-BE49-F238E27FC236}">
                  <a16:creationId xmlns:a16="http://schemas.microsoft.com/office/drawing/2014/main" id="{0FFBFC5F-457C-2249-91EA-C75B681802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30941" y="3098611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119">
              <a:extLst>
                <a:ext uri="{FF2B5EF4-FFF2-40B4-BE49-F238E27FC236}">
                  <a16:creationId xmlns:a16="http://schemas.microsoft.com/office/drawing/2014/main" id="{9EC615E3-8AFC-4442-A713-962B88F487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97565" y="3098611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120">
              <a:extLst>
                <a:ext uri="{FF2B5EF4-FFF2-40B4-BE49-F238E27FC236}">
                  <a16:creationId xmlns:a16="http://schemas.microsoft.com/office/drawing/2014/main" id="{7AA36B23-6350-6D4A-847D-1250B97C18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0941" y="3098611"/>
              <a:ext cx="366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Line 121">
              <a:extLst>
                <a:ext uri="{FF2B5EF4-FFF2-40B4-BE49-F238E27FC236}">
                  <a16:creationId xmlns:a16="http://schemas.microsoft.com/office/drawing/2014/main" id="{F251111A-68ED-1849-8B94-5E8C431240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4253" y="2915299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159">
              <a:extLst>
                <a:ext uri="{FF2B5EF4-FFF2-40B4-BE49-F238E27FC236}">
                  <a16:creationId xmlns:a16="http://schemas.microsoft.com/office/drawing/2014/main" id="{A42F4162-C0A8-DB45-8F7D-30A038D52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042" y="4141812"/>
              <a:ext cx="1188720" cy="50920"/>
            </a:xfrm>
            <a:prstGeom prst="rect">
              <a:avLst/>
            </a:prstGeom>
            <a:solidFill>
              <a:srgbClr val="AD6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7AEB873-48D0-6F47-9DB3-C3964FC884CF}"/>
              </a:ext>
            </a:extLst>
          </p:cNvPr>
          <p:cNvGrpSpPr/>
          <p:nvPr/>
        </p:nvGrpSpPr>
        <p:grpSpPr>
          <a:xfrm>
            <a:off x="10205409" y="3843276"/>
            <a:ext cx="1384082" cy="1516118"/>
            <a:chOff x="5830551" y="2722652"/>
            <a:chExt cx="1384082" cy="1516118"/>
          </a:xfrm>
        </p:grpSpPr>
        <p:sp>
          <p:nvSpPr>
            <p:cNvPr id="40" name="Rectangle 114">
              <a:extLst>
                <a:ext uri="{FF2B5EF4-FFF2-40B4-BE49-F238E27FC236}">
                  <a16:creationId xmlns:a16="http://schemas.microsoft.com/office/drawing/2014/main" id="{5C9E8D66-3EE4-9D45-8A9D-539237528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551" y="2722652"/>
              <a:ext cx="1384082" cy="1516118"/>
            </a:xfrm>
            <a:prstGeom prst="rect">
              <a:avLst/>
            </a:prstGeom>
            <a:solidFill>
              <a:srgbClr val="E6FFE6"/>
            </a:solidFill>
            <a:ln w="12700">
              <a:solidFill>
                <a:srgbClr val="408040"/>
              </a:solidFill>
              <a:miter lim="800000"/>
              <a:headEnd/>
              <a:tailEnd/>
            </a:ln>
          </p:spPr>
          <p:txBody>
            <a:bodyPr wrap="none" anchor="t"/>
            <a:lstStyle/>
            <a:p>
              <a:r>
                <a:rPr lang="en-US" i="1" dirty="0">
                  <a:latin typeface="Times New Roman" panose="02020603050405020304" pitchFamily="18" charset="0"/>
                  <a:cs typeface="Calibri" panose="020F0502020204030204" pitchFamily="34" charset="0"/>
                </a:rPr>
                <a:t>g</a:t>
              </a:r>
              <a:endParaRPr lang="en-US" baseline="-25000" dirty="0">
                <a:latin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115">
              <a:extLst>
                <a:ext uri="{FF2B5EF4-FFF2-40B4-BE49-F238E27FC236}">
                  <a16:creationId xmlns:a16="http://schemas.microsoft.com/office/drawing/2014/main" id="{4FC8FB55-AD7B-4049-A6AA-87F757B09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075" y="350441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42" name="Rectangle 116">
              <a:extLst>
                <a:ext uri="{FF2B5EF4-FFF2-40B4-BE49-F238E27FC236}">
                  <a16:creationId xmlns:a16="http://schemas.microsoft.com/office/drawing/2014/main" id="{9C035B2B-A2E8-EB4E-9274-24855DDCD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075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43" name="Rectangle 117">
              <a:extLst>
                <a:ext uri="{FF2B5EF4-FFF2-40B4-BE49-F238E27FC236}">
                  <a16:creationId xmlns:a16="http://schemas.microsoft.com/office/drawing/2014/main" id="{4CA86CFE-259E-D847-80A4-933360893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075" y="3137647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5169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Domain-Specific Algorithm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9276" y="800878"/>
            <a:ext cx="5081184" cy="3388349"/>
          </a:xfrm>
        </p:spPr>
        <p:txBody>
          <a:bodyPr/>
          <a:lstStyle/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sz="1800" b="1" dirty="0">
                <a:latin typeface="Times New Roman" charset="0"/>
              </a:rPr>
              <a:t>loop</a:t>
            </a:r>
            <a:endParaRPr lang="en-US" sz="1800" dirty="0">
              <a:latin typeface="Times New Roman" charset="0"/>
            </a:endParaRP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623888" algn="l"/>
              </a:tabLst>
              <a:defRPr/>
            </a:pPr>
            <a:r>
              <a:rPr lang="en-US" sz="1800" b="1" dirty="0">
                <a:latin typeface="Times New Roman" charset="0"/>
              </a:rPr>
              <a:t>	if </a:t>
            </a:r>
            <a:r>
              <a:rPr lang="en-US" sz="1800" dirty="0">
                <a:latin typeface="Times New Roman" charset="0"/>
              </a:rPr>
              <a:t>there’s clear block that needs to be moved</a:t>
            </a:r>
            <a:br>
              <a:rPr lang="en-US" sz="1800" dirty="0">
                <a:latin typeface="Times New Roman" charset="0"/>
              </a:rPr>
            </a:br>
            <a:r>
              <a:rPr lang="en-US" sz="1800" dirty="0">
                <a:latin typeface="Times New Roman" charset="0"/>
              </a:rPr>
              <a:t>	and it can immediately be moved to a place</a:t>
            </a:r>
            <a:br>
              <a:rPr lang="en-US" sz="1800" dirty="0">
                <a:latin typeface="Times New Roman" charset="0"/>
              </a:rPr>
            </a:br>
            <a:r>
              <a:rPr lang="en-US" sz="1800" dirty="0">
                <a:latin typeface="Times New Roman" charset="0"/>
              </a:rPr>
              <a:t>	where it won’t need to be moved again</a:t>
            </a: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623888" algn="l"/>
              </a:tabLst>
              <a:defRPr/>
            </a:pPr>
            <a:r>
              <a:rPr lang="en-US" sz="1800" b="1" dirty="0">
                <a:latin typeface="Times New Roman" charset="0"/>
              </a:rPr>
              <a:t>		then </a:t>
            </a:r>
            <a:r>
              <a:rPr lang="en-US" sz="1800" dirty="0">
                <a:latin typeface="Times New Roman" charset="0"/>
              </a:rPr>
              <a:t>move it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dirty="0">
                <a:latin typeface="Times New Roman" charset="0"/>
              </a:rPr>
              <a:t>there</a:t>
            </a:r>
            <a:endParaRPr lang="en-US" sz="1800" i="1" dirty="0">
              <a:latin typeface="Times New Roman" charset="0"/>
            </a:endParaRP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sz="1800" b="1" dirty="0">
                <a:latin typeface="Times New Roman" charset="0"/>
              </a:rPr>
              <a:t>	else if</a:t>
            </a:r>
            <a:r>
              <a:rPr lang="en-US" sz="1800" dirty="0">
                <a:latin typeface="Times New Roman" charset="0"/>
              </a:rPr>
              <a:t> there’s a clear block that needs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dirty="0">
                <a:latin typeface="Times New Roman" charset="0"/>
              </a:rPr>
              <a:t>to be moved</a:t>
            </a: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sz="1800" b="1" dirty="0">
                <a:latin typeface="Times New Roman" charset="0"/>
              </a:rPr>
              <a:t>	       then </a:t>
            </a:r>
            <a:r>
              <a:rPr lang="en-US" sz="1800" dirty="0">
                <a:latin typeface="Times New Roman" charset="0"/>
              </a:rPr>
              <a:t>move it</a:t>
            </a:r>
            <a:r>
              <a:rPr lang="en-US" sz="1800" i="1" dirty="0">
                <a:latin typeface="Times New Roman" charset="0"/>
              </a:rPr>
              <a:t> </a:t>
            </a:r>
            <a:r>
              <a:rPr lang="en-US" sz="1800" dirty="0">
                <a:latin typeface="Times New Roman" charset="0"/>
              </a:rPr>
              <a:t>to the table</a:t>
            </a: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sz="1800" b="1" dirty="0">
                <a:latin typeface="Times New Roman" charset="0"/>
              </a:rPr>
              <a:t>	else if</a:t>
            </a:r>
            <a:r>
              <a:rPr lang="en-US" sz="1800" dirty="0">
                <a:latin typeface="Times New Roman" charset="0"/>
              </a:rPr>
              <a:t> the current state satisfies the goal</a:t>
            </a:r>
            <a:endParaRPr lang="en-US" sz="1800" b="1" dirty="0">
              <a:latin typeface="Times New Roman" charset="0"/>
            </a:endParaRP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sz="1800" b="1" dirty="0">
                <a:latin typeface="Times New Roman" charset="0"/>
              </a:rPr>
              <a:t>		 then return </a:t>
            </a:r>
            <a:r>
              <a:rPr lang="en-US" sz="1800" dirty="0">
                <a:latin typeface="Times New Roman" charset="0"/>
              </a:rPr>
              <a:t>success</a:t>
            </a: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sz="1800" dirty="0">
                <a:latin typeface="Times New Roman" charset="0"/>
              </a:rPr>
              <a:t>	</a:t>
            </a:r>
            <a:r>
              <a:rPr lang="en-US" sz="1800" b="1" dirty="0">
                <a:latin typeface="Times New Roman" charset="0"/>
              </a:rPr>
              <a:t>else return</a:t>
            </a:r>
            <a:r>
              <a:rPr lang="en-US" sz="1800" dirty="0">
                <a:latin typeface="Times New Roman" charset="0"/>
              </a:rPr>
              <a:t> failure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57260" y="4348035"/>
            <a:ext cx="5879154" cy="2125433"/>
          </a:xfrm>
          <a:solidFill>
            <a:schemeClr val="accent1"/>
          </a:solidFill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1800" dirty="0"/>
              <a:t>Situations in which </a:t>
            </a:r>
            <a:r>
              <a:rPr lang="en-US" sz="1800" i="1" dirty="0"/>
              <a:t>c</a:t>
            </a:r>
            <a:r>
              <a:rPr lang="en-US" sz="1800" dirty="0"/>
              <a:t> needs </a:t>
            </a:r>
            <a:r>
              <a:rPr lang="en-US" sz="1800" dirty="0">
                <a:latin typeface="Times New Roman" charset="0"/>
              </a:rPr>
              <a:t>to be moved:</a:t>
            </a:r>
            <a:endParaRPr lang="en-US" sz="1800" dirty="0"/>
          </a:p>
          <a:p>
            <a:pPr lvl="1">
              <a:spcBef>
                <a:spcPts val="400"/>
              </a:spcBef>
            </a:pPr>
            <a:r>
              <a:rPr lang="en-US" sz="1800" dirty="0">
                <a:latin typeface="Calibri"/>
                <a:cs typeface="Calibri"/>
              </a:rPr>
              <a:t>loc(</a:t>
            </a:r>
            <a:r>
              <a:rPr lang="en-US" sz="1800" i="1" dirty="0"/>
              <a:t>c</a:t>
            </a:r>
            <a:r>
              <a:rPr lang="en-US" sz="1800" dirty="0"/>
              <a:t>)</a:t>
            </a:r>
            <a:r>
              <a:rPr lang="en-US" sz="1800" i="1" dirty="0"/>
              <a:t>=d</a:t>
            </a:r>
            <a:r>
              <a:rPr lang="en-US" sz="1800" dirty="0"/>
              <a:t>, goal contains </a:t>
            </a:r>
            <a:r>
              <a:rPr lang="en-US" sz="1800" dirty="0">
                <a:latin typeface="Calibri"/>
                <a:cs typeface="Calibri"/>
              </a:rPr>
              <a:t>loc(</a:t>
            </a:r>
            <a:r>
              <a:rPr lang="en-US" sz="1800" i="1" dirty="0"/>
              <a:t>c</a:t>
            </a:r>
            <a:r>
              <a:rPr lang="en-US" sz="1800" dirty="0"/>
              <a:t>)=</a:t>
            </a:r>
            <a:r>
              <a:rPr lang="en-US" sz="1800" i="1" dirty="0"/>
              <a:t>e</a:t>
            </a:r>
            <a:r>
              <a:rPr lang="en-US" sz="1800" dirty="0"/>
              <a:t>, and </a:t>
            </a:r>
            <a:r>
              <a:rPr lang="en-US" sz="1800" i="1" dirty="0"/>
              <a:t>d</a:t>
            </a:r>
            <a:r>
              <a:rPr lang="en-US" sz="1800" baseline="-25000" dirty="0"/>
              <a:t> </a:t>
            </a:r>
            <a:r>
              <a:rPr lang="en-US" sz="1800" dirty="0"/>
              <a:t>≠</a:t>
            </a:r>
            <a:r>
              <a:rPr lang="en-US" sz="1800" baseline="-25000" dirty="0"/>
              <a:t> </a:t>
            </a:r>
            <a:r>
              <a:rPr lang="en-US" sz="1800" i="1" dirty="0"/>
              <a:t>e</a:t>
            </a:r>
            <a:endParaRPr lang="en-US" sz="1800" dirty="0"/>
          </a:p>
          <a:p>
            <a:pPr lvl="1">
              <a:spcBef>
                <a:spcPts val="400"/>
              </a:spcBef>
            </a:pPr>
            <a:r>
              <a:rPr lang="en-US" sz="1800" dirty="0">
                <a:latin typeface="Calibri"/>
                <a:cs typeface="Calibri"/>
              </a:rPr>
              <a:t>loc(</a:t>
            </a:r>
            <a:r>
              <a:rPr lang="en-US" sz="1800" i="1" dirty="0"/>
              <a:t>c</a:t>
            </a:r>
            <a:r>
              <a:rPr lang="en-US" sz="1800" dirty="0"/>
              <a:t>)</a:t>
            </a:r>
            <a:r>
              <a:rPr lang="en-US" sz="1800" i="1" dirty="0"/>
              <a:t>=d</a:t>
            </a:r>
            <a:r>
              <a:rPr lang="en-US" sz="1800" dirty="0"/>
              <a:t>, </a:t>
            </a:r>
            <a:r>
              <a:rPr lang="en-US" sz="1800" i="1" dirty="0"/>
              <a:t>d</a:t>
            </a:r>
            <a:r>
              <a:rPr lang="en-US" sz="1800" dirty="0"/>
              <a:t> is a block, goal contains </a:t>
            </a:r>
            <a:r>
              <a:rPr lang="en-US" sz="1800" dirty="0">
                <a:latin typeface="Calibri"/>
                <a:cs typeface="Calibri"/>
              </a:rPr>
              <a:t>loc(</a:t>
            </a:r>
            <a:r>
              <a:rPr lang="en-US" sz="1800" i="1" dirty="0"/>
              <a:t>b</a:t>
            </a:r>
            <a:r>
              <a:rPr lang="en-US" sz="1800" dirty="0"/>
              <a:t>)</a:t>
            </a:r>
            <a:r>
              <a:rPr lang="en-US" sz="1800" i="1" dirty="0"/>
              <a:t>=d</a:t>
            </a:r>
            <a:r>
              <a:rPr lang="en-US" sz="1800" dirty="0"/>
              <a:t>, and </a:t>
            </a:r>
            <a:r>
              <a:rPr lang="en-US" sz="1800" i="1" dirty="0"/>
              <a:t>b</a:t>
            </a:r>
            <a:r>
              <a:rPr lang="en-US" sz="1800" baseline="-25000" dirty="0"/>
              <a:t> </a:t>
            </a:r>
            <a:r>
              <a:rPr lang="en-US" sz="1800" dirty="0"/>
              <a:t>≠</a:t>
            </a:r>
            <a:r>
              <a:rPr lang="en-US" sz="1800" baseline="-25000" dirty="0"/>
              <a:t> </a:t>
            </a:r>
            <a:r>
              <a:rPr lang="en-US" sz="1800" i="1" dirty="0"/>
              <a:t>c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latin typeface="Calibri"/>
                <a:cs typeface="Calibri"/>
              </a:rPr>
              <a:t>loc(</a:t>
            </a:r>
            <a:r>
              <a:rPr lang="en-US" sz="1800" i="1" dirty="0"/>
              <a:t>c</a:t>
            </a:r>
            <a:r>
              <a:rPr lang="en-US" sz="1800" dirty="0"/>
              <a:t>)</a:t>
            </a:r>
            <a:r>
              <a:rPr lang="en-US" sz="1800" i="1" dirty="0"/>
              <a:t>=d</a:t>
            </a:r>
            <a:r>
              <a:rPr lang="en-US" sz="1800" dirty="0"/>
              <a:t> and </a:t>
            </a:r>
            <a:r>
              <a:rPr lang="en-US" sz="1800" i="1" dirty="0"/>
              <a:t>d</a:t>
            </a:r>
            <a:r>
              <a:rPr lang="en-US" sz="1800" dirty="0"/>
              <a:t> is a block that needs to be moved</a:t>
            </a:r>
          </a:p>
          <a:p>
            <a:r>
              <a:rPr lang="en-US" sz="1800" dirty="0"/>
              <a:t>Can extend this to include situations involving </a:t>
            </a:r>
            <a:r>
              <a:rPr lang="en-US" sz="1800" dirty="0">
                <a:latin typeface="Calibri" panose="020F0502020204030204" pitchFamily="34" charset="0"/>
              </a:rPr>
              <a:t>clear</a:t>
            </a:r>
            <a:r>
              <a:rPr lang="en-US" sz="1800" dirty="0"/>
              <a:t> and </a:t>
            </a:r>
            <a:r>
              <a:rPr lang="en-US" sz="1800" dirty="0">
                <a:latin typeface="Calibri" panose="020F0502020204030204" pitchFamily="34" charset="0"/>
              </a:rPr>
              <a:t>holding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8472A57-7B3B-5643-8F78-AB7FC613A2A7}"/>
              </a:ext>
            </a:extLst>
          </p:cNvPr>
          <p:cNvGrpSpPr/>
          <p:nvPr/>
        </p:nvGrpSpPr>
        <p:grpSpPr>
          <a:xfrm>
            <a:off x="6236414" y="1131641"/>
            <a:ext cx="1390687" cy="1516118"/>
            <a:chOff x="4150760" y="2722652"/>
            <a:chExt cx="1390687" cy="1516118"/>
          </a:xfrm>
        </p:grpSpPr>
        <p:sp>
          <p:nvSpPr>
            <p:cNvPr id="69" name="Rectangle 114">
              <a:extLst>
                <a:ext uri="{FF2B5EF4-FFF2-40B4-BE49-F238E27FC236}">
                  <a16:creationId xmlns:a16="http://schemas.microsoft.com/office/drawing/2014/main" id="{21068AA3-077C-FD4E-A410-0084104CE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760" y="2722652"/>
              <a:ext cx="1390687" cy="1516118"/>
            </a:xfrm>
            <a:prstGeom prst="rect">
              <a:avLst/>
            </a:prstGeom>
            <a:solidFill>
              <a:srgbClr val="E6FFE6"/>
            </a:solidFill>
            <a:ln w="12700">
              <a:solidFill>
                <a:srgbClr val="408040"/>
              </a:solidFill>
              <a:miter lim="800000"/>
              <a:headEnd/>
              <a:tailEnd/>
            </a:ln>
          </p:spPr>
          <p:txBody>
            <a:bodyPr wrap="none" anchor="t"/>
            <a:lstStyle/>
            <a:p>
              <a:r>
                <a:rPr lang="en-US" i="1" dirty="0">
                  <a:latin typeface="Times New Roman" panose="02020603050405020304" pitchFamily="18" charset="0"/>
                  <a:cs typeface="Calibri" panose="020F0502020204030204" pitchFamily="34" charset="0"/>
                </a:rPr>
                <a:t>s</a:t>
              </a:r>
              <a:r>
                <a:rPr lang="en-US" baseline="-25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70" name="Rectangle 115">
              <a:extLst>
                <a:ext uri="{FF2B5EF4-FFF2-40B4-BE49-F238E27FC236}">
                  <a16:creationId xmlns:a16="http://schemas.microsoft.com/office/drawing/2014/main" id="{07DCD6D0-B280-7049-8A71-3AE5C7E58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144" y="350441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71" name="Rectangle 116">
              <a:extLst>
                <a:ext uri="{FF2B5EF4-FFF2-40B4-BE49-F238E27FC236}">
                  <a16:creationId xmlns:a16="http://schemas.microsoft.com/office/drawing/2014/main" id="{E582F752-B490-F646-A7A1-AFE6283D2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144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72" name="Rectangle 117">
              <a:extLst>
                <a:ext uri="{FF2B5EF4-FFF2-40B4-BE49-F238E27FC236}">
                  <a16:creationId xmlns:a16="http://schemas.microsoft.com/office/drawing/2014/main" id="{08A50F97-40D5-8846-8576-D85953C2F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768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73" name="Line 118">
              <a:extLst>
                <a:ext uri="{FF2B5EF4-FFF2-40B4-BE49-F238E27FC236}">
                  <a16:creationId xmlns:a16="http://schemas.microsoft.com/office/drawing/2014/main" id="{6AE7030C-FB51-D14A-9E8A-E5F0D7C4C5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30941" y="3098611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Line 119">
              <a:extLst>
                <a:ext uri="{FF2B5EF4-FFF2-40B4-BE49-F238E27FC236}">
                  <a16:creationId xmlns:a16="http://schemas.microsoft.com/office/drawing/2014/main" id="{36C05D61-B643-F748-8287-7EC7778758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97565" y="3098611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Line 120">
              <a:extLst>
                <a:ext uri="{FF2B5EF4-FFF2-40B4-BE49-F238E27FC236}">
                  <a16:creationId xmlns:a16="http://schemas.microsoft.com/office/drawing/2014/main" id="{BCF5241B-C8EA-2648-8D2C-4DFC249400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0941" y="3098611"/>
              <a:ext cx="366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Line 121">
              <a:extLst>
                <a:ext uri="{FF2B5EF4-FFF2-40B4-BE49-F238E27FC236}">
                  <a16:creationId xmlns:a16="http://schemas.microsoft.com/office/drawing/2014/main" id="{82634BD8-0BF8-DA42-A53B-F36F7803B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4253" y="2915299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Rectangle 159">
              <a:extLst>
                <a:ext uri="{FF2B5EF4-FFF2-40B4-BE49-F238E27FC236}">
                  <a16:creationId xmlns:a16="http://schemas.microsoft.com/office/drawing/2014/main" id="{B119F58A-9EB6-7A44-9345-547C7631B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042" y="4141812"/>
              <a:ext cx="1188720" cy="50920"/>
            </a:xfrm>
            <a:prstGeom prst="rect">
              <a:avLst/>
            </a:prstGeom>
            <a:solidFill>
              <a:srgbClr val="AD6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23DD978-6A72-3442-805A-966B582D0936}"/>
              </a:ext>
            </a:extLst>
          </p:cNvPr>
          <p:cNvGrpSpPr/>
          <p:nvPr/>
        </p:nvGrpSpPr>
        <p:grpSpPr>
          <a:xfrm>
            <a:off x="8036007" y="1131641"/>
            <a:ext cx="1384082" cy="1516118"/>
            <a:chOff x="5830551" y="2722652"/>
            <a:chExt cx="1384082" cy="1516118"/>
          </a:xfrm>
        </p:grpSpPr>
        <p:sp>
          <p:nvSpPr>
            <p:cNvPr id="79" name="Rectangle 114">
              <a:extLst>
                <a:ext uri="{FF2B5EF4-FFF2-40B4-BE49-F238E27FC236}">
                  <a16:creationId xmlns:a16="http://schemas.microsoft.com/office/drawing/2014/main" id="{A3402513-2504-F541-9280-3CB551467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551" y="2722652"/>
              <a:ext cx="1384082" cy="1516118"/>
            </a:xfrm>
            <a:prstGeom prst="rect">
              <a:avLst/>
            </a:prstGeom>
            <a:solidFill>
              <a:srgbClr val="E6FFE6"/>
            </a:solidFill>
            <a:ln w="12700">
              <a:solidFill>
                <a:srgbClr val="408040"/>
              </a:solidFill>
              <a:miter lim="800000"/>
              <a:headEnd/>
              <a:tailEnd/>
            </a:ln>
          </p:spPr>
          <p:txBody>
            <a:bodyPr wrap="none" anchor="t"/>
            <a:lstStyle/>
            <a:p>
              <a:r>
                <a:rPr lang="en-US" i="1" dirty="0">
                  <a:latin typeface="Times New Roman" panose="02020603050405020304" pitchFamily="18" charset="0"/>
                  <a:cs typeface="Calibri" panose="020F0502020204030204" pitchFamily="34" charset="0"/>
                </a:rPr>
                <a:t>g</a:t>
              </a:r>
              <a:endParaRPr lang="en-US" baseline="-25000" dirty="0">
                <a:latin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0" name="Rectangle 115">
              <a:extLst>
                <a:ext uri="{FF2B5EF4-FFF2-40B4-BE49-F238E27FC236}">
                  <a16:creationId xmlns:a16="http://schemas.microsoft.com/office/drawing/2014/main" id="{2EF81D0C-98C1-C846-A6FF-6F07C3F10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075" y="350441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82" name="Rectangle 116">
              <a:extLst>
                <a:ext uri="{FF2B5EF4-FFF2-40B4-BE49-F238E27FC236}">
                  <a16:creationId xmlns:a16="http://schemas.microsoft.com/office/drawing/2014/main" id="{973560A0-432F-C043-BA09-22112EF1D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075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83" name="Rectangle 117">
              <a:extLst>
                <a:ext uri="{FF2B5EF4-FFF2-40B4-BE49-F238E27FC236}">
                  <a16:creationId xmlns:a16="http://schemas.microsoft.com/office/drawing/2014/main" id="{E3EB170A-F1E3-514B-82ED-251789836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075" y="3137647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sp>
        <p:nvSpPr>
          <p:cNvPr id="23" name="Rectangle 3">
            <a:extLst>
              <a:ext uri="{FF2B5EF4-FFF2-40B4-BE49-F238E27FC236}">
                <a16:creationId xmlns:a16="http://schemas.microsoft.com/office/drawing/2014/main" id="{E89D67B1-0CB6-014C-836F-EC0B33DCB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512" y="3297012"/>
            <a:ext cx="4825297" cy="31118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latin typeface="Times New Roman" charset="0"/>
              </a:rPr>
              <a:t>Sound, complete, guaranteed to terminate</a:t>
            </a:r>
            <a:endParaRPr lang="en-US" kern="0" baseline="-25000" dirty="0">
              <a:latin typeface="Times New Roman" charset="0"/>
            </a:endParaRPr>
          </a:p>
          <a:p>
            <a:r>
              <a:rPr lang="en-US" kern="0" dirty="0">
                <a:latin typeface="Times New Roman" charset="0"/>
              </a:rPr>
              <a:t>Runs in time </a:t>
            </a:r>
            <a:r>
              <a:rPr lang="en-US" i="1" kern="0" dirty="0">
                <a:latin typeface="Times New Roman" charset="0"/>
              </a:rPr>
              <a:t>O</a:t>
            </a:r>
            <a:r>
              <a:rPr lang="en-US" kern="0" dirty="0">
                <a:latin typeface="Times New Roman" charset="0"/>
              </a:rPr>
              <a:t>(</a:t>
            </a:r>
            <a:r>
              <a:rPr lang="en-US" i="1" kern="0" dirty="0">
                <a:latin typeface="Times New Roman" charset="0"/>
              </a:rPr>
              <a:t>n</a:t>
            </a:r>
            <a:r>
              <a:rPr lang="en-US" kern="0" baseline="30000" dirty="0">
                <a:latin typeface="Times New Roman" charset="0"/>
              </a:rPr>
              <a:t>3</a:t>
            </a:r>
            <a:r>
              <a:rPr lang="en-US" kern="0" dirty="0">
                <a:latin typeface="Times New Roman" charset="0"/>
              </a:rPr>
              <a:t>)</a:t>
            </a:r>
          </a:p>
          <a:p>
            <a:pPr lvl="1"/>
            <a:r>
              <a:rPr lang="en-US" kern="0" dirty="0">
                <a:latin typeface="Times New Roman" charset="0"/>
              </a:rPr>
              <a:t>Can be modified to run in time </a:t>
            </a:r>
            <a:r>
              <a:rPr lang="en-US" i="1" kern="0" dirty="0">
                <a:latin typeface="Times New Roman" charset="0"/>
              </a:rPr>
              <a:t>O</a:t>
            </a:r>
            <a:r>
              <a:rPr lang="en-US" kern="0" dirty="0">
                <a:latin typeface="Times New Roman" charset="0"/>
              </a:rPr>
              <a:t>(</a:t>
            </a:r>
            <a:r>
              <a:rPr lang="en-US" i="1" kern="0" dirty="0">
                <a:latin typeface="Times New Roman" charset="0"/>
              </a:rPr>
              <a:t>n</a:t>
            </a:r>
            <a:r>
              <a:rPr lang="en-US" kern="0" dirty="0">
                <a:latin typeface="Times New Roman" charset="0"/>
              </a:rPr>
              <a:t>)</a:t>
            </a:r>
            <a:endParaRPr lang="en-US" kern="0" baseline="-25000" dirty="0">
              <a:latin typeface="Times New Roman" charset="0"/>
            </a:endParaRPr>
          </a:p>
          <a:p>
            <a:r>
              <a:rPr lang="en-US" kern="0" dirty="0">
                <a:latin typeface="Times New Roman" charset="0"/>
              </a:rPr>
              <a:t>Often finds optimal (shortest) solutions, but sometimes only near-optimal</a:t>
            </a:r>
          </a:p>
          <a:p>
            <a:pPr lvl="1"/>
            <a:r>
              <a:rPr lang="en-US" kern="0" dirty="0">
                <a:latin typeface="Times New Roman" charset="0"/>
              </a:rPr>
              <a:t>For block-stacking problems, </a:t>
            </a:r>
            <a:br>
              <a:rPr lang="en-US" kern="0" dirty="0">
                <a:latin typeface="Times New Roman" charset="0"/>
              </a:rPr>
            </a:br>
            <a:r>
              <a:rPr lang="en-US" kern="0" cap="small" dirty="0">
                <a:latin typeface="Times New Roman" charset="0"/>
              </a:rPr>
              <a:t>plan-length</a:t>
            </a:r>
            <a:r>
              <a:rPr lang="en-US" kern="0" dirty="0">
                <a:latin typeface="Times New Roman" charset="0"/>
              </a:rPr>
              <a:t> is NP-complete</a:t>
            </a:r>
          </a:p>
          <a:p>
            <a:r>
              <a:rPr lang="en-US" kern="0" dirty="0">
                <a:latin typeface="Times New Roman" charset="0"/>
              </a:rPr>
              <a:t>Can implement as </a:t>
            </a:r>
            <a:r>
              <a:rPr lang="en-US" kern="0" dirty="0" err="1">
                <a:latin typeface="Times New Roman" charset="0"/>
              </a:rPr>
              <a:t>GTPyhop</a:t>
            </a:r>
            <a:r>
              <a:rPr lang="en-US" kern="0" dirty="0">
                <a:latin typeface="Times New Roman" charset="0"/>
              </a:rPr>
              <a:t> methods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E1C5844C-E11C-0743-A1C8-9C14ED372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7173" y="1025248"/>
            <a:ext cx="1937950" cy="17718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9525" indent="-9525">
              <a:spcBef>
                <a:spcPts val="300"/>
              </a:spcBef>
              <a:buClrTx/>
              <a:buSzTx/>
              <a:buNone/>
              <a:tabLst>
                <a:tab pos="454025" algn="l"/>
              </a:tabLst>
              <a:defRPr/>
            </a:pPr>
            <a:r>
              <a:rPr lang="en-US" altLang="ja-JP" sz="1800" dirty="0">
                <a:latin typeface="Times New Roman" panose="02020603050405020304" pitchFamily="18" charset="0"/>
                <a:ea typeface="Times New Roman"/>
              </a:rPr>
              <a:t>π = ⟨</a:t>
            </a:r>
            <a:r>
              <a:rPr lang="en-US" altLang="ja-JP" sz="1800" dirty="0">
                <a:latin typeface="Calibri"/>
                <a:ea typeface="Times New Roman"/>
              </a:rPr>
              <a:t>unstack(</a:t>
            </a:r>
            <a:r>
              <a:rPr lang="en-US" altLang="ja-JP" sz="1800" dirty="0" err="1">
                <a:latin typeface="Calibri"/>
                <a:ea typeface="Times New Roman"/>
              </a:rPr>
              <a:t>c,b</a:t>
            </a:r>
            <a:r>
              <a:rPr lang="en-US" altLang="ja-JP" sz="1800" dirty="0">
                <a:latin typeface="Calibri"/>
                <a:ea typeface="Times New Roman"/>
              </a:rPr>
              <a:t>),</a:t>
            </a:r>
            <a:br>
              <a:rPr lang="en-US" altLang="ja-JP" sz="1800" dirty="0">
                <a:latin typeface="Calibri"/>
                <a:ea typeface="Times New Roman"/>
              </a:rPr>
            </a:br>
            <a:r>
              <a:rPr lang="en-US" altLang="ja-JP" sz="1800" dirty="0">
                <a:latin typeface="Calibri"/>
                <a:ea typeface="Times New Roman"/>
              </a:rPr>
              <a:t>	putdown(c), </a:t>
            </a:r>
            <a:br>
              <a:rPr lang="en-US" altLang="ja-JP" sz="1800" dirty="0">
                <a:latin typeface="Calibri"/>
                <a:ea typeface="Times New Roman"/>
              </a:rPr>
            </a:br>
            <a:r>
              <a:rPr lang="en-US" altLang="ja-JP" sz="1800" dirty="0">
                <a:latin typeface="Calibri"/>
                <a:ea typeface="Times New Roman"/>
              </a:rPr>
              <a:t>	pickup(b),</a:t>
            </a:r>
            <a:br>
              <a:rPr lang="en-US" altLang="ja-JP" sz="1800" dirty="0">
                <a:latin typeface="Calibri"/>
                <a:ea typeface="Times New Roman"/>
              </a:rPr>
            </a:br>
            <a:r>
              <a:rPr lang="en-US" altLang="ja-JP" sz="1800" dirty="0">
                <a:latin typeface="Calibri"/>
                <a:ea typeface="Times New Roman"/>
              </a:rPr>
              <a:t>	stack(</a:t>
            </a:r>
            <a:r>
              <a:rPr lang="en-US" altLang="ja-JP" sz="1800" dirty="0" err="1">
                <a:latin typeface="Calibri"/>
                <a:ea typeface="Times New Roman"/>
              </a:rPr>
              <a:t>b,c</a:t>
            </a:r>
            <a:r>
              <a:rPr lang="en-US" altLang="ja-JP" sz="1800" dirty="0">
                <a:latin typeface="Calibri"/>
                <a:ea typeface="Times New Roman"/>
              </a:rPr>
              <a:t>), </a:t>
            </a:r>
          </a:p>
          <a:p>
            <a:pPr marL="9525" indent="-9525">
              <a:spcBef>
                <a:spcPts val="300"/>
              </a:spcBef>
              <a:buClrTx/>
              <a:buSzTx/>
              <a:buNone/>
              <a:tabLst>
                <a:tab pos="454025" algn="l"/>
              </a:tabLst>
              <a:defRPr/>
            </a:pPr>
            <a:r>
              <a:rPr lang="en-US" altLang="ja-JP" sz="1800" dirty="0">
                <a:latin typeface="Calibri"/>
                <a:ea typeface="Times New Roman"/>
              </a:rPr>
              <a:t>		pickup(a),</a:t>
            </a:r>
            <a:br>
              <a:rPr lang="en-US" altLang="ja-JP" sz="1800" dirty="0">
                <a:latin typeface="Calibri"/>
                <a:ea typeface="Times New Roman"/>
              </a:rPr>
            </a:br>
            <a:r>
              <a:rPr lang="en-US" altLang="ja-JP" sz="1800" dirty="0">
                <a:latin typeface="Calibri"/>
                <a:ea typeface="Times New Roman"/>
              </a:rPr>
              <a:t>	stack(</a:t>
            </a:r>
            <a:r>
              <a:rPr lang="en-US" altLang="ja-JP" sz="1800" dirty="0" err="1">
                <a:latin typeface="Calibri"/>
                <a:ea typeface="Times New Roman"/>
              </a:rPr>
              <a:t>a,b</a:t>
            </a:r>
            <a:r>
              <a:rPr lang="en-US" altLang="ja-JP" sz="1800" dirty="0">
                <a:latin typeface="Calibri"/>
                <a:ea typeface="Times New Roman"/>
              </a:rPr>
              <a:t>)</a:t>
            </a:r>
            <a:r>
              <a:rPr lang="en-US" altLang="ja-JP" sz="1800" dirty="0">
                <a:latin typeface="Times New Roman" panose="02020603050405020304" pitchFamily="18" charset="0"/>
                <a:ea typeface="Times New Roman"/>
              </a:rPr>
              <a:t>⟩</a:t>
            </a:r>
            <a:endParaRPr lang="en-US" sz="1800" baseline="-25000" dirty="0">
              <a:latin typeface="Times New Roman" panose="02020603050405020304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0496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784" y="101601"/>
            <a:ext cx="10751015" cy="812800"/>
          </a:xfrm>
        </p:spPr>
        <p:txBody>
          <a:bodyPr/>
          <a:lstStyle/>
          <a:p>
            <a:r>
              <a:rPr lang="en-US" dirty="0"/>
              <a:t>Relaxed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692" y="1873404"/>
            <a:ext cx="5193652" cy="1493739"/>
          </a:xfrm>
        </p:spPr>
        <p:txBody>
          <a:bodyPr/>
          <a:lstStyle/>
          <a:p>
            <a:r>
              <a:rPr lang="en-US" dirty="0"/>
              <a:t>Action </a:t>
            </a:r>
            <a:r>
              <a:rPr lang="en-US" i="1" dirty="0"/>
              <a:t>a </a:t>
            </a:r>
            <a:r>
              <a:rPr lang="en-US" dirty="0"/>
              <a:t>is </a:t>
            </a:r>
            <a:r>
              <a:rPr lang="en-US" i="1" dirty="0"/>
              <a:t>r-applicable</a:t>
            </a:r>
            <a:r>
              <a:rPr lang="en-US" dirty="0"/>
              <a:t> in a relaxed state </a:t>
            </a:r>
            <a:r>
              <a:rPr lang="en-US" i="1" dirty="0" err="1"/>
              <a:t>ŝ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if an </a:t>
            </a:r>
            <a:r>
              <a:rPr lang="en-US" i="1" dirty="0"/>
              <a:t>r-subset </a:t>
            </a:r>
            <a:r>
              <a:rPr lang="en-US" dirty="0"/>
              <a:t>of </a:t>
            </a:r>
            <a:r>
              <a:rPr lang="en-US" i="1" dirty="0" err="1"/>
              <a:t>ŝ</a:t>
            </a:r>
            <a:r>
              <a:rPr lang="en-US" i="1" dirty="0"/>
              <a:t> </a:t>
            </a:r>
            <a:r>
              <a:rPr lang="en-US" dirty="0"/>
              <a:t>satisfies </a:t>
            </a:r>
            <a:r>
              <a:rPr lang="en-US" i="1" dirty="0"/>
              <a:t>a</a:t>
            </a:r>
            <a:r>
              <a:rPr lang="en-US" dirty="0"/>
              <a:t>’s preconditions</a:t>
            </a:r>
          </a:p>
          <a:p>
            <a:pPr lvl="1"/>
            <a:r>
              <a:rPr lang="en-US" dirty="0"/>
              <a:t>a subset with one value per state variable</a:t>
            </a:r>
          </a:p>
          <a:p>
            <a:r>
              <a:rPr lang="en-US" dirty="0"/>
              <a:t>If </a:t>
            </a:r>
            <a:r>
              <a:rPr lang="en-US" i="1" dirty="0"/>
              <a:t>a </a:t>
            </a:r>
            <a:r>
              <a:rPr lang="en-US" dirty="0"/>
              <a:t>is r-applicable then </a:t>
            </a:r>
            <a:r>
              <a:rPr lang="en-US" i="1" dirty="0" err="1"/>
              <a:t>γ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 err="1"/>
              <a:t>ŝ,a</a:t>
            </a:r>
            <a:r>
              <a:rPr lang="en-US" dirty="0"/>
              <a:t>) = </a:t>
            </a:r>
            <a:r>
              <a:rPr lang="en-US" i="1" dirty="0" err="1"/>
              <a:t>ŝ</a:t>
            </a:r>
            <a:r>
              <a:rPr lang="en-US" i="1" dirty="0"/>
              <a:t> </a:t>
            </a:r>
            <a:r>
              <a:rPr lang="en-US" dirty="0"/>
              <a:t>∪ </a:t>
            </a:r>
            <a:r>
              <a:rPr lang="en-US" i="1" dirty="0" err="1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583448" y="0"/>
            <a:ext cx="3235271" cy="1631216"/>
          </a:xfrm>
          <a:prstGeom prst="rect">
            <a:avLst/>
          </a:prstGeom>
          <a:solidFill>
            <a:srgbClr val="CD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Times New Roman" charset="0"/>
              </a:rPr>
              <a:t>Poll</a:t>
            </a:r>
            <a:r>
              <a:rPr lang="en-US" dirty="0">
                <a:latin typeface="Times New Roman" charset="0"/>
              </a:rPr>
              <a:t>: would the following definition be equivalent?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Action </a:t>
            </a:r>
            <a:r>
              <a:rPr lang="en-US" i="1" dirty="0">
                <a:latin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</a:rPr>
              <a:t>is </a:t>
            </a:r>
            <a:r>
              <a:rPr lang="en-US" i="1" dirty="0">
                <a:latin typeface="Times New Roman" panose="02020603050405020304" pitchFamily="18" charset="0"/>
              </a:rPr>
              <a:t>r-applicable</a:t>
            </a:r>
            <a:r>
              <a:rPr lang="en-US" dirty="0">
                <a:latin typeface="Times New Roman" panose="02020603050405020304" pitchFamily="18" charset="0"/>
              </a:rPr>
              <a:t> in </a:t>
            </a:r>
            <a:r>
              <a:rPr lang="en-US" i="1" dirty="0" err="1">
                <a:latin typeface="Times New Roman" panose="02020603050405020304" pitchFamily="18" charset="0"/>
              </a:rPr>
              <a:t>ŝ</a:t>
            </a:r>
            <a:r>
              <a:rPr lang="en-US" dirty="0">
                <a:latin typeface="Times New Roman" panose="02020603050405020304" pitchFamily="18" charset="0"/>
              </a:rPr>
              <a:t> if </a:t>
            </a:r>
            <a:r>
              <a:rPr lang="en-US" i="1" dirty="0" err="1">
                <a:latin typeface="Times New Roman" panose="02020603050405020304" pitchFamily="18" charset="0"/>
              </a:rPr>
              <a:t>ŝ</a:t>
            </a:r>
            <a:r>
              <a:rPr lang="en-US" i="1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satisfies 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</a:rPr>
              <a:t>’s preconditions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Times New Roman" panose="02020603050405020304" pitchFamily="18" charset="0"/>
              </a:rPr>
              <a:t>A. Yes     B. No     C. don’t know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771E55-17AB-FC41-B237-455B9076699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201084" y="1631216"/>
            <a:ext cx="0" cy="219886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id="{C7E834ED-26CD-BC4C-8546-E78B466F6090}"/>
              </a:ext>
            </a:extLst>
          </p:cNvPr>
          <p:cNvSpPr txBox="1">
            <a:spLocks/>
          </p:cNvSpPr>
          <p:nvPr/>
        </p:nvSpPr>
        <p:spPr bwMode="auto">
          <a:xfrm>
            <a:off x="1960510" y="3398508"/>
            <a:ext cx="3402919" cy="3159839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200"/>
              </a:spcBef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19075" algn="l"/>
                <a:tab pos="619125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</a:t>
            </a:r>
          </a:p>
          <a:p>
            <a:pPr marL="0" indent="0">
              <a:spcBef>
                <a:spcPts val="200"/>
              </a:spcBef>
              <a:buNone/>
              <a:tabLst>
                <a:tab pos="219075" algn="l"/>
                <a:tab pos="619125" algn="l"/>
              </a:tabLst>
            </a:pPr>
            <a:r>
              <a:rPr lang="en-US" sz="1800" dirty="0"/>
              <a:t>	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r </a:t>
            </a:r>
            <a:br>
              <a:rPr lang="en-US" sz="1800" i="1" baseline="-25000" dirty="0"/>
            </a:br>
            <a:endParaRPr lang="en-US" sz="1800" i="1" baseline="-25000" dirty="0"/>
          </a:p>
          <a:p>
            <a:pPr marL="0" indent="0">
              <a:spcBef>
                <a:spcPts val="200"/>
              </a:spcBef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 d, e</a:t>
            </a:r>
            <a:r>
              <a:rPr lang="en-US" sz="1800" dirty="0"/>
              <a:t>) </a:t>
            </a:r>
          </a:p>
          <a:p>
            <a:pPr marL="0" indent="0">
              <a:spcBef>
                <a:spcPts val="200"/>
              </a:spcBef>
              <a:buNone/>
              <a:tabLst>
                <a:tab pos="219075" algn="l"/>
                <a:tab pos="619125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</a:p>
          <a:p>
            <a:pPr marL="0" indent="0">
              <a:spcBef>
                <a:spcPts val="200"/>
              </a:spcBef>
              <a:buNone/>
              <a:tabLst>
                <a:tab pos="219075" algn="l"/>
                <a:tab pos="619125" algn="l"/>
              </a:tabLst>
            </a:pPr>
            <a:r>
              <a:rPr lang="en-US" sz="1800" dirty="0"/>
              <a:t>	eff:	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i="1" dirty="0"/>
              <a:t>e </a:t>
            </a:r>
            <a:br>
              <a:rPr lang="en-US" sz="1800" i="1" baseline="-25000" dirty="0"/>
            </a:br>
            <a:endParaRPr lang="en-US" sz="1800" i="1" baseline="-25000" dirty="0"/>
          </a:p>
          <a:p>
            <a:pPr marL="0" indent="0">
              <a:spcBef>
                <a:spcPts val="200"/>
              </a:spcBef>
              <a:buNone/>
              <a:tabLst>
                <a:tab pos="219075" algn="l"/>
                <a:tab pos="619125" algn="l"/>
              </a:tabLst>
            </a:pP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/>
              <a:t>r, c, l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19075" algn="l"/>
                <a:tab pos="619125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)=</a:t>
            </a:r>
            <a:r>
              <a:rPr lang="en-US" sz="1800" i="1" dirty="0"/>
              <a:t>r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)=</a:t>
            </a:r>
            <a:r>
              <a:rPr lang="en-US" sz="1800" i="1" dirty="0"/>
              <a:t>l </a:t>
            </a:r>
          </a:p>
          <a:p>
            <a:pPr marL="0" indent="0">
              <a:spcBef>
                <a:spcPts val="200"/>
              </a:spcBef>
              <a:buNone/>
              <a:tabLst>
                <a:tab pos="219075" algn="l"/>
                <a:tab pos="619125" algn="l"/>
              </a:tabLst>
            </a:pPr>
            <a:r>
              <a:rPr lang="en-US" sz="1800" i="1" dirty="0"/>
              <a:t>	</a:t>
            </a:r>
            <a:r>
              <a:rPr lang="en-US" sz="1800" dirty="0"/>
              <a:t>eff:	</a:t>
            </a:r>
            <a:r>
              <a:rPr lang="en-US" sz="1800" dirty="0">
                <a:latin typeface="Calibri"/>
                <a:cs typeface="Calibri"/>
              </a:rPr>
              <a:t>cargo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)←</a:t>
            </a:r>
            <a:r>
              <a:rPr lang="en-US" sz="1800" dirty="0">
                <a:latin typeface="Calibri"/>
                <a:cs typeface="Calibri"/>
              </a:rPr>
              <a:t>nil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>
                <a:latin typeface="Times New Roman" charset="0"/>
                <a:cs typeface="Calibri"/>
              </a:rPr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en-US" sz="1800" dirty="0"/>
              <a:t>)←</a:t>
            </a:r>
            <a:r>
              <a:rPr lang="en-US" sz="1800" i="1" dirty="0"/>
              <a:t>l</a:t>
            </a:r>
            <a:endParaRPr lang="en-US" sz="1800" dirty="0"/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27ED3B89-0144-E948-B969-2431B71D8CC5}"/>
              </a:ext>
            </a:extLst>
          </p:cNvPr>
          <p:cNvGrpSpPr/>
          <p:nvPr/>
        </p:nvGrpSpPr>
        <p:grpSpPr>
          <a:xfrm>
            <a:off x="7762504" y="4523060"/>
            <a:ext cx="4145305" cy="2027225"/>
            <a:chOff x="4734528" y="4523059"/>
            <a:chExt cx="4145305" cy="2027225"/>
          </a:xfrm>
        </p:grpSpPr>
        <p:sp>
          <p:nvSpPr>
            <p:cNvPr id="219" name="Rectangle 891">
              <a:extLst>
                <a:ext uri="{FF2B5EF4-FFF2-40B4-BE49-F238E27FC236}">
                  <a16:creationId xmlns:a16="http://schemas.microsoft.com/office/drawing/2014/main" id="{2F03EDD6-3F5E-A84E-91AA-F8F719F1D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139" y="5934915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20" name="Rectangle 891">
              <a:extLst>
                <a:ext uri="{FF2B5EF4-FFF2-40B4-BE49-F238E27FC236}">
                  <a16:creationId xmlns:a16="http://schemas.microsoft.com/office/drawing/2014/main" id="{CD126E3A-78F5-A040-9DC6-080FB4951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4651" y="5992387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224DF3C8-499B-8341-858E-B1AC692CADEA}"/>
                </a:ext>
              </a:extLst>
            </p:cNvPr>
            <p:cNvGrpSpPr/>
            <p:nvPr/>
          </p:nvGrpSpPr>
          <p:grpSpPr>
            <a:xfrm>
              <a:off x="5483239" y="5330897"/>
              <a:ext cx="1654724" cy="802328"/>
              <a:chOff x="1026717" y="2292224"/>
              <a:chExt cx="2553587" cy="1238160"/>
            </a:xfrm>
          </p:grpSpPr>
          <p:sp>
            <p:nvSpPr>
              <p:cNvPr id="267" name="Line 853">
                <a:extLst>
                  <a:ext uri="{FF2B5EF4-FFF2-40B4-BE49-F238E27FC236}">
                    <a16:creationId xmlns:a16="http://schemas.microsoft.com/office/drawing/2014/main" id="{7A52AC77-0EBE-8D42-8926-EFBE8090B1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EF2321BC-6CBC-CF49-B8CB-0A5DC3C49B92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Freeform 860">
                <a:extLst>
                  <a:ext uri="{FF2B5EF4-FFF2-40B4-BE49-F238E27FC236}">
                    <a16:creationId xmlns:a16="http://schemas.microsoft.com/office/drawing/2014/main" id="{89D011B5-89D7-2C4A-A9AB-2EF7E99A3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0" name="Freeform 860">
                <a:extLst>
                  <a:ext uri="{FF2B5EF4-FFF2-40B4-BE49-F238E27FC236}">
                    <a16:creationId xmlns:a16="http://schemas.microsoft.com/office/drawing/2014/main" id="{348397DE-62B6-D34E-AE27-A0ABE30D4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22" name="Line 853">
              <a:extLst>
                <a:ext uri="{FF2B5EF4-FFF2-40B4-BE49-F238E27FC236}">
                  <a16:creationId xmlns:a16="http://schemas.microsoft.com/office/drawing/2014/main" id="{AC322115-2DC0-D24B-A12A-D3B12A18BD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8521" y="6137574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4B19EBC9-945D-2342-90C2-93F9E4301A26}"/>
                </a:ext>
              </a:extLst>
            </p:cNvPr>
            <p:cNvGrpSpPr/>
            <p:nvPr/>
          </p:nvGrpSpPr>
          <p:grpSpPr>
            <a:xfrm>
              <a:off x="7810858" y="5365531"/>
              <a:ext cx="1068975" cy="282744"/>
              <a:chOff x="4618723" y="2324921"/>
              <a:chExt cx="1649655" cy="436333"/>
            </a:xfrm>
          </p:grpSpPr>
          <p:sp>
            <p:nvSpPr>
              <p:cNvPr id="264" name="Freeform 860">
                <a:extLst>
                  <a:ext uri="{FF2B5EF4-FFF2-40B4-BE49-F238E27FC236}">
                    <a16:creationId xmlns:a16="http://schemas.microsoft.com/office/drawing/2014/main" id="{A0100DB7-79B3-424E-A67A-17C031C37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80126054-F481-FC47-82C4-3F2C1495DF6D}"/>
                  </a:ext>
                </a:extLst>
              </p:cNvPr>
              <p:cNvCxnSpPr/>
              <p:nvPr/>
            </p:nvCxnSpPr>
            <p:spPr>
              <a:xfrm>
                <a:off x="5143667" y="2324921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" name="Freeform 860">
                <a:extLst>
                  <a:ext uri="{FF2B5EF4-FFF2-40B4-BE49-F238E27FC236}">
                    <a16:creationId xmlns:a16="http://schemas.microsoft.com/office/drawing/2014/main" id="{FF99176C-F08F-1843-9EB0-12E1CFDEF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D1A2A570-56A4-E249-8CD3-EB776047E626}"/>
                </a:ext>
              </a:extLst>
            </p:cNvPr>
            <p:cNvCxnSpPr/>
            <p:nvPr/>
          </p:nvCxnSpPr>
          <p:spPr>
            <a:xfrm>
              <a:off x="6872036" y="6075807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Freeform 860">
              <a:extLst>
                <a:ext uri="{FF2B5EF4-FFF2-40B4-BE49-F238E27FC236}">
                  <a16:creationId xmlns:a16="http://schemas.microsoft.com/office/drawing/2014/main" id="{07DB4A8E-5B25-854C-A5E2-55F69F004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552" y="6114896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26" name="Freeform 860">
              <a:extLst>
                <a:ext uri="{FF2B5EF4-FFF2-40B4-BE49-F238E27FC236}">
                  <a16:creationId xmlns:a16="http://schemas.microsoft.com/office/drawing/2014/main" id="{FC90A214-E8C4-5C4E-8E3B-0090AEE5A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980" y="6075936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27" name="Line 853">
              <a:extLst>
                <a:ext uri="{FF2B5EF4-FFF2-40B4-BE49-F238E27FC236}">
                  <a16:creationId xmlns:a16="http://schemas.microsoft.com/office/drawing/2014/main" id="{E8EBC321-5AAE-6F4F-B664-670E5EF7E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5545" y="6546358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28" name="Line 853">
              <a:extLst>
                <a:ext uri="{FF2B5EF4-FFF2-40B4-BE49-F238E27FC236}">
                  <a16:creationId xmlns:a16="http://schemas.microsoft.com/office/drawing/2014/main" id="{ED0D8BB2-44CD-CE4C-A2EA-29D4B03F6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7565" y="654243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29" name="Line 853">
              <a:extLst>
                <a:ext uri="{FF2B5EF4-FFF2-40B4-BE49-F238E27FC236}">
                  <a16:creationId xmlns:a16="http://schemas.microsoft.com/office/drawing/2014/main" id="{BB45EE79-5777-CE4C-BE15-65BE558AD8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2495" y="5716765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94A4C88A-014A-BB47-B00B-54AA76FE145A}"/>
                </a:ext>
              </a:extLst>
            </p:cNvPr>
            <p:cNvGrpSpPr/>
            <p:nvPr/>
          </p:nvGrpSpPr>
          <p:grpSpPr>
            <a:xfrm>
              <a:off x="4734528" y="5865299"/>
              <a:ext cx="484418" cy="349404"/>
              <a:chOff x="1012668" y="927184"/>
              <a:chExt cx="747559" cy="539203"/>
            </a:xfrm>
          </p:grpSpPr>
          <p:sp>
            <p:nvSpPr>
              <p:cNvPr id="260" name="Line 853">
                <a:extLst>
                  <a:ext uri="{FF2B5EF4-FFF2-40B4-BE49-F238E27FC236}">
                    <a16:creationId xmlns:a16="http://schemas.microsoft.com/office/drawing/2014/main" id="{CBE80626-0CC3-F842-87C5-19F78C266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61" name="Rectangle 876">
                <a:extLst>
                  <a:ext uri="{FF2B5EF4-FFF2-40B4-BE49-F238E27FC236}">
                    <a16:creationId xmlns:a16="http://schemas.microsoft.com/office/drawing/2014/main" id="{040E5F07-D3C1-BE4D-8C11-BE59C49DDB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62" name="Rectangle 873">
                <a:extLst>
                  <a:ext uri="{FF2B5EF4-FFF2-40B4-BE49-F238E27FC236}">
                    <a16:creationId xmlns:a16="http://schemas.microsoft.com/office/drawing/2014/main" id="{BDB0E1FE-3314-7642-B76F-1292EF079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63" name="Freeform 875">
                <a:extLst>
                  <a:ext uri="{FF2B5EF4-FFF2-40B4-BE49-F238E27FC236}">
                    <a16:creationId xmlns:a16="http://schemas.microsoft.com/office/drawing/2014/main" id="{84FE6DFD-7617-8442-8E8C-845DF94EB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EAB3CC14-8E81-3545-92E5-F20DC9BEEEF1}"/>
                </a:ext>
              </a:extLst>
            </p:cNvPr>
            <p:cNvGrpSpPr/>
            <p:nvPr/>
          </p:nvGrpSpPr>
          <p:grpSpPr>
            <a:xfrm>
              <a:off x="4966767" y="4523059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36" name="Oval 859">
                <a:extLst>
                  <a:ext uri="{FF2B5EF4-FFF2-40B4-BE49-F238E27FC236}">
                    <a16:creationId xmlns:a16="http://schemas.microsoft.com/office/drawing/2014/main" id="{07F6004B-C500-5345-BB5F-5C916D938DE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7" name="Oval 861">
                <a:extLst>
                  <a:ext uri="{FF2B5EF4-FFF2-40B4-BE49-F238E27FC236}">
                    <a16:creationId xmlns:a16="http://schemas.microsoft.com/office/drawing/2014/main" id="{9AC547E7-1DE6-A144-B067-7730C2DB8D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8" name="Oval 862">
                <a:extLst>
                  <a:ext uri="{FF2B5EF4-FFF2-40B4-BE49-F238E27FC236}">
                    <a16:creationId xmlns:a16="http://schemas.microsoft.com/office/drawing/2014/main" id="{2DC84770-550D-1444-AD45-84EC2340DB3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9" name="Oval 863">
                <a:extLst>
                  <a:ext uri="{FF2B5EF4-FFF2-40B4-BE49-F238E27FC236}">
                    <a16:creationId xmlns:a16="http://schemas.microsoft.com/office/drawing/2014/main" id="{7033155D-401B-D44E-B045-4D35D3462D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40" name="Oval 863">
                <a:extLst>
                  <a:ext uri="{FF2B5EF4-FFF2-40B4-BE49-F238E27FC236}">
                    <a16:creationId xmlns:a16="http://schemas.microsoft.com/office/drawing/2014/main" id="{FB685E40-D2A0-5345-B99B-B8EE176E52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7842518-CD16-D04F-8BB7-0B99AD4EB665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56" name="Freeform 860">
                  <a:extLst>
                    <a:ext uri="{FF2B5EF4-FFF2-40B4-BE49-F238E27FC236}">
                      <a16:creationId xmlns:a16="http://schemas.microsoft.com/office/drawing/2014/main" id="{93CE02BE-F317-4047-B0EC-5723B0513CF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7" name="Rectangle 864">
                  <a:extLst>
                    <a:ext uri="{FF2B5EF4-FFF2-40B4-BE49-F238E27FC236}">
                      <a16:creationId xmlns:a16="http://schemas.microsoft.com/office/drawing/2014/main" id="{95D24226-34FE-D34E-94C1-F0B80492789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58" name="Freeform 865">
                  <a:extLst>
                    <a:ext uri="{FF2B5EF4-FFF2-40B4-BE49-F238E27FC236}">
                      <a16:creationId xmlns:a16="http://schemas.microsoft.com/office/drawing/2014/main" id="{E6E6BCB4-A093-234F-8AEE-B5481B0FB2B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9" name="Freeform 866">
                  <a:extLst>
                    <a:ext uri="{FF2B5EF4-FFF2-40B4-BE49-F238E27FC236}">
                      <a16:creationId xmlns:a16="http://schemas.microsoft.com/office/drawing/2014/main" id="{7E5A5F27-1906-B749-B452-ED83BB5C7A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50ECCDED-EAB9-1141-81D6-DCA4C1772457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43" name="Oval 878">
                  <a:extLst>
                    <a:ext uri="{FF2B5EF4-FFF2-40B4-BE49-F238E27FC236}">
                      <a16:creationId xmlns:a16="http://schemas.microsoft.com/office/drawing/2014/main" id="{77D6921B-41D7-5A47-B898-3A58E5D3E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4" name="Rectangle 880">
                  <a:extLst>
                    <a:ext uri="{FF2B5EF4-FFF2-40B4-BE49-F238E27FC236}">
                      <a16:creationId xmlns:a16="http://schemas.microsoft.com/office/drawing/2014/main" id="{9F1BB22F-9929-0747-B49A-8D7AAAF22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5" name="Oval 878">
                  <a:extLst>
                    <a:ext uri="{FF2B5EF4-FFF2-40B4-BE49-F238E27FC236}">
                      <a16:creationId xmlns:a16="http://schemas.microsoft.com/office/drawing/2014/main" id="{85DB4043-DA61-564B-B850-B6A7CEA64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6" name="Line 881">
                  <a:extLst>
                    <a:ext uri="{FF2B5EF4-FFF2-40B4-BE49-F238E27FC236}">
                      <a16:creationId xmlns:a16="http://schemas.microsoft.com/office/drawing/2014/main" id="{25E99BA2-550A-444D-B026-ADB13CDD99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7" name="Line 882">
                  <a:extLst>
                    <a:ext uri="{FF2B5EF4-FFF2-40B4-BE49-F238E27FC236}">
                      <a16:creationId xmlns:a16="http://schemas.microsoft.com/office/drawing/2014/main" id="{2DAF394F-FF21-7845-99BF-40B51CEB0D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8" name="Rectangle 880">
                  <a:extLst>
                    <a:ext uri="{FF2B5EF4-FFF2-40B4-BE49-F238E27FC236}">
                      <a16:creationId xmlns:a16="http://schemas.microsoft.com/office/drawing/2014/main" id="{0B52A040-C55D-A84D-9CD9-571A60D82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9" name="Oval 878">
                  <a:extLst>
                    <a:ext uri="{FF2B5EF4-FFF2-40B4-BE49-F238E27FC236}">
                      <a16:creationId xmlns:a16="http://schemas.microsoft.com/office/drawing/2014/main" id="{12A58D62-7A6F-DB48-B497-D9695B320ED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0" name="Line 882">
                  <a:extLst>
                    <a:ext uri="{FF2B5EF4-FFF2-40B4-BE49-F238E27FC236}">
                      <a16:creationId xmlns:a16="http://schemas.microsoft.com/office/drawing/2014/main" id="{339A79B4-BCC4-9C46-81CC-04C6CF142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1" name="Line 882">
                  <a:extLst>
                    <a:ext uri="{FF2B5EF4-FFF2-40B4-BE49-F238E27FC236}">
                      <a16:creationId xmlns:a16="http://schemas.microsoft.com/office/drawing/2014/main" id="{5037A25A-A628-314D-A15D-53A10543C7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2" name="Line 884">
                  <a:extLst>
                    <a:ext uri="{FF2B5EF4-FFF2-40B4-BE49-F238E27FC236}">
                      <a16:creationId xmlns:a16="http://schemas.microsoft.com/office/drawing/2014/main" id="{3FDEC229-9D22-2846-A78D-83A0264B97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3" name="Oval 885">
                  <a:extLst>
                    <a:ext uri="{FF2B5EF4-FFF2-40B4-BE49-F238E27FC236}">
                      <a16:creationId xmlns:a16="http://schemas.microsoft.com/office/drawing/2014/main" id="{94F8AAA4-666B-304E-B93D-1612B2182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4" name="Line 881">
                  <a:extLst>
                    <a:ext uri="{FF2B5EF4-FFF2-40B4-BE49-F238E27FC236}">
                      <a16:creationId xmlns:a16="http://schemas.microsoft.com/office/drawing/2014/main" id="{DB19818C-7E33-2D41-96FB-08230F81EE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5" name="Line 882">
                  <a:extLst>
                    <a:ext uri="{FF2B5EF4-FFF2-40B4-BE49-F238E27FC236}">
                      <a16:creationId xmlns:a16="http://schemas.microsoft.com/office/drawing/2014/main" id="{F74B027B-A24F-2E44-BFCC-E101E8382A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232" name="Straight Arrow Connector 231">
              <a:extLst>
                <a:ext uri="{FF2B5EF4-FFF2-40B4-BE49-F238E27FC236}">
                  <a16:creationId xmlns:a16="http://schemas.microsoft.com/office/drawing/2014/main" id="{88558B3A-C670-E34F-B3BD-85434F568D92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5400270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5ECBE426-8A15-2544-91E5-C016E5A4FE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5381923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BB22F364-0703-1342-8994-D418E307576A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32" y="6114896"/>
              <a:ext cx="265021" cy="239530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4F337D2D-7B4F-3D49-8CB1-7E1F63D71D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0846" y="5273747"/>
              <a:ext cx="502837" cy="550411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044F1463-DD28-0440-BA8C-726909FF2DF9}"/>
              </a:ext>
            </a:extLst>
          </p:cNvPr>
          <p:cNvGrpSpPr/>
          <p:nvPr/>
        </p:nvGrpSpPr>
        <p:grpSpPr>
          <a:xfrm>
            <a:off x="7994742" y="2337682"/>
            <a:ext cx="3907520" cy="2008751"/>
            <a:chOff x="4966767" y="2165564"/>
            <a:chExt cx="3907520" cy="2008751"/>
          </a:xfrm>
        </p:grpSpPr>
        <p:sp>
          <p:nvSpPr>
            <p:cNvPr id="272" name="Rectangle 891">
              <a:extLst>
                <a:ext uri="{FF2B5EF4-FFF2-40B4-BE49-F238E27FC236}">
                  <a16:creationId xmlns:a16="http://schemas.microsoft.com/office/drawing/2014/main" id="{50FDD45C-0506-E246-8F6A-51EDD5A26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590" y="3558946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73" name="Rectangle 891">
              <a:extLst>
                <a:ext uri="{FF2B5EF4-FFF2-40B4-BE49-F238E27FC236}">
                  <a16:creationId xmlns:a16="http://schemas.microsoft.com/office/drawing/2014/main" id="{7DA4CF27-8321-1545-8354-F15E508EA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9102" y="3616418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B0CA42B3-F1D1-FD48-B44F-EAAA56CCFA45}"/>
                </a:ext>
              </a:extLst>
            </p:cNvPr>
            <p:cNvGrpSpPr/>
            <p:nvPr/>
          </p:nvGrpSpPr>
          <p:grpSpPr>
            <a:xfrm>
              <a:off x="5477690" y="2954928"/>
              <a:ext cx="1654724" cy="794307"/>
              <a:chOff x="1026717" y="2292225"/>
              <a:chExt cx="2553587" cy="1225781"/>
            </a:xfrm>
          </p:grpSpPr>
          <p:sp>
            <p:nvSpPr>
              <p:cNvPr id="318" name="Line 853">
                <a:extLst>
                  <a:ext uri="{FF2B5EF4-FFF2-40B4-BE49-F238E27FC236}">
                    <a16:creationId xmlns:a16="http://schemas.microsoft.com/office/drawing/2014/main" id="{8BC174E3-EB53-594A-984C-C2E35A88C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7C5AC7A8-DB72-BA4E-BF53-5A007EC98954}"/>
                  </a:ext>
                </a:extLst>
              </p:cNvPr>
              <p:cNvCxnSpPr/>
              <p:nvPr/>
            </p:nvCxnSpPr>
            <p:spPr>
              <a:xfrm>
                <a:off x="2180139" y="22922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Freeform 860">
                <a:extLst>
                  <a:ext uri="{FF2B5EF4-FFF2-40B4-BE49-F238E27FC236}">
                    <a16:creationId xmlns:a16="http://schemas.microsoft.com/office/drawing/2014/main" id="{11746838-508C-264B-84A3-BE2419114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21" name="Freeform 860">
                <a:extLst>
                  <a:ext uri="{FF2B5EF4-FFF2-40B4-BE49-F238E27FC236}">
                    <a16:creationId xmlns:a16="http://schemas.microsoft.com/office/drawing/2014/main" id="{9EF21FFD-A0A7-3542-A136-85B4B5480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75" name="Line 853">
              <a:extLst>
                <a:ext uri="{FF2B5EF4-FFF2-40B4-BE49-F238E27FC236}">
                  <a16:creationId xmlns:a16="http://schemas.microsoft.com/office/drawing/2014/main" id="{8C7A992A-0764-064F-BDE2-9AD03A4571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2972" y="3761605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93331BF3-14DC-D447-AEAD-89BE48EBBF8A}"/>
                </a:ext>
              </a:extLst>
            </p:cNvPr>
            <p:cNvGrpSpPr/>
            <p:nvPr/>
          </p:nvGrpSpPr>
          <p:grpSpPr>
            <a:xfrm>
              <a:off x="7805310" y="2989564"/>
              <a:ext cx="1068977" cy="282748"/>
              <a:chOff x="4618721" y="2324916"/>
              <a:chExt cx="1649657" cy="436338"/>
            </a:xfrm>
          </p:grpSpPr>
          <p:sp>
            <p:nvSpPr>
              <p:cNvPr id="315" name="Freeform 860">
                <a:extLst>
                  <a:ext uri="{FF2B5EF4-FFF2-40B4-BE49-F238E27FC236}">
                    <a16:creationId xmlns:a16="http://schemas.microsoft.com/office/drawing/2014/main" id="{41A31140-DD2B-E84C-A025-064FD561B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22737548-5F2E-F94B-A124-87B22F65F5B7}"/>
                  </a:ext>
                </a:extLst>
              </p:cNvPr>
              <p:cNvCxnSpPr/>
              <p:nvPr/>
            </p:nvCxnSpPr>
            <p:spPr>
              <a:xfrm>
                <a:off x="5143666" y="2324916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Freeform 860">
                <a:extLst>
                  <a:ext uri="{FF2B5EF4-FFF2-40B4-BE49-F238E27FC236}">
                    <a16:creationId xmlns:a16="http://schemas.microsoft.com/office/drawing/2014/main" id="{9D9D66D0-3C5D-2B4D-BE86-99246A9C8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1" y="2337342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98FA0D7A-9C5C-B14C-A57E-5F08658303A6}"/>
                </a:ext>
              </a:extLst>
            </p:cNvPr>
            <p:cNvCxnSpPr/>
            <p:nvPr/>
          </p:nvCxnSpPr>
          <p:spPr>
            <a:xfrm>
              <a:off x="6866487" y="3699838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Freeform 860">
              <a:extLst>
                <a:ext uri="{FF2B5EF4-FFF2-40B4-BE49-F238E27FC236}">
                  <a16:creationId xmlns:a16="http://schemas.microsoft.com/office/drawing/2014/main" id="{E70EDE07-1260-C245-8ACF-922B8CE5A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6003" y="3738927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79" name="Freeform 860">
              <a:extLst>
                <a:ext uri="{FF2B5EF4-FFF2-40B4-BE49-F238E27FC236}">
                  <a16:creationId xmlns:a16="http://schemas.microsoft.com/office/drawing/2014/main" id="{5E438FE2-40C4-C646-B3FC-F44D9B4ED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431" y="3699967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80" name="Line 853">
              <a:extLst>
                <a:ext uri="{FF2B5EF4-FFF2-40B4-BE49-F238E27FC236}">
                  <a16:creationId xmlns:a16="http://schemas.microsoft.com/office/drawing/2014/main" id="{AD764237-7176-AA4F-BE96-8BC8017370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96" y="417038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81" name="Line 853">
              <a:extLst>
                <a:ext uri="{FF2B5EF4-FFF2-40B4-BE49-F238E27FC236}">
                  <a16:creationId xmlns:a16="http://schemas.microsoft.com/office/drawing/2014/main" id="{D79B1D83-6204-9C48-88E2-326095361E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2016" y="4166463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82" name="Line 853">
              <a:extLst>
                <a:ext uri="{FF2B5EF4-FFF2-40B4-BE49-F238E27FC236}">
                  <a16:creationId xmlns:a16="http://schemas.microsoft.com/office/drawing/2014/main" id="{3292BC98-7C15-6F46-923F-71FEC05F7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6946" y="3340796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2CA6E2E5-D43E-6642-BBF0-3910F8070E59}"/>
                </a:ext>
              </a:extLst>
            </p:cNvPr>
            <p:cNvGrpSpPr/>
            <p:nvPr/>
          </p:nvGrpSpPr>
          <p:grpSpPr>
            <a:xfrm>
              <a:off x="5139466" y="3750347"/>
              <a:ext cx="484418" cy="349404"/>
              <a:chOff x="1012668" y="927184"/>
              <a:chExt cx="747559" cy="539203"/>
            </a:xfrm>
          </p:grpSpPr>
          <p:sp>
            <p:nvSpPr>
              <p:cNvPr id="311" name="Line 853">
                <a:extLst>
                  <a:ext uri="{FF2B5EF4-FFF2-40B4-BE49-F238E27FC236}">
                    <a16:creationId xmlns:a16="http://schemas.microsoft.com/office/drawing/2014/main" id="{74945790-8A27-8E48-B587-0B7A6012B5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312" name="Rectangle 876">
                <a:extLst>
                  <a:ext uri="{FF2B5EF4-FFF2-40B4-BE49-F238E27FC236}">
                    <a16:creationId xmlns:a16="http://schemas.microsoft.com/office/drawing/2014/main" id="{BA896FBC-9746-1345-8F15-4DFA550F15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313" name="Rectangle 873">
                <a:extLst>
                  <a:ext uri="{FF2B5EF4-FFF2-40B4-BE49-F238E27FC236}">
                    <a16:creationId xmlns:a16="http://schemas.microsoft.com/office/drawing/2014/main" id="{F66340E8-28D8-924B-BB2E-17CB3C996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14" name="Freeform 875">
                <a:extLst>
                  <a:ext uri="{FF2B5EF4-FFF2-40B4-BE49-F238E27FC236}">
                    <a16:creationId xmlns:a16="http://schemas.microsoft.com/office/drawing/2014/main" id="{75C39C76-9A4B-1847-95AA-D9B638C36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B45F2C81-10C0-0348-82D1-1AFB70E3E0B2}"/>
                </a:ext>
              </a:extLst>
            </p:cNvPr>
            <p:cNvGrpSpPr/>
            <p:nvPr/>
          </p:nvGrpSpPr>
          <p:grpSpPr>
            <a:xfrm>
              <a:off x="4966767" y="2165564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87" name="Oval 859">
                <a:extLst>
                  <a:ext uri="{FF2B5EF4-FFF2-40B4-BE49-F238E27FC236}">
                    <a16:creationId xmlns:a16="http://schemas.microsoft.com/office/drawing/2014/main" id="{1D4AFB94-0ED4-8A4F-90DD-9EA45446F3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88" name="Oval 861">
                <a:extLst>
                  <a:ext uri="{FF2B5EF4-FFF2-40B4-BE49-F238E27FC236}">
                    <a16:creationId xmlns:a16="http://schemas.microsoft.com/office/drawing/2014/main" id="{6FA3779B-FD19-5E49-A807-69A876B0FF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89" name="Oval 862">
                <a:extLst>
                  <a:ext uri="{FF2B5EF4-FFF2-40B4-BE49-F238E27FC236}">
                    <a16:creationId xmlns:a16="http://schemas.microsoft.com/office/drawing/2014/main" id="{2B1BD3B1-6670-D543-99F4-C215BB14D11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90" name="Oval 863">
                <a:extLst>
                  <a:ext uri="{FF2B5EF4-FFF2-40B4-BE49-F238E27FC236}">
                    <a16:creationId xmlns:a16="http://schemas.microsoft.com/office/drawing/2014/main" id="{BBAC3EB5-A68D-3F4E-AEAC-BDF5CFA517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91" name="Oval 863">
                <a:extLst>
                  <a:ext uri="{FF2B5EF4-FFF2-40B4-BE49-F238E27FC236}">
                    <a16:creationId xmlns:a16="http://schemas.microsoft.com/office/drawing/2014/main" id="{FCF04403-383F-654D-867D-80112A83EEF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138EE5D8-3921-9048-B987-4AF23F8B264C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307" name="Freeform 860">
                  <a:extLst>
                    <a:ext uri="{FF2B5EF4-FFF2-40B4-BE49-F238E27FC236}">
                      <a16:creationId xmlns:a16="http://schemas.microsoft.com/office/drawing/2014/main" id="{E110883C-4617-3145-BF97-DFF991336CB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8" name="Rectangle 864">
                  <a:extLst>
                    <a:ext uri="{FF2B5EF4-FFF2-40B4-BE49-F238E27FC236}">
                      <a16:creationId xmlns:a16="http://schemas.microsoft.com/office/drawing/2014/main" id="{DBF53AD4-0E23-B24A-8AAE-F044BFA7E14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309" name="Freeform 865">
                  <a:extLst>
                    <a:ext uri="{FF2B5EF4-FFF2-40B4-BE49-F238E27FC236}">
                      <a16:creationId xmlns:a16="http://schemas.microsoft.com/office/drawing/2014/main" id="{2555B266-B4C1-5446-9A9F-59C0801BB96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10" name="Freeform 866">
                  <a:extLst>
                    <a:ext uri="{FF2B5EF4-FFF2-40B4-BE49-F238E27FC236}">
                      <a16:creationId xmlns:a16="http://schemas.microsoft.com/office/drawing/2014/main" id="{0743CA2D-50B9-954D-BB68-FA8C0C44BD7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312877E1-9DFC-E54E-8EAF-821D74DB141A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94" name="Oval 878">
                  <a:extLst>
                    <a:ext uri="{FF2B5EF4-FFF2-40B4-BE49-F238E27FC236}">
                      <a16:creationId xmlns:a16="http://schemas.microsoft.com/office/drawing/2014/main" id="{67683830-8C24-2E47-91C2-B687DD86A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5" name="Rectangle 880">
                  <a:extLst>
                    <a:ext uri="{FF2B5EF4-FFF2-40B4-BE49-F238E27FC236}">
                      <a16:creationId xmlns:a16="http://schemas.microsoft.com/office/drawing/2014/main" id="{32FF5D91-E3BA-F144-86B0-6EDB641D27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6" name="Oval 878">
                  <a:extLst>
                    <a:ext uri="{FF2B5EF4-FFF2-40B4-BE49-F238E27FC236}">
                      <a16:creationId xmlns:a16="http://schemas.microsoft.com/office/drawing/2014/main" id="{C0338822-5FEA-584D-871C-FFFF7422B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7" name="Line 881">
                  <a:extLst>
                    <a:ext uri="{FF2B5EF4-FFF2-40B4-BE49-F238E27FC236}">
                      <a16:creationId xmlns:a16="http://schemas.microsoft.com/office/drawing/2014/main" id="{DA198CFB-E26E-C843-929D-FDEAE3F1C3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8" name="Line 882">
                  <a:extLst>
                    <a:ext uri="{FF2B5EF4-FFF2-40B4-BE49-F238E27FC236}">
                      <a16:creationId xmlns:a16="http://schemas.microsoft.com/office/drawing/2014/main" id="{24B26E2E-9756-774A-BD45-2357D39B19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9" name="Rectangle 880">
                  <a:extLst>
                    <a:ext uri="{FF2B5EF4-FFF2-40B4-BE49-F238E27FC236}">
                      <a16:creationId xmlns:a16="http://schemas.microsoft.com/office/drawing/2014/main" id="{A9465426-DB8A-C847-9238-A15FE1B516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0" name="Oval 878">
                  <a:extLst>
                    <a:ext uri="{FF2B5EF4-FFF2-40B4-BE49-F238E27FC236}">
                      <a16:creationId xmlns:a16="http://schemas.microsoft.com/office/drawing/2014/main" id="{BB41577D-49DA-8145-9D41-52FF3EA25A0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1" name="Line 882">
                  <a:extLst>
                    <a:ext uri="{FF2B5EF4-FFF2-40B4-BE49-F238E27FC236}">
                      <a16:creationId xmlns:a16="http://schemas.microsoft.com/office/drawing/2014/main" id="{85B676DC-9F31-7B4E-B7A2-2223AC8A9B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2" name="Line 882">
                  <a:extLst>
                    <a:ext uri="{FF2B5EF4-FFF2-40B4-BE49-F238E27FC236}">
                      <a16:creationId xmlns:a16="http://schemas.microsoft.com/office/drawing/2014/main" id="{132DA469-2467-504E-9840-A98177CBB5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3" name="Line 884">
                  <a:extLst>
                    <a:ext uri="{FF2B5EF4-FFF2-40B4-BE49-F238E27FC236}">
                      <a16:creationId xmlns:a16="http://schemas.microsoft.com/office/drawing/2014/main" id="{1B374238-AD4B-7B4E-87D6-837E87044A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4" name="Oval 885">
                  <a:extLst>
                    <a:ext uri="{FF2B5EF4-FFF2-40B4-BE49-F238E27FC236}">
                      <a16:creationId xmlns:a16="http://schemas.microsoft.com/office/drawing/2014/main" id="{FC437756-FF7E-214C-A1AB-16A2B3F646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5" name="Line 881">
                  <a:extLst>
                    <a:ext uri="{FF2B5EF4-FFF2-40B4-BE49-F238E27FC236}">
                      <a16:creationId xmlns:a16="http://schemas.microsoft.com/office/drawing/2014/main" id="{749E9AF8-F018-394E-8F57-71FE52F157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6" name="Line 882">
                  <a:extLst>
                    <a:ext uri="{FF2B5EF4-FFF2-40B4-BE49-F238E27FC236}">
                      <a16:creationId xmlns:a16="http://schemas.microsoft.com/office/drawing/2014/main" id="{6E4F1D97-F526-1041-927B-2D3B264810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285" name="Straight Arrow Connector 284">
              <a:extLst>
                <a:ext uri="{FF2B5EF4-FFF2-40B4-BE49-F238E27FC236}">
                  <a16:creationId xmlns:a16="http://schemas.microsoft.com/office/drawing/2014/main" id="{BE766FE8-B213-8045-AE41-FF652C01BA91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3042775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Arrow Connector 285">
              <a:extLst>
                <a:ext uri="{FF2B5EF4-FFF2-40B4-BE49-F238E27FC236}">
                  <a16:creationId xmlns:a16="http://schemas.microsoft.com/office/drawing/2014/main" id="{40502687-40C4-0241-B309-4723AB1233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3024428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EB302DC4-54F5-9A4D-9F4C-5E31AFA96C88}"/>
              </a:ext>
            </a:extLst>
          </p:cNvPr>
          <p:cNvGrpSpPr/>
          <p:nvPr/>
        </p:nvGrpSpPr>
        <p:grpSpPr>
          <a:xfrm>
            <a:off x="8118034" y="199099"/>
            <a:ext cx="3792268" cy="1975637"/>
            <a:chOff x="821024" y="4395049"/>
            <a:chExt cx="4213631" cy="2195152"/>
          </a:xfrm>
        </p:grpSpPr>
        <p:sp>
          <p:nvSpPr>
            <p:cNvPr id="323" name="Rectangle 891">
              <a:extLst>
                <a:ext uri="{FF2B5EF4-FFF2-40B4-BE49-F238E27FC236}">
                  <a16:creationId xmlns:a16="http://schemas.microsoft.com/office/drawing/2014/main" id="{13497ED6-C0D4-E043-A640-8A0C40E87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324" name="Rectangle 891">
              <a:extLst>
                <a:ext uri="{FF2B5EF4-FFF2-40B4-BE49-F238E27FC236}">
                  <a16:creationId xmlns:a16="http://schemas.microsoft.com/office/drawing/2014/main" id="{9ABC6EA4-FE03-C744-86D0-AAF07D05F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58CA4615-5DA5-F748-A82F-031B5BAEAF99}"/>
                </a:ext>
              </a:extLst>
            </p:cNvPr>
            <p:cNvGrpSpPr/>
            <p:nvPr/>
          </p:nvGrpSpPr>
          <p:grpSpPr>
            <a:xfrm>
              <a:off x="1260662" y="5235327"/>
              <a:ext cx="1838582" cy="882564"/>
              <a:chOff x="1026717" y="2292224"/>
              <a:chExt cx="2553587" cy="1225782"/>
            </a:xfrm>
          </p:grpSpPr>
          <p:sp>
            <p:nvSpPr>
              <p:cNvPr id="367" name="Line 853">
                <a:extLst>
                  <a:ext uri="{FF2B5EF4-FFF2-40B4-BE49-F238E27FC236}">
                    <a16:creationId xmlns:a16="http://schemas.microsoft.com/office/drawing/2014/main" id="{F26DCA3E-3463-2A49-B3D3-4850E4909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1A1D6AFE-0AD9-B143-83A6-C35E78E7FFD3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Freeform 860">
                <a:extLst>
                  <a:ext uri="{FF2B5EF4-FFF2-40B4-BE49-F238E27FC236}">
                    <a16:creationId xmlns:a16="http://schemas.microsoft.com/office/drawing/2014/main" id="{8C2054C0-C57B-BF4D-8CC7-EFBCE267D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70" name="Freeform 860">
                <a:extLst>
                  <a:ext uri="{FF2B5EF4-FFF2-40B4-BE49-F238E27FC236}">
                    <a16:creationId xmlns:a16="http://schemas.microsoft.com/office/drawing/2014/main" id="{F686EB36-8312-0142-935C-89A44F5B2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326" name="Line 853">
              <a:extLst>
                <a:ext uri="{FF2B5EF4-FFF2-40B4-BE49-F238E27FC236}">
                  <a16:creationId xmlns:a16="http://schemas.microsoft.com/office/drawing/2014/main" id="{8E5D87B9-BBBA-9C46-8E24-584C4BAAA9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22722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D71A0477-2B9E-5642-A079-BCD0C232A33B}"/>
                </a:ext>
              </a:extLst>
            </p:cNvPr>
            <p:cNvGrpSpPr/>
            <p:nvPr/>
          </p:nvGrpSpPr>
          <p:grpSpPr>
            <a:xfrm>
              <a:off x="3846905" y="5267662"/>
              <a:ext cx="1187750" cy="320306"/>
              <a:chOff x="4618723" y="2316384"/>
              <a:chExt cx="1649655" cy="444870"/>
            </a:xfrm>
          </p:grpSpPr>
          <p:sp>
            <p:nvSpPr>
              <p:cNvPr id="364" name="Freeform 860">
                <a:extLst>
                  <a:ext uri="{FF2B5EF4-FFF2-40B4-BE49-F238E27FC236}">
                    <a16:creationId xmlns:a16="http://schemas.microsoft.com/office/drawing/2014/main" id="{50742B1B-9A86-CC49-967E-AFDAA6ACF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51172513-4A49-E847-9335-9CF6EA10A600}"/>
                  </a:ext>
                </a:extLst>
              </p:cNvPr>
              <p:cNvCxnSpPr/>
              <p:nvPr/>
            </p:nvCxnSpPr>
            <p:spPr>
              <a:xfrm>
                <a:off x="5143667" y="2316384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Freeform 860">
                <a:extLst>
                  <a:ext uri="{FF2B5EF4-FFF2-40B4-BE49-F238E27FC236}">
                    <a16:creationId xmlns:a16="http://schemas.microsoft.com/office/drawing/2014/main" id="{64358C8F-FB3F-4345-B738-31AD63D7A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4C7A1E4A-477C-5B41-99E0-DA7EC66764A8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Freeform 860">
              <a:extLst>
                <a:ext uri="{FF2B5EF4-FFF2-40B4-BE49-F238E27FC236}">
                  <a16:creationId xmlns:a16="http://schemas.microsoft.com/office/drawing/2014/main" id="{4CA99899-0E9E-5D41-BF89-F50918FBD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330" name="Freeform 860">
              <a:extLst>
                <a:ext uri="{FF2B5EF4-FFF2-40B4-BE49-F238E27FC236}">
                  <a16:creationId xmlns:a16="http://schemas.microsoft.com/office/drawing/2014/main" id="{08E09383-17D2-CB44-AACF-E2C0615A2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3148"/>
              <a:ext cx="1123653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331" name="Line 853">
              <a:extLst>
                <a:ext uri="{FF2B5EF4-FFF2-40B4-BE49-F238E27FC236}">
                  <a16:creationId xmlns:a16="http://schemas.microsoft.com/office/drawing/2014/main" id="{A6B51BBA-7C70-2E4F-9249-82FB6EBA5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332" name="Line 853">
              <a:extLst>
                <a:ext uri="{FF2B5EF4-FFF2-40B4-BE49-F238E27FC236}">
                  <a16:creationId xmlns:a16="http://schemas.microsoft.com/office/drawing/2014/main" id="{622EFE6C-B3FC-5D4D-A618-E8501FE6B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333" name="Line 853">
              <a:extLst>
                <a:ext uri="{FF2B5EF4-FFF2-40B4-BE49-F238E27FC236}">
                  <a16:creationId xmlns:a16="http://schemas.microsoft.com/office/drawing/2014/main" id="{AAB4CA8C-B2CD-1848-9623-E4F318971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C2AF82FE-EE43-3D4A-8CBB-04EB1356C214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340" name="Oval 859">
                <a:extLst>
                  <a:ext uri="{FF2B5EF4-FFF2-40B4-BE49-F238E27FC236}">
                    <a16:creationId xmlns:a16="http://schemas.microsoft.com/office/drawing/2014/main" id="{7B66B358-03FB-3E4E-86DD-46AD500CA4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41" name="Oval 861">
                <a:extLst>
                  <a:ext uri="{FF2B5EF4-FFF2-40B4-BE49-F238E27FC236}">
                    <a16:creationId xmlns:a16="http://schemas.microsoft.com/office/drawing/2014/main" id="{EA0F2CF3-BC56-334D-89B5-166E2A308C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42" name="Oval 862">
                <a:extLst>
                  <a:ext uri="{FF2B5EF4-FFF2-40B4-BE49-F238E27FC236}">
                    <a16:creationId xmlns:a16="http://schemas.microsoft.com/office/drawing/2014/main" id="{69923CAA-A9F3-6F48-A754-C8FEDA0AB9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43" name="Oval 863">
                <a:extLst>
                  <a:ext uri="{FF2B5EF4-FFF2-40B4-BE49-F238E27FC236}">
                    <a16:creationId xmlns:a16="http://schemas.microsoft.com/office/drawing/2014/main" id="{9C233628-7BA6-634D-BD63-067F0A08B3A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44" name="Oval 863">
                <a:extLst>
                  <a:ext uri="{FF2B5EF4-FFF2-40B4-BE49-F238E27FC236}">
                    <a16:creationId xmlns:a16="http://schemas.microsoft.com/office/drawing/2014/main" id="{3DC89FBA-14C9-814F-88D3-08A63783E6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B323A0A4-5BAB-B04E-B1F1-B6F1FCE26D72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360" name="Freeform 860">
                  <a:extLst>
                    <a:ext uri="{FF2B5EF4-FFF2-40B4-BE49-F238E27FC236}">
                      <a16:creationId xmlns:a16="http://schemas.microsoft.com/office/drawing/2014/main" id="{8472B5B8-DBB9-CD40-AC31-86532063379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1" name="Rectangle 864">
                  <a:extLst>
                    <a:ext uri="{FF2B5EF4-FFF2-40B4-BE49-F238E27FC236}">
                      <a16:creationId xmlns:a16="http://schemas.microsoft.com/office/drawing/2014/main" id="{6A628194-CC6F-E54C-B0A0-55CD4E41D21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362" name="Freeform 865">
                  <a:extLst>
                    <a:ext uri="{FF2B5EF4-FFF2-40B4-BE49-F238E27FC236}">
                      <a16:creationId xmlns:a16="http://schemas.microsoft.com/office/drawing/2014/main" id="{F0916F13-ABA2-FA45-8062-5E7F20B69DA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3" name="Freeform 866">
                  <a:extLst>
                    <a:ext uri="{FF2B5EF4-FFF2-40B4-BE49-F238E27FC236}">
                      <a16:creationId xmlns:a16="http://schemas.microsoft.com/office/drawing/2014/main" id="{D313BA4B-077C-C94B-92B7-1363047CA97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228304D3-E07F-AF42-BE53-EECA50B76C32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47" name="Oval 878">
                  <a:extLst>
                    <a:ext uri="{FF2B5EF4-FFF2-40B4-BE49-F238E27FC236}">
                      <a16:creationId xmlns:a16="http://schemas.microsoft.com/office/drawing/2014/main" id="{F25A1043-741B-054B-8784-FE6E55102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48" name="Rectangle 880">
                  <a:extLst>
                    <a:ext uri="{FF2B5EF4-FFF2-40B4-BE49-F238E27FC236}">
                      <a16:creationId xmlns:a16="http://schemas.microsoft.com/office/drawing/2014/main" id="{0B0DD188-1BF0-2145-8964-6DE0239616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49" name="Oval 878">
                  <a:extLst>
                    <a:ext uri="{FF2B5EF4-FFF2-40B4-BE49-F238E27FC236}">
                      <a16:creationId xmlns:a16="http://schemas.microsoft.com/office/drawing/2014/main" id="{E40083F3-C066-DD47-BA85-5F08795AB2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0" name="Line 881">
                  <a:extLst>
                    <a:ext uri="{FF2B5EF4-FFF2-40B4-BE49-F238E27FC236}">
                      <a16:creationId xmlns:a16="http://schemas.microsoft.com/office/drawing/2014/main" id="{45599C80-7DA1-3A40-B145-0C89B121BE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1" name="Line 882">
                  <a:extLst>
                    <a:ext uri="{FF2B5EF4-FFF2-40B4-BE49-F238E27FC236}">
                      <a16:creationId xmlns:a16="http://schemas.microsoft.com/office/drawing/2014/main" id="{AF78EBB5-8F58-0B43-B3C8-AA6AD688C3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2" name="Rectangle 880">
                  <a:extLst>
                    <a:ext uri="{FF2B5EF4-FFF2-40B4-BE49-F238E27FC236}">
                      <a16:creationId xmlns:a16="http://schemas.microsoft.com/office/drawing/2014/main" id="{4CA79224-C4D5-6845-A3A8-77064A404D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3" name="Oval 878">
                  <a:extLst>
                    <a:ext uri="{FF2B5EF4-FFF2-40B4-BE49-F238E27FC236}">
                      <a16:creationId xmlns:a16="http://schemas.microsoft.com/office/drawing/2014/main" id="{937C44CE-7F99-3644-A08A-2A451773439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4" name="Line 882">
                  <a:extLst>
                    <a:ext uri="{FF2B5EF4-FFF2-40B4-BE49-F238E27FC236}">
                      <a16:creationId xmlns:a16="http://schemas.microsoft.com/office/drawing/2014/main" id="{4E04CD00-E8C3-AE4F-ABE6-B6A7228859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5" name="Line 882">
                  <a:extLst>
                    <a:ext uri="{FF2B5EF4-FFF2-40B4-BE49-F238E27FC236}">
                      <a16:creationId xmlns:a16="http://schemas.microsoft.com/office/drawing/2014/main" id="{637DF33C-7EE5-1E4D-AF35-64C7F3578D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6" name="Line 884">
                  <a:extLst>
                    <a:ext uri="{FF2B5EF4-FFF2-40B4-BE49-F238E27FC236}">
                      <a16:creationId xmlns:a16="http://schemas.microsoft.com/office/drawing/2014/main" id="{A50EBD14-C1F7-8D49-ABAC-EAB10B3CE3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7" name="Oval 885">
                  <a:extLst>
                    <a:ext uri="{FF2B5EF4-FFF2-40B4-BE49-F238E27FC236}">
                      <a16:creationId xmlns:a16="http://schemas.microsoft.com/office/drawing/2014/main" id="{24335824-D89B-4242-AD6C-673FAD2D5C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8" name="Line 881">
                  <a:extLst>
                    <a:ext uri="{FF2B5EF4-FFF2-40B4-BE49-F238E27FC236}">
                      <a16:creationId xmlns:a16="http://schemas.microsoft.com/office/drawing/2014/main" id="{5A84449E-A98E-8F42-8C13-D7CF7AD0B2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9" name="Line 882">
                  <a:extLst>
                    <a:ext uri="{FF2B5EF4-FFF2-40B4-BE49-F238E27FC236}">
                      <a16:creationId xmlns:a16="http://schemas.microsoft.com/office/drawing/2014/main" id="{EFAB9070-9B66-CA46-89E7-A48BE00FD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7C6BCE05-CEE9-AF4A-B160-D375ED5CD10A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8"/>
              <a:chOff x="1012668" y="927183"/>
              <a:chExt cx="747559" cy="539204"/>
            </a:xfrm>
          </p:grpSpPr>
          <p:sp>
            <p:nvSpPr>
              <p:cNvPr id="336" name="Line 853">
                <a:extLst>
                  <a:ext uri="{FF2B5EF4-FFF2-40B4-BE49-F238E27FC236}">
                    <a16:creationId xmlns:a16="http://schemas.microsoft.com/office/drawing/2014/main" id="{78DC1872-CD08-154E-8297-49A5303366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337" name="Rectangle 876">
                <a:extLst>
                  <a:ext uri="{FF2B5EF4-FFF2-40B4-BE49-F238E27FC236}">
                    <a16:creationId xmlns:a16="http://schemas.microsoft.com/office/drawing/2014/main" id="{B9C21B3F-6954-FE43-A2A6-9BBCA67983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3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338" name="Rectangle 873">
                <a:extLst>
                  <a:ext uri="{FF2B5EF4-FFF2-40B4-BE49-F238E27FC236}">
                    <a16:creationId xmlns:a16="http://schemas.microsoft.com/office/drawing/2014/main" id="{0A458B45-7E85-EE49-934D-F94F6FFC1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39" name="Freeform 875">
                <a:extLst>
                  <a:ext uri="{FF2B5EF4-FFF2-40B4-BE49-F238E27FC236}">
                    <a16:creationId xmlns:a16="http://schemas.microsoft.com/office/drawing/2014/main" id="{A4723EB8-BF30-2541-9DDA-EAE52E998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371" name="Rectangle 370">
            <a:extLst>
              <a:ext uri="{FF2B5EF4-FFF2-40B4-BE49-F238E27FC236}">
                <a16:creationId xmlns:a16="http://schemas.microsoft.com/office/drawing/2014/main" id="{858A07F8-6873-E845-A0D1-3A1B5E9F8D01}"/>
              </a:ext>
            </a:extLst>
          </p:cNvPr>
          <p:cNvSpPr/>
          <p:nvPr/>
        </p:nvSpPr>
        <p:spPr>
          <a:xfrm>
            <a:off x="9416114" y="4794353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1148AB7D-93A9-D845-8315-D019B22B096D}"/>
              </a:ext>
            </a:extLst>
          </p:cNvPr>
          <p:cNvSpPr/>
          <p:nvPr/>
        </p:nvSpPr>
        <p:spPr>
          <a:xfrm>
            <a:off x="9646573" y="2558819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99D229F3-A223-4945-948F-93940668275A}"/>
              </a:ext>
            </a:extLst>
          </p:cNvPr>
          <p:cNvSpPr/>
          <p:nvPr/>
        </p:nvSpPr>
        <p:spPr>
          <a:xfrm>
            <a:off x="9233977" y="40506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CBB08C47-F570-C348-B5DC-3EE036BC29E8}"/>
              </a:ext>
            </a:extLst>
          </p:cNvPr>
          <p:cNvSpPr/>
          <p:nvPr/>
        </p:nvSpPr>
        <p:spPr>
          <a:xfrm>
            <a:off x="5645348" y="2410435"/>
            <a:ext cx="30068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0325">
              <a:tabLst>
                <a:tab pos="284163" algn="l"/>
                <a:tab pos="5683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</a:rPr>
              <a:t>γ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move(r1,d3,d1)</a:t>
            </a:r>
            <a:r>
              <a:rPr lang="en-US" dirty="0">
                <a:latin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= </a:t>
            </a:r>
            <a:r>
              <a:rPr lang="ro-RO" dirty="0">
                <a:latin typeface="Calibri" panose="020F0502020204030204" pitchFamily="34" charset="0"/>
              </a:rPr>
              <a:t>{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loc(r1) = d1,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loc(r1) = d3, </a:t>
            </a:r>
            <a:b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</a:b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cargo(r1) = nil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loc(c1) = d1</a:t>
            </a:r>
            <a:r>
              <a:rPr lang="ro-RO" dirty="0">
                <a:latin typeface="Calibri" panose="020F0502020204030204" pitchFamily="34" charset="0"/>
              </a:rPr>
              <a:t>}</a:t>
            </a:r>
            <a:endParaRPr lang="en-US" dirty="0">
              <a:latin typeface="Calibri" panose="020F0502020204030204" pitchFamily="34" charset="0"/>
            </a:endParaRPr>
          </a:p>
          <a:p>
            <a:pPr marL="396875" lvl="1" indent="0">
              <a:buNone/>
              <a:tabLst>
                <a:tab pos="284163" algn="l"/>
                <a:tab pos="568325" algn="l"/>
              </a:tabLst>
            </a:pPr>
            <a:br>
              <a:rPr lang="en-US" baseline="-25000" dirty="0">
                <a:latin typeface="Calibri" panose="020F0502020204030204" pitchFamily="34" charset="0"/>
              </a:rPr>
            </a:br>
            <a:endParaRPr lang="en-US" baseline="-25000" dirty="0">
              <a:latin typeface="Calibri" panose="020F0502020204030204" pitchFamily="34" charset="0"/>
            </a:endParaRPr>
          </a:p>
          <a:p>
            <a:pPr marL="396875" lvl="1" indent="0">
              <a:buNone/>
              <a:tabLst>
                <a:tab pos="284163" algn="l"/>
                <a:tab pos="568325" algn="l"/>
              </a:tabLst>
            </a:pPr>
            <a:endParaRPr lang="en-US" baseline="-25000" dirty="0">
              <a:latin typeface="Calibri" panose="020F0502020204030204" pitchFamily="34" charset="0"/>
            </a:endParaRPr>
          </a:p>
          <a:p>
            <a:pPr indent="-60325">
              <a:tabLst>
                <a:tab pos="284163" algn="l"/>
                <a:tab pos="568325" algn="l"/>
              </a:tabLst>
            </a:pPr>
            <a:br>
              <a:rPr lang="ro-RO" baseline="-25000" dirty="0">
                <a:latin typeface="Calibri" panose="020F0502020204030204" pitchFamily="34" charset="0"/>
              </a:rPr>
            </a:b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</a:rPr>
              <a:t>γ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load(r1,c1,d1)</a:t>
            </a:r>
            <a:r>
              <a:rPr lang="en-US" dirty="0">
                <a:latin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= </a:t>
            </a:r>
            <a:r>
              <a:rPr lang="ro-RO" dirty="0">
                <a:latin typeface="Calibri" panose="020F0502020204030204" pitchFamily="34" charset="0"/>
              </a:rPr>
              <a:t>{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loc(r1) = d1,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ro-RO" dirty="0">
                <a:latin typeface="Calibri" panose="020F0502020204030204" pitchFamily="34" charset="0"/>
              </a:rPr>
              <a:t>		loc(r1) = d3,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cargo(r1) = </a:t>
            </a:r>
            <a:r>
              <a:rPr lang="ro-RO" dirty="0" err="1">
                <a:latin typeface="Calibri" panose="020F0502020204030204" pitchFamily="34" charset="0"/>
              </a:rPr>
              <a:t>nil</a:t>
            </a:r>
            <a:r>
              <a:rPr lang="ro-RO" dirty="0">
                <a:latin typeface="Calibri" panose="020F0502020204030204" pitchFamily="34" charset="0"/>
              </a:rPr>
              <a:t>,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cargo(r1) = </a:t>
            </a:r>
            <a:r>
              <a:rPr lang="ro-RO" dirty="0">
                <a:latin typeface="Calibri" panose="020F0502020204030204" pitchFamily="34" charset="0"/>
                <a:cs typeface="Calibri"/>
              </a:rPr>
              <a:t>c1,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	loc(c1) = r1,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loc(c1) = d1}</a:t>
            </a: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C1E201C4-2C3A-A847-9584-44C71294A24E}"/>
              </a:ext>
            </a:extLst>
          </p:cNvPr>
          <p:cNvSpPr/>
          <p:nvPr/>
        </p:nvSpPr>
        <p:spPr>
          <a:xfrm>
            <a:off x="6098962" y="1013731"/>
            <a:ext cx="3006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175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ro-RO" dirty="0">
                <a:latin typeface="Calibri" panose="020F0502020204030204" pitchFamily="34" charset="0"/>
              </a:rPr>
              <a:t>{loc(r1) = d3, 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cargo(r1) = </a:t>
            </a:r>
            <a:r>
              <a:rPr lang="ro-RO" dirty="0" err="1">
                <a:latin typeface="Calibri" panose="020F0502020204030204" pitchFamily="34" charset="0"/>
              </a:rPr>
              <a:t>nil</a:t>
            </a:r>
            <a:r>
              <a:rPr lang="ro-RO" dirty="0">
                <a:latin typeface="Calibri" panose="020F0502020204030204" pitchFamily="34" charset="0"/>
              </a:rPr>
              <a:t>, 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loc(c1) = d1}</a:t>
            </a:r>
          </a:p>
        </p:txBody>
      </p:sp>
    </p:spTree>
    <p:extLst>
      <p:ext uri="{BB962C8B-B14F-4D97-AF65-F5344CB8AC3E}">
        <p14:creationId xmlns:p14="http://schemas.microsoft.com/office/powerpoint/2010/main" val="24911735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F9C44-4513-CE4D-BA67-DBBB5AFA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65399"/>
            <a:ext cx="11785600" cy="812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States and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7D2F5-2C66-BA4F-BD37-8AC0695D1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941" y="1293711"/>
            <a:ext cx="6199409" cy="499730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</a:rPr>
              <a:t>Initial state:</a:t>
            </a:r>
          </a:p>
          <a:p>
            <a:endParaRPr lang="en-US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A </a:t>
            </a:r>
            <a:r>
              <a:rPr lang="en-US" dirty="0">
                <a:latin typeface="Calibri" panose="020F0502020204030204" pitchFamily="34" charset="0"/>
              </a:rPr>
              <a:t>State </a:t>
            </a:r>
            <a:r>
              <a:rPr lang="en-US" dirty="0">
                <a:latin typeface="Times New Roman" panose="02020603050405020304" pitchFamily="18" charset="0"/>
              </a:rPr>
              <a:t>object to hold all the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state-variable bindings:</a:t>
            </a:r>
            <a:br>
              <a:rPr lang="en-US" dirty="0">
                <a:latin typeface="Times New Roman" panose="02020603050405020304" pitchFamily="18" charset="0"/>
              </a:rPr>
            </a:br>
            <a:endParaRPr lang="en-US" dirty="0">
              <a:latin typeface="Calibri" panose="020F0502020204030204" pitchFamily="34" charset="0"/>
            </a:endParaRPr>
          </a:p>
          <a:p>
            <a:pPr marL="334962" lvl="1" indent="0">
              <a:buNone/>
            </a:pPr>
            <a:r>
              <a:rPr lang="en-US" sz="1800" dirty="0">
                <a:latin typeface="Calibri" panose="020F0502020204030204" pitchFamily="34" charset="0"/>
              </a:rPr>
              <a:t>s0 = </a:t>
            </a:r>
            <a:r>
              <a:rPr lang="en-US" sz="1800" dirty="0" err="1">
                <a:latin typeface="Calibri" panose="020F0502020204030204" pitchFamily="34" charset="0"/>
              </a:rPr>
              <a:t>gtpyhop.State</a:t>
            </a:r>
            <a:r>
              <a:rPr lang="en-US" sz="1800" dirty="0">
                <a:latin typeface="Calibri" panose="020F0502020204030204" pitchFamily="34" charset="0"/>
              </a:rPr>
              <a:t>('Sussman initial state')</a:t>
            </a:r>
          </a:p>
          <a:p>
            <a:pPr marL="334962" lvl="1" indent="0">
              <a:buNone/>
            </a:pPr>
            <a:r>
              <a:rPr lang="en-US" sz="1800" dirty="0">
                <a:latin typeface="Calibri" panose="020F0502020204030204" pitchFamily="34" charset="0"/>
              </a:rPr>
              <a:t>s0.pos = {'</a:t>
            </a:r>
            <a:r>
              <a:rPr lang="en-US" sz="1800" dirty="0" err="1">
                <a:latin typeface="Calibri" panose="020F0502020204030204" pitchFamily="34" charset="0"/>
              </a:rPr>
              <a:t>a':'table</a:t>
            </a:r>
            <a:r>
              <a:rPr lang="en-US" sz="1800" dirty="0">
                <a:latin typeface="Calibri" panose="020F0502020204030204" pitchFamily="34" charset="0"/>
              </a:rPr>
              <a:t>', '</a:t>
            </a:r>
            <a:r>
              <a:rPr lang="en-US" sz="1800" dirty="0" err="1">
                <a:latin typeface="Calibri" panose="020F0502020204030204" pitchFamily="34" charset="0"/>
              </a:rPr>
              <a:t>b':'table</a:t>
            </a:r>
            <a:r>
              <a:rPr lang="en-US" sz="1800" dirty="0">
                <a:latin typeface="Calibri" panose="020F0502020204030204" pitchFamily="34" charset="0"/>
              </a:rPr>
              <a:t>', '</a:t>
            </a:r>
            <a:r>
              <a:rPr lang="en-US" sz="1800" dirty="0" err="1">
                <a:latin typeface="Calibri" panose="020F0502020204030204" pitchFamily="34" charset="0"/>
              </a:rPr>
              <a:t>c':'a</a:t>
            </a:r>
            <a:r>
              <a:rPr lang="en-US" sz="1800" dirty="0">
                <a:latin typeface="Calibri" panose="020F0502020204030204" pitchFamily="34" charset="0"/>
              </a:rPr>
              <a:t>'}</a:t>
            </a:r>
          </a:p>
          <a:p>
            <a:pPr marL="334962" lvl="1" indent="0">
              <a:buNone/>
            </a:pPr>
            <a:r>
              <a:rPr lang="en-US" sz="1800" dirty="0">
                <a:latin typeface="Calibri" panose="020F0502020204030204" pitchFamily="34" charset="0"/>
              </a:rPr>
              <a:t>s0.clear = {'</a:t>
            </a:r>
            <a:r>
              <a:rPr lang="en-US" sz="1800" dirty="0" err="1">
                <a:latin typeface="Calibri" panose="020F0502020204030204" pitchFamily="34" charset="0"/>
              </a:rPr>
              <a:t>a':False</a:t>
            </a:r>
            <a:r>
              <a:rPr lang="en-US" sz="1800" dirty="0">
                <a:latin typeface="Calibri" panose="020F0502020204030204" pitchFamily="34" charset="0"/>
              </a:rPr>
              <a:t>, '</a:t>
            </a:r>
            <a:r>
              <a:rPr lang="en-US" sz="1800" dirty="0" err="1">
                <a:latin typeface="Calibri" panose="020F0502020204030204" pitchFamily="34" charset="0"/>
              </a:rPr>
              <a:t>b':True</a:t>
            </a:r>
            <a:r>
              <a:rPr lang="en-US" sz="1800" dirty="0">
                <a:latin typeface="Calibri" panose="020F0502020204030204" pitchFamily="34" charset="0"/>
              </a:rPr>
              <a:t>, '</a:t>
            </a:r>
            <a:r>
              <a:rPr lang="en-US" sz="1800" dirty="0" err="1">
                <a:latin typeface="Calibri" panose="020F0502020204030204" pitchFamily="34" charset="0"/>
              </a:rPr>
              <a:t>c':True</a:t>
            </a:r>
            <a:r>
              <a:rPr lang="en-US" sz="1800" dirty="0">
                <a:latin typeface="Calibri" panose="020F0502020204030204" pitchFamily="34" charset="0"/>
              </a:rPr>
              <a:t>}</a:t>
            </a:r>
          </a:p>
          <a:p>
            <a:pPr marL="334962" lvl="1" indent="0">
              <a:buNone/>
            </a:pPr>
            <a:r>
              <a:rPr lang="en-US" sz="1800" dirty="0">
                <a:latin typeface="Calibri" panose="020F0502020204030204" pitchFamily="34" charset="0"/>
              </a:rPr>
              <a:t>s0.holding = {'</a:t>
            </a:r>
            <a:r>
              <a:rPr lang="en-US" sz="1800" dirty="0" err="1">
                <a:latin typeface="Calibri" panose="020F0502020204030204" pitchFamily="34" charset="0"/>
              </a:rPr>
              <a:t>hand':False</a:t>
            </a:r>
            <a:r>
              <a:rPr lang="en-US" sz="1800" dirty="0">
                <a:latin typeface="Calibri" panose="020F0502020204030204" pitchFamily="34" charset="0"/>
              </a:rPr>
              <a:t>} </a:t>
            </a:r>
          </a:p>
          <a:p>
            <a:pPr marL="0" indent="0">
              <a:spcBef>
                <a:spcPts val="500"/>
              </a:spcBef>
              <a:buNone/>
            </a:pP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Python dictionary notation for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sz="1500" dirty="0">
                <a:latin typeface="Courier" pitchFamily="2" charset="0"/>
              </a:rPr>
              <a:t>s0.pos['a'] = 'table'</a:t>
            </a:r>
            <a:r>
              <a:rPr lang="en-US" dirty="0">
                <a:latin typeface="Times New Roman" panose="02020603050405020304" pitchFamily="18" charset="0"/>
              </a:rPr>
              <a:t>, etc. </a:t>
            </a:r>
          </a:p>
          <a:p>
            <a:pPr lvl="1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C35A768-4925-FD43-AC23-077908C08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9800" y="1301717"/>
            <a:ext cx="5345618" cy="517351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</a:rPr>
              <a:t>Goal: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pPr marL="334962" lvl="1" indent="0">
              <a:buNone/>
            </a:pPr>
            <a:r>
              <a:rPr lang="en-US" sz="1500" dirty="0">
                <a:latin typeface="Courier" pitchFamily="2" charset="0"/>
              </a:rPr>
              <a:t>g = </a:t>
            </a:r>
            <a:r>
              <a:rPr lang="en-US" sz="1500" dirty="0" err="1">
                <a:latin typeface="Courier" pitchFamily="2" charset="0"/>
              </a:rPr>
              <a:t>gtpyhop.</a:t>
            </a:r>
            <a:r>
              <a:rPr lang="en-US" sz="1500" dirty="0" err="1">
                <a:solidFill>
                  <a:srgbClr val="FF0000"/>
                </a:solidFill>
                <a:latin typeface="Courier" pitchFamily="2" charset="0"/>
              </a:rPr>
              <a:t>Multigoal</a:t>
            </a:r>
            <a:r>
              <a:rPr lang="en-US" sz="1500" dirty="0">
                <a:latin typeface="Courier" pitchFamily="2" charset="0"/>
              </a:rPr>
              <a:t>('Sussman goal')</a:t>
            </a:r>
          </a:p>
          <a:p>
            <a:pPr marL="334962" lvl="1" indent="0">
              <a:buNone/>
            </a:pPr>
            <a:r>
              <a:rPr lang="en-US" sz="1500" dirty="0" err="1">
                <a:latin typeface="Courier" pitchFamily="2" charset="0"/>
              </a:rPr>
              <a:t>g.pos</a:t>
            </a:r>
            <a:r>
              <a:rPr lang="en-US" sz="1500" dirty="0">
                <a:latin typeface="Courier" pitchFamily="2" charset="0"/>
              </a:rPr>
              <a:t> = {'</a:t>
            </a:r>
            <a:r>
              <a:rPr lang="en-US" sz="1500" dirty="0" err="1">
                <a:latin typeface="Courier" pitchFamily="2" charset="0"/>
              </a:rPr>
              <a:t>a':'b</a:t>
            </a:r>
            <a:r>
              <a:rPr lang="en-US" sz="1500" dirty="0">
                <a:latin typeface="Courier" pitchFamily="2" charset="0"/>
              </a:rPr>
              <a:t>', '</a:t>
            </a:r>
            <a:r>
              <a:rPr lang="en-US" sz="1500" dirty="0" err="1">
                <a:latin typeface="Courier" pitchFamily="2" charset="0"/>
              </a:rPr>
              <a:t>b':'c</a:t>
            </a:r>
            <a:r>
              <a:rPr lang="en-US" sz="1500" dirty="0">
                <a:latin typeface="Courier" pitchFamily="2" charset="0"/>
              </a:rPr>
              <a:t>'}</a:t>
            </a:r>
            <a:r>
              <a:rPr lang="en-US" sz="1500" baseline="-25000" dirty="0">
                <a:latin typeface="Courier" pitchFamily="2" charset="0"/>
              </a:rPr>
              <a:t> </a:t>
            </a:r>
            <a:br>
              <a:rPr lang="en-US" sz="1500" baseline="-25000" dirty="0">
                <a:latin typeface="Courier" pitchFamily="2" charset="0"/>
              </a:rPr>
            </a:br>
            <a:endParaRPr lang="en-US" baseline="-25000" dirty="0"/>
          </a:p>
          <a:p>
            <a:pPr fontAlgn="auto"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</a:rPr>
              <a:t>Two kinds of goals:</a:t>
            </a:r>
          </a:p>
          <a:p>
            <a:pPr lvl="1" fontAlgn="auto">
              <a:spcAft>
                <a:spcPts val="0"/>
              </a:spcAft>
            </a:pPr>
            <a:r>
              <a:rPr lang="en-US" sz="1800" i="1" dirty="0" err="1">
                <a:latin typeface="Times New Roman" panose="02020603050405020304" pitchFamily="18" charset="0"/>
              </a:rPr>
              <a:t>Unigoal</a:t>
            </a:r>
            <a:r>
              <a:rPr lang="en-US" sz="1800" dirty="0">
                <a:latin typeface="Times New Roman" panose="02020603050405020304" pitchFamily="18" charset="0"/>
              </a:rPr>
              <a:t>: a triple (</a:t>
            </a:r>
            <a:r>
              <a:rPr lang="en-US" sz="1800" i="1" dirty="0">
                <a:latin typeface="Times New Roman" panose="02020603050405020304" pitchFamily="18" charset="0"/>
              </a:rPr>
              <a:t>name, </a:t>
            </a:r>
            <a:r>
              <a:rPr lang="en-US" sz="1800" i="1" dirty="0" err="1">
                <a:latin typeface="Times New Roman" panose="02020603050405020304" pitchFamily="18" charset="0"/>
              </a:rPr>
              <a:t>arg</a:t>
            </a:r>
            <a:r>
              <a:rPr lang="en-US" sz="1800" i="1" dirty="0">
                <a:latin typeface="Times New Roman" panose="02020603050405020304" pitchFamily="18" charset="0"/>
              </a:rPr>
              <a:t>, value</a:t>
            </a:r>
            <a:r>
              <a:rPr lang="en-US" sz="1800" dirty="0">
                <a:latin typeface="Times New Roman" panose="02020603050405020304" pitchFamily="18" charset="0"/>
              </a:rPr>
              <a:t>) </a:t>
            </a:r>
          </a:p>
          <a:p>
            <a:pPr lvl="2" fontAlgn="auto"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</a:rPr>
              <a:t>represents a desired state-variable binding</a:t>
            </a:r>
          </a:p>
          <a:p>
            <a:pPr lvl="2" fontAlgn="auto"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</a:rPr>
              <a:t>e.g., unigoal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('pos', 'a', 'b’)</a:t>
            </a:r>
            <a:endParaRPr lang="en-US" sz="1800" dirty="0">
              <a:latin typeface="Times New Roman" panose="02020603050405020304" pitchFamily="18" charset="0"/>
            </a:endParaRPr>
          </a:p>
          <a:p>
            <a:pPr lvl="3" fontAlgn="auto"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</a:rPr>
              <a:t>find a state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</a:t>
            </a:r>
            <a:r>
              <a:rPr lang="en-US" sz="1800" dirty="0">
                <a:latin typeface="Times New Roman" panose="02020603050405020304" pitchFamily="18" charset="0"/>
              </a:rPr>
              <a:t> in which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s.pos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['a'] == 'b'</a:t>
            </a:r>
            <a:endParaRPr lang="en-US" sz="1800" i="1" dirty="0">
              <a:latin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</a:pP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Multigoal</a:t>
            </a:r>
            <a:r>
              <a:rPr lang="en-US" sz="1800" dirty="0">
                <a:latin typeface="Times New Roman" panose="02020603050405020304" pitchFamily="18" charset="0"/>
              </a:rPr>
              <a:t>: state-like object </a:t>
            </a:r>
          </a:p>
          <a:p>
            <a:pPr lvl="2" fontAlgn="auto"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</a:rPr>
              <a:t>represents a conjunction of </a:t>
            </a:r>
            <a:r>
              <a:rPr lang="en-US" sz="1800" dirty="0" err="1">
                <a:latin typeface="Times New Roman" panose="02020603050405020304" pitchFamily="18" charset="0"/>
              </a:rPr>
              <a:t>unigoals</a:t>
            </a:r>
          </a:p>
          <a:p>
            <a:pPr lvl="2" fontAlgn="auto"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g</a:t>
            </a:r>
            <a:r>
              <a:rPr lang="en-US" sz="1800" dirty="0">
                <a:latin typeface="Times New Roman" panose="02020603050405020304" pitchFamily="18" charset="0"/>
              </a:rPr>
              <a:t>: find a state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</a:t>
            </a:r>
            <a:r>
              <a:rPr lang="en-US" sz="1800" dirty="0">
                <a:latin typeface="Times New Roman" panose="02020603050405020304" pitchFamily="18" charset="0"/>
              </a:rPr>
              <a:t> in which</a:t>
            </a:r>
          </a:p>
          <a:p>
            <a:pPr lvl="3" fontAlgn="auto">
              <a:spcAft>
                <a:spcPts val="0"/>
              </a:spcAft>
            </a:pP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s.pos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['a'] == 'b'</a:t>
            </a:r>
            <a:r>
              <a:rPr lang="en-US" sz="1800" dirty="0">
                <a:latin typeface="Calibri"/>
              </a:rPr>
              <a:t> </a:t>
            </a:r>
            <a:r>
              <a:rPr lang="en-US" sz="1800" dirty="0">
                <a:latin typeface="Times New Roman" panose="02020603050405020304" pitchFamily="18" charset="0"/>
              </a:rPr>
              <a:t>and</a:t>
            </a:r>
            <a:r>
              <a:rPr lang="en-US" sz="1800" dirty="0">
                <a:latin typeface="Calibri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s.pos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[‘b'] == 'c'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4615EE-5A8B-EC4F-919C-08FA965A804B}"/>
              </a:ext>
            </a:extLst>
          </p:cNvPr>
          <p:cNvGrpSpPr/>
          <p:nvPr/>
        </p:nvGrpSpPr>
        <p:grpSpPr>
          <a:xfrm>
            <a:off x="4145090" y="1408421"/>
            <a:ext cx="1390687" cy="1516118"/>
            <a:chOff x="4150760" y="2722652"/>
            <a:chExt cx="1390687" cy="1516118"/>
          </a:xfrm>
        </p:grpSpPr>
        <p:sp>
          <p:nvSpPr>
            <p:cNvPr id="6" name="Rectangle 114">
              <a:extLst>
                <a:ext uri="{FF2B5EF4-FFF2-40B4-BE49-F238E27FC236}">
                  <a16:creationId xmlns:a16="http://schemas.microsoft.com/office/drawing/2014/main" id="{F1A8C527-592E-B047-A370-84C2EBA21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760" y="2722652"/>
              <a:ext cx="1390687" cy="1516118"/>
            </a:xfrm>
            <a:prstGeom prst="rect">
              <a:avLst/>
            </a:prstGeom>
            <a:solidFill>
              <a:srgbClr val="E6FFE6"/>
            </a:solidFill>
            <a:ln w="12700">
              <a:solidFill>
                <a:srgbClr val="408040"/>
              </a:solidFill>
              <a:miter lim="800000"/>
              <a:headEnd/>
              <a:tailEnd/>
            </a:ln>
          </p:spPr>
          <p:txBody>
            <a:bodyPr wrap="none" anchor="t"/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s0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37A9A91A-6B99-8C47-A97A-B0A04B595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144" y="350441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8" name="Rectangle 116">
              <a:extLst>
                <a:ext uri="{FF2B5EF4-FFF2-40B4-BE49-F238E27FC236}">
                  <a16:creationId xmlns:a16="http://schemas.microsoft.com/office/drawing/2014/main" id="{F6E8270C-F51A-BD48-89BE-CB773D18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144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" name="Rectangle 117">
              <a:extLst>
                <a:ext uri="{FF2B5EF4-FFF2-40B4-BE49-F238E27FC236}">
                  <a16:creationId xmlns:a16="http://schemas.microsoft.com/office/drawing/2014/main" id="{FFCF6913-BBF4-BB4A-BF17-A7B6A01CB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768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0" name="Line 118">
              <a:extLst>
                <a:ext uri="{FF2B5EF4-FFF2-40B4-BE49-F238E27FC236}">
                  <a16:creationId xmlns:a16="http://schemas.microsoft.com/office/drawing/2014/main" id="{370DD3EC-9D3C-ED42-9EBC-538D8B339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30941" y="3098611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Line 119">
              <a:extLst>
                <a:ext uri="{FF2B5EF4-FFF2-40B4-BE49-F238E27FC236}">
                  <a16:creationId xmlns:a16="http://schemas.microsoft.com/office/drawing/2014/main" id="{16324D0D-2370-0148-9261-72CF252976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97565" y="3098611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Line 120">
              <a:extLst>
                <a:ext uri="{FF2B5EF4-FFF2-40B4-BE49-F238E27FC236}">
                  <a16:creationId xmlns:a16="http://schemas.microsoft.com/office/drawing/2014/main" id="{012AC5CC-B479-EA4F-BCEE-DBFC852949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0941" y="3098611"/>
              <a:ext cx="366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Line 121">
              <a:extLst>
                <a:ext uri="{FF2B5EF4-FFF2-40B4-BE49-F238E27FC236}">
                  <a16:creationId xmlns:a16="http://schemas.microsoft.com/office/drawing/2014/main" id="{7226305D-95C8-D341-AFC0-FE799DA4FF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4253" y="2915299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59">
              <a:extLst>
                <a:ext uri="{FF2B5EF4-FFF2-40B4-BE49-F238E27FC236}">
                  <a16:creationId xmlns:a16="http://schemas.microsoft.com/office/drawing/2014/main" id="{7B9B95E4-5C3E-034B-B49C-68095FA75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042" y="4141812"/>
              <a:ext cx="1188720" cy="50920"/>
            </a:xfrm>
            <a:prstGeom prst="rect">
              <a:avLst/>
            </a:prstGeom>
            <a:solidFill>
              <a:srgbClr val="AD6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37C06D-5818-0943-8048-ABD116D498AD}"/>
              </a:ext>
            </a:extLst>
          </p:cNvPr>
          <p:cNvGrpSpPr/>
          <p:nvPr/>
        </p:nvGrpSpPr>
        <p:grpSpPr>
          <a:xfrm>
            <a:off x="9716309" y="781085"/>
            <a:ext cx="1099873" cy="1516118"/>
            <a:chOff x="5830551" y="2722652"/>
            <a:chExt cx="1099873" cy="1516118"/>
          </a:xfrm>
        </p:grpSpPr>
        <p:sp>
          <p:nvSpPr>
            <p:cNvPr id="16" name="Rectangle 114">
              <a:extLst>
                <a:ext uri="{FF2B5EF4-FFF2-40B4-BE49-F238E27FC236}">
                  <a16:creationId xmlns:a16="http://schemas.microsoft.com/office/drawing/2014/main" id="{3F5A8F64-C90F-2B41-85A9-F08B08EA2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551" y="2722652"/>
              <a:ext cx="1099873" cy="1516118"/>
            </a:xfrm>
            <a:prstGeom prst="rect">
              <a:avLst/>
            </a:prstGeom>
            <a:solidFill>
              <a:srgbClr val="E6FFE6"/>
            </a:solidFill>
            <a:ln w="12700">
              <a:solidFill>
                <a:srgbClr val="408040"/>
              </a:solidFill>
              <a:miter lim="800000"/>
              <a:headEnd/>
              <a:tailEnd/>
            </a:ln>
          </p:spPr>
          <p:txBody>
            <a:bodyPr wrap="none" anchor="t"/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15">
              <a:extLst>
                <a:ext uri="{FF2B5EF4-FFF2-40B4-BE49-F238E27FC236}">
                  <a16:creationId xmlns:a16="http://schemas.microsoft.com/office/drawing/2014/main" id="{8FCA7E66-BFB1-3E4A-A285-C769A4EA8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585" y="350441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8" name="Rectangle 116">
              <a:extLst>
                <a:ext uri="{FF2B5EF4-FFF2-40B4-BE49-F238E27FC236}">
                  <a16:creationId xmlns:a16="http://schemas.microsoft.com/office/drawing/2014/main" id="{C15904A3-61F0-FC41-AF89-33E3E80D4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585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9" name="Rectangle 117">
              <a:extLst>
                <a:ext uri="{FF2B5EF4-FFF2-40B4-BE49-F238E27FC236}">
                  <a16:creationId xmlns:a16="http://schemas.microsoft.com/office/drawing/2014/main" id="{58F3203E-0C88-CF41-AB61-7CEEE0327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585" y="3137647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66414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51D012FE-F46D-8F4A-A151-5871FC18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charset="0"/>
                <a:cs typeface="ＭＳ Ｐゴシック" charset="0"/>
              </a:rPr>
              <a:t>Actions</a:t>
            </a:r>
            <a:endParaRPr 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3C9AB23-182B-5A4A-B808-1337D8099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137" y="1200990"/>
            <a:ext cx="5579962" cy="4986116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Blocks-world </a:t>
            </a:r>
            <a:r>
              <a:rPr lang="en-US" dirty="0">
                <a:latin typeface="Calibri" panose="020F0502020204030204" pitchFamily="34" charset="0"/>
              </a:rPr>
              <a:t>pickup</a:t>
            </a:r>
            <a:r>
              <a:rPr lang="en-US" dirty="0"/>
              <a:t> action</a:t>
            </a:r>
          </a:p>
          <a:p>
            <a:pPr lvl="1">
              <a:spcBef>
                <a:spcPts val="300"/>
              </a:spcBef>
            </a:pPr>
            <a:r>
              <a:rPr lang="en-US" b="1" dirty="0"/>
              <a:t>if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dirty="0"/>
              <a:t> is on table, </a:t>
            </a:r>
            <a:r>
              <a:rPr lang="en-US" i="1" dirty="0"/>
              <a:t>x</a:t>
            </a:r>
            <a:r>
              <a:rPr lang="en-US" dirty="0"/>
              <a:t> is clear, and </a:t>
            </a:r>
            <a:br>
              <a:rPr lang="en-US" dirty="0"/>
            </a:br>
            <a:r>
              <a:rPr lang="en-US" dirty="0"/>
              <a:t>    robot hand is empty</a:t>
            </a:r>
            <a:endParaRPr lang="en-US" i="1" dirty="0"/>
          </a:p>
          <a:p>
            <a:pPr lvl="1">
              <a:spcBef>
                <a:spcPts val="300"/>
              </a:spcBef>
            </a:pPr>
            <a:r>
              <a:rPr lang="en-US" b="1" dirty="0"/>
              <a:t>then </a:t>
            </a:r>
            <a:r>
              <a:rPr lang="en-US" dirty="0"/>
              <a:t>modify </a:t>
            </a:r>
            <a:r>
              <a:rPr lang="en-US" i="1" dirty="0"/>
              <a:t>s </a:t>
            </a:r>
            <a:r>
              <a:rPr lang="en-US" dirty="0"/>
              <a:t>and return it</a:t>
            </a:r>
          </a:p>
          <a:p>
            <a:pPr lvl="1">
              <a:spcBef>
                <a:spcPts val="300"/>
              </a:spcBef>
            </a:pPr>
            <a:r>
              <a:rPr lang="en-US" b="1" dirty="0"/>
              <a:t>else </a:t>
            </a:r>
            <a:r>
              <a:rPr lang="en-US" dirty="0"/>
              <a:t>return nothing </a:t>
            </a:r>
          </a:p>
          <a:p>
            <a:pPr lvl="2">
              <a:spcBef>
                <a:spcPts val="300"/>
              </a:spcBef>
            </a:pPr>
            <a:r>
              <a:rPr lang="en-US" dirty="0"/>
              <a:t>means the action isn’t applicable</a:t>
            </a:r>
          </a:p>
          <a:p>
            <a:pPr lvl="2"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also OK to return </a:t>
            </a:r>
            <a:r>
              <a:rPr lang="en-US" dirty="0">
                <a:latin typeface="Calibri" panose="020F0502020204030204" pitchFamily="34" charset="0"/>
              </a:rPr>
              <a:t>false</a:t>
            </a:r>
            <a:r>
              <a:rPr lang="en-US" dirty="0">
                <a:latin typeface="Times New Roman" panose="02020603050405020304" pitchFamily="18" charset="0"/>
              </a:rPr>
              <a:t> like </a:t>
            </a:r>
            <a:r>
              <a:rPr lang="en-US" dirty="0" err="1">
                <a:latin typeface="Times New Roman" panose="02020603050405020304" pitchFamily="18" charset="0"/>
              </a:rPr>
              <a:t>Pyhop</a:t>
            </a:r>
            <a:r>
              <a:rPr lang="en-US" dirty="0">
                <a:latin typeface="Times New Roman" panose="02020603050405020304" pitchFamily="18" charset="0"/>
              </a:rPr>
              <a:t> does</a:t>
            </a:r>
            <a:endParaRPr lang="en-US" dirty="0"/>
          </a:p>
          <a:p>
            <a:pPr lvl="2">
              <a:spcBef>
                <a:spcPts val="300"/>
              </a:spcBef>
            </a:pPr>
            <a:endParaRPr lang="en-US" dirty="0"/>
          </a:p>
          <a:p>
            <a:pPr>
              <a:spcBef>
                <a:spcPts val="300"/>
              </a:spcBef>
            </a:pPr>
            <a:r>
              <a:rPr lang="en-US" dirty="0">
                <a:latin typeface="Calibri" panose="020F0502020204030204" pitchFamily="34" charset="0"/>
              </a:rPr>
              <a:t>putdown</a:t>
            </a:r>
            <a:r>
              <a:rPr lang="en-US" dirty="0"/>
              <a:t> action – similar</a:t>
            </a:r>
            <a:br>
              <a:rPr lang="en-US" dirty="0"/>
            </a:br>
            <a:endParaRPr lang="en-US" dirty="0"/>
          </a:p>
          <a:p>
            <a:r>
              <a:rPr lang="en-US" dirty="0"/>
              <a:t>Easy to write similar </a:t>
            </a:r>
            <a:br>
              <a:rPr lang="en-US" dirty="0"/>
            </a:br>
            <a:r>
              <a:rPr lang="en-US" dirty="0"/>
              <a:t>“stack” and “unstack”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FE1E3-49E6-0040-AAE0-AE4F81C2E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4064" y="1124018"/>
            <a:ext cx="5393933" cy="5155685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def pickup(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s,x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):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if 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s.pos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[x] == 'table' \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and 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s.clear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[x] == True \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and 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s.holding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['hand'] == False: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s.pos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[x] = 'hand'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s.clear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[x] = False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s.holding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['hand'] = x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return s </a:t>
            </a:r>
            <a:b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sz="16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def putdown(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s,x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):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if 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s.holding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['hand'] = x: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s.pos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[x] = 'table'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s.clear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[x] = True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s.holding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['hand'] = False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return s </a:t>
            </a:r>
            <a:b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sz="16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16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gtpyhop.declare_actions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pickup,putdown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endParaRPr lang="en-US" sz="1600" dirty="0">
              <a:latin typeface="Courier" pitchFamily="2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A81D2AB-78C2-B549-B5BD-40C7DE2E4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9595" y="2398451"/>
            <a:ext cx="2477561" cy="70660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720" rIns="45720" bIns="44450" anchor="ctr"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Effects: modify 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variable bindings in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3CE7BE7-892E-0142-BF4F-2961FB182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7423" y="1588420"/>
            <a:ext cx="1619148" cy="70660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720" rIns="45720" bIns="44450" anchor="ctr"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</a:rPr>
              <a:t>Preconditions:</a:t>
            </a:r>
            <a:b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</a:rPr>
            </a:br>
            <a:r>
              <a:rPr lang="en-US" sz="2000" i="1" dirty="0">
                <a:solidFill>
                  <a:srgbClr val="0432FF"/>
                </a:solidFill>
                <a:latin typeface="Times New Roman" panose="02020603050405020304" pitchFamily="18" charset="0"/>
              </a:rPr>
              <a:t>if </a:t>
            </a: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</a:rPr>
              <a:t>test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06F6B0-8360-8A4B-9114-F312438E8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92" y="5474326"/>
            <a:ext cx="3558634" cy="3988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720" rIns="45720" bIns="44450" anchor="ctr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dirty="0">
                <a:solidFill>
                  <a:srgbClr val="00C300"/>
                </a:solidFill>
                <a:latin typeface="Times New Roman" panose="02020603050405020304" pitchFamily="18" charset="0"/>
              </a:rPr>
              <a:t>Tell </a:t>
            </a:r>
            <a:r>
              <a:rPr lang="en-US" sz="2000" dirty="0" err="1">
                <a:solidFill>
                  <a:srgbClr val="00C300"/>
                </a:solidFill>
                <a:latin typeface="Times New Roman" panose="02020603050405020304" pitchFamily="18" charset="0"/>
              </a:rPr>
              <a:t>GTPyhop</a:t>
            </a:r>
            <a:r>
              <a:rPr lang="en-US" sz="2000" dirty="0">
                <a:solidFill>
                  <a:srgbClr val="00C300"/>
                </a:solidFill>
                <a:latin typeface="Times New Roman" panose="02020603050405020304" pitchFamily="18" charset="0"/>
              </a:rPr>
              <a:t> these are actions</a:t>
            </a:r>
            <a:endParaRPr lang="en-US" sz="2000" b="1" dirty="0">
              <a:solidFill>
                <a:srgbClr val="00C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4E11AD-43BC-0C42-A21B-17630CB4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120" y="965234"/>
            <a:ext cx="3222679" cy="3988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720" rIns="45720" bIns="44450" anchor="ctr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Args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: current state 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, block 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x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7429EFA-0333-D44A-83C9-7077F5B4895D}"/>
              </a:ext>
            </a:extLst>
          </p:cNvPr>
          <p:cNvSpPr/>
          <p:nvPr/>
        </p:nvSpPr>
        <p:spPr>
          <a:xfrm>
            <a:off x="9159534" y="2303628"/>
            <a:ext cx="155365" cy="856262"/>
          </a:xfrm>
          <a:prstGeom prst="rightBrace">
            <a:avLst>
              <a:gd name="adj1" fmla="val 4350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900">
              <a:solidFill>
                <a:srgbClr val="0091E8"/>
              </a:solidFill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36AA8D7B-00F5-D045-824C-15EAFE1F5A64}"/>
              </a:ext>
            </a:extLst>
          </p:cNvPr>
          <p:cNvSpPr/>
          <p:nvPr/>
        </p:nvSpPr>
        <p:spPr>
          <a:xfrm>
            <a:off x="10372724" y="1486122"/>
            <a:ext cx="161549" cy="901158"/>
          </a:xfrm>
          <a:prstGeom prst="rightBrace">
            <a:avLst>
              <a:gd name="adj1" fmla="val 43502"/>
              <a:gd name="adj2" fmla="val 50000"/>
            </a:avLst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900">
              <a:solidFill>
                <a:srgbClr val="0091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667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51D012FE-F46D-8F4A-A151-5871FC18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charset="0"/>
                <a:cs typeface="ＭＳ Ｐゴシック" charset="0"/>
              </a:rPr>
              <a:t>Task methods</a:t>
            </a:r>
            <a:endParaRPr 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3C9AB23-182B-5A4A-B808-1337D8099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675" y="1188360"/>
            <a:ext cx="5545325" cy="4698731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 err="1">
                <a:latin typeface="Calibri" panose="020F0502020204030204" pitchFamily="34" charset="0"/>
                <a:ea typeface="Menlo" panose="020B0609030804020204" pitchFamily="49" charset="0"/>
                <a:cs typeface="Menlo" panose="020B0609030804020204" pitchFamily="49" charset="0"/>
              </a:rPr>
              <a:t>m_take</a:t>
            </a:r>
            <a:r>
              <a:rPr lang="en-US" dirty="0">
                <a:latin typeface="Calibri" panose="020F0502020204030204" pitchFamily="34" charset="0"/>
              </a:rPr>
              <a:t>:</a:t>
            </a:r>
            <a:r>
              <a:rPr lang="en-US" dirty="0"/>
              <a:t> method to pick up a clear block </a:t>
            </a:r>
            <a:r>
              <a:rPr lang="en-US" i="1" dirty="0">
                <a:latin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regardless of what it’s on</a:t>
            </a:r>
            <a:endParaRPr lang="en-US" i="1" dirty="0">
              <a:latin typeface="Times New Roman" panose="02020603050405020304" pitchFamily="18" charset="0"/>
            </a:endParaRPr>
          </a:p>
          <a:p>
            <a:pPr lvl="1">
              <a:spcBef>
                <a:spcPts val="300"/>
              </a:spcBef>
            </a:pPr>
            <a:r>
              <a:rPr lang="en-US" dirty="0" err="1">
                <a:latin typeface="Times New Roman" panose="02020603050405020304" pitchFamily="18" charset="0"/>
              </a:rPr>
              <a:t>Args</a:t>
            </a:r>
            <a:r>
              <a:rPr lang="en-US" dirty="0">
                <a:latin typeface="Times New Roman" panose="02020603050405020304" pitchFamily="18" charset="0"/>
              </a:rPr>
              <a:t>: current state 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</a:rPr>
              <a:t>, block </a:t>
            </a:r>
            <a:r>
              <a:rPr lang="en-US" i="1" dirty="0">
                <a:latin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</a:rPr>
              <a:t>. </a:t>
            </a:r>
          </a:p>
          <a:p>
            <a:pPr lvl="1"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</a:rPr>
              <a:t> is clear:</a:t>
            </a:r>
          </a:p>
          <a:p>
            <a:pPr lvl="2"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Return one to-do list if </a:t>
            </a:r>
            <a:r>
              <a:rPr lang="en-US" i="1" dirty="0">
                <a:latin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</a:rPr>
              <a:t> is on the table,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another to-do list if </a:t>
            </a:r>
            <a:r>
              <a:rPr lang="en-US" i="1" dirty="0">
                <a:latin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</a:rPr>
              <a:t> isn’t on the table</a:t>
            </a:r>
          </a:p>
          <a:p>
            <a:pPr lvl="1"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Else return nothing</a:t>
            </a:r>
          </a:p>
          <a:p>
            <a:pPr lvl="2"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means method is inapplicable</a:t>
            </a:r>
          </a:p>
          <a:p>
            <a:pPr lvl="2">
              <a:spcBef>
                <a:spcPts val="300"/>
              </a:spcBef>
            </a:pPr>
            <a:r>
              <a:rPr lang="en-US" dirty="0">
                <a:latin typeface="Times New Roman" panose="02020603050405020304" pitchFamily="18" charset="0"/>
              </a:rPr>
              <a:t>(also OK to return </a:t>
            </a:r>
            <a:r>
              <a:rPr lang="en-US" dirty="0">
                <a:latin typeface="Calibri" panose="020F0502020204030204" pitchFamily="34" charset="0"/>
              </a:rPr>
              <a:t>false</a:t>
            </a:r>
            <a:r>
              <a:rPr lang="en-US" dirty="0">
                <a:latin typeface="Times New Roman" panose="02020603050405020304" pitchFamily="18" charset="0"/>
              </a:rPr>
              <a:t> like </a:t>
            </a:r>
            <a:r>
              <a:rPr lang="en-US" dirty="0" err="1">
                <a:latin typeface="Times New Roman" panose="02020603050405020304" pitchFamily="18" charset="0"/>
              </a:rPr>
              <a:t>Pyhop</a:t>
            </a:r>
            <a:r>
              <a:rPr lang="en-US" dirty="0">
                <a:latin typeface="Times New Roman" panose="02020603050405020304" pitchFamily="18" charset="0"/>
              </a:rPr>
              <a:t> does)</a:t>
            </a:r>
          </a:p>
          <a:p>
            <a:pPr lvl="2">
              <a:spcBef>
                <a:spcPts val="300"/>
              </a:spcBef>
            </a:pPr>
            <a:endParaRPr lang="en-US" dirty="0"/>
          </a:p>
          <a:p>
            <a:pPr>
              <a:spcBef>
                <a:spcPts val="300"/>
              </a:spcBef>
            </a:pPr>
            <a:r>
              <a:rPr lang="en-US" dirty="0"/>
              <a:t>Last line says </a:t>
            </a:r>
            <a:r>
              <a:rPr lang="en-US" dirty="0" err="1">
                <a:latin typeface="Calibri" panose="020F0502020204030204" pitchFamily="34" charset="0"/>
              </a:rPr>
              <a:t>m_take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/>
              <a:t>is a task method 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relevant for all tasks of the form </a:t>
            </a:r>
            <a:r>
              <a:rPr lang="en-US" dirty="0">
                <a:latin typeface="Calibri" panose="020F0502020204030204" pitchFamily="34" charset="0"/>
              </a:rPr>
              <a:t>(take, …)</a:t>
            </a:r>
          </a:p>
          <a:p>
            <a:pPr lvl="1">
              <a:spcBef>
                <a:spcPts val="300"/>
              </a:spcBef>
            </a:pPr>
            <a:endParaRPr lang="en-US" dirty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dirty="0" err="1">
                <a:latin typeface="Calibri" panose="020F0502020204030204" pitchFamily="34" charset="0"/>
              </a:rPr>
              <a:t>m_put</a:t>
            </a:r>
            <a:r>
              <a:rPr lang="en-US" dirty="0">
                <a:latin typeface="Calibri" panose="020F0502020204030204" pitchFamily="34" charset="0"/>
              </a:rPr>
              <a:t>:</a:t>
            </a:r>
            <a:r>
              <a:rPr lang="en-US" dirty="0">
                <a:latin typeface="Times New Roman" panose="02020603050405020304" pitchFamily="18" charset="0"/>
              </a:rPr>
              <a:t> similar, for all tasks of the form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</a:rPr>
              <a:t>(put, …)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C7BC9-B742-A843-BC3A-F47FA6DA3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773" y="1188361"/>
            <a:ext cx="5411972" cy="5539010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def </a:t>
            </a:r>
            <a:r>
              <a:rPr lang="en-US" sz="155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m_take</a:t>
            </a: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55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s,x</a:t>
            </a: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):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if </a:t>
            </a:r>
            <a:r>
              <a:rPr lang="en-US" sz="155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s.clear</a:t>
            </a: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[x] == True: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if </a:t>
            </a:r>
            <a:r>
              <a:rPr lang="en-US" sz="155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s.pos</a:t>
            </a: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[x] == 'table':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return [('pickup', x)]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else: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return [('unstack',</a:t>
            </a:r>
            <a:r>
              <a:rPr lang="en-US" sz="155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x,s.pos</a:t>
            </a: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[x])]</a:t>
            </a:r>
          </a:p>
          <a:p>
            <a:pPr marL="0" indent="0">
              <a:spcBef>
                <a:spcPts val="300"/>
              </a:spcBef>
              <a:buNone/>
            </a:pPr>
            <a:endParaRPr lang="en-US" sz="155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gtpyhop.declare_task_methods</a:t>
            </a: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('take',</a:t>
            </a:r>
            <a:r>
              <a:rPr lang="en-US" sz="155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m_take</a:t>
            </a:r>
            <a:r>
              <a:rPr lang="en-US" sz="155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buNone/>
            </a:pPr>
            <a:endParaRPr lang="en-US" sz="155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def </a:t>
            </a:r>
            <a:r>
              <a:rPr lang="en-US" sz="1550" dirty="0" err="1">
                <a:latin typeface="Courier" pitchFamily="2" charset="0"/>
              </a:rPr>
              <a:t>m_put</a:t>
            </a:r>
            <a:r>
              <a:rPr lang="en-US" sz="1550" dirty="0">
                <a:latin typeface="Courier" pitchFamily="2" charset="0"/>
              </a:rPr>
              <a:t>(</a:t>
            </a:r>
            <a:r>
              <a:rPr lang="en-US" sz="1550" dirty="0" err="1">
                <a:latin typeface="Courier" pitchFamily="2" charset="0"/>
              </a:rPr>
              <a:t>s,x,y</a:t>
            </a:r>
            <a:r>
              <a:rPr lang="en-US" sz="1550" dirty="0">
                <a:latin typeface="Courier" pitchFamily="2" charset="0"/>
              </a:rPr>
              <a:t>):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if </a:t>
            </a:r>
            <a:r>
              <a:rPr lang="en-US" sz="1550" dirty="0" err="1">
                <a:latin typeface="Courier" pitchFamily="2" charset="0"/>
              </a:rPr>
              <a:t>s.holding</a:t>
            </a:r>
            <a:r>
              <a:rPr lang="en-US" sz="1550" dirty="0">
                <a:latin typeface="Courier" pitchFamily="2" charset="0"/>
              </a:rPr>
              <a:t>['hand'] == x: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if y == 'table':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    return [('</a:t>
            </a:r>
            <a:r>
              <a:rPr lang="en-US" sz="1550" dirty="0" err="1">
                <a:latin typeface="Courier" pitchFamily="2" charset="0"/>
              </a:rPr>
              <a:t>putdown',x</a:t>
            </a:r>
            <a:r>
              <a:rPr lang="en-US" sz="1550" dirty="0">
                <a:latin typeface="Courier" pitchFamily="2" charset="0"/>
              </a:rPr>
              <a:t>)]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else: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    return [('stack',</a:t>
            </a:r>
            <a:r>
              <a:rPr lang="en-US" sz="1550" dirty="0" err="1">
                <a:latin typeface="Courier" pitchFamily="2" charset="0"/>
              </a:rPr>
              <a:t>x,y</a:t>
            </a:r>
            <a:r>
              <a:rPr lang="en-US" sz="1550" dirty="0">
                <a:latin typeface="Courier" pitchFamily="2" charset="0"/>
              </a:rPr>
              <a:t>)]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else: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return False</a:t>
            </a:r>
          </a:p>
          <a:p>
            <a:pPr marL="0" indent="0">
              <a:spcBef>
                <a:spcPts val="300"/>
              </a:spcBef>
              <a:buNone/>
            </a:pPr>
            <a:endParaRPr lang="en-US" sz="1550" dirty="0">
              <a:latin typeface="Courier" pitchFamily="2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 err="1">
                <a:latin typeface="Courier" pitchFamily="2" charset="0"/>
              </a:rPr>
              <a:t>gtpyhop.declare_task_methods</a:t>
            </a:r>
            <a:r>
              <a:rPr lang="en-US" sz="1550" dirty="0">
                <a:latin typeface="Courier" pitchFamily="2" charset="0"/>
              </a:rPr>
              <a:t>('put',</a:t>
            </a:r>
            <a:r>
              <a:rPr lang="en-US" sz="1550" dirty="0" err="1">
                <a:latin typeface="Courier" pitchFamily="2" charset="0"/>
              </a:rPr>
              <a:t>m_put</a:t>
            </a:r>
            <a:r>
              <a:rPr lang="en-US" sz="1550" dirty="0">
                <a:latin typeface="Courier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41437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51D012FE-F46D-8F4A-A151-5871FC18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29"/>
            <a:ext cx="4244163" cy="748148"/>
          </a:xfrm>
        </p:spPr>
        <p:txBody>
          <a:bodyPr/>
          <a:lstStyle/>
          <a:p>
            <a:r>
              <a:rPr lang="en-US" dirty="0" err="1">
                <a:latin typeface="Calibri" charset="0"/>
                <a:cs typeface="ＭＳ Ｐゴシック" charset="0"/>
              </a:rPr>
              <a:t>Goal 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C7BC9-B742-A843-BC3A-F47FA6DA3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9949" y="448424"/>
            <a:ext cx="6808913" cy="4198012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def </a:t>
            </a:r>
            <a:r>
              <a:rPr lang="en-US" sz="1550" dirty="0" err="1">
                <a:latin typeface="Courier" pitchFamily="2" charset="0"/>
              </a:rPr>
              <a:t>m_moveblocks</a:t>
            </a:r>
            <a:r>
              <a:rPr lang="en-US" sz="1550" dirty="0">
                <a:latin typeface="Courier" pitchFamily="2" charset="0"/>
              </a:rPr>
              <a:t>(s, </a:t>
            </a:r>
            <a:r>
              <a:rPr lang="en-US" sz="1550" dirty="0" err="1">
                <a:latin typeface="Courier" pitchFamily="2" charset="0"/>
              </a:rPr>
              <a:t>mgoal</a:t>
            </a:r>
            <a:r>
              <a:rPr lang="en-US" sz="1550" dirty="0">
                <a:latin typeface="Courier" pitchFamily="2" charset="0"/>
              </a:rPr>
              <a:t>):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for x in </a:t>
            </a:r>
            <a:r>
              <a:rPr lang="en-US" sz="1550" dirty="0" err="1">
                <a:solidFill>
                  <a:srgbClr val="FF0000"/>
                </a:solidFill>
                <a:latin typeface="Courier" pitchFamily="2" charset="0"/>
              </a:rPr>
              <a:t>all_clear_blocks</a:t>
            </a:r>
            <a:r>
              <a:rPr lang="en-US" sz="1550" dirty="0">
                <a:latin typeface="Courier" pitchFamily="2" charset="0"/>
              </a:rPr>
              <a:t>(s):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stat = </a:t>
            </a:r>
            <a:r>
              <a:rPr lang="en-US" sz="1550" dirty="0">
                <a:solidFill>
                  <a:srgbClr val="FF0000"/>
                </a:solidFill>
                <a:latin typeface="Courier" pitchFamily="2" charset="0"/>
              </a:rPr>
              <a:t>status</a:t>
            </a:r>
            <a:r>
              <a:rPr lang="en-US" sz="1550" dirty="0">
                <a:latin typeface="Courier" pitchFamily="2" charset="0"/>
              </a:rPr>
              <a:t>(x, s, </a:t>
            </a:r>
            <a:r>
              <a:rPr lang="en-US" sz="1550" dirty="0" err="1">
                <a:latin typeface="Courier" pitchFamily="2" charset="0"/>
              </a:rPr>
              <a:t>mgoal</a:t>
            </a:r>
            <a:r>
              <a:rPr lang="en-US" sz="1550" dirty="0">
                <a:latin typeface="Courier" pitchFamily="2" charset="0"/>
              </a:rPr>
              <a:t>)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if stat == 'move-to-block':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 where = </a:t>
            </a:r>
            <a:r>
              <a:rPr lang="en-US" sz="1550" dirty="0" err="1">
                <a:latin typeface="Courier" pitchFamily="2" charset="0"/>
              </a:rPr>
              <a:t>mgoal.pos</a:t>
            </a:r>
            <a:r>
              <a:rPr lang="en-US" sz="1550" dirty="0">
                <a:latin typeface="Courier" pitchFamily="2" charset="0"/>
              </a:rPr>
              <a:t>[x]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 return [('</a:t>
            </a:r>
            <a:r>
              <a:rPr lang="en-US" sz="1550" dirty="0" err="1">
                <a:latin typeface="Courier" pitchFamily="2" charset="0"/>
              </a:rPr>
              <a:t>take',x</a:t>
            </a:r>
            <a:r>
              <a:rPr lang="en-US" sz="1550" dirty="0">
                <a:latin typeface="Courier" pitchFamily="2" charset="0"/>
              </a:rPr>
              <a:t>), ('put',</a:t>
            </a:r>
            <a:r>
              <a:rPr lang="en-US" sz="1550" dirty="0" err="1">
                <a:latin typeface="Courier" pitchFamily="2" charset="0"/>
              </a:rPr>
              <a:t>x,where</a:t>
            </a:r>
            <a:r>
              <a:rPr lang="en-US" sz="1550" dirty="0">
                <a:latin typeface="Courier" pitchFamily="2" charset="0"/>
              </a:rPr>
              <a:t>), </a:t>
            </a:r>
            <a:r>
              <a:rPr lang="en-US" sz="1550" dirty="0" err="1">
                <a:latin typeface="Courier" pitchFamily="2" charset="0"/>
              </a:rPr>
              <a:t>mgoal</a:t>
            </a:r>
            <a:r>
              <a:rPr lang="en-US" sz="1550" dirty="0">
                <a:latin typeface="Courier" pitchFamily="2" charset="0"/>
              </a:rPr>
              <a:t>]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</a:t>
            </a:r>
            <a:r>
              <a:rPr lang="en-US" sz="1550" dirty="0" err="1">
                <a:latin typeface="Courier" pitchFamily="2" charset="0"/>
              </a:rPr>
              <a:t>elif</a:t>
            </a:r>
            <a:r>
              <a:rPr lang="en-US" sz="1550" dirty="0">
                <a:latin typeface="Courier" pitchFamily="2" charset="0"/>
              </a:rPr>
              <a:t> stat == 'move-to-table':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 return [('</a:t>
            </a:r>
            <a:r>
              <a:rPr lang="en-US" sz="1550" dirty="0" err="1">
                <a:latin typeface="Courier" pitchFamily="2" charset="0"/>
              </a:rPr>
              <a:t>take',x</a:t>
            </a:r>
            <a:r>
              <a:rPr lang="en-US" sz="1550" dirty="0">
                <a:latin typeface="Courier" pitchFamily="2" charset="0"/>
              </a:rPr>
              <a:t>), (</a:t>
            </a:r>
            <a:r>
              <a:rPr lang="en-US" sz="1550" dirty="0" err="1">
                <a:latin typeface="Courier" pitchFamily="2" charset="0"/>
              </a:rPr>
              <a:t>put,x,'table</a:t>
            </a:r>
            <a:r>
              <a:rPr lang="en-US" sz="1550" dirty="0">
                <a:latin typeface="Courier" pitchFamily="2" charset="0"/>
              </a:rPr>
              <a:t>'), </a:t>
            </a:r>
            <a:r>
              <a:rPr lang="en-US" sz="1550" dirty="0" err="1">
                <a:latin typeface="Courier" pitchFamily="2" charset="0"/>
              </a:rPr>
              <a:t>mgoal</a:t>
            </a:r>
            <a:r>
              <a:rPr lang="en-US" sz="1550" dirty="0">
                <a:latin typeface="Courier" pitchFamily="2" charset="0"/>
              </a:rPr>
              <a:t>]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for x in </a:t>
            </a:r>
            <a:r>
              <a:rPr lang="en-US" sz="1550" dirty="0" err="1">
                <a:latin typeface="Courier" pitchFamily="2" charset="0"/>
              </a:rPr>
              <a:t>all_clear_blocks</a:t>
            </a:r>
            <a:r>
              <a:rPr lang="en-US" sz="1550" dirty="0">
                <a:latin typeface="Courier" pitchFamily="2" charset="0"/>
              </a:rPr>
              <a:t>(s):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 if </a:t>
            </a:r>
            <a:r>
              <a:rPr lang="en-US" sz="1550" dirty="0">
                <a:solidFill>
                  <a:srgbClr val="FF0000"/>
                </a:solidFill>
                <a:latin typeface="Courier" pitchFamily="2" charset="0"/>
              </a:rPr>
              <a:t>status</a:t>
            </a:r>
            <a:r>
              <a:rPr lang="en-US" sz="1550" dirty="0">
                <a:latin typeface="Courier" pitchFamily="2" charset="0"/>
              </a:rPr>
              <a:t>(</a:t>
            </a:r>
            <a:r>
              <a:rPr lang="en-US" sz="1550" dirty="0" err="1">
                <a:latin typeface="Courier" pitchFamily="2" charset="0"/>
              </a:rPr>
              <a:t>x,s,mgoal</a:t>
            </a:r>
            <a:r>
              <a:rPr lang="en-US" sz="1550" dirty="0">
                <a:latin typeface="Courier" pitchFamily="2" charset="0"/>
              </a:rPr>
              <a:t>) == 'waiting' \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        and </a:t>
            </a:r>
            <a:r>
              <a:rPr lang="en-US" sz="1550" dirty="0" err="1">
                <a:latin typeface="Courier" pitchFamily="2" charset="0"/>
              </a:rPr>
              <a:t>s.pos</a:t>
            </a:r>
            <a:r>
              <a:rPr lang="en-US" sz="1550" dirty="0">
                <a:latin typeface="Courier" pitchFamily="2" charset="0"/>
              </a:rPr>
              <a:t>[x] != 'table':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    return [('</a:t>
            </a:r>
            <a:r>
              <a:rPr lang="en-US" sz="1550" dirty="0" err="1">
                <a:latin typeface="Courier" pitchFamily="2" charset="0"/>
              </a:rPr>
              <a:t>take',x</a:t>
            </a:r>
            <a:r>
              <a:rPr lang="en-US" sz="1550" dirty="0">
                <a:latin typeface="Courier" pitchFamily="2" charset="0"/>
              </a:rPr>
              <a:t>),</a:t>
            </a:r>
            <a:r>
              <a:rPr lang="en-US" sz="1550" baseline="-25000" dirty="0">
                <a:latin typeface="Courier" pitchFamily="2" charset="0"/>
              </a:rPr>
              <a:t> </a:t>
            </a:r>
            <a:r>
              <a:rPr lang="en-US" sz="1550" dirty="0">
                <a:latin typeface="Courier" pitchFamily="2" charset="0"/>
              </a:rPr>
              <a:t>('</a:t>
            </a:r>
            <a:r>
              <a:rPr lang="en-US" sz="1550" dirty="0" err="1">
                <a:latin typeface="Courier" pitchFamily="2" charset="0"/>
              </a:rPr>
              <a:t>put',x,'table</a:t>
            </a:r>
            <a:r>
              <a:rPr lang="en-US" sz="1550" dirty="0">
                <a:latin typeface="Courier" pitchFamily="2" charset="0"/>
              </a:rPr>
              <a:t>'),</a:t>
            </a:r>
            <a:r>
              <a:rPr lang="en-US" sz="1550" baseline="-25000" dirty="0">
                <a:latin typeface="Courier" pitchFamily="2" charset="0"/>
              </a:rPr>
              <a:t> </a:t>
            </a:r>
            <a:r>
              <a:rPr lang="en-US" sz="1550" dirty="0" err="1">
                <a:latin typeface="Courier" pitchFamily="2" charset="0"/>
              </a:rPr>
              <a:t>mgoal</a:t>
            </a:r>
            <a:r>
              <a:rPr lang="en-US" sz="1550" dirty="0">
                <a:latin typeface="Courier" pitchFamily="2" charset="0"/>
              </a:rPr>
              <a:t>]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return [ ]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>
                <a:latin typeface="Courier" pitchFamily="2" charset="0"/>
              </a:rPr>
              <a:t>       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550" dirty="0" err="1">
                <a:latin typeface="Courier" pitchFamily="2" charset="0"/>
              </a:rPr>
              <a:t>gtpyhop.declare_multigoal_methods</a:t>
            </a:r>
            <a:r>
              <a:rPr lang="en-US" sz="1550" dirty="0">
                <a:latin typeface="Courier" pitchFamily="2" charset="0"/>
              </a:rPr>
              <a:t>(</a:t>
            </a:r>
            <a:r>
              <a:rPr lang="en-US" sz="1550" dirty="0" err="1">
                <a:latin typeface="Courier" pitchFamily="2" charset="0"/>
              </a:rPr>
              <a:t>m_moveblocks</a:t>
            </a:r>
            <a:r>
              <a:rPr lang="en-US" sz="1550" dirty="0">
                <a:latin typeface="Courier" pitchFamily="2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F3D30A-CB84-5A45-9DEE-39402A1F7A9C}"/>
              </a:ext>
            </a:extLst>
          </p:cNvPr>
          <p:cNvGrpSpPr/>
          <p:nvPr/>
        </p:nvGrpSpPr>
        <p:grpSpPr>
          <a:xfrm>
            <a:off x="1241196" y="4610035"/>
            <a:ext cx="1390687" cy="1516118"/>
            <a:chOff x="4150760" y="2722652"/>
            <a:chExt cx="1390687" cy="1516118"/>
          </a:xfrm>
        </p:grpSpPr>
        <p:sp>
          <p:nvSpPr>
            <p:cNvPr id="18" name="Rectangle 114">
              <a:extLst>
                <a:ext uri="{FF2B5EF4-FFF2-40B4-BE49-F238E27FC236}">
                  <a16:creationId xmlns:a16="http://schemas.microsoft.com/office/drawing/2014/main" id="{B5EE70EE-6C20-E547-8C1F-455EB8490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760" y="2722652"/>
              <a:ext cx="1390687" cy="1516118"/>
            </a:xfrm>
            <a:prstGeom prst="rect">
              <a:avLst/>
            </a:prstGeom>
            <a:solidFill>
              <a:srgbClr val="E6FFE6"/>
            </a:solidFill>
            <a:ln w="12700">
              <a:solidFill>
                <a:srgbClr val="408040"/>
              </a:solidFill>
              <a:miter lim="800000"/>
              <a:headEnd/>
              <a:tailEnd/>
            </a:ln>
          </p:spPr>
          <p:txBody>
            <a:bodyPr wrap="none" anchor="t"/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s0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15">
              <a:extLst>
                <a:ext uri="{FF2B5EF4-FFF2-40B4-BE49-F238E27FC236}">
                  <a16:creationId xmlns:a16="http://schemas.microsoft.com/office/drawing/2014/main" id="{911C811E-506E-B048-8DE0-09E6E88C7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144" y="350441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20" name="Rectangle 116">
              <a:extLst>
                <a:ext uri="{FF2B5EF4-FFF2-40B4-BE49-F238E27FC236}">
                  <a16:creationId xmlns:a16="http://schemas.microsoft.com/office/drawing/2014/main" id="{2EBA91D3-438A-6741-BAFD-EAAEF21D9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144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21" name="Rectangle 117">
              <a:extLst>
                <a:ext uri="{FF2B5EF4-FFF2-40B4-BE49-F238E27FC236}">
                  <a16:creationId xmlns:a16="http://schemas.microsoft.com/office/drawing/2014/main" id="{A28836A1-6D7A-A24A-BEB3-C640EA899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768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22" name="Line 118">
              <a:extLst>
                <a:ext uri="{FF2B5EF4-FFF2-40B4-BE49-F238E27FC236}">
                  <a16:creationId xmlns:a16="http://schemas.microsoft.com/office/drawing/2014/main" id="{8F51244E-1978-D842-91FB-7160B50A12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30941" y="3098611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Line 119">
              <a:extLst>
                <a:ext uri="{FF2B5EF4-FFF2-40B4-BE49-F238E27FC236}">
                  <a16:creationId xmlns:a16="http://schemas.microsoft.com/office/drawing/2014/main" id="{1F1E9674-7E5E-FD42-9002-DF549787F4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97565" y="3098611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Line 120">
              <a:extLst>
                <a:ext uri="{FF2B5EF4-FFF2-40B4-BE49-F238E27FC236}">
                  <a16:creationId xmlns:a16="http://schemas.microsoft.com/office/drawing/2014/main" id="{978188B6-DF42-6D4A-8BA5-34580D15F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0941" y="3098611"/>
              <a:ext cx="366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Line 121">
              <a:extLst>
                <a:ext uri="{FF2B5EF4-FFF2-40B4-BE49-F238E27FC236}">
                  <a16:creationId xmlns:a16="http://schemas.microsoft.com/office/drawing/2014/main" id="{C649E851-3029-D843-8CDB-5E01C0425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4253" y="2915299"/>
              <a:ext cx="0" cy="183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159">
              <a:extLst>
                <a:ext uri="{FF2B5EF4-FFF2-40B4-BE49-F238E27FC236}">
                  <a16:creationId xmlns:a16="http://schemas.microsoft.com/office/drawing/2014/main" id="{67865A47-A46F-DD43-9BAC-10989B4A0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042" y="4141812"/>
              <a:ext cx="1188720" cy="50920"/>
            </a:xfrm>
            <a:prstGeom prst="rect">
              <a:avLst/>
            </a:prstGeom>
            <a:solidFill>
              <a:srgbClr val="AD6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A5BFEAF-39B9-5643-9BE0-C26164B35715}"/>
              </a:ext>
            </a:extLst>
          </p:cNvPr>
          <p:cNvGrpSpPr/>
          <p:nvPr/>
        </p:nvGrpSpPr>
        <p:grpSpPr>
          <a:xfrm>
            <a:off x="3131025" y="4586332"/>
            <a:ext cx="1099873" cy="1516118"/>
            <a:chOff x="5830551" y="2722652"/>
            <a:chExt cx="1099873" cy="1516118"/>
          </a:xfrm>
        </p:grpSpPr>
        <p:sp>
          <p:nvSpPr>
            <p:cNvPr id="28" name="Rectangle 114">
              <a:extLst>
                <a:ext uri="{FF2B5EF4-FFF2-40B4-BE49-F238E27FC236}">
                  <a16:creationId xmlns:a16="http://schemas.microsoft.com/office/drawing/2014/main" id="{BB180431-7DA8-BA4C-843A-8C277B34A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551" y="2722652"/>
              <a:ext cx="1099873" cy="1516118"/>
            </a:xfrm>
            <a:prstGeom prst="rect">
              <a:avLst/>
            </a:prstGeom>
            <a:solidFill>
              <a:srgbClr val="E6FFE6"/>
            </a:solidFill>
            <a:ln w="12700">
              <a:solidFill>
                <a:srgbClr val="408040"/>
              </a:solidFill>
              <a:miter lim="800000"/>
              <a:headEnd/>
              <a:tailEnd/>
            </a:ln>
          </p:spPr>
          <p:txBody>
            <a:bodyPr wrap="none" anchor="t"/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115">
              <a:extLst>
                <a:ext uri="{FF2B5EF4-FFF2-40B4-BE49-F238E27FC236}">
                  <a16:creationId xmlns:a16="http://schemas.microsoft.com/office/drawing/2014/main" id="{19AEFBDE-B0FC-4742-AA76-ECC9ACA45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585" y="350441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0" name="Rectangle 116">
              <a:extLst>
                <a:ext uri="{FF2B5EF4-FFF2-40B4-BE49-F238E27FC236}">
                  <a16:creationId xmlns:a16="http://schemas.microsoft.com/office/drawing/2014/main" id="{9B4C1951-0254-104A-AE1A-D527782F4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585" y="3809934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31" name="Rectangle 117">
              <a:extLst>
                <a:ext uri="{FF2B5EF4-FFF2-40B4-BE49-F238E27FC236}">
                  <a16:creationId xmlns:a16="http://schemas.microsoft.com/office/drawing/2014/main" id="{8A4259E0-DC40-5247-94A1-2BD40A57D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585" y="3137647"/>
              <a:ext cx="254600" cy="366767"/>
            </a:xfrm>
            <a:prstGeom prst="rect">
              <a:avLst/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7838908-2587-E241-97D5-8F39072C7327}"/>
              </a:ext>
            </a:extLst>
          </p:cNvPr>
          <p:cNvSpPr/>
          <p:nvPr/>
        </p:nvSpPr>
        <p:spPr>
          <a:xfrm>
            <a:off x="396990" y="1096209"/>
            <a:ext cx="5089410" cy="322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loop</a:t>
            </a:r>
            <a:endParaRPr lang="en-US" dirty="0">
              <a:latin typeface="Times New Roman" charset="0"/>
            </a:endParaRP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623888" algn="l"/>
              </a:tabLst>
              <a:defRPr/>
            </a:pPr>
            <a:r>
              <a:rPr lang="en-US" b="1" dirty="0">
                <a:latin typeface="Times New Roman" charset="0"/>
              </a:rPr>
              <a:t>	if </a:t>
            </a:r>
            <a:r>
              <a:rPr lang="en-US" dirty="0">
                <a:latin typeface="Times New Roman" charset="0"/>
              </a:rPr>
              <a:t>there’s clear block that needs to be moved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	and it can immediately be moved to a place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	where it won’t need to be moved again</a:t>
            </a: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623888" algn="l"/>
              </a:tabLst>
              <a:defRPr/>
            </a:pPr>
            <a:r>
              <a:rPr lang="en-US" b="1" dirty="0">
                <a:latin typeface="Times New Roman" charset="0"/>
              </a:rPr>
              <a:t>		then </a:t>
            </a:r>
            <a:r>
              <a:rPr lang="en-US" dirty="0">
                <a:latin typeface="Times New Roman" charset="0"/>
              </a:rPr>
              <a:t>move it</a:t>
            </a:r>
            <a:r>
              <a:rPr lang="en-US" i="1" dirty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there</a:t>
            </a:r>
            <a:endParaRPr lang="en-US" i="1" dirty="0">
              <a:latin typeface="Times New Roman" charset="0"/>
            </a:endParaRP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	else if</a:t>
            </a:r>
            <a:r>
              <a:rPr lang="en-US" dirty="0">
                <a:latin typeface="Times New Roman" charset="0"/>
              </a:rPr>
              <a:t> there’s a clear block that needs</a:t>
            </a:r>
            <a:r>
              <a:rPr lang="en-US" i="1" dirty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to be moved</a:t>
            </a: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	       then </a:t>
            </a:r>
            <a:r>
              <a:rPr lang="en-US" dirty="0">
                <a:latin typeface="Times New Roman" charset="0"/>
              </a:rPr>
              <a:t>move it</a:t>
            </a:r>
            <a:r>
              <a:rPr lang="en-US" i="1" dirty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to the table</a:t>
            </a: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	else if</a:t>
            </a:r>
            <a:r>
              <a:rPr lang="en-US" dirty="0">
                <a:latin typeface="Times New Roman" charset="0"/>
              </a:rPr>
              <a:t> the current state satisfies the goal</a:t>
            </a:r>
            <a:endParaRPr lang="en-US" b="1" dirty="0">
              <a:latin typeface="Times New Roman" charset="0"/>
            </a:endParaRP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b="1" dirty="0">
                <a:latin typeface="Times New Roman" charset="0"/>
              </a:rPr>
              <a:t>		 then return </a:t>
            </a:r>
            <a:r>
              <a:rPr lang="en-US" dirty="0">
                <a:latin typeface="Times New Roman" charset="0"/>
              </a:rPr>
              <a:t>success</a:t>
            </a:r>
          </a:p>
          <a:p>
            <a:pPr marL="228600" indent="-228600">
              <a:spcBef>
                <a:spcPts val="400"/>
              </a:spcBef>
              <a:buClrTx/>
              <a:buNone/>
              <a:tabLst>
                <a:tab pos="571500" algn="l"/>
              </a:tabLst>
              <a:defRPr/>
            </a:pPr>
            <a:r>
              <a:rPr lang="en-US" dirty="0">
                <a:latin typeface="Times New Roman" charset="0"/>
              </a:rPr>
              <a:t>	</a:t>
            </a:r>
            <a:r>
              <a:rPr lang="en-US" b="1" dirty="0">
                <a:latin typeface="Times New Roman" charset="0"/>
              </a:rPr>
              <a:t>else return</a:t>
            </a:r>
            <a:r>
              <a:rPr lang="en-US" dirty="0">
                <a:latin typeface="Times New Roman" charset="0"/>
              </a:rPr>
              <a:t> failure</a:t>
            </a: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9519C6AE-1392-E448-887A-81FED32EB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5504" y="400745"/>
            <a:ext cx="2466754" cy="92204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720" rIns="45720" bIns="44450" anchor="ctr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latin typeface="Calibri" panose="020F0502020204030204" pitchFamily="34" charset="0"/>
              </a:rPr>
              <a:t>s</a:t>
            </a:r>
            <a:r>
              <a:rPr lang="en-US" dirty="0">
                <a:latin typeface="Times New Roman" panose="02020603050405020304" pitchFamily="18" charset="0"/>
              </a:rPr>
              <a:t> = current state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 err="1">
                <a:latin typeface="Calibri" panose="020F0502020204030204" pitchFamily="34" charset="0"/>
              </a:rPr>
              <a:t>mgoal</a:t>
            </a:r>
            <a:r>
              <a:rPr lang="en-US" dirty="0">
                <a:latin typeface="Times New Roman" panose="02020603050405020304" pitchFamily="18" charset="0"/>
              </a:rPr>
              <a:t> = a multigoal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179388" indent="-179388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red = helper functions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00F6AD4-9C04-4F40-88C1-6B13FA0AA849}"/>
              </a:ext>
            </a:extLst>
          </p:cNvPr>
          <p:cNvSpPr txBox="1">
            <a:spLocks/>
          </p:cNvSpPr>
          <p:nvPr/>
        </p:nvSpPr>
        <p:spPr>
          <a:xfrm>
            <a:off x="4579164" y="5234340"/>
            <a:ext cx="7354584" cy="1048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0"/>
              </a:spcAft>
              <a:buFont typeface="System Font Regular"/>
              <a:buNone/>
            </a:pPr>
            <a:r>
              <a:rPr lang="en-US" sz="1600" dirty="0" err="1">
                <a:latin typeface="Courier" pitchFamily="2" charset="0"/>
              </a:rPr>
              <a:t>find_plan</a:t>
            </a:r>
            <a:r>
              <a:rPr lang="en-US" sz="1600" dirty="0">
                <a:latin typeface="Courier" pitchFamily="2" charset="0"/>
              </a:rPr>
              <a:t>(s0,g) 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Font typeface="System Font Regular"/>
              <a:buNone/>
            </a:pPr>
            <a:r>
              <a:rPr lang="en-US" sz="1800" dirty="0"/>
              <a:t>returns   </a:t>
            </a:r>
            <a:r>
              <a:rPr lang="en-US" sz="1550" dirty="0">
                <a:latin typeface="Courier" pitchFamily="2" charset="0"/>
              </a:rPr>
              <a:t>[('</a:t>
            </a:r>
            <a:r>
              <a:rPr lang="en-US" sz="1550" dirty="0" err="1">
                <a:latin typeface="Courier" pitchFamily="2" charset="0"/>
              </a:rPr>
              <a:t>unstack','c','a</a:t>
            </a:r>
            <a:r>
              <a:rPr lang="en-US" sz="1550" dirty="0">
                <a:latin typeface="Courier" pitchFamily="2" charset="0"/>
              </a:rPr>
              <a:t>'), ('</a:t>
            </a:r>
            <a:r>
              <a:rPr lang="en-US" sz="1550" dirty="0" err="1">
                <a:latin typeface="Courier" pitchFamily="2" charset="0"/>
              </a:rPr>
              <a:t>putdown','c</a:t>
            </a:r>
            <a:r>
              <a:rPr lang="en-US" sz="1550" dirty="0">
                <a:latin typeface="Courier" pitchFamily="2" charset="0"/>
              </a:rPr>
              <a:t>'), ('</a:t>
            </a:r>
            <a:r>
              <a:rPr lang="en-US" sz="1550" dirty="0" err="1">
                <a:latin typeface="Courier" pitchFamily="2" charset="0"/>
              </a:rPr>
              <a:t>pickup','b</a:t>
            </a:r>
            <a:r>
              <a:rPr lang="en-US" sz="1550" dirty="0">
                <a:latin typeface="Courier" pitchFamily="2" charset="0"/>
              </a:rPr>
              <a:t>'),</a:t>
            </a:r>
            <a:br>
              <a:rPr lang="en-US" sz="1550" dirty="0">
                <a:latin typeface="Courier" pitchFamily="2" charset="0"/>
              </a:rPr>
            </a:br>
            <a:r>
              <a:rPr lang="en-US" sz="1550" dirty="0">
                <a:latin typeface="Courier" pitchFamily="2" charset="0"/>
              </a:rPr>
              <a:t>        ('</a:t>
            </a:r>
            <a:r>
              <a:rPr lang="en-US" sz="1550" dirty="0" err="1">
                <a:latin typeface="Courier" pitchFamily="2" charset="0"/>
              </a:rPr>
              <a:t>stack','b','c</a:t>
            </a:r>
            <a:r>
              <a:rPr lang="en-US" sz="1550" dirty="0">
                <a:latin typeface="Courier" pitchFamily="2" charset="0"/>
              </a:rPr>
              <a:t>'), ('</a:t>
            </a:r>
            <a:r>
              <a:rPr lang="en-US" sz="1550" dirty="0" err="1">
                <a:latin typeface="Courier" pitchFamily="2" charset="0"/>
              </a:rPr>
              <a:t>pickup','a</a:t>
            </a:r>
            <a:r>
              <a:rPr lang="en-US" sz="1550" dirty="0">
                <a:latin typeface="Courier" pitchFamily="2" charset="0"/>
              </a:rPr>
              <a:t>'), ('</a:t>
            </a:r>
            <a:r>
              <a:rPr lang="en-US" sz="1550" dirty="0" err="1">
                <a:latin typeface="Courier" pitchFamily="2" charset="0"/>
              </a:rPr>
              <a:t>stack','a','b</a:t>
            </a:r>
            <a:r>
              <a:rPr lang="en-US" sz="1550" dirty="0">
                <a:latin typeface="Courier" pitchFamily="2" charset="0"/>
              </a:rPr>
              <a:t>')]</a:t>
            </a:r>
          </a:p>
        </p:txBody>
      </p:sp>
    </p:spTree>
    <p:extLst>
      <p:ext uri="{BB962C8B-B14F-4D97-AF65-F5344CB8AC3E}">
        <p14:creationId xmlns:p14="http://schemas.microsoft.com/office/powerpoint/2010/main" val="34311578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9158-3CB8-0745-86A6-ED7A5787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D54A9-96BD-9545-B1EC-B242F118F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Earlier we discussed limitations/strengths of Pyhop compared to most other HTN planners</a:t>
            </a:r>
          </a:p>
          <a:p>
            <a:pPr lvl="1"/>
            <a:r>
              <a:rPr lang="en-US"/>
              <a:t>Same discussion also applies to GTPyhop</a:t>
            </a:r>
            <a:br>
              <a:rPr lang="en-US"/>
            </a:br>
            <a:endParaRPr lang="en-US"/>
          </a:p>
          <a:p>
            <a:r>
              <a:rPr lang="en-US"/>
              <a:t>Similar comparison for GTPyhop vs. most HGN planners</a:t>
            </a:r>
          </a:p>
        </p:txBody>
      </p:sp>
    </p:spTree>
    <p:extLst>
      <p:ext uri="{BB962C8B-B14F-4D97-AF65-F5344CB8AC3E}">
        <p14:creationId xmlns:p14="http://schemas.microsoft.com/office/powerpoint/2010/main" val="39133392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cs typeface="ＭＳ Ｐゴシック" charset="0"/>
              </a:rPr>
              <a:t>Acting and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367" y="1214093"/>
            <a:ext cx="6019800" cy="5155685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</a:rPr>
              <a:t>run_lazy_lookahead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state, </a:t>
            </a:r>
            <a:r>
              <a:rPr lang="en-US" i="1" dirty="0" err="1">
                <a:latin typeface="Times New Roman" panose="02020603050405020304" pitchFamily="18" charset="0"/>
              </a:rPr>
              <a:t>todo_list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loop:</a:t>
            </a:r>
          </a:p>
          <a:p>
            <a:pPr lvl="2"/>
            <a:r>
              <a:rPr lang="en-US" i="1" dirty="0">
                <a:latin typeface="Times New Roman" panose="02020603050405020304" pitchFamily="18" charset="0"/>
              </a:rPr>
              <a:t>plan</a:t>
            </a:r>
            <a:r>
              <a:rPr lang="en-US" dirty="0">
                <a:latin typeface="Times New Roman" panose="02020603050405020304" pitchFamily="18" charset="0"/>
              </a:rPr>
              <a:t> = </a:t>
            </a:r>
            <a:r>
              <a:rPr lang="en-US" dirty="0" err="1">
                <a:latin typeface="Calibri" panose="020F0502020204030204" pitchFamily="34" charset="0"/>
              </a:rPr>
              <a:t>find_plan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state, </a:t>
            </a:r>
            <a:r>
              <a:rPr lang="en-US" i="1" dirty="0" err="1">
                <a:latin typeface="Times New Roman" panose="02020603050405020304" pitchFamily="18" charset="0"/>
              </a:rPr>
              <a:t>todo_list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</a:rPr>
              <a:t>plan</a:t>
            </a:r>
            <a:r>
              <a:rPr lang="en-US" dirty="0">
                <a:latin typeface="Times New Roman" panose="02020603050405020304" pitchFamily="18" charset="0"/>
              </a:rPr>
              <a:t> = [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]:</a:t>
            </a:r>
          </a:p>
          <a:p>
            <a:pPr lvl="3"/>
            <a:r>
              <a:rPr lang="en-US" dirty="0">
                <a:latin typeface="Times New Roman" panose="02020603050405020304" pitchFamily="18" charset="0"/>
              </a:rPr>
              <a:t>return </a:t>
            </a:r>
            <a:r>
              <a:rPr lang="en-US" i="1" dirty="0">
                <a:latin typeface="Times New Roman" panose="02020603050405020304" pitchFamily="18" charset="0"/>
              </a:rPr>
              <a:t>state</a:t>
            </a:r>
            <a:r>
              <a:rPr lang="en-US" dirty="0">
                <a:latin typeface="Times New Roman" panose="02020603050405020304" pitchFamily="18" charset="0"/>
              </a:rPr>
              <a:t>    // the new current state 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for each </a:t>
            </a:r>
            <a:r>
              <a:rPr lang="en-US" i="1" dirty="0">
                <a:latin typeface="Times New Roman" panose="02020603050405020304" pitchFamily="18" charset="0"/>
              </a:rPr>
              <a:t>action</a:t>
            </a:r>
            <a:r>
              <a:rPr lang="en-US" dirty="0">
                <a:latin typeface="Times New Roman" panose="02020603050405020304" pitchFamily="18" charset="0"/>
              </a:rPr>
              <a:t> in </a:t>
            </a:r>
            <a:r>
              <a:rPr lang="en-US" i="1" dirty="0">
                <a:latin typeface="Times New Roman" panose="02020603050405020304" pitchFamily="18" charset="0"/>
              </a:rPr>
              <a:t>plan</a:t>
            </a:r>
            <a:r>
              <a:rPr lang="en-US" dirty="0">
                <a:latin typeface="Times New Roman" panose="02020603050405020304" pitchFamily="18" charset="0"/>
              </a:rPr>
              <a:t>:</a:t>
            </a:r>
          </a:p>
          <a:p>
            <a:pPr lvl="3"/>
            <a:r>
              <a:rPr lang="en-US" dirty="0">
                <a:latin typeface="Times New Roman" panose="02020603050405020304" pitchFamily="18" charset="0"/>
              </a:rPr>
              <a:t>execute the corresponding command</a:t>
            </a:r>
          </a:p>
          <a:p>
            <a:pPr lvl="3"/>
            <a:r>
              <a:rPr lang="en-US" dirty="0">
                <a:latin typeface="Times New Roman" panose="02020603050405020304" pitchFamily="18" charset="0"/>
              </a:rPr>
              <a:t>if the command fails:</a:t>
            </a:r>
          </a:p>
          <a:p>
            <a:pPr lvl="4"/>
            <a:r>
              <a:rPr lang="en-US" dirty="0">
                <a:latin typeface="Times New Roman" panose="02020603050405020304" pitchFamily="18" charset="0"/>
              </a:rPr>
              <a:t>continue the outer loop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5781DCE-0B31-2446-9297-55E1DA3F9222}"/>
              </a:ext>
            </a:extLst>
          </p:cNvPr>
          <p:cNvSpPr txBox="1">
            <a:spLocks/>
          </p:cNvSpPr>
          <p:nvPr/>
        </p:nvSpPr>
        <p:spPr>
          <a:xfrm>
            <a:off x="5445457" y="1202719"/>
            <a:ext cx="6469037" cy="515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</a:rPr>
              <a:t>Simple Travel Problem:</a:t>
            </a:r>
          </a:p>
          <a:p>
            <a:pPr lvl="1"/>
            <a:r>
              <a:rPr lang="en-US" dirty="0" err="1">
                <a:latin typeface="Calibri" panose="020F0502020204030204" pitchFamily="34" charset="0"/>
              </a:rPr>
              <a:t>run_lazy_lookahead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/>
              <a:t>calls </a:t>
            </a:r>
          </a:p>
          <a:p>
            <a:pPr lvl="2"/>
            <a:r>
              <a:rPr lang="en-US" dirty="0" err="1">
                <a:latin typeface="Calibri" panose="020F0502020204030204" pitchFamily="34" charset="0"/>
              </a:rPr>
              <a:t>find_plan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</a:rPr>
              <a:t>, [(</a:t>
            </a:r>
            <a:r>
              <a:rPr lang="en-US" dirty="0" err="1">
                <a:latin typeface="Calibri"/>
                <a:cs typeface="Calibri"/>
              </a:rPr>
              <a:t>travel,me,home,park</a:t>
            </a:r>
            <a:r>
              <a:rPr lang="en-US" dirty="0">
                <a:latin typeface="Calibri"/>
                <a:cs typeface="Calibri"/>
              </a:rPr>
              <a:t>)</a:t>
            </a:r>
            <a:r>
              <a:rPr lang="en-US" dirty="0">
                <a:latin typeface="Times New Roman" panose="02020603050405020304" pitchFamily="18" charset="0"/>
              </a:rPr>
              <a:t>])</a:t>
            </a:r>
          </a:p>
          <a:p>
            <a:pPr lvl="1"/>
            <a:r>
              <a:rPr lang="en-US" dirty="0" err="1">
                <a:solidFill>
                  <a:srgbClr val="081D58"/>
                </a:solidFill>
                <a:latin typeface="Calibri"/>
              </a:rPr>
              <a:t>find_plan</a:t>
            </a:r>
            <a:r>
              <a:rPr lang="en-US" dirty="0">
                <a:solidFill>
                  <a:srgbClr val="081D58"/>
                </a:solidFill>
                <a:latin typeface="Calibri"/>
              </a:rPr>
              <a:t> </a:t>
            </a:r>
            <a:r>
              <a:rPr lang="en-US" dirty="0">
                <a:solidFill>
                  <a:srgbClr val="081D58"/>
                </a:solidFill>
                <a:latin typeface="Times New Roman" panose="02020603050405020304" pitchFamily="18" charset="0"/>
              </a:rPr>
              <a:t>returns</a:t>
            </a:r>
          </a:p>
          <a:p>
            <a:pPr lvl="2"/>
            <a:r>
              <a:rPr lang="tr-TR" dirty="0">
                <a:solidFill>
                  <a:srgbClr val="081D58"/>
                </a:solidFill>
                <a:latin typeface="Calibri"/>
              </a:rPr>
              <a:t>[(</a:t>
            </a:r>
            <a:r>
              <a:rPr lang="tr-TR" dirty="0" err="1">
                <a:latin typeface="Calibri"/>
              </a:rPr>
              <a:t>call_taxi,me,home</a:t>
            </a:r>
            <a:r>
              <a:rPr lang="tr-TR" dirty="0">
                <a:latin typeface="Calibri"/>
              </a:rPr>
              <a:t>),</a:t>
            </a:r>
            <a:br>
              <a:rPr lang="tr-TR" dirty="0">
                <a:latin typeface="Calibri"/>
              </a:rPr>
            </a:br>
            <a:r>
              <a:rPr lang="tr-TR" dirty="0">
                <a:latin typeface="Calibri"/>
              </a:rPr>
              <a:t> (</a:t>
            </a:r>
            <a:r>
              <a:rPr lang="tr-TR" dirty="0" err="1">
                <a:latin typeface="Calibri"/>
              </a:rPr>
              <a:t>ride_taxi,me,home,park</a:t>
            </a:r>
            <a:r>
              <a:rPr lang="tr-TR" dirty="0">
                <a:latin typeface="Calibri"/>
              </a:rPr>
              <a:t>),</a:t>
            </a:r>
            <a:br>
              <a:rPr lang="tr-TR" dirty="0">
                <a:latin typeface="Calibri"/>
              </a:rPr>
            </a:br>
            <a:r>
              <a:rPr lang="tr-TR" dirty="0">
                <a:latin typeface="Calibri"/>
              </a:rPr>
              <a:t> (</a:t>
            </a:r>
            <a:r>
              <a:rPr lang="tr-TR" dirty="0" err="1">
                <a:latin typeface="Calibri"/>
              </a:rPr>
              <a:t>pay_driver,me</a:t>
            </a:r>
            <a:r>
              <a:rPr lang="tr-TR" dirty="0">
                <a:latin typeface="Calibri"/>
              </a:rPr>
              <a:t>)]</a:t>
            </a:r>
          </a:p>
          <a:p>
            <a:pPr lvl="1"/>
            <a:r>
              <a:rPr lang="en-US" dirty="0" err="1">
                <a:latin typeface="Calibri" panose="020F0502020204030204" pitchFamily="34" charset="0"/>
              </a:rPr>
              <a:t>run_lazy_lookahead</a:t>
            </a:r>
            <a:r>
              <a:rPr lang="en-US" dirty="0">
                <a:solidFill>
                  <a:srgbClr val="081D58"/>
                </a:solidFill>
                <a:latin typeface="Calibri"/>
              </a:rPr>
              <a:t> </a:t>
            </a:r>
            <a:r>
              <a:rPr lang="en-US" dirty="0">
                <a:solidFill>
                  <a:srgbClr val="081D58"/>
                </a:solidFill>
                <a:latin typeface="Times New Roman" panose="02020603050405020304" pitchFamily="18" charset="0"/>
              </a:rPr>
              <a:t>executes</a:t>
            </a:r>
          </a:p>
          <a:p>
            <a:pPr lvl="2"/>
            <a:r>
              <a:rPr lang="tr-TR" dirty="0" err="1">
                <a:latin typeface="Calibri"/>
              </a:rPr>
              <a:t>c_call_taxi</a:t>
            </a:r>
            <a:r>
              <a:rPr lang="tr-TR" dirty="0">
                <a:latin typeface="Calibri"/>
              </a:rPr>
              <a:t>(</a:t>
            </a:r>
            <a:r>
              <a:rPr lang="tr-TR" dirty="0" err="1">
                <a:latin typeface="Calibri"/>
              </a:rPr>
              <a:t>me,home</a:t>
            </a:r>
            <a:r>
              <a:rPr lang="tr-TR" dirty="0">
                <a:latin typeface="Calibri"/>
              </a:rPr>
              <a:t>)</a:t>
            </a:r>
          </a:p>
          <a:p>
            <a:pPr lvl="2"/>
            <a:r>
              <a:rPr lang="tr-TR" dirty="0" err="1">
                <a:latin typeface="Calibri"/>
              </a:rPr>
              <a:t>c_ride_taxi</a:t>
            </a:r>
            <a:r>
              <a:rPr lang="tr-TR" dirty="0">
                <a:latin typeface="Calibri"/>
              </a:rPr>
              <a:t>(</a:t>
            </a:r>
            <a:r>
              <a:rPr lang="tr-TR" dirty="0" err="1">
                <a:latin typeface="Calibri"/>
              </a:rPr>
              <a:t>me,home,park</a:t>
            </a:r>
            <a:r>
              <a:rPr lang="tr-TR" dirty="0">
                <a:latin typeface="Calibri"/>
              </a:rPr>
              <a:t>)</a:t>
            </a:r>
          </a:p>
          <a:p>
            <a:pPr lvl="2"/>
            <a:r>
              <a:rPr lang="tr-TR" dirty="0" err="1">
                <a:latin typeface="Calibri"/>
              </a:rPr>
              <a:t>c_pay_driver</a:t>
            </a:r>
            <a:r>
              <a:rPr lang="tr-TR" dirty="0">
                <a:latin typeface="Calibri"/>
              </a:rPr>
              <a:t>(me)</a:t>
            </a:r>
          </a:p>
          <a:p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If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everything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executes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correctly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, I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get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to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the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park</a:t>
            </a:r>
          </a:p>
          <a:p>
            <a:pPr lvl="1"/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But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suppose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the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taxi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breaks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081D58"/>
                </a:solidFill>
                <a:latin typeface="Times New Roman" panose="02020603050405020304" pitchFamily="18" charset="0"/>
              </a:rPr>
              <a:t>down</a:t>
            </a:r>
            <a:r>
              <a:rPr lang="tr-TR" dirty="0">
                <a:solidFill>
                  <a:srgbClr val="081D58"/>
                </a:solidFill>
                <a:latin typeface="Times New Roman" panose="02020603050405020304" pitchFamily="18" charset="0"/>
              </a:rPr>
              <a:t> …</a:t>
            </a:r>
            <a:endParaRPr lang="en-US" dirty="0">
              <a:solidFill>
                <a:srgbClr val="081D58"/>
              </a:solidFill>
              <a:latin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53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46C3-5355-BE42-917C-6138FB3648F2}"/>
              </a:ext>
            </a:extLst>
          </p:cNvPr>
          <p:cNvGrpSpPr/>
          <p:nvPr/>
        </p:nvGrpSpPr>
        <p:grpSpPr>
          <a:xfrm>
            <a:off x="5515247" y="1326358"/>
            <a:ext cx="6383448" cy="1997187"/>
            <a:chOff x="5775687" y="1501019"/>
            <a:chExt cx="6383448" cy="1997187"/>
          </a:xfrm>
        </p:grpSpPr>
        <p:sp>
          <p:nvSpPr>
            <p:cNvPr id="65" name="Text Box 39">
              <a:extLst>
                <a:ext uri="{FF2B5EF4-FFF2-40B4-BE49-F238E27FC236}">
                  <a16:creationId xmlns:a16="http://schemas.microsoft.com/office/drawing/2014/main" id="{AEA104A8-7AB8-C840-AE63-104CB14E7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6591" y="1647976"/>
              <a:ext cx="598449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900" i="1" dirty="0">
                  <a:latin typeface="Times New Roman" charset="0"/>
                </a:rPr>
                <a:t> s</a:t>
              </a:r>
              <a:r>
                <a:rPr lang="en-US" sz="1900" baseline="-25000" dirty="0">
                  <a:latin typeface="Times New Roman" charset="0"/>
                </a:rPr>
                <a:t>1</a:t>
              </a:r>
              <a:endParaRPr lang="en-US" sz="1900" dirty="0">
                <a:solidFill>
                  <a:srgbClr val="081D58"/>
                </a:solidFill>
                <a:latin typeface="Calibri"/>
              </a:endParaRPr>
            </a:p>
          </p:txBody>
        </p:sp>
        <p:sp>
          <p:nvSpPr>
            <p:cNvPr id="28705" name="Text Box 39"/>
            <p:cNvSpPr txBox="1">
              <a:spLocks noChangeArrowheads="1"/>
            </p:cNvSpPr>
            <p:nvPr/>
          </p:nvSpPr>
          <p:spPr bwMode="auto">
            <a:xfrm>
              <a:off x="6025159" y="1647976"/>
              <a:ext cx="1229840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900" i="1" dirty="0">
                  <a:latin typeface="Times New Roman" charset="0"/>
                </a:rPr>
                <a:t> s</a:t>
              </a:r>
              <a:r>
                <a:rPr lang="en-US" sz="1900" baseline="-25000" dirty="0">
                  <a:latin typeface="Times New Roman" charset="0"/>
                </a:rPr>
                <a:t>0</a:t>
              </a:r>
              <a:endParaRPr lang="en-US" sz="1900" dirty="0">
                <a:solidFill>
                  <a:srgbClr val="081D58"/>
                </a:solidFill>
                <a:latin typeface="Calibri"/>
              </a:endParaRPr>
            </a:p>
          </p:txBody>
        </p:sp>
        <p:sp>
          <p:nvSpPr>
            <p:cNvPr id="28709" name="Text Box 44"/>
            <p:cNvSpPr txBox="1">
              <a:spLocks noChangeArrowheads="1"/>
            </p:cNvSpPr>
            <p:nvPr/>
          </p:nvSpPr>
          <p:spPr bwMode="auto">
            <a:xfrm>
              <a:off x="6867998" y="1501019"/>
              <a:ext cx="2110065" cy="369332"/>
            </a:xfrm>
            <a:prstGeom prst="rect">
              <a:avLst/>
            </a:prstGeom>
            <a:solidFill>
              <a:srgbClr val="EAFFC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 err="1">
                  <a:latin typeface="Calibri"/>
                  <a:cs typeface="Calibri"/>
                </a:rPr>
                <a:t>c_call_taxi</a:t>
              </a:r>
              <a:r>
                <a:rPr lang="en-US" sz="1800" dirty="0">
                  <a:latin typeface="Calibri"/>
                  <a:cs typeface="Calibri"/>
                </a:rPr>
                <a:t>(</a:t>
              </a:r>
              <a:r>
                <a:rPr lang="en-US" sz="1800" dirty="0" err="1">
                  <a:latin typeface="Calibri"/>
                  <a:cs typeface="Calibri"/>
                </a:rPr>
                <a:t>me,home</a:t>
              </a:r>
              <a:r>
                <a:rPr lang="en-US" sz="1800" dirty="0"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8710" name="Text Box 45"/>
            <p:cNvSpPr txBox="1">
              <a:spLocks noChangeArrowheads="1"/>
            </p:cNvSpPr>
            <p:nvPr/>
          </p:nvSpPr>
          <p:spPr bwMode="auto">
            <a:xfrm>
              <a:off x="9394503" y="1501019"/>
              <a:ext cx="2642583" cy="369332"/>
            </a:xfrm>
            <a:prstGeom prst="rect">
              <a:avLst/>
            </a:prstGeom>
            <a:solidFill>
              <a:srgbClr val="EAFFC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 err="1">
                  <a:latin typeface="Calibri"/>
                  <a:cs typeface="Calibri"/>
                </a:rPr>
                <a:t>c_ride_taxi</a:t>
              </a:r>
              <a:r>
                <a:rPr lang="en-US" sz="1800" dirty="0">
                  <a:latin typeface="Calibri"/>
                  <a:cs typeface="Calibri"/>
                </a:rPr>
                <a:t>(</a:t>
              </a:r>
              <a:r>
                <a:rPr lang="en-US" sz="1800" dirty="0" err="1">
                  <a:latin typeface="Calibri"/>
                  <a:cs typeface="Calibri"/>
                </a:rPr>
                <a:t>me,home,park</a:t>
              </a:r>
              <a:r>
                <a:rPr lang="en-US" sz="1800" dirty="0"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8715" name="AutoShape 38"/>
            <p:cNvSpPr>
              <a:spLocks noChangeArrowheads="1"/>
            </p:cNvSpPr>
            <p:nvPr/>
          </p:nvSpPr>
          <p:spPr bwMode="auto">
            <a:xfrm>
              <a:off x="8193789" y="2059633"/>
              <a:ext cx="1984363" cy="1438573"/>
            </a:xfrm>
            <a:prstGeom prst="roundRect">
              <a:avLst>
                <a:gd name="adj" fmla="val 7380"/>
              </a:avLst>
            </a:prstGeom>
            <a:solidFill>
              <a:srgbClr val="E9E9E9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 </a:t>
              </a:r>
              <a:r>
                <a:rPr lang="en-US" b="1" dirty="0">
                  <a:latin typeface="Calibri"/>
                </a:rPr>
                <a:t>loc(me) = taxi</a:t>
              </a:r>
            </a:p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cash(me) = 20</a:t>
              </a:r>
            </a:p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owe(me) = 0</a:t>
              </a:r>
            </a:p>
            <a:p>
              <a:pPr>
                <a:tabLst>
                  <a:tab pos="228600" algn="l"/>
                </a:tabLst>
              </a:pPr>
              <a:r>
                <a:rPr lang="en-US" dirty="0" err="1">
                  <a:latin typeface="Calibri"/>
                </a:rPr>
                <a:t>dist</a:t>
              </a:r>
              <a:r>
                <a:rPr lang="en-US" dirty="0">
                  <a:latin typeface="Calibri"/>
                </a:rPr>
                <a:t>(</a:t>
              </a:r>
              <a:r>
                <a:rPr lang="en-US" dirty="0" err="1">
                  <a:latin typeface="Calibri"/>
                </a:rPr>
                <a:t>home,park</a:t>
              </a:r>
              <a:r>
                <a:rPr lang="en-US" dirty="0">
                  <a:latin typeface="Calibri"/>
                </a:rPr>
                <a:t>) = 8</a:t>
              </a:r>
            </a:p>
            <a:p>
              <a:pPr>
                <a:tabLst>
                  <a:tab pos="228600" algn="l"/>
                </a:tabLst>
              </a:pPr>
              <a:r>
                <a:rPr lang="en-US" b="1" dirty="0">
                  <a:latin typeface="Calibri"/>
                </a:rPr>
                <a:t>loc(taxi) = home</a:t>
              </a:r>
            </a:p>
          </p:txBody>
        </p:sp>
        <p:sp>
          <p:nvSpPr>
            <p:cNvPr id="28716" name="AutoShape 40"/>
            <p:cNvSpPr>
              <a:spLocks noChangeArrowheads="1"/>
            </p:cNvSpPr>
            <p:nvPr/>
          </p:nvSpPr>
          <p:spPr bwMode="auto">
            <a:xfrm>
              <a:off x="5775687" y="2086422"/>
              <a:ext cx="1947063" cy="1411784"/>
            </a:xfrm>
            <a:prstGeom prst="roundRect">
              <a:avLst>
                <a:gd name="adj" fmla="val 4139"/>
              </a:avLst>
            </a:prstGeom>
            <a:solidFill>
              <a:srgbClr val="E9E9E9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 </a:t>
              </a:r>
              <a:r>
                <a:rPr lang="en-US" dirty="0" err="1">
                  <a:latin typeface="Calibri"/>
                </a:rPr>
                <a:t>loc</a:t>
              </a:r>
              <a:r>
                <a:rPr lang="en-US" dirty="0">
                  <a:latin typeface="Calibri"/>
                </a:rPr>
                <a:t>(me) = home</a:t>
              </a:r>
            </a:p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cash(me) = 20</a:t>
              </a:r>
            </a:p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owe(me) = 0</a:t>
              </a:r>
            </a:p>
            <a:p>
              <a:pPr>
                <a:tabLst>
                  <a:tab pos="228600" algn="l"/>
                </a:tabLst>
              </a:pPr>
              <a:r>
                <a:rPr lang="en-US" dirty="0" err="1">
                  <a:latin typeface="Calibri"/>
                </a:rPr>
                <a:t>dist</a:t>
              </a:r>
              <a:r>
                <a:rPr lang="en-US" dirty="0">
                  <a:latin typeface="Calibri"/>
                </a:rPr>
                <a:t>(</a:t>
              </a:r>
              <a:r>
                <a:rPr lang="en-US" dirty="0" err="1">
                  <a:latin typeface="Calibri"/>
                </a:rPr>
                <a:t>home,park</a:t>
              </a:r>
              <a:r>
                <a:rPr lang="en-US" dirty="0">
                  <a:latin typeface="Calibri"/>
                </a:rPr>
                <a:t>) = 8</a:t>
              </a:r>
            </a:p>
            <a:p>
              <a:pPr>
                <a:tabLst>
                  <a:tab pos="228600" algn="l"/>
                </a:tabLst>
              </a:pPr>
              <a:r>
                <a:rPr lang="en-US" dirty="0">
                  <a:latin typeface="Calibri"/>
                </a:rPr>
                <a:t>loc(taxi) = station</a:t>
              </a:r>
            </a:p>
          </p:txBody>
        </p:sp>
        <p:sp>
          <p:nvSpPr>
            <p:cNvPr id="58" name="Text Box 15">
              <a:extLst>
                <a:ext uri="{FF2B5EF4-FFF2-40B4-BE49-F238E27FC236}">
                  <a16:creationId xmlns:a16="http://schemas.microsoft.com/office/drawing/2014/main" id="{176E0765-18AF-0B47-83C7-6F092CFEA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97474" y="2067446"/>
              <a:ext cx="1561661" cy="923330"/>
            </a:xfrm>
            <a:prstGeom prst="rect">
              <a:avLst/>
            </a:prstGeom>
            <a:solidFill>
              <a:srgbClr val="FFD6C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Times New Roman" panose="02020603050405020304" pitchFamily="18" charset="0"/>
                </a:rPr>
                <a:t>Command failure, current state is still </a:t>
              </a:r>
              <a:r>
                <a:rPr lang="en-US" sz="1800" i="1" dirty="0">
                  <a:solidFill>
                    <a:srgbClr val="081D58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1800" baseline="-25000" dirty="0">
                  <a:solidFill>
                    <a:srgbClr val="081D58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Acting and Planning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Content Placeholder 14">
            <a:extLst>
              <a:ext uri="{FF2B5EF4-FFF2-40B4-BE49-F238E27FC236}">
                <a16:creationId xmlns:a16="http://schemas.microsoft.com/office/drawing/2014/main" id="{F346F970-E780-1643-9807-FF7093FFF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301" y="1137684"/>
            <a:ext cx="5340846" cy="5448051"/>
          </a:xfrm>
          <a:ln>
            <a:noFill/>
          </a:ln>
        </p:spPr>
        <p:txBody>
          <a:bodyPr/>
          <a:lstStyle/>
          <a:p>
            <a:r>
              <a:rPr lang="en-US" dirty="0"/>
              <a:t>For planning and acting, need to HTN methods that can recover from unexpected problems</a:t>
            </a:r>
          </a:p>
          <a:p>
            <a:pPr>
              <a:spcBef>
                <a:spcPts val="2000"/>
              </a:spcBef>
            </a:pPr>
            <a:r>
              <a:rPr lang="en-US" dirty="0">
                <a:latin typeface="Times New Roman" panose="02020603050405020304" pitchFamily="18" charset="0"/>
              </a:rPr>
              <a:t>Example:</a:t>
            </a:r>
          </a:p>
          <a:p>
            <a:pPr lvl="1"/>
            <a:r>
              <a:rPr lang="en-US" dirty="0" err="1">
                <a:latin typeface="Calibri" panose="020F0502020204030204" pitchFamily="34" charset="0"/>
              </a:rPr>
              <a:t>run_lazy_lookahead</a:t>
            </a:r>
            <a:r>
              <a:rPr lang="en-US" dirty="0">
                <a:solidFill>
                  <a:srgbClr val="081D58"/>
                </a:solidFill>
                <a:latin typeface="Calibri"/>
              </a:rPr>
              <a:t> </a:t>
            </a:r>
            <a:r>
              <a:rPr lang="en-US" dirty="0">
                <a:solidFill>
                  <a:srgbClr val="081D58"/>
                </a:solidFill>
                <a:latin typeface="Times New Roman" panose="02020603050405020304" pitchFamily="18" charset="0"/>
              </a:rPr>
              <a:t>executes</a:t>
            </a:r>
          </a:p>
          <a:p>
            <a:pPr lvl="2"/>
            <a:r>
              <a:rPr lang="tr-TR" dirty="0" err="1">
                <a:latin typeface="Calibri"/>
              </a:rPr>
              <a:t>c_call_taxi</a:t>
            </a:r>
            <a:r>
              <a:rPr lang="tr-TR" dirty="0">
                <a:latin typeface="Calibri"/>
              </a:rPr>
              <a:t>(</a:t>
            </a:r>
            <a:r>
              <a:rPr lang="tr-TR" dirty="0" err="1">
                <a:latin typeface="Calibri"/>
              </a:rPr>
              <a:t>me,home</a:t>
            </a:r>
            <a:r>
              <a:rPr lang="tr-TR" dirty="0">
                <a:latin typeface="Calibri"/>
              </a:rPr>
              <a:t>)</a:t>
            </a:r>
          </a:p>
          <a:p>
            <a:pPr lvl="2"/>
            <a:r>
              <a:rPr lang="tr-TR" dirty="0" err="1">
                <a:latin typeface="Calibri"/>
              </a:rPr>
              <a:t>c_ride_taxi</a:t>
            </a:r>
            <a:r>
              <a:rPr lang="tr-TR" dirty="0">
                <a:latin typeface="Calibri"/>
              </a:rPr>
              <a:t>(</a:t>
            </a:r>
            <a:r>
              <a:rPr lang="tr-TR" dirty="0" err="1">
                <a:latin typeface="Calibri"/>
              </a:rPr>
              <a:t>me,home,park</a:t>
            </a:r>
            <a:r>
              <a:rPr lang="tr-TR" dirty="0">
                <a:latin typeface="Calibri"/>
              </a:rPr>
              <a:t>)</a:t>
            </a:r>
          </a:p>
          <a:p>
            <a:pPr lvl="3"/>
            <a:r>
              <a:rPr lang="en-US" dirty="0">
                <a:solidFill>
                  <a:srgbClr val="C00000"/>
                </a:solidFill>
              </a:rPr>
              <a:t>Suppose the 2</a:t>
            </a:r>
            <a:r>
              <a:rPr lang="en-US" baseline="30000" dirty="0">
                <a:solidFill>
                  <a:srgbClr val="C00000"/>
                </a:solidFill>
              </a:rPr>
              <a:t>nd</a:t>
            </a:r>
            <a:r>
              <a:rPr lang="en-US" dirty="0">
                <a:solidFill>
                  <a:srgbClr val="C00000"/>
                </a:solidFill>
              </a:rPr>
              <a:t> command fails</a:t>
            </a:r>
          </a:p>
          <a:p>
            <a:pPr lvl="1">
              <a:spcBef>
                <a:spcPts val="2000"/>
              </a:spcBef>
            </a:pPr>
            <a:r>
              <a:rPr lang="en-US" dirty="0" err="1">
                <a:latin typeface="Calibri" panose="020F0502020204030204" pitchFamily="34" charset="0"/>
              </a:rPr>
              <a:t>run_lazy_lookahead</a:t>
            </a:r>
            <a:r>
              <a:rPr lang="en-US" dirty="0"/>
              <a:t> calls</a:t>
            </a:r>
          </a:p>
          <a:p>
            <a:pPr lvl="2"/>
            <a:r>
              <a:rPr lang="en-US" dirty="0" err="1">
                <a:latin typeface="Calibri" panose="020F0502020204030204" pitchFamily="34" charset="0"/>
              </a:rPr>
              <a:t>find_plan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, [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travel,me,home,park</a:t>
            </a:r>
            <a:r>
              <a:rPr lang="en-US" dirty="0">
                <a:latin typeface="Calibri"/>
                <a:cs typeface="Calibri"/>
              </a:rPr>
              <a:t>)</a:t>
            </a:r>
            <a:r>
              <a:rPr lang="en-US" dirty="0">
                <a:latin typeface="Times New Roman" panose="02020603050405020304" pitchFamily="18" charset="0"/>
              </a:rPr>
              <a:t>])</a:t>
            </a:r>
          </a:p>
          <a:p>
            <a:pPr lvl="3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Error:</a:t>
            </a:r>
            <a:r>
              <a:rPr lang="en-US" dirty="0">
                <a:latin typeface="Times New Roman" panose="02020603050405020304" pitchFamily="18" charset="0"/>
              </a:rPr>
              <a:t> tries to use an undefined value</a:t>
            </a:r>
          </a:p>
          <a:p>
            <a:pPr>
              <a:spcBef>
                <a:spcPts val="2000"/>
              </a:spcBef>
            </a:pPr>
            <a:r>
              <a:rPr lang="en-US" dirty="0">
                <a:latin typeface="Times New Roman" panose="02020603050405020304" pitchFamily="18" charset="0"/>
              </a:rPr>
              <a:t>To run this example in </a:t>
            </a:r>
            <a:r>
              <a:rPr lang="en-US" dirty="0" err="1">
                <a:latin typeface="Times New Roman" panose="02020603050405020304" pitchFamily="18" charset="0"/>
              </a:rPr>
              <a:t>GTPyhop</a:t>
            </a:r>
            <a:r>
              <a:rPr lang="en-US" dirty="0">
                <a:latin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import </a:t>
            </a:r>
            <a:r>
              <a:rPr lang="en-US" dirty="0" err="1">
                <a:latin typeface="Calibri" panose="020F0502020204030204" pitchFamily="34" charset="0"/>
              </a:rPr>
              <a:t>Examples.simple_htn_acting_error</a:t>
            </a:r>
            <a:endParaRPr lang="en-US" baseline="-25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B13AC-16E2-AC45-8997-6B6BB2A17AAB}"/>
              </a:ext>
            </a:extLst>
          </p:cNvPr>
          <p:cNvGrpSpPr/>
          <p:nvPr/>
        </p:nvGrpSpPr>
        <p:grpSpPr>
          <a:xfrm>
            <a:off x="7205877" y="3898636"/>
            <a:ext cx="3256559" cy="2357221"/>
            <a:chOff x="8772106" y="1981823"/>
            <a:chExt cx="3256559" cy="235722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A9C3588-FB3C-B04A-B135-3AB958BBF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2106" y="2714620"/>
              <a:ext cx="3256559" cy="1554590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0" bIns="44450" anchor="ctr">
              <a:noAutofit/>
            </a:bodyPr>
            <a:lstStyle/>
            <a:p>
              <a:pPr>
                <a:buClr>
                  <a:srgbClr val="008000"/>
                </a:buClr>
                <a:buSzPct val="150000"/>
                <a:defRPr/>
              </a:pPr>
              <a:r>
                <a:rPr lang="en-US" dirty="0">
                  <a:latin typeface="Calibri"/>
                  <a:cs typeface="Calibri"/>
                </a:rPr>
                <a:t>(</a:t>
              </a:r>
              <a:r>
                <a:rPr lang="en-US" dirty="0" err="1">
                  <a:latin typeface="Calibri"/>
                  <a:cs typeface="Calibri"/>
                </a:rPr>
                <a:t>travel_by_foot, me, home, park</a:t>
              </a:r>
              <a:r>
                <a:rPr lang="en-US" dirty="0">
                  <a:latin typeface="Calibri"/>
                  <a:cs typeface="Calibri"/>
                </a:rPr>
                <a:t>)</a:t>
              </a:r>
              <a:endParaRPr lang="en-US" dirty="0">
                <a:latin typeface="Times New Roman"/>
                <a:cs typeface="Times New Roman"/>
              </a:endParaRPr>
            </a:p>
            <a:p>
              <a:pPr>
                <a:buClr>
                  <a:srgbClr val="008000"/>
                </a:buClr>
                <a:buSzPct val="150000"/>
                <a:defRPr/>
              </a:pPr>
              <a:r>
                <a:rPr lang="en-US" dirty="0">
                  <a:latin typeface="Times New Roman"/>
                  <a:cs typeface="Times New Roman"/>
                </a:rPr>
                <a:t>Pre:</a:t>
              </a:r>
            </a:p>
            <a:p>
              <a:pPr marL="400050" indent="-285750">
                <a:buClr>
                  <a:srgbClr val="008000"/>
                </a:buClr>
                <a:buSzPct val="150000"/>
                <a:buFont typeface="Wingdings" charset="2"/>
                <a:buChar char="ü"/>
                <a:defRPr/>
              </a:pPr>
              <a:r>
                <a:rPr lang="en-US" dirty="0">
                  <a:latin typeface="Calibri"/>
                </a:rPr>
                <a:t>loc(</a:t>
              </a:r>
              <a:r>
                <a:rPr lang="en-US" dirty="0" err="1">
                  <a:latin typeface="Calibri"/>
                </a:rPr>
                <a:t>me,taxi</a:t>
              </a:r>
              <a:r>
                <a:rPr lang="en-US" dirty="0">
                  <a:latin typeface="Calibri"/>
                </a:rPr>
                <a:t>)</a:t>
              </a:r>
            </a:p>
            <a:p>
              <a:pPr marL="400050" indent="-285750">
                <a:buClr>
                  <a:srgbClr val="FF0000"/>
                </a:buClr>
                <a:buSzPct val="150000"/>
                <a:buFont typeface="Lucida Grande"/>
                <a:buChar char="×"/>
                <a:defRPr/>
              </a:pPr>
              <a:r>
                <a:rPr lang="en-US" dirty="0" err="1">
                  <a:latin typeface="Calibri"/>
                </a:rPr>
                <a:t>dist</a:t>
              </a:r>
              <a:r>
                <a:rPr lang="en-US" dirty="0">
                  <a:latin typeface="Calibri"/>
                </a:rPr>
                <a:t>(</a:t>
              </a:r>
              <a:r>
                <a:rPr lang="en-US" dirty="0" err="1">
                  <a:latin typeface="Calibri"/>
                </a:rPr>
                <a:t>taxi,park</a:t>
              </a:r>
              <a:r>
                <a:rPr lang="en-US" dirty="0">
                  <a:latin typeface="Calibri"/>
                </a:rPr>
                <a:t>) </a:t>
              </a:r>
              <a:r>
                <a:rPr lang="en-US" dirty="0">
                  <a:latin typeface="Times New Roman" panose="02020603050405020304" pitchFamily="18" charset="0"/>
                </a:rPr>
                <a:t>undefined</a:t>
              </a:r>
            </a:p>
            <a:p>
              <a:pPr marL="400050" indent="-285750">
                <a:buClr>
                  <a:srgbClr val="FF0000"/>
                </a:buClr>
                <a:buSzPct val="150000"/>
                <a:buFont typeface="Lucida Grande"/>
                <a:buChar char="×"/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Line 3">
              <a:extLst>
                <a:ext uri="{FF2B5EF4-FFF2-40B4-BE49-F238E27FC236}">
                  <a16:creationId xmlns:a16="http://schemas.microsoft.com/office/drawing/2014/main" id="{3D4D7CEF-0F67-4047-8AC7-A3F0ACEE62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19113" y="2104005"/>
              <a:ext cx="461694" cy="604346"/>
            </a:xfrm>
            <a:prstGeom prst="lin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4" name="Text Box 16">
              <a:extLst>
                <a:ext uri="{FF2B5EF4-FFF2-40B4-BE49-F238E27FC236}">
                  <a16:creationId xmlns:a16="http://schemas.microsoft.com/office/drawing/2014/main" id="{C2FE0FC6-2C37-884D-86B5-B3A6AA9A6B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4387" y="1981823"/>
              <a:ext cx="2417457" cy="38472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900" dirty="0">
                  <a:latin typeface="Calibri"/>
                  <a:cs typeface="Calibri"/>
                </a:rPr>
                <a:t>(</a:t>
              </a:r>
              <a:r>
                <a:rPr lang="en-US" sz="1900" dirty="0" err="1">
                  <a:latin typeface="Calibri"/>
                  <a:cs typeface="Calibri"/>
                </a:rPr>
                <a:t>travel,me,home,park</a:t>
              </a:r>
              <a:r>
                <a:rPr lang="en-US" sz="1900" dirty="0"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76" name="Text Box 15">
              <a:extLst>
                <a:ext uri="{FF2B5EF4-FFF2-40B4-BE49-F238E27FC236}">
                  <a16:creationId xmlns:a16="http://schemas.microsoft.com/office/drawing/2014/main" id="{2699CA28-E494-5B46-90BD-4DB734A4F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1986" y="3969712"/>
              <a:ext cx="1560684" cy="369332"/>
            </a:xfrm>
            <a:prstGeom prst="rect">
              <a:avLst/>
            </a:prstGeom>
            <a:solidFill>
              <a:srgbClr val="FFD6C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81D58"/>
                  </a:solidFill>
                  <a:latin typeface="Calibri"/>
                </a:rPr>
                <a:t>Program error </a:t>
              </a:r>
              <a:endParaRPr lang="en-US" sz="1800" dirty="0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0819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"/>
            <a:ext cx="8839200" cy="812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607" y="800052"/>
            <a:ext cx="9418932" cy="5791814"/>
          </a:xfrm>
        </p:spPr>
        <p:txBody>
          <a:bodyPr>
            <a:normAutofit/>
          </a:bodyPr>
          <a:lstStyle/>
          <a:p>
            <a:r>
              <a:rPr lang="en-US" dirty="0"/>
              <a:t>Total-order HTN planning </a:t>
            </a:r>
          </a:p>
          <a:p>
            <a:pPr lvl="1"/>
            <a:r>
              <a:rPr lang="en-US" dirty="0"/>
              <a:t>Planning problem: initial state, list of </a:t>
            </a:r>
            <a:r>
              <a:rPr lang="en-US" i="1" dirty="0"/>
              <a:t>tasks</a:t>
            </a:r>
          </a:p>
          <a:p>
            <a:pPr lvl="1"/>
            <a:r>
              <a:rPr lang="en-US" dirty="0"/>
              <a:t>Apply HTN </a:t>
            </a:r>
            <a:r>
              <a:rPr lang="en-US" i="1" dirty="0"/>
              <a:t>methods </a:t>
            </a:r>
            <a:r>
              <a:rPr lang="en-US" dirty="0"/>
              <a:t>to tasks to get </a:t>
            </a:r>
            <a:r>
              <a:rPr lang="en-US" i="1" dirty="0"/>
              <a:t>subtasks </a:t>
            </a:r>
            <a:r>
              <a:rPr lang="en-US" dirty="0"/>
              <a:t>(smaller tasks)</a:t>
            </a:r>
          </a:p>
          <a:p>
            <a:pPr lvl="2"/>
            <a:r>
              <a:rPr lang="en-US" dirty="0"/>
              <a:t>Do this recursively to get smaller and smaller subtasks</a:t>
            </a:r>
          </a:p>
          <a:p>
            <a:pPr lvl="3"/>
            <a:r>
              <a:rPr lang="en-US" dirty="0"/>
              <a:t>At the bottom: </a:t>
            </a:r>
            <a:r>
              <a:rPr lang="en-US" i="1" dirty="0"/>
              <a:t>primitive tasks</a:t>
            </a:r>
            <a:r>
              <a:rPr lang="en-US" dirty="0"/>
              <a:t> that correspond to actions</a:t>
            </a:r>
          </a:p>
          <a:p>
            <a:pPr lvl="1"/>
            <a:r>
              <a:rPr lang="en-US" dirty="0"/>
              <a:t>Search goes down and forward</a:t>
            </a:r>
          </a:p>
          <a:p>
            <a:r>
              <a:rPr lang="en-US" dirty="0" err="1"/>
              <a:t>Pyhop</a:t>
            </a:r>
            <a:r>
              <a:rPr lang="en-US" dirty="0"/>
              <a:t>: Python implementation of total-order HTN planning</a:t>
            </a:r>
          </a:p>
          <a:p>
            <a:pPr lvl="1"/>
            <a:r>
              <a:rPr lang="en-US" dirty="0"/>
              <a:t>Open source: </a:t>
            </a:r>
            <a:r>
              <a:rPr lang="en-US" sz="1600" dirty="0">
                <a:latin typeface="Andale Mono" panose="020B0509000000000004" pitchFamily="49" charset="0"/>
                <a:cs typeface="Courier"/>
                <a:hlinkClick r:id="rId2"/>
              </a:rPr>
              <a:t>http://bitbucket.org/dananau/pyhop</a:t>
            </a:r>
            <a:r>
              <a:rPr lang="en-US" sz="1600" dirty="0">
                <a:latin typeface="Andale Mono" panose="020B0509000000000004" pitchFamily="49" charset="0"/>
              </a:rPr>
              <a:t> </a:t>
            </a:r>
            <a:endParaRPr lang="en-US" sz="1800" baseline="-25000" dirty="0">
              <a:latin typeface="Andale Mono" panose="020B0509000000000004" pitchFamily="49" charset="0"/>
            </a:endParaRPr>
          </a:p>
          <a:p>
            <a:r>
              <a:rPr lang="en-US" dirty="0" err="1"/>
              <a:t>GTPyhop</a:t>
            </a:r>
            <a:r>
              <a:rPr lang="en-US" dirty="0"/>
              <a:t>: Python implementation of HTN</a:t>
            </a:r>
            <a:r>
              <a:rPr lang="en-US" baseline="-25000" dirty="0"/>
              <a:t> </a:t>
            </a:r>
            <a:r>
              <a:rPr lang="en-US" dirty="0"/>
              <a:t>+</a:t>
            </a:r>
            <a:r>
              <a:rPr lang="en-US" baseline="-25000" dirty="0"/>
              <a:t> </a:t>
            </a:r>
            <a:r>
              <a:rPr lang="en-US" dirty="0"/>
              <a:t>HGN planning</a:t>
            </a:r>
          </a:p>
          <a:p>
            <a:pPr lvl="1"/>
            <a:r>
              <a:rPr lang="en-US" dirty="0"/>
              <a:t>Open source: </a:t>
            </a:r>
            <a:r>
              <a:rPr lang="en-US" sz="1600" dirty="0">
                <a:latin typeface="Andale Mono" panose="020B0509000000000004" pitchFamily="49" charset="0"/>
                <a:ea typeface="ＭＳ Ｐゴシック" charset="0"/>
                <a:hlinkClick r:id="rId3"/>
              </a:rPr>
              <a:t>https://github.com/dananau/GTPyhop</a:t>
            </a:r>
            <a:endParaRPr lang="en-US" dirty="0">
              <a:latin typeface="Courier" pitchFamily="2" charset="0"/>
              <a:ea typeface="ＭＳ Ｐゴシック" charset="0"/>
            </a:endParaRPr>
          </a:p>
          <a:p>
            <a:r>
              <a:rPr lang="en-US" dirty="0"/>
              <a:t>Examples: simple travel, blocks world</a:t>
            </a:r>
          </a:p>
          <a:p>
            <a:r>
              <a:rPr lang="en-US" dirty="0"/>
              <a:t>To integrate planning and acting, need to make sure the HTN methods can handle unexpected events</a:t>
            </a:r>
          </a:p>
          <a:p>
            <a:pPr lvl="1"/>
            <a:r>
              <a:rPr lang="en-US" dirty="0"/>
              <a:t>One way: </a:t>
            </a:r>
            <a:r>
              <a:rPr lang="en-US" dirty="0">
                <a:hlinkClick r:id="rId4"/>
              </a:rPr>
              <a:t>make GTPyhop re-entrant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0728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cs typeface="ＭＳ Ｐゴシック" charset="0"/>
              </a:rPr>
              <a:t>Search Direction, Search Strategies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375838" y="942871"/>
            <a:ext cx="6270957" cy="4413750"/>
          </a:xfrm>
        </p:spPr>
        <p:txBody>
          <a:bodyPr>
            <a:noAutofit/>
          </a:bodyPr>
          <a:lstStyle/>
          <a:p>
            <a:pPr eaLnBrk="1" hangingPunct="1">
              <a:tabLst>
                <a:tab pos="3081338" algn="l"/>
              </a:tabLst>
            </a:pPr>
            <a:r>
              <a:rPr lang="en-US" dirty="0">
                <a:latin typeface="Times New Roman" charset="0"/>
                <a:cs typeface="ＭＳ Ｐゴシック" charset="0"/>
              </a:rPr>
              <a:t>Down, then forward</a:t>
            </a:r>
            <a:endParaRPr lang="en-US" baseline="30000" dirty="0">
              <a:latin typeface="Times New Roman" charset="0"/>
              <a:cs typeface="ＭＳ Ｐゴシック" charset="0"/>
            </a:endParaRPr>
          </a:p>
          <a:p>
            <a:pPr lvl="1">
              <a:tabLst>
                <a:tab pos="3081338" algn="l"/>
              </a:tabLst>
            </a:pPr>
            <a:r>
              <a:rPr lang="en-US" dirty="0">
                <a:latin typeface="Times New Roman" charset="0"/>
                <a:cs typeface="ＭＳ Ｐゴシック" charset="0"/>
              </a:rPr>
              <a:t>totally-ordered tasks:	</a:t>
            </a:r>
            <a:r>
              <a:rPr lang="en-US" dirty="0">
                <a:latin typeface="Calibri" panose="020F0502020204030204" pitchFamily="34" charset="0"/>
                <a:cs typeface="ＭＳ Ｐゴシック" charset="0"/>
              </a:rPr>
              <a:t>find-plan</a:t>
            </a:r>
            <a:r>
              <a:rPr lang="en-US" dirty="0">
                <a:latin typeface="Times New Roman" charset="0"/>
                <a:cs typeface="ＭＳ Ｐゴシック" charset="0"/>
              </a:rPr>
              <a:t>, SHOP, </a:t>
            </a:r>
            <a:r>
              <a:rPr lang="en-US" dirty="0" err="1">
                <a:latin typeface="Times New Roman" charset="0"/>
                <a:cs typeface="ＭＳ Ｐゴシック" charset="0"/>
              </a:rPr>
              <a:t>Pyhop</a:t>
            </a:r>
            <a:endParaRPr lang="en-US" dirty="0">
              <a:latin typeface="Times New Roman" charset="0"/>
              <a:cs typeface="ＭＳ Ｐゴシック" charset="0"/>
            </a:endParaRPr>
          </a:p>
          <a:p>
            <a:pPr lvl="1">
              <a:tabLst>
                <a:tab pos="3081338" algn="l"/>
              </a:tabLst>
            </a:pPr>
            <a:r>
              <a:rPr lang="en-US" dirty="0">
                <a:latin typeface="Times New Roman" charset="0"/>
                <a:cs typeface="ＭＳ Ｐゴシック" charset="0"/>
              </a:rPr>
              <a:t>partially-ordered tasks:	SHOP2, SHOP3</a:t>
            </a:r>
          </a:p>
          <a:p>
            <a:pPr lvl="1">
              <a:tabLst>
                <a:tab pos="3081338" algn="l"/>
              </a:tabLst>
            </a:pPr>
            <a:r>
              <a:rPr lang="en-US" dirty="0">
                <a:latin typeface="Times New Roman" charset="0"/>
                <a:cs typeface="ＭＳ Ｐゴシック" charset="0"/>
              </a:rPr>
              <a:t>goals instead of tasks:	GDP, </a:t>
            </a:r>
            <a:r>
              <a:rPr lang="en-US" dirty="0" err="1">
                <a:latin typeface="Times New Roman" charset="0"/>
                <a:cs typeface="ＭＳ Ｐゴシック" charset="0"/>
              </a:rPr>
              <a:t>GoDeL</a:t>
            </a:r>
            <a:endParaRPr lang="en-US" dirty="0">
              <a:latin typeface="Times New Roman" charset="0"/>
              <a:cs typeface="ＭＳ Ｐゴシック" charset="0"/>
            </a:endParaRPr>
          </a:p>
          <a:p>
            <a:pPr lvl="1">
              <a:tabLst>
                <a:tab pos="3081338" algn="l"/>
              </a:tabLst>
            </a:pPr>
            <a:r>
              <a:rPr lang="en-US" dirty="0">
                <a:latin typeface="Times New Roman" charset="0"/>
                <a:cs typeface="ＭＳ Ｐゴシック" charset="0"/>
              </a:rPr>
              <a:t>acting, task refinement:	RAE (Chap. 3)</a:t>
            </a:r>
          </a:p>
          <a:p>
            <a:pPr lvl="1">
              <a:tabLst>
                <a:tab pos="3081338" algn="l"/>
              </a:tabLst>
            </a:pPr>
            <a:r>
              <a:rPr lang="en-US" dirty="0">
                <a:latin typeface="Times New Roman" charset="0"/>
                <a:cs typeface="ＭＳ Ｐゴシック" charset="0"/>
              </a:rPr>
              <a:t>Monte Carlo rollouts:	UPOM</a:t>
            </a:r>
          </a:p>
          <a:p>
            <a:pPr>
              <a:tabLst>
                <a:tab pos="3081338" algn="l"/>
              </a:tabLst>
            </a:pPr>
            <a:r>
              <a:rPr lang="en-US" dirty="0">
                <a:latin typeface="Times New Roman" charset="0"/>
                <a:cs typeface="ＭＳ Ｐゴシック" charset="0"/>
              </a:rPr>
              <a:t>Down and backward</a:t>
            </a:r>
          </a:p>
          <a:p>
            <a:pPr lvl="1">
              <a:tabLst>
                <a:tab pos="3081338" algn="l"/>
                <a:tab pos="3133725" algn="l"/>
              </a:tabLst>
            </a:pPr>
            <a:r>
              <a:rPr lang="en-US" dirty="0">
                <a:latin typeface="Times New Roman" charset="0"/>
                <a:cs typeface="ＭＳ Ｐゴシック" charset="0"/>
              </a:rPr>
              <a:t>plan-space planning:	SIPE, O-Plan, UMCP</a:t>
            </a:r>
          </a:p>
          <a:p>
            <a:pPr eaLnBrk="1" hangingPunct="1">
              <a:tabLst>
                <a:tab pos="3081338" algn="l"/>
              </a:tabLst>
            </a:pPr>
            <a:r>
              <a:rPr lang="en-US" dirty="0">
                <a:latin typeface="Times New Roman" charset="0"/>
                <a:cs typeface="ＭＳ Ｐゴシック" charset="0"/>
              </a:rPr>
              <a:t>Forward, then down (level 1, level 2, level 3, …)</a:t>
            </a:r>
          </a:p>
          <a:p>
            <a:pPr lvl="1"/>
            <a:r>
              <a:rPr lang="en-US" dirty="0">
                <a:latin typeface="Times New Roman" charset="0"/>
                <a:cs typeface="ＭＳ Ｐゴシック" charset="0"/>
              </a:rPr>
              <a:t>AHA*:  A* search</a:t>
            </a:r>
          </a:p>
          <a:p>
            <a:pPr lvl="1"/>
            <a:r>
              <a:rPr lang="en-US" dirty="0">
                <a:latin typeface="Times New Roman" charset="0"/>
                <a:cs typeface="ＭＳ Ｐゴシック" charset="0"/>
              </a:rPr>
              <a:t>Bridge Baron 1997:  game-tree generation</a:t>
            </a:r>
          </a:p>
          <a:p>
            <a:pPr lvl="1">
              <a:tabLst>
                <a:tab pos="2170113" algn="l"/>
              </a:tabLst>
            </a:pPr>
            <a:endParaRPr lang="en-US" dirty="0">
              <a:latin typeface="Times New Roman" charset="0"/>
              <a:cs typeface="ＭＳ Ｐゴシック" charset="0"/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146758" y="2500786"/>
            <a:ext cx="5576909" cy="2838976"/>
            <a:chOff x="2688467" y="1377027"/>
            <a:chExt cx="4842150" cy="2464940"/>
          </a:xfrm>
        </p:grpSpPr>
        <p:sp>
          <p:nvSpPr>
            <p:cNvPr id="36" name="Line 64"/>
            <p:cNvSpPr>
              <a:spLocks noChangeShapeType="1"/>
            </p:cNvSpPr>
            <p:nvPr/>
          </p:nvSpPr>
          <p:spPr bwMode="auto">
            <a:xfrm>
              <a:off x="3019528" y="1377027"/>
              <a:ext cx="4149090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" name="Line 65"/>
            <p:cNvSpPr>
              <a:spLocks noChangeShapeType="1"/>
            </p:cNvSpPr>
            <p:nvPr/>
          </p:nvSpPr>
          <p:spPr bwMode="auto">
            <a:xfrm rot="16200000">
              <a:off x="1967606" y="2307795"/>
              <a:ext cx="1645920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 type="triangl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 flipH="1">
              <a:off x="3872429" y="1706319"/>
              <a:ext cx="1187913" cy="4683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39" name="Line 60"/>
            <p:cNvSpPr>
              <a:spLocks noChangeShapeType="1"/>
            </p:cNvSpPr>
            <p:nvPr/>
          </p:nvSpPr>
          <p:spPr bwMode="auto">
            <a:xfrm>
              <a:off x="5205755" y="1706319"/>
              <a:ext cx="1089242" cy="4353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40" name="Text Box 61"/>
            <p:cNvSpPr txBox="1">
              <a:spLocks noChangeArrowheads="1"/>
            </p:cNvSpPr>
            <p:nvPr/>
          </p:nvSpPr>
          <p:spPr bwMode="auto">
            <a:xfrm>
              <a:off x="4930913" y="1483777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 flipH="1">
              <a:off x="4063165" y="3104626"/>
              <a:ext cx="417767" cy="408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4415013" y="3104626"/>
              <a:ext cx="417767" cy="408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43" name="Text Box 46"/>
            <p:cNvSpPr txBox="1">
              <a:spLocks noChangeArrowheads="1"/>
            </p:cNvSpPr>
            <p:nvPr/>
          </p:nvSpPr>
          <p:spPr bwMode="auto">
            <a:xfrm>
              <a:off x="4248578" y="2853237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44" name="Text Box 37"/>
            <p:cNvSpPr txBox="1">
              <a:spLocks noChangeArrowheads="1"/>
            </p:cNvSpPr>
            <p:nvPr/>
          </p:nvSpPr>
          <p:spPr bwMode="auto">
            <a:xfrm>
              <a:off x="4313242" y="3521295"/>
              <a:ext cx="280588" cy="320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081D58"/>
                  </a:solidFill>
                  <a:latin typeface="Times New Roman" charset="0"/>
                </a:rPr>
                <a:t>…</a:t>
              </a:r>
            </a:p>
          </p:txBody>
        </p:sp>
        <p:sp>
          <p:nvSpPr>
            <p:cNvPr id="45" name="Text Box 54"/>
            <p:cNvSpPr txBox="1">
              <a:spLocks noChangeArrowheads="1"/>
            </p:cNvSpPr>
            <p:nvPr/>
          </p:nvSpPr>
          <p:spPr bwMode="auto">
            <a:xfrm>
              <a:off x="3910294" y="3518426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46" name="Text Box 54"/>
            <p:cNvSpPr txBox="1">
              <a:spLocks noChangeArrowheads="1"/>
            </p:cNvSpPr>
            <p:nvPr/>
          </p:nvSpPr>
          <p:spPr bwMode="auto">
            <a:xfrm>
              <a:off x="4591921" y="3516114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flipH="1">
              <a:off x="5338069" y="3085832"/>
              <a:ext cx="417767" cy="408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>
              <a:off x="5689917" y="3085832"/>
              <a:ext cx="417767" cy="408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49" name="Text Box 46"/>
            <p:cNvSpPr txBox="1">
              <a:spLocks noChangeArrowheads="1"/>
            </p:cNvSpPr>
            <p:nvPr/>
          </p:nvSpPr>
          <p:spPr bwMode="auto">
            <a:xfrm>
              <a:off x="5523482" y="2834444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50" name="Text Box 37"/>
            <p:cNvSpPr txBox="1">
              <a:spLocks noChangeArrowheads="1"/>
            </p:cNvSpPr>
            <p:nvPr/>
          </p:nvSpPr>
          <p:spPr bwMode="auto">
            <a:xfrm>
              <a:off x="5588147" y="3502501"/>
              <a:ext cx="280588" cy="320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081D58"/>
                  </a:solidFill>
                  <a:latin typeface="Times New Roman" charset="0"/>
                </a:rPr>
                <a:t>…</a:t>
              </a:r>
            </a:p>
          </p:txBody>
        </p:sp>
        <p:sp>
          <p:nvSpPr>
            <p:cNvPr id="51" name="Text Box 54"/>
            <p:cNvSpPr txBox="1">
              <a:spLocks noChangeArrowheads="1"/>
            </p:cNvSpPr>
            <p:nvPr/>
          </p:nvSpPr>
          <p:spPr bwMode="auto">
            <a:xfrm>
              <a:off x="5185198" y="3499634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52" name="Text Box 54"/>
            <p:cNvSpPr txBox="1">
              <a:spLocks noChangeArrowheads="1"/>
            </p:cNvSpPr>
            <p:nvPr/>
          </p:nvSpPr>
          <p:spPr bwMode="auto">
            <a:xfrm>
              <a:off x="5866825" y="3497322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 flipH="1">
              <a:off x="6598794" y="3094073"/>
              <a:ext cx="417767" cy="408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>
              <a:off x="6950642" y="3094073"/>
              <a:ext cx="417767" cy="408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55" name="Text Box 46"/>
            <p:cNvSpPr txBox="1">
              <a:spLocks noChangeArrowheads="1"/>
            </p:cNvSpPr>
            <p:nvPr/>
          </p:nvSpPr>
          <p:spPr bwMode="auto">
            <a:xfrm>
              <a:off x="6784207" y="2842685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56" name="Text Box 37"/>
            <p:cNvSpPr txBox="1">
              <a:spLocks noChangeArrowheads="1"/>
            </p:cNvSpPr>
            <p:nvPr/>
          </p:nvSpPr>
          <p:spPr bwMode="auto">
            <a:xfrm>
              <a:off x="6848871" y="3510742"/>
              <a:ext cx="280588" cy="320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081D58"/>
                  </a:solidFill>
                  <a:latin typeface="Times New Roman" charset="0"/>
                </a:rPr>
                <a:t>…</a:t>
              </a:r>
            </a:p>
          </p:txBody>
        </p:sp>
        <p:sp>
          <p:nvSpPr>
            <p:cNvPr id="57" name="Text Box 54"/>
            <p:cNvSpPr txBox="1">
              <a:spLocks noChangeArrowheads="1"/>
            </p:cNvSpPr>
            <p:nvPr/>
          </p:nvSpPr>
          <p:spPr bwMode="auto">
            <a:xfrm>
              <a:off x="6445923" y="3507874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58" name="Text Box 54"/>
            <p:cNvSpPr txBox="1">
              <a:spLocks noChangeArrowheads="1"/>
            </p:cNvSpPr>
            <p:nvPr/>
          </p:nvSpPr>
          <p:spPr bwMode="auto">
            <a:xfrm>
              <a:off x="7127549" y="3505561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59" name="Line 42"/>
            <p:cNvSpPr>
              <a:spLocks noChangeShapeType="1"/>
            </p:cNvSpPr>
            <p:nvPr/>
          </p:nvSpPr>
          <p:spPr bwMode="auto">
            <a:xfrm flipH="1">
              <a:off x="2841340" y="3102314"/>
              <a:ext cx="417767" cy="408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60" name="Line 43"/>
            <p:cNvSpPr>
              <a:spLocks noChangeShapeType="1"/>
            </p:cNvSpPr>
            <p:nvPr/>
          </p:nvSpPr>
          <p:spPr bwMode="auto">
            <a:xfrm>
              <a:off x="3193187" y="3102314"/>
              <a:ext cx="417767" cy="408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61" name="Text Box 46"/>
            <p:cNvSpPr txBox="1">
              <a:spLocks noChangeArrowheads="1"/>
            </p:cNvSpPr>
            <p:nvPr/>
          </p:nvSpPr>
          <p:spPr bwMode="auto">
            <a:xfrm>
              <a:off x="3026751" y="2850924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62" name="Text Box 37"/>
            <p:cNvSpPr txBox="1">
              <a:spLocks noChangeArrowheads="1"/>
            </p:cNvSpPr>
            <p:nvPr/>
          </p:nvSpPr>
          <p:spPr bwMode="auto">
            <a:xfrm>
              <a:off x="3091416" y="3518983"/>
              <a:ext cx="280588" cy="320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081D58"/>
                  </a:solidFill>
                  <a:latin typeface="Times New Roman" charset="0"/>
                </a:rPr>
                <a:t>…</a:t>
              </a:r>
            </a:p>
          </p:txBody>
        </p:sp>
        <p:sp>
          <p:nvSpPr>
            <p:cNvPr id="63" name="Text Box 54"/>
            <p:cNvSpPr txBox="1">
              <a:spLocks noChangeArrowheads="1"/>
            </p:cNvSpPr>
            <p:nvPr/>
          </p:nvSpPr>
          <p:spPr bwMode="auto">
            <a:xfrm>
              <a:off x="2688467" y="3516114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64" name="Text Box 54"/>
            <p:cNvSpPr txBox="1">
              <a:spLocks noChangeArrowheads="1"/>
            </p:cNvSpPr>
            <p:nvPr/>
          </p:nvSpPr>
          <p:spPr bwMode="auto">
            <a:xfrm>
              <a:off x="3370093" y="3513802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65" name="Line 59"/>
            <p:cNvSpPr>
              <a:spLocks noChangeShapeType="1"/>
            </p:cNvSpPr>
            <p:nvPr/>
          </p:nvSpPr>
          <p:spPr bwMode="auto">
            <a:xfrm flipH="1">
              <a:off x="3259758" y="2268862"/>
              <a:ext cx="586660" cy="575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66" name="Line 60"/>
            <p:cNvSpPr>
              <a:spLocks noChangeShapeType="1"/>
            </p:cNvSpPr>
            <p:nvPr/>
          </p:nvSpPr>
          <p:spPr bwMode="auto">
            <a:xfrm>
              <a:off x="3885280" y="2268862"/>
              <a:ext cx="561043" cy="575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67" name="Text Box 61"/>
            <p:cNvSpPr txBox="1">
              <a:spLocks noChangeArrowheads="1"/>
            </p:cNvSpPr>
            <p:nvPr/>
          </p:nvSpPr>
          <p:spPr bwMode="auto">
            <a:xfrm>
              <a:off x="3659648" y="2172717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  <p:sp>
          <p:nvSpPr>
            <p:cNvPr id="68" name="Line 59"/>
            <p:cNvSpPr>
              <a:spLocks noChangeShapeType="1"/>
            </p:cNvSpPr>
            <p:nvPr/>
          </p:nvSpPr>
          <p:spPr bwMode="auto">
            <a:xfrm flipH="1">
              <a:off x="5704746" y="2258309"/>
              <a:ext cx="586660" cy="575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69" name="Line 60"/>
            <p:cNvSpPr>
              <a:spLocks noChangeShapeType="1"/>
            </p:cNvSpPr>
            <p:nvPr/>
          </p:nvSpPr>
          <p:spPr bwMode="auto">
            <a:xfrm>
              <a:off x="6330269" y="2258309"/>
              <a:ext cx="561043" cy="575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45720" tIns="45720" rIns="45720" bIns="4572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70" name="Text Box 61"/>
            <p:cNvSpPr txBox="1">
              <a:spLocks noChangeArrowheads="1"/>
            </p:cNvSpPr>
            <p:nvPr/>
          </p:nvSpPr>
          <p:spPr bwMode="auto">
            <a:xfrm>
              <a:off x="6104637" y="2162164"/>
              <a:ext cx="403068" cy="32067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45720" rIns="4572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81D58"/>
                  </a:solidFill>
                  <a:latin typeface="Times New Roman" charset="0"/>
                </a:rPr>
                <a:t>task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7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22" y="101601"/>
            <a:ext cx="9735015" cy="812800"/>
          </a:xfrm>
        </p:spPr>
        <p:txBody>
          <a:bodyPr/>
          <a:lstStyle/>
          <a:p>
            <a:r>
              <a:rPr lang="en-US" dirty="0"/>
              <a:t>Relaxed Applicability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692" y="1115123"/>
            <a:ext cx="5015230" cy="5376226"/>
          </a:xfrm>
        </p:spPr>
        <p:txBody>
          <a:bodyPr/>
          <a:lstStyle/>
          <a:p>
            <a:r>
              <a:rPr lang="en-US" dirty="0"/>
              <a:t>Let </a:t>
            </a:r>
            <a:r>
              <a:rPr lang="en-US" i="1" dirty="0"/>
              <a:t>π</a:t>
            </a:r>
            <a:r>
              <a:rPr lang="en-US" dirty="0"/>
              <a:t> = </a:t>
            </a:r>
            <a:r>
              <a:rPr lang="el-GR" dirty="0"/>
              <a:t>⟨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a</a:t>
            </a:r>
            <a:r>
              <a:rPr lang="en-US" i="1" baseline="-25000" dirty="0"/>
              <a:t>n</a:t>
            </a:r>
            <a:r>
              <a:rPr lang="en-US" dirty="0"/>
              <a:t>⟩ be a plan</a:t>
            </a:r>
          </a:p>
          <a:p>
            <a:r>
              <a:rPr lang="en-US" dirty="0"/>
              <a:t>Suppose we can r-apply the actions of π in the order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a</a:t>
            </a:r>
            <a:r>
              <a:rPr lang="en-US" i="1" baseline="-25000" dirty="0"/>
              <a:t>n 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r-apply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in </a:t>
            </a:r>
            <a:r>
              <a:rPr lang="en-US" i="1" dirty="0"/>
              <a:t>ŝ</a:t>
            </a:r>
            <a:r>
              <a:rPr lang="en-US" baseline="-25000" dirty="0"/>
              <a:t>0</a:t>
            </a:r>
            <a:r>
              <a:rPr lang="en-US" dirty="0"/>
              <a:t>, get </a:t>
            </a:r>
            <a:r>
              <a:rPr lang="en-US" i="1" dirty="0"/>
              <a:t>ŝ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dirty="0" err="1"/>
              <a:t>γ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/>
              <a:t>ŝ</a:t>
            </a:r>
            <a:r>
              <a:rPr lang="en-US" baseline="-25000" dirty="0"/>
              <a:t>0</a:t>
            </a:r>
            <a:r>
              <a:rPr lang="en-US" i="1" dirty="0"/>
              <a:t>,a</a:t>
            </a:r>
            <a:r>
              <a:rPr lang="en-US" baseline="-25000" dirty="0"/>
              <a:t>1</a:t>
            </a:r>
            <a:r>
              <a:rPr lang="en-US" dirty="0"/>
              <a:t>)</a:t>
            </a:r>
            <a:endParaRPr lang="en-US" i="1" dirty="0"/>
          </a:p>
          <a:p>
            <a:pPr lvl="1"/>
            <a:r>
              <a:rPr lang="en-US" dirty="0"/>
              <a:t>r-apply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in </a:t>
            </a:r>
            <a:r>
              <a:rPr lang="en-US" i="1" dirty="0"/>
              <a:t>ŝ</a:t>
            </a:r>
            <a:r>
              <a:rPr lang="en-US" baseline="-25000" dirty="0"/>
              <a:t>1</a:t>
            </a:r>
            <a:r>
              <a:rPr lang="en-US" dirty="0"/>
              <a:t>, get </a:t>
            </a:r>
            <a:r>
              <a:rPr lang="en-US" i="1" dirty="0"/>
              <a:t>ŝ</a:t>
            </a:r>
            <a:r>
              <a:rPr lang="en-US" baseline="-25000" dirty="0"/>
              <a:t>2</a:t>
            </a:r>
            <a:r>
              <a:rPr lang="en-US" dirty="0"/>
              <a:t> = </a:t>
            </a:r>
            <a:r>
              <a:rPr lang="en-US" dirty="0" err="1"/>
              <a:t>γ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/>
              <a:t>ŝ</a:t>
            </a:r>
            <a:r>
              <a:rPr lang="en-US" baseline="-25000" dirty="0"/>
              <a:t>1</a:t>
            </a:r>
            <a:r>
              <a:rPr lang="en-US" i="1" dirty="0"/>
              <a:t>,a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en-US" i="1" dirty="0"/>
          </a:p>
          <a:p>
            <a:pPr lvl="1"/>
            <a:r>
              <a:rPr lang="en-US" dirty="0"/>
              <a:t>…</a:t>
            </a:r>
          </a:p>
          <a:p>
            <a:pPr lvl="1"/>
            <a:r>
              <a:rPr lang="en-US" dirty="0"/>
              <a:t>r-apply </a:t>
            </a:r>
            <a:r>
              <a:rPr lang="en-US" i="1" dirty="0"/>
              <a:t>a</a:t>
            </a:r>
            <a:r>
              <a:rPr lang="en-US" i="1" baseline="-25000" dirty="0"/>
              <a:t>n</a:t>
            </a:r>
            <a:r>
              <a:rPr lang="en-US" dirty="0"/>
              <a:t> in </a:t>
            </a:r>
            <a:r>
              <a:rPr lang="en-US" i="1" dirty="0" err="1"/>
              <a:t>ŝ</a:t>
            </a:r>
            <a:r>
              <a:rPr lang="en-US" i="1" baseline="-25000" dirty="0" err="1"/>
              <a:t>n</a:t>
            </a:r>
            <a:r>
              <a:rPr lang="en-US" baseline="-25000" dirty="0"/>
              <a:t>–1</a:t>
            </a:r>
            <a:r>
              <a:rPr lang="en-US" dirty="0"/>
              <a:t>, get </a:t>
            </a:r>
            <a:r>
              <a:rPr lang="en-US" i="1" dirty="0" err="1"/>
              <a:t>ŝ</a:t>
            </a:r>
            <a:r>
              <a:rPr lang="en-US" i="1" baseline="-25000" dirty="0" err="1"/>
              <a:t>n</a:t>
            </a:r>
            <a:r>
              <a:rPr lang="en-US" dirty="0"/>
              <a:t> = </a:t>
            </a:r>
            <a:r>
              <a:rPr lang="en-US" dirty="0" err="1"/>
              <a:t>γ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 err="1"/>
              <a:t>ŝ</a:t>
            </a:r>
            <a:r>
              <a:rPr lang="en-US" i="1" baseline="-25000" dirty="0" err="1"/>
              <a:t>n</a:t>
            </a:r>
            <a:r>
              <a:rPr lang="en-US" baseline="-25000" dirty="0"/>
              <a:t>–1</a:t>
            </a:r>
            <a:r>
              <a:rPr lang="en-US" i="1" dirty="0"/>
              <a:t>,a</a:t>
            </a:r>
            <a:r>
              <a:rPr lang="en-US" i="1" baseline="-25000" dirty="0"/>
              <a:t>n</a:t>
            </a:r>
            <a:r>
              <a:rPr lang="en-US" dirty="0"/>
              <a:t>)</a:t>
            </a:r>
            <a:br>
              <a:rPr lang="en-US" dirty="0"/>
            </a:br>
            <a:endParaRPr lang="en-US" i="1" dirty="0"/>
          </a:p>
          <a:p>
            <a:r>
              <a:rPr lang="en-US" dirty="0"/>
              <a:t>Then π is </a:t>
            </a:r>
            <a:r>
              <a:rPr lang="en-US" i="1" dirty="0"/>
              <a:t>r-applicable</a:t>
            </a:r>
            <a:r>
              <a:rPr lang="en-US" dirty="0"/>
              <a:t> in </a:t>
            </a:r>
            <a:r>
              <a:rPr lang="en-US" i="1" dirty="0"/>
              <a:t>ŝ</a:t>
            </a:r>
            <a:r>
              <a:rPr lang="en-US" baseline="-25000" dirty="0"/>
              <a:t>0</a:t>
            </a:r>
            <a:br>
              <a:rPr lang="en-US" dirty="0"/>
            </a:br>
            <a:r>
              <a:rPr lang="en-US" dirty="0"/>
              <a:t>and </a:t>
            </a:r>
            <a:r>
              <a:rPr lang="en-US" i="1" dirty="0" err="1"/>
              <a:t>γ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/>
              <a:t>ŝ</a:t>
            </a:r>
            <a:r>
              <a:rPr lang="en-US" baseline="-25000" dirty="0"/>
              <a:t>0</a:t>
            </a:r>
            <a:r>
              <a:rPr lang="en-US" i="1" dirty="0"/>
              <a:t>,</a:t>
            </a:r>
            <a:r>
              <a:rPr lang="el-GR" i="1" dirty="0"/>
              <a:t>π</a:t>
            </a:r>
            <a:r>
              <a:rPr lang="en-US" dirty="0"/>
              <a:t>) =  </a:t>
            </a:r>
            <a:r>
              <a:rPr lang="en-US" i="1" dirty="0" err="1"/>
              <a:t>ŝ</a:t>
            </a:r>
            <a:r>
              <a:rPr lang="en-US" i="1" baseline="-25000" dirty="0" err="1"/>
              <a:t>n</a:t>
            </a:r>
            <a:endParaRPr lang="en-US" dirty="0"/>
          </a:p>
          <a:p>
            <a:endParaRPr lang="en-US" dirty="0"/>
          </a:p>
          <a:p>
            <a:r>
              <a:rPr lang="en-US" dirty="0"/>
              <a:t>Example: if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 and </a:t>
            </a:r>
            <a:r>
              <a:rPr lang="en-US" i="1" dirty="0"/>
              <a:t>ŝ</a:t>
            </a:r>
            <a:r>
              <a:rPr lang="en-US" baseline="-25000" dirty="0"/>
              <a:t>2</a:t>
            </a:r>
            <a:r>
              <a:rPr lang="en-US" dirty="0"/>
              <a:t> are as shown, then</a:t>
            </a:r>
          </a:p>
          <a:p>
            <a:pPr marL="349250" lvl="1" indent="0">
              <a:buNone/>
            </a:pPr>
            <a:r>
              <a:rPr lang="en-US" i="1" dirty="0" err="1"/>
              <a:t>γ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i="1" dirty="0"/>
              <a:t>, </a:t>
            </a:r>
            <a:r>
              <a:rPr lang="en-US" dirty="0">
                <a:latin typeface="Times New Roman" panose="02020603050405020304" pitchFamily="18" charset="0"/>
              </a:rPr>
              <a:t>⟨</a:t>
            </a:r>
            <a:r>
              <a:rPr lang="en-US" dirty="0">
                <a:latin typeface="Calibri" panose="020F0502020204030204" pitchFamily="34" charset="0"/>
              </a:rPr>
              <a:t>move(r1,d3,d1), load(r1,c1,d1)</a:t>
            </a:r>
            <a:r>
              <a:rPr lang="en-US" dirty="0">
                <a:latin typeface="Times New Roman" panose="02020603050405020304" pitchFamily="18" charset="0"/>
              </a:rPr>
              <a:t>⟩</a:t>
            </a:r>
            <a:r>
              <a:rPr lang="en-US" dirty="0"/>
              <a:t>) = </a:t>
            </a:r>
            <a:r>
              <a:rPr lang="en-US" i="1" dirty="0"/>
              <a:t>ŝ</a:t>
            </a:r>
            <a:r>
              <a:rPr lang="en-US" baseline="-25000" dirty="0"/>
              <a:t>2</a:t>
            </a:r>
            <a:endParaRPr lang="en-US" i="1" dirty="0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32377531-9E3B-614E-A984-98F9B611517A}"/>
              </a:ext>
            </a:extLst>
          </p:cNvPr>
          <p:cNvGrpSpPr/>
          <p:nvPr/>
        </p:nvGrpSpPr>
        <p:grpSpPr>
          <a:xfrm>
            <a:off x="7762504" y="4523060"/>
            <a:ext cx="4145305" cy="2027225"/>
            <a:chOff x="4734528" y="4523059"/>
            <a:chExt cx="4145305" cy="2027225"/>
          </a:xfrm>
        </p:grpSpPr>
        <p:sp>
          <p:nvSpPr>
            <p:cNvPr id="162" name="Rectangle 891">
              <a:extLst>
                <a:ext uri="{FF2B5EF4-FFF2-40B4-BE49-F238E27FC236}">
                  <a16:creationId xmlns:a16="http://schemas.microsoft.com/office/drawing/2014/main" id="{D57F700D-33B5-D943-BAF1-DA60F79F9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139" y="5934915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63" name="Rectangle 891">
              <a:extLst>
                <a:ext uri="{FF2B5EF4-FFF2-40B4-BE49-F238E27FC236}">
                  <a16:creationId xmlns:a16="http://schemas.microsoft.com/office/drawing/2014/main" id="{CB2C13FA-3B51-0244-982E-FD493EEC0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4651" y="5992387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2C0292F6-877C-A441-909A-019DFCE5E482}"/>
                </a:ext>
              </a:extLst>
            </p:cNvPr>
            <p:cNvGrpSpPr/>
            <p:nvPr/>
          </p:nvGrpSpPr>
          <p:grpSpPr>
            <a:xfrm>
              <a:off x="5483239" y="5330897"/>
              <a:ext cx="1654724" cy="802328"/>
              <a:chOff x="1026717" y="2292224"/>
              <a:chExt cx="2553587" cy="1238160"/>
            </a:xfrm>
          </p:grpSpPr>
          <p:sp>
            <p:nvSpPr>
              <p:cNvPr id="214" name="Line 853">
                <a:extLst>
                  <a:ext uri="{FF2B5EF4-FFF2-40B4-BE49-F238E27FC236}">
                    <a16:creationId xmlns:a16="http://schemas.microsoft.com/office/drawing/2014/main" id="{1CE22E16-B466-F64F-A948-F9BC07F39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82C100DF-8530-8B4C-816A-4AF26CAE9FCC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Freeform 860">
                <a:extLst>
                  <a:ext uri="{FF2B5EF4-FFF2-40B4-BE49-F238E27FC236}">
                    <a16:creationId xmlns:a16="http://schemas.microsoft.com/office/drawing/2014/main" id="{7DC1CE67-C613-434E-9013-088EA93A5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17" name="Freeform 860">
                <a:extLst>
                  <a:ext uri="{FF2B5EF4-FFF2-40B4-BE49-F238E27FC236}">
                    <a16:creationId xmlns:a16="http://schemas.microsoft.com/office/drawing/2014/main" id="{3409CA65-207A-DA47-9ABF-01FC87104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69" name="Line 853">
              <a:extLst>
                <a:ext uri="{FF2B5EF4-FFF2-40B4-BE49-F238E27FC236}">
                  <a16:creationId xmlns:a16="http://schemas.microsoft.com/office/drawing/2014/main" id="{10B3A358-47B8-8E4E-81AD-D485FBE796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8521" y="6137574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9B3800BC-A83C-924E-A058-574BC31B1EB7}"/>
                </a:ext>
              </a:extLst>
            </p:cNvPr>
            <p:cNvGrpSpPr/>
            <p:nvPr/>
          </p:nvGrpSpPr>
          <p:grpSpPr>
            <a:xfrm>
              <a:off x="7810858" y="5365531"/>
              <a:ext cx="1068975" cy="282744"/>
              <a:chOff x="4618723" y="2324921"/>
              <a:chExt cx="1649655" cy="436333"/>
            </a:xfrm>
          </p:grpSpPr>
          <p:sp>
            <p:nvSpPr>
              <p:cNvPr id="211" name="Freeform 860">
                <a:extLst>
                  <a:ext uri="{FF2B5EF4-FFF2-40B4-BE49-F238E27FC236}">
                    <a16:creationId xmlns:a16="http://schemas.microsoft.com/office/drawing/2014/main" id="{44B322E0-2D80-8F43-BCAF-02D2498FD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804A726F-FFE4-2D43-8556-C7AC35C4046B}"/>
                  </a:ext>
                </a:extLst>
              </p:cNvPr>
              <p:cNvCxnSpPr/>
              <p:nvPr/>
            </p:nvCxnSpPr>
            <p:spPr>
              <a:xfrm>
                <a:off x="5143667" y="2324921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3" name="Freeform 860">
                <a:extLst>
                  <a:ext uri="{FF2B5EF4-FFF2-40B4-BE49-F238E27FC236}">
                    <a16:creationId xmlns:a16="http://schemas.microsoft.com/office/drawing/2014/main" id="{CC51C293-FDCB-6642-A746-BB28CE494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8B4D87E-5020-0447-9540-E004B70AB319}"/>
                </a:ext>
              </a:extLst>
            </p:cNvPr>
            <p:cNvCxnSpPr/>
            <p:nvPr/>
          </p:nvCxnSpPr>
          <p:spPr>
            <a:xfrm>
              <a:off x="6872036" y="6075807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Freeform 860">
              <a:extLst>
                <a:ext uri="{FF2B5EF4-FFF2-40B4-BE49-F238E27FC236}">
                  <a16:creationId xmlns:a16="http://schemas.microsoft.com/office/drawing/2014/main" id="{B85AEF0A-B2BA-B642-AF79-89CEF2DA1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552" y="6114896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73" name="Freeform 860">
              <a:extLst>
                <a:ext uri="{FF2B5EF4-FFF2-40B4-BE49-F238E27FC236}">
                  <a16:creationId xmlns:a16="http://schemas.microsoft.com/office/drawing/2014/main" id="{A0431551-57A7-2D45-AC43-F27D1FABE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980" y="6075936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74" name="Line 853">
              <a:extLst>
                <a:ext uri="{FF2B5EF4-FFF2-40B4-BE49-F238E27FC236}">
                  <a16:creationId xmlns:a16="http://schemas.microsoft.com/office/drawing/2014/main" id="{12BC0483-4E80-624D-B442-7A1E46E7C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5545" y="6546358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75" name="Line 853">
              <a:extLst>
                <a:ext uri="{FF2B5EF4-FFF2-40B4-BE49-F238E27FC236}">
                  <a16:creationId xmlns:a16="http://schemas.microsoft.com/office/drawing/2014/main" id="{5757D486-0F31-034E-85B5-1BC30F3DF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7565" y="654243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76" name="Line 853">
              <a:extLst>
                <a:ext uri="{FF2B5EF4-FFF2-40B4-BE49-F238E27FC236}">
                  <a16:creationId xmlns:a16="http://schemas.microsoft.com/office/drawing/2014/main" id="{FA1F2F45-1A3F-F646-AA3D-D2CCFFECD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2495" y="5716765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8C9C40E2-A3FF-6D4C-9D77-3470167D377C}"/>
                </a:ext>
              </a:extLst>
            </p:cNvPr>
            <p:cNvGrpSpPr/>
            <p:nvPr/>
          </p:nvGrpSpPr>
          <p:grpSpPr>
            <a:xfrm>
              <a:off x="4734528" y="5865299"/>
              <a:ext cx="484418" cy="349404"/>
              <a:chOff x="1012668" y="927184"/>
              <a:chExt cx="747559" cy="539203"/>
            </a:xfrm>
          </p:grpSpPr>
          <p:sp>
            <p:nvSpPr>
              <p:cNvPr id="207" name="Line 853">
                <a:extLst>
                  <a:ext uri="{FF2B5EF4-FFF2-40B4-BE49-F238E27FC236}">
                    <a16:creationId xmlns:a16="http://schemas.microsoft.com/office/drawing/2014/main" id="{268F4F90-C2C7-3C46-A848-6BDB34EA7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08" name="Rectangle 876">
                <a:extLst>
                  <a:ext uri="{FF2B5EF4-FFF2-40B4-BE49-F238E27FC236}">
                    <a16:creationId xmlns:a16="http://schemas.microsoft.com/office/drawing/2014/main" id="{1CFBB82A-FF9E-E044-8C0D-746A7B0307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09" name="Rectangle 873">
                <a:extLst>
                  <a:ext uri="{FF2B5EF4-FFF2-40B4-BE49-F238E27FC236}">
                    <a16:creationId xmlns:a16="http://schemas.microsoft.com/office/drawing/2014/main" id="{25F6DC68-1AA7-6C4F-AF56-371CF6734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10" name="Freeform 875">
                <a:extLst>
                  <a:ext uri="{FF2B5EF4-FFF2-40B4-BE49-F238E27FC236}">
                    <a16:creationId xmlns:a16="http://schemas.microsoft.com/office/drawing/2014/main" id="{946401BE-2E03-934A-B332-06AD2E5D4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4446BFE2-A850-2A4F-853E-8F4E86BD1976}"/>
                </a:ext>
              </a:extLst>
            </p:cNvPr>
            <p:cNvGrpSpPr/>
            <p:nvPr/>
          </p:nvGrpSpPr>
          <p:grpSpPr>
            <a:xfrm>
              <a:off x="4966767" y="4523059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83" name="Oval 859">
                <a:extLst>
                  <a:ext uri="{FF2B5EF4-FFF2-40B4-BE49-F238E27FC236}">
                    <a16:creationId xmlns:a16="http://schemas.microsoft.com/office/drawing/2014/main" id="{5B8D4644-0B29-354A-8EC1-19F3B8B0307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84" name="Oval 861">
                <a:extLst>
                  <a:ext uri="{FF2B5EF4-FFF2-40B4-BE49-F238E27FC236}">
                    <a16:creationId xmlns:a16="http://schemas.microsoft.com/office/drawing/2014/main" id="{2A201441-DBD0-034A-8A6E-1D58817FB2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85" name="Oval 862">
                <a:extLst>
                  <a:ext uri="{FF2B5EF4-FFF2-40B4-BE49-F238E27FC236}">
                    <a16:creationId xmlns:a16="http://schemas.microsoft.com/office/drawing/2014/main" id="{47FBBEA2-F8EA-9F45-9CCF-6853F135515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86" name="Oval 863">
                <a:extLst>
                  <a:ext uri="{FF2B5EF4-FFF2-40B4-BE49-F238E27FC236}">
                    <a16:creationId xmlns:a16="http://schemas.microsoft.com/office/drawing/2014/main" id="{A6937E89-CF72-7F41-8F88-0A39496AE4D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87" name="Oval 863">
                <a:extLst>
                  <a:ext uri="{FF2B5EF4-FFF2-40B4-BE49-F238E27FC236}">
                    <a16:creationId xmlns:a16="http://schemas.microsoft.com/office/drawing/2014/main" id="{49445ACF-1FFD-DA4C-9A39-5C20E11645F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72F3A04D-1F64-8D43-8519-0F1AA8CCB599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03" name="Freeform 860">
                  <a:extLst>
                    <a:ext uri="{FF2B5EF4-FFF2-40B4-BE49-F238E27FC236}">
                      <a16:creationId xmlns:a16="http://schemas.microsoft.com/office/drawing/2014/main" id="{20DB0E87-86CA-4041-A43B-ADCCB58DB29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4" name="Rectangle 864">
                  <a:extLst>
                    <a:ext uri="{FF2B5EF4-FFF2-40B4-BE49-F238E27FC236}">
                      <a16:creationId xmlns:a16="http://schemas.microsoft.com/office/drawing/2014/main" id="{99B8F774-AE19-C24D-8191-05AC1ECF0D9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05" name="Freeform 865">
                  <a:extLst>
                    <a:ext uri="{FF2B5EF4-FFF2-40B4-BE49-F238E27FC236}">
                      <a16:creationId xmlns:a16="http://schemas.microsoft.com/office/drawing/2014/main" id="{9944AB65-6131-934A-A209-FC89C601D1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6" name="Freeform 866">
                  <a:extLst>
                    <a:ext uri="{FF2B5EF4-FFF2-40B4-BE49-F238E27FC236}">
                      <a16:creationId xmlns:a16="http://schemas.microsoft.com/office/drawing/2014/main" id="{3BC1865C-5376-314C-8E8E-8B303758400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BF7F4758-D23C-C14A-A5BE-785AE359ED5F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90" name="Oval 878">
                  <a:extLst>
                    <a:ext uri="{FF2B5EF4-FFF2-40B4-BE49-F238E27FC236}">
                      <a16:creationId xmlns:a16="http://schemas.microsoft.com/office/drawing/2014/main" id="{23F62416-E3E0-E841-8148-514FA5111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1" name="Rectangle 880">
                  <a:extLst>
                    <a:ext uri="{FF2B5EF4-FFF2-40B4-BE49-F238E27FC236}">
                      <a16:creationId xmlns:a16="http://schemas.microsoft.com/office/drawing/2014/main" id="{5D0A1A26-4187-9743-B42B-DCE5CBD16C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2" name="Oval 878">
                  <a:extLst>
                    <a:ext uri="{FF2B5EF4-FFF2-40B4-BE49-F238E27FC236}">
                      <a16:creationId xmlns:a16="http://schemas.microsoft.com/office/drawing/2014/main" id="{1929F359-446C-8941-AEE4-21690952D8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3" name="Line 881">
                  <a:extLst>
                    <a:ext uri="{FF2B5EF4-FFF2-40B4-BE49-F238E27FC236}">
                      <a16:creationId xmlns:a16="http://schemas.microsoft.com/office/drawing/2014/main" id="{B0882DD8-598D-8B40-9483-48CB005F53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4" name="Line 882">
                  <a:extLst>
                    <a:ext uri="{FF2B5EF4-FFF2-40B4-BE49-F238E27FC236}">
                      <a16:creationId xmlns:a16="http://schemas.microsoft.com/office/drawing/2014/main" id="{94A8CAB9-02AE-C543-99A5-033D7C9ABB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5" name="Rectangle 880">
                  <a:extLst>
                    <a:ext uri="{FF2B5EF4-FFF2-40B4-BE49-F238E27FC236}">
                      <a16:creationId xmlns:a16="http://schemas.microsoft.com/office/drawing/2014/main" id="{E7617C15-0FA3-7847-A34A-74679903B3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6" name="Oval 878">
                  <a:extLst>
                    <a:ext uri="{FF2B5EF4-FFF2-40B4-BE49-F238E27FC236}">
                      <a16:creationId xmlns:a16="http://schemas.microsoft.com/office/drawing/2014/main" id="{4083A727-03E7-684B-B885-2E8DE9DD8F7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7" name="Line 882">
                  <a:extLst>
                    <a:ext uri="{FF2B5EF4-FFF2-40B4-BE49-F238E27FC236}">
                      <a16:creationId xmlns:a16="http://schemas.microsoft.com/office/drawing/2014/main" id="{2B3A1218-D4E6-754C-960B-F304C05041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8" name="Line 882">
                  <a:extLst>
                    <a:ext uri="{FF2B5EF4-FFF2-40B4-BE49-F238E27FC236}">
                      <a16:creationId xmlns:a16="http://schemas.microsoft.com/office/drawing/2014/main" id="{360DC40C-36D8-8742-9BF3-ED7BF09B9F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9" name="Line 884">
                  <a:extLst>
                    <a:ext uri="{FF2B5EF4-FFF2-40B4-BE49-F238E27FC236}">
                      <a16:creationId xmlns:a16="http://schemas.microsoft.com/office/drawing/2014/main" id="{8895C356-92C2-4F4B-812E-678582CB64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0" name="Oval 885">
                  <a:extLst>
                    <a:ext uri="{FF2B5EF4-FFF2-40B4-BE49-F238E27FC236}">
                      <a16:creationId xmlns:a16="http://schemas.microsoft.com/office/drawing/2014/main" id="{11688EDB-40C9-5647-8C99-EF11661258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1" name="Line 881">
                  <a:extLst>
                    <a:ext uri="{FF2B5EF4-FFF2-40B4-BE49-F238E27FC236}">
                      <a16:creationId xmlns:a16="http://schemas.microsoft.com/office/drawing/2014/main" id="{975A1426-95D9-394B-81F4-BA453B7075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2" name="Line 882">
                  <a:extLst>
                    <a:ext uri="{FF2B5EF4-FFF2-40B4-BE49-F238E27FC236}">
                      <a16:creationId xmlns:a16="http://schemas.microsoft.com/office/drawing/2014/main" id="{759A7CC8-F5CC-D34D-9CF0-5CD936A934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24B5B6CF-A3B7-BB4F-B722-AECCFB140A32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5400270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B9A8A272-2E47-304F-87D5-EB05A2106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5381923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7BFD2767-8210-D242-A6E3-DD9788195A4A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32" y="6114896"/>
              <a:ext cx="265021" cy="239530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67D2A881-9E02-AF4B-93A2-CCE6F0B2AD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0846" y="5273747"/>
              <a:ext cx="502837" cy="550411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27CDCB4C-2EBC-3D4A-8534-975FA2B7386E}"/>
              </a:ext>
            </a:extLst>
          </p:cNvPr>
          <p:cNvGrpSpPr/>
          <p:nvPr/>
        </p:nvGrpSpPr>
        <p:grpSpPr>
          <a:xfrm>
            <a:off x="7994742" y="2337682"/>
            <a:ext cx="3907520" cy="2008751"/>
            <a:chOff x="4966767" y="2165564"/>
            <a:chExt cx="3907520" cy="2008751"/>
          </a:xfrm>
        </p:grpSpPr>
        <p:sp>
          <p:nvSpPr>
            <p:cNvPr id="219" name="Rectangle 891">
              <a:extLst>
                <a:ext uri="{FF2B5EF4-FFF2-40B4-BE49-F238E27FC236}">
                  <a16:creationId xmlns:a16="http://schemas.microsoft.com/office/drawing/2014/main" id="{44F85987-CCA0-7E48-944C-0892232E1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590" y="3558946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20" name="Rectangle 891">
              <a:extLst>
                <a:ext uri="{FF2B5EF4-FFF2-40B4-BE49-F238E27FC236}">
                  <a16:creationId xmlns:a16="http://schemas.microsoft.com/office/drawing/2014/main" id="{72D5E972-A93D-E947-94CE-8708C900C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9102" y="3616418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613BFFA4-BF3C-074A-AA42-E5754A643E95}"/>
                </a:ext>
              </a:extLst>
            </p:cNvPr>
            <p:cNvGrpSpPr/>
            <p:nvPr/>
          </p:nvGrpSpPr>
          <p:grpSpPr>
            <a:xfrm>
              <a:off x="5477690" y="2954928"/>
              <a:ext cx="1654724" cy="794307"/>
              <a:chOff x="1026717" y="2292225"/>
              <a:chExt cx="2553587" cy="1225781"/>
            </a:xfrm>
          </p:grpSpPr>
          <p:sp>
            <p:nvSpPr>
              <p:cNvPr id="265" name="Line 853">
                <a:extLst>
                  <a:ext uri="{FF2B5EF4-FFF2-40B4-BE49-F238E27FC236}">
                    <a16:creationId xmlns:a16="http://schemas.microsoft.com/office/drawing/2014/main" id="{99C59DA0-7D6D-9747-B730-A02EFFBF4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232CDE46-20ED-2247-AC52-1919FEFF128F}"/>
                  </a:ext>
                </a:extLst>
              </p:cNvPr>
              <p:cNvCxnSpPr/>
              <p:nvPr/>
            </p:nvCxnSpPr>
            <p:spPr>
              <a:xfrm>
                <a:off x="2180139" y="22922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7" name="Freeform 860">
                <a:extLst>
                  <a:ext uri="{FF2B5EF4-FFF2-40B4-BE49-F238E27FC236}">
                    <a16:creationId xmlns:a16="http://schemas.microsoft.com/office/drawing/2014/main" id="{EC4EF0D0-59C6-EF4A-84B8-B105C5746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8" name="Freeform 860">
                <a:extLst>
                  <a:ext uri="{FF2B5EF4-FFF2-40B4-BE49-F238E27FC236}">
                    <a16:creationId xmlns:a16="http://schemas.microsoft.com/office/drawing/2014/main" id="{F41AC142-B86B-3842-857E-E601D52AD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22" name="Line 853">
              <a:extLst>
                <a:ext uri="{FF2B5EF4-FFF2-40B4-BE49-F238E27FC236}">
                  <a16:creationId xmlns:a16="http://schemas.microsoft.com/office/drawing/2014/main" id="{4855ECC9-F6E9-5345-A94E-5869DE797A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2972" y="3761605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D0E78BE-32FA-6642-8EB0-5E062CFBD691}"/>
                </a:ext>
              </a:extLst>
            </p:cNvPr>
            <p:cNvGrpSpPr/>
            <p:nvPr/>
          </p:nvGrpSpPr>
          <p:grpSpPr>
            <a:xfrm>
              <a:off x="7805310" y="2989564"/>
              <a:ext cx="1068977" cy="282748"/>
              <a:chOff x="4618721" y="2324916"/>
              <a:chExt cx="1649657" cy="436338"/>
            </a:xfrm>
          </p:grpSpPr>
          <p:sp>
            <p:nvSpPr>
              <p:cNvPr id="262" name="Freeform 860">
                <a:extLst>
                  <a:ext uri="{FF2B5EF4-FFF2-40B4-BE49-F238E27FC236}">
                    <a16:creationId xmlns:a16="http://schemas.microsoft.com/office/drawing/2014/main" id="{40D38D40-87B7-D04F-B018-2A1A50F7B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7A1A8404-D851-E748-A439-459EEF0D9406}"/>
                  </a:ext>
                </a:extLst>
              </p:cNvPr>
              <p:cNvCxnSpPr/>
              <p:nvPr/>
            </p:nvCxnSpPr>
            <p:spPr>
              <a:xfrm>
                <a:off x="5143666" y="2324916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Freeform 860">
                <a:extLst>
                  <a:ext uri="{FF2B5EF4-FFF2-40B4-BE49-F238E27FC236}">
                    <a16:creationId xmlns:a16="http://schemas.microsoft.com/office/drawing/2014/main" id="{92BFE9C5-CAF1-B445-984D-86120E02F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1" y="2337342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5C4A37EA-F49E-1343-A257-5691F5317D33}"/>
                </a:ext>
              </a:extLst>
            </p:cNvPr>
            <p:cNvCxnSpPr/>
            <p:nvPr/>
          </p:nvCxnSpPr>
          <p:spPr>
            <a:xfrm>
              <a:off x="6866487" y="3699838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Freeform 860">
              <a:extLst>
                <a:ext uri="{FF2B5EF4-FFF2-40B4-BE49-F238E27FC236}">
                  <a16:creationId xmlns:a16="http://schemas.microsoft.com/office/drawing/2014/main" id="{DE8F9424-A24D-0442-87E8-BAC6F6934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6003" y="3738927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26" name="Freeform 860">
              <a:extLst>
                <a:ext uri="{FF2B5EF4-FFF2-40B4-BE49-F238E27FC236}">
                  <a16:creationId xmlns:a16="http://schemas.microsoft.com/office/drawing/2014/main" id="{1FACC19C-EA87-8D4E-9104-6C9CD6815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431" y="3699967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27" name="Line 853">
              <a:extLst>
                <a:ext uri="{FF2B5EF4-FFF2-40B4-BE49-F238E27FC236}">
                  <a16:creationId xmlns:a16="http://schemas.microsoft.com/office/drawing/2014/main" id="{508F0148-A7DC-EE49-AEE1-17214ACC1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96" y="417038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28" name="Line 853">
              <a:extLst>
                <a:ext uri="{FF2B5EF4-FFF2-40B4-BE49-F238E27FC236}">
                  <a16:creationId xmlns:a16="http://schemas.microsoft.com/office/drawing/2014/main" id="{C3FA57A9-D012-CC4B-A620-A8BD17045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2016" y="4166463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29" name="Line 853">
              <a:extLst>
                <a:ext uri="{FF2B5EF4-FFF2-40B4-BE49-F238E27FC236}">
                  <a16:creationId xmlns:a16="http://schemas.microsoft.com/office/drawing/2014/main" id="{E07DBD5A-152E-8A42-A497-4EDF4DBFC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6946" y="3340796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7F800CFC-39FF-F146-A2D7-E4912F4F7BFE}"/>
                </a:ext>
              </a:extLst>
            </p:cNvPr>
            <p:cNvGrpSpPr/>
            <p:nvPr/>
          </p:nvGrpSpPr>
          <p:grpSpPr>
            <a:xfrm>
              <a:off x="5139466" y="3750347"/>
              <a:ext cx="484418" cy="349404"/>
              <a:chOff x="1012668" y="927184"/>
              <a:chExt cx="747559" cy="539203"/>
            </a:xfrm>
          </p:grpSpPr>
          <p:sp>
            <p:nvSpPr>
              <p:cNvPr id="258" name="Line 853">
                <a:extLst>
                  <a:ext uri="{FF2B5EF4-FFF2-40B4-BE49-F238E27FC236}">
                    <a16:creationId xmlns:a16="http://schemas.microsoft.com/office/drawing/2014/main" id="{8A13C8E2-F346-9740-A497-A6DCDEBAF3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59" name="Rectangle 876">
                <a:extLst>
                  <a:ext uri="{FF2B5EF4-FFF2-40B4-BE49-F238E27FC236}">
                    <a16:creationId xmlns:a16="http://schemas.microsoft.com/office/drawing/2014/main" id="{22588B58-AC29-E748-94FB-B9EF3AB6150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60" name="Rectangle 873">
                <a:extLst>
                  <a:ext uri="{FF2B5EF4-FFF2-40B4-BE49-F238E27FC236}">
                    <a16:creationId xmlns:a16="http://schemas.microsoft.com/office/drawing/2014/main" id="{32D75164-7DE9-8049-9682-2CF91A50E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61" name="Freeform 875">
                <a:extLst>
                  <a:ext uri="{FF2B5EF4-FFF2-40B4-BE49-F238E27FC236}">
                    <a16:creationId xmlns:a16="http://schemas.microsoft.com/office/drawing/2014/main" id="{82AA7668-26BD-AB4A-8AA0-C19ADC5D3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519FBDE8-62CC-524B-A622-52D71DADE90D}"/>
                </a:ext>
              </a:extLst>
            </p:cNvPr>
            <p:cNvGrpSpPr/>
            <p:nvPr/>
          </p:nvGrpSpPr>
          <p:grpSpPr>
            <a:xfrm>
              <a:off x="4966767" y="2165564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34" name="Oval 859">
                <a:extLst>
                  <a:ext uri="{FF2B5EF4-FFF2-40B4-BE49-F238E27FC236}">
                    <a16:creationId xmlns:a16="http://schemas.microsoft.com/office/drawing/2014/main" id="{E3A3DEAB-8CB8-4242-AC6F-534593D8EF2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5" name="Oval 861">
                <a:extLst>
                  <a:ext uri="{FF2B5EF4-FFF2-40B4-BE49-F238E27FC236}">
                    <a16:creationId xmlns:a16="http://schemas.microsoft.com/office/drawing/2014/main" id="{ED367F2F-3768-8E41-B12F-86CF798C2C4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6" name="Oval 862">
                <a:extLst>
                  <a:ext uri="{FF2B5EF4-FFF2-40B4-BE49-F238E27FC236}">
                    <a16:creationId xmlns:a16="http://schemas.microsoft.com/office/drawing/2014/main" id="{70C1FAEB-7BB2-734E-815D-66CCD13752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7" name="Oval 863">
                <a:extLst>
                  <a:ext uri="{FF2B5EF4-FFF2-40B4-BE49-F238E27FC236}">
                    <a16:creationId xmlns:a16="http://schemas.microsoft.com/office/drawing/2014/main" id="{7507928B-0C8B-5C4A-AD30-25D618CB42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8" name="Oval 863">
                <a:extLst>
                  <a:ext uri="{FF2B5EF4-FFF2-40B4-BE49-F238E27FC236}">
                    <a16:creationId xmlns:a16="http://schemas.microsoft.com/office/drawing/2014/main" id="{92B63A3D-2001-C14B-8B0F-D018E4FFE21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3DAE5914-4642-7E4C-BE2B-0617CEB7A08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54" name="Freeform 860">
                  <a:extLst>
                    <a:ext uri="{FF2B5EF4-FFF2-40B4-BE49-F238E27FC236}">
                      <a16:creationId xmlns:a16="http://schemas.microsoft.com/office/drawing/2014/main" id="{53BF2B7A-3E2A-0144-917D-BB2BA88266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5" name="Rectangle 864">
                  <a:extLst>
                    <a:ext uri="{FF2B5EF4-FFF2-40B4-BE49-F238E27FC236}">
                      <a16:creationId xmlns:a16="http://schemas.microsoft.com/office/drawing/2014/main" id="{35F8EA89-11F8-C441-A582-6780F4380E8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56" name="Freeform 865">
                  <a:extLst>
                    <a:ext uri="{FF2B5EF4-FFF2-40B4-BE49-F238E27FC236}">
                      <a16:creationId xmlns:a16="http://schemas.microsoft.com/office/drawing/2014/main" id="{293124B2-0C2E-CC4E-B0ED-75B7ED4E2FB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7" name="Freeform 866">
                  <a:extLst>
                    <a:ext uri="{FF2B5EF4-FFF2-40B4-BE49-F238E27FC236}">
                      <a16:creationId xmlns:a16="http://schemas.microsoft.com/office/drawing/2014/main" id="{DA9567B3-3F3E-7C4D-A4D2-6EB5E4405EA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298AEA6C-14DC-B546-8FEF-43FFF660D77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41" name="Oval 878">
                  <a:extLst>
                    <a:ext uri="{FF2B5EF4-FFF2-40B4-BE49-F238E27FC236}">
                      <a16:creationId xmlns:a16="http://schemas.microsoft.com/office/drawing/2014/main" id="{08E1E82A-35A0-1F4E-924A-B6615FEF1C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2" name="Rectangle 880">
                  <a:extLst>
                    <a:ext uri="{FF2B5EF4-FFF2-40B4-BE49-F238E27FC236}">
                      <a16:creationId xmlns:a16="http://schemas.microsoft.com/office/drawing/2014/main" id="{B752C5B2-1B7B-6443-B1F2-FDC6FE2F47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3" name="Oval 878">
                  <a:extLst>
                    <a:ext uri="{FF2B5EF4-FFF2-40B4-BE49-F238E27FC236}">
                      <a16:creationId xmlns:a16="http://schemas.microsoft.com/office/drawing/2014/main" id="{DC16394E-FA19-2B4A-A512-3955BB0971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4" name="Line 881">
                  <a:extLst>
                    <a:ext uri="{FF2B5EF4-FFF2-40B4-BE49-F238E27FC236}">
                      <a16:creationId xmlns:a16="http://schemas.microsoft.com/office/drawing/2014/main" id="{693C6C1D-461C-AE4F-992B-80D510604C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5" name="Line 882">
                  <a:extLst>
                    <a:ext uri="{FF2B5EF4-FFF2-40B4-BE49-F238E27FC236}">
                      <a16:creationId xmlns:a16="http://schemas.microsoft.com/office/drawing/2014/main" id="{69F63AF7-8B31-5744-B765-6ED8FDF210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6" name="Rectangle 880">
                  <a:extLst>
                    <a:ext uri="{FF2B5EF4-FFF2-40B4-BE49-F238E27FC236}">
                      <a16:creationId xmlns:a16="http://schemas.microsoft.com/office/drawing/2014/main" id="{E1CE1607-E218-224A-AF36-B52CCD5A1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7" name="Oval 878">
                  <a:extLst>
                    <a:ext uri="{FF2B5EF4-FFF2-40B4-BE49-F238E27FC236}">
                      <a16:creationId xmlns:a16="http://schemas.microsoft.com/office/drawing/2014/main" id="{39620A21-3E60-8E46-88E5-205B32C41EE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8" name="Line 882">
                  <a:extLst>
                    <a:ext uri="{FF2B5EF4-FFF2-40B4-BE49-F238E27FC236}">
                      <a16:creationId xmlns:a16="http://schemas.microsoft.com/office/drawing/2014/main" id="{C4C50AD5-A308-2F4E-94A3-2493E340BE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9" name="Line 882">
                  <a:extLst>
                    <a:ext uri="{FF2B5EF4-FFF2-40B4-BE49-F238E27FC236}">
                      <a16:creationId xmlns:a16="http://schemas.microsoft.com/office/drawing/2014/main" id="{D49C5C33-CE86-BA40-A407-07C9346D17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0" name="Line 884">
                  <a:extLst>
                    <a:ext uri="{FF2B5EF4-FFF2-40B4-BE49-F238E27FC236}">
                      <a16:creationId xmlns:a16="http://schemas.microsoft.com/office/drawing/2014/main" id="{111CCC46-8F7F-A140-A941-923D5E7CCB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1" name="Oval 885">
                  <a:extLst>
                    <a:ext uri="{FF2B5EF4-FFF2-40B4-BE49-F238E27FC236}">
                      <a16:creationId xmlns:a16="http://schemas.microsoft.com/office/drawing/2014/main" id="{B7605196-7BE2-9044-8940-341E3A4260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2" name="Line 881">
                  <a:extLst>
                    <a:ext uri="{FF2B5EF4-FFF2-40B4-BE49-F238E27FC236}">
                      <a16:creationId xmlns:a16="http://schemas.microsoft.com/office/drawing/2014/main" id="{C247868B-598A-1046-ADCF-55B0D28F09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53" name="Line 882">
                  <a:extLst>
                    <a:ext uri="{FF2B5EF4-FFF2-40B4-BE49-F238E27FC236}">
                      <a16:creationId xmlns:a16="http://schemas.microsoft.com/office/drawing/2014/main" id="{44E97F5B-8ADF-CF46-97A0-E4D48A1773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232" name="Straight Arrow Connector 231">
              <a:extLst>
                <a:ext uri="{FF2B5EF4-FFF2-40B4-BE49-F238E27FC236}">
                  <a16:creationId xmlns:a16="http://schemas.microsoft.com/office/drawing/2014/main" id="{BF090AED-CD50-FD41-A257-0F546A81ECF4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3042775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F92FA772-A955-1C44-A2DD-88BD675DC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3024428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4E0C833F-FF83-7042-BC9B-AB3DA9631B00}"/>
              </a:ext>
            </a:extLst>
          </p:cNvPr>
          <p:cNvGrpSpPr/>
          <p:nvPr/>
        </p:nvGrpSpPr>
        <p:grpSpPr>
          <a:xfrm>
            <a:off x="8118034" y="199099"/>
            <a:ext cx="3792268" cy="1975637"/>
            <a:chOff x="821024" y="4395049"/>
            <a:chExt cx="4213631" cy="2195152"/>
          </a:xfrm>
        </p:grpSpPr>
        <p:sp>
          <p:nvSpPr>
            <p:cNvPr id="270" name="Rectangle 891">
              <a:extLst>
                <a:ext uri="{FF2B5EF4-FFF2-40B4-BE49-F238E27FC236}">
                  <a16:creationId xmlns:a16="http://schemas.microsoft.com/office/drawing/2014/main" id="{79F13044-28D0-0A45-A784-D6F254A48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71" name="Rectangle 891">
              <a:extLst>
                <a:ext uri="{FF2B5EF4-FFF2-40B4-BE49-F238E27FC236}">
                  <a16:creationId xmlns:a16="http://schemas.microsoft.com/office/drawing/2014/main" id="{87FF3849-0A2A-F045-8D4D-0E171E978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A0844EC8-F366-C248-A6E4-42F33E419CFE}"/>
                </a:ext>
              </a:extLst>
            </p:cNvPr>
            <p:cNvGrpSpPr/>
            <p:nvPr/>
          </p:nvGrpSpPr>
          <p:grpSpPr>
            <a:xfrm>
              <a:off x="1260662" y="5235327"/>
              <a:ext cx="1838582" cy="882564"/>
              <a:chOff x="1026717" y="2292224"/>
              <a:chExt cx="2553587" cy="1225782"/>
            </a:xfrm>
          </p:grpSpPr>
          <p:sp>
            <p:nvSpPr>
              <p:cNvPr id="314" name="Line 853">
                <a:extLst>
                  <a:ext uri="{FF2B5EF4-FFF2-40B4-BE49-F238E27FC236}">
                    <a16:creationId xmlns:a16="http://schemas.microsoft.com/office/drawing/2014/main" id="{EDA671B9-A550-BA4D-928D-1321CDC4B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FE1EF5D1-CC69-3C42-990B-A497C518A058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6" name="Freeform 860">
                <a:extLst>
                  <a:ext uri="{FF2B5EF4-FFF2-40B4-BE49-F238E27FC236}">
                    <a16:creationId xmlns:a16="http://schemas.microsoft.com/office/drawing/2014/main" id="{593DF62B-3795-1B48-9C8F-523ABB62D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317" name="Freeform 860">
                <a:extLst>
                  <a:ext uri="{FF2B5EF4-FFF2-40B4-BE49-F238E27FC236}">
                    <a16:creationId xmlns:a16="http://schemas.microsoft.com/office/drawing/2014/main" id="{BB31166A-5F7E-7A47-A24F-4DEA357F9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73" name="Line 853">
              <a:extLst>
                <a:ext uri="{FF2B5EF4-FFF2-40B4-BE49-F238E27FC236}">
                  <a16:creationId xmlns:a16="http://schemas.microsoft.com/office/drawing/2014/main" id="{8D58DDEA-8827-EB43-A1C7-17EC2DF95C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22722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788B7-708F-7B4F-9496-38CC558DC737}"/>
                </a:ext>
              </a:extLst>
            </p:cNvPr>
            <p:cNvGrpSpPr/>
            <p:nvPr/>
          </p:nvGrpSpPr>
          <p:grpSpPr>
            <a:xfrm>
              <a:off x="3846905" y="5267662"/>
              <a:ext cx="1187750" cy="320306"/>
              <a:chOff x="4618723" y="2316384"/>
              <a:chExt cx="1649655" cy="444870"/>
            </a:xfrm>
          </p:grpSpPr>
          <p:sp>
            <p:nvSpPr>
              <p:cNvPr id="311" name="Freeform 860">
                <a:extLst>
                  <a:ext uri="{FF2B5EF4-FFF2-40B4-BE49-F238E27FC236}">
                    <a16:creationId xmlns:a16="http://schemas.microsoft.com/office/drawing/2014/main" id="{E25720F9-022B-3B40-8D2C-5A24DC5D3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B39956FF-DA08-DA48-9C19-197D5B2D294F}"/>
                  </a:ext>
                </a:extLst>
              </p:cNvPr>
              <p:cNvCxnSpPr/>
              <p:nvPr/>
            </p:nvCxnSpPr>
            <p:spPr>
              <a:xfrm>
                <a:off x="5143667" y="2316384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Freeform 860">
                <a:extLst>
                  <a:ext uri="{FF2B5EF4-FFF2-40B4-BE49-F238E27FC236}">
                    <a16:creationId xmlns:a16="http://schemas.microsoft.com/office/drawing/2014/main" id="{65BBC854-1571-264B-8F9C-5C1A23E4B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FA84C3AA-7F4A-A344-9AAF-4CA6A64D8FF1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Freeform 860">
              <a:extLst>
                <a:ext uri="{FF2B5EF4-FFF2-40B4-BE49-F238E27FC236}">
                  <a16:creationId xmlns:a16="http://schemas.microsoft.com/office/drawing/2014/main" id="{A6C8BF00-FDAA-C04C-A0C6-5E976ABB6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77" name="Freeform 860">
              <a:extLst>
                <a:ext uri="{FF2B5EF4-FFF2-40B4-BE49-F238E27FC236}">
                  <a16:creationId xmlns:a16="http://schemas.microsoft.com/office/drawing/2014/main" id="{D7E0ECF0-5D31-B144-A8EA-1C830A9F7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3148"/>
              <a:ext cx="1123653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78" name="Line 853">
              <a:extLst>
                <a:ext uri="{FF2B5EF4-FFF2-40B4-BE49-F238E27FC236}">
                  <a16:creationId xmlns:a16="http://schemas.microsoft.com/office/drawing/2014/main" id="{CBAD9C25-4339-CE49-8FFE-3314A70ADC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279" name="Line 853">
              <a:extLst>
                <a:ext uri="{FF2B5EF4-FFF2-40B4-BE49-F238E27FC236}">
                  <a16:creationId xmlns:a16="http://schemas.microsoft.com/office/drawing/2014/main" id="{7D42A43B-53B5-F841-9460-A7692ED7C5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280" name="Line 853">
              <a:extLst>
                <a:ext uri="{FF2B5EF4-FFF2-40B4-BE49-F238E27FC236}">
                  <a16:creationId xmlns:a16="http://schemas.microsoft.com/office/drawing/2014/main" id="{20CE7D60-490C-4E47-8886-4B0666FE2A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9DC08377-6E2A-F94E-92E3-FF4C3711C603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87" name="Oval 859">
                <a:extLst>
                  <a:ext uri="{FF2B5EF4-FFF2-40B4-BE49-F238E27FC236}">
                    <a16:creationId xmlns:a16="http://schemas.microsoft.com/office/drawing/2014/main" id="{B88948E0-C951-7C43-AA4E-FC587814B00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88" name="Oval 861">
                <a:extLst>
                  <a:ext uri="{FF2B5EF4-FFF2-40B4-BE49-F238E27FC236}">
                    <a16:creationId xmlns:a16="http://schemas.microsoft.com/office/drawing/2014/main" id="{6E8FBF8F-B982-CD47-A68C-3C5765F66F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89" name="Oval 862">
                <a:extLst>
                  <a:ext uri="{FF2B5EF4-FFF2-40B4-BE49-F238E27FC236}">
                    <a16:creationId xmlns:a16="http://schemas.microsoft.com/office/drawing/2014/main" id="{6904C221-EE37-9E49-A0CA-DB142CDA734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90" name="Oval 863">
                <a:extLst>
                  <a:ext uri="{FF2B5EF4-FFF2-40B4-BE49-F238E27FC236}">
                    <a16:creationId xmlns:a16="http://schemas.microsoft.com/office/drawing/2014/main" id="{8F99F73E-3179-A14B-9D62-E04B100A325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91" name="Oval 863">
                <a:extLst>
                  <a:ext uri="{FF2B5EF4-FFF2-40B4-BE49-F238E27FC236}">
                    <a16:creationId xmlns:a16="http://schemas.microsoft.com/office/drawing/2014/main" id="{BDB3E8B1-C296-DF42-B2B4-A0E19B3979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81732A30-B292-534F-8404-892EE9C4E537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307" name="Freeform 860">
                  <a:extLst>
                    <a:ext uri="{FF2B5EF4-FFF2-40B4-BE49-F238E27FC236}">
                      <a16:creationId xmlns:a16="http://schemas.microsoft.com/office/drawing/2014/main" id="{45638B8F-360D-9E41-8F95-97B0521BD4A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8" name="Rectangle 864">
                  <a:extLst>
                    <a:ext uri="{FF2B5EF4-FFF2-40B4-BE49-F238E27FC236}">
                      <a16:creationId xmlns:a16="http://schemas.microsoft.com/office/drawing/2014/main" id="{E4AF0DCB-A6C8-0F41-AF90-004495DA118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309" name="Freeform 865">
                  <a:extLst>
                    <a:ext uri="{FF2B5EF4-FFF2-40B4-BE49-F238E27FC236}">
                      <a16:creationId xmlns:a16="http://schemas.microsoft.com/office/drawing/2014/main" id="{983FF411-F7BE-9E47-BF2F-6EBF7BC9BAD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10" name="Freeform 866">
                  <a:extLst>
                    <a:ext uri="{FF2B5EF4-FFF2-40B4-BE49-F238E27FC236}">
                      <a16:creationId xmlns:a16="http://schemas.microsoft.com/office/drawing/2014/main" id="{1357A96F-03C6-944F-BEBA-EA0BAE5EB61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D042A594-6733-9A4A-AD88-9B0121126B76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94" name="Oval 878">
                  <a:extLst>
                    <a:ext uri="{FF2B5EF4-FFF2-40B4-BE49-F238E27FC236}">
                      <a16:creationId xmlns:a16="http://schemas.microsoft.com/office/drawing/2014/main" id="{CEDE7CE8-30C4-494B-9245-A37241CE79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5" name="Rectangle 880">
                  <a:extLst>
                    <a:ext uri="{FF2B5EF4-FFF2-40B4-BE49-F238E27FC236}">
                      <a16:creationId xmlns:a16="http://schemas.microsoft.com/office/drawing/2014/main" id="{A5DED0F4-EF41-1443-B14E-B53020B25D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6" name="Oval 878">
                  <a:extLst>
                    <a:ext uri="{FF2B5EF4-FFF2-40B4-BE49-F238E27FC236}">
                      <a16:creationId xmlns:a16="http://schemas.microsoft.com/office/drawing/2014/main" id="{E67B5A90-1E36-C845-BE1D-EB27AF666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7" name="Line 881">
                  <a:extLst>
                    <a:ext uri="{FF2B5EF4-FFF2-40B4-BE49-F238E27FC236}">
                      <a16:creationId xmlns:a16="http://schemas.microsoft.com/office/drawing/2014/main" id="{9DF7F1FA-D34F-164F-AC5D-3F516EC3DF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8" name="Line 882">
                  <a:extLst>
                    <a:ext uri="{FF2B5EF4-FFF2-40B4-BE49-F238E27FC236}">
                      <a16:creationId xmlns:a16="http://schemas.microsoft.com/office/drawing/2014/main" id="{A9D07F90-21F9-6042-97DC-D67AF3A4CB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99" name="Rectangle 880">
                  <a:extLst>
                    <a:ext uri="{FF2B5EF4-FFF2-40B4-BE49-F238E27FC236}">
                      <a16:creationId xmlns:a16="http://schemas.microsoft.com/office/drawing/2014/main" id="{4FE6892B-5B39-A940-B46B-26B42DA78C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0" name="Oval 878">
                  <a:extLst>
                    <a:ext uri="{FF2B5EF4-FFF2-40B4-BE49-F238E27FC236}">
                      <a16:creationId xmlns:a16="http://schemas.microsoft.com/office/drawing/2014/main" id="{CFF590E7-06B0-794C-8C02-2C5733703FA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1" name="Line 882">
                  <a:extLst>
                    <a:ext uri="{FF2B5EF4-FFF2-40B4-BE49-F238E27FC236}">
                      <a16:creationId xmlns:a16="http://schemas.microsoft.com/office/drawing/2014/main" id="{F7596D8D-9F32-BB4F-8F90-876888C0F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2" name="Line 882">
                  <a:extLst>
                    <a:ext uri="{FF2B5EF4-FFF2-40B4-BE49-F238E27FC236}">
                      <a16:creationId xmlns:a16="http://schemas.microsoft.com/office/drawing/2014/main" id="{ED8EB01B-D85B-EF4D-9CE6-808159FB71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3" name="Line 884">
                  <a:extLst>
                    <a:ext uri="{FF2B5EF4-FFF2-40B4-BE49-F238E27FC236}">
                      <a16:creationId xmlns:a16="http://schemas.microsoft.com/office/drawing/2014/main" id="{AD4D02E5-C89D-2E4B-B807-E36C97238E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4" name="Oval 885">
                  <a:extLst>
                    <a:ext uri="{FF2B5EF4-FFF2-40B4-BE49-F238E27FC236}">
                      <a16:creationId xmlns:a16="http://schemas.microsoft.com/office/drawing/2014/main" id="{4DBA7CB0-8C13-4842-9DB5-6554061C7F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5" name="Line 881">
                  <a:extLst>
                    <a:ext uri="{FF2B5EF4-FFF2-40B4-BE49-F238E27FC236}">
                      <a16:creationId xmlns:a16="http://schemas.microsoft.com/office/drawing/2014/main" id="{36EF0073-E45C-094C-9255-88A6F73B9A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06" name="Line 882">
                  <a:extLst>
                    <a:ext uri="{FF2B5EF4-FFF2-40B4-BE49-F238E27FC236}">
                      <a16:creationId xmlns:a16="http://schemas.microsoft.com/office/drawing/2014/main" id="{03AE5F2B-5133-BC45-A310-A8EE47403F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0EA69A99-FC8D-BF46-93D4-8574FB409968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8"/>
              <a:chOff x="1012668" y="927183"/>
              <a:chExt cx="747559" cy="539204"/>
            </a:xfrm>
          </p:grpSpPr>
          <p:sp>
            <p:nvSpPr>
              <p:cNvPr id="283" name="Line 853">
                <a:extLst>
                  <a:ext uri="{FF2B5EF4-FFF2-40B4-BE49-F238E27FC236}">
                    <a16:creationId xmlns:a16="http://schemas.microsoft.com/office/drawing/2014/main" id="{469FC998-ED0A-CF4B-9FA2-0BABDBA267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84" name="Rectangle 876">
                <a:extLst>
                  <a:ext uri="{FF2B5EF4-FFF2-40B4-BE49-F238E27FC236}">
                    <a16:creationId xmlns:a16="http://schemas.microsoft.com/office/drawing/2014/main" id="{9BF6E13B-34A5-BE42-885E-92887120D2D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3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85" name="Rectangle 873">
                <a:extLst>
                  <a:ext uri="{FF2B5EF4-FFF2-40B4-BE49-F238E27FC236}">
                    <a16:creationId xmlns:a16="http://schemas.microsoft.com/office/drawing/2014/main" id="{A3EA6090-FB52-2D44-B9E3-1EC173742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86" name="Freeform 875">
                <a:extLst>
                  <a:ext uri="{FF2B5EF4-FFF2-40B4-BE49-F238E27FC236}">
                    <a16:creationId xmlns:a16="http://schemas.microsoft.com/office/drawing/2014/main" id="{2F524E1E-A815-3B49-82CD-BD6404CB6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318" name="Rectangle 317">
            <a:extLst>
              <a:ext uri="{FF2B5EF4-FFF2-40B4-BE49-F238E27FC236}">
                <a16:creationId xmlns:a16="http://schemas.microsoft.com/office/drawing/2014/main" id="{E502EE78-EEC0-F240-94BA-E01F7894DC1F}"/>
              </a:ext>
            </a:extLst>
          </p:cNvPr>
          <p:cNvSpPr/>
          <p:nvPr/>
        </p:nvSpPr>
        <p:spPr>
          <a:xfrm>
            <a:off x="9416114" y="4794353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23DE8511-2371-594D-AC45-5201ABD5B140}"/>
              </a:ext>
            </a:extLst>
          </p:cNvPr>
          <p:cNvSpPr/>
          <p:nvPr/>
        </p:nvSpPr>
        <p:spPr>
          <a:xfrm>
            <a:off x="9646573" y="2558819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549B881F-E2FA-5445-9E46-E620D524C004}"/>
              </a:ext>
            </a:extLst>
          </p:cNvPr>
          <p:cNvSpPr/>
          <p:nvPr/>
        </p:nvSpPr>
        <p:spPr>
          <a:xfrm>
            <a:off x="9233977" y="40506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8DFFE9F5-5604-8A4E-B88E-17EEAE87A7E1}"/>
              </a:ext>
            </a:extLst>
          </p:cNvPr>
          <p:cNvSpPr/>
          <p:nvPr/>
        </p:nvSpPr>
        <p:spPr>
          <a:xfrm>
            <a:off x="5645348" y="2410435"/>
            <a:ext cx="30068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0325">
              <a:tabLst>
                <a:tab pos="284163" algn="l"/>
                <a:tab pos="5683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</a:rPr>
              <a:t>γ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move(r1,d3,d1)</a:t>
            </a:r>
            <a:r>
              <a:rPr lang="en-US" dirty="0">
                <a:latin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= </a:t>
            </a:r>
            <a:r>
              <a:rPr lang="ro-RO" dirty="0">
                <a:latin typeface="Calibri" panose="020F0502020204030204" pitchFamily="34" charset="0"/>
              </a:rPr>
              <a:t>{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loc(r1) = d1,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loc(r1) = d3, </a:t>
            </a:r>
            <a:b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</a:b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cargo(r1) = nil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loc(c1) = d1</a:t>
            </a:r>
            <a:r>
              <a:rPr lang="ro-RO" dirty="0">
                <a:latin typeface="Calibri" panose="020F0502020204030204" pitchFamily="34" charset="0"/>
              </a:rPr>
              <a:t>}</a:t>
            </a:r>
            <a:endParaRPr lang="en-US" dirty="0">
              <a:latin typeface="Calibri" panose="020F0502020204030204" pitchFamily="34" charset="0"/>
            </a:endParaRPr>
          </a:p>
          <a:p>
            <a:pPr marL="396875" lvl="1" indent="0">
              <a:buNone/>
              <a:tabLst>
                <a:tab pos="284163" algn="l"/>
                <a:tab pos="568325" algn="l"/>
              </a:tabLst>
            </a:pPr>
            <a:br>
              <a:rPr lang="en-US" baseline="-25000" dirty="0">
                <a:latin typeface="Calibri" panose="020F0502020204030204" pitchFamily="34" charset="0"/>
              </a:rPr>
            </a:br>
            <a:endParaRPr lang="en-US" baseline="-25000" dirty="0">
              <a:latin typeface="Calibri" panose="020F0502020204030204" pitchFamily="34" charset="0"/>
            </a:endParaRPr>
          </a:p>
          <a:p>
            <a:pPr marL="396875" lvl="1" indent="0">
              <a:buNone/>
              <a:tabLst>
                <a:tab pos="284163" algn="l"/>
                <a:tab pos="568325" algn="l"/>
              </a:tabLst>
            </a:pPr>
            <a:endParaRPr lang="en-US" baseline="-25000" dirty="0">
              <a:latin typeface="Calibri" panose="020F0502020204030204" pitchFamily="34" charset="0"/>
            </a:endParaRPr>
          </a:p>
          <a:p>
            <a:pPr indent="-60325">
              <a:tabLst>
                <a:tab pos="284163" algn="l"/>
                <a:tab pos="568325" algn="l"/>
              </a:tabLst>
            </a:pPr>
            <a:br>
              <a:rPr lang="ro-RO" baseline="-25000" dirty="0">
                <a:latin typeface="Calibri" panose="020F0502020204030204" pitchFamily="34" charset="0"/>
              </a:rPr>
            </a:b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</a:rPr>
              <a:t>γ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load(r1,c1,d1)</a:t>
            </a:r>
            <a:r>
              <a:rPr lang="en-US" dirty="0">
                <a:latin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= </a:t>
            </a:r>
            <a:r>
              <a:rPr lang="ro-RO" dirty="0">
                <a:latin typeface="Calibri" panose="020F0502020204030204" pitchFamily="34" charset="0"/>
              </a:rPr>
              <a:t>{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loc(r1) = d1,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ro-RO" dirty="0">
                <a:latin typeface="Calibri" panose="020F0502020204030204" pitchFamily="34" charset="0"/>
              </a:rPr>
              <a:t>		loc(r1) = d3,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cargo(r1) = </a:t>
            </a:r>
            <a:r>
              <a:rPr lang="ro-RO" dirty="0" err="1">
                <a:latin typeface="Calibri" panose="020F0502020204030204" pitchFamily="34" charset="0"/>
              </a:rPr>
              <a:t>nil</a:t>
            </a:r>
            <a:r>
              <a:rPr lang="ro-RO" dirty="0">
                <a:latin typeface="Calibri" panose="020F0502020204030204" pitchFamily="34" charset="0"/>
              </a:rPr>
              <a:t>,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cargo(r1) = </a:t>
            </a:r>
            <a:r>
              <a:rPr lang="ro-RO" dirty="0">
                <a:latin typeface="Calibri" panose="020F0502020204030204" pitchFamily="34" charset="0"/>
                <a:cs typeface="Calibri"/>
              </a:rPr>
              <a:t>c1,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	loc(c1) = r1,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loc(c1) = d1}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CD8E98E3-19BE-A641-A630-73C2834AB2C5}"/>
              </a:ext>
            </a:extLst>
          </p:cNvPr>
          <p:cNvSpPr/>
          <p:nvPr/>
        </p:nvSpPr>
        <p:spPr>
          <a:xfrm>
            <a:off x="6098962" y="1013731"/>
            <a:ext cx="3006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175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ro-RO" dirty="0">
                <a:latin typeface="Calibri" panose="020F0502020204030204" pitchFamily="34" charset="0"/>
              </a:rPr>
              <a:t>{loc(r1) = d3, 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cargo(r1) = </a:t>
            </a:r>
            <a:r>
              <a:rPr lang="ro-RO" dirty="0" err="1">
                <a:latin typeface="Calibri" panose="020F0502020204030204" pitchFamily="34" charset="0"/>
              </a:rPr>
              <a:t>nil</a:t>
            </a:r>
            <a:r>
              <a:rPr lang="ro-RO" dirty="0">
                <a:latin typeface="Calibri" panose="020F0502020204030204" pitchFamily="34" charset="0"/>
              </a:rPr>
              <a:t>, 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loc(c1) = d1}</a:t>
            </a:r>
          </a:p>
        </p:txBody>
      </p:sp>
    </p:spTree>
    <p:extLst>
      <p:ext uri="{BB962C8B-B14F-4D97-AF65-F5344CB8AC3E}">
        <p14:creationId xmlns:p14="http://schemas.microsoft.com/office/powerpoint/2010/main" val="401981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5537"/>
            <a:ext cx="11785600" cy="812800"/>
          </a:xfrm>
        </p:spPr>
        <p:txBody>
          <a:bodyPr/>
          <a:lstStyle/>
          <a:p>
            <a:r>
              <a:rPr lang="en-US" dirty="0"/>
              <a:t>Relaxed Solution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090773-D8F4-C841-9FCB-D3AD4910DF7D}"/>
              </a:ext>
            </a:extLst>
          </p:cNvPr>
          <p:cNvGrpSpPr/>
          <p:nvPr/>
        </p:nvGrpSpPr>
        <p:grpSpPr>
          <a:xfrm>
            <a:off x="7762504" y="4523060"/>
            <a:ext cx="4145305" cy="2027225"/>
            <a:chOff x="4734528" y="4523059"/>
            <a:chExt cx="4145305" cy="2027225"/>
          </a:xfrm>
        </p:grpSpPr>
        <p:sp>
          <p:nvSpPr>
            <p:cNvPr id="8" name="Rectangle 891">
              <a:extLst>
                <a:ext uri="{FF2B5EF4-FFF2-40B4-BE49-F238E27FC236}">
                  <a16:creationId xmlns:a16="http://schemas.microsoft.com/office/drawing/2014/main" id="{21B3618F-24F0-7148-A702-EE27D1BEC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139" y="5934915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9" name="Rectangle 891">
              <a:extLst>
                <a:ext uri="{FF2B5EF4-FFF2-40B4-BE49-F238E27FC236}">
                  <a16:creationId xmlns:a16="http://schemas.microsoft.com/office/drawing/2014/main" id="{B5B76116-C7B3-2340-8C05-586EF5E4A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4651" y="5992387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3E475B-4130-B341-992F-A7E6D2B80C72}"/>
                </a:ext>
              </a:extLst>
            </p:cNvPr>
            <p:cNvGrpSpPr/>
            <p:nvPr/>
          </p:nvGrpSpPr>
          <p:grpSpPr>
            <a:xfrm>
              <a:off x="5483239" y="5330897"/>
              <a:ext cx="1654724" cy="802328"/>
              <a:chOff x="1026717" y="2292224"/>
              <a:chExt cx="2553587" cy="1238160"/>
            </a:xfrm>
          </p:grpSpPr>
          <p:sp>
            <p:nvSpPr>
              <p:cNvPr id="56" name="Line 853">
                <a:extLst>
                  <a:ext uri="{FF2B5EF4-FFF2-40B4-BE49-F238E27FC236}">
                    <a16:creationId xmlns:a16="http://schemas.microsoft.com/office/drawing/2014/main" id="{C9AABF97-E1E6-5548-8203-0E2DAD96BD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B9A96EC-E4F9-F74C-B68A-77D1310F3C52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Freeform 860">
                <a:extLst>
                  <a:ext uri="{FF2B5EF4-FFF2-40B4-BE49-F238E27FC236}">
                    <a16:creationId xmlns:a16="http://schemas.microsoft.com/office/drawing/2014/main" id="{5C66FD26-3338-564B-A82E-A99247345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9" name="Freeform 860">
                <a:extLst>
                  <a:ext uri="{FF2B5EF4-FFF2-40B4-BE49-F238E27FC236}">
                    <a16:creationId xmlns:a16="http://schemas.microsoft.com/office/drawing/2014/main" id="{C49F36ED-4BA4-BE46-B184-2AD3CD115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1" name="Line 853">
              <a:extLst>
                <a:ext uri="{FF2B5EF4-FFF2-40B4-BE49-F238E27FC236}">
                  <a16:creationId xmlns:a16="http://schemas.microsoft.com/office/drawing/2014/main" id="{F2102784-1DF2-5740-A7F8-853A3D637A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8521" y="6137574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61DBF5-3582-C444-837D-FED8FCFF942C}"/>
                </a:ext>
              </a:extLst>
            </p:cNvPr>
            <p:cNvGrpSpPr/>
            <p:nvPr/>
          </p:nvGrpSpPr>
          <p:grpSpPr>
            <a:xfrm>
              <a:off x="7810858" y="5365531"/>
              <a:ext cx="1068975" cy="282744"/>
              <a:chOff x="4618723" y="2324921"/>
              <a:chExt cx="1649655" cy="436333"/>
            </a:xfrm>
          </p:grpSpPr>
          <p:sp>
            <p:nvSpPr>
              <p:cNvPr id="53" name="Freeform 860">
                <a:extLst>
                  <a:ext uri="{FF2B5EF4-FFF2-40B4-BE49-F238E27FC236}">
                    <a16:creationId xmlns:a16="http://schemas.microsoft.com/office/drawing/2014/main" id="{F7A188E9-A442-614E-B1C6-CD62A277F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27A4376-3EB4-3C4F-AB99-59D2D0C7E825}"/>
                  </a:ext>
                </a:extLst>
              </p:cNvPr>
              <p:cNvCxnSpPr/>
              <p:nvPr/>
            </p:nvCxnSpPr>
            <p:spPr>
              <a:xfrm>
                <a:off x="5143667" y="2324921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860">
                <a:extLst>
                  <a:ext uri="{FF2B5EF4-FFF2-40B4-BE49-F238E27FC236}">
                    <a16:creationId xmlns:a16="http://schemas.microsoft.com/office/drawing/2014/main" id="{218AC943-0978-5347-B9AA-464F61A3F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E6D97B-597A-0A41-8383-C9A22B54DB51}"/>
                </a:ext>
              </a:extLst>
            </p:cNvPr>
            <p:cNvCxnSpPr/>
            <p:nvPr/>
          </p:nvCxnSpPr>
          <p:spPr>
            <a:xfrm>
              <a:off x="6872036" y="6075807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C81C0827-33F4-5547-BDE6-B0611F643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552" y="6114896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5" name="Freeform 860">
              <a:extLst>
                <a:ext uri="{FF2B5EF4-FFF2-40B4-BE49-F238E27FC236}">
                  <a16:creationId xmlns:a16="http://schemas.microsoft.com/office/drawing/2014/main" id="{9751EB8D-96B8-EF43-81DB-72C0EE32F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980" y="6075936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6" name="Line 853">
              <a:extLst>
                <a:ext uri="{FF2B5EF4-FFF2-40B4-BE49-F238E27FC236}">
                  <a16:creationId xmlns:a16="http://schemas.microsoft.com/office/drawing/2014/main" id="{3E9F236B-0D93-FE4E-A84C-ABB265E60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5545" y="6546358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7" name="Line 853">
              <a:extLst>
                <a:ext uri="{FF2B5EF4-FFF2-40B4-BE49-F238E27FC236}">
                  <a16:creationId xmlns:a16="http://schemas.microsoft.com/office/drawing/2014/main" id="{4568BEDF-93EB-DC4B-9CDD-AFC6D69FE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7565" y="654243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8" name="Line 853">
              <a:extLst>
                <a:ext uri="{FF2B5EF4-FFF2-40B4-BE49-F238E27FC236}">
                  <a16:creationId xmlns:a16="http://schemas.microsoft.com/office/drawing/2014/main" id="{52359F25-1FAD-814E-83DB-1FDB67C56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2495" y="5716765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1BE67C-EB22-9140-888A-C8D53354822D}"/>
                </a:ext>
              </a:extLst>
            </p:cNvPr>
            <p:cNvGrpSpPr/>
            <p:nvPr/>
          </p:nvGrpSpPr>
          <p:grpSpPr>
            <a:xfrm>
              <a:off x="4734528" y="5865299"/>
              <a:ext cx="484418" cy="349404"/>
              <a:chOff x="1012668" y="927184"/>
              <a:chExt cx="747559" cy="539203"/>
            </a:xfrm>
          </p:grpSpPr>
          <p:sp>
            <p:nvSpPr>
              <p:cNvPr id="49" name="Line 853">
                <a:extLst>
                  <a:ext uri="{FF2B5EF4-FFF2-40B4-BE49-F238E27FC236}">
                    <a16:creationId xmlns:a16="http://schemas.microsoft.com/office/drawing/2014/main" id="{357AA0A4-970A-8345-9EDB-38C071B762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50" name="Rectangle 876">
                <a:extLst>
                  <a:ext uri="{FF2B5EF4-FFF2-40B4-BE49-F238E27FC236}">
                    <a16:creationId xmlns:a16="http://schemas.microsoft.com/office/drawing/2014/main" id="{DF7D81B1-0E9C-A748-B668-27E4C57CA4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51" name="Rectangle 873">
                <a:extLst>
                  <a:ext uri="{FF2B5EF4-FFF2-40B4-BE49-F238E27FC236}">
                    <a16:creationId xmlns:a16="http://schemas.microsoft.com/office/drawing/2014/main" id="{35DD7C36-D9EA-1D4F-BEAD-A14452BC5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52" name="Freeform 875">
                <a:extLst>
                  <a:ext uri="{FF2B5EF4-FFF2-40B4-BE49-F238E27FC236}">
                    <a16:creationId xmlns:a16="http://schemas.microsoft.com/office/drawing/2014/main" id="{B95B30A3-AAF0-3147-BCF9-2B4EC9BA8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575CB0-9E60-274C-AFAC-B85407B34C56}"/>
                </a:ext>
              </a:extLst>
            </p:cNvPr>
            <p:cNvGrpSpPr/>
            <p:nvPr/>
          </p:nvGrpSpPr>
          <p:grpSpPr>
            <a:xfrm>
              <a:off x="4966767" y="4523059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5" name="Oval 859">
                <a:extLst>
                  <a:ext uri="{FF2B5EF4-FFF2-40B4-BE49-F238E27FC236}">
                    <a16:creationId xmlns:a16="http://schemas.microsoft.com/office/drawing/2014/main" id="{4E9D315E-94BF-7848-8D7B-C4EC82B9F99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" name="Oval 861">
                <a:extLst>
                  <a:ext uri="{FF2B5EF4-FFF2-40B4-BE49-F238E27FC236}">
                    <a16:creationId xmlns:a16="http://schemas.microsoft.com/office/drawing/2014/main" id="{7D4636C7-D3F3-D54A-90FD-8642898A533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" name="Oval 862">
                <a:extLst>
                  <a:ext uri="{FF2B5EF4-FFF2-40B4-BE49-F238E27FC236}">
                    <a16:creationId xmlns:a16="http://schemas.microsoft.com/office/drawing/2014/main" id="{91459DE6-F1EB-8E43-8BFB-2D369A961F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8" name="Oval 863">
                <a:extLst>
                  <a:ext uri="{FF2B5EF4-FFF2-40B4-BE49-F238E27FC236}">
                    <a16:creationId xmlns:a16="http://schemas.microsoft.com/office/drawing/2014/main" id="{E3302CB4-4BFD-294A-9C60-C7645BABE56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9" name="Oval 863">
                <a:extLst>
                  <a:ext uri="{FF2B5EF4-FFF2-40B4-BE49-F238E27FC236}">
                    <a16:creationId xmlns:a16="http://schemas.microsoft.com/office/drawing/2014/main" id="{8B0187F6-A917-CC49-ACB2-6710FD275D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747CC5B-1CC0-7245-9D8F-855AD68D4A27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45" name="Freeform 860">
                  <a:extLst>
                    <a:ext uri="{FF2B5EF4-FFF2-40B4-BE49-F238E27FC236}">
                      <a16:creationId xmlns:a16="http://schemas.microsoft.com/office/drawing/2014/main" id="{9F5E2339-D932-6744-98EB-D33F4A01A8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" name="Rectangle 864">
                  <a:extLst>
                    <a:ext uri="{FF2B5EF4-FFF2-40B4-BE49-F238E27FC236}">
                      <a16:creationId xmlns:a16="http://schemas.microsoft.com/office/drawing/2014/main" id="{A4AA64CD-EE31-A249-94BD-13FABF517A5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47" name="Freeform 865">
                  <a:extLst>
                    <a:ext uri="{FF2B5EF4-FFF2-40B4-BE49-F238E27FC236}">
                      <a16:creationId xmlns:a16="http://schemas.microsoft.com/office/drawing/2014/main" id="{6BBBF9E9-FA36-1641-95F1-1C495B3C27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8" name="Freeform 866">
                  <a:extLst>
                    <a:ext uri="{FF2B5EF4-FFF2-40B4-BE49-F238E27FC236}">
                      <a16:creationId xmlns:a16="http://schemas.microsoft.com/office/drawing/2014/main" id="{FA48C080-9BA8-D449-89E8-AF9D7C90EC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23C27E9-22AE-BE4F-8613-A35D2AA21969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2" name="Oval 878">
                  <a:extLst>
                    <a:ext uri="{FF2B5EF4-FFF2-40B4-BE49-F238E27FC236}">
                      <a16:creationId xmlns:a16="http://schemas.microsoft.com/office/drawing/2014/main" id="{E0C0A230-2B1A-DF47-AB5E-7823964E8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" name="Rectangle 880">
                  <a:extLst>
                    <a:ext uri="{FF2B5EF4-FFF2-40B4-BE49-F238E27FC236}">
                      <a16:creationId xmlns:a16="http://schemas.microsoft.com/office/drawing/2014/main" id="{FAC1DFE3-0559-F240-A8BA-F76DA82E4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4" name="Oval 878">
                  <a:extLst>
                    <a:ext uri="{FF2B5EF4-FFF2-40B4-BE49-F238E27FC236}">
                      <a16:creationId xmlns:a16="http://schemas.microsoft.com/office/drawing/2014/main" id="{2D5C70F1-E435-2B42-8024-3B207E5C8F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" name="Line 881">
                  <a:extLst>
                    <a:ext uri="{FF2B5EF4-FFF2-40B4-BE49-F238E27FC236}">
                      <a16:creationId xmlns:a16="http://schemas.microsoft.com/office/drawing/2014/main" id="{67816289-3CB8-F144-9230-99E5EDFD8A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" name="Line 882">
                  <a:extLst>
                    <a:ext uri="{FF2B5EF4-FFF2-40B4-BE49-F238E27FC236}">
                      <a16:creationId xmlns:a16="http://schemas.microsoft.com/office/drawing/2014/main" id="{D0C72FFF-602F-C64B-AA13-1DD24B8B62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" name="Rectangle 880">
                  <a:extLst>
                    <a:ext uri="{FF2B5EF4-FFF2-40B4-BE49-F238E27FC236}">
                      <a16:creationId xmlns:a16="http://schemas.microsoft.com/office/drawing/2014/main" id="{67A2E962-86C4-CF49-BFD8-E11AAEEFE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D424AF2C-B03A-2648-B7EB-C98F91BA2CA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Line 882">
                  <a:extLst>
                    <a:ext uri="{FF2B5EF4-FFF2-40B4-BE49-F238E27FC236}">
                      <a16:creationId xmlns:a16="http://schemas.microsoft.com/office/drawing/2014/main" id="{410AF7DA-9652-6046-93CD-AF77A2C44F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Line 882">
                  <a:extLst>
                    <a:ext uri="{FF2B5EF4-FFF2-40B4-BE49-F238E27FC236}">
                      <a16:creationId xmlns:a16="http://schemas.microsoft.com/office/drawing/2014/main" id="{30D324BA-D571-8D4E-9B75-F8AEA1ABA1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1" name="Line 884">
                  <a:extLst>
                    <a:ext uri="{FF2B5EF4-FFF2-40B4-BE49-F238E27FC236}">
                      <a16:creationId xmlns:a16="http://schemas.microsoft.com/office/drawing/2014/main" id="{46B4B07C-1B7E-574A-A44B-9FA61B87FB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Oval 885">
                  <a:extLst>
                    <a:ext uri="{FF2B5EF4-FFF2-40B4-BE49-F238E27FC236}">
                      <a16:creationId xmlns:a16="http://schemas.microsoft.com/office/drawing/2014/main" id="{9D9B9BB3-F6F6-6F47-8BB6-D1B3DF4F13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Line 881">
                  <a:extLst>
                    <a:ext uri="{FF2B5EF4-FFF2-40B4-BE49-F238E27FC236}">
                      <a16:creationId xmlns:a16="http://schemas.microsoft.com/office/drawing/2014/main" id="{7F8CC99B-9F44-CD44-921F-FA294727AC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4" name="Line 882">
                  <a:extLst>
                    <a:ext uri="{FF2B5EF4-FFF2-40B4-BE49-F238E27FC236}">
                      <a16:creationId xmlns:a16="http://schemas.microsoft.com/office/drawing/2014/main" id="{4188B224-340D-4E4B-8212-D4DCE7A23C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EB04485-E57B-B64F-867A-11E0B0B0CE92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5400270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7470329-FF61-DA40-8C08-5317FBD8F6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5381923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631921B-0BA5-3840-BE37-3662E53A8925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32" y="6114896"/>
              <a:ext cx="265021" cy="239530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AEACB84-D238-B241-B2EF-07BF8E090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0846" y="5273747"/>
              <a:ext cx="502837" cy="550411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903F5BB-764E-874F-B1D0-B9148ACC159D}"/>
              </a:ext>
            </a:extLst>
          </p:cNvPr>
          <p:cNvGrpSpPr/>
          <p:nvPr/>
        </p:nvGrpSpPr>
        <p:grpSpPr>
          <a:xfrm>
            <a:off x="7994742" y="2337682"/>
            <a:ext cx="3907520" cy="2008751"/>
            <a:chOff x="4966767" y="2165564"/>
            <a:chExt cx="3907520" cy="2008751"/>
          </a:xfrm>
        </p:grpSpPr>
        <p:sp>
          <p:nvSpPr>
            <p:cNvPr id="61" name="Rectangle 891">
              <a:extLst>
                <a:ext uri="{FF2B5EF4-FFF2-40B4-BE49-F238E27FC236}">
                  <a16:creationId xmlns:a16="http://schemas.microsoft.com/office/drawing/2014/main" id="{AC111D56-6C4E-4F4F-86EE-220A434CA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590" y="3558946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2" name="Rectangle 891">
              <a:extLst>
                <a:ext uri="{FF2B5EF4-FFF2-40B4-BE49-F238E27FC236}">
                  <a16:creationId xmlns:a16="http://schemas.microsoft.com/office/drawing/2014/main" id="{00B3B35F-2417-6646-99F4-F0BA32834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9102" y="3616418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4F1D65A-417C-1348-ADB3-F9EDC0A0EE4E}"/>
                </a:ext>
              </a:extLst>
            </p:cNvPr>
            <p:cNvGrpSpPr/>
            <p:nvPr/>
          </p:nvGrpSpPr>
          <p:grpSpPr>
            <a:xfrm>
              <a:off x="5477690" y="2954928"/>
              <a:ext cx="1654724" cy="794307"/>
              <a:chOff x="1026717" y="2292225"/>
              <a:chExt cx="2553587" cy="1225781"/>
            </a:xfrm>
          </p:grpSpPr>
          <p:sp>
            <p:nvSpPr>
              <p:cNvPr id="107" name="Line 853">
                <a:extLst>
                  <a:ext uri="{FF2B5EF4-FFF2-40B4-BE49-F238E27FC236}">
                    <a16:creationId xmlns:a16="http://schemas.microsoft.com/office/drawing/2014/main" id="{CE92DCE0-8BC8-FB49-8B8D-C737B573B5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3E8E15D-B643-CE41-A9BC-F6118CBA5497}"/>
                  </a:ext>
                </a:extLst>
              </p:cNvPr>
              <p:cNvCxnSpPr/>
              <p:nvPr/>
            </p:nvCxnSpPr>
            <p:spPr>
              <a:xfrm>
                <a:off x="2180139" y="22922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Freeform 860">
                <a:extLst>
                  <a:ext uri="{FF2B5EF4-FFF2-40B4-BE49-F238E27FC236}">
                    <a16:creationId xmlns:a16="http://schemas.microsoft.com/office/drawing/2014/main" id="{3B77E2DD-3BDF-5240-93C8-01F019E8B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10" name="Freeform 860">
                <a:extLst>
                  <a:ext uri="{FF2B5EF4-FFF2-40B4-BE49-F238E27FC236}">
                    <a16:creationId xmlns:a16="http://schemas.microsoft.com/office/drawing/2014/main" id="{A8F811B2-2124-064A-9BC4-6EBEC05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64" name="Line 853">
              <a:extLst>
                <a:ext uri="{FF2B5EF4-FFF2-40B4-BE49-F238E27FC236}">
                  <a16:creationId xmlns:a16="http://schemas.microsoft.com/office/drawing/2014/main" id="{D69BD3A3-4DF5-2D44-BAA2-516EB91643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2972" y="3761605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C0CCF8-2A6C-6849-BB13-C2739F21B543}"/>
                </a:ext>
              </a:extLst>
            </p:cNvPr>
            <p:cNvGrpSpPr/>
            <p:nvPr/>
          </p:nvGrpSpPr>
          <p:grpSpPr>
            <a:xfrm>
              <a:off x="7805310" y="2989564"/>
              <a:ext cx="1068977" cy="282748"/>
              <a:chOff x="4618721" y="2324916"/>
              <a:chExt cx="1649657" cy="436338"/>
            </a:xfrm>
          </p:grpSpPr>
          <p:sp>
            <p:nvSpPr>
              <p:cNvPr id="104" name="Freeform 860">
                <a:extLst>
                  <a:ext uri="{FF2B5EF4-FFF2-40B4-BE49-F238E27FC236}">
                    <a16:creationId xmlns:a16="http://schemas.microsoft.com/office/drawing/2014/main" id="{8A3BD079-AC06-0445-8EAF-FF0FDCA05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85E3C69-24E7-FF47-A7C1-83D097595A50}"/>
                  </a:ext>
                </a:extLst>
              </p:cNvPr>
              <p:cNvCxnSpPr/>
              <p:nvPr/>
            </p:nvCxnSpPr>
            <p:spPr>
              <a:xfrm>
                <a:off x="5143666" y="2324916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Freeform 860">
                <a:extLst>
                  <a:ext uri="{FF2B5EF4-FFF2-40B4-BE49-F238E27FC236}">
                    <a16:creationId xmlns:a16="http://schemas.microsoft.com/office/drawing/2014/main" id="{A253CD33-671D-A74E-828B-5CA978D7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1" y="2337342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DDBB105-EF47-CF41-AB2E-BA8C51D73F3C}"/>
                </a:ext>
              </a:extLst>
            </p:cNvPr>
            <p:cNvCxnSpPr/>
            <p:nvPr/>
          </p:nvCxnSpPr>
          <p:spPr>
            <a:xfrm>
              <a:off x="6866487" y="3699838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Freeform 860">
              <a:extLst>
                <a:ext uri="{FF2B5EF4-FFF2-40B4-BE49-F238E27FC236}">
                  <a16:creationId xmlns:a16="http://schemas.microsoft.com/office/drawing/2014/main" id="{080BA0F0-C3FE-2E41-9661-E45648A83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6003" y="3738927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8" name="Freeform 860">
              <a:extLst>
                <a:ext uri="{FF2B5EF4-FFF2-40B4-BE49-F238E27FC236}">
                  <a16:creationId xmlns:a16="http://schemas.microsoft.com/office/drawing/2014/main" id="{1C1067CD-42A2-9A49-9653-A1185096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431" y="3699967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9" name="Line 853">
              <a:extLst>
                <a:ext uri="{FF2B5EF4-FFF2-40B4-BE49-F238E27FC236}">
                  <a16:creationId xmlns:a16="http://schemas.microsoft.com/office/drawing/2014/main" id="{1A061B57-83B2-8B45-A8A5-13B4D41D8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96" y="417038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70" name="Line 853">
              <a:extLst>
                <a:ext uri="{FF2B5EF4-FFF2-40B4-BE49-F238E27FC236}">
                  <a16:creationId xmlns:a16="http://schemas.microsoft.com/office/drawing/2014/main" id="{8CB7333A-B157-9342-A585-E604B221C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2016" y="4166463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71" name="Line 853">
              <a:extLst>
                <a:ext uri="{FF2B5EF4-FFF2-40B4-BE49-F238E27FC236}">
                  <a16:creationId xmlns:a16="http://schemas.microsoft.com/office/drawing/2014/main" id="{F641F8E1-7DA3-BF44-B78E-267A439CEA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6946" y="3340796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6ED281F-B316-A545-8262-5258AF60E32A}"/>
                </a:ext>
              </a:extLst>
            </p:cNvPr>
            <p:cNvGrpSpPr/>
            <p:nvPr/>
          </p:nvGrpSpPr>
          <p:grpSpPr>
            <a:xfrm>
              <a:off x="5139466" y="3750347"/>
              <a:ext cx="484418" cy="349404"/>
              <a:chOff x="1012668" y="927184"/>
              <a:chExt cx="747559" cy="539203"/>
            </a:xfrm>
          </p:grpSpPr>
          <p:sp>
            <p:nvSpPr>
              <p:cNvPr id="100" name="Line 853">
                <a:extLst>
                  <a:ext uri="{FF2B5EF4-FFF2-40B4-BE49-F238E27FC236}">
                    <a16:creationId xmlns:a16="http://schemas.microsoft.com/office/drawing/2014/main" id="{D3F7113D-52CF-0D4E-B633-0419A10EB4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01" name="Rectangle 876">
                <a:extLst>
                  <a:ext uri="{FF2B5EF4-FFF2-40B4-BE49-F238E27FC236}">
                    <a16:creationId xmlns:a16="http://schemas.microsoft.com/office/drawing/2014/main" id="{D96E11ED-3F99-714F-B168-106D0317793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02" name="Rectangle 873">
                <a:extLst>
                  <a:ext uri="{FF2B5EF4-FFF2-40B4-BE49-F238E27FC236}">
                    <a16:creationId xmlns:a16="http://schemas.microsoft.com/office/drawing/2014/main" id="{855AEA87-F3A6-7F42-A532-69C6E833C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03" name="Freeform 875">
                <a:extLst>
                  <a:ext uri="{FF2B5EF4-FFF2-40B4-BE49-F238E27FC236}">
                    <a16:creationId xmlns:a16="http://schemas.microsoft.com/office/drawing/2014/main" id="{63D8387E-7A70-6149-B996-21C68B790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B0FFC59-8A08-DD41-8A07-C23D21A67355}"/>
                </a:ext>
              </a:extLst>
            </p:cNvPr>
            <p:cNvGrpSpPr/>
            <p:nvPr/>
          </p:nvGrpSpPr>
          <p:grpSpPr>
            <a:xfrm>
              <a:off x="4966767" y="2165564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6" name="Oval 859">
                <a:extLst>
                  <a:ext uri="{FF2B5EF4-FFF2-40B4-BE49-F238E27FC236}">
                    <a16:creationId xmlns:a16="http://schemas.microsoft.com/office/drawing/2014/main" id="{D116AEBB-EDE1-B34D-B7C6-E6E39D8425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7" name="Oval 861">
                <a:extLst>
                  <a:ext uri="{FF2B5EF4-FFF2-40B4-BE49-F238E27FC236}">
                    <a16:creationId xmlns:a16="http://schemas.microsoft.com/office/drawing/2014/main" id="{4A2D336E-D7B1-524F-9DF2-321982440C9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8" name="Oval 862">
                <a:extLst>
                  <a:ext uri="{FF2B5EF4-FFF2-40B4-BE49-F238E27FC236}">
                    <a16:creationId xmlns:a16="http://schemas.microsoft.com/office/drawing/2014/main" id="{159A33E1-221E-4347-BFA5-9EAC1CA0B9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9" name="Oval 863">
                <a:extLst>
                  <a:ext uri="{FF2B5EF4-FFF2-40B4-BE49-F238E27FC236}">
                    <a16:creationId xmlns:a16="http://schemas.microsoft.com/office/drawing/2014/main" id="{302D6EDA-E2D7-B747-B7C7-8255C485FF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80" name="Oval 863">
                <a:extLst>
                  <a:ext uri="{FF2B5EF4-FFF2-40B4-BE49-F238E27FC236}">
                    <a16:creationId xmlns:a16="http://schemas.microsoft.com/office/drawing/2014/main" id="{C130BB0C-5C35-1A41-A990-092B0C743A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BAD2F7DB-8B0F-914A-A338-6FC332F0E664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6" name="Freeform 860">
                  <a:extLst>
                    <a:ext uri="{FF2B5EF4-FFF2-40B4-BE49-F238E27FC236}">
                      <a16:creationId xmlns:a16="http://schemas.microsoft.com/office/drawing/2014/main" id="{3032F98C-10CF-0A46-B90D-9C8AD773D0D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7" name="Rectangle 864">
                  <a:extLst>
                    <a:ext uri="{FF2B5EF4-FFF2-40B4-BE49-F238E27FC236}">
                      <a16:creationId xmlns:a16="http://schemas.microsoft.com/office/drawing/2014/main" id="{05FC6E24-862A-984B-975E-438E4395356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8" name="Freeform 865">
                  <a:extLst>
                    <a:ext uri="{FF2B5EF4-FFF2-40B4-BE49-F238E27FC236}">
                      <a16:creationId xmlns:a16="http://schemas.microsoft.com/office/drawing/2014/main" id="{AFDEF9D7-B01A-0F46-A197-6593AAE2105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9" name="Freeform 866">
                  <a:extLst>
                    <a:ext uri="{FF2B5EF4-FFF2-40B4-BE49-F238E27FC236}">
                      <a16:creationId xmlns:a16="http://schemas.microsoft.com/office/drawing/2014/main" id="{A0D4A2CC-532F-D444-BDC2-E628EB9CBE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2226B4D-135F-0945-9C79-BB26D4DF63BA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3" name="Oval 878">
                  <a:extLst>
                    <a:ext uri="{FF2B5EF4-FFF2-40B4-BE49-F238E27FC236}">
                      <a16:creationId xmlns:a16="http://schemas.microsoft.com/office/drawing/2014/main" id="{C036B031-E3AB-0B4A-87C8-D0519604F3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Rectangle 880">
                  <a:extLst>
                    <a:ext uri="{FF2B5EF4-FFF2-40B4-BE49-F238E27FC236}">
                      <a16:creationId xmlns:a16="http://schemas.microsoft.com/office/drawing/2014/main" id="{B6FA6EB6-2A8D-3A4D-8D56-ABCDFECCB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Oval 878">
                  <a:extLst>
                    <a:ext uri="{FF2B5EF4-FFF2-40B4-BE49-F238E27FC236}">
                      <a16:creationId xmlns:a16="http://schemas.microsoft.com/office/drawing/2014/main" id="{CCCAC91B-9924-FE41-8B8C-32BE34DB22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1">
                  <a:extLst>
                    <a:ext uri="{FF2B5EF4-FFF2-40B4-BE49-F238E27FC236}">
                      <a16:creationId xmlns:a16="http://schemas.microsoft.com/office/drawing/2014/main" id="{CED456D5-9D77-7F49-9E7E-0DBE5C9111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Line 882">
                  <a:extLst>
                    <a:ext uri="{FF2B5EF4-FFF2-40B4-BE49-F238E27FC236}">
                      <a16:creationId xmlns:a16="http://schemas.microsoft.com/office/drawing/2014/main" id="{EAB3CB2B-50AA-A643-B3A6-6F7F4253CE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Rectangle 880">
                  <a:extLst>
                    <a:ext uri="{FF2B5EF4-FFF2-40B4-BE49-F238E27FC236}">
                      <a16:creationId xmlns:a16="http://schemas.microsoft.com/office/drawing/2014/main" id="{9E732E56-2505-CB44-BBBE-B6C5AE87A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Oval 878">
                  <a:extLst>
                    <a:ext uri="{FF2B5EF4-FFF2-40B4-BE49-F238E27FC236}">
                      <a16:creationId xmlns:a16="http://schemas.microsoft.com/office/drawing/2014/main" id="{D45300CF-CF46-0C46-8C1C-54D0A044788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Line 882">
                  <a:extLst>
                    <a:ext uri="{FF2B5EF4-FFF2-40B4-BE49-F238E27FC236}">
                      <a16:creationId xmlns:a16="http://schemas.microsoft.com/office/drawing/2014/main" id="{20331195-C171-6C4C-AD28-DB2C5C777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Line 882">
                  <a:extLst>
                    <a:ext uri="{FF2B5EF4-FFF2-40B4-BE49-F238E27FC236}">
                      <a16:creationId xmlns:a16="http://schemas.microsoft.com/office/drawing/2014/main" id="{E726EBAD-24A1-2E48-8A87-753009CD38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Line 884">
                  <a:extLst>
                    <a:ext uri="{FF2B5EF4-FFF2-40B4-BE49-F238E27FC236}">
                      <a16:creationId xmlns:a16="http://schemas.microsoft.com/office/drawing/2014/main" id="{C832C446-7D4C-D947-8581-11BCA5F47C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Oval 885">
                  <a:extLst>
                    <a:ext uri="{FF2B5EF4-FFF2-40B4-BE49-F238E27FC236}">
                      <a16:creationId xmlns:a16="http://schemas.microsoft.com/office/drawing/2014/main" id="{53CB7CB9-8972-6249-ACCF-952570DB8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4" name="Line 881">
                  <a:extLst>
                    <a:ext uri="{FF2B5EF4-FFF2-40B4-BE49-F238E27FC236}">
                      <a16:creationId xmlns:a16="http://schemas.microsoft.com/office/drawing/2014/main" id="{5BBD0A5F-DC39-1C47-8C3B-6137C3D1BA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Line 882">
                  <a:extLst>
                    <a:ext uri="{FF2B5EF4-FFF2-40B4-BE49-F238E27FC236}">
                      <a16:creationId xmlns:a16="http://schemas.microsoft.com/office/drawing/2014/main" id="{CC529397-20CB-904E-A219-A8B93C5A73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385CE23-EDFD-EA45-928A-FF88C85D27CD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3042775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CDAF327-A61C-024D-9246-B7915F37EE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3024428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E241978-CD9D-0A4B-8AB5-40FB587E5701}"/>
              </a:ext>
            </a:extLst>
          </p:cNvPr>
          <p:cNvGrpSpPr/>
          <p:nvPr/>
        </p:nvGrpSpPr>
        <p:grpSpPr>
          <a:xfrm>
            <a:off x="8118034" y="199099"/>
            <a:ext cx="3792268" cy="1975637"/>
            <a:chOff x="821024" y="4395049"/>
            <a:chExt cx="4213631" cy="2195152"/>
          </a:xfrm>
        </p:grpSpPr>
        <p:sp>
          <p:nvSpPr>
            <p:cNvPr id="113" name="Rectangle 891">
              <a:extLst>
                <a:ext uri="{FF2B5EF4-FFF2-40B4-BE49-F238E27FC236}">
                  <a16:creationId xmlns:a16="http://schemas.microsoft.com/office/drawing/2014/main" id="{E6762EB1-38AE-BB4E-A33B-209E846B8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14" name="Rectangle 891">
              <a:extLst>
                <a:ext uri="{FF2B5EF4-FFF2-40B4-BE49-F238E27FC236}">
                  <a16:creationId xmlns:a16="http://schemas.microsoft.com/office/drawing/2014/main" id="{4080EB15-17FB-B842-A3C5-F4E841178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03B50934-7480-A743-8539-5FA2B9FED990}"/>
                </a:ext>
              </a:extLst>
            </p:cNvPr>
            <p:cNvGrpSpPr/>
            <p:nvPr/>
          </p:nvGrpSpPr>
          <p:grpSpPr>
            <a:xfrm>
              <a:off x="1260662" y="5235327"/>
              <a:ext cx="1838582" cy="882564"/>
              <a:chOff x="1026717" y="2292224"/>
              <a:chExt cx="2553587" cy="1225782"/>
            </a:xfrm>
          </p:grpSpPr>
          <p:sp>
            <p:nvSpPr>
              <p:cNvPr id="157" name="Line 853">
                <a:extLst>
                  <a:ext uri="{FF2B5EF4-FFF2-40B4-BE49-F238E27FC236}">
                    <a16:creationId xmlns:a16="http://schemas.microsoft.com/office/drawing/2014/main" id="{6E505EAA-84AC-E140-98DE-3FC5FF63B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1527649-D0AF-E041-BA8A-F5B326AD962C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Freeform 860">
                <a:extLst>
                  <a:ext uri="{FF2B5EF4-FFF2-40B4-BE49-F238E27FC236}">
                    <a16:creationId xmlns:a16="http://schemas.microsoft.com/office/drawing/2014/main" id="{DFD72C40-9710-CD46-B345-CDFE4BAB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60" name="Freeform 860">
                <a:extLst>
                  <a:ext uri="{FF2B5EF4-FFF2-40B4-BE49-F238E27FC236}">
                    <a16:creationId xmlns:a16="http://schemas.microsoft.com/office/drawing/2014/main" id="{6696CCEF-448C-8C40-965F-92BACA363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16" name="Line 853">
              <a:extLst>
                <a:ext uri="{FF2B5EF4-FFF2-40B4-BE49-F238E27FC236}">
                  <a16:creationId xmlns:a16="http://schemas.microsoft.com/office/drawing/2014/main" id="{C956BAEE-638D-CE4A-8C23-2F980CBAF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22722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589A5BF-2D6B-F442-956D-59949D01F4D7}"/>
                </a:ext>
              </a:extLst>
            </p:cNvPr>
            <p:cNvGrpSpPr/>
            <p:nvPr/>
          </p:nvGrpSpPr>
          <p:grpSpPr>
            <a:xfrm>
              <a:off x="3846905" y="5267662"/>
              <a:ext cx="1187750" cy="320306"/>
              <a:chOff x="4618723" y="2316384"/>
              <a:chExt cx="1649655" cy="444870"/>
            </a:xfrm>
          </p:grpSpPr>
          <p:sp>
            <p:nvSpPr>
              <p:cNvPr id="154" name="Freeform 860">
                <a:extLst>
                  <a:ext uri="{FF2B5EF4-FFF2-40B4-BE49-F238E27FC236}">
                    <a16:creationId xmlns:a16="http://schemas.microsoft.com/office/drawing/2014/main" id="{E39F8A4B-8466-D24E-8CFE-6D2431BE0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3988871-A81D-CD49-84ED-2515DA1F76C2}"/>
                  </a:ext>
                </a:extLst>
              </p:cNvPr>
              <p:cNvCxnSpPr/>
              <p:nvPr/>
            </p:nvCxnSpPr>
            <p:spPr>
              <a:xfrm>
                <a:off x="5143667" y="2316384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Freeform 860">
                <a:extLst>
                  <a:ext uri="{FF2B5EF4-FFF2-40B4-BE49-F238E27FC236}">
                    <a16:creationId xmlns:a16="http://schemas.microsoft.com/office/drawing/2014/main" id="{A946142D-61AA-B849-B766-681A6982D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1C5CA86-E8EE-B548-83B5-4E2E9F35DD7D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reeform 860">
              <a:extLst>
                <a:ext uri="{FF2B5EF4-FFF2-40B4-BE49-F238E27FC236}">
                  <a16:creationId xmlns:a16="http://schemas.microsoft.com/office/drawing/2014/main" id="{412CA182-95FE-2043-AA69-54CE293FD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20" name="Freeform 860">
              <a:extLst>
                <a:ext uri="{FF2B5EF4-FFF2-40B4-BE49-F238E27FC236}">
                  <a16:creationId xmlns:a16="http://schemas.microsoft.com/office/drawing/2014/main" id="{F6D8B51F-31BA-854A-B555-315328C3C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3148"/>
              <a:ext cx="1123653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21" name="Line 853">
              <a:extLst>
                <a:ext uri="{FF2B5EF4-FFF2-40B4-BE49-F238E27FC236}">
                  <a16:creationId xmlns:a16="http://schemas.microsoft.com/office/drawing/2014/main" id="{E241521D-7F87-2E42-B6A8-9012D0B6D1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22" name="Line 853">
              <a:extLst>
                <a:ext uri="{FF2B5EF4-FFF2-40B4-BE49-F238E27FC236}">
                  <a16:creationId xmlns:a16="http://schemas.microsoft.com/office/drawing/2014/main" id="{7C3ADBE7-2492-0E4A-9815-AEA5DABAA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23" name="Line 853">
              <a:extLst>
                <a:ext uri="{FF2B5EF4-FFF2-40B4-BE49-F238E27FC236}">
                  <a16:creationId xmlns:a16="http://schemas.microsoft.com/office/drawing/2014/main" id="{7C139B86-B202-8746-B834-E669C3A81C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942492B-745B-FB45-9EF0-25489D799DBD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30" name="Oval 859">
                <a:extLst>
                  <a:ext uri="{FF2B5EF4-FFF2-40B4-BE49-F238E27FC236}">
                    <a16:creationId xmlns:a16="http://schemas.microsoft.com/office/drawing/2014/main" id="{EACE26BC-D4AE-514C-AB69-01AFF468765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1" name="Oval 861">
                <a:extLst>
                  <a:ext uri="{FF2B5EF4-FFF2-40B4-BE49-F238E27FC236}">
                    <a16:creationId xmlns:a16="http://schemas.microsoft.com/office/drawing/2014/main" id="{B4621CFC-CBC9-E543-87FC-9300792D898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2" name="Oval 862">
                <a:extLst>
                  <a:ext uri="{FF2B5EF4-FFF2-40B4-BE49-F238E27FC236}">
                    <a16:creationId xmlns:a16="http://schemas.microsoft.com/office/drawing/2014/main" id="{D150A7D7-BA4A-AC4F-AB4C-CDD52A4506A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3" name="Oval 863">
                <a:extLst>
                  <a:ext uri="{FF2B5EF4-FFF2-40B4-BE49-F238E27FC236}">
                    <a16:creationId xmlns:a16="http://schemas.microsoft.com/office/drawing/2014/main" id="{83745F04-EF79-4F44-B296-25F6D3997B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4" name="Oval 863">
                <a:extLst>
                  <a:ext uri="{FF2B5EF4-FFF2-40B4-BE49-F238E27FC236}">
                    <a16:creationId xmlns:a16="http://schemas.microsoft.com/office/drawing/2014/main" id="{0780CB83-5AE1-9543-B51E-6A820A290B5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D6402DFE-5829-A040-8BD7-D13930B03BFE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50" name="Freeform 860">
                  <a:extLst>
                    <a:ext uri="{FF2B5EF4-FFF2-40B4-BE49-F238E27FC236}">
                      <a16:creationId xmlns:a16="http://schemas.microsoft.com/office/drawing/2014/main" id="{78E811AA-153D-BB41-9161-2D3F487605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51" name="Rectangle 864">
                  <a:extLst>
                    <a:ext uri="{FF2B5EF4-FFF2-40B4-BE49-F238E27FC236}">
                      <a16:creationId xmlns:a16="http://schemas.microsoft.com/office/drawing/2014/main" id="{700F7D69-1DFB-F740-8AFA-1A6B922674A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52" name="Freeform 865">
                  <a:extLst>
                    <a:ext uri="{FF2B5EF4-FFF2-40B4-BE49-F238E27FC236}">
                      <a16:creationId xmlns:a16="http://schemas.microsoft.com/office/drawing/2014/main" id="{F5C90D55-AE4F-8942-8F25-166F350032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53" name="Freeform 866">
                  <a:extLst>
                    <a:ext uri="{FF2B5EF4-FFF2-40B4-BE49-F238E27FC236}">
                      <a16:creationId xmlns:a16="http://schemas.microsoft.com/office/drawing/2014/main" id="{DEDB4F8C-B86B-2548-91DC-99BBCB6BBE4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4663326B-B4E0-0345-A324-206F2B16D529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37" name="Oval 878">
                  <a:extLst>
                    <a:ext uri="{FF2B5EF4-FFF2-40B4-BE49-F238E27FC236}">
                      <a16:creationId xmlns:a16="http://schemas.microsoft.com/office/drawing/2014/main" id="{ECC3591F-F712-124D-B194-7B787967F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Rectangle 880">
                  <a:extLst>
                    <a:ext uri="{FF2B5EF4-FFF2-40B4-BE49-F238E27FC236}">
                      <a16:creationId xmlns:a16="http://schemas.microsoft.com/office/drawing/2014/main" id="{38551898-94DF-884B-9065-BBE17CD3C5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Oval 878">
                  <a:extLst>
                    <a:ext uri="{FF2B5EF4-FFF2-40B4-BE49-F238E27FC236}">
                      <a16:creationId xmlns:a16="http://schemas.microsoft.com/office/drawing/2014/main" id="{C4A31895-BD78-F447-B83B-3DE65754E5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Line 881">
                  <a:extLst>
                    <a:ext uri="{FF2B5EF4-FFF2-40B4-BE49-F238E27FC236}">
                      <a16:creationId xmlns:a16="http://schemas.microsoft.com/office/drawing/2014/main" id="{888FE26F-B80C-3C48-B954-6D626E732D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Line 882">
                  <a:extLst>
                    <a:ext uri="{FF2B5EF4-FFF2-40B4-BE49-F238E27FC236}">
                      <a16:creationId xmlns:a16="http://schemas.microsoft.com/office/drawing/2014/main" id="{6979C560-8F03-C647-B9BB-49377BB09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2" name="Rectangle 880">
                  <a:extLst>
                    <a:ext uri="{FF2B5EF4-FFF2-40B4-BE49-F238E27FC236}">
                      <a16:creationId xmlns:a16="http://schemas.microsoft.com/office/drawing/2014/main" id="{8A5B4FE8-A7A5-604E-9414-401611137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Oval 878">
                  <a:extLst>
                    <a:ext uri="{FF2B5EF4-FFF2-40B4-BE49-F238E27FC236}">
                      <a16:creationId xmlns:a16="http://schemas.microsoft.com/office/drawing/2014/main" id="{99D17690-51EC-9C48-893C-B6C77272F5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4" name="Line 882">
                  <a:extLst>
                    <a:ext uri="{FF2B5EF4-FFF2-40B4-BE49-F238E27FC236}">
                      <a16:creationId xmlns:a16="http://schemas.microsoft.com/office/drawing/2014/main" id="{0E2EB4A5-1C5A-304E-A663-5F37D72C6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Line 882">
                  <a:extLst>
                    <a:ext uri="{FF2B5EF4-FFF2-40B4-BE49-F238E27FC236}">
                      <a16:creationId xmlns:a16="http://schemas.microsoft.com/office/drawing/2014/main" id="{BB083281-A148-A44E-91E8-9E4E57DF97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6" name="Line 884">
                  <a:extLst>
                    <a:ext uri="{FF2B5EF4-FFF2-40B4-BE49-F238E27FC236}">
                      <a16:creationId xmlns:a16="http://schemas.microsoft.com/office/drawing/2014/main" id="{114215B4-5FF1-4749-B2E3-B6F324398B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7" name="Oval 885">
                  <a:extLst>
                    <a:ext uri="{FF2B5EF4-FFF2-40B4-BE49-F238E27FC236}">
                      <a16:creationId xmlns:a16="http://schemas.microsoft.com/office/drawing/2014/main" id="{88CF6140-5878-FD48-AF47-3C68DCAD4B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8" name="Line 881">
                  <a:extLst>
                    <a:ext uri="{FF2B5EF4-FFF2-40B4-BE49-F238E27FC236}">
                      <a16:creationId xmlns:a16="http://schemas.microsoft.com/office/drawing/2014/main" id="{4FB2EA6A-A822-2843-9978-42193E11BA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9" name="Line 882">
                  <a:extLst>
                    <a:ext uri="{FF2B5EF4-FFF2-40B4-BE49-F238E27FC236}">
                      <a16:creationId xmlns:a16="http://schemas.microsoft.com/office/drawing/2014/main" id="{273AA7EF-A661-7B49-9B50-7D826C9DBF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00D128-CF31-8840-8423-C789173FEDD1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8"/>
              <a:chOff x="1012668" y="927183"/>
              <a:chExt cx="747559" cy="539204"/>
            </a:xfrm>
          </p:grpSpPr>
          <p:sp>
            <p:nvSpPr>
              <p:cNvPr id="126" name="Line 853">
                <a:extLst>
                  <a:ext uri="{FF2B5EF4-FFF2-40B4-BE49-F238E27FC236}">
                    <a16:creationId xmlns:a16="http://schemas.microsoft.com/office/drawing/2014/main" id="{8250055B-1919-E342-81C7-DC9F77663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27" name="Rectangle 876">
                <a:extLst>
                  <a:ext uri="{FF2B5EF4-FFF2-40B4-BE49-F238E27FC236}">
                    <a16:creationId xmlns:a16="http://schemas.microsoft.com/office/drawing/2014/main" id="{E8351894-4BFB-D140-9F3E-9FEDE9E52F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3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28" name="Rectangle 873">
                <a:extLst>
                  <a:ext uri="{FF2B5EF4-FFF2-40B4-BE49-F238E27FC236}">
                    <a16:creationId xmlns:a16="http://schemas.microsoft.com/office/drawing/2014/main" id="{26D63F58-62AE-6042-8D9C-7D518726C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29" name="Freeform 875">
                <a:extLst>
                  <a:ext uri="{FF2B5EF4-FFF2-40B4-BE49-F238E27FC236}">
                    <a16:creationId xmlns:a16="http://schemas.microsoft.com/office/drawing/2014/main" id="{29B9D360-C5DD-8944-8DB8-27D24F0EB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3D9CA74-2B91-444D-BE81-0B60BD5CEE96}"/>
              </a:ext>
            </a:extLst>
          </p:cNvPr>
          <p:cNvSpPr/>
          <p:nvPr/>
        </p:nvSpPr>
        <p:spPr>
          <a:xfrm>
            <a:off x="9416114" y="4794353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B41A5C88-9B31-FD46-AB58-A7CFEE548F06}"/>
              </a:ext>
            </a:extLst>
          </p:cNvPr>
          <p:cNvSpPr/>
          <p:nvPr/>
        </p:nvSpPr>
        <p:spPr>
          <a:xfrm>
            <a:off x="9646573" y="2558819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8561E19-485D-5F46-9048-B58C7C402D22}"/>
              </a:ext>
            </a:extLst>
          </p:cNvPr>
          <p:cNvSpPr/>
          <p:nvPr/>
        </p:nvSpPr>
        <p:spPr>
          <a:xfrm>
            <a:off x="9233977" y="40506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821AC33-BAE7-FA4F-8ADD-188FAB31895F}"/>
              </a:ext>
            </a:extLst>
          </p:cNvPr>
          <p:cNvSpPr/>
          <p:nvPr/>
        </p:nvSpPr>
        <p:spPr>
          <a:xfrm>
            <a:off x="5645348" y="2410435"/>
            <a:ext cx="30068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0325">
              <a:tabLst>
                <a:tab pos="284163" algn="l"/>
                <a:tab pos="5683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</a:rPr>
              <a:t>γ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move(r1,d3,d1)</a:t>
            </a:r>
            <a:r>
              <a:rPr lang="en-US" dirty="0">
                <a:latin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= </a:t>
            </a:r>
            <a:r>
              <a:rPr lang="ro-RO" dirty="0">
                <a:latin typeface="Calibri" panose="020F0502020204030204" pitchFamily="34" charset="0"/>
              </a:rPr>
              <a:t>{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loc(r1) = d1,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loc(r1) = d3, </a:t>
            </a:r>
            <a:b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</a:b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cargo(r1) = nil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loc(c1) = d1</a:t>
            </a:r>
            <a:r>
              <a:rPr lang="ro-RO" dirty="0">
                <a:latin typeface="Calibri" panose="020F0502020204030204" pitchFamily="34" charset="0"/>
              </a:rPr>
              <a:t>}</a:t>
            </a:r>
            <a:endParaRPr lang="en-US" dirty="0">
              <a:latin typeface="Calibri" panose="020F0502020204030204" pitchFamily="34" charset="0"/>
            </a:endParaRPr>
          </a:p>
          <a:p>
            <a:pPr marL="396875" lvl="1" indent="0">
              <a:buNone/>
              <a:tabLst>
                <a:tab pos="284163" algn="l"/>
                <a:tab pos="568325" algn="l"/>
              </a:tabLst>
            </a:pPr>
            <a:br>
              <a:rPr lang="en-US" baseline="-25000" dirty="0">
                <a:latin typeface="Calibri" panose="020F0502020204030204" pitchFamily="34" charset="0"/>
              </a:rPr>
            </a:br>
            <a:endParaRPr lang="en-US" baseline="-25000" dirty="0">
              <a:latin typeface="Calibri" panose="020F0502020204030204" pitchFamily="34" charset="0"/>
            </a:endParaRPr>
          </a:p>
          <a:p>
            <a:pPr marL="396875" lvl="1" indent="0">
              <a:buNone/>
              <a:tabLst>
                <a:tab pos="284163" algn="l"/>
                <a:tab pos="568325" algn="l"/>
              </a:tabLst>
            </a:pPr>
            <a:endParaRPr lang="en-US" baseline="-25000" dirty="0">
              <a:latin typeface="Calibri" panose="020F0502020204030204" pitchFamily="34" charset="0"/>
            </a:endParaRPr>
          </a:p>
          <a:p>
            <a:pPr indent="-60325">
              <a:tabLst>
                <a:tab pos="284163" algn="l"/>
                <a:tab pos="568325" algn="l"/>
              </a:tabLst>
            </a:pPr>
            <a:br>
              <a:rPr lang="ro-RO" baseline="-25000" dirty="0">
                <a:latin typeface="Calibri" panose="020F0502020204030204" pitchFamily="34" charset="0"/>
              </a:rPr>
            </a:b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</a:rPr>
              <a:t>γ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load(r1,c1,d1)</a:t>
            </a:r>
            <a:r>
              <a:rPr lang="en-US" dirty="0">
                <a:latin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= </a:t>
            </a:r>
            <a:r>
              <a:rPr lang="ro-RO" dirty="0">
                <a:latin typeface="Calibri" panose="020F0502020204030204" pitchFamily="34" charset="0"/>
              </a:rPr>
              <a:t>{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loc(r1) = d1,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ro-RO" dirty="0">
                <a:latin typeface="Calibri" panose="020F0502020204030204" pitchFamily="34" charset="0"/>
              </a:rPr>
              <a:t>		loc(r1) = d3,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cargo(r1) = </a:t>
            </a:r>
            <a:r>
              <a:rPr lang="ro-RO" dirty="0" err="1">
                <a:latin typeface="Calibri" panose="020F0502020204030204" pitchFamily="34" charset="0"/>
              </a:rPr>
              <a:t>nil</a:t>
            </a:r>
            <a:r>
              <a:rPr lang="ro-RO" dirty="0">
                <a:latin typeface="Calibri" panose="020F0502020204030204" pitchFamily="34" charset="0"/>
              </a:rPr>
              <a:t>,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cargo(r1) = </a:t>
            </a:r>
            <a:r>
              <a:rPr lang="ro-RO" dirty="0">
                <a:latin typeface="Calibri" panose="020F0502020204030204" pitchFamily="34" charset="0"/>
                <a:cs typeface="Calibri"/>
              </a:rPr>
              <a:t>c1,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	loc(c1) = r1,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loc(c1) = d1}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CD9E5D3-C648-D248-B038-BE533E01E832}"/>
              </a:ext>
            </a:extLst>
          </p:cNvPr>
          <p:cNvSpPr/>
          <p:nvPr/>
        </p:nvSpPr>
        <p:spPr>
          <a:xfrm>
            <a:off x="2790230" y="5056318"/>
            <a:ext cx="2783134" cy="147732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tabLst>
                <a:tab pos="561975" algn="l"/>
              </a:tabLst>
            </a:pPr>
            <a:r>
              <a:rPr lang="ro-RO" i="1" dirty="0">
                <a:latin typeface="Times New Roman"/>
                <a:cs typeface="Times New Roman"/>
              </a:rPr>
              <a:t> </a:t>
            </a:r>
            <a:br>
              <a:rPr lang="ro-RO" i="1" dirty="0">
                <a:latin typeface="Times New Roman"/>
                <a:cs typeface="Times New Roman"/>
              </a:rPr>
            </a:br>
            <a:br>
              <a:rPr lang="ro-RO" i="1" dirty="0">
                <a:latin typeface="Times New Roman"/>
                <a:cs typeface="Times New Roman"/>
              </a:rPr>
            </a:br>
            <a:br>
              <a:rPr lang="ro-RO" i="1" dirty="0">
                <a:latin typeface="Times New Roman"/>
                <a:cs typeface="Times New Roman"/>
              </a:rPr>
            </a:br>
            <a:br>
              <a:rPr lang="ro-RO" i="1" dirty="0">
                <a:latin typeface="Times New Roman"/>
                <a:cs typeface="Times New Roman"/>
              </a:rPr>
            </a:br>
            <a:r>
              <a:rPr lang="ro-RO" i="1" dirty="0">
                <a:latin typeface="Times New Roman"/>
                <a:cs typeface="Times New Roman"/>
              </a:rPr>
              <a:t>g</a:t>
            </a:r>
            <a:r>
              <a:rPr lang="ro-RO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loc(r1)=d3, loc(c1)=r1</a:t>
            </a:r>
            <a:r>
              <a:rPr lang="ro-RO" dirty="0">
                <a:latin typeface="Times New Roman"/>
                <a:cs typeface="Times New Roman"/>
              </a:rPr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1FA538D0-6752-1949-ABBF-0F656887662C}"/>
              </a:ext>
            </a:extLst>
          </p:cNvPr>
          <p:cNvGrpSpPr>
            <a:grpSpLocks noChangeAspect="1"/>
          </p:cNvGrpSpPr>
          <p:nvPr/>
        </p:nvGrpSpPr>
        <p:grpSpPr>
          <a:xfrm>
            <a:off x="2874421" y="4936849"/>
            <a:ext cx="2657242" cy="1147446"/>
            <a:chOff x="5323352" y="4678231"/>
            <a:chExt cx="2952491" cy="1274940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F055A91D-C000-F14E-B5AA-D9F11CE93AEC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209" name="Lightning Bolt 208">
                <a:extLst>
                  <a:ext uri="{FF2B5EF4-FFF2-40B4-BE49-F238E27FC236}">
                    <a16:creationId xmlns:a16="http://schemas.microsoft.com/office/drawing/2014/main" id="{81FF924F-D465-2F4E-A4E5-70CCC153F3C1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860">
                <a:extLst>
                  <a:ext uri="{FF2B5EF4-FFF2-40B4-BE49-F238E27FC236}">
                    <a16:creationId xmlns:a16="http://schemas.microsoft.com/office/drawing/2014/main" id="{77A073E3-2157-9748-B6B2-673C24781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6EC008BE-DF4F-AF45-A0A3-ABDAB16BC0AB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F8027DDF-4779-AC46-84D1-1B666FED7867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3FEA7AB1-1EEB-284E-A2B3-6C9CB9E08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54BDF18-720B-3244-8CBB-9501ABF2365B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FF4FFBA4-1CE7-A246-AD1C-333799F40B24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205" name="Lightning Bolt 204">
                  <a:extLst>
                    <a:ext uri="{FF2B5EF4-FFF2-40B4-BE49-F238E27FC236}">
                      <a16:creationId xmlns:a16="http://schemas.microsoft.com/office/drawing/2014/main" id="{59161995-9BEF-5847-8E8A-DF3C44D5A3A7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7353EDC9-0930-534B-821B-244967DDFFB3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83A0D586-7F8E-774B-BC44-789AAB5C6C4E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BA4EDC14-E39E-E248-88C4-2FB63E83BB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4" name="Freeform 860">
                <a:extLst>
                  <a:ext uri="{FF2B5EF4-FFF2-40B4-BE49-F238E27FC236}">
                    <a16:creationId xmlns:a16="http://schemas.microsoft.com/office/drawing/2014/main" id="{39E9A922-7EB3-BA44-A88D-13D0BF511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72" name="Line 853">
              <a:extLst>
                <a:ext uri="{FF2B5EF4-FFF2-40B4-BE49-F238E27FC236}">
                  <a16:creationId xmlns:a16="http://schemas.microsoft.com/office/drawing/2014/main" id="{530692A4-B21F-B042-83D2-94FE654DC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D0F792F-186A-9642-9CC0-ED27AED51A49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79" name="Oval 859">
                <a:extLst>
                  <a:ext uri="{FF2B5EF4-FFF2-40B4-BE49-F238E27FC236}">
                    <a16:creationId xmlns:a16="http://schemas.microsoft.com/office/drawing/2014/main" id="{292DAB4B-92F5-6F4F-8ABE-29D225864D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80" name="Oval 861">
                <a:extLst>
                  <a:ext uri="{FF2B5EF4-FFF2-40B4-BE49-F238E27FC236}">
                    <a16:creationId xmlns:a16="http://schemas.microsoft.com/office/drawing/2014/main" id="{AF332D73-2C65-9D42-ADA0-7852B3E2DA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81" name="Oval 862">
                <a:extLst>
                  <a:ext uri="{FF2B5EF4-FFF2-40B4-BE49-F238E27FC236}">
                    <a16:creationId xmlns:a16="http://schemas.microsoft.com/office/drawing/2014/main" id="{DAB869D7-4BA7-5E42-A4F2-1510EBD995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82" name="Oval 863">
                <a:extLst>
                  <a:ext uri="{FF2B5EF4-FFF2-40B4-BE49-F238E27FC236}">
                    <a16:creationId xmlns:a16="http://schemas.microsoft.com/office/drawing/2014/main" id="{60F509FA-701A-6044-96D8-7463ACBB457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83" name="Oval 863">
                <a:extLst>
                  <a:ext uri="{FF2B5EF4-FFF2-40B4-BE49-F238E27FC236}">
                    <a16:creationId xmlns:a16="http://schemas.microsoft.com/office/drawing/2014/main" id="{ADAD3686-6CEC-084F-B87B-CE4FB032F5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8BFB99E1-61F0-0242-86CC-1E333316EA90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99" name="Freeform 860">
                  <a:extLst>
                    <a:ext uri="{FF2B5EF4-FFF2-40B4-BE49-F238E27FC236}">
                      <a16:creationId xmlns:a16="http://schemas.microsoft.com/office/drawing/2014/main" id="{BA21E167-1819-4648-AD83-327AD5775DE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0" name="Rectangle 864">
                  <a:extLst>
                    <a:ext uri="{FF2B5EF4-FFF2-40B4-BE49-F238E27FC236}">
                      <a16:creationId xmlns:a16="http://schemas.microsoft.com/office/drawing/2014/main" id="{121402B4-78F8-FE4A-93B9-588DDD405E6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01" name="Freeform 865">
                  <a:extLst>
                    <a:ext uri="{FF2B5EF4-FFF2-40B4-BE49-F238E27FC236}">
                      <a16:creationId xmlns:a16="http://schemas.microsoft.com/office/drawing/2014/main" id="{4CC5D118-63E6-5C47-A2A8-082ADD00DA5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2" name="Freeform 866">
                  <a:extLst>
                    <a:ext uri="{FF2B5EF4-FFF2-40B4-BE49-F238E27FC236}">
                      <a16:creationId xmlns:a16="http://schemas.microsoft.com/office/drawing/2014/main" id="{36CD35B2-9139-FB43-A1AD-3AFA4A10EB2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951C9F5D-F73B-4949-B1BB-52ABD35846C7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86" name="Oval 878">
                  <a:extLst>
                    <a:ext uri="{FF2B5EF4-FFF2-40B4-BE49-F238E27FC236}">
                      <a16:creationId xmlns:a16="http://schemas.microsoft.com/office/drawing/2014/main" id="{66BBB5EA-DFDD-EC4B-A98C-A5C22F11E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7" name="Rectangle 880">
                  <a:extLst>
                    <a:ext uri="{FF2B5EF4-FFF2-40B4-BE49-F238E27FC236}">
                      <a16:creationId xmlns:a16="http://schemas.microsoft.com/office/drawing/2014/main" id="{9FB24E25-0387-3D40-A814-49A1AAB1B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8" name="Oval 878">
                  <a:extLst>
                    <a:ext uri="{FF2B5EF4-FFF2-40B4-BE49-F238E27FC236}">
                      <a16:creationId xmlns:a16="http://schemas.microsoft.com/office/drawing/2014/main" id="{2EFAFDDD-D1BA-C340-944C-335F6978FB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89" name="Line 881">
                  <a:extLst>
                    <a:ext uri="{FF2B5EF4-FFF2-40B4-BE49-F238E27FC236}">
                      <a16:creationId xmlns:a16="http://schemas.microsoft.com/office/drawing/2014/main" id="{BA105A79-E99E-8549-AC5C-124A9EE6C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0" name="Line 882">
                  <a:extLst>
                    <a:ext uri="{FF2B5EF4-FFF2-40B4-BE49-F238E27FC236}">
                      <a16:creationId xmlns:a16="http://schemas.microsoft.com/office/drawing/2014/main" id="{1D7D0FCE-70D7-C34E-9AF3-928F80C1F0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1" name="Rectangle 880">
                  <a:extLst>
                    <a:ext uri="{FF2B5EF4-FFF2-40B4-BE49-F238E27FC236}">
                      <a16:creationId xmlns:a16="http://schemas.microsoft.com/office/drawing/2014/main" id="{BD08ED2C-4D4E-6748-B05C-1690A13F48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2" name="Oval 878">
                  <a:extLst>
                    <a:ext uri="{FF2B5EF4-FFF2-40B4-BE49-F238E27FC236}">
                      <a16:creationId xmlns:a16="http://schemas.microsoft.com/office/drawing/2014/main" id="{14B34894-BF70-DA46-A993-68F061B4E89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3" name="Line 882">
                  <a:extLst>
                    <a:ext uri="{FF2B5EF4-FFF2-40B4-BE49-F238E27FC236}">
                      <a16:creationId xmlns:a16="http://schemas.microsoft.com/office/drawing/2014/main" id="{0FFDDE57-1C39-304F-B336-638DA8953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4" name="Line 882">
                  <a:extLst>
                    <a:ext uri="{FF2B5EF4-FFF2-40B4-BE49-F238E27FC236}">
                      <a16:creationId xmlns:a16="http://schemas.microsoft.com/office/drawing/2014/main" id="{DF5A2838-43DA-6C4C-8028-08EBCC607F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5" name="Line 884">
                  <a:extLst>
                    <a:ext uri="{FF2B5EF4-FFF2-40B4-BE49-F238E27FC236}">
                      <a16:creationId xmlns:a16="http://schemas.microsoft.com/office/drawing/2014/main" id="{6BF50812-7BF7-B74F-967A-B82D4FC7E1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6" name="Oval 885">
                  <a:extLst>
                    <a:ext uri="{FF2B5EF4-FFF2-40B4-BE49-F238E27FC236}">
                      <a16:creationId xmlns:a16="http://schemas.microsoft.com/office/drawing/2014/main" id="{6CCB58E6-F57D-EE44-8CA3-21CEDF66F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7" name="Line 881">
                  <a:extLst>
                    <a:ext uri="{FF2B5EF4-FFF2-40B4-BE49-F238E27FC236}">
                      <a16:creationId xmlns:a16="http://schemas.microsoft.com/office/drawing/2014/main" id="{D181C974-658A-1640-BDDF-313E0EF94E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98" name="Line 882">
                  <a:extLst>
                    <a:ext uri="{FF2B5EF4-FFF2-40B4-BE49-F238E27FC236}">
                      <a16:creationId xmlns:a16="http://schemas.microsoft.com/office/drawing/2014/main" id="{2FD4DEE9-F83A-384F-B5CD-885DAC9F0F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5ADB5FC-3DDE-0545-AF07-A015763E3E77}"/>
                </a:ext>
              </a:extLst>
            </p:cNvPr>
            <p:cNvGrpSpPr/>
            <p:nvPr/>
          </p:nvGrpSpPr>
          <p:grpSpPr>
            <a:xfrm>
              <a:off x="6990430" y="5181159"/>
              <a:ext cx="538242" cy="388227"/>
              <a:chOff x="1012668" y="927184"/>
              <a:chExt cx="747559" cy="539203"/>
            </a:xfrm>
          </p:grpSpPr>
          <p:sp>
            <p:nvSpPr>
              <p:cNvPr id="175" name="Line 853">
                <a:extLst>
                  <a:ext uri="{FF2B5EF4-FFF2-40B4-BE49-F238E27FC236}">
                    <a16:creationId xmlns:a16="http://schemas.microsoft.com/office/drawing/2014/main" id="{A6B532D4-BD1F-5147-A62E-B00FC79A5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76" name="Rectangle 876">
                <a:extLst>
                  <a:ext uri="{FF2B5EF4-FFF2-40B4-BE49-F238E27FC236}">
                    <a16:creationId xmlns:a16="http://schemas.microsoft.com/office/drawing/2014/main" id="{E0D7787E-8FB9-7142-9E64-82B956AA03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77" name="Rectangle 873">
                <a:extLst>
                  <a:ext uri="{FF2B5EF4-FFF2-40B4-BE49-F238E27FC236}">
                    <a16:creationId xmlns:a16="http://schemas.microsoft.com/office/drawing/2014/main" id="{9C741F11-4706-FF4D-BF43-22E70B900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78" name="Freeform 875">
                <a:extLst>
                  <a:ext uri="{FF2B5EF4-FFF2-40B4-BE49-F238E27FC236}">
                    <a16:creationId xmlns:a16="http://schemas.microsoft.com/office/drawing/2014/main" id="{C05E2959-B579-3442-9F6F-351A52D6C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14" name="Rectangle 213">
            <a:extLst>
              <a:ext uri="{FF2B5EF4-FFF2-40B4-BE49-F238E27FC236}">
                <a16:creationId xmlns:a16="http://schemas.microsoft.com/office/drawing/2014/main" id="{C9DF12D3-C8C1-B845-BDC2-116525D208D5}"/>
              </a:ext>
            </a:extLst>
          </p:cNvPr>
          <p:cNvSpPr/>
          <p:nvPr/>
        </p:nvSpPr>
        <p:spPr>
          <a:xfrm>
            <a:off x="6098962" y="1013731"/>
            <a:ext cx="3006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175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ro-RO" dirty="0">
                <a:latin typeface="Calibri" panose="020F0502020204030204" pitchFamily="34" charset="0"/>
              </a:rPr>
              <a:t>{loc(r1) = d3, 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cargo(r1) = </a:t>
            </a:r>
            <a:r>
              <a:rPr lang="ro-RO" dirty="0" err="1">
                <a:latin typeface="Calibri" panose="020F0502020204030204" pitchFamily="34" charset="0"/>
              </a:rPr>
              <a:t>nil</a:t>
            </a:r>
            <a:r>
              <a:rPr lang="ro-RO" dirty="0">
                <a:latin typeface="Calibri" panose="020F0502020204030204" pitchFamily="34" charset="0"/>
              </a:rPr>
              <a:t>, 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loc(c1) = d1}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22" y="1118795"/>
            <a:ext cx="5305554" cy="3851238"/>
          </a:xfrm>
        </p:spPr>
        <p:txBody>
          <a:bodyPr/>
          <a:lstStyle/>
          <a:p>
            <a:pPr>
              <a:tabLst>
                <a:tab pos="1143000" algn="l"/>
              </a:tabLst>
            </a:pPr>
            <a:r>
              <a:rPr lang="en-US" dirty="0"/>
              <a:t>An r-state </a:t>
            </a:r>
            <a:r>
              <a:rPr lang="en-US" i="1" dirty="0" err="1"/>
              <a:t>ŝ</a:t>
            </a:r>
            <a:r>
              <a:rPr lang="en-US" i="1" dirty="0"/>
              <a:t>  r-satisfies </a:t>
            </a:r>
            <a:r>
              <a:rPr lang="en-US" dirty="0"/>
              <a:t>a formula </a:t>
            </a:r>
            <a:r>
              <a:rPr lang="en-US" i="1" dirty="0"/>
              <a:t>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if an r-subset of </a:t>
            </a:r>
            <a:r>
              <a:rPr lang="en-US" i="1" dirty="0" err="1"/>
              <a:t>ŝ</a:t>
            </a:r>
            <a:r>
              <a:rPr lang="en-US" i="1" dirty="0"/>
              <a:t> </a:t>
            </a:r>
            <a:r>
              <a:rPr lang="en-US" dirty="0"/>
              <a:t>satisfies </a:t>
            </a:r>
            <a:r>
              <a:rPr lang="en-US" i="1" dirty="0"/>
              <a:t>g</a:t>
            </a:r>
            <a:br>
              <a:rPr lang="en-US" i="1" baseline="-25000" dirty="0"/>
            </a:br>
            <a:endParaRPr lang="en-US" baseline="-25000" dirty="0"/>
          </a:p>
          <a:p>
            <a:pPr>
              <a:tabLst>
                <a:tab pos="1143000" algn="l"/>
              </a:tabLst>
            </a:pPr>
            <a:r>
              <a:rPr lang="en-US" i="1" dirty="0"/>
              <a:t>Relaxed solution </a:t>
            </a:r>
            <a:r>
              <a:rPr lang="en-US" dirty="0"/>
              <a:t>for a planning problem </a:t>
            </a:r>
            <a:br>
              <a:rPr lang="en-US" dirty="0"/>
            </a:br>
            <a:r>
              <a:rPr lang="el-GR" i="1" dirty="0"/>
              <a:t>P</a:t>
            </a:r>
            <a:r>
              <a:rPr lang="el-GR" dirty="0"/>
              <a:t> = (Σ, </a:t>
            </a:r>
            <a:r>
              <a:rPr lang="el-GR" i="1" dirty="0"/>
              <a:t>s</a:t>
            </a:r>
            <a:r>
              <a:rPr lang="el-GR" baseline="-25000" dirty="0"/>
              <a:t>0</a:t>
            </a:r>
            <a:r>
              <a:rPr lang="el-GR" dirty="0"/>
              <a:t>, </a:t>
            </a:r>
            <a:r>
              <a:rPr lang="el-GR" i="1" dirty="0"/>
              <a:t>g</a:t>
            </a:r>
            <a:r>
              <a:rPr lang="el-GR" dirty="0"/>
              <a:t>)</a:t>
            </a:r>
            <a:r>
              <a:rPr lang="en-US" dirty="0"/>
              <a:t>:</a:t>
            </a:r>
          </a:p>
          <a:p>
            <a:pPr lvl="1">
              <a:tabLst>
                <a:tab pos="1143000" algn="l"/>
              </a:tabLst>
            </a:pPr>
            <a:r>
              <a:rPr lang="en-US" dirty="0"/>
              <a:t>a plan π such that </a:t>
            </a:r>
            <a:r>
              <a:rPr lang="en-US" dirty="0" err="1"/>
              <a:t>γ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</a:t>
            </a:r>
            <a:r>
              <a:rPr lang="en-US" dirty="0">
                <a:latin typeface="Times New Roman" panose="02020603050405020304" pitchFamily="18" charset="0"/>
              </a:rPr>
              <a:t> π) r-satisfies </a:t>
            </a:r>
            <a:r>
              <a:rPr lang="en-US" i="1" dirty="0">
                <a:latin typeface="Times New Roman" panose="02020603050405020304" pitchFamily="18" charset="0"/>
              </a:rPr>
              <a:t>g</a:t>
            </a:r>
            <a:br>
              <a:rPr lang="en-US" i="1" dirty="0">
                <a:latin typeface="Times New Roman" panose="02020603050405020304" pitchFamily="18" charset="0"/>
              </a:rPr>
            </a:br>
            <a:endParaRPr lang="en-US" i="1" dirty="0">
              <a:latin typeface="Times New Roman" panose="02020603050405020304" pitchFamily="18" charset="0"/>
            </a:endParaRPr>
          </a:p>
          <a:p>
            <a:pPr>
              <a:tabLst>
                <a:tab pos="1143000" algn="l"/>
              </a:tabLst>
            </a:pPr>
            <a:r>
              <a:rPr lang="en-US" dirty="0">
                <a:latin typeface="Times New Roman" panose="02020603050405020304" pitchFamily="18" charset="0"/>
              </a:rPr>
              <a:t>Example: let </a:t>
            </a:r>
            <a:r>
              <a:rPr lang="en-US" i="1" dirty="0"/>
              <a:t>P </a:t>
            </a:r>
            <a:r>
              <a:rPr lang="en-US" dirty="0">
                <a:latin typeface="Times New Roman" panose="02020603050405020304" pitchFamily="18" charset="0"/>
              </a:rPr>
              <a:t>be as shown</a:t>
            </a:r>
          </a:p>
          <a:p>
            <a:pPr lvl="1">
              <a:tabLst>
                <a:tab pos="1143000" algn="l"/>
              </a:tabLst>
            </a:pPr>
            <a:r>
              <a:rPr lang="en-US" i="1" dirty="0"/>
              <a:t>ŝ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</a:rPr>
              <a:t>r-satisfies </a:t>
            </a:r>
            <a:r>
              <a:rPr lang="en-US" i="1" dirty="0">
                <a:latin typeface="Times New Roman" panose="02020603050405020304" pitchFamily="18" charset="0"/>
              </a:rPr>
              <a:t>g</a:t>
            </a:r>
            <a:endParaRPr lang="en-US" dirty="0">
              <a:latin typeface="Times New Roman" panose="02020603050405020304" pitchFamily="18" charset="0"/>
            </a:endParaRPr>
          </a:p>
          <a:p>
            <a:pPr lvl="1">
              <a:tabLst>
                <a:tab pos="1143000" algn="l"/>
              </a:tabLst>
            </a:pPr>
            <a:r>
              <a:rPr lang="en-US" dirty="0">
                <a:latin typeface="Times New Roman" panose="02020603050405020304" pitchFamily="18" charset="0"/>
              </a:rPr>
              <a:t>So π = ⟨</a:t>
            </a:r>
            <a:r>
              <a:rPr lang="en-US" dirty="0">
                <a:latin typeface="Calibri" panose="020F0502020204030204" pitchFamily="34" charset="0"/>
              </a:rPr>
              <a:t>move(r1,d3,d1), load(r1,c1,d1)</a:t>
            </a:r>
            <a:r>
              <a:rPr lang="en-US" dirty="0">
                <a:latin typeface="Times New Roman" panose="02020603050405020304" pitchFamily="18" charset="0"/>
              </a:rPr>
              <a:t>⟩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is a relaxed solution for </a:t>
            </a:r>
            <a:r>
              <a:rPr lang="en-US" i="1" dirty="0">
                <a:latin typeface="Times New Roman" panose="02020603050405020304" pitchFamily="18" charset="0"/>
              </a:rPr>
              <a:t>P</a:t>
            </a:r>
            <a:endParaRPr lang="en-US" dirty="0">
              <a:latin typeface="Times New Roman" panose="02020603050405020304" pitchFamily="18" charset="0"/>
            </a:endParaRPr>
          </a:p>
          <a:p>
            <a:pPr>
              <a:tabLst>
                <a:tab pos="1143000" algn="l"/>
              </a:tabLst>
            </a:pPr>
            <a:endParaRPr lang="en-US" dirty="0">
              <a:latin typeface="Times New Roman" panose="02020603050405020304" pitchFamily="18" charset="0"/>
            </a:endParaRPr>
          </a:p>
          <a:p>
            <a:pPr lvl="1">
              <a:tabLst>
                <a:tab pos="1143000" algn="l"/>
              </a:tabLst>
            </a:pPr>
            <a:endParaRPr lang="en-US" dirty="0">
              <a:latin typeface="Times New Roman" panose="02020603050405020304" pitchFamily="18" charset="0"/>
            </a:endParaRPr>
          </a:p>
          <a:p>
            <a:pPr marL="452438" lvl="1" indent="0">
              <a:buNone/>
              <a:tabLst>
                <a:tab pos="284163" algn="l"/>
                <a:tab pos="568325" algn="l"/>
              </a:tabLst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736717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5537"/>
            <a:ext cx="11785600" cy="812800"/>
          </a:xfrm>
        </p:spPr>
        <p:txBody>
          <a:bodyPr/>
          <a:lstStyle/>
          <a:p>
            <a:r>
              <a:rPr lang="en-US" dirty="0"/>
              <a:t>Relaxed Solution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090773-D8F4-C841-9FCB-D3AD4910DF7D}"/>
              </a:ext>
            </a:extLst>
          </p:cNvPr>
          <p:cNvGrpSpPr/>
          <p:nvPr/>
        </p:nvGrpSpPr>
        <p:grpSpPr>
          <a:xfrm>
            <a:off x="7762504" y="4523060"/>
            <a:ext cx="4145305" cy="2027225"/>
            <a:chOff x="4734528" y="4523059"/>
            <a:chExt cx="4145305" cy="2027225"/>
          </a:xfrm>
        </p:grpSpPr>
        <p:sp>
          <p:nvSpPr>
            <p:cNvPr id="8" name="Rectangle 891">
              <a:extLst>
                <a:ext uri="{FF2B5EF4-FFF2-40B4-BE49-F238E27FC236}">
                  <a16:creationId xmlns:a16="http://schemas.microsoft.com/office/drawing/2014/main" id="{21B3618F-24F0-7148-A702-EE27D1BEC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139" y="5934915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9" name="Rectangle 891">
              <a:extLst>
                <a:ext uri="{FF2B5EF4-FFF2-40B4-BE49-F238E27FC236}">
                  <a16:creationId xmlns:a16="http://schemas.microsoft.com/office/drawing/2014/main" id="{B5B76116-C7B3-2340-8C05-586EF5E4A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4651" y="5992387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3E475B-4130-B341-992F-A7E6D2B80C72}"/>
                </a:ext>
              </a:extLst>
            </p:cNvPr>
            <p:cNvGrpSpPr/>
            <p:nvPr/>
          </p:nvGrpSpPr>
          <p:grpSpPr>
            <a:xfrm>
              <a:off x="5483239" y="5330897"/>
              <a:ext cx="1654724" cy="802328"/>
              <a:chOff x="1026717" y="2292224"/>
              <a:chExt cx="2553587" cy="1238160"/>
            </a:xfrm>
          </p:grpSpPr>
          <p:sp>
            <p:nvSpPr>
              <p:cNvPr id="56" name="Line 853">
                <a:extLst>
                  <a:ext uri="{FF2B5EF4-FFF2-40B4-BE49-F238E27FC236}">
                    <a16:creationId xmlns:a16="http://schemas.microsoft.com/office/drawing/2014/main" id="{C9AABF97-E1E6-5548-8203-0E2DAD96BD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B9A96EC-E4F9-F74C-B68A-77D1310F3C52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Freeform 860">
                <a:extLst>
                  <a:ext uri="{FF2B5EF4-FFF2-40B4-BE49-F238E27FC236}">
                    <a16:creationId xmlns:a16="http://schemas.microsoft.com/office/drawing/2014/main" id="{5C66FD26-3338-564B-A82E-A99247345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59" name="Freeform 860">
                <a:extLst>
                  <a:ext uri="{FF2B5EF4-FFF2-40B4-BE49-F238E27FC236}">
                    <a16:creationId xmlns:a16="http://schemas.microsoft.com/office/drawing/2014/main" id="{C49F36ED-4BA4-BE46-B184-2AD3CD115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1" name="Line 853">
              <a:extLst>
                <a:ext uri="{FF2B5EF4-FFF2-40B4-BE49-F238E27FC236}">
                  <a16:creationId xmlns:a16="http://schemas.microsoft.com/office/drawing/2014/main" id="{F2102784-1DF2-5740-A7F8-853A3D637A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8521" y="6137574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61DBF5-3582-C444-837D-FED8FCFF942C}"/>
                </a:ext>
              </a:extLst>
            </p:cNvPr>
            <p:cNvGrpSpPr/>
            <p:nvPr/>
          </p:nvGrpSpPr>
          <p:grpSpPr>
            <a:xfrm>
              <a:off x="7810858" y="5365531"/>
              <a:ext cx="1068975" cy="282744"/>
              <a:chOff x="4618723" y="2324921"/>
              <a:chExt cx="1649655" cy="436333"/>
            </a:xfrm>
          </p:grpSpPr>
          <p:sp>
            <p:nvSpPr>
              <p:cNvPr id="53" name="Freeform 860">
                <a:extLst>
                  <a:ext uri="{FF2B5EF4-FFF2-40B4-BE49-F238E27FC236}">
                    <a16:creationId xmlns:a16="http://schemas.microsoft.com/office/drawing/2014/main" id="{F7A188E9-A442-614E-B1C6-CD62A277F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27A4376-3EB4-3C4F-AB99-59D2D0C7E825}"/>
                  </a:ext>
                </a:extLst>
              </p:cNvPr>
              <p:cNvCxnSpPr/>
              <p:nvPr/>
            </p:nvCxnSpPr>
            <p:spPr>
              <a:xfrm>
                <a:off x="5143667" y="2324921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860">
                <a:extLst>
                  <a:ext uri="{FF2B5EF4-FFF2-40B4-BE49-F238E27FC236}">
                    <a16:creationId xmlns:a16="http://schemas.microsoft.com/office/drawing/2014/main" id="{218AC943-0978-5347-B9AA-464F61A3F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E6D97B-597A-0A41-8383-C9A22B54DB51}"/>
                </a:ext>
              </a:extLst>
            </p:cNvPr>
            <p:cNvCxnSpPr/>
            <p:nvPr/>
          </p:nvCxnSpPr>
          <p:spPr>
            <a:xfrm>
              <a:off x="6872036" y="6075807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C81C0827-33F4-5547-BDE6-B0611F643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552" y="6114896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5" name="Freeform 860">
              <a:extLst>
                <a:ext uri="{FF2B5EF4-FFF2-40B4-BE49-F238E27FC236}">
                  <a16:creationId xmlns:a16="http://schemas.microsoft.com/office/drawing/2014/main" id="{9751EB8D-96B8-EF43-81DB-72C0EE32F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980" y="6075936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6" name="Line 853">
              <a:extLst>
                <a:ext uri="{FF2B5EF4-FFF2-40B4-BE49-F238E27FC236}">
                  <a16:creationId xmlns:a16="http://schemas.microsoft.com/office/drawing/2014/main" id="{3E9F236B-0D93-FE4E-A84C-ABB265E60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5545" y="6546358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7" name="Line 853">
              <a:extLst>
                <a:ext uri="{FF2B5EF4-FFF2-40B4-BE49-F238E27FC236}">
                  <a16:creationId xmlns:a16="http://schemas.microsoft.com/office/drawing/2014/main" id="{4568BEDF-93EB-DC4B-9CDD-AFC6D69FE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7565" y="6542432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8" name="Line 853">
              <a:extLst>
                <a:ext uri="{FF2B5EF4-FFF2-40B4-BE49-F238E27FC236}">
                  <a16:creationId xmlns:a16="http://schemas.microsoft.com/office/drawing/2014/main" id="{52359F25-1FAD-814E-83DB-1FDB67C56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2495" y="5716765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1BE67C-EB22-9140-888A-C8D53354822D}"/>
                </a:ext>
              </a:extLst>
            </p:cNvPr>
            <p:cNvGrpSpPr/>
            <p:nvPr/>
          </p:nvGrpSpPr>
          <p:grpSpPr>
            <a:xfrm>
              <a:off x="4734528" y="5865299"/>
              <a:ext cx="484418" cy="349404"/>
              <a:chOff x="1012668" y="927184"/>
              <a:chExt cx="747559" cy="539203"/>
            </a:xfrm>
          </p:grpSpPr>
          <p:sp>
            <p:nvSpPr>
              <p:cNvPr id="49" name="Line 853">
                <a:extLst>
                  <a:ext uri="{FF2B5EF4-FFF2-40B4-BE49-F238E27FC236}">
                    <a16:creationId xmlns:a16="http://schemas.microsoft.com/office/drawing/2014/main" id="{357AA0A4-970A-8345-9EDB-38C071B762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50" name="Rectangle 876">
                <a:extLst>
                  <a:ext uri="{FF2B5EF4-FFF2-40B4-BE49-F238E27FC236}">
                    <a16:creationId xmlns:a16="http://schemas.microsoft.com/office/drawing/2014/main" id="{DF7D81B1-0E9C-A748-B668-27E4C57CA4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51" name="Rectangle 873">
                <a:extLst>
                  <a:ext uri="{FF2B5EF4-FFF2-40B4-BE49-F238E27FC236}">
                    <a16:creationId xmlns:a16="http://schemas.microsoft.com/office/drawing/2014/main" id="{35DD7C36-D9EA-1D4F-BEAD-A14452BC5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52" name="Freeform 875">
                <a:extLst>
                  <a:ext uri="{FF2B5EF4-FFF2-40B4-BE49-F238E27FC236}">
                    <a16:creationId xmlns:a16="http://schemas.microsoft.com/office/drawing/2014/main" id="{B95B30A3-AAF0-3147-BCF9-2B4EC9BA8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575CB0-9E60-274C-AFAC-B85407B34C56}"/>
                </a:ext>
              </a:extLst>
            </p:cNvPr>
            <p:cNvGrpSpPr/>
            <p:nvPr/>
          </p:nvGrpSpPr>
          <p:grpSpPr>
            <a:xfrm>
              <a:off x="4966767" y="4523059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5" name="Oval 859">
                <a:extLst>
                  <a:ext uri="{FF2B5EF4-FFF2-40B4-BE49-F238E27FC236}">
                    <a16:creationId xmlns:a16="http://schemas.microsoft.com/office/drawing/2014/main" id="{4E9D315E-94BF-7848-8D7B-C4EC82B9F99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6" name="Oval 861">
                <a:extLst>
                  <a:ext uri="{FF2B5EF4-FFF2-40B4-BE49-F238E27FC236}">
                    <a16:creationId xmlns:a16="http://schemas.microsoft.com/office/drawing/2014/main" id="{7D4636C7-D3F3-D54A-90FD-8642898A533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7" name="Oval 862">
                <a:extLst>
                  <a:ext uri="{FF2B5EF4-FFF2-40B4-BE49-F238E27FC236}">
                    <a16:creationId xmlns:a16="http://schemas.microsoft.com/office/drawing/2014/main" id="{91459DE6-F1EB-8E43-8BFB-2D369A961F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8" name="Oval 863">
                <a:extLst>
                  <a:ext uri="{FF2B5EF4-FFF2-40B4-BE49-F238E27FC236}">
                    <a16:creationId xmlns:a16="http://schemas.microsoft.com/office/drawing/2014/main" id="{E3302CB4-4BFD-294A-9C60-C7645BABE56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9" name="Oval 863">
                <a:extLst>
                  <a:ext uri="{FF2B5EF4-FFF2-40B4-BE49-F238E27FC236}">
                    <a16:creationId xmlns:a16="http://schemas.microsoft.com/office/drawing/2014/main" id="{8B0187F6-A917-CC49-ACB2-6710FD275D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747CC5B-1CC0-7245-9D8F-855AD68D4A27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45" name="Freeform 860">
                  <a:extLst>
                    <a:ext uri="{FF2B5EF4-FFF2-40B4-BE49-F238E27FC236}">
                      <a16:creationId xmlns:a16="http://schemas.microsoft.com/office/drawing/2014/main" id="{9F5E2339-D932-6744-98EB-D33F4A01A8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6" name="Rectangle 864">
                  <a:extLst>
                    <a:ext uri="{FF2B5EF4-FFF2-40B4-BE49-F238E27FC236}">
                      <a16:creationId xmlns:a16="http://schemas.microsoft.com/office/drawing/2014/main" id="{A4AA64CD-EE31-A249-94BD-13FABF517A5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47" name="Freeform 865">
                  <a:extLst>
                    <a:ext uri="{FF2B5EF4-FFF2-40B4-BE49-F238E27FC236}">
                      <a16:creationId xmlns:a16="http://schemas.microsoft.com/office/drawing/2014/main" id="{6BBBF9E9-FA36-1641-95F1-1C495B3C27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8" name="Freeform 866">
                  <a:extLst>
                    <a:ext uri="{FF2B5EF4-FFF2-40B4-BE49-F238E27FC236}">
                      <a16:creationId xmlns:a16="http://schemas.microsoft.com/office/drawing/2014/main" id="{FA48C080-9BA8-D449-89E8-AF9D7C90EC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23C27E9-22AE-BE4F-8613-A35D2AA21969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2" name="Oval 878">
                  <a:extLst>
                    <a:ext uri="{FF2B5EF4-FFF2-40B4-BE49-F238E27FC236}">
                      <a16:creationId xmlns:a16="http://schemas.microsoft.com/office/drawing/2014/main" id="{E0C0A230-2B1A-DF47-AB5E-7823964E8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3" name="Rectangle 880">
                  <a:extLst>
                    <a:ext uri="{FF2B5EF4-FFF2-40B4-BE49-F238E27FC236}">
                      <a16:creationId xmlns:a16="http://schemas.microsoft.com/office/drawing/2014/main" id="{FAC1DFE3-0559-F240-A8BA-F76DA82E4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4" name="Oval 878">
                  <a:extLst>
                    <a:ext uri="{FF2B5EF4-FFF2-40B4-BE49-F238E27FC236}">
                      <a16:creationId xmlns:a16="http://schemas.microsoft.com/office/drawing/2014/main" id="{2D5C70F1-E435-2B42-8024-3B207E5C8F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5" name="Line 881">
                  <a:extLst>
                    <a:ext uri="{FF2B5EF4-FFF2-40B4-BE49-F238E27FC236}">
                      <a16:creationId xmlns:a16="http://schemas.microsoft.com/office/drawing/2014/main" id="{67816289-3CB8-F144-9230-99E5EDFD8A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6" name="Line 882">
                  <a:extLst>
                    <a:ext uri="{FF2B5EF4-FFF2-40B4-BE49-F238E27FC236}">
                      <a16:creationId xmlns:a16="http://schemas.microsoft.com/office/drawing/2014/main" id="{D0C72FFF-602F-C64B-AA13-1DD24B8B62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7" name="Rectangle 880">
                  <a:extLst>
                    <a:ext uri="{FF2B5EF4-FFF2-40B4-BE49-F238E27FC236}">
                      <a16:creationId xmlns:a16="http://schemas.microsoft.com/office/drawing/2014/main" id="{67A2E962-86C4-CF49-BFD8-E11AAEEFE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D424AF2C-B03A-2648-B7EB-C98F91BA2CA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Line 882">
                  <a:extLst>
                    <a:ext uri="{FF2B5EF4-FFF2-40B4-BE49-F238E27FC236}">
                      <a16:creationId xmlns:a16="http://schemas.microsoft.com/office/drawing/2014/main" id="{410AF7DA-9652-6046-93CD-AF77A2C44F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Line 882">
                  <a:extLst>
                    <a:ext uri="{FF2B5EF4-FFF2-40B4-BE49-F238E27FC236}">
                      <a16:creationId xmlns:a16="http://schemas.microsoft.com/office/drawing/2014/main" id="{30D324BA-D571-8D4E-9B75-F8AEA1ABA1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1" name="Line 884">
                  <a:extLst>
                    <a:ext uri="{FF2B5EF4-FFF2-40B4-BE49-F238E27FC236}">
                      <a16:creationId xmlns:a16="http://schemas.microsoft.com/office/drawing/2014/main" id="{46B4B07C-1B7E-574A-A44B-9FA61B87FB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Oval 885">
                  <a:extLst>
                    <a:ext uri="{FF2B5EF4-FFF2-40B4-BE49-F238E27FC236}">
                      <a16:creationId xmlns:a16="http://schemas.microsoft.com/office/drawing/2014/main" id="{9D9B9BB3-F6F6-6F47-8BB6-D1B3DF4F13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Line 881">
                  <a:extLst>
                    <a:ext uri="{FF2B5EF4-FFF2-40B4-BE49-F238E27FC236}">
                      <a16:creationId xmlns:a16="http://schemas.microsoft.com/office/drawing/2014/main" id="{7F8CC99B-9F44-CD44-921F-FA294727AC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44" name="Line 882">
                  <a:extLst>
                    <a:ext uri="{FF2B5EF4-FFF2-40B4-BE49-F238E27FC236}">
                      <a16:creationId xmlns:a16="http://schemas.microsoft.com/office/drawing/2014/main" id="{4188B224-340D-4E4B-8212-D4DCE7A23C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EB04485-E57B-B64F-867A-11E0B0B0CE92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5400270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7470329-FF61-DA40-8C08-5317FBD8F6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5381923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631921B-0BA5-3840-BE37-3662E53A8925}"/>
                </a:ext>
              </a:extLst>
            </p:cNvPr>
            <p:cNvCxnSpPr>
              <a:cxnSpLocks/>
            </p:cNvCxnSpPr>
            <p:nvPr/>
          </p:nvCxnSpPr>
          <p:spPr>
            <a:xfrm>
              <a:off x="5260432" y="6114896"/>
              <a:ext cx="265021" cy="239530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AEACB84-D238-B241-B2EF-07BF8E090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0846" y="5273747"/>
              <a:ext cx="502837" cy="550411"/>
            </a:xfrm>
            <a:prstGeom prst="straightConnector1">
              <a:avLst/>
            </a:prstGeom>
            <a:ln>
              <a:solidFill>
                <a:srgbClr val="B03B3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903F5BB-764E-874F-B1D0-B9148ACC159D}"/>
              </a:ext>
            </a:extLst>
          </p:cNvPr>
          <p:cNvGrpSpPr/>
          <p:nvPr/>
        </p:nvGrpSpPr>
        <p:grpSpPr>
          <a:xfrm>
            <a:off x="7994742" y="2337682"/>
            <a:ext cx="3907520" cy="2008751"/>
            <a:chOff x="4966767" y="2165564"/>
            <a:chExt cx="3907520" cy="2008751"/>
          </a:xfrm>
        </p:grpSpPr>
        <p:sp>
          <p:nvSpPr>
            <p:cNvPr id="61" name="Rectangle 891">
              <a:extLst>
                <a:ext uri="{FF2B5EF4-FFF2-40B4-BE49-F238E27FC236}">
                  <a16:creationId xmlns:a16="http://schemas.microsoft.com/office/drawing/2014/main" id="{AC111D56-6C4E-4F4F-86EE-220A434CA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590" y="3558946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2" name="Rectangle 891">
              <a:extLst>
                <a:ext uri="{FF2B5EF4-FFF2-40B4-BE49-F238E27FC236}">
                  <a16:creationId xmlns:a16="http://schemas.microsoft.com/office/drawing/2014/main" id="{00B3B35F-2417-6646-99F4-F0BA32834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9102" y="3616418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4F1D65A-417C-1348-ADB3-F9EDC0A0EE4E}"/>
                </a:ext>
              </a:extLst>
            </p:cNvPr>
            <p:cNvGrpSpPr/>
            <p:nvPr/>
          </p:nvGrpSpPr>
          <p:grpSpPr>
            <a:xfrm>
              <a:off x="5477690" y="2954928"/>
              <a:ext cx="1654724" cy="794307"/>
              <a:chOff x="1026717" y="2292225"/>
              <a:chExt cx="2553587" cy="1225781"/>
            </a:xfrm>
          </p:grpSpPr>
          <p:sp>
            <p:nvSpPr>
              <p:cNvPr id="107" name="Line 853">
                <a:extLst>
                  <a:ext uri="{FF2B5EF4-FFF2-40B4-BE49-F238E27FC236}">
                    <a16:creationId xmlns:a16="http://schemas.microsoft.com/office/drawing/2014/main" id="{CE92DCE0-8BC8-FB49-8B8D-C737B573B5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3E8E15D-B643-CE41-A9BC-F6118CBA5497}"/>
                  </a:ext>
                </a:extLst>
              </p:cNvPr>
              <p:cNvCxnSpPr/>
              <p:nvPr/>
            </p:nvCxnSpPr>
            <p:spPr>
              <a:xfrm>
                <a:off x="2180139" y="2292225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Freeform 860">
                <a:extLst>
                  <a:ext uri="{FF2B5EF4-FFF2-40B4-BE49-F238E27FC236}">
                    <a16:creationId xmlns:a16="http://schemas.microsoft.com/office/drawing/2014/main" id="{3B77E2DD-3BDF-5240-93C8-01F019E8B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10" name="Freeform 860">
                <a:extLst>
                  <a:ext uri="{FF2B5EF4-FFF2-40B4-BE49-F238E27FC236}">
                    <a16:creationId xmlns:a16="http://schemas.microsoft.com/office/drawing/2014/main" id="{A8F811B2-2124-064A-9BC4-6EBEC05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64" name="Line 853">
              <a:extLst>
                <a:ext uri="{FF2B5EF4-FFF2-40B4-BE49-F238E27FC236}">
                  <a16:creationId xmlns:a16="http://schemas.microsoft.com/office/drawing/2014/main" id="{D69BD3A3-4DF5-2D44-BAA2-516EB91643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2972" y="3761605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C0CCF8-2A6C-6849-BB13-C2739F21B543}"/>
                </a:ext>
              </a:extLst>
            </p:cNvPr>
            <p:cNvGrpSpPr/>
            <p:nvPr/>
          </p:nvGrpSpPr>
          <p:grpSpPr>
            <a:xfrm>
              <a:off x="7805310" y="2989564"/>
              <a:ext cx="1068977" cy="282748"/>
              <a:chOff x="4618721" y="2324916"/>
              <a:chExt cx="1649657" cy="436338"/>
            </a:xfrm>
          </p:grpSpPr>
          <p:sp>
            <p:nvSpPr>
              <p:cNvPr id="104" name="Freeform 860">
                <a:extLst>
                  <a:ext uri="{FF2B5EF4-FFF2-40B4-BE49-F238E27FC236}">
                    <a16:creationId xmlns:a16="http://schemas.microsoft.com/office/drawing/2014/main" id="{8A3BD079-AC06-0445-8EAF-FF0FDCA05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85E3C69-24E7-FF47-A7C1-83D097595A50}"/>
                  </a:ext>
                </a:extLst>
              </p:cNvPr>
              <p:cNvCxnSpPr/>
              <p:nvPr/>
            </p:nvCxnSpPr>
            <p:spPr>
              <a:xfrm>
                <a:off x="5143666" y="2324916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Freeform 860">
                <a:extLst>
                  <a:ext uri="{FF2B5EF4-FFF2-40B4-BE49-F238E27FC236}">
                    <a16:creationId xmlns:a16="http://schemas.microsoft.com/office/drawing/2014/main" id="{A253CD33-671D-A74E-828B-5CA978D7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1" y="2337342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DDBB105-EF47-CF41-AB2E-BA8C51D73F3C}"/>
                </a:ext>
              </a:extLst>
            </p:cNvPr>
            <p:cNvCxnSpPr/>
            <p:nvPr/>
          </p:nvCxnSpPr>
          <p:spPr>
            <a:xfrm>
              <a:off x="6866487" y="3699838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Freeform 860">
              <a:extLst>
                <a:ext uri="{FF2B5EF4-FFF2-40B4-BE49-F238E27FC236}">
                  <a16:creationId xmlns:a16="http://schemas.microsoft.com/office/drawing/2014/main" id="{080BA0F0-C3FE-2E41-9661-E45648A83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6003" y="3738927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8" name="Freeform 860">
              <a:extLst>
                <a:ext uri="{FF2B5EF4-FFF2-40B4-BE49-F238E27FC236}">
                  <a16:creationId xmlns:a16="http://schemas.microsoft.com/office/drawing/2014/main" id="{1C1067CD-42A2-9A49-9653-A1185096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431" y="3699967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69" name="Line 853">
              <a:extLst>
                <a:ext uri="{FF2B5EF4-FFF2-40B4-BE49-F238E27FC236}">
                  <a16:creationId xmlns:a16="http://schemas.microsoft.com/office/drawing/2014/main" id="{1A061B57-83B2-8B45-A8A5-13B4D41D8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96" y="417038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70" name="Line 853">
              <a:extLst>
                <a:ext uri="{FF2B5EF4-FFF2-40B4-BE49-F238E27FC236}">
                  <a16:creationId xmlns:a16="http://schemas.microsoft.com/office/drawing/2014/main" id="{8CB7333A-B157-9342-A585-E604B221C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2016" y="4166463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71" name="Line 853">
              <a:extLst>
                <a:ext uri="{FF2B5EF4-FFF2-40B4-BE49-F238E27FC236}">
                  <a16:creationId xmlns:a16="http://schemas.microsoft.com/office/drawing/2014/main" id="{F641F8E1-7DA3-BF44-B78E-267A439CEA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6946" y="3340796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6ED281F-B316-A545-8262-5258AF60E32A}"/>
                </a:ext>
              </a:extLst>
            </p:cNvPr>
            <p:cNvGrpSpPr/>
            <p:nvPr/>
          </p:nvGrpSpPr>
          <p:grpSpPr>
            <a:xfrm>
              <a:off x="5139466" y="3750347"/>
              <a:ext cx="484418" cy="349404"/>
              <a:chOff x="1012668" y="927184"/>
              <a:chExt cx="747559" cy="539203"/>
            </a:xfrm>
          </p:grpSpPr>
          <p:sp>
            <p:nvSpPr>
              <p:cNvPr id="100" name="Line 853">
                <a:extLst>
                  <a:ext uri="{FF2B5EF4-FFF2-40B4-BE49-F238E27FC236}">
                    <a16:creationId xmlns:a16="http://schemas.microsoft.com/office/drawing/2014/main" id="{D3F7113D-52CF-0D4E-B633-0419A10EB4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01" name="Rectangle 876">
                <a:extLst>
                  <a:ext uri="{FF2B5EF4-FFF2-40B4-BE49-F238E27FC236}">
                    <a16:creationId xmlns:a16="http://schemas.microsoft.com/office/drawing/2014/main" id="{D96E11ED-3F99-714F-B168-106D0317793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02" name="Rectangle 873">
                <a:extLst>
                  <a:ext uri="{FF2B5EF4-FFF2-40B4-BE49-F238E27FC236}">
                    <a16:creationId xmlns:a16="http://schemas.microsoft.com/office/drawing/2014/main" id="{855AEA87-F3A6-7F42-A532-69C6E833C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03" name="Freeform 875">
                <a:extLst>
                  <a:ext uri="{FF2B5EF4-FFF2-40B4-BE49-F238E27FC236}">
                    <a16:creationId xmlns:a16="http://schemas.microsoft.com/office/drawing/2014/main" id="{63D8387E-7A70-6149-B996-21C68B790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B0FFC59-8A08-DD41-8A07-C23D21A67355}"/>
                </a:ext>
              </a:extLst>
            </p:cNvPr>
            <p:cNvGrpSpPr/>
            <p:nvPr/>
          </p:nvGrpSpPr>
          <p:grpSpPr>
            <a:xfrm>
              <a:off x="4966767" y="2165564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6" name="Oval 859">
                <a:extLst>
                  <a:ext uri="{FF2B5EF4-FFF2-40B4-BE49-F238E27FC236}">
                    <a16:creationId xmlns:a16="http://schemas.microsoft.com/office/drawing/2014/main" id="{D116AEBB-EDE1-B34D-B7C6-E6E39D8425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7" name="Oval 861">
                <a:extLst>
                  <a:ext uri="{FF2B5EF4-FFF2-40B4-BE49-F238E27FC236}">
                    <a16:creationId xmlns:a16="http://schemas.microsoft.com/office/drawing/2014/main" id="{4A2D336E-D7B1-524F-9DF2-321982440C9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8" name="Oval 862">
                <a:extLst>
                  <a:ext uri="{FF2B5EF4-FFF2-40B4-BE49-F238E27FC236}">
                    <a16:creationId xmlns:a16="http://schemas.microsoft.com/office/drawing/2014/main" id="{159A33E1-221E-4347-BFA5-9EAC1CA0B9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79" name="Oval 863">
                <a:extLst>
                  <a:ext uri="{FF2B5EF4-FFF2-40B4-BE49-F238E27FC236}">
                    <a16:creationId xmlns:a16="http://schemas.microsoft.com/office/drawing/2014/main" id="{302D6EDA-E2D7-B747-B7C7-8255C485FF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80" name="Oval 863">
                <a:extLst>
                  <a:ext uri="{FF2B5EF4-FFF2-40B4-BE49-F238E27FC236}">
                    <a16:creationId xmlns:a16="http://schemas.microsoft.com/office/drawing/2014/main" id="{C130BB0C-5C35-1A41-A990-092B0C743A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BAD2F7DB-8B0F-914A-A338-6FC332F0E664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6" name="Freeform 860">
                  <a:extLst>
                    <a:ext uri="{FF2B5EF4-FFF2-40B4-BE49-F238E27FC236}">
                      <a16:creationId xmlns:a16="http://schemas.microsoft.com/office/drawing/2014/main" id="{3032F98C-10CF-0A46-B90D-9C8AD773D0D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7" name="Rectangle 864">
                  <a:extLst>
                    <a:ext uri="{FF2B5EF4-FFF2-40B4-BE49-F238E27FC236}">
                      <a16:creationId xmlns:a16="http://schemas.microsoft.com/office/drawing/2014/main" id="{05FC6E24-862A-984B-975E-438E4395356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8" name="Freeform 865">
                  <a:extLst>
                    <a:ext uri="{FF2B5EF4-FFF2-40B4-BE49-F238E27FC236}">
                      <a16:creationId xmlns:a16="http://schemas.microsoft.com/office/drawing/2014/main" id="{AFDEF9D7-B01A-0F46-A197-6593AAE2105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9" name="Freeform 866">
                  <a:extLst>
                    <a:ext uri="{FF2B5EF4-FFF2-40B4-BE49-F238E27FC236}">
                      <a16:creationId xmlns:a16="http://schemas.microsoft.com/office/drawing/2014/main" id="{A0D4A2CC-532F-D444-BDC2-E628EB9CBE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2226B4D-135F-0945-9C79-BB26D4DF63BA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3" name="Oval 878">
                  <a:extLst>
                    <a:ext uri="{FF2B5EF4-FFF2-40B4-BE49-F238E27FC236}">
                      <a16:creationId xmlns:a16="http://schemas.microsoft.com/office/drawing/2014/main" id="{C036B031-E3AB-0B4A-87C8-D0519604F3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Rectangle 880">
                  <a:extLst>
                    <a:ext uri="{FF2B5EF4-FFF2-40B4-BE49-F238E27FC236}">
                      <a16:creationId xmlns:a16="http://schemas.microsoft.com/office/drawing/2014/main" id="{B6FA6EB6-2A8D-3A4D-8D56-ABCDFECCB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Oval 878">
                  <a:extLst>
                    <a:ext uri="{FF2B5EF4-FFF2-40B4-BE49-F238E27FC236}">
                      <a16:creationId xmlns:a16="http://schemas.microsoft.com/office/drawing/2014/main" id="{CCCAC91B-9924-FE41-8B8C-32BE34DB22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1">
                  <a:extLst>
                    <a:ext uri="{FF2B5EF4-FFF2-40B4-BE49-F238E27FC236}">
                      <a16:creationId xmlns:a16="http://schemas.microsoft.com/office/drawing/2014/main" id="{CED456D5-9D77-7F49-9E7E-0DBE5C9111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Line 882">
                  <a:extLst>
                    <a:ext uri="{FF2B5EF4-FFF2-40B4-BE49-F238E27FC236}">
                      <a16:creationId xmlns:a16="http://schemas.microsoft.com/office/drawing/2014/main" id="{EAB3CB2B-50AA-A643-B3A6-6F7F4253CE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Rectangle 880">
                  <a:extLst>
                    <a:ext uri="{FF2B5EF4-FFF2-40B4-BE49-F238E27FC236}">
                      <a16:creationId xmlns:a16="http://schemas.microsoft.com/office/drawing/2014/main" id="{9E732E56-2505-CB44-BBBE-B6C5AE87A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Oval 878">
                  <a:extLst>
                    <a:ext uri="{FF2B5EF4-FFF2-40B4-BE49-F238E27FC236}">
                      <a16:creationId xmlns:a16="http://schemas.microsoft.com/office/drawing/2014/main" id="{D45300CF-CF46-0C46-8C1C-54D0A044788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Line 882">
                  <a:extLst>
                    <a:ext uri="{FF2B5EF4-FFF2-40B4-BE49-F238E27FC236}">
                      <a16:creationId xmlns:a16="http://schemas.microsoft.com/office/drawing/2014/main" id="{20331195-C171-6C4C-AD28-DB2C5C777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Line 882">
                  <a:extLst>
                    <a:ext uri="{FF2B5EF4-FFF2-40B4-BE49-F238E27FC236}">
                      <a16:creationId xmlns:a16="http://schemas.microsoft.com/office/drawing/2014/main" id="{E726EBAD-24A1-2E48-8A87-753009CD38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Line 884">
                  <a:extLst>
                    <a:ext uri="{FF2B5EF4-FFF2-40B4-BE49-F238E27FC236}">
                      <a16:creationId xmlns:a16="http://schemas.microsoft.com/office/drawing/2014/main" id="{C832C446-7D4C-D947-8581-11BCA5F47C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Oval 885">
                  <a:extLst>
                    <a:ext uri="{FF2B5EF4-FFF2-40B4-BE49-F238E27FC236}">
                      <a16:creationId xmlns:a16="http://schemas.microsoft.com/office/drawing/2014/main" id="{53CB7CB9-8972-6249-ACCF-952570DB8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4" name="Line 881">
                  <a:extLst>
                    <a:ext uri="{FF2B5EF4-FFF2-40B4-BE49-F238E27FC236}">
                      <a16:creationId xmlns:a16="http://schemas.microsoft.com/office/drawing/2014/main" id="{5BBD0A5F-DC39-1C47-8C3B-6137C3D1BA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Line 882">
                  <a:extLst>
                    <a:ext uri="{FF2B5EF4-FFF2-40B4-BE49-F238E27FC236}">
                      <a16:creationId xmlns:a16="http://schemas.microsoft.com/office/drawing/2014/main" id="{CC529397-20CB-904E-A219-A8B93C5A73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385CE23-EDFD-EA45-928A-FF88C85D27CD}"/>
                </a:ext>
              </a:extLst>
            </p:cNvPr>
            <p:cNvCxnSpPr>
              <a:cxnSpLocks/>
            </p:cNvCxnSpPr>
            <p:nvPr/>
          </p:nvCxnSpPr>
          <p:spPr>
            <a:xfrm>
              <a:off x="5953826" y="3042775"/>
              <a:ext cx="109138" cy="770314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CDAF327-A61C-024D-9246-B7915F37EE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045" y="3024428"/>
              <a:ext cx="1134613" cy="1834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E241978-CD9D-0A4B-8AB5-40FB587E5701}"/>
              </a:ext>
            </a:extLst>
          </p:cNvPr>
          <p:cNvGrpSpPr/>
          <p:nvPr/>
        </p:nvGrpSpPr>
        <p:grpSpPr>
          <a:xfrm>
            <a:off x="8118034" y="199099"/>
            <a:ext cx="3792268" cy="1975637"/>
            <a:chOff x="821024" y="4395049"/>
            <a:chExt cx="4213631" cy="2195152"/>
          </a:xfrm>
        </p:grpSpPr>
        <p:sp>
          <p:nvSpPr>
            <p:cNvPr id="113" name="Rectangle 891">
              <a:extLst>
                <a:ext uri="{FF2B5EF4-FFF2-40B4-BE49-F238E27FC236}">
                  <a16:creationId xmlns:a16="http://schemas.microsoft.com/office/drawing/2014/main" id="{E6762EB1-38AE-BB4E-A33B-209E846B8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217" y="5906458"/>
              <a:ext cx="72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14" name="Rectangle 891">
              <a:extLst>
                <a:ext uri="{FF2B5EF4-FFF2-40B4-BE49-F238E27FC236}">
                  <a16:creationId xmlns:a16="http://schemas.microsoft.com/office/drawing/2014/main" id="{4080EB15-17FB-B842-A3C5-F4E841178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119" y="5970316"/>
              <a:ext cx="72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03B50934-7480-A743-8539-5FA2B9FED990}"/>
                </a:ext>
              </a:extLst>
            </p:cNvPr>
            <p:cNvGrpSpPr/>
            <p:nvPr/>
          </p:nvGrpSpPr>
          <p:grpSpPr>
            <a:xfrm>
              <a:off x="1260662" y="5235327"/>
              <a:ext cx="1838582" cy="882564"/>
              <a:chOff x="1026717" y="2292224"/>
              <a:chExt cx="2553587" cy="1225782"/>
            </a:xfrm>
          </p:grpSpPr>
          <p:sp>
            <p:nvSpPr>
              <p:cNvPr id="157" name="Line 853">
                <a:extLst>
                  <a:ext uri="{FF2B5EF4-FFF2-40B4-BE49-F238E27FC236}">
                    <a16:creationId xmlns:a16="http://schemas.microsoft.com/office/drawing/2014/main" id="{6E505EAA-84AC-E140-98DE-3FC5FF63B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11947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1527649-D0AF-E041-BA8A-F5B326AD962C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Freeform 860">
                <a:extLst>
                  <a:ext uri="{FF2B5EF4-FFF2-40B4-BE49-F238E27FC236}">
                    <a16:creationId xmlns:a16="http://schemas.microsoft.com/office/drawing/2014/main" id="{DFD72C40-9710-CD46-B345-CDFE4BAB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60" name="Freeform 860">
                <a:extLst>
                  <a:ext uri="{FF2B5EF4-FFF2-40B4-BE49-F238E27FC236}">
                    <a16:creationId xmlns:a16="http://schemas.microsoft.com/office/drawing/2014/main" id="{6696CCEF-448C-8C40-965F-92BACA363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16" name="Line 853">
              <a:extLst>
                <a:ext uri="{FF2B5EF4-FFF2-40B4-BE49-F238E27FC236}">
                  <a16:creationId xmlns:a16="http://schemas.microsoft.com/office/drawing/2014/main" id="{C956BAEE-638D-CE4A-8C23-2F980CBAF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197" y="6122722"/>
              <a:ext cx="592531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 panose="020F0502020204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589A5BF-2D6B-F442-956D-59949D01F4D7}"/>
                </a:ext>
              </a:extLst>
            </p:cNvPr>
            <p:cNvGrpSpPr/>
            <p:nvPr/>
          </p:nvGrpSpPr>
          <p:grpSpPr>
            <a:xfrm>
              <a:off x="3846905" y="5267662"/>
              <a:ext cx="1187750" cy="320306"/>
              <a:chOff x="4618723" y="2316384"/>
              <a:chExt cx="1649655" cy="444870"/>
            </a:xfrm>
          </p:grpSpPr>
          <p:sp>
            <p:nvSpPr>
              <p:cNvPr id="154" name="Freeform 860">
                <a:extLst>
                  <a:ext uri="{FF2B5EF4-FFF2-40B4-BE49-F238E27FC236}">
                    <a16:creationId xmlns:a16="http://schemas.microsoft.com/office/drawing/2014/main" id="{E39F8A4B-8466-D24E-8CFE-6D2431BE0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3988871-A81D-CD49-84ED-2515DA1F76C2}"/>
                  </a:ext>
                </a:extLst>
              </p:cNvPr>
              <p:cNvCxnSpPr/>
              <p:nvPr/>
            </p:nvCxnSpPr>
            <p:spPr>
              <a:xfrm>
                <a:off x="5143667" y="2316384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Freeform 860">
                <a:extLst>
                  <a:ext uri="{FF2B5EF4-FFF2-40B4-BE49-F238E27FC236}">
                    <a16:creationId xmlns:a16="http://schemas.microsoft.com/office/drawing/2014/main" id="{A946142D-61AA-B849-B766-681A6982D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8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1C5CA86-E8EE-B548-83B5-4E2E9F35DD7D}"/>
                </a:ext>
              </a:extLst>
            </p:cNvPr>
            <p:cNvCxnSpPr/>
            <p:nvPr/>
          </p:nvCxnSpPr>
          <p:spPr>
            <a:xfrm>
              <a:off x="2803769" y="6063004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reeform 860">
              <a:extLst>
                <a:ext uri="{FF2B5EF4-FFF2-40B4-BE49-F238E27FC236}">
                  <a16:creationId xmlns:a16="http://schemas.microsoft.com/office/drawing/2014/main" id="{412CA182-95FE-2043-AA69-54CE293FD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009" y="6106437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20" name="Freeform 860">
              <a:extLst>
                <a:ext uri="{FF2B5EF4-FFF2-40B4-BE49-F238E27FC236}">
                  <a16:creationId xmlns:a16="http://schemas.microsoft.com/office/drawing/2014/main" id="{F6D8B51F-31BA-854A-B555-315328C3C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818" y="6063148"/>
              <a:ext cx="1123653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121" name="Line 853">
              <a:extLst>
                <a:ext uri="{FF2B5EF4-FFF2-40B4-BE49-F238E27FC236}">
                  <a16:creationId xmlns:a16="http://schemas.microsoft.com/office/drawing/2014/main" id="{E241521D-7F87-2E42-B6A8-9012D0B6D1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335" y="658583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22" name="Line 853">
              <a:extLst>
                <a:ext uri="{FF2B5EF4-FFF2-40B4-BE49-F238E27FC236}">
                  <a16:creationId xmlns:a16="http://schemas.microsoft.com/office/drawing/2014/main" id="{7C3ADBE7-2492-0E4A-9815-AEA5DABAA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024" y="6581477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23" name="Line 853">
              <a:extLst>
                <a:ext uri="{FF2B5EF4-FFF2-40B4-BE49-F238E27FC236}">
                  <a16:creationId xmlns:a16="http://schemas.microsoft.com/office/drawing/2014/main" id="{7C139B86-B202-8746-B834-E669C3A81C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168" y="5664069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942492B-745B-FB45-9EF0-25489D799DBD}"/>
                </a:ext>
              </a:extLst>
            </p:cNvPr>
            <p:cNvGrpSpPr/>
            <p:nvPr/>
          </p:nvGrpSpPr>
          <p:grpSpPr>
            <a:xfrm>
              <a:off x="2893449" y="439504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30" name="Oval 859">
                <a:extLst>
                  <a:ext uri="{FF2B5EF4-FFF2-40B4-BE49-F238E27FC236}">
                    <a16:creationId xmlns:a16="http://schemas.microsoft.com/office/drawing/2014/main" id="{EACE26BC-D4AE-514C-AB69-01AFF468765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1" name="Oval 861">
                <a:extLst>
                  <a:ext uri="{FF2B5EF4-FFF2-40B4-BE49-F238E27FC236}">
                    <a16:creationId xmlns:a16="http://schemas.microsoft.com/office/drawing/2014/main" id="{B4621CFC-CBC9-E543-87FC-9300792D898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2" name="Oval 862">
                <a:extLst>
                  <a:ext uri="{FF2B5EF4-FFF2-40B4-BE49-F238E27FC236}">
                    <a16:creationId xmlns:a16="http://schemas.microsoft.com/office/drawing/2014/main" id="{D150A7D7-BA4A-AC4F-AB4C-CDD52A4506A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3" name="Oval 863">
                <a:extLst>
                  <a:ext uri="{FF2B5EF4-FFF2-40B4-BE49-F238E27FC236}">
                    <a16:creationId xmlns:a16="http://schemas.microsoft.com/office/drawing/2014/main" id="{83745F04-EF79-4F44-B296-25F6D3997B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134" name="Oval 863">
                <a:extLst>
                  <a:ext uri="{FF2B5EF4-FFF2-40B4-BE49-F238E27FC236}">
                    <a16:creationId xmlns:a16="http://schemas.microsoft.com/office/drawing/2014/main" id="{0780CB83-5AE1-9543-B51E-6A820A290B5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D6402DFE-5829-A040-8BD7-D13930B03BFE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50" name="Freeform 860">
                  <a:extLst>
                    <a:ext uri="{FF2B5EF4-FFF2-40B4-BE49-F238E27FC236}">
                      <a16:creationId xmlns:a16="http://schemas.microsoft.com/office/drawing/2014/main" id="{78E811AA-153D-BB41-9161-2D3F487605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51" name="Rectangle 864">
                  <a:extLst>
                    <a:ext uri="{FF2B5EF4-FFF2-40B4-BE49-F238E27FC236}">
                      <a16:creationId xmlns:a16="http://schemas.microsoft.com/office/drawing/2014/main" id="{700F7D69-1DFB-F740-8AFA-1A6B922674A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52" name="Freeform 865">
                  <a:extLst>
                    <a:ext uri="{FF2B5EF4-FFF2-40B4-BE49-F238E27FC236}">
                      <a16:creationId xmlns:a16="http://schemas.microsoft.com/office/drawing/2014/main" id="{F5C90D55-AE4F-8942-8F25-166F350032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53" name="Freeform 866">
                  <a:extLst>
                    <a:ext uri="{FF2B5EF4-FFF2-40B4-BE49-F238E27FC236}">
                      <a16:creationId xmlns:a16="http://schemas.microsoft.com/office/drawing/2014/main" id="{DEDB4F8C-B86B-2548-91DC-99BBCB6BBE4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4663326B-B4E0-0345-A324-206F2B16D529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37" name="Oval 878">
                  <a:extLst>
                    <a:ext uri="{FF2B5EF4-FFF2-40B4-BE49-F238E27FC236}">
                      <a16:creationId xmlns:a16="http://schemas.microsoft.com/office/drawing/2014/main" id="{ECC3591F-F712-124D-B194-7B787967F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Rectangle 880">
                  <a:extLst>
                    <a:ext uri="{FF2B5EF4-FFF2-40B4-BE49-F238E27FC236}">
                      <a16:creationId xmlns:a16="http://schemas.microsoft.com/office/drawing/2014/main" id="{38551898-94DF-884B-9065-BBE17CD3C5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Oval 878">
                  <a:extLst>
                    <a:ext uri="{FF2B5EF4-FFF2-40B4-BE49-F238E27FC236}">
                      <a16:creationId xmlns:a16="http://schemas.microsoft.com/office/drawing/2014/main" id="{C4A31895-BD78-F447-B83B-3DE65754E5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Line 881">
                  <a:extLst>
                    <a:ext uri="{FF2B5EF4-FFF2-40B4-BE49-F238E27FC236}">
                      <a16:creationId xmlns:a16="http://schemas.microsoft.com/office/drawing/2014/main" id="{888FE26F-B80C-3C48-B954-6D626E732D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Line 882">
                  <a:extLst>
                    <a:ext uri="{FF2B5EF4-FFF2-40B4-BE49-F238E27FC236}">
                      <a16:creationId xmlns:a16="http://schemas.microsoft.com/office/drawing/2014/main" id="{6979C560-8F03-C647-B9BB-49377BB09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2" name="Rectangle 880">
                  <a:extLst>
                    <a:ext uri="{FF2B5EF4-FFF2-40B4-BE49-F238E27FC236}">
                      <a16:creationId xmlns:a16="http://schemas.microsoft.com/office/drawing/2014/main" id="{8A5B4FE8-A7A5-604E-9414-401611137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Oval 878">
                  <a:extLst>
                    <a:ext uri="{FF2B5EF4-FFF2-40B4-BE49-F238E27FC236}">
                      <a16:creationId xmlns:a16="http://schemas.microsoft.com/office/drawing/2014/main" id="{99D17690-51EC-9C48-893C-B6C77272F5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4" name="Line 882">
                  <a:extLst>
                    <a:ext uri="{FF2B5EF4-FFF2-40B4-BE49-F238E27FC236}">
                      <a16:creationId xmlns:a16="http://schemas.microsoft.com/office/drawing/2014/main" id="{0E2EB4A5-1C5A-304E-A663-5F37D72C6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Line 882">
                  <a:extLst>
                    <a:ext uri="{FF2B5EF4-FFF2-40B4-BE49-F238E27FC236}">
                      <a16:creationId xmlns:a16="http://schemas.microsoft.com/office/drawing/2014/main" id="{BB083281-A148-A44E-91E8-9E4E57DF97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6" name="Line 884">
                  <a:extLst>
                    <a:ext uri="{FF2B5EF4-FFF2-40B4-BE49-F238E27FC236}">
                      <a16:creationId xmlns:a16="http://schemas.microsoft.com/office/drawing/2014/main" id="{114215B4-5FF1-4749-B2E3-B6F324398B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7" name="Oval 885">
                  <a:extLst>
                    <a:ext uri="{FF2B5EF4-FFF2-40B4-BE49-F238E27FC236}">
                      <a16:creationId xmlns:a16="http://schemas.microsoft.com/office/drawing/2014/main" id="{88CF6140-5878-FD48-AF47-3C68DCAD4B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8" name="Line 881">
                  <a:extLst>
                    <a:ext uri="{FF2B5EF4-FFF2-40B4-BE49-F238E27FC236}">
                      <a16:creationId xmlns:a16="http://schemas.microsoft.com/office/drawing/2014/main" id="{4FB2EA6A-A822-2843-9978-42193E11BA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149" name="Line 882">
                  <a:extLst>
                    <a:ext uri="{FF2B5EF4-FFF2-40B4-BE49-F238E27FC236}">
                      <a16:creationId xmlns:a16="http://schemas.microsoft.com/office/drawing/2014/main" id="{273AA7EF-A661-7B49-9B50-7D826C9DBF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00D128-CF31-8840-8423-C789173FEDD1}"/>
                </a:ext>
              </a:extLst>
            </p:cNvPr>
            <p:cNvGrpSpPr/>
            <p:nvPr/>
          </p:nvGrpSpPr>
          <p:grpSpPr>
            <a:xfrm>
              <a:off x="884857" y="6119126"/>
              <a:ext cx="538242" cy="388228"/>
              <a:chOff x="1012668" y="927183"/>
              <a:chExt cx="747559" cy="539204"/>
            </a:xfrm>
          </p:grpSpPr>
          <p:sp>
            <p:nvSpPr>
              <p:cNvPr id="126" name="Line 853">
                <a:extLst>
                  <a:ext uri="{FF2B5EF4-FFF2-40B4-BE49-F238E27FC236}">
                    <a16:creationId xmlns:a16="http://schemas.microsoft.com/office/drawing/2014/main" id="{8250055B-1919-E342-81C7-DC9F77663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127" name="Rectangle 876">
                <a:extLst>
                  <a:ext uri="{FF2B5EF4-FFF2-40B4-BE49-F238E27FC236}">
                    <a16:creationId xmlns:a16="http://schemas.microsoft.com/office/drawing/2014/main" id="{E8351894-4BFB-D140-9F3E-9FEDE9E52F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3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128" name="Rectangle 873">
                <a:extLst>
                  <a:ext uri="{FF2B5EF4-FFF2-40B4-BE49-F238E27FC236}">
                    <a16:creationId xmlns:a16="http://schemas.microsoft.com/office/drawing/2014/main" id="{26D63F58-62AE-6042-8D9C-7D518726C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29" name="Freeform 875">
                <a:extLst>
                  <a:ext uri="{FF2B5EF4-FFF2-40B4-BE49-F238E27FC236}">
                    <a16:creationId xmlns:a16="http://schemas.microsoft.com/office/drawing/2014/main" id="{29B9D360-C5DD-8944-8DB8-27D24F0EB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3D9CA74-2B91-444D-BE81-0B60BD5CEE96}"/>
              </a:ext>
            </a:extLst>
          </p:cNvPr>
          <p:cNvSpPr/>
          <p:nvPr/>
        </p:nvSpPr>
        <p:spPr>
          <a:xfrm>
            <a:off x="9416114" y="4794353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B41A5C88-9B31-FD46-AB58-A7CFEE548F06}"/>
              </a:ext>
            </a:extLst>
          </p:cNvPr>
          <p:cNvSpPr/>
          <p:nvPr/>
        </p:nvSpPr>
        <p:spPr>
          <a:xfrm>
            <a:off x="9646573" y="2558819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8561E19-485D-5F46-9048-B58C7C402D22}"/>
              </a:ext>
            </a:extLst>
          </p:cNvPr>
          <p:cNvSpPr/>
          <p:nvPr/>
        </p:nvSpPr>
        <p:spPr>
          <a:xfrm>
            <a:off x="9233977" y="40506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821AC33-BAE7-FA4F-8ADD-188FAB31895F}"/>
              </a:ext>
            </a:extLst>
          </p:cNvPr>
          <p:cNvSpPr/>
          <p:nvPr/>
        </p:nvSpPr>
        <p:spPr>
          <a:xfrm>
            <a:off x="5645348" y="2410435"/>
            <a:ext cx="30068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0325">
              <a:tabLst>
                <a:tab pos="284163" algn="l"/>
                <a:tab pos="5683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</a:rPr>
              <a:t>γ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move(r1,d3,d1)</a:t>
            </a:r>
            <a:r>
              <a:rPr lang="en-US" dirty="0">
                <a:latin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= </a:t>
            </a:r>
            <a:r>
              <a:rPr lang="ro-RO" dirty="0">
                <a:latin typeface="Calibri" panose="020F0502020204030204" pitchFamily="34" charset="0"/>
              </a:rPr>
              <a:t>{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loc(r1) = d1,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loc(r1) = d3, </a:t>
            </a:r>
            <a:b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</a:b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cargo(r1) = nil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		loc(c1) = d1</a:t>
            </a:r>
            <a:r>
              <a:rPr lang="ro-RO" dirty="0">
                <a:latin typeface="Calibri" panose="020F0502020204030204" pitchFamily="34" charset="0"/>
              </a:rPr>
              <a:t>}</a:t>
            </a:r>
            <a:endParaRPr lang="en-US" dirty="0">
              <a:latin typeface="Calibri" panose="020F0502020204030204" pitchFamily="34" charset="0"/>
            </a:endParaRPr>
          </a:p>
          <a:p>
            <a:pPr marL="396875" lvl="1" indent="0">
              <a:buNone/>
              <a:tabLst>
                <a:tab pos="284163" algn="l"/>
                <a:tab pos="568325" algn="l"/>
              </a:tabLst>
            </a:pPr>
            <a:br>
              <a:rPr lang="en-US" baseline="-25000" dirty="0">
                <a:latin typeface="Calibri" panose="020F0502020204030204" pitchFamily="34" charset="0"/>
              </a:rPr>
            </a:br>
            <a:endParaRPr lang="en-US" baseline="-25000" dirty="0">
              <a:latin typeface="Calibri" panose="020F0502020204030204" pitchFamily="34" charset="0"/>
            </a:endParaRPr>
          </a:p>
          <a:p>
            <a:pPr marL="396875" lvl="1" indent="0">
              <a:buNone/>
              <a:tabLst>
                <a:tab pos="284163" algn="l"/>
                <a:tab pos="568325" algn="l"/>
              </a:tabLst>
            </a:pPr>
            <a:endParaRPr lang="en-US" baseline="-25000" dirty="0">
              <a:latin typeface="Calibri" panose="020F0502020204030204" pitchFamily="34" charset="0"/>
            </a:endParaRPr>
          </a:p>
          <a:p>
            <a:pPr indent="-60325">
              <a:tabLst>
                <a:tab pos="284163" algn="l"/>
                <a:tab pos="568325" algn="l"/>
              </a:tabLst>
            </a:pPr>
            <a:br>
              <a:rPr lang="ro-RO" baseline="-25000" dirty="0">
                <a:latin typeface="Calibri" panose="020F0502020204030204" pitchFamily="34" charset="0"/>
              </a:rPr>
            </a:b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</a:rPr>
              <a:t>γ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ŝ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load(r1,c1,d1)</a:t>
            </a:r>
            <a:r>
              <a:rPr lang="en-US" dirty="0">
                <a:latin typeface="Times New Roman" panose="02020603050405020304" pitchFamily="18" charset="0"/>
              </a:rPr>
              <a:t>)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= </a:t>
            </a:r>
            <a:r>
              <a:rPr lang="ro-RO" dirty="0">
                <a:latin typeface="Calibri" panose="020F0502020204030204" pitchFamily="34" charset="0"/>
              </a:rPr>
              <a:t>{</a:t>
            </a: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loc(r1) = d1, </a:t>
            </a:r>
          </a:p>
          <a:p>
            <a:pPr indent="-60325">
              <a:tabLst>
                <a:tab pos="284163" algn="l"/>
                <a:tab pos="568325" algn="l"/>
              </a:tabLst>
            </a:pPr>
            <a:r>
              <a:rPr lang="ro-RO" dirty="0">
                <a:latin typeface="Calibri" panose="020F0502020204030204" pitchFamily="34" charset="0"/>
              </a:rPr>
              <a:t>		loc(r1) = d3,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cargo(r1) = </a:t>
            </a:r>
            <a:r>
              <a:rPr lang="ro-RO" dirty="0" err="1">
                <a:latin typeface="Calibri" panose="020F0502020204030204" pitchFamily="34" charset="0"/>
              </a:rPr>
              <a:t>nil</a:t>
            </a:r>
            <a:r>
              <a:rPr lang="ro-RO" dirty="0">
                <a:latin typeface="Calibri" panose="020F0502020204030204" pitchFamily="34" charset="0"/>
              </a:rPr>
              <a:t>,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cargo(r1) = </a:t>
            </a:r>
            <a:r>
              <a:rPr lang="ro-RO" dirty="0">
                <a:latin typeface="Calibri" panose="020F0502020204030204" pitchFamily="34" charset="0"/>
                <a:cs typeface="Calibri"/>
              </a:rPr>
              <a:t>c1,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	loc(c1) = r1,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	</a:t>
            </a:r>
            <a:r>
              <a:rPr lang="ro-RO" dirty="0">
                <a:latin typeface="Calibri" panose="020F0502020204030204" pitchFamily="34" charset="0"/>
              </a:rPr>
              <a:t>loc(c1) = d1}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C9DF12D3-C8C1-B845-BDC2-116525D208D5}"/>
              </a:ext>
            </a:extLst>
          </p:cNvPr>
          <p:cNvSpPr/>
          <p:nvPr/>
        </p:nvSpPr>
        <p:spPr>
          <a:xfrm>
            <a:off x="6098962" y="1013731"/>
            <a:ext cx="3006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175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</a:rPr>
              <a:t>= </a:t>
            </a:r>
            <a:r>
              <a:rPr lang="ro-RO" dirty="0">
                <a:latin typeface="Calibri" panose="020F0502020204030204" pitchFamily="34" charset="0"/>
              </a:rPr>
              <a:t>{loc(r1) = d3, 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cargo(r1) = </a:t>
            </a:r>
            <a:r>
              <a:rPr lang="ro-RO" dirty="0" err="1">
                <a:latin typeface="Calibri" panose="020F0502020204030204" pitchFamily="34" charset="0"/>
              </a:rPr>
              <a:t>nil</a:t>
            </a:r>
            <a:r>
              <a:rPr lang="ro-RO" dirty="0">
                <a:latin typeface="Calibri" panose="020F0502020204030204" pitchFamily="34" charset="0"/>
              </a:rPr>
              <a:t>, </a:t>
            </a:r>
            <a:br>
              <a:rPr lang="ro-RO" dirty="0">
                <a:latin typeface="Calibri" panose="020F0502020204030204" pitchFamily="34" charset="0"/>
              </a:rPr>
            </a:br>
            <a:r>
              <a:rPr lang="ro-RO" dirty="0">
                <a:latin typeface="Calibri" panose="020F0502020204030204" pitchFamily="34" charset="0"/>
              </a:rPr>
              <a:t>	loc(c1) = d1}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22" y="1118795"/>
            <a:ext cx="5080006" cy="3334267"/>
          </a:xfrm>
        </p:spPr>
        <p:txBody>
          <a:bodyPr/>
          <a:lstStyle/>
          <a:p>
            <a:r>
              <a:rPr lang="en-US" dirty="0"/>
              <a:t>Planning problem </a:t>
            </a:r>
            <a:r>
              <a:rPr lang="el-GR" i="1" dirty="0"/>
              <a:t>P</a:t>
            </a:r>
            <a:r>
              <a:rPr lang="el-GR" dirty="0"/>
              <a:t> = (Σ, </a:t>
            </a:r>
            <a:r>
              <a:rPr lang="el-GR" i="1" dirty="0"/>
              <a:t>s</a:t>
            </a:r>
            <a:r>
              <a:rPr lang="el-GR" baseline="-25000" dirty="0"/>
              <a:t>0</a:t>
            </a:r>
            <a:r>
              <a:rPr lang="el-GR" dirty="0"/>
              <a:t>, </a:t>
            </a:r>
            <a:r>
              <a:rPr lang="el-GR" i="1" dirty="0"/>
              <a:t>g</a:t>
            </a:r>
            <a:r>
              <a:rPr lang="el-GR" dirty="0"/>
              <a:t>) </a:t>
            </a:r>
            <a:endParaRPr lang="en-US" i="1" dirty="0"/>
          </a:p>
          <a:p>
            <a:r>
              <a:rPr lang="en-US" i="1" dirty="0"/>
              <a:t>Optimal relaxed solution </a:t>
            </a:r>
            <a:r>
              <a:rPr lang="en-US" dirty="0"/>
              <a:t>heuristic:</a:t>
            </a:r>
          </a:p>
          <a:p>
            <a:pPr lvl="1"/>
            <a:r>
              <a:rPr lang="en-US" i="1" dirty="0"/>
              <a:t>h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minimum cost of all relaxed solutions for </a:t>
            </a:r>
            <a:r>
              <a:rPr lang="el-GR" dirty="0"/>
              <a:t>(Σ, </a:t>
            </a:r>
            <a:r>
              <a:rPr lang="el-GR" i="1" dirty="0"/>
              <a:t>s</a:t>
            </a:r>
            <a:r>
              <a:rPr lang="el-GR" dirty="0"/>
              <a:t>, </a:t>
            </a:r>
            <a:r>
              <a:rPr lang="el-GR" i="1" dirty="0"/>
              <a:t>g</a:t>
            </a:r>
            <a:r>
              <a:rPr lang="el-GR" dirty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Example: </a:t>
            </a:r>
            <a:r>
              <a:rPr lang="en-US" i="1" dirty="0"/>
              <a:t>s </a:t>
            </a:r>
            <a:r>
              <a:rPr lang="en-US" dirty="0"/>
              <a:t>=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</a:p>
          <a:p>
            <a:r>
              <a:rPr lang="en-US" dirty="0"/>
              <a:t>π = </a:t>
            </a:r>
            <a:r>
              <a:rPr lang="el-GR" dirty="0"/>
              <a:t>⟨</a:t>
            </a: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dirty="0">
                <a:latin typeface="Calibri"/>
              </a:rPr>
              <a:t>r1,d3,d1</a:t>
            </a:r>
            <a:r>
              <a:rPr lang="en-US" dirty="0"/>
              <a:t>), </a:t>
            </a:r>
            <a:r>
              <a:rPr lang="en-US" dirty="0">
                <a:latin typeface="Calibri"/>
              </a:rPr>
              <a:t>load</a:t>
            </a:r>
            <a:r>
              <a:rPr lang="en-US" dirty="0"/>
              <a:t>(</a:t>
            </a:r>
            <a:r>
              <a:rPr lang="en-US" dirty="0">
                <a:latin typeface="Calibri"/>
              </a:rPr>
              <a:t>r1,c1,d1</a:t>
            </a:r>
            <a:r>
              <a:rPr lang="en-US" dirty="0"/>
              <a:t>)⟩</a:t>
            </a:r>
          </a:p>
          <a:p>
            <a:pPr lvl="1"/>
            <a:r>
              <a:rPr lang="en-US" dirty="0"/>
              <a:t>cost(π) = 2</a:t>
            </a:r>
            <a:endParaRPr lang="en-US" baseline="-25000" dirty="0"/>
          </a:p>
          <a:p>
            <a:r>
              <a:rPr lang="en-US" dirty="0"/>
              <a:t>No less-costly relaxed solution, so </a:t>
            </a:r>
            <a:r>
              <a:rPr lang="en-US" i="1" dirty="0"/>
              <a:t>h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l-GR" i="1" dirty="0"/>
              <a:t>s</a:t>
            </a:r>
            <a:r>
              <a:rPr lang="el-GR" baseline="-25000" dirty="0"/>
              <a:t>0</a:t>
            </a:r>
            <a:r>
              <a:rPr lang="en-US" dirty="0"/>
              <a:t>) = 2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5FB8EA4-17A9-9644-BD42-89CFC041E3B4}"/>
              </a:ext>
            </a:extLst>
          </p:cNvPr>
          <p:cNvSpPr/>
          <p:nvPr/>
        </p:nvSpPr>
        <p:spPr>
          <a:xfrm>
            <a:off x="2790230" y="5056318"/>
            <a:ext cx="2783134" cy="147732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tabLst>
                <a:tab pos="561975" algn="l"/>
              </a:tabLst>
            </a:pPr>
            <a:r>
              <a:rPr lang="ro-RO" i="1" dirty="0">
                <a:latin typeface="Times New Roman"/>
                <a:cs typeface="Times New Roman"/>
              </a:rPr>
              <a:t> </a:t>
            </a:r>
            <a:br>
              <a:rPr lang="ro-RO" i="1" dirty="0">
                <a:latin typeface="Times New Roman"/>
                <a:cs typeface="Times New Roman"/>
              </a:rPr>
            </a:br>
            <a:br>
              <a:rPr lang="ro-RO" i="1" dirty="0">
                <a:latin typeface="Times New Roman"/>
                <a:cs typeface="Times New Roman"/>
              </a:rPr>
            </a:br>
            <a:br>
              <a:rPr lang="ro-RO" i="1" dirty="0">
                <a:latin typeface="Times New Roman"/>
                <a:cs typeface="Times New Roman"/>
              </a:rPr>
            </a:br>
            <a:br>
              <a:rPr lang="ro-RO" i="1" dirty="0">
                <a:latin typeface="Times New Roman"/>
                <a:cs typeface="Times New Roman"/>
              </a:rPr>
            </a:br>
            <a:r>
              <a:rPr lang="ro-RO" i="1" dirty="0">
                <a:latin typeface="Times New Roman"/>
                <a:cs typeface="Times New Roman"/>
              </a:rPr>
              <a:t>g</a:t>
            </a:r>
            <a:r>
              <a:rPr lang="ro-RO" dirty="0">
                <a:latin typeface="Times New Roman"/>
                <a:cs typeface="Times New Roman"/>
              </a:rPr>
              <a:t> = {</a:t>
            </a:r>
            <a:r>
              <a:rPr lang="ro-RO" dirty="0">
                <a:latin typeface="Calibri"/>
                <a:cs typeface="Calibri"/>
              </a:rPr>
              <a:t>loc(r1)=d3, loc(c1)=r1</a:t>
            </a:r>
            <a:r>
              <a:rPr lang="ro-RO" dirty="0">
                <a:latin typeface="Times New Roman"/>
                <a:cs typeface="Times New Roman"/>
              </a:rPr>
              <a:t>}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73084AA4-F0C2-0042-8BD6-234F9885D357}"/>
              </a:ext>
            </a:extLst>
          </p:cNvPr>
          <p:cNvGrpSpPr>
            <a:grpSpLocks noChangeAspect="1"/>
          </p:cNvGrpSpPr>
          <p:nvPr/>
        </p:nvGrpSpPr>
        <p:grpSpPr>
          <a:xfrm>
            <a:off x="2874421" y="4936849"/>
            <a:ext cx="2657242" cy="1147446"/>
            <a:chOff x="5323352" y="4678231"/>
            <a:chExt cx="2952491" cy="1274940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7AD0555D-069B-E745-A792-F0B7E1EA762F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256" name="Lightning Bolt 255">
                <a:extLst>
                  <a:ext uri="{FF2B5EF4-FFF2-40B4-BE49-F238E27FC236}">
                    <a16:creationId xmlns:a16="http://schemas.microsoft.com/office/drawing/2014/main" id="{9066E370-33D1-1B4B-ABAD-E946A7D3C5E9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860">
                <a:extLst>
                  <a:ext uri="{FF2B5EF4-FFF2-40B4-BE49-F238E27FC236}">
                    <a16:creationId xmlns:a16="http://schemas.microsoft.com/office/drawing/2014/main" id="{DCB063F8-0CA9-7C40-A0C4-F542D36B2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3BF47D38-3BAC-6641-81B2-DC7BC7C8E56A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3E7FF633-08AC-B740-BB00-5B9050D6DC46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F62BC370-D570-DA4F-89CC-B03E956BAE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412EC41-108B-BB42-AED9-28EEE95D86DF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BD4CC4F0-9FEE-6F4A-B9AA-F0EE2499698A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252" name="Lightning Bolt 251">
                  <a:extLst>
                    <a:ext uri="{FF2B5EF4-FFF2-40B4-BE49-F238E27FC236}">
                      <a16:creationId xmlns:a16="http://schemas.microsoft.com/office/drawing/2014/main" id="{35C631B0-1503-E442-BCF9-13A452D728E1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F6083987-C30A-B744-ABA4-A21393C108AA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082BED78-504B-2041-A5C0-73DE48E39A5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15FCBFBD-F1C0-9745-9ACC-7BE8F0F2A8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1" name="Freeform 860">
                <a:extLst>
                  <a:ext uri="{FF2B5EF4-FFF2-40B4-BE49-F238E27FC236}">
                    <a16:creationId xmlns:a16="http://schemas.microsoft.com/office/drawing/2014/main" id="{DAC9AA53-4BD6-3E48-8608-653EDECD1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19" name="Line 853">
              <a:extLst>
                <a:ext uri="{FF2B5EF4-FFF2-40B4-BE49-F238E27FC236}">
                  <a16:creationId xmlns:a16="http://schemas.microsoft.com/office/drawing/2014/main" id="{EAEF589C-B917-A242-B9C7-D50A3A0674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 panose="020F0502020204030204" pitchFamily="34" charset="0"/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A1DD65CC-F5F4-5E4E-B574-D1E256A4E7D3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26" name="Oval 859">
                <a:extLst>
                  <a:ext uri="{FF2B5EF4-FFF2-40B4-BE49-F238E27FC236}">
                    <a16:creationId xmlns:a16="http://schemas.microsoft.com/office/drawing/2014/main" id="{717C7C08-2C9A-0F46-89A4-38E30BCE46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7" name="Oval 861">
                <a:extLst>
                  <a:ext uri="{FF2B5EF4-FFF2-40B4-BE49-F238E27FC236}">
                    <a16:creationId xmlns:a16="http://schemas.microsoft.com/office/drawing/2014/main" id="{58672F6D-A6F9-0C45-AFA7-40B845EBC1E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8" name="Oval 862">
                <a:extLst>
                  <a:ext uri="{FF2B5EF4-FFF2-40B4-BE49-F238E27FC236}">
                    <a16:creationId xmlns:a16="http://schemas.microsoft.com/office/drawing/2014/main" id="{A812E28F-65A5-5E47-B9D7-BDB1E2A948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29" name="Oval 863">
                <a:extLst>
                  <a:ext uri="{FF2B5EF4-FFF2-40B4-BE49-F238E27FC236}">
                    <a16:creationId xmlns:a16="http://schemas.microsoft.com/office/drawing/2014/main" id="{12C992AB-B696-8849-BC63-53D6A5A335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sp>
            <p:nvSpPr>
              <p:cNvPr id="230" name="Oval 863">
                <a:extLst>
                  <a:ext uri="{FF2B5EF4-FFF2-40B4-BE49-F238E27FC236}">
                    <a16:creationId xmlns:a16="http://schemas.microsoft.com/office/drawing/2014/main" id="{97B10026-D68E-264E-AB28-EE75689117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 panose="020F0502020204030204" pitchFamily="34" charset="0"/>
                  <a:ea typeface="Calibri"/>
                  <a:cs typeface="Calibri"/>
                </a:endParaRPr>
              </a:p>
            </p:txBody>
          </p: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59CB627A-E151-7B41-9F03-CD4048361DF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46" name="Freeform 860">
                  <a:extLst>
                    <a:ext uri="{FF2B5EF4-FFF2-40B4-BE49-F238E27FC236}">
                      <a16:creationId xmlns:a16="http://schemas.microsoft.com/office/drawing/2014/main" id="{47AB285A-ECDE-CA48-8194-4CA3232781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7" name="Rectangle 864">
                  <a:extLst>
                    <a:ext uri="{FF2B5EF4-FFF2-40B4-BE49-F238E27FC236}">
                      <a16:creationId xmlns:a16="http://schemas.microsoft.com/office/drawing/2014/main" id="{5FC325C1-631D-6841-9E01-4932C4986F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48" name="Freeform 865">
                  <a:extLst>
                    <a:ext uri="{FF2B5EF4-FFF2-40B4-BE49-F238E27FC236}">
                      <a16:creationId xmlns:a16="http://schemas.microsoft.com/office/drawing/2014/main" id="{49048A3A-AF53-8145-931B-CB5F837051B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9" name="Freeform 866">
                  <a:extLst>
                    <a:ext uri="{FF2B5EF4-FFF2-40B4-BE49-F238E27FC236}">
                      <a16:creationId xmlns:a16="http://schemas.microsoft.com/office/drawing/2014/main" id="{8AE9331B-2864-D042-8785-A103516AF1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BC2A1C31-76CE-E14C-AC85-40CEDE0C7D8A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33" name="Oval 878">
                  <a:extLst>
                    <a:ext uri="{FF2B5EF4-FFF2-40B4-BE49-F238E27FC236}">
                      <a16:creationId xmlns:a16="http://schemas.microsoft.com/office/drawing/2014/main" id="{F8CA1C6A-73DE-904B-8C72-461770B123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4" name="Rectangle 880">
                  <a:extLst>
                    <a:ext uri="{FF2B5EF4-FFF2-40B4-BE49-F238E27FC236}">
                      <a16:creationId xmlns:a16="http://schemas.microsoft.com/office/drawing/2014/main" id="{EFED1996-B6BB-0743-AD5A-2189B79CEC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5" name="Oval 878">
                  <a:extLst>
                    <a:ext uri="{FF2B5EF4-FFF2-40B4-BE49-F238E27FC236}">
                      <a16:creationId xmlns:a16="http://schemas.microsoft.com/office/drawing/2014/main" id="{BF3F91C5-C4A9-F143-B8FF-12A6433AC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6" name="Line 881">
                  <a:extLst>
                    <a:ext uri="{FF2B5EF4-FFF2-40B4-BE49-F238E27FC236}">
                      <a16:creationId xmlns:a16="http://schemas.microsoft.com/office/drawing/2014/main" id="{3C8A8FCF-D4F8-2741-B6B6-FB57F3425A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7" name="Line 882">
                  <a:extLst>
                    <a:ext uri="{FF2B5EF4-FFF2-40B4-BE49-F238E27FC236}">
                      <a16:creationId xmlns:a16="http://schemas.microsoft.com/office/drawing/2014/main" id="{E4D93977-1EF1-CE4F-A4A3-0ACCC17180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8" name="Rectangle 880">
                  <a:extLst>
                    <a:ext uri="{FF2B5EF4-FFF2-40B4-BE49-F238E27FC236}">
                      <a16:creationId xmlns:a16="http://schemas.microsoft.com/office/drawing/2014/main" id="{442AA9D3-0B76-A44A-AA3F-832FE8BA43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39" name="Oval 878">
                  <a:extLst>
                    <a:ext uri="{FF2B5EF4-FFF2-40B4-BE49-F238E27FC236}">
                      <a16:creationId xmlns:a16="http://schemas.microsoft.com/office/drawing/2014/main" id="{30B682C6-0718-E048-B009-10F50B2BC71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0" name="Line 882">
                  <a:extLst>
                    <a:ext uri="{FF2B5EF4-FFF2-40B4-BE49-F238E27FC236}">
                      <a16:creationId xmlns:a16="http://schemas.microsoft.com/office/drawing/2014/main" id="{9AD62D8F-E084-B346-8EB8-CDE3672895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1" name="Line 882">
                  <a:extLst>
                    <a:ext uri="{FF2B5EF4-FFF2-40B4-BE49-F238E27FC236}">
                      <a16:creationId xmlns:a16="http://schemas.microsoft.com/office/drawing/2014/main" id="{9CCFD268-84B5-714D-8584-A665645212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2" name="Line 884">
                  <a:extLst>
                    <a:ext uri="{FF2B5EF4-FFF2-40B4-BE49-F238E27FC236}">
                      <a16:creationId xmlns:a16="http://schemas.microsoft.com/office/drawing/2014/main" id="{0D37EB71-86CE-B943-8C45-01A5D45386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3" name="Oval 885">
                  <a:extLst>
                    <a:ext uri="{FF2B5EF4-FFF2-40B4-BE49-F238E27FC236}">
                      <a16:creationId xmlns:a16="http://schemas.microsoft.com/office/drawing/2014/main" id="{5608B911-41EB-0F44-93A4-2A3D770653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4" name="Line 881">
                  <a:extLst>
                    <a:ext uri="{FF2B5EF4-FFF2-40B4-BE49-F238E27FC236}">
                      <a16:creationId xmlns:a16="http://schemas.microsoft.com/office/drawing/2014/main" id="{B48DFF6F-F95A-7A45-958E-FF944ADE31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45" name="Line 882">
                  <a:extLst>
                    <a:ext uri="{FF2B5EF4-FFF2-40B4-BE49-F238E27FC236}">
                      <a16:creationId xmlns:a16="http://schemas.microsoft.com/office/drawing/2014/main" id="{89A7ED9F-A9FD-5546-974A-E75813E71B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 panose="020F0502020204030204" pitchFamily="34" charset="0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67D30A71-932F-6547-B345-72160867BB7B}"/>
                </a:ext>
              </a:extLst>
            </p:cNvPr>
            <p:cNvGrpSpPr/>
            <p:nvPr/>
          </p:nvGrpSpPr>
          <p:grpSpPr>
            <a:xfrm>
              <a:off x="6990430" y="5181159"/>
              <a:ext cx="538242" cy="388227"/>
              <a:chOff x="1012668" y="927184"/>
              <a:chExt cx="747559" cy="539203"/>
            </a:xfrm>
          </p:grpSpPr>
          <p:sp>
            <p:nvSpPr>
              <p:cNvPr id="222" name="Line 853">
                <a:extLst>
                  <a:ext uri="{FF2B5EF4-FFF2-40B4-BE49-F238E27FC236}">
                    <a16:creationId xmlns:a16="http://schemas.microsoft.com/office/drawing/2014/main" id="{8B80B98E-2EEB-3346-A08A-2B4FEAA20C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  <p:sp>
            <p:nvSpPr>
              <p:cNvPr id="223" name="Rectangle 876">
                <a:extLst>
                  <a:ext uri="{FF2B5EF4-FFF2-40B4-BE49-F238E27FC236}">
                    <a16:creationId xmlns:a16="http://schemas.microsoft.com/office/drawing/2014/main" id="{DC31BEA7-D488-CB46-8D21-3EC812C25D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endParaRPr>
              </a:p>
            </p:txBody>
          </p:sp>
          <p:sp>
            <p:nvSpPr>
              <p:cNvPr id="224" name="Rectangle 873">
                <a:extLst>
                  <a:ext uri="{FF2B5EF4-FFF2-40B4-BE49-F238E27FC236}">
                    <a16:creationId xmlns:a16="http://schemas.microsoft.com/office/drawing/2014/main" id="{7DBDDE58-097C-7D4C-A3A0-CAAB370DA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25" name="Freeform 875">
                <a:extLst>
                  <a:ext uri="{FF2B5EF4-FFF2-40B4-BE49-F238E27FC236}">
                    <a16:creationId xmlns:a16="http://schemas.microsoft.com/office/drawing/2014/main" id="{AC30C462-465C-C743-93E5-27F97A712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 panose="020F0502020204030204" pitchFamily="34" charset="0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61" name="Rectangle 260">
            <a:extLst>
              <a:ext uri="{FF2B5EF4-FFF2-40B4-BE49-F238E27FC236}">
                <a16:creationId xmlns:a16="http://schemas.microsoft.com/office/drawing/2014/main" id="{E155F68B-D6B2-E647-AC80-D715A223217D}"/>
              </a:ext>
            </a:extLst>
          </p:cNvPr>
          <p:cNvSpPr/>
          <p:nvPr/>
        </p:nvSpPr>
        <p:spPr>
          <a:xfrm>
            <a:off x="265261" y="4947337"/>
            <a:ext cx="2342559" cy="1077218"/>
          </a:xfrm>
          <a:prstGeom prst="rect">
            <a:avLst/>
          </a:prstGeom>
          <a:solidFill>
            <a:srgbClr val="CD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Times New Roman" charset="0"/>
              </a:rPr>
              <a:t>Poll</a:t>
            </a:r>
            <a:r>
              <a:rPr lang="en-US" dirty="0">
                <a:latin typeface="Times New Roman" charset="0"/>
              </a:rPr>
              <a:t>: is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b="1" baseline="30000" dirty="0">
                <a:latin typeface="Times New Roman" charset="0"/>
              </a:rPr>
              <a:t>+</a:t>
            </a:r>
            <a:r>
              <a:rPr lang="en-US" dirty="0">
                <a:latin typeface="Times New Roman" charset="0"/>
              </a:rPr>
              <a:t> admissible?</a:t>
            </a:r>
            <a:endParaRPr lang="en-US" dirty="0">
              <a:latin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lphaUcPeriod"/>
            </a:pPr>
            <a:r>
              <a:rPr lang="en-US" dirty="0">
                <a:latin typeface="Times New Roman" panose="02020603050405020304" pitchFamily="18" charset="0"/>
              </a:rPr>
              <a:t>Yes</a:t>
            </a:r>
          </a:p>
          <a:p>
            <a:pPr marL="342900" indent="-342900">
              <a:spcBef>
                <a:spcPts val="600"/>
              </a:spcBef>
              <a:buFont typeface="+mj-lt"/>
              <a:buAutoNum type="alphaUcPeriod"/>
            </a:pPr>
            <a:r>
              <a:rPr lang="en-US" dirty="0">
                <a:latin typeface="Times New Roman" panose="02020603050405020304" pitchFamily="18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470114812"/>
      </p:ext>
    </p:extLst>
  </p:cSld>
  <p:clrMapOvr>
    <a:masterClrMapping/>
  </p:clrMapOvr>
</p:sld>
</file>

<file path=ppt/theme/theme1.xml><?xml version="1.0" encoding="utf-8"?>
<a:theme xmlns:a="http://schemas.openxmlformats.org/drawingml/2006/main" name="7_Nau - reasoning about adversari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2EE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E5F5FF"/>
      </a:accent5>
      <a:accent6>
        <a:srgbClr val="8AE7B9"/>
      </a:accent6>
      <a:hlink>
        <a:srgbClr val="CC00CC"/>
      </a:hlink>
      <a:folHlink>
        <a:srgbClr val="B2B2B2"/>
      </a:folHlink>
    </a:clrScheme>
    <a:fontScheme name="Nau - reasoning about adversari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u - reasoning about advers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 - reasoning about adversari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31615</TotalTime>
  <Pages>32</Pages>
  <Words>14780</Words>
  <Application>Microsoft Macintosh PowerPoint</Application>
  <PresentationFormat>Widescreen</PresentationFormat>
  <Paragraphs>1804</Paragraphs>
  <Slides>68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Andale Mono</vt:lpstr>
      <vt:lpstr>Arial</vt:lpstr>
      <vt:lpstr>Calibri</vt:lpstr>
      <vt:lpstr>Courier</vt:lpstr>
      <vt:lpstr>Helvetica</vt:lpstr>
      <vt:lpstr>Lucida Grande</vt:lpstr>
      <vt:lpstr>System Font Regular</vt:lpstr>
      <vt:lpstr>Times</vt:lpstr>
      <vt:lpstr>Times New Roman</vt:lpstr>
      <vt:lpstr>Times New Roman Regular</vt:lpstr>
      <vt:lpstr>Webdings</vt:lpstr>
      <vt:lpstr>Wingdings</vt:lpstr>
      <vt:lpstr>Zapf Dingbats</vt:lpstr>
      <vt:lpstr>7_Nau - reasoning about adversaries</vt:lpstr>
      <vt:lpstr>Chapter 2  Deliberation with Deterministic Models   2.3: Heuristic Functions 2.7.7: HTN Planning             </vt:lpstr>
      <vt:lpstr>Motivation     Outline</vt:lpstr>
      <vt:lpstr>Example</vt:lpstr>
      <vt:lpstr>Domain-independent Heuristics</vt:lpstr>
      <vt:lpstr>2.3.2     Delete-Relaxation</vt:lpstr>
      <vt:lpstr>Relaxed Applicability</vt:lpstr>
      <vt:lpstr>Relaxed Applicability (continued)</vt:lpstr>
      <vt:lpstr>Relaxed Solution</vt:lpstr>
      <vt:lpstr>Relaxed Solution</vt:lpstr>
      <vt:lpstr>Example: GBFS</vt:lpstr>
      <vt:lpstr>Fast-Forward Heuristic</vt:lpstr>
      <vt:lpstr>Relaxed Solution</vt:lpstr>
      <vt:lpstr>Preliminaries</vt:lpstr>
      <vt:lpstr>Fast-Forward Heuristic</vt:lpstr>
      <vt:lpstr>Example: GBFS Again</vt:lpstr>
      <vt:lpstr>Example</vt:lpstr>
      <vt:lpstr>Example</vt:lpstr>
      <vt:lpstr>Example</vt:lpstr>
      <vt:lpstr>PowerPoint Presentation</vt:lpstr>
      <vt:lpstr>Properties</vt:lpstr>
      <vt:lpstr>Example</vt:lpstr>
      <vt:lpstr>2.3.3     Landmark Heuristics</vt:lpstr>
      <vt:lpstr>Why are Landmarks Useful?</vt:lpstr>
      <vt:lpstr>Computing Landmarks</vt:lpstr>
      <vt:lpstr>RPG-based Landmark Computation</vt:lpstr>
      <vt:lpstr>RPG-based Landmark Computation</vt:lpstr>
      <vt:lpstr>RPG-based Landmark Computation</vt:lpstr>
      <vt:lpstr>RPG-based Landmark Computation</vt:lpstr>
      <vt:lpstr>RPG-based Landmark Computation</vt:lpstr>
      <vt:lpstr>Example</vt:lpstr>
      <vt:lpstr>Example</vt:lpstr>
      <vt:lpstr>Example</vt:lpstr>
      <vt:lpstr>Example</vt:lpstr>
      <vt:lpstr>Example</vt:lpstr>
      <vt:lpstr>Example</vt:lpstr>
      <vt:lpstr>Example</vt:lpstr>
      <vt:lpstr>Landmark Heuristic</vt:lpstr>
      <vt:lpstr>Landmark Heuristic</vt:lpstr>
      <vt:lpstr>Summary</vt:lpstr>
      <vt:lpstr>Outline</vt:lpstr>
      <vt:lpstr>Hierarchical Task Network (HTN) Planning</vt:lpstr>
      <vt:lpstr>Total-Order HTN Planning</vt:lpstr>
      <vt:lpstr>Simple Travel-Planning Problem</vt:lpstr>
      <vt:lpstr>Simple Travel-Planning Problem</vt:lpstr>
      <vt:lpstr>Backtracking Search</vt:lpstr>
      <vt:lpstr>Total-Order HTN Planning Algorithm</vt:lpstr>
      <vt:lpstr>Pyhop</vt:lpstr>
      <vt:lpstr>                    States                              Operators (i.e., Actions)</vt:lpstr>
      <vt:lpstr>               Tasks and Methods                     Planning Problems, Solutions</vt:lpstr>
      <vt:lpstr>Comparison</vt:lpstr>
      <vt:lpstr>Total-Order Hierarchical Goal Network (HGN) Planning</vt:lpstr>
      <vt:lpstr>Total-Order Hierarchical Goal Network (HGN) Planning</vt:lpstr>
      <vt:lpstr>Simple Travel-Planning Problem</vt:lpstr>
      <vt:lpstr>Simple Travel-Planning Problem</vt:lpstr>
      <vt:lpstr>Total-Order HGN Planning Algorithm</vt:lpstr>
      <vt:lpstr>GTPyhop</vt:lpstr>
      <vt:lpstr>Planning Algorithm</vt:lpstr>
      <vt:lpstr>Example: Blocks World</vt:lpstr>
      <vt:lpstr>Domain-Specific Algorithm</vt:lpstr>
      <vt:lpstr>States and goals</vt:lpstr>
      <vt:lpstr>Actions</vt:lpstr>
      <vt:lpstr>Task methods</vt:lpstr>
      <vt:lpstr>Goal methods</vt:lpstr>
      <vt:lpstr>Discussion</vt:lpstr>
      <vt:lpstr>Acting and Planning</vt:lpstr>
      <vt:lpstr>Acting and Planning</vt:lpstr>
      <vt:lpstr>Summary</vt:lpstr>
      <vt:lpstr>Search Direction, Search Strategies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Versus Practice in AI Planning</dc:title>
  <dc:subject/>
  <dc:creator>Dana Nau</dc:creator>
  <cp:keywords/>
  <dc:description/>
  <cp:lastModifiedBy>Dana S. Nau</cp:lastModifiedBy>
  <cp:revision>3550</cp:revision>
  <cp:lastPrinted>2018-02-22T18:51:05Z</cp:lastPrinted>
  <dcterms:created xsi:type="dcterms:W3CDTF">2013-08-19T20:16:30Z</dcterms:created>
  <dcterms:modified xsi:type="dcterms:W3CDTF">2022-03-10T20:23:11Z</dcterms:modified>
</cp:coreProperties>
</file>